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2"/>
  </p:normalViewPr>
  <p:slideViewPr>
    <p:cSldViewPr>
      <p:cViewPr varScale="1">
        <p:scale>
          <a:sx n="106" d="100"/>
          <a:sy n="106" d="100"/>
        </p:scale>
        <p:origin x="792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2300" y="947420"/>
            <a:ext cx="10947400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26665" y="4300220"/>
            <a:ext cx="7138669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57144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E2462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62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60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102096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4BB3B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9147047" y="0"/>
            <a:ext cx="3045460" cy="176530"/>
          </a:xfrm>
          <a:custGeom>
            <a:avLst/>
            <a:gdLst/>
            <a:ahLst/>
            <a:cxnLst/>
            <a:rect l="l" t="t" r="r" b="b"/>
            <a:pathLst>
              <a:path w="3045459" h="176530">
                <a:moveTo>
                  <a:pt x="0" y="176374"/>
                </a:moveTo>
                <a:lnTo>
                  <a:pt x="3044952" y="176374"/>
                </a:lnTo>
                <a:lnTo>
                  <a:pt x="3044952" y="0"/>
                </a:lnTo>
                <a:lnTo>
                  <a:pt x="0" y="0"/>
                </a:lnTo>
                <a:lnTo>
                  <a:pt x="0" y="176374"/>
                </a:lnTo>
                <a:close/>
              </a:path>
            </a:pathLst>
          </a:custGeom>
          <a:solidFill>
            <a:srgbClr val="F1A2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8971456" y="0"/>
            <a:ext cx="347057" cy="190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881551" y="0"/>
            <a:ext cx="345937" cy="1887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926504" y="0"/>
            <a:ext cx="343695" cy="1850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315802" y="6114093"/>
            <a:ext cx="1518914" cy="3840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01712" y="409956"/>
            <a:ext cx="11388575" cy="9950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9723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99689" y="1767332"/>
            <a:ext cx="10392620" cy="37668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1/22/19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jpg"/><Relationship Id="rId10" Type="http://schemas.openxmlformats.org/officeDocument/2006/relationships/image" Target="../media/image13.png"/><Relationship Id="rId19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6692" y="520700"/>
            <a:ext cx="10334625" cy="221424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1007110">
              <a:lnSpc>
                <a:spcPts val="8590"/>
              </a:lnSpc>
              <a:spcBef>
                <a:spcPts val="425"/>
              </a:spcBef>
            </a:pPr>
            <a:r>
              <a:rPr sz="7200" spc="-5" dirty="0"/>
              <a:t>Can Diabetes </a:t>
            </a:r>
            <a:r>
              <a:rPr sz="7200" dirty="0"/>
              <a:t>Apps  </a:t>
            </a:r>
            <a:r>
              <a:rPr sz="7200" spc="-5" dirty="0"/>
              <a:t>Make Our Lives</a:t>
            </a:r>
            <a:r>
              <a:rPr sz="7200" spc="-70" dirty="0"/>
              <a:t> </a:t>
            </a:r>
            <a:r>
              <a:rPr sz="7200" spc="-10" dirty="0"/>
              <a:t>Easier?</a:t>
            </a:r>
            <a:endParaRPr sz="7200"/>
          </a:p>
        </p:txBody>
      </p:sp>
      <p:sp>
        <p:nvSpPr>
          <p:cNvPr id="3" name="object 3"/>
          <p:cNvSpPr txBox="1"/>
          <p:nvPr/>
        </p:nvSpPr>
        <p:spPr>
          <a:xfrm>
            <a:off x="906054" y="3227323"/>
            <a:ext cx="10138410" cy="297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b="1" spc="-5" dirty="0">
                <a:latin typeface="Arial"/>
                <a:cs typeface="Arial"/>
              </a:rPr>
              <a:t>Adam Brown</a:t>
            </a:r>
            <a:endParaRPr sz="4200">
              <a:latin typeface="Arial"/>
              <a:cs typeface="Arial"/>
            </a:endParaRPr>
          </a:p>
          <a:p>
            <a:pPr marL="12700" marR="5080">
              <a:lnSpc>
                <a:spcPct val="100699"/>
              </a:lnSpc>
              <a:spcBef>
                <a:spcPts val="30"/>
              </a:spcBef>
            </a:pPr>
            <a:r>
              <a:rPr sz="2800" dirty="0">
                <a:latin typeface="Arial"/>
                <a:cs typeface="Arial"/>
              </a:rPr>
              <a:t>Head, Diabetes </a:t>
            </a:r>
            <a:r>
              <a:rPr sz="2800" spc="-30" dirty="0">
                <a:latin typeface="Arial"/>
                <a:cs typeface="Arial"/>
              </a:rPr>
              <a:t>Technology </a:t>
            </a:r>
            <a:r>
              <a:rPr sz="2800" dirty="0">
                <a:latin typeface="Arial"/>
                <a:cs typeface="Arial"/>
              </a:rPr>
              <a:t>&amp; Connected Care, Close Concerns  Senior </a:t>
            </a:r>
            <a:r>
              <a:rPr sz="2800" spc="-25" dirty="0">
                <a:latin typeface="Arial"/>
                <a:cs typeface="Arial"/>
              </a:rPr>
              <a:t>Editor,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diaTribe.org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"/>
              </a:spcBef>
            </a:pPr>
            <a:r>
              <a:rPr sz="2800" spc="-25" dirty="0">
                <a:latin typeface="Arial"/>
                <a:cs typeface="Arial"/>
              </a:rPr>
              <a:t>Author, </a:t>
            </a:r>
            <a:r>
              <a:rPr sz="2800" i="1" dirty="0">
                <a:latin typeface="Arial"/>
                <a:cs typeface="Arial"/>
              </a:rPr>
              <a:t>Bright Spots &amp;</a:t>
            </a:r>
            <a:r>
              <a:rPr sz="2800" i="1" spc="-15" dirty="0">
                <a:latin typeface="Arial"/>
                <a:cs typeface="Arial"/>
              </a:rPr>
              <a:t> </a:t>
            </a:r>
            <a:r>
              <a:rPr sz="2800" i="1" dirty="0">
                <a:latin typeface="Arial"/>
                <a:cs typeface="Arial"/>
              </a:rPr>
              <a:t>Landmines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30"/>
              </a:spcBef>
            </a:pPr>
            <a:r>
              <a:rPr sz="2200" spc="-5" dirty="0">
                <a:latin typeface="Arial"/>
                <a:cs typeface="Arial"/>
              </a:rPr>
              <a:t>ADA </a:t>
            </a:r>
            <a:r>
              <a:rPr sz="2200" dirty="0">
                <a:latin typeface="Arial"/>
                <a:cs typeface="Arial"/>
              </a:rPr>
              <a:t>2018 </a:t>
            </a:r>
            <a:r>
              <a:rPr sz="2200" spc="-5" dirty="0">
                <a:latin typeface="Arial"/>
                <a:cs typeface="Arial"/>
              </a:rPr>
              <a:t>Scientific Sessions </a:t>
            </a:r>
            <a:r>
              <a:rPr sz="2200" dirty="0">
                <a:latin typeface="Arial"/>
                <a:cs typeface="Arial"/>
              </a:rPr>
              <a:t>– June 23,</a:t>
            </a:r>
            <a:r>
              <a:rPr sz="2200" spc="-114" dirty="0">
                <a:latin typeface="Arial"/>
                <a:cs typeface="Arial"/>
              </a:rPr>
              <a:t> </a:t>
            </a:r>
            <a:r>
              <a:rPr sz="2200" dirty="0">
                <a:latin typeface="Arial"/>
                <a:cs typeface="Arial"/>
              </a:rPr>
              <a:t>2018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102" y="409956"/>
            <a:ext cx="40874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Presenter</a:t>
            </a:r>
            <a:r>
              <a:rPr spc="-65" dirty="0"/>
              <a:t> </a:t>
            </a:r>
            <a:r>
              <a:rPr spc="-5" dirty="0"/>
              <a:t>Disclosure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76312" y="1445259"/>
            <a:ext cx="2796540" cy="283591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800" b="1" dirty="0">
                <a:latin typeface="Arial"/>
                <a:cs typeface="Arial"/>
              </a:rPr>
              <a:t>Adam</a:t>
            </a:r>
            <a:r>
              <a:rPr sz="2800" b="1" spc="-20" dirty="0">
                <a:latin typeface="Arial"/>
                <a:cs typeface="Arial"/>
              </a:rPr>
              <a:t> </a:t>
            </a:r>
            <a:r>
              <a:rPr sz="2800" b="1" spc="-5" dirty="0">
                <a:latin typeface="Arial"/>
                <a:cs typeface="Arial"/>
              </a:rPr>
              <a:t>Brown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2800" spc="-5" dirty="0">
                <a:latin typeface="Arial"/>
                <a:cs typeface="Arial"/>
              </a:rPr>
              <a:t>Other </a:t>
            </a:r>
            <a:r>
              <a:rPr sz="2800" dirty="0">
                <a:latin typeface="Arial"/>
                <a:cs typeface="Arial"/>
              </a:rPr>
              <a:t>–</a:t>
            </a:r>
            <a:r>
              <a:rPr sz="2800" spc="-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Speaking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Ascensia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Dexcom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335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Arial"/>
                <a:cs typeface="Arial"/>
              </a:rPr>
              <a:t>Insulet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240"/>
              </a:spcBef>
              <a:buChar char="•"/>
              <a:tabLst>
                <a:tab pos="354965" algn="l"/>
                <a:tab pos="355600" algn="l"/>
              </a:tabLst>
            </a:pPr>
            <a:r>
              <a:rPr sz="2800" spc="-55" dirty="0">
                <a:latin typeface="Arial"/>
                <a:cs typeface="Arial"/>
              </a:rPr>
              <a:t>Tandem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3412" y="2450084"/>
            <a:ext cx="10927080" cy="236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39645">
              <a:lnSpc>
                <a:spcPct val="100000"/>
              </a:lnSpc>
              <a:spcBef>
                <a:spcPts val="100"/>
              </a:spcBef>
            </a:pPr>
            <a:r>
              <a:rPr sz="7200" spc="-5" dirty="0"/>
              <a:t>Slides posted</a:t>
            </a:r>
            <a:r>
              <a:rPr sz="7200" spc="-30" dirty="0"/>
              <a:t> </a:t>
            </a:r>
            <a:r>
              <a:rPr sz="7200" spc="-5" dirty="0"/>
              <a:t>at</a:t>
            </a:r>
            <a:endParaRPr sz="7200"/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z="8000" spc="-25" dirty="0">
                <a:solidFill>
                  <a:srgbClr val="000000"/>
                </a:solidFill>
              </a:rPr>
              <a:t>diaTribe.org/Apps2018</a:t>
            </a:r>
            <a:endParaRPr sz="8000"/>
          </a:p>
        </p:txBody>
      </p:sp>
      <p:sp>
        <p:nvSpPr>
          <p:cNvPr id="3" name="object 3"/>
          <p:cNvSpPr/>
          <p:nvPr/>
        </p:nvSpPr>
        <p:spPr>
          <a:xfrm>
            <a:off x="4927042" y="408782"/>
            <a:ext cx="2338070" cy="1905000"/>
          </a:xfrm>
          <a:custGeom>
            <a:avLst/>
            <a:gdLst/>
            <a:ahLst/>
            <a:cxnLst/>
            <a:rect l="l" t="t" r="r" b="b"/>
            <a:pathLst>
              <a:path w="2338070" h="1905000">
                <a:moveTo>
                  <a:pt x="1589790" y="0"/>
                </a:moveTo>
                <a:lnTo>
                  <a:pt x="748124" y="0"/>
                </a:lnTo>
                <a:lnTo>
                  <a:pt x="706759" y="12700"/>
                </a:lnTo>
                <a:lnTo>
                  <a:pt x="641559" y="50800"/>
                </a:lnTo>
                <a:lnTo>
                  <a:pt x="591121" y="101600"/>
                </a:lnTo>
                <a:lnTo>
                  <a:pt x="545112" y="152400"/>
                </a:lnTo>
                <a:lnTo>
                  <a:pt x="520539" y="177800"/>
                </a:lnTo>
                <a:lnTo>
                  <a:pt x="493198" y="190500"/>
                </a:lnTo>
                <a:lnTo>
                  <a:pt x="461797" y="203200"/>
                </a:lnTo>
                <a:lnTo>
                  <a:pt x="425046" y="215900"/>
                </a:lnTo>
                <a:lnTo>
                  <a:pt x="163823" y="215900"/>
                </a:lnTo>
                <a:lnTo>
                  <a:pt x="119075" y="228600"/>
                </a:lnTo>
                <a:lnTo>
                  <a:pt x="79606" y="254000"/>
                </a:lnTo>
                <a:lnTo>
                  <a:pt x="46689" y="292100"/>
                </a:lnTo>
                <a:lnTo>
                  <a:pt x="21600" y="330200"/>
                </a:lnTo>
                <a:lnTo>
                  <a:pt x="5612" y="381000"/>
                </a:lnTo>
                <a:lnTo>
                  <a:pt x="0" y="419100"/>
                </a:lnTo>
                <a:lnTo>
                  <a:pt x="0" y="1701800"/>
                </a:lnTo>
                <a:lnTo>
                  <a:pt x="5612" y="1752600"/>
                </a:lnTo>
                <a:lnTo>
                  <a:pt x="21600" y="1790700"/>
                </a:lnTo>
                <a:lnTo>
                  <a:pt x="46689" y="1828800"/>
                </a:lnTo>
                <a:lnTo>
                  <a:pt x="79606" y="1866900"/>
                </a:lnTo>
                <a:lnTo>
                  <a:pt x="119075" y="1892300"/>
                </a:lnTo>
                <a:lnTo>
                  <a:pt x="163823" y="1905000"/>
                </a:lnTo>
                <a:lnTo>
                  <a:pt x="2174091" y="1905000"/>
                </a:lnTo>
                <a:lnTo>
                  <a:pt x="2218839" y="1892300"/>
                </a:lnTo>
                <a:lnTo>
                  <a:pt x="2258308" y="1866900"/>
                </a:lnTo>
                <a:lnTo>
                  <a:pt x="2291225" y="1828800"/>
                </a:lnTo>
                <a:lnTo>
                  <a:pt x="2307951" y="1803400"/>
                </a:lnTo>
                <a:lnTo>
                  <a:pt x="212576" y="1803400"/>
                </a:lnTo>
                <a:lnTo>
                  <a:pt x="171219" y="1790700"/>
                </a:lnTo>
                <a:lnTo>
                  <a:pt x="137433" y="1778000"/>
                </a:lnTo>
                <a:lnTo>
                  <a:pt x="114645" y="1739900"/>
                </a:lnTo>
                <a:lnTo>
                  <a:pt x="106287" y="1701800"/>
                </a:lnTo>
                <a:lnTo>
                  <a:pt x="106287" y="1384300"/>
                </a:lnTo>
                <a:lnTo>
                  <a:pt x="617382" y="1384300"/>
                </a:lnTo>
                <a:lnTo>
                  <a:pt x="603358" y="1358900"/>
                </a:lnTo>
                <a:lnTo>
                  <a:pt x="590512" y="1333500"/>
                </a:lnTo>
                <a:lnTo>
                  <a:pt x="578843" y="1295400"/>
                </a:lnTo>
                <a:lnTo>
                  <a:pt x="568351" y="1270000"/>
                </a:lnTo>
                <a:lnTo>
                  <a:pt x="106287" y="1270000"/>
                </a:lnTo>
                <a:lnTo>
                  <a:pt x="106287" y="419100"/>
                </a:lnTo>
                <a:lnTo>
                  <a:pt x="114645" y="381000"/>
                </a:lnTo>
                <a:lnTo>
                  <a:pt x="137433" y="342900"/>
                </a:lnTo>
                <a:lnTo>
                  <a:pt x="171219" y="330200"/>
                </a:lnTo>
                <a:lnTo>
                  <a:pt x="212576" y="317500"/>
                </a:lnTo>
                <a:lnTo>
                  <a:pt x="473976" y="317500"/>
                </a:lnTo>
                <a:lnTo>
                  <a:pt x="515341" y="304800"/>
                </a:lnTo>
                <a:lnTo>
                  <a:pt x="550433" y="279400"/>
                </a:lnTo>
                <a:lnTo>
                  <a:pt x="580541" y="266700"/>
                </a:lnTo>
                <a:lnTo>
                  <a:pt x="606960" y="241300"/>
                </a:lnTo>
                <a:lnTo>
                  <a:pt x="630979" y="215900"/>
                </a:lnTo>
                <a:lnTo>
                  <a:pt x="676988" y="165100"/>
                </a:lnTo>
                <a:lnTo>
                  <a:pt x="701561" y="139700"/>
                </a:lnTo>
                <a:lnTo>
                  <a:pt x="728903" y="114300"/>
                </a:lnTo>
                <a:lnTo>
                  <a:pt x="760303" y="114300"/>
                </a:lnTo>
                <a:lnTo>
                  <a:pt x="797055" y="101600"/>
                </a:lnTo>
                <a:lnTo>
                  <a:pt x="1746793" y="101600"/>
                </a:lnTo>
                <a:lnTo>
                  <a:pt x="1722774" y="76200"/>
                </a:lnTo>
                <a:lnTo>
                  <a:pt x="1696355" y="50800"/>
                </a:lnTo>
                <a:lnTo>
                  <a:pt x="1666246" y="25400"/>
                </a:lnTo>
                <a:lnTo>
                  <a:pt x="1631155" y="12700"/>
                </a:lnTo>
                <a:lnTo>
                  <a:pt x="1589790" y="0"/>
                </a:lnTo>
                <a:close/>
              </a:path>
              <a:path w="2338070" h="1905000">
                <a:moveTo>
                  <a:pt x="1746793" y="101600"/>
                </a:moveTo>
                <a:lnTo>
                  <a:pt x="1540859" y="101600"/>
                </a:lnTo>
                <a:lnTo>
                  <a:pt x="1577611" y="114300"/>
                </a:lnTo>
                <a:lnTo>
                  <a:pt x="1609012" y="114300"/>
                </a:lnTo>
                <a:lnTo>
                  <a:pt x="1636353" y="139700"/>
                </a:lnTo>
                <a:lnTo>
                  <a:pt x="1660926" y="165100"/>
                </a:lnTo>
                <a:lnTo>
                  <a:pt x="1706935" y="215900"/>
                </a:lnTo>
                <a:lnTo>
                  <a:pt x="1730954" y="241300"/>
                </a:lnTo>
                <a:lnTo>
                  <a:pt x="1757373" y="266700"/>
                </a:lnTo>
                <a:lnTo>
                  <a:pt x="1787482" y="279400"/>
                </a:lnTo>
                <a:lnTo>
                  <a:pt x="1822573" y="304800"/>
                </a:lnTo>
                <a:lnTo>
                  <a:pt x="1863938" y="317500"/>
                </a:lnTo>
                <a:lnTo>
                  <a:pt x="2125338" y="317500"/>
                </a:lnTo>
                <a:lnTo>
                  <a:pt x="2166695" y="330200"/>
                </a:lnTo>
                <a:lnTo>
                  <a:pt x="2200482" y="342900"/>
                </a:lnTo>
                <a:lnTo>
                  <a:pt x="2223269" y="381000"/>
                </a:lnTo>
                <a:lnTo>
                  <a:pt x="2231627" y="419100"/>
                </a:lnTo>
                <a:lnTo>
                  <a:pt x="2231627" y="1270000"/>
                </a:lnTo>
                <a:lnTo>
                  <a:pt x="1769563" y="1270000"/>
                </a:lnTo>
                <a:lnTo>
                  <a:pt x="1759073" y="1295400"/>
                </a:lnTo>
                <a:lnTo>
                  <a:pt x="1747416" y="1333500"/>
                </a:lnTo>
                <a:lnTo>
                  <a:pt x="1734601" y="1358900"/>
                </a:lnTo>
                <a:lnTo>
                  <a:pt x="1720640" y="1384300"/>
                </a:lnTo>
                <a:lnTo>
                  <a:pt x="2231627" y="1384300"/>
                </a:lnTo>
                <a:lnTo>
                  <a:pt x="2231627" y="1701800"/>
                </a:lnTo>
                <a:lnTo>
                  <a:pt x="2223269" y="1739900"/>
                </a:lnTo>
                <a:lnTo>
                  <a:pt x="2200482" y="1778000"/>
                </a:lnTo>
                <a:lnTo>
                  <a:pt x="2166695" y="1790700"/>
                </a:lnTo>
                <a:lnTo>
                  <a:pt x="2125338" y="1803400"/>
                </a:lnTo>
                <a:lnTo>
                  <a:pt x="2307951" y="1803400"/>
                </a:lnTo>
                <a:lnTo>
                  <a:pt x="2316314" y="1790700"/>
                </a:lnTo>
                <a:lnTo>
                  <a:pt x="2332302" y="1752600"/>
                </a:lnTo>
                <a:lnTo>
                  <a:pt x="2337915" y="1701800"/>
                </a:lnTo>
                <a:lnTo>
                  <a:pt x="2337915" y="419100"/>
                </a:lnTo>
                <a:lnTo>
                  <a:pt x="2332302" y="381000"/>
                </a:lnTo>
                <a:lnTo>
                  <a:pt x="2316314" y="330200"/>
                </a:lnTo>
                <a:lnTo>
                  <a:pt x="2291225" y="292100"/>
                </a:lnTo>
                <a:lnTo>
                  <a:pt x="2258308" y="254000"/>
                </a:lnTo>
                <a:lnTo>
                  <a:pt x="2218839" y="228600"/>
                </a:lnTo>
                <a:lnTo>
                  <a:pt x="2174091" y="215900"/>
                </a:lnTo>
                <a:lnTo>
                  <a:pt x="1912868" y="215900"/>
                </a:lnTo>
                <a:lnTo>
                  <a:pt x="1876117" y="203200"/>
                </a:lnTo>
                <a:lnTo>
                  <a:pt x="1844716" y="190500"/>
                </a:lnTo>
                <a:lnTo>
                  <a:pt x="1817375" y="177800"/>
                </a:lnTo>
                <a:lnTo>
                  <a:pt x="1792802" y="152400"/>
                </a:lnTo>
                <a:lnTo>
                  <a:pt x="1746793" y="101600"/>
                </a:lnTo>
                <a:close/>
              </a:path>
              <a:path w="2338070" h="1905000">
                <a:moveTo>
                  <a:pt x="1264489" y="533400"/>
                </a:moveTo>
                <a:lnTo>
                  <a:pt x="1073425" y="533400"/>
                </a:lnTo>
                <a:lnTo>
                  <a:pt x="1027676" y="546100"/>
                </a:lnTo>
                <a:lnTo>
                  <a:pt x="983520" y="558800"/>
                </a:lnTo>
                <a:lnTo>
                  <a:pt x="941147" y="584200"/>
                </a:lnTo>
                <a:lnTo>
                  <a:pt x="900742" y="596900"/>
                </a:lnTo>
                <a:lnTo>
                  <a:pt x="862493" y="622300"/>
                </a:lnTo>
                <a:lnTo>
                  <a:pt x="826587" y="660400"/>
                </a:lnTo>
                <a:lnTo>
                  <a:pt x="793212" y="685800"/>
                </a:lnTo>
                <a:lnTo>
                  <a:pt x="762556" y="723900"/>
                </a:lnTo>
                <a:lnTo>
                  <a:pt x="734804" y="749300"/>
                </a:lnTo>
                <a:lnTo>
                  <a:pt x="710145" y="787400"/>
                </a:lnTo>
                <a:lnTo>
                  <a:pt x="688765" y="838200"/>
                </a:lnTo>
                <a:lnTo>
                  <a:pt x="670853" y="876300"/>
                </a:lnTo>
                <a:lnTo>
                  <a:pt x="656596" y="914400"/>
                </a:lnTo>
                <a:lnTo>
                  <a:pt x="646180" y="965200"/>
                </a:lnTo>
                <a:lnTo>
                  <a:pt x="639793" y="1016000"/>
                </a:lnTo>
                <a:lnTo>
                  <a:pt x="637622" y="1066800"/>
                </a:lnTo>
                <a:lnTo>
                  <a:pt x="639793" y="1104900"/>
                </a:lnTo>
                <a:lnTo>
                  <a:pt x="646180" y="1155700"/>
                </a:lnTo>
                <a:lnTo>
                  <a:pt x="656596" y="1206500"/>
                </a:lnTo>
                <a:lnTo>
                  <a:pt x="670853" y="1244600"/>
                </a:lnTo>
                <a:lnTo>
                  <a:pt x="688765" y="1282700"/>
                </a:lnTo>
                <a:lnTo>
                  <a:pt x="710145" y="1333500"/>
                </a:lnTo>
                <a:lnTo>
                  <a:pt x="734804" y="1371600"/>
                </a:lnTo>
                <a:lnTo>
                  <a:pt x="762556" y="1409700"/>
                </a:lnTo>
                <a:lnTo>
                  <a:pt x="793212" y="1435100"/>
                </a:lnTo>
                <a:lnTo>
                  <a:pt x="826587" y="1473200"/>
                </a:lnTo>
                <a:lnTo>
                  <a:pt x="862493" y="1498600"/>
                </a:lnTo>
                <a:lnTo>
                  <a:pt x="900742" y="1524000"/>
                </a:lnTo>
                <a:lnTo>
                  <a:pt x="941147" y="1536700"/>
                </a:lnTo>
                <a:lnTo>
                  <a:pt x="983520" y="1562100"/>
                </a:lnTo>
                <a:lnTo>
                  <a:pt x="1027676" y="1574800"/>
                </a:lnTo>
                <a:lnTo>
                  <a:pt x="1073425" y="1587500"/>
                </a:lnTo>
                <a:lnTo>
                  <a:pt x="1264489" y="1587500"/>
                </a:lnTo>
                <a:lnTo>
                  <a:pt x="1310238" y="1574800"/>
                </a:lnTo>
                <a:lnTo>
                  <a:pt x="1354394" y="1562100"/>
                </a:lnTo>
                <a:lnTo>
                  <a:pt x="1396767" y="1536700"/>
                </a:lnTo>
                <a:lnTo>
                  <a:pt x="1437172" y="1524000"/>
                </a:lnTo>
                <a:lnTo>
                  <a:pt x="1475421" y="1498600"/>
                </a:lnTo>
                <a:lnTo>
                  <a:pt x="1493374" y="1485900"/>
                </a:lnTo>
                <a:lnTo>
                  <a:pt x="1122640" y="1485900"/>
                </a:lnTo>
                <a:lnTo>
                  <a:pt x="1077769" y="1473200"/>
                </a:lnTo>
                <a:lnTo>
                  <a:pt x="1034602" y="1460500"/>
                </a:lnTo>
                <a:lnTo>
                  <a:pt x="993399" y="1447800"/>
                </a:lnTo>
                <a:lnTo>
                  <a:pt x="954420" y="1422400"/>
                </a:lnTo>
                <a:lnTo>
                  <a:pt x="917922" y="1409700"/>
                </a:lnTo>
                <a:lnTo>
                  <a:pt x="884166" y="1371600"/>
                </a:lnTo>
                <a:lnTo>
                  <a:pt x="853410" y="1346200"/>
                </a:lnTo>
                <a:lnTo>
                  <a:pt x="825915" y="1308100"/>
                </a:lnTo>
                <a:lnTo>
                  <a:pt x="801938" y="1270000"/>
                </a:lnTo>
                <a:lnTo>
                  <a:pt x="781739" y="1231900"/>
                </a:lnTo>
                <a:lnTo>
                  <a:pt x="765578" y="1193800"/>
                </a:lnTo>
                <a:lnTo>
                  <a:pt x="753714" y="1155700"/>
                </a:lnTo>
                <a:lnTo>
                  <a:pt x="746405" y="1104900"/>
                </a:lnTo>
                <a:lnTo>
                  <a:pt x="743911" y="1066800"/>
                </a:lnTo>
                <a:lnTo>
                  <a:pt x="746405" y="1016000"/>
                </a:lnTo>
                <a:lnTo>
                  <a:pt x="753714" y="965200"/>
                </a:lnTo>
                <a:lnTo>
                  <a:pt x="765578" y="927100"/>
                </a:lnTo>
                <a:lnTo>
                  <a:pt x="781739" y="889000"/>
                </a:lnTo>
                <a:lnTo>
                  <a:pt x="801938" y="850900"/>
                </a:lnTo>
                <a:lnTo>
                  <a:pt x="825915" y="812800"/>
                </a:lnTo>
                <a:lnTo>
                  <a:pt x="853410" y="774700"/>
                </a:lnTo>
                <a:lnTo>
                  <a:pt x="884166" y="749300"/>
                </a:lnTo>
                <a:lnTo>
                  <a:pt x="917922" y="723900"/>
                </a:lnTo>
                <a:lnTo>
                  <a:pt x="954420" y="698500"/>
                </a:lnTo>
                <a:lnTo>
                  <a:pt x="993399" y="673100"/>
                </a:lnTo>
                <a:lnTo>
                  <a:pt x="1034602" y="660400"/>
                </a:lnTo>
                <a:lnTo>
                  <a:pt x="1077769" y="647700"/>
                </a:lnTo>
                <a:lnTo>
                  <a:pt x="1122640" y="635000"/>
                </a:lnTo>
                <a:lnTo>
                  <a:pt x="1487390" y="635000"/>
                </a:lnTo>
                <a:lnTo>
                  <a:pt x="1475421" y="622300"/>
                </a:lnTo>
                <a:lnTo>
                  <a:pt x="1437172" y="596900"/>
                </a:lnTo>
                <a:lnTo>
                  <a:pt x="1396767" y="584200"/>
                </a:lnTo>
                <a:lnTo>
                  <a:pt x="1354394" y="558800"/>
                </a:lnTo>
                <a:lnTo>
                  <a:pt x="1310238" y="546100"/>
                </a:lnTo>
                <a:lnTo>
                  <a:pt x="1264489" y="533400"/>
                </a:lnTo>
                <a:close/>
              </a:path>
              <a:path w="2338070" h="1905000">
                <a:moveTo>
                  <a:pt x="1487390" y="635000"/>
                </a:moveTo>
                <a:lnTo>
                  <a:pt x="1215274" y="635000"/>
                </a:lnTo>
                <a:lnTo>
                  <a:pt x="1260145" y="647700"/>
                </a:lnTo>
                <a:lnTo>
                  <a:pt x="1303312" y="660400"/>
                </a:lnTo>
                <a:lnTo>
                  <a:pt x="1344515" y="673100"/>
                </a:lnTo>
                <a:lnTo>
                  <a:pt x="1383495" y="698500"/>
                </a:lnTo>
                <a:lnTo>
                  <a:pt x="1419992" y="723900"/>
                </a:lnTo>
                <a:lnTo>
                  <a:pt x="1453748" y="749300"/>
                </a:lnTo>
                <a:lnTo>
                  <a:pt x="1484504" y="774700"/>
                </a:lnTo>
                <a:lnTo>
                  <a:pt x="1511999" y="812800"/>
                </a:lnTo>
                <a:lnTo>
                  <a:pt x="1535976" y="850900"/>
                </a:lnTo>
                <a:lnTo>
                  <a:pt x="1556175" y="889000"/>
                </a:lnTo>
                <a:lnTo>
                  <a:pt x="1572336" y="927100"/>
                </a:lnTo>
                <a:lnTo>
                  <a:pt x="1584200" y="965200"/>
                </a:lnTo>
                <a:lnTo>
                  <a:pt x="1591509" y="1016000"/>
                </a:lnTo>
                <a:lnTo>
                  <a:pt x="1594003" y="1066800"/>
                </a:lnTo>
                <a:lnTo>
                  <a:pt x="1591509" y="1104900"/>
                </a:lnTo>
                <a:lnTo>
                  <a:pt x="1584200" y="1155700"/>
                </a:lnTo>
                <a:lnTo>
                  <a:pt x="1572336" y="1193800"/>
                </a:lnTo>
                <a:lnTo>
                  <a:pt x="1556175" y="1231900"/>
                </a:lnTo>
                <a:lnTo>
                  <a:pt x="1535976" y="1270000"/>
                </a:lnTo>
                <a:lnTo>
                  <a:pt x="1511999" y="1308100"/>
                </a:lnTo>
                <a:lnTo>
                  <a:pt x="1484504" y="1346200"/>
                </a:lnTo>
                <a:lnTo>
                  <a:pt x="1453748" y="1371600"/>
                </a:lnTo>
                <a:lnTo>
                  <a:pt x="1419992" y="1409700"/>
                </a:lnTo>
                <a:lnTo>
                  <a:pt x="1383495" y="1422400"/>
                </a:lnTo>
                <a:lnTo>
                  <a:pt x="1344515" y="1447800"/>
                </a:lnTo>
                <a:lnTo>
                  <a:pt x="1303312" y="1460500"/>
                </a:lnTo>
                <a:lnTo>
                  <a:pt x="1260145" y="1473200"/>
                </a:lnTo>
                <a:lnTo>
                  <a:pt x="1215274" y="1485900"/>
                </a:lnTo>
                <a:lnTo>
                  <a:pt x="1493374" y="1485900"/>
                </a:lnTo>
                <a:lnTo>
                  <a:pt x="1511327" y="1473200"/>
                </a:lnTo>
                <a:lnTo>
                  <a:pt x="1544702" y="1435100"/>
                </a:lnTo>
                <a:lnTo>
                  <a:pt x="1575359" y="1409700"/>
                </a:lnTo>
                <a:lnTo>
                  <a:pt x="1603110" y="1371600"/>
                </a:lnTo>
                <a:lnTo>
                  <a:pt x="1627769" y="1333500"/>
                </a:lnTo>
                <a:lnTo>
                  <a:pt x="1649149" y="1282700"/>
                </a:lnTo>
                <a:lnTo>
                  <a:pt x="1667061" y="1244600"/>
                </a:lnTo>
                <a:lnTo>
                  <a:pt x="1681319" y="1206500"/>
                </a:lnTo>
                <a:lnTo>
                  <a:pt x="1691734" y="1155700"/>
                </a:lnTo>
                <a:lnTo>
                  <a:pt x="1698121" y="1104900"/>
                </a:lnTo>
                <a:lnTo>
                  <a:pt x="1700292" y="1066800"/>
                </a:lnTo>
                <a:lnTo>
                  <a:pt x="1698121" y="1016000"/>
                </a:lnTo>
                <a:lnTo>
                  <a:pt x="1691734" y="965200"/>
                </a:lnTo>
                <a:lnTo>
                  <a:pt x="1681319" y="914400"/>
                </a:lnTo>
                <a:lnTo>
                  <a:pt x="1667061" y="876300"/>
                </a:lnTo>
                <a:lnTo>
                  <a:pt x="1649149" y="838200"/>
                </a:lnTo>
                <a:lnTo>
                  <a:pt x="1627769" y="787400"/>
                </a:lnTo>
                <a:lnTo>
                  <a:pt x="1603110" y="749300"/>
                </a:lnTo>
                <a:lnTo>
                  <a:pt x="1575359" y="723900"/>
                </a:lnTo>
                <a:lnTo>
                  <a:pt x="1544702" y="685800"/>
                </a:lnTo>
                <a:lnTo>
                  <a:pt x="1511327" y="660400"/>
                </a:lnTo>
                <a:lnTo>
                  <a:pt x="1487390" y="635000"/>
                </a:lnTo>
                <a:close/>
              </a:path>
              <a:path w="2338070" h="1905000">
                <a:moveTo>
                  <a:pt x="1216049" y="1371600"/>
                </a:moveTo>
                <a:lnTo>
                  <a:pt x="1121841" y="1371600"/>
                </a:lnTo>
                <a:lnTo>
                  <a:pt x="1168957" y="1384300"/>
                </a:lnTo>
                <a:lnTo>
                  <a:pt x="1216049" y="1371600"/>
                </a:lnTo>
                <a:close/>
              </a:path>
              <a:path w="2338070" h="1905000">
                <a:moveTo>
                  <a:pt x="1168957" y="736600"/>
                </a:moveTo>
                <a:lnTo>
                  <a:pt x="1121841" y="749300"/>
                </a:lnTo>
                <a:lnTo>
                  <a:pt x="1076875" y="762000"/>
                </a:lnTo>
                <a:lnTo>
                  <a:pt x="1034553" y="774700"/>
                </a:lnTo>
                <a:lnTo>
                  <a:pt x="995366" y="800100"/>
                </a:lnTo>
                <a:lnTo>
                  <a:pt x="959806" y="825500"/>
                </a:lnTo>
                <a:lnTo>
                  <a:pt x="928367" y="850900"/>
                </a:lnTo>
                <a:lnTo>
                  <a:pt x="901539" y="889000"/>
                </a:lnTo>
                <a:lnTo>
                  <a:pt x="879817" y="927100"/>
                </a:lnTo>
                <a:lnTo>
                  <a:pt x="863691" y="965200"/>
                </a:lnTo>
                <a:lnTo>
                  <a:pt x="853655" y="1016000"/>
                </a:lnTo>
                <a:lnTo>
                  <a:pt x="850200" y="1066800"/>
                </a:lnTo>
                <a:lnTo>
                  <a:pt x="853655" y="1104900"/>
                </a:lnTo>
                <a:lnTo>
                  <a:pt x="863691" y="1155700"/>
                </a:lnTo>
                <a:lnTo>
                  <a:pt x="879817" y="1193800"/>
                </a:lnTo>
                <a:lnTo>
                  <a:pt x="901539" y="1231900"/>
                </a:lnTo>
                <a:lnTo>
                  <a:pt x="928367" y="1270000"/>
                </a:lnTo>
                <a:lnTo>
                  <a:pt x="959806" y="1308100"/>
                </a:lnTo>
                <a:lnTo>
                  <a:pt x="995366" y="1333500"/>
                </a:lnTo>
                <a:lnTo>
                  <a:pt x="1034553" y="1346200"/>
                </a:lnTo>
                <a:lnTo>
                  <a:pt x="1076875" y="1371600"/>
                </a:lnTo>
                <a:lnTo>
                  <a:pt x="1260999" y="1371600"/>
                </a:lnTo>
                <a:lnTo>
                  <a:pt x="1303315" y="1346200"/>
                </a:lnTo>
                <a:lnTo>
                  <a:pt x="1342501" y="1333500"/>
                </a:lnTo>
                <a:lnTo>
                  <a:pt x="1378064" y="1308100"/>
                </a:lnTo>
                <a:lnTo>
                  <a:pt x="1409511" y="1270000"/>
                </a:lnTo>
                <a:lnTo>
                  <a:pt x="1120238" y="1270000"/>
                </a:lnTo>
                <a:lnTo>
                  <a:pt x="1075503" y="1257300"/>
                </a:lnTo>
                <a:lnTo>
                  <a:pt x="1036032" y="1231900"/>
                </a:lnTo>
                <a:lnTo>
                  <a:pt x="1003104" y="1193800"/>
                </a:lnTo>
                <a:lnTo>
                  <a:pt x="977999" y="1155700"/>
                </a:lnTo>
                <a:lnTo>
                  <a:pt x="961998" y="1104900"/>
                </a:lnTo>
                <a:lnTo>
                  <a:pt x="956379" y="1066800"/>
                </a:lnTo>
                <a:lnTo>
                  <a:pt x="961998" y="1016000"/>
                </a:lnTo>
                <a:lnTo>
                  <a:pt x="977999" y="965200"/>
                </a:lnTo>
                <a:lnTo>
                  <a:pt x="1003104" y="927100"/>
                </a:lnTo>
                <a:lnTo>
                  <a:pt x="1036032" y="901700"/>
                </a:lnTo>
                <a:lnTo>
                  <a:pt x="1075503" y="876300"/>
                </a:lnTo>
                <a:lnTo>
                  <a:pt x="1120238" y="850900"/>
                </a:lnTo>
                <a:lnTo>
                  <a:pt x="1409511" y="850900"/>
                </a:lnTo>
                <a:lnTo>
                  <a:pt x="1378064" y="825500"/>
                </a:lnTo>
                <a:lnTo>
                  <a:pt x="1342501" y="800100"/>
                </a:lnTo>
                <a:lnTo>
                  <a:pt x="1303315" y="774700"/>
                </a:lnTo>
                <a:lnTo>
                  <a:pt x="1260999" y="762000"/>
                </a:lnTo>
                <a:lnTo>
                  <a:pt x="1216049" y="749300"/>
                </a:lnTo>
                <a:lnTo>
                  <a:pt x="1168957" y="736600"/>
                </a:lnTo>
                <a:close/>
              </a:path>
              <a:path w="2338070" h="1905000">
                <a:moveTo>
                  <a:pt x="1409511" y="850900"/>
                </a:moveTo>
                <a:lnTo>
                  <a:pt x="1217676" y="850900"/>
                </a:lnTo>
                <a:lnTo>
                  <a:pt x="1262411" y="876300"/>
                </a:lnTo>
                <a:lnTo>
                  <a:pt x="1301882" y="901700"/>
                </a:lnTo>
                <a:lnTo>
                  <a:pt x="1334810" y="927100"/>
                </a:lnTo>
                <a:lnTo>
                  <a:pt x="1359915" y="965200"/>
                </a:lnTo>
                <a:lnTo>
                  <a:pt x="1375916" y="1016000"/>
                </a:lnTo>
                <a:lnTo>
                  <a:pt x="1381535" y="1066800"/>
                </a:lnTo>
                <a:lnTo>
                  <a:pt x="1375916" y="1104900"/>
                </a:lnTo>
                <a:lnTo>
                  <a:pt x="1359915" y="1155700"/>
                </a:lnTo>
                <a:lnTo>
                  <a:pt x="1334810" y="1193800"/>
                </a:lnTo>
                <a:lnTo>
                  <a:pt x="1301882" y="1231900"/>
                </a:lnTo>
                <a:lnTo>
                  <a:pt x="1262411" y="1257300"/>
                </a:lnTo>
                <a:lnTo>
                  <a:pt x="1217676" y="1270000"/>
                </a:lnTo>
                <a:lnTo>
                  <a:pt x="1409511" y="1270000"/>
                </a:lnTo>
                <a:lnTo>
                  <a:pt x="1436347" y="1231900"/>
                </a:lnTo>
                <a:lnTo>
                  <a:pt x="1458080" y="1193800"/>
                </a:lnTo>
                <a:lnTo>
                  <a:pt x="1474214" y="1155700"/>
                </a:lnTo>
                <a:lnTo>
                  <a:pt x="1484257" y="1104900"/>
                </a:lnTo>
                <a:lnTo>
                  <a:pt x="1487714" y="1066800"/>
                </a:lnTo>
                <a:lnTo>
                  <a:pt x="1484257" y="1016000"/>
                </a:lnTo>
                <a:lnTo>
                  <a:pt x="1474214" y="965200"/>
                </a:lnTo>
                <a:lnTo>
                  <a:pt x="1458080" y="927100"/>
                </a:lnTo>
                <a:lnTo>
                  <a:pt x="1436347" y="889000"/>
                </a:lnTo>
                <a:lnTo>
                  <a:pt x="1409511" y="850900"/>
                </a:lnTo>
                <a:close/>
              </a:path>
              <a:path w="2338070" h="1905000">
                <a:moveTo>
                  <a:pt x="1986691" y="850900"/>
                </a:moveTo>
                <a:lnTo>
                  <a:pt x="1945289" y="850900"/>
                </a:lnTo>
                <a:lnTo>
                  <a:pt x="1928401" y="863600"/>
                </a:lnTo>
                <a:lnTo>
                  <a:pt x="1917032" y="876300"/>
                </a:lnTo>
                <a:lnTo>
                  <a:pt x="1912868" y="901700"/>
                </a:lnTo>
                <a:lnTo>
                  <a:pt x="1917032" y="927100"/>
                </a:lnTo>
                <a:lnTo>
                  <a:pt x="1928401" y="939800"/>
                </a:lnTo>
                <a:lnTo>
                  <a:pt x="1945289" y="952500"/>
                </a:lnTo>
                <a:lnTo>
                  <a:pt x="1986691" y="952500"/>
                </a:lnTo>
                <a:lnTo>
                  <a:pt x="2003585" y="939800"/>
                </a:lnTo>
                <a:lnTo>
                  <a:pt x="2014978" y="927100"/>
                </a:lnTo>
                <a:lnTo>
                  <a:pt x="2019157" y="901700"/>
                </a:lnTo>
                <a:lnTo>
                  <a:pt x="2014978" y="876300"/>
                </a:lnTo>
                <a:lnTo>
                  <a:pt x="2003585" y="863600"/>
                </a:lnTo>
                <a:lnTo>
                  <a:pt x="1986691" y="850900"/>
                </a:lnTo>
                <a:close/>
              </a:path>
              <a:path w="2338070" h="1905000">
                <a:moveTo>
                  <a:pt x="1966013" y="419100"/>
                </a:moveTo>
                <a:lnTo>
                  <a:pt x="1915642" y="431800"/>
                </a:lnTo>
                <a:lnTo>
                  <a:pt x="1871879" y="457200"/>
                </a:lnTo>
                <a:lnTo>
                  <a:pt x="1837358" y="482600"/>
                </a:lnTo>
                <a:lnTo>
                  <a:pt x="1814714" y="533400"/>
                </a:lnTo>
                <a:lnTo>
                  <a:pt x="1806581" y="584200"/>
                </a:lnTo>
                <a:lnTo>
                  <a:pt x="1814714" y="635000"/>
                </a:lnTo>
                <a:lnTo>
                  <a:pt x="1837358" y="673100"/>
                </a:lnTo>
                <a:lnTo>
                  <a:pt x="1871879" y="711200"/>
                </a:lnTo>
                <a:lnTo>
                  <a:pt x="1915642" y="736600"/>
                </a:lnTo>
                <a:lnTo>
                  <a:pt x="2016374" y="736600"/>
                </a:lnTo>
                <a:lnTo>
                  <a:pt x="2060110" y="711200"/>
                </a:lnTo>
                <a:lnTo>
                  <a:pt x="2094599" y="673100"/>
                </a:lnTo>
                <a:lnTo>
                  <a:pt x="2117216" y="635000"/>
                </a:lnTo>
                <a:lnTo>
                  <a:pt x="1945289" y="635000"/>
                </a:lnTo>
                <a:lnTo>
                  <a:pt x="1928401" y="622300"/>
                </a:lnTo>
                <a:lnTo>
                  <a:pt x="1917032" y="609600"/>
                </a:lnTo>
                <a:lnTo>
                  <a:pt x="1912868" y="584200"/>
                </a:lnTo>
                <a:lnTo>
                  <a:pt x="1917032" y="558800"/>
                </a:lnTo>
                <a:lnTo>
                  <a:pt x="1928401" y="546100"/>
                </a:lnTo>
                <a:lnTo>
                  <a:pt x="1945289" y="533400"/>
                </a:lnTo>
                <a:lnTo>
                  <a:pt x="2117216" y="533400"/>
                </a:lnTo>
                <a:lnTo>
                  <a:pt x="2094599" y="482600"/>
                </a:lnTo>
                <a:lnTo>
                  <a:pt x="2060110" y="457200"/>
                </a:lnTo>
                <a:lnTo>
                  <a:pt x="2016374" y="431800"/>
                </a:lnTo>
                <a:lnTo>
                  <a:pt x="1966013" y="419100"/>
                </a:lnTo>
                <a:close/>
              </a:path>
              <a:path w="2338070" h="1905000">
                <a:moveTo>
                  <a:pt x="2117216" y="533400"/>
                </a:moveTo>
                <a:lnTo>
                  <a:pt x="1986691" y="533400"/>
                </a:lnTo>
                <a:lnTo>
                  <a:pt x="2003585" y="546100"/>
                </a:lnTo>
                <a:lnTo>
                  <a:pt x="2014978" y="558800"/>
                </a:lnTo>
                <a:lnTo>
                  <a:pt x="2019157" y="584200"/>
                </a:lnTo>
                <a:lnTo>
                  <a:pt x="2014978" y="609600"/>
                </a:lnTo>
                <a:lnTo>
                  <a:pt x="2003585" y="622300"/>
                </a:lnTo>
                <a:lnTo>
                  <a:pt x="1986691" y="635000"/>
                </a:lnTo>
                <a:lnTo>
                  <a:pt x="2117216" y="635000"/>
                </a:lnTo>
                <a:lnTo>
                  <a:pt x="2125338" y="584200"/>
                </a:lnTo>
                <a:lnTo>
                  <a:pt x="2117216" y="533400"/>
                </a:lnTo>
                <a:close/>
              </a:path>
              <a:path w="2338070" h="1905000">
                <a:moveTo>
                  <a:pt x="1455340" y="215900"/>
                </a:moveTo>
                <a:lnTo>
                  <a:pt x="882574" y="215900"/>
                </a:lnTo>
                <a:lnTo>
                  <a:pt x="865718" y="228600"/>
                </a:lnTo>
                <a:lnTo>
                  <a:pt x="854362" y="241300"/>
                </a:lnTo>
                <a:lnTo>
                  <a:pt x="850200" y="266700"/>
                </a:lnTo>
                <a:lnTo>
                  <a:pt x="854362" y="279400"/>
                </a:lnTo>
                <a:lnTo>
                  <a:pt x="865718" y="304800"/>
                </a:lnTo>
                <a:lnTo>
                  <a:pt x="882574" y="317500"/>
                </a:lnTo>
                <a:lnTo>
                  <a:pt x="1455340" y="317500"/>
                </a:lnTo>
                <a:lnTo>
                  <a:pt x="1472196" y="304800"/>
                </a:lnTo>
                <a:lnTo>
                  <a:pt x="1483552" y="279400"/>
                </a:lnTo>
                <a:lnTo>
                  <a:pt x="1487714" y="266700"/>
                </a:lnTo>
                <a:lnTo>
                  <a:pt x="1483552" y="241300"/>
                </a:lnTo>
                <a:lnTo>
                  <a:pt x="1472196" y="228600"/>
                </a:lnTo>
                <a:lnTo>
                  <a:pt x="1455340" y="215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25500">
              <a:lnSpc>
                <a:spcPct val="100000"/>
              </a:lnSpc>
              <a:spcBef>
                <a:spcPts val="100"/>
              </a:spcBef>
            </a:pPr>
            <a:r>
              <a:rPr dirty="0"/>
              <a:t>Are </a:t>
            </a:r>
            <a:r>
              <a:rPr spc="-5" dirty="0"/>
              <a:t>people using  diabetes apps</a:t>
            </a:r>
            <a:r>
              <a:rPr spc="-90" dirty="0"/>
              <a:t> </a:t>
            </a:r>
            <a:r>
              <a:rPr dirty="0"/>
              <a:t>now?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Which</a:t>
            </a:r>
            <a:r>
              <a:rPr spc="-60" dirty="0"/>
              <a:t> </a:t>
            </a:r>
            <a:r>
              <a:rPr spc="-5" dirty="0"/>
              <a:t>ones?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395605" marR="5080">
              <a:lnSpc>
                <a:spcPts val="3790"/>
              </a:lnSpc>
              <a:spcBef>
                <a:spcPts val="265"/>
              </a:spcBef>
            </a:pPr>
            <a:r>
              <a:rPr dirty="0"/>
              <a:t>Do </a:t>
            </a:r>
            <a:r>
              <a:rPr spc="-5" dirty="0"/>
              <a:t>you currently use* any apps to help you better  manage your diabetes? </a:t>
            </a:r>
            <a:r>
              <a:rPr sz="2900" b="0" spc="-5" dirty="0">
                <a:latin typeface="Arial"/>
                <a:cs typeface="Arial"/>
              </a:rPr>
              <a:t>(*at least</a:t>
            </a:r>
            <a:r>
              <a:rPr sz="2900" b="0" spc="-45" dirty="0">
                <a:latin typeface="Arial"/>
                <a:cs typeface="Arial"/>
              </a:rPr>
              <a:t> </a:t>
            </a:r>
            <a:r>
              <a:rPr sz="2900" b="0" spc="-5" dirty="0">
                <a:latin typeface="Arial"/>
                <a:cs typeface="Arial"/>
              </a:rPr>
              <a:t>1x/week)</a:t>
            </a:r>
            <a:endParaRPr sz="29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96000" y="3385817"/>
            <a:ext cx="1102995" cy="1586865"/>
          </a:xfrm>
          <a:custGeom>
            <a:avLst/>
            <a:gdLst/>
            <a:ahLst/>
            <a:cxnLst/>
            <a:rect l="l" t="t" r="r" b="b"/>
            <a:pathLst>
              <a:path w="1102995" h="1586864">
                <a:moveTo>
                  <a:pt x="0" y="0"/>
                </a:moveTo>
                <a:lnTo>
                  <a:pt x="0" y="1102950"/>
                </a:lnTo>
                <a:lnTo>
                  <a:pt x="991325" y="1586452"/>
                </a:lnTo>
                <a:lnTo>
                  <a:pt x="1012299" y="1540843"/>
                </a:lnTo>
                <a:lnTo>
                  <a:pt x="1031139" y="1494424"/>
                </a:lnTo>
                <a:lnTo>
                  <a:pt x="1047827" y="1447270"/>
                </a:lnTo>
                <a:lnTo>
                  <a:pt x="1062347" y="1399457"/>
                </a:lnTo>
                <a:lnTo>
                  <a:pt x="1074681" y="1351060"/>
                </a:lnTo>
                <a:lnTo>
                  <a:pt x="1084812" y="1302154"/>
                </a:lnTo>
                <a:lnTo>
                  <a:pt x="1092721" y="1252815"/>
                </a:lnTo>
                <a:lnTo>
                  <a:pt x="1098392" y="1203118"/>
                </a:lnTo>
                <a:lnTo>
                  <a:pt x="1101808" y="1153138"/>
                </a:lnTo>
                <a:lnTo>
                  <a:pt x="1102950" y="1102950"/>
                </a:lnTo>
                <a:lnTo>
                  <a:pt x="1101931" y="1055106"/>
                </a:lnTo>
                <a:lnTo>
                  <a:pt x="1098902" y="1007783"/>
                </a:lnTo>
                <a:lnTo>
                  <a:pt x="1093903" y="961022"/>
                </a:lnTo>
                <a:lnTo>
                  <a:pt x="1086977" y="914864"/>
                </a:lnTo>
                <a:lnTo>
                  <a:pt x="1078164" y="869352"/>
                </a:lnTo>
                <a:lnTo>
                  <a:pt x="1067507" y="824525"/>
                </a:lnTo>
                <a:lnTo>
                  <a:pt x="1055046" y="780425"/>
                </a:lnTo>
                <a:lnTo>
                  <a:pt x="1040823" y="737095"/>
                </a:lnTo>
                <a:lnTo>
                  <a:pt x="1024879" y="694575"/>
                </a:lnTo>
                <a:lnTo>
                  <a:pt x="1007256" y="652907"/>
                </a:lnTo>
                <a:lnTo>
                  <a:pt x="987995" y="612132"/>
                </a:lnTo>
                <a:lnTo>
                  <a:pt x="967137" y="572291"/>
                </a:lnTo>
                <a:lnTo>
                  <a:pt x="944724" y="533426"/>
                </a:lnTo>
                <a:lnTo>
                  <a:pt x="920797" y="495578"/>
                </a:lnTo>
                <a:lnTo>
                  <a:pt x="895398" y="458789"/>
                </a:lnTo>
                <a:lnTo>
                  <a:pt x="868567" y="423100"/>
                </a:lnTo>
                <a:lnTo>
                  <a:pt x="840347" y="388552"/>
                </a:lnTo>
                <a:lnTo>
                  <a:pt x="810779" y="355187"/>
                </a:lnTo>
                <a:lnTo>
                  <a:pt x="779903" y="323046"/>
                </a:lnTo>
                <a:lnTo>
                  <a:pt x="747762" y="292171"/>
                </a:lnTo>
                <a:lnTo>
                  <a:pt x="714398" y="262603"/>
                </a:lnTo>
                <a:lnTo>
                  <a:pt x="679850" y="234382"/>
                </a:lnTo>
                <a:lnTo>
                  <a:pt x="644161" y="207552"/>
                </a:lnTo>
                <a:lnTo>
                  <a:pt x="607372" y="182153"/>
                </a:lnTo>
                <a:lnTo>
                  <a:pt x="569524" y="158226"/>
                </a:lnTo>
                <a:lnTo>
                  <a:pt x="530659" y="135813"/>
                </a:lnTo>
                <a:lnTo>
                  <a:pt x="490818" y="114955"/>
                </a:lnTo>
                <a:lnTo>
                  <a:pt x="450043" y="95694"/>
                </a:lnTo>
                <a:lnTo>
                  <a:pt x="408374" y="78071"/>
                </a:lnTo>
                <a:lnTo>
                  <a:pt x="365854" y="62127"/>
                </a:lnTo>
                <a:lnTo>
                  <a:pt x="322524" y="47904"/>
                </a:lnTo>
                <a:lnTo>
                  <a:pt x="278425" y="35443"/>
                </a:lnTo>
                <a:lnTo>
                  <a:pt x="233598" y="24785"/>
                </a:lnTo>
                <a:lnTo>
                  <a:pt x="188085" y="15973"/>
                </a:lnTo>
                <a:lnTo>
                  <a:pt x="141927" y="9047"/>
                </a:lnTo>
                <a:lnTo>
                  <a:pt x="95166" y="4048"/>
                </a:lnTo>
                <a:lnTo>
                  <a:pt x="47843" y="1019"/>
                </a:lnTo>
                <a:lnTo>
                  <a:pt x="0" y="0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5999" y="3385817"/>
            <a:ext cx="1102995" cy="1586865"/>
          </a:xfrm>
          <a:custGeom>
            <a:avLst/>
            <a:gdLst/>
            <a:ahLst/>
            <a:cxnLst/>
            <a:rect l="l" t="t" r="r" b="b"/>
            <a:pathLst>
              <a:path w="1102995" h="1586864">
                <a:moveTo>
                  <a:pt x="0" y="0"/>
                </a:moveTo>
                <a:lnTo>
                  <a:pt x="47843" y="1019"/>
                </a:lnTo>
                <a:lnTo>
                  <a:pt x="95166" y="4048"/>
                </a:lnTo>
                <a:lnTo>
                  <a:pt x="141927" y="9047"/>
                </a:lnTo>
                <a:lnTo>
                  <a:pt x="188085" y="15973"/>
                </a:lnTo>
                <a:lnTo>
                  <a:pt x="233598" y="24785"/>
                </a:lnTo>
                <a:lnTo>
                  <a:pt x="278425" y="35443"/>
                </a:lnTo>
                <a:lnTo>
                  <a:pt x="322524" y="47904"/>
                </a:lnTo>
                <a:lnTo>
                  <a:pt x="365854" y="62127"/>
                </a:lnTo>
                <a:lnTo>
                  <a:pt x="408374" y="78071"/>
                </a:lnTo>
                <a:lnTo>
                  <a:pt x="450042" y="95694"/>
                </a:lnTo>
                <a:lnTo>
                  <a:pt x="490818" y="114955"/>
                </a:lnTo>
                <a:lnTo>
                  <a:pt x="530658" y="135813"/>
                </a:lnTo>
                <a:lnTo>
                  <a:pt x="569523" y="158226"/>
                </a:lnTo>
                <a:lnTo>
                  <a:pt x="607371" y="182153"/>
                </a:lnTo>
                <a:lnTo>
                  <a:pt x="644160" y="207552"/>
                </a:lnTo>
                <a:lnTo>
                  <a:pt x="679849" y="234382"/>
                </a:lnTo>
                <a:lnTo>
                  <a:pt x="714397" y="262602"/>
                </a:lnTo>
                <a:lnTo>
                  <a:pt x="747762" y="292171"/>
                </a:lnTo>
                <a:lnTo>
                  <a:pt x="779903" y="323046"/>
                </a:lnTo>
                <a:lnTo>
                  <a:pt x="810778" y="355187"/>
                </a:lnTo>
                <a:lnTo>
                  <a:pt x="840346" y="388552"/>
                </a:lnTo>
                <a:lnTo>
                  <a:pt x="868567" y="423100"/>
                </a:lnTo>
                <a:lnTo>
                  <a:pt x="895397" y="458789"/>
                </a:lnTo>
                <a:lnTo>
                  <a:pt x="920796" y="495578"/>
                </a:lnTo>
                <a:lnTo>
                  <a:pt x="944723" y="533426"/>
                </a:lnTo>
                <a:lnTo>
                  <a:pt x="967136" y="572290"/>
                </a:lnTo>
                <a:lnTo>
                  <a:pt x="987994" y="612131"/>
                </a:lnTo>
                <a:lnTo>
                  <a:pt x="1007255" y="652906"/>
                </a:lnTo>
                <a:lnTo>
                  <a:pt x="1024878" y="694575"/>
                </a:lnTo>
                <a:lnTo>
                  <a:pt x="1040822" y="737095"/>
                </a:lnTo>
                <a:lnTo>
                  <a:pt x="1055045" y="780425"/>
                </a:lnTo>
                <a:lnTo>
                  <a:pt x="1067506" y="824524"/>
                </a:lnTo>
                <a:lnTo>
                  <a:pt x="1078164" y="869351"/>
                </a:lnTo>
                <a:lnTo>
                  <a:pt x="1086976" y="914864"/>
                </a:lnTo>
                <a:lnTo>
                  <a:pt x="1093902" y="961022"/>
                </a:lnTo>
                <a:lnTo>
                  <a:pt x="1098901" y="1007783"/>
                </a:lnTo>
                <a:lnTo>
                  <a:pt x="1101930" y="1055106"/>
                </a:lnTo>
                <a:lnTo>
                  <a:pt x="1102950" y="1102950"/>
                </a:lnTo>
                <a:lnTo>
                  <a:pt x="1101807" y="1153137"/>
                </a:lnTo>
                <a:lnTo>
                  <a:pt x="1098392" y="1203117"/>
                </a:lnTo>
                <a:lnTo>
                  <a:pt x="1092721" y="1252814"/>
                </a:lnTo>
                <a:lnTo>
                  <a:pt x="1084811" y="1302154"/>
                </a:lnTo>
                <a:lnTo>
                  <a:pt x="1074681" y="1351059"/>
                </a:lnTo>
                <a:lnTo>
                  <a:pt x="1062347" y="1399456"/>
                </a:lnTo>
                <a:lnTo>
                  <a:pt x="1047827" y="1447270"/>
                </a:lnTo>
                <a:lnTo>
                  <a:pt x="1031139" y="1494423"/>
                </a:lnTo>
                <a:lnTo>
                  <a:pt x="1012299" y="1540842"/>
                </a:lnTo>
                <a:lnTo>
                  <a:pt x="991325" y="1586452"/>
                </a:lnTo>
                <a:lnTo>
                  <a:pt x="0" y="1102950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4443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92836" y="3385817"/>
            <a:ext cx="2094864" cy="2206625"/>
          </a:xfrm>
          <a:custGeom>
            <a:avLst/>
            <a:gdLst/>
            <a:ahLst/>
            <a:cxnLst/>
            <a:rect l="l" t="t" r="r" b="b"/>
            <a:pathLst>
              <a:path w="2094865" h="2206625">
                <a:moveTo>
                  <a:pt x="1103164" y="0"/>
                </a:moveTo>
                <a:lnTo>
                  <a:pt x="1054681" y="1061"/>
                </a:lnTo>
                <a:lnTo>
                  <a:pt x="1006581" y="4221"/>
                </a:lnTo>
                <a:lnTo>
                  <a:pt x="958920" y="9446"/>
                </a:lnTo>
                <a:lnTo>
                  <a:pt x="911753" y="16701"/>
                </a:lnTo>
                <a:lnTo>
                  <a:pt x="865136" y="25951"/>
                </a:lnTo>
                <a:lnTo>
                  <a:pt x="819126" y="37161"/>
                </a:lnTo>
                <a:lnTo>
                  <a:pt x="773777" y="50296"/>
                </a:lnTo>
                <a:lnTo>
                  <a:pt x="729145" y="65322"/>
                </a:lnTo>
                <a:lnTo>
                  <a:pt x="685285" y="82204"/>
                </a:lnTo>
                <a:lnTo>
                  <a:pt x="642255" y="100907"/>
                </a:lnTo>
                <a:lnTo>
                  <a:pt x="600108" y="121396"/>
                </a:lnTo>
                <a:lnTo>
                  <a:pt x="558901" y="143637"/>
                </a:lnTo>
                <a:lnTo>
                  <a:pt x="518689" y="167595"/>
                </a:lnTo>
                <a:lnTo>
                  <a:pt x="479529" y="193234"/>
                </a:lnTo>
                <a:lnTo>
                  <a:pt x="441475" y="220521"/>
                </a:lnTo>
                <a:lnTo>
                  <a:pt x="404583" y="249421"/>
                </a:lnTo>
                <a:lnTo>
                  <a:pt x="368910" y="279898"/>
                </a:lnTo>
                <a:lnTo>
                  <a:pt x="334510" y="311917"/>
                </a:lnTo>
                <a:lnTo>
                  <a:pt x="301439" y="345445"/>
                </a:lnTo>
                <a:lnTo>
                  <a:pt x="269753" y="380447"/>
                </a:lnTo>
                <a:lnTo>
                  <a:pt x="239508" y="416887"/>
                </a:lnTo>
                <a:lnTo>
                  <a:pt x="210759" y="454731"/>
                </a:lnTo>
                <a:lnTo>
                  <a:pt x="183562" y="493943"/>
                </a:lnTo>
                <a:lnTo>
                  <a:pt x="157973" y="534490"/>
                </a:lnTo>
                <a:lnTo>
                  <a:pt x="134046" y="576337"/>
                </a:lnTo>
                <a:lnTo>
                  <a:pt x="111839" y="619448"/>
                </a:lnTo>
                <a:lnTo>
                  <a:pt x="91781" y="662897"/>
                </a:lnTo>
                <a:lnTo>
                  <a:pt x="73759" y="706758"/>
                </a:lnTo>
                <a:lnTo>
                  <a:pt x="57753" y="750978"/>
                </a:lnTo>
                <a:lnTo>
                  <a:pt x="43744" y="795501"/>
                </a:lnTo>
                <a:lnTo>
                  <a:pt x="31713" y="840270"/>
                </a:lnTo>
                <a:lnTo>
                  <a:pt x="21641" y="885232"/>
                </a:lnTo>
                <a:lnTo>
                  <a:pt x="13509" y="930331"/>
                </a:lnTo>
                <a:lnTo>
                  <a:pt x="7298" y="975511"/>
                </a:lnTo>
                <a:lnTo>
                  <a:pt x="2989" y="1020717"/>
                </a:lnTo>
                <a:lnTo>
                  <a:pt x="562" y="1065894"/>
                </a:lnTo>
                <a:lnTo>
                  <a:pt x="0" y="1110986"/>
                </a:lnTo>
                <a:lnTo>
                  <a:pt x="1281" y="1155938"/>
                </a:lnTo>
                <a:lnTo>
                  <a:pt x="4389" y="1200695"/>
                </a:lnTo>
                <a:lnTo>
                  <a:pt x="9303" y="1245201"/>
                </a:lnTo>
                <a:lnTo>
                  <a:pt x="16004" y="1289401"/>
                </a:lnTo>
                <a:lnTo>
                  <a:pt x="24474" y="1333240"/>
                </a:lnTo>
                <a:lnTo>
                  <a:pt x="34693" y="1376662"/>
                </a:lnTo>
                <a:lnTo>
                  <a:pt x="46643" y="1419612"/>
                </a:lnTo>
                <a:lnTo>
                  <a:pt x="60304" y="1462035"/>
                </a:lnTo>
                <a:lnTo>
                  <a:pt x="75657" y="1503875"/>
                </a:lnTo>
                <a:lnTo>
                  <a:pt x="92683" y="1545077"/>
                </a:lnTo>
                <a:lnTo>
                  <a:pt x="111364" y="1585586"/>
                </a:lnTo>
                <a:lnTo>
                  <a:pt x="131679" y="1625346"/>
                </a:lnTo>
                <a:lnTo>
                  <a:pt x="153611" y="1664302"/>
                </a:lnTo>
                <a:lnTo>
                  <a:pt x="177139" y="1702398"/>
                </a:lnTo>
                <a:lnTo>
                  <a:pt x="202245" y="1739580"/>
                </a:lnTo>
                <a:lnTo>
                  <a:pt x="228911" y="1775792"/>
                </a:lnTo>
                <a:lnTo>
                  <a:pt x="257116" y="1810979"/>
                </a:lnTo>
                <a:lnTo>
                  <a:pt x="286841" y="1845085"/>
                </a:lnTo>
                <a:lnTo>
                  <a:pt x="318069" y="1878054"/>
                </a:lnTo>
                <a:lnTo>
                  <a:pt x="350779" y="1909833"/>
                </a:lnTo>
                <a:lnTo>
                  <a:pt x="384952" y="1940364"/>
                </a:lnTo>
                <a:lnTo>
                  <a:pt x="420571" y="1969594"/>
                </a:lnTo>
                <a:lnTo>
                  <a:pt x="457614" y="1997466"/>
                </a:lnTo>
                <a:lnTo>
                  <a:pt x="496064" y="2023926"/>
                </a:lnTo>
                <a:lnTo>
                  <a:pt x="535902" y="2048917"/>
                </a:lnTo>
                <a:lnTo>
                  <a:pt x="577107" y="2072385"/>
                </a:lnTo>
                <a:lnTo>
                  <a:pt x="619662" y="2094274"/>
                </a:lnTo>
                <a:lnTo>
                  <a:pt x="663111" y="2114331"/>
                </a:lnTo>
                <a:lnTo>
                  <a:pt x="706972" y="2132354"/>
                </a:lnTo>
                <a:lnTo>
                  <a:pt x="751192" y="2148360"/>
                </a:lnTo>
                <a:lnTo>
                  <a:pt x="795715" y="2162368"/>
                </a:lnTo>
                <a:lnTo>
                  <a:pt x="840484" y="2174399"/>
                </a:lnTo>
                <a:lnTo>
                  <a:pt x="885446" y="2184471"/>
                </a:lnTo>
                <a:lnTo>
                  <a:pt x="930545" y="2192603"/>
                </a:lnTo>
                <a:lnTo>
                  <a:pt x="975725" y="2198814"/>
                </a:lnTo>
                <a:lnTo>
                  <a:pt x="1020931" y="2203124"/>
                </a:lnTo>
                <a:lnTo>
                  <a:pt x="1066108" y="2205550"/>
                </a:lnTo>
                <a:lnTo>
                  <a:pt x="1111200" y="2206113"/>
                </a:lnTo>
                <a:lnTo>
                  <a:pt x="1156152" y="2204831"/>
                </a:lnTo>
                <a:lnTo>
                  <a:pt x="1200909" y="2201724"/>
                </a:lnTo>
                <a:lnTo>
                  <a:pt x="1245415" y="2196810"/>
                </a:lnTo>
                <a:lnTo>
                  <a:pt x="1289615" y="2190108"/>
                </a:lnTo>
                <a:lnTo>
                  <a:pt x="1333454" y="2181638"/>
                </a:lnTo>
                <a:lnTo>
                  <a:pt x="1376876" y="2171419"/>
                </a:lnTo>
                <a:lnTo>
                  <a:pt x="1419826" y="2159469"/>
                </a:lnTo>
                <a:lnTo>
                  <a:pt x="1462249" y="2145808"/>
                </a:lnTo>
                <a:lnTo>
                  <a:pt x="1504089" y="2130455"/>
                </a:lnTo>
                <a:lnTo>
                  <a:pt x="1545291" y="2113429"/>
                </a:lnTo>
                <a:lnTo>
                  <a:pt x="1585800" y="2094749"/>
                </a:lnTo>
                <a:lnTo>
                  <a:pt x="1625560" y="2074433"/>
                </a:lnTo>
                <a:lnTo>
                  <a:pt x="1664516" y="2052502"/>
                </a:lnTo>
                <a:lnTo>
                  <a:pt x="1702612" y="2028973"/>
                </a:lnTo>
                <a:lnTo>
                  <a:pt x="1739794" y="2003867"/>
                </a:lnTo>
                <a:lnTo>
                  <a:pt x="1776006" y="1977202"/>
                </a:lnTo>
                <a:lnTo>
                  <a:pt x="1811193" y="1948997"/>
                </a:lnTo>
                <a:lnTo>
                  <a:pt x="1845299" y="1919271"/>
                </a:lnTo>
                <a:lnTo>
                  <a:pt x="1878268" y="1888044"/>
                </a:lnTo>
                <a:lnTo>
                  <a:pt x="1910047" y="1855334"/>
                </a:lnTo>
                <a:lnTo>
                  <a:pt x="1940578" y="1821160"/>
                </a:lnTo>
                <a:lnTo>
                  <a:pt x="1969808" y="1785542"/>
                </a:lnTo>
                <a:lnTo>
                  <a:pt x="1997680" y="1748498"/>
                </a:lnTo>
                <a:lnTo>
                  <a:pt x="2024140" y="1710048"/>
                </a:lnTo>
                <a:lnTo>
                  <a:pt x="2049131" y="1670211"/>
                </a:lnTo>
                <a:lnTo>
                  <a:pt x="2072599" y="1629005"/>
                </a:lnTo>
                <a:lnTo>
                  <a:pt x="2094488" y="1586450"/>
                </a:lnTo>
                <a:lnTo>
                  <a:pt x="1103163" y="1102950"/>
                </a:lnTo>
                <a:lnTo>
                  <a:pt x="1103164" y="0"/>
                </a:lnTo>
                <a:close/>
              </a:path>
            </a:pathLst>
          </a:custGeom>
          <a:solidFill>
            <a:srgbClr val="E246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92835" y="3385816"/>
            <a:ext cx="2094864" cy="2206625"/>
          </a:xfrm>
          <a:custGeom>
            <a:avLst/>
            <a:gdLst/>
            <a:ahLst/>
            <a:cxnLst/>
            <a:rect l="l" t="t" r="r" b="b"/>
            <a:pathLst>
              <a:path w="2094865" h="2206625">
                <a:moveTo>
                  <a:pt x="2094489" y="1586451"/>
                </a:moveTo>
                <a:lnTo>
                  <a:pt x="2072600" y="1629006"/>
                </a:lnTo>
                <a:lnTo>
                  <a:pt x="2049132" y="1670212"/>
                </a:lnTo>
                <a:lnTo>
                  <a:pt x="2024140" y="1710049"/>
                </a:lnTo>
                <a:lnTo>
                  <a:pt x="1997681" y="1748499"/>
                </a:lnTo>
                <a:lnTo>
                  <a:pt x="1969809" y="1785542"/>
                </a:lnTo>
                <a:lnTo>
                  <a:pt x="1940579" y="1821161"/>
                </a:lnTo>
                <a:lnTo>
                  <a:pt x="1910047" y="1855334"/>
                </a:lnTo>
                <a:lnTo>
                  <a:pt x="1878269" y="1888044"/>
                </a:lnTo>
                <a:lnTo>
                  <a:pt x="1845299" y="1919272"/>
                </a:lnTo>
                <a:lnTo>
                  <a:pt x="1811193" y="1948997"/>
                </a:lnTo>
                <a:lnTo>
                  <a:pt x="1776007" y="1977202"/>
                </a:lnTo>
                <a:lnTo>
                  <a:pt x="1739795" y="2003867"/>
                </a:lnTo>
                <a:lnTo>
                  <a:pt x="1702613" y="2028974"/>
                </a:lnTo>
                <a:lnTo>
                  <a:pt x="1664516" y="2052502"/>
                </a:lnTo>
                <a:lnTo>
                  <a:pt x="1625560" y="2074434"/>
                </a:lnTo>
                <a:lnTo>
                  <a:pt x="1585800" y="2094749"/>
                </a:lnTo>
                <a:lnTo>
                  <a:pt x="1545291" y="2113430"/>
                </a:lnTo>
                <a:lnTo>
                  <a:pt x="1504089" y="2130456"/>
                </a:lnTo>
                <a:lnTo>
                  <a:pt x="1462249" y="2145809"/>
                </a:lnTo>
                <a:lnTo>
                  <a:pt x="1419826" y="2159470"/>
                </a:lnTo>
                <a:lnTo>
                  <a:pt x="1376876" y="2171420"/>
                </a:lnTo>
                <a:lnTo>
                  <a:pt x="1333454" y="2181639"/>
                </a:lnTo>
                <a:lnTo>
                  <a:pt x="1289615" y="2190109"/>
                </a:lnTo>
                <a:lnTo>
                  <a:pt x="1245415" y="2196810"/>
                </a:lnTo>
                <a:lnTo>
                  <a:pt x="1200909" y="2201724"/>
                </a:lnTo>
                <a:lnTo>
                  <a:pt x="1156152" y="2204832"/>
                </a:lnTo>
                <a:lnTo>
                  <a:pt x="1111200" y="2206114"/>
                </a:lnTo>
                <a:lnTo>
                  <a:pt x="1066108" y="2205551"/>
                </a:lnTo>
                <a:lnTo>
                  <a:pt x="1020931" y="2203124"/>
                </a:lnTo>
                <a:lnTo>
                  <a:pt x="975725" y="2198815"/>
                </a:lnTo>
                <a:lnTo>
                  <a:pt x="930545" y="2192604"/>
                </a:lnTo>
                <a:lnTo>
                  <a:pt x="885446" y="2184472"/>
                </a:lnTo>
                <a:lnTo>
                  <a:pt x="840484" y="2174400"/>
                </a:lnTo>
                <a:lnTo>
                  <a:pt x="795715" y="2162369"/>
                </a:lnTo>
                <a:lnTo>
                  <a:pt x="751192" y="2148360"/>
                </a:lnTo>
                <a:lnTo>
                  <a:pt x="706972" y="2132354"/>
                </a:lnTo>
                <a:lnTo>
                  <a:pt x="663111" y="2114332"/>
                </a:lnTo>
                <a:lnTo>
                  <a:pt x="619662" y="2094274"/>
                </a:lnTo>
                <a:lnTo>
                  <a:pt x="577107" y="2072385"/>
                </a:lnTo>
                <a:lnTo>
                  <a:pt x="535902" y="2048917"/>
                </a:lnTo>
                <a:lnTo>
                  <a:pt x="496064" y="2023926"/>
                </a:lnTo>
                <a:lnTo>
                  <a:pt x="457614" y="1997466"/>
                </a:lnTo>
                <a:lnTo>
                  <a:pt x="420571" y="1969594"/>
                </a:lnTo>
                <a:lnTo>
                  <a:pt x="384953" y="1940365"/>
                </a:lnTo>
                <a:lnTo>
                  <a:pt x="350779" y="1909833"/>
                </a:lnTo>
                <a:lnTo>
                  <a:pt x="318069" y="1878055"/>
                </a:lnTo>
                <a:lnTo>
                  <a:pt x="286842" y="1845085"/>
                </a:lnTo>
                <a:lnTo>
                  <a:pt x="257116" y="1810979"/>
                </a:lnTo>
                <a:lnTo>
                  <a:pt x="228911" y="1775793"/>
                </a:lnTo>
                <a:lnTo>
                  <a:pt x="202246" y="1739581"/>
                </a:lnTo>
                <a:lnTo>
                  <a:pt x="177139" y="1702399"/>
                </a:lnTo>
                <a:lnTo>
                  <a:pt x="153611" y="1664302"/>
                </a:lnTo>
                <a:lnTo>
                  <a:pt x="131679" y="1625346"/>
                </a:lnTo>
                <a:lnTo>
                  <a:pt x="111364" y="1585586"/>
                </a:lnTo>
                <a:lnTo>
                  <a:pt x="92683" y="1545077"/>
                </a:lnTo>
                <a:lnTo>
                  <a:pt x="75657" y="1503875"/>
                </a:lnTo>
                <a:lnTo>
                  <a:pt x="60304" y="1462035"/>
                </a:lnTo>
                <a:lnTo>
                  <a:pt x="46643" y="1419612"/>
                </a:lnTo>
                <a:lnTo>
                  <a:pt x="34693" y="1376662"/>
                </a:lnTo>
                <a:lnTo>
                  <a:pt x="24474" y="1333240"/>
                </a:lnTo>
                <a:lnTo>
                  <a:pt x="16004" y="1289401"/>
                </a:lnTo>
                <a:lnTo>
                  <a:pt x="9303" y="1245201"/>
                </a:lnTo>
                <a:lnTo>
                  <a:pt x="4389" y="1200695"/>
                </a:lnTo>
                <a:lnTo>
                  <a:pt x="1281" y="1155938"/>
                </a:lnTo>
                <a:lnTo>
                  <a:pt x="0" y="1110986"/>
                </a:lnTo>
                <a:lnTo>
                  <a:pt x="562" y="1065894"/>
                </a:lnTo>
                <a:lnTo>
                  <a:pt x="2989" y="1020717"/>
                </a:lnTo>
                <a:lnTo>
                  <a:pt x="7298" y="975511"/>
                </a:lnTo>
                <a:lnTo>
                  <a:pt x="13509" y="930331"/>
                </a:lnTo>
                <a:lnTo>
                  <a:pt x="21641" y="885232"/>
                </a:lnTo>
                <a:lnTo>
                  <a:pt x="31713" y="840270"/>
                </a:lnTo>
                <a:lnTo>
                  <a:pt x="43744" y="795500"/>
                </a:lnTo>
                <a:lnTo>
                  <a:pt x="57753" y="750978"/>
                </a:lnTo>
                <a:lnTo>
                  <a:pt x="73759" y="706758"/>
                </a:lnTo>
                <a:lnTo>
                  <a:pt x="91781" y="662896"/>
                </a:lnTo>
                <a:lnTo>
                  <a:pt x="111839" y="619448"/>
                </a:lnTo>
                <a:lnTo>
                  <a:pt x="134046" y="576337"/>
                </a:lnTo>
                <a:lnTo>
                  <a:pt x="157973" y="534490"/>
                </a:lnTo>
                <a:lnTo>
                  <a:pt x="183562" y="493943"/>
                </a:lnTo>
                <a:lnTo>
                  <a:pt x="210759" y="454731"/>
                </a:lnTo>
                <a:lnTo>
                  <a:pt x="239508" y="416887"/>
                </a:lnTo>
                <a:lnTo>
                  <a:pt x="269753" y="380447"/>
                </a:lnTo>
                <a:lnTo>
                  <a:pt x="301439" y="345446"/>
                </a:lnTo>
                <a:lnTo>
                  <a:pt x="334510" y="311917"/>
                </a:lnTo>
                <a:lnTo>
                  <a:pt x="368910" y="279898"/>
                </a:lnTo>
                <a:lnTo>
                  <a:pt x="404583" y="249421"/>
                </a:lnTo>
                <a:lnTo>
                  <a:pt x="441475" y="220521"/>
                </a:lnTo>
                <a:lnTo>
                  <a:pt x="479529" y="193234"/>
                </a:lnTo>
                <a:lnTo>
                  <a:pt x="518689" y="167595"/>
                </a:lnTo>
                <a:lnTo>
                  <a:pt x="558901" y="143637"/>
                </a:lnTo>
                <a:lnTo>
                  <a:pt x="600108" y="121396"/>
                </a:lnTo>
                <a:lnTo>
                  <a:pt x="642255" y="100907"/>
                </a:lnTo>
                <a:lnTo>
                  <a:pt x="685285" y="82204"/>
                </a:lnTo>
                <a:lnTo>
                  <a:pt x="729145" y="65322"/>
                </a:lnTo>
                <a:lnTo>
                  <a:pt x="773777" y="50296"/>
                </a:lnTo>
                <a:lnTo>
                  <a:pt x="819126" y="37161"/>
                </a:lnTo>
                <a:lnTo>
                  <a:pt x="865136" y="25951"/>
                </a:lnTo>
                <a:lnTo>
                  <a:pt x="911753" y="16701"/>
                </a:lnTo>
                <a:lnTo>
                  <a:pt x="958919" y="9446"/>
                </a:lnTo>
                <a:lnTo>
                  <a:pt x="1006581" y="4221"/>
                </a:lnTo>
                <a:lnTo>
                  <a:pt x="1054681" y="1061"/>
                </a:lnTo>
                <a:lnTo>
                  <a:pt x="1103164" y="0"/>
                </a:lnTo>
                <a:lnTo>
                  <a:pt x="1103163" y="1102950"/>
                </a:lnTo>
                <a:lnTo>
                  <a:pt x="2094489" y="1586451"/>
                </a:lnTo>
                <a:close/>
              </a:path>
            </a:pathLst>
          </a:custGeom>
          <a:ln w="25400">
            <a:solidFill>
              <a:srgbClr val="4443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63179" y="2311908"/>
            <a:ext cx="2466340" cy="922019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458470" marR="5080" indent="-446405">
              <a:lnSpc>
                <a:spcPts val="3220"/>
              </a:lnSpc>
              <a:spcBef>
                <a:spcPts val="720"/>
              </a:spcBef>
            </a:pPr>
            <a:r>
              <a:rPr sz="3200" spc="-45" dirty="0">
                <a:latin typeface="Arial"/>
                <a:cs typeface="Arial"/>
              </a:rPr>
              <a:t>Type </a:t>
            </a:r>
            <a:r>
              <a:rPr sz="3200" dirty="0">
                <a:latin typeface="Arial"/>
                <a:cs typeface="Arial"/>
              </a:rPr>
              <a:t>1</a:t>
            </a:r>
            <a:r>
              <a:rPr sz="3200" spc="-2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Adults  </a:t>
            </a:r>
            <a:r>
              <a:rPr sz="3200" dirty="0">
                <a:latin typeface="Arial"/>
                <a:cs typeface="Arial"/>
              </a:rPr>
              <a:t>N=1,592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03704" y="3387194"/>
            <a:ext cx="826769" cy="1101725"/>
          </a:xfrm>
          <a:custGeom>
            <a:avLst/>
            <a:gdLst/>
            <a:ahLst/>
            <a:cxnLst/>
            <a:rect l="l" t="t" r="r" b="b"/>
            <a:pathLst>
              <a:path w="826769" h="1101725">
                <a:moveTo>
                  <a:pt x="0" y="0"/>
                </a:moveTo>
                <a:lnTo>
                  <a:pt x="0" y="1101573"/>
                </a:lnTo>
                <a:lnTo>
                  <a:pt x="826302" y="373090"/>
                </a:lnTo>
                <a:lnTo>
                  <a:pt x="792531" y="336485"/>
                </a:lnTo>
                <a:lnTo>
                  <a:pt x="757301" y="301593"/>
                </a:lnTo>
                <a:lnTo>
                  <a:pt x="720678" y="268446"/>
                </a:lnTo>
                <a:lnTo>
                  <a:pt x="682730" y="237073"/>
                </a:lnTo>
                <a:lnTo>
                  <a:pt x="643523" y="207506"/>
                </a:lnTo>
                <a:lnTo>
                  <a:pt x="603124" y="179773"/>
                </a:lnTo>
                <a:lnTo>
                  <a:pt x="561601" y="153905"/>
                </a:lnTo>
                <a:lnTo>
                  <a:pt x="519020" y="129933"/>
                </a:lnTo>
                <a:lnTo>
                  <a:pt x="475449" y="107887"/>
                </a:lnTo>
                <a:lnTo>
                  <a:pt x="430954" y="87797"/>
                </a:lnTo>
                <a:lnTo>
                  <a:pt x="385603" y="69693"/>
                </a:lnTo>
                <a:lnTo>
                  <a:pt x="339462" y="53606"/>
                </a:lnTo>
                <a:lnTo>
                  <a:pt x="292599" y="39565"/>
                </a:lnTo>
                <a:lnTo>
                  <a:pt x="245080" y="27602"/>
                </a:lnTo>
                <a:lnTo>
                  <a:pt x="196973" y="17746"/>
                </a:lnTo>
                <a:lnTo>
                  <a:pt x="148345" y="10027"/>
                </a:lnTo>
                <a:lnTo>
                  <a:pt x="99261" y="4476"/>
                </a:lnTo>
                <a:lnTo>
                  <a:pt x="49791" y="1124"/>
                </a:lnTo>
                <a:lnTo>
                  <a:pt x="0" y="0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03704" y="3387194"/>
            <a:ext cx="826769" cy="1101725"/>
          </a:xfrm>
          <a:custGeom>
            <a:avLst/>
            <a:gdLst/>
            <a:ahLst/>
            <a:cxnLst/>
            <a:rect l="l" t="t" r="r" b="b"/>
            <a:pathLst>
              <a:path w="826769" h="1101725">
                <a:moveTo>
                  <a:pt x="0" y="0"/>
                </a:moveTo>
                <a:lnTo>
                  <a:pt x="49791" y="1124"/>
                </a:lnTo>
                <a:lnTo>
                  <a:pt x="99261" y="4476"/>
                </a:lnTo>
                <a:lnTo>
                  <a:pt x="148344" y="10027"/>
                </a:lnTo>
                <a:lnTo>
                  <a:pt x="196973" y="17746"/>
                </a:lnTo>
                <a:lnTo>
                  <a:pt x="245080" y="27602"/>
                </a:lnTo>
                <a:lnTo>
                  <a:pt x="292599" y="39565"/>
                </a:lnTo>
                <a:lnTo>
                  <a:pt x="339462" y="53606"/>
                </a:lnTo>
                <a:lnTo>
                  <a:pt x="385603" y="69693"/>
                </a:lnTo>
                <a:lnTo>
                  <a:pt x="430955" y="87797"/>
                </a:lnTo>
                <a:lnTo>
                  <a:pt x="475449" y="107887"/>
                </a:lnTo>
                <a:lnTo>
                  <a:pt x="519020" y="129933"/>
                </a:lnTo>
                <a:lnTo>
                  <a:pt x="561601" y="153905"/>
                </a:lnTo>
                <a:lnTo>
                  <a:pt x="603124" y="179772"/>
                </a:lnTo>
                <a:lnTo>
                  <a:pt x="643523" y="207505"/>
                </a:lnTo>
                <a:lnTo>
                  <a:pt x="682730" y="237073"/>
                </a:lnTo>
                <a:lnTo>
                  <a:pt x="720678" y="268446"/>
                </a:lnTo>
                <a:lnTo>
                  <a:pt x="757301" y="301593"/>
                </a:lnTo>
                <a:lnTo>
                  <a:pt x="792532" y="336484"/>
                </a:lnTo>
                <a:lnTo>
                  <a:pt x="826303" y="373090"/>
                </a:lnTo>
                <a:lnTo>
                  <a:pt x="0" y="1101574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4443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02286" y="3387194"/>
            <a:ext cx="2203450" cy="2203450"/>
          </a:xfrm>
          <a:custGeom>
            <a:avLst/>
            <a:gdLst/>
            <a:ahLst/>
            <a:cxnLst/>
            <a:rect l="l" t="t" r="r" b="b"/>
            <a:pathLst>
              <a:path w="2203450" h="2203450">
                <a:moveTo>
                  <a:pt x="1101417" y="0"/>
                </a:moveTo>
                <a:lnTo>
                  <a:pt x="1051241" y="1142"/>
                </a:lnTo>
                <a:lnTo>
                  <a:pt x="1001352" y="4552"/>
                </a:lnTo>
                <a:lnTo>
                  <a:pt x="951822" y="10201"/>
                </a:lnTo>
                <a:lnTo>
                  <a:pt x="902721" y="18065"/>
                </a:lnTo>
                <a:lnTo>
                  <a:pt x="854122" y="28114"/>
                </a:lnTo>
                <a:lnTo>
                  <a:pt x="806094" y="40323"/>
                </a:lnTo>
                <a:lnTo>
                  <a:pt x="758709" y="54665"/>
                </a:lnTo>
                <a:lnTo>
                  <a:pt x="712038" y="71112"/>
                </a:lnTo>
                <a:lnTo>
                  <a:pt x="666153" y="89639"/>
                </a:lnTo>
                <a:lnTo>
                  <a:pt x="621125" y="110217"/>
                </a:lnTo>
                <a:lnTo>
                  <a:pt x="577025" y="132820"/>
                </a:lnTo>
                <a:lnTo>
                  <a:pt x="533923" y="157421"/>
                </a:lnTo>
                <a:lnTo>
                  <a:pt x="491892" y="183994"/>
                </a:lnTo>
                <a:lnTo>
                  <a:pt x="451003" y="212510"/>
                </a:lnTo>
                <a:lnTo>
                  <a:pt x="411326" y="242945"/>
                </a:lnTo>
                <a:lnTo>
                  <a:pt x="372933" y="275269"/>
                </a:lnTo>
                <a:lnTo>
                  <a:pt x="337763" y="307633"/>
                </a:lnTo>
                <a:lnTo>
                  <a:pt x="304310" y="341159"/>
                </a:lnTo>
                <a:lnTo>
                  <a:pt x="272580" y="375789"/>
                </a:lnTo>
                <a:lnTo>
                  <a:pt x="242574" y="411464"/>
                </a:lnTo>
                <a:lnTo>
                  <a:pt x="214298" y="448127"/>
                </a:lnTo>
                <a:lnTo>
                  <a:pt x="187754" y="485719"/>
                </a:lnTo>
                <a:lnTo>
                  <a:pt x="162946" y="524181"/>
                </a:lnTo>
                <a:lnTo>
                  <a:pt x="139878" y="563456"/>
                </a:lnTo>
                <a:lnTo>
                  <a:pt x="118554" y="603485"/>
                </a:lnTo>
                <a:lnTo>
                  <a:pt x="98977" y="644209"/>
                </a:lnTo>
                <a:lnTo>
                  <a:pt x="81151" y="685571"/>
                </a:lnTo>
                <a:lnTo>
                  <a:pt x="65079" y="727511"/>
                </a:lnTo>
                <a:lnTo>
                  <a:pt x="50766" y="769972"/>
                </a:lnTo>
                <a:lnTo>
                  <a:pt x="38215" y="812895"/>
                </a:lnTo>
                <a:lnTo>
                  <a:pt x="27429" y="856223"/>
                </a:lnTo>
                <a:lnTo>
                  <a:pt x="18413" y="899896"/>
                </a:lnTo>
                <a:lnTo>
                  <a:pt x="11170" y="943856"/>
                </a:lnTo>
                <a:lnTo>
                  <a:pt x="5703" y="988045"/>
                </a:lnTo>
                <a:lnTo>
                  <a:pt x="2017" y="1032404"/>
                </a:lnTo>
                <a:lnTo>
                  <a:pt x="114" y="1076876"/>
                </a:lnTo>
                <a:lnTo>
                  <a:pt x="0" y="1121402"/>
                </a:lnTo>
                <a:lnTo>
                  <a:pt x="1676" y="1165923"/>
                </a:lnTo>
                <a:lnTo>
                  <a:pt x="5148" y="1210382"/>
                </a:lnTo>
                <a:lnTo>
                  <a:pt x="10418" y="1254719"/>
                </a:lnTo>
                <a:lnTo>
                  <a:pt x="17490" y="1298877"/>
                </a:lnTo>
                <a:lnTo>
                  <a:pt x="26369" y="1342797"/>
                </a:lnTo>
                <a:lnTo>
                  <a:pt x="37057" y="1386421"/>
                </a:lnTo>
                <a:lnTo>
                  <a:pt x="49558" y="1429691"/>
                </a:lnTo>
                <a:lnTo>
                  <a:pt x="63877" y="1472548"/>
                </a:lnTo>
                <a:lnTo>
                  <a:pt x="80016" y="1514933"/>
                </a:lnTo>
                <a:lnTo>
                  <a:pt x="97979" y="1556790"/>
                </a:lnTo>
                <a:lnTo>
                  <a:pt x="117771" y="1598058"/>
                </a:lnTo>
                <a:lnTo>
                  <a:pt x="139394" y="1638680"/>
                </a:lnTo>
                <a:lnTo>
                  <a:pt x="162853" y="1678598"/>
                </a:lnTo>
                <a:lnTo>
                  <a:pt x="188150" y="1717753"/>
                </a:lnTo>
                <a:lnTo>
                  <a:pt x="215291" y="1756086"/>
                </a:lnTo>
                <a:lnTo>
                  <a:pt x="244277" y="1793540"/>
                </a:lnTo>
                <a:lnTo>
                  <a:pt x="275114" y="1830057"/>
                </a:lnTo>
                <a:lnTo>
                  <a:pt x="307477" y="1865227"/>
                </a:lnTo>
                <a:lnTo>
                  <a:pt x="341003" y="1898679"/>
                </a:lnTo>
                <a:lnTo>
                  <a:pt x="375633" y="1930410"/>
                </a:lnTo>
                <a:lnTo>
                  <a:pt x="411309" y="1960416"/>
                </a:lnTo>
                <a:lnTo>
                  <a:pt x="447972" y="1988692"/>
                </a:lnTo>
                <a:lnTo>
                  <a:pt x="485563" y="2015236"/>
                </a:lnTo>
                <a:lnTo>
                  <a:pt x="524026" y="2040044"/>
                </a:lnTo>
                <a:lnTo>
                  <a:pt x="563300" y="2063112"/>
                </a:lnTo>
                <a:lnTo>
                  <a:pt x="603329" y="2084436"/>
                </a:lnTo>
                <a:lnTo>
                  <a:pt x="644053" y="2104013"/>
                </a:lnTo>
                <a:lnTo>
                  <a:pt x="685415" y="2121839"/>
                </a:lnTo>
                <a:lnTo>
                  <a:pt x="727355" y="2137910"/>
                </a:lnTo>
                <a:lnTo>
                  <a:pt x="769817" y="2152223"/>
                </a:lnTo>
                <a:lnTo>
                  <a:pt x="812740" y="2164775"/>
                </a:lnTo>
                <a:lnTo>
                  <a:pt x="856067" y="2175560"/>
                </a:lnTo>
                <a:lnTo>
                  <a:pt x="899740" y="2184576"/>
                </a:lnTo>
                <a:lnTo>
                  <a:pt x="943700" y="2191820"/>
                </a:lnTo>
                <a:lnTo>
                  <a:pt x="987889" y="2197286"/>
                </a:lnTo>
                <a:lnTo>
                  <a:pt x="1032249" y="2200973"/>
                </a:lnTo>
                <a:lnTo>
                  <a:pt x="1076721" y="2202875"/>
                </a:lnTo>
                <a:lnTo>
                  <a:pt x="1121246" y="2202990"/>
                </a:lnTo>
                <a:lnTo>
                  <a:pt x="1165768" y="2201313"/>
                </a:lnTo>
                <a:lnTo>
                  <a:pt x="1210226" y="2197842"/>
                </a:lnTo>
                <a:lnTo>
                  <a:pt x="1254564" y="2192572"/>
                </a:lnTo>
                <a:lnTo>
                  <a:pt x="1298722" y="2185499"/>
                </a:lnTo>
                <a:lnTo>
                  <a:pt x="1342642" y="2176621"/>
                </a:lnTo>
                <a:lnTo>
                  <a:pt x="1386266" y="2165933"/>
                </a:lnTo>
                <a:lnTo>
                  <a:pt x="1429535" y="2153431"/>
                </a:lnTo>
                <a:lnTo>
                  <a:pt x="1472392" y="2139113"/>
                </a:lnTo>
                <a:lnTo>
                  <a:pt x="1514778" y="2122974"/>
                </a:lnTo>
                <a:lnTo>
                  <a:pt x="1556634" y="2105010"/>
                </a:lnTo>
                <a:lnTo>
                  <a:pt x="1597902" y="2085219"/>
                </a:lnTo>
                <a:lnTo>
                  <a:pt x="1638524" y="2063596"/>
                </a:lnTo>
                <a:lnTo>
                  <a:pt x="1678442" y="2040137"/>
                </a:lnTo>
                <a:lnTo>
                  <a:pt x="1717597" y="2014839"/>
                </a:lnTo>
                <a:lnTo>
                  <a:pt x="1755931" y="1987699"/>
                </a:lnTo>
                <a:lnTo>
                  <a:pt x="1793385" y="1958713"/>
                </a:lnTo>
                <a:lnTo>
                  <a:pt x="1829901" y="1927876"/>
                </a:lnTo>
                <a:lnTo>
                  <a:pt x="1865071" y="1895512"/>
                </a:lnTo>
                <a:lnTo>
                  <a:pt x="1898524" y="1861987"/>
                </a:lnTo>
                <a:lnTo>
                  <a:pt x="1930255" y="1827357"/>
                </a:lnTo>
                <a:lnTo>
                  <a:pt x="1960260" y="1791681"/>
                </a:lnTo>
                <a:lnTo>
                  <a:pt x="1988537" y="1755018"/>
                </a:lnTo>
                <a:lnTo>
                  <a:pt x="2015081" y="1717427"/>
                </a:lnTo>
                <a:lnTo>
                  <a:pt x="2039888" y="1678964"/>
                </a:lnTo>
                <a:lnTo>
                  <a:pt x="2062956" y="1639689"/>
                </a:lnTo>
                <a:lnTo>
                  <a:pt x="2084280" y="1599661"/>
                </a:lnTo>
                <a:lnTo>
                  <a:pt x="2103857" y="1558936"/>
                </a:lnTo>
                <a:lnTo>
                  <a:pt x="2121683" y="1517575"/>
                </a:lnTo>
                <a:lnTo>
                  <a:pt x="2137755" y="1475634"/>
                </a:lnTo>
                <a:lnTo>
                  <a:pt x="2152068" y="1433173"/>
                </a:lnTo>
                <a:lnTo>
                  <a:pt x="2164619" y="1390250"/>
                </a:lnTo>
                <a:lnTo>
                  <a:pt x="2175405" y="1346923"/>
                </a:lnTo>
                <a:lnTo>
                  <a:pt x="2184421" y="1303250"/>
                </a:lnTo>
                <a:lnTo>
                  <a:pt x="2191664" y="1259290"/>
                </a:lnTo>
                <a:lnTo>
                  <a:pt x="2197131" y="1215101"/>
                </a:lnTo>
                <a:lnTo>
                  <a:pt x="2200817" y="1170741"/>
                </a:lnTo>
                <a:lnTo>
                  <a:pt x="2202720" y="1126269"/>
                </a:lnTo>
                <a:lnTo>
                  <a:pt x="2202783" y="1101573"/>
                </a:lnTo>
                <a:lnTo>
                  <a:pt x="1101417" y="1101573"/>
                </a:lnTo>
                <a:lnTo>
                  <a:pt x="1101417" y="0"/>
                </a:lnTo>
                <a:close/>
              </a:path>
              <a:path w="2203450" h="2203450">
                <a:moveTo>
                  <a:pt x="1927720" y="373089"/>
                </a:moveTo>
                <a:lnTo>
                  <a:pt x="1101417" y="1101573"/>
                </a:lnTo>
                <a:lnTo>
                  <a:pt x="2202783" y="1101573"/>
                </a:lnTo>
                <a:lnTo>
                  <a:pt x="2202834" y="1081743"/>
                </a:lnTo>
                <a:lnTo>
                  <a:pt x="2201158" y="1037222"/>
                </a:lnTo>
                <a:lnTo>
                  <a:pt x="2197686" y="992764"/>
                </a:lnTo>
                <a:lnTo>
                  <a:pt x="2192416" y="948426"/>
                </a:lnTo>
                <a:lnTo>
                  <a:pt x="2185344" y="904268"/>
                </a:lnTo>
                <a:lnTo>
                  <a:pt x="2176465" y="860348"/>
                </a:lnTo>
                <a:lnTo>
                  <a:pt x="2165777" y="816724"/>
                </a:lnTo>
                <a:lnTo>
                  <a:pt x="2153276" y="773454"/>
                </a:lnTo>
                <a:lnTo>
                  <a:pt x="2138957" y="730598"/>
                </a:lnTo>
                <a:lnTo>
                  <a:pt x="2122818" y="688212"/>
                </a:lnTo>
                <a:lnTo>
                  <a:pt x="2104855" y="646356"/>
                </a:lnTo>
                <a:lnTo>
                  <a:pt x="2085063" y="605088"/>
                </a:lnTo>
                <a:lnTo>
                  <a:pt x="2063440" y="564465"/>
                </a:lnTo>
                <a:lnTo>
                  <a:pt x="2039981" y="524548"/>
                </a:lnTo>
                <a:lnTo>
                  <a:pt x="2014684" y="485393"/>
                </a:lnTo>
                <a:lnTo>
                  <a:pt x="1987544" y="447059"/>
                </a:lnTo>
                <a:lnTo>
                  <a:pt x="1958557" y="409605"/>
                </a:lnTo>
                <a:lnTo>
                  <a:pt x="1927720" y="373089"/>
                </a:lnTo>
                <a:close/>
              </a:path>
            </a:pathLst>
          </a:custGeom>
          <a:solidFill>
            <a:srgbClr val="E246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02287" y="3387193"/>
            <a:ext cx="2203450" cy="2203450"/>
          </a:xfrm>
          <a:custGeom>
            <a:avLst/>
            <a:gdLst/>
            <a:ahLst/>
            <a:cxnLst/>
            <a:rect l="l" t="t" r="r" b="b"/>
            <a:pathLst>
              <a:path w="2203450" h="2203450">
                <a:moveTo>
                  <a:pt x="1927719" y="373090"/>
                </a:moveTo>
                <a:lnTo>
                  <a:pt x="1958556" y="409606"/>
                </a:lnTo>
                <a:lnTo>
                  <a:pt x="1987543" y="447060"/>
                </a:lnTo>
                <a:lnTo>
                  <a:pt x="2014683" y="485394"/>
                </a:lnTo>
                <a:lnTo>
                  <a:pt x="2039981" y="524549"/>
                </a:lnTo>
                <a:lnTo>
                  <a:pt x="2063439" y="564466"/>
                </a:lnTo>
                <a:lnTo>
                  <a:pt x="2085063" y="605089"/>
                </a:lnTo>
                <a:lnTo>
                  <a:pt x="2104854" y="646357"/>
                </a:lnTo>
                <a:lnTo>
                  <a:pt x="2122818" y="688213"/>
                </a:lnTo>
                <a:lnTo>
                  <a:pt x="2138957" y="730599"/>
                </a:lnTo>
                <a:lnTo>
                  <a:pt x="2153275" y="773455"/>
                </a:lnTo>
                <a:lnTo>
                  <a:pt x="2165777" y="816725"/>
                </a:lnTo>
                <a:lnTo>
                  <a:pt x="2176465" y="860349"/>
                </a:lnTo>
                <a:lnTo>
                  <a:pt x="2185344" y="904269"/>
                </a:lnTo>
                <a:lnTo>
                  <a:pt x="2192416" y="948427"/>
                </a:lnTo>
                <a:lnTo>
                  <a:pt x="2197686" y="992765"/>
                </a:lnTo>
                <a:lnTo>
                  <a:pt x="2201158" y="1037223"/>
                </a:lnTo>
                <a:lnTo>
                  <a:pt x="2202834" y="1081744"/>
                </a:lnTo>
                <a:lnTo>
                  <a:pt x="2202720" y="1126270"/>
                </a:lnTo>
                <a:lnTo>
                  <a:pt x="2200817" y="1170742"/>
                </a:lnTo>
                <a:lnTo>
                  <a:pt x="2197131" y="1215102"/>
                </a:lnTo>
                <a:lnTo>
                  <a:pt x="2191664" y="1259291"/>
                </a:lnTo>
                <a:lnTo>
                  <a:pt x="2184421" y="1303251"/>
                </a:lnTo>
                <a:lnTo>
                  <a:pt x="2175405" y="1346924"/>
                </a:lnTo>
                <a:lnTo>
                  <a:pt x="2164619" y="1390251"/>
                </a:lnTo>
                <a:lnTo>
                  <a:pt x="2152068" y="1433174"/>
                </a:lnTo>
                <a:lnTo>
                  <a:pt x="2137755" y="1475635"/>
                </a:lnTo>
                <a:lnTo>
                  <a:pt x="2121683" y="1517576"/>
                </a:lnTo>
                <a:lnTo>
                  <a:pt x="2103857" y="1558937"/>
                </a:lnTo>
                <a:lnTo>
                  <a:pt x="2084280" y="1599661"/>
                </a:lnTo>
                <a:lnTo>
                  <a:pt x="2062956" y="1639690"/>
                </a:lnTo>
                <a:lnTo>
                  <a:pt x="2039888" y="1678965"/>
                </a:lnTo>
                <a:lnTo>
                  <a:pt x="2015080" y="1717427"/>
                </a:lnTo>
                <a:lnTo>
                  <a:pt x="1988536" y="1755019"/>
                </a:lnTo>
                <a:lnTo>
                  <a:pt x="1960260" y="1791681"/>
                </a:lnTo>
                <a:lnTo>
                  <a:pt x="1930254" y="1827357"/>
                </a:lnTo>
                <a:lnTo>
                  <a:pt x="1898523" y="1861987"/>
                </a:lnTo>
                <a:lnTo>
                  <a:pt x="1865071" y="1895513"/>
                </a:lnTo>
                <a:lnTo>
                  <a:pt x="1829900" y="1927876"/>
                </a:lnTo>
                <a:lnTo>
                  <a:pt x="1793384" y="1958713"/>
                </a:lnTo>
                <a:lnTo>
                  <a:pt x="1755930" y="1987699"/>
                </a:lnTo>
                <a:lnTo>
                  <a:pt x="1717596" y="2014840"/>
                </a:lnTo>
                <a:lnTo>
                  <a:pt x="1678441" y="2040137"/>
                </a:lnTo>
                <a:lnTo>
                  <a:pt x="1638524" y="2063596"/>
                </a:lnTo>
                <a:lnTo>
                  <a:pt x="1597902" y="2085219"/>
                </a:lnTo>
                <a:lnTo>
                  <a:pt x="1556633" y="2105011"/>
                </a:lnTo>
                <a:lnTo>
                  <a:pt x="1514777" y="2122974"/>
                </a:lnTo>
                <a:lnTo>
                  <a:pt x="1472392" y="2139114"/>
                </a:lnTo>
                <a:lnTo>
                  <a:pt x="1429535" y="2153432"/>
                </a:lnTo>
                <a:lnTo>
                  <a:pt x="1386265" y="2165934"/>
                </a:lnTo>
                <a:lnTo>
                  <a:pt x="1342641" y="2176622"/>
                </a:lnTo>
                <a:lnTo>
                  <a:pt x="1298721" y="2185500"/>
                </a:lnTo>
                <a:lnTo>
                  <a:pt x="1254563" y="2192573"/>
                </a:lnTo>
                <a:lnTo>
                  <a:pt x="1210226" y="2197843"/>
                </a:lnTo>
                <a:lnTo>
                  <a:pt x="1165767" y="2201314"/>
                </a:lnTo>
                <a:lnTo>
                  <a:pt x="1121246" y="2202991"/>
                </a:lnTo>
                <a:lnTo>
                  <a:pt x="1076720" y="2202876"/>
                </a:lnTo>
                <a:lnTo>
                  <a:pt x="1032248" y="2200974"/>
                </a:lnTo>
                <a:lnTo>
                  <a:pt x="987889" y="2197287"/>
                </a:lnTo>
                <a:lnTo>
                  <a:pt x="943700" y="2191821"/>
                </a:lnTo>
                <a:lnTo>
                  <a:pt x="899740" y="2184577"/>
                </a:lnTo>
                <a:lnTo>
                  <a:pt x="856067" y="2175561"/>
                </a:lnTo>
                <a:lnTo>
                  <a:pt x="812740" y="2164776"/>
                </a:lnTo>
                <a:lnTo>
                  <a:pt x="769816" y="2152224"/>
                </a:lnTo>
                <a:lnTo>
                  <a:pt x="727355" y="2137911"/>
                </a:lnTo>
                <a:lnTo>
                  <a:pt x="685415" y="2121840"/>
                </a:lnTo>
                <a:lnTo>
                  <a:pt x="644053" y="2104014"/>
                </a:lnTo>
                <a:lnTo>
                  <a:pt x="603329" y="2084437"/>
                </a:lnTo>
                <a:lnTo>
                  <a:pt x="563300" y="2063112"/>
                </a:lnTo>
                <a:lnTo>
                  <a:pt x="524026" y="2040045"/>
                </a:lnTo>
                <a:lnTo>
                  <a:pt x="485563" y="2015237"/>
                </a:lnTo>
                <a:lnTo>
                  <a:pt x="447972" y="1988693"/>
                </a:lnTo>
                <a:lnTo>
                  <a:pt x="411309" y="1960416"/>
                </a:lnTo>
                <a:lnTo>
                  <a:pt x="375633" y="1930411"/>
                </a:lnTo>
                <a:lnTo>
                  <a:pt x="341004" y="1898680"/>
                </a:lnTo>
                <a:lnTo>
                  <a:pt x="307478" y="1865227"/>
                </a:lnTo>
                <a:lnTo>
                  <a:pt x="275114" y="1830057"/>
                </a:lnTo>
                <a:lnTo>
                  <a:pt x="244277" y="1793541"/>
                </a:lnTo>
                <a:lnTo>
                  <a:pt x="215291" y="1756087"/>
                </a:lnTo>
                <a:lnTo>
                  <a:pt x="188150" y="1717753"/>
                </a:lnTo>
                <a:lnTo>
                  <a:pt x="162853" y="1678598"/>
                </a:lnTo>
                <a:lnTo>
                  <a:pt x="139394" y="1638680"/>
                </a:lnTo>
                <a:lnTo>
                  <a:pt x="117771" y="1598058"/>
                </a:lnTo>
                <a:lnTo>
                  <a:pt x="97980" y="1556790"/>
                </a:lnTo>
                <a:lnTo>
                  <a:pt x="80016" y="1514934"/>
                </a:lnTo>
                <a:lnTo>
                  <a:pt x="63877" y="1472548"/>
                </a:lnTo>
                <a:lnTo>
                  <a:pt x="49558" y="1429691"/>
                </a:lnTo>
                <a:lnTo>
                  <a:pt x="37057" y="1386422"/>
                </a:lnTo>
                <a:lnTo>
                  <a:pt x="26369" y="1342798"/>
                </a:lnTo>
                <a:lnTo>
                  <a:pt x="17490" y="1298878"/>
                </a:lnTo>
                <a:lnTo>
                  <a:pt x="10418" y="1254720"/>
                </a:lnTo>
                <a:lnTo>
                  <a:pt x="5148" y="1210382"/>
                </a:lnTo>
                <a:lnTo>
                  <a:pt x="1676" y="1165924"/>
                </a:lnTo>
                <a:lnTo>
                  <a:pt x="0" y="1121403"/>
                </a:lnTo>
                <a:lnTo>
                  <a:pt x="114" y="1076877"/>
                </a:lnTo>
                <a:lnTo>
                  <a:pt x="2017" y="1032405"/>
                </a:lnTo>
                <a:lnTo>
                  <a:pt x="5703" y="988045"/>
                </a:lnTo>
                <a:lnTo>
                  <a:pt x="11170" y="943856"/>
                </a:lnTo>
                <a:lnTo>
                  <a:pt x="18413" y="899896"/>
                </a:lnTo>
                <a:lnTo>
                  <a:pt x="27429" y="856224"/>
                </a:lnTo>
                <a:lnTo>
                  <a:pt x="38215" y="812896"/>
                </a:lnTo>
                <a:lnTo>
                  <a:pt x="50766" y="769973"/>
                </a:lnTo>
                <a:lnTo>
                  <a:pt x="65079" y="727512"/>
                </a:lnTo>
                <a:lnTo>
                  <a:pt x="81151" y="685571"/>
                </a:lnTo>
                <a:lnTo>
                  <a:pt x="98977" y="644210"/>
                </a:lnTo>
                <a:lnTo>
                  <a:pt x="118554" y="603486"/>
                </a:lnTo>
                <a:lnTo>
                  <a:pt x="139878" y="563457"/>
                </a:lnTo>
                <a:lnTo>
                  <a:pt x="162946" y="524182"/>
                </a:lnTo>
                <a:lnTo>
                  <a:pt x="187754" y="485720"/>
                </a:lnTo>
                <a:lnTo>
                  <a:pt x="214298" y="448128"/>
                </a:lnTo>
                <a:lnTo>
                  <a:pt x="242574" y="411465"/>
                </a:lnTo>
                <a:lnTo>
                  <a:pt x="272580" y="375790"/>
                </a:lnTo>
                <a:lnTo>
                  <a:pt x="304310" y="341160"/>
                </a:lnTo>
                <a:lnTo>
                  <a:pt x="337763" y="307634"/>
                </a:lnTo>
                <a:lnTo>
                  <a:pt x="372933" y="275271"/>
                </a:lnTo>
                <a:lnTo>
                  <a:pt x="411326" y="242946"/>
                </a:lnTo>
                <a:lnTo>
                  <a:pt x="451003" y="212511"/>
                </a:lnTo>
                <a:lnTo>
                  <a:pt x="491893" y="183994"/>
                </a:lnTo>
                <a:lnTo>
                  <a:pt x="533924" y="157422"/>
                </a:lnTo>
                <a:lnTo>
                  <a:pt x="577025" y="132820"/>
                </a:lnTo>
                <a:lnTo>
                  <a:pt x="621125" y="110217"/>
                </a:lnTo>
                <a:lnTo>
                  <a:pt x="666153" y="89639"/>
                </a:lnTo>
                <a:lnTo>
                  <a:pt x="712038" y="71113"/>
                </a:lnTo>
                <a:lnTo>
                  <a:pt x="758709" y="54665"/>
                </a:lnTo>
                <a:lnTo>
                  <a:pt x="806093" y="40323"/>
                </a:lnTo>
                <a:lnTo>
                  <a:pt x="854121" y="28114"/>
                </a:lnTo>
                <a:lnTo>
                  <a:pt x="902721" y="18065"/>
                </a:lnTo>
                <a:lnTo>
                  <a:pt x="951822" y="10202"/>
                </a:lnTo>
                <a:lnTo>
                  <a:pt x="1001352" y="4552"/>
                </a:lnTo>
                <a:lnTo>
                  <a:pt x="1051241" y="1142"/>
                </a:lnTo>
                <a:lnTo>
                  <a:pt x="1101416" y="0"/>
                </a:lnTo>
                <a:lnTo>
                  <a:pt x="1101416" y="1101574"/>
                </a:lnTo>
                <a:lnTo>
                  <a:pt x="1927719" y="373090"/>
                </a:lnTo>
                <a:close/>
              </a:path>
            </a:pathLst>
          </a:custGeom>
          <a:ln w="25400">
            <a:solidFill>
              <a:srgbClr val="4443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22566" y="2314956"/>
            <a:ext cx="2962910" cy="918844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706755" marR="5080" indent="-694690">
              <a:lnSpc>
                <a:spcPts val="3190"/>
              </a:lnSpc>
              <a:spcBef>
                <a:spcPts val="745"/>
              </a:spcBef>
            </a:pPr>
            <a:r>
              <a:rPr sz="3200" spc="-45" dirty="0">
                <a:latin typeface="Arial"/>
                <a:cs typeface="Arial"/>
              </a:rPr>
              <a:t>Type </a:t>
            </a:r>
            <a:r>
              <a:rPr sz="3200" dirty="0">
                <a:latin typeface="Arial"/>
                <a:cs typeface="Arial"/>
              </a:rPr>
              <a:t>2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Diabetes  </a:t>
            </a:r>
            <a:r>
              <a:rPr sz="3200" dirty="0">
                <a:latin typeface="Arial"/>
                <a:cs typeface="Arial"/>
              </a:rPr>
              <a:t>N=2,776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582584" y="3386661"/>
            <a:ext cx="1508125" cy="2204720"/>
          </a:xfrm>
          <a:custGeom>
            <a:avLst/>
            <a:gdLst/>
            <a:ahLst/>
            <a:cxnLst/>
            <a:rect l="l" t="t" r="r" b="b"/>
            <a:pathLst>
              <a:path w="1508125" h="2204720">
                <a:moveTo>
                  <a:pt x="405711" y="0"/>
                </a:moveTo>
                <a:lnTo>
                  <a:pt x="405711" y="1102106"/>
                </a:lnTo>
                <a:lnTo>
                  <a:pt x="0" y="2126818"/>
                </a:lnTo>
                <a:lnTo>
                  <a:pt x="48816" y="2144825"/>
                </a:lnTo>
                <a:lnTo>
                  <a:pt x="98344" y="2160483"/>
                </a:lnTo>
                <a:lnTo>
                  <a:pt x="148500" y="2173777"/>
                </a:lnTo>
                <a:lnTo>
                  <a:pt x="199197" y="2184690"/>
                </a:lnTo>
                <a:lnTo>
                  <a:pt x="250352" y="2193207"/>
                </a:lnTo>
                <a:lnTo>
                  <a:pt x="301880" y="2199310"/>
                </a:lnTo>
                <a:lnTo>
                  <a:pt x="353694" y="2202983"/>
                </a:lnTo>
                <a:lnTo>
                  <a:pt x="405711" y="2204212"/>
                </a:lnTo>
                <a:lnTo>
                  <a:pt x="453518" y="2203193"/>
                </a:lnTo>
                <a:lnTo>
                  <a:pt x="500805" y="2200166"/>
                </a:lnTo>
                <a:lnTo>
                  <a:pt x="547530" y="2195171"/>
                </a:lnTo>
                <a:lnTo>
                  <a:pt x="593653" y="2188251"/>
                </a:lnTo>
                <a:lnTo>
                  <a:pt x="639131" y="2179445"/>
                </a:lnTo>
                <a:lnTo>
                  <a:pt x="683923" y="2168796"/>
                </a:lnTo>
                <a:lnTo>
                  <a:pt x="727989" y="2156344"/>
                </a:lnTo>
                <a:lnTo>
                  <a:pt x="771286" y="2142132"/>
                </a:lnTo>
                <a:lnTo>
                  <a:pt x="813774" y="2126200"/>
                </a:lnTo>
                <a:lnTo>
                  <a:pt x="855410" y="2108591"/>
                </a:lnTo>
                <a:lnTo>
                  <a:pt x="896154" y="2089344"/>
                </a:lnTo>
                <a:lnTo>
                  <a:pt x="935964" y="2068502"/>
                </a:lnTo>
                <a:lnTo>
                  <a:pt x="974799" y="2046106"/>
                </a:lnTo>
                <a:lnTo>
                  <a:pt x="1012618" y="2022198"/>
                </a:lnTo>
                <a:lnTo>
                  <a:pt x="1049379" y="1996818"/>
                </a:lnTo>
                <a:lnTo>
                  <a:pt x="1085041" y="1970008"/>
                </a:lnTo>
                <a:lnTo>
                  <a:pt x="1119562" y="1941810"/>
                </a:lnTo>
                <a:lnTo>
                  <a:pt x="1152902" y="1912264"/>
                </a:lnTo>
                <a:lnTo>
                  <a:pt x="1185018" y="1881412"/>
                </a:lnTo>
                <a:lnTo>
                  <a:pt x="1215870" y="1849296"/>
                </a:lnTo>
                <a:lnTo>
                  <a:pt x="1245415" y="1815957"/>
                </a:lnTo>
                <a:lnTo>
                  <a:pt x="1273614" y="1781435"/>
                </a:lnTo>
                <a:lnTo>
                  <a:pt x="1300424" y="1745774"/>
                </a:lnTo>
                <a:lnTo>
                  <a:pt x="1325804" y="1709013"/>
                </a:lnTo>
                <a:lnTo>
                  <a:pt x="1349712" y="1671194"/>
                </a:lnTo>
                <a:lnTo>
                  <a:pt x="1372108" y="1632359"/>
                </a:lnTo>
                <a:lnTo>
                  <a:pt x="1392950" y="1592548"/>
                </a:lnTo>
                <a:lnTo>
                  <a:pt x="1412196" y="1551804"/>
                </a:lnTo>
                <a:lnTo>
                  <a:pt x="1429806" y="1510168"/>
                </a:lnTo>
                <a:lnTo>
                  <a:pt x="1445738" y="1467680"/>
                </a:lnTo>
                <a:lnTo>
                  <a:pt x="1459950" y="1424383"/>
                </a:lnTo>
                <a:lnTo>
                  <a:pt x="1472401" y="1380318"/>
                </a:lnTo>
                <a:lnTo>
                  <a:pt x="1483050" y="1335525"/>
                </a:lnTo>
                <a:lnTo>
                  <a:pt x="1491856" y="1290047"/>
                </a:lnTo>
                <a:lnTo>
                  <a:pt x="1498777" y="1243925"/>
                </a:lnTo>
                <a:lnTo>
                  <a:pt x="1503772" y="1197199"/>
                </a:lnTo>
                <a:lnTo>
                  <a:pt x="1506799" y="1149913"/>
                </a:lnTo>
                <a:lnTo>
                  <a:pt x="1507817" y="1102106"/>
                </a:lnTo>
                <a:lnTo>
                  <a:pt x="1506799" y="1054298"/>
                </a:lnTo>
                <a:lnTo>
                  <a:pt x="1503772" y="1007012"/>
                </a:lnTo>
                <a:lnTo>
                  <a:pt x="1498777" y="960286"/>
                </a:lnTo>
                <a:lnTo>
                  <a:pt x="1491856" y="914164"/>
                </a:lnTo>
                <a:lnTo>
                  <a:pt x="1483050" y="868686"/>
                </a:lnTo>
                <a:lnTo>
                  <a:pt x="1472401" y="823893"/>
                </a:lnTo>
                <a:lnTo>
                  <a:pt x="1459950" y="779828"/>
                </a:lnTo>
                <a:lnTo>
                  <a:pt x="1445738" y="736531"/>
                </a:lnTo>
                <a:lnTo>
                  <a:pt x="1429806" y="694043"/>
                </a:lnTo>
                <a:lnTo>
                  <a:pt x="1412196" y="652407"/>
                </a:lnTo>
                <a:lnTo>
                  <a:pt x="1392950" y="611663"/>
                </a:lnTo>
                <a:lnTo>
                  <a:pt x="1372108" y="571852"/>
                </a:lnTo>
                <a:lnTo>
                  <a:pt x="1349712" y="533017"/>
                </a:lnTo>
                <a:lnTo>
                  <a:pt x="1325804" y="495198"/>
                </a:lnTo>
                <a:lnTo>
                  <a:pt x="1300424" y="458437"/>
                </a:lnTo>
                <a:lnTo>
                  <a:pt x="1273614" y="422776"/>
                </a:lnTo>
                <a:lnTo>
                  <a:pt x="1245415" y="388254"/>
                </a:lnTo>
                <a:lnTo>
                  <a:pt x="1215870" y="354915"/>
                </a:lnTo>
                <a:lnTo>
                  <a:pt x="1185018" y="322799"/>
                </a:lnTo>
                <a:lnTo>
                  <a:pt x="1152902" y="291947"/>
                </a:lnTo>
                <a:lnTo>
                  <a:pt x="1119562" y="262401"/>
                </a:lnTo>
                <a:lnTo>
                  <a:pt x="1085041" y="234203"/>
                </a:lnTo>
                <a:lnTo>
                  <a:pt x="1049379" y="207393"/>
                </a:lnTo>
                <a:lnTo>
                  <a:pt x="1012618" y="182013"/>
                </a:lnTo>
                <a:lnTo>
                  <a:pt x="974799" y="158105"/>
                </a:lnTo>
                <a:lnTo>
                  <a:pt x="935964" y="135709"/>
                </a:lnTo>
                <a:lnTo>
                  <a:pt x="896154" y="114867"/>
                </a:lnTo>
                <a:lnTo>
                  <a:pt x="855410" y="95620"/>
                </a:lnTo>
                <a:lnTo>
                  <a:pt x="813774" y="78011"/>
                </a:lnTo>
                <a:lnTo>
                  <a:pt x="771286" y="62079"/>
                </a:lnTo>
                <a:lnTo>
                  <a:pt x="727989" y="47867"/>
                </a:lnTo>
                <a:lnTo>
                  <a:pt x="683923" y="35415"/>
                </a:lnTo>
                <a:lnTo>
                  <a:pt x="639131" y="24766"/>
                </a:lnTo>
                <a:lnTo>
                  <a:pt x="593653" y="15960"/>
                </a:lnTo>
                <a:lnTo>
                  <a:pt x="547530" y="9040"/>
                </a:lnTo>
                <a:lnTo>
                  <a:pt x="500805" y="4045"/>
                </a:lnTo>
                <a:lnTo>
                  <a:pt x="453518" y="1018"/>
                </a:lnTo>
                <a:lnTo>
                  <a:pt x="405711" y="0"/>
                </a:lnTo>
                <a:close/>
              </a:path>
            </a:pathLst>
          </a:custGeom>
          <a:solidFill>
            <a:srgbClr val="51B18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582584" y="3386661"/>
            <a:ext cx="1508125" cy="2204720"/>
          </a:xfrm>
          <a:custGeom>
            <a:avLst/>
            <a:gdLst/>
            <a:ahLst/>
            <a:cxnLst/>
            <a:rect l="l" t="t" r="r" b="b"/>
            <a:pathLst>
              <a:path w="1508125" h="2204720">
                <a:moveTo>
                  <a:pt x="405712" y="0"/>
                </a:moveTo>
                <a:lnTo>
                  <a:pt x="453519" y="1018"/>
                </a:lnTo>
                <a:lnTo>
                  <a:pt x="500806" y="4045"/>
                </a:lnTo>
                <a:lnTo>
                  <a:pt x="547531" y="9040"/>
                </a:lnTo>
                <a:lnTo>
                  <a:pt x="593653" y="15961"/>
                </a:lnTo>
                <a:lnTo>
                  <a:pt x="639131" y="24766"/>
                </a:lnTo>
                <a:lnTo>
                  <a:pt x="683924" y="35416"/>
                </a:lnTo>
                <a:lnTo>
                  <a:pt x="727989" y="47867"/>
                </a:lnTo>
                <a:lnTo>
                  <a:pt x="771286" y="62079"/>
                </a:lnTo>
                <a:lnTo>
                  <a:pt x="813774" y="78011"/>
                </a:lnTo>
                <a:lnTo>
                  <a:pt x="855410" y="95621"/>
                </a:lnTo>
                <a:lnTo>
                  <a:pt x="896154" y="114867"/>
                </a:lnTo>
                <a:lnTo>
                  <a:pt x="935965" y="135709"/>
                </a:lnTo>
                <a:lnTo>
                  <a:pt x="974800" y="158105"/>
                </a:lnTo>
                <a:lnTo>
                  <a:pt x="1012618" y="182013"/>
                </a:lnTo>
                <a:lnTo>
                  <a:pt x="1049379" y="207393"/>
                </a:lnTo>
                <a:lnTo>
                  <a:pt x="1085041" y="234203"/>
                </a:lnTo>
                <a:lnTo>
                  <a:pt x="1119563" y="262401"/>
                </a:lnTo>
                <a:lnTo>
                  <a:pt x="1152902" y="291947"/>
                </a:lnTo>
                <a:lnTo>
                  <a:pt x="1185018" y="322799"/>
                </a:lnTo>
                <a:lnTo>
                  <a:pt x="1215870" y="354915"/>
                </a:lnTo>
                <a:lnTo>
                  <a:pt x="1245416" y="388255"/>
                </a:lnTo>
                <a:lnTo>
                  <a:pt x="1273614" y="422776"/>
                </a:lnTo>
                <a:lnTo>
                  <a:pt x="1300424" y="458438"/>
                </a:lnTo>
                <a:lnTo>
                  <a:pt x="1325804" y="495199"/>
                </a:lnTo>
                <a:lnTo>
                  <a:pt x="1349712" y="533017"/>
                </a:lnTo>
                <a:lnTo>
                  <a:pt x="1372108" y="571853"/>
                </a:lnTo>
                <a:lnTo>
                  <a:pt x="1392950" y="611663"/>
                </a:lnTo>
                <a:lnTo>
                  <a:pt x="1412197" y="652407"/>
                </a:lnTo>
                <a:lnTo>
                  <a:pt x="1429806" y="694043"/>
                </a:lnTo>
                <a:lnTo>
                  <a:pt x="1445738" y="736531"/>
                </a:lnTo>
                <a:lnTo>
                  <a:pt x="1459950" y="779828"/>
                </a:lnTo>
                <a:lnTo>
                  <a:pt x="1472402" y="823893"/>
                </a:lnTo>
                <a:lnTo>
                  <a:pt x="1483051" y="868686"/>
                </a:lnTo>
                <a:lnTo>
                  <a:pt x="1491857" y="914164"/>
                </a:lnTo>
                <a:lnTo>
                  <a:pt x="1498778" y="960286"/>
                </a:lnTo>
                <a:lnTo>
                  <a:pt x="1503772" y="1007012"/>
                </a:lnTo>
                <a:lnTo>
                  <a:pt x="1506799" y="1054298"/>
                </a:lnTo>
                <a:lnTo>
                  <a:pt x="1507818" y="1102106"/>
                </a:lnTo>
                <a:lnTo>
                  <a:pt x="1506799" y="1149913"/>
                </a:lnTo>
                <a:lnTo>
                  <a:pt x="1503772" y="1197199"/>
                </a:lnTo>
                <a:lnTo>
                  <a:pt x="1498778" y="1243925"/>
                </a:lnTo>
                <a:lnTo>
                  <a:pt x="1491857" y="1290047"/>
                </a:lnTo>
                <a:lnTo>
                  <a:pt x="1483051" y="1335525"/>
                </a:lnTo>
                <a:lnTo>
                  <a:pt x="1472402" y="1380318"/>
                </a:lnTo>
                <a:lnTo>
                  <a:pt x="1459950" y="1424383"/>
                </a:lnTo>
                <a:lnTo>
                  <a:pt x="1445738" y="1467680"/>
                </a:lnTo>
                <a:lnTo>
                  <a:pt x="1429806" y="1510168"/>
                </a:lnTo>
                <a:lnTo>
                  <a:pt x="1412197" y="1551804"/>
                </a:lnTo>
                <a:lnTo>
                  <a:pt x="1392950" y="1592548"/>
                </a:lnTo>
                <a:lnTo>
                  <a:pt x="1372108" y="1632358"/>
                </a:lnTo>
                <a:lnTo>
                  <a:pt x="1349712" y="1671194"/>
                </a:lnTo>
                <a:lnTo>
                  <a:pt x="1325804" y="1709012"/>
                </a:lnTo>
                <a:lnTo>
                  <a:pt x="1300424" y="1745773"/>
                </a:lnTo>
                <a:lnTo>
                  <a:pt x="1273614" y="1781435"/>
                </a:lnTo>
                <a:lnTo>
                  <a:pt x="1245416" y="1815956"/>
                </a:lnTo>
                <a:lnTo>
                  <a:pt x="1215870" y="1849296"/>
                </a:lnTo>
                <a:lnTo>
                  <a:pt x="1185018" y="1881412"/>
                </a:lnTo>
                <a:lnTo>
                  <a:pt x="1152902" y="1912264"/>
                </a:lnTo>
                <a:lnTo>
                  <a:pt x="1119563" y="1941809"/>
                </a:lnTo>
                <a:lnTo>
                  <a:pt x="1085041" y="1970008"/>
                </a:lnTo>
                <a:lnTo>
                  <a:pt x="1049379" y="1996818"/>
                </a:lnTo>
                <a:lnTo>
                  <a:pt x="1012618" y="2022198"/>
                </a:lnTo>
                <a:lnTo>
                  <a:pt x="974800" y="2046106"/>
                </a:lnTo>
                <a:lnTo>
                  <a:pt x="935965" y="2068502"/>
                </a:lnTo>
                <a:lnTo>
                  <a:pt x="896154" y="2089344"/>
                </a:lnTo>
                <a:lnTo>
                  <a:pt x="855410" y="2108590"/>
                </a:lnTo>
                <a:lnTo>
                  <a:pt x="813774" y="2126200"/>
                </a:lnTo>
                <a:lnTo>
                  <a:pt x="771286" y="2142132"/>
                </a:lnTo>
                <a:lnTo>
                  <a:pt x="727989" y="2156344"/>
                </a:lnTo>
                <a:lnTo>
                  <a:pt x="683924" y="2168795"/>
                </a:lnTo>
                <a:lnTo>
                  <a:pt x="639131" y="2179445"/>
                </a:lnTo>
                <a:lnTo>
                  <a:pt x="593653" y="2188251"/>
                </a:lnTo>
                <a:lnTo>
                  <a:pt x="547531" y="2195171"/>
                </a:lnTo>
                <a:lnTo>
                  <a:pt x="500806" y="2200166"/>
                </a:lnTo>
                <a:lnTo>
                  <a:pt x="453519" y="2203193"/>
                </a:lnTo>
                <a:lnTo>
                  <a:pt x="405712" y="2204212"/>
                </a:lnTo>
                <a:lnTo>
                  <a:pt x="353695" y="2202983"/>
                </a:lnTo>
                <a:lnTo>
                  <a:pt x="301880" y="2199310"/>
                </a:lnTo>
                <a:lnTo>
                  <a:pt x="250353" y="2193206"/>
                </a:lnTo>
                <a:lnTo>
                  <a:pt x="199198" y="2184690"/>
                </a:lnTo>
                <a:lnTo>
                  <a:pt x="148500" y="2173777"/>
                </a:lnTo>
                <a:lnTo>
                  <a:pt x="98344" y="2160483"/>
                </a:lnTo>
                <a:lnTo>
                  <a:pt x="48816" y="2144824"/>
                </a:lnTo>
                <a:lnTo>
                  <a:pt x="0" y="2126818"/>
                </a:lnTo>
                <a:lnTo>
                  <a:pt x="405712" y="1102106"/>
                </a:lnTo>
                <a:lnTo>
                  <a:pt x="405712" y="0"/>
                </a:lnTo>
                <a:close/>
              </a:path>
            </a:pathLst>
          </a:custGeom>
          <a:ln w="25400">
            <a:solidFill>
              <a:srgbClr val="4443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85897" y="3386661"/>
            <a:ext cx="1102995" cy="2127250"/>
          </a:xfrm>
          <a:custGeom>
            <a:avLst/>
            <a:gdLst/>
            <a:ahLst/>
            <a:cxnLst/>
            <a:rect l="l" t="t" r="r" b="b"/>
            <a:pathLst>
              <a:path w="1102995" h="2127250">
                <a:moveTo>
                  <a:pt x="1102396" y="0"/>
                </a:moveTo>
                <a:lnTo>
                  <a:pt x="1052365" y="1129"/>
                </a:lnTo>
                <a:lnTo>
                  <a:pt x="1002770" y="4490"/>
                </a:lnTo>
                <a:lnTo>
                  <a:pt x="953671" y="10044"/>
                </a:lnTo>
                <a:lnTo>
                  <a:pt x="905126" y="17748"/>
                </a:lnTo>
                <a:lnTo>
                  <a:pt x="857195" y="27565"/>
                </a:lnTo>
                <a:lnTo>
                  <a:pt x="809937" y="39452"/>
                </a:lnTo>
                <a:lnTo>
                  <a:pt x="763411" y="53371"/>
                </a:lnTo>
                <a:lnTo>
                  <a:pt x="717677" y="69281"/>
                </a:lnTo>
                <a:lnTo>
                  <a:pt x="672792" y="87141"/>
                </a:lnTo>
                <a:lnTo>
                  <a:pt x="628818" y="106912"/>
                </a:lnTo>
                <a:lnTo>
                  <a:pt x="585811" y="128553"/>
                </a:lnTo>
                <a:lnTo>
                  <a:pt x="543833" y="152025"/>
                </a:lnTo>
                <a:lnTo>
                  <a:pt x="502941" y="177286"/>
                </a:lnTo>
                <a:lnTo>
                  <a:pt x="463195" y="204297"/>
                </a:lnTo>
                <a:lnTo>
                  <a:pt x="424654" y="233018"/>
                </a:lnTo>
                <a:lnTo>
                  <a:pt x="387378" y="263409"/>
                </a:lnTo>
                <a:lnTo>
                  <a:pt x="351425" y="295428"/>
                </a:lnTo>
                <a:lnTo>
                  <a:pt x="316854" y="329037"/>
                </a:lnTo>
                <a:lnTo>
                  <a:pt x="283725" y="364195"/>
                </a:lnTo>
                <a:lnTo>
                  <a:pt x="252097" y="400861"/>
                </a:lnTo>
                <a:lnTo>
                  <a:pt x="222028" y="438996"/>
                </a:lnTo>
                <a:lnTo>
                  <a:pt x="193578" y="478559"/>
                </a:lnTo>
                <a:lnTo>
                  <a:pt x="166807" y="519510"/>
                </a:lnTo>
                <a:lnTo>
                  <a:pt x="141773" y="561810"/>
                </a:lnTo>
                <a:lnTo>
                  <a:pt x="118535" y="605417"/>
                </a:lnTo>
                <a:lnTo>
                  <a:pt x="97152" y="650292"/>
                </a:lnTo>
                <a:lnTo>
                  <a:pt x="77684" y="696394"/>
                </a:lnTo>
                <a:lnTo>
                  <a:pt x="61032" y="741219"/>
                </a:lnTo>
                <a:lnTo>
                  <a:pt x="46439" y="786299"/>
                </a:lnTo>
                <a:lnTo>
                  <a:pt x="33882" y="831582"/>
                </a:lnTo>
                <a:lnTo>
                  <a:pt x="23338" y="877013"/>
                </a:lnTo>
                <a:lnTo>
                  <a:pt x="14784" y="922539"/>
                </a:lnTo>
                <a:lnTo>
                  <a:pt x="8196" y="968106"/>
                </a:lnTo>
                <a:lnTo>
                  <a:pt x="3552" y="1013661"/>
                </a:lnTo>
                <a:lnTo>
                  <a:pt x="827" y="1059149"/>
                </a:lnTo>
                <a:lnTo>
                  <a:pt x="0" y="1104518"/>
                </a:lnTo>
                <a:lnTo>
                  <a:pt x="1045" y="1149713"/>
                </a:lnTo>
                <a:lnTo>
                  <a:pt x="3941" y="1194681"/>
                </a:lnTo>
                <a:lnTo>
                  <a:pt x="8664" y="1239368"/>
                </a:lnTo>
                <a:lnTo>
                  <a:pt x="15191" y="1283721"/>
                </a:lnTo>
                <a:lnTo>
                  <a:pt x="23499" y="1327685"/>
                </a:lnTo>
                <a:lnTo>
                  <a:pt x="33564" y="1371207"/>
                </a:lnTo>
                <a:lnTo>
                  <a:pt x="45363" y="1414234"/>
                </a:lnTo>
                <a:lnTo>
                  <a:pt x="58873" y="1456712"/>
                </a:lnTo>
                <a:lnTo>
                  <a:pt x="74071" y="1498586"/>
                </a:lnTo>
                <a:lnTo>
                  <a:pt x="90934" y="1539805"/>
                </a:lnTo>
                <a:lnTo>
                  <a:pt x="109437" y="1580313"/>
                </a:lnTo>
                <a:lnTo>
                  <a:pt x="129559" y="1620057"/>
                </a:lnTo>
                <a:lnTo>
                  <a:pt x="151276" y="1658983"/>
                </a:lnTo>
                <a:lnTo>
                  <a:pt x="174564" y="1697038"/>
                </a:lnTo>
                <a:lnTo>
                  <a:pt x="199400" y="1734168"/>
                </a:lnTo>
                <a:lnTo>
                  <a:pt x="225762" y="1770320"/>
                </a:lnTo>
                <a:lnTo>
                  <a:pt x="253625" y="1805439"/>
                </a:lnTo>
                <a:lnTo>
                  <a:pt x="282968" y="1839473"/>
                </a:lnTo>
                <a:lnTo>
                  <a:pt x="313766" y="1872366"/>
                </a:lnTo>
                <a:lnTo>
                  <a:pt x="345996" y="1904067"/>
                </a:lnTo>
                <a:lnTo>
                  <a:pt x="379635" y="1934521"/>
                </a:lnTo>
                <a:lnTo>
                  <a:pt x="414659" y="1963673"/>
                </a:lnTo>
                <a:lnTo>
                  <a:pt x="451047" y="1991472"/>
                </a:lnTo>
                <a:lnTo>
                  <a:pt x="488774" y="2017863"/>
                </a:lnTo>
                <a:lnTo>
                  <a:pt x="527816" y="2042792"/>
                </a:lnTo>
                <a:lnTo>
                  <a:pt x="568152" y="2066205"/>
                </a:lnTo>
                <a:lnTo>
                  <a:pt x="609758" y="2088050"/>
                </a:lnTo>
                <a:lnTo>
                  <a:pt x="652610" y="2108272"/>
                </a:lnTo>
                <a:lnTo>
                  <a:pt x="696685" y="2126818"/>
                </a:lnTo>
                <a:lnTo>
                  <a:pt x="1102398" y="1102106"/>
                </a:lnTo>
                <a:lnTo>
                  <a:pt x="1102396" y="0"/>
                </a:lnTo>
                <a:close/>
              </a:path>
            </a:pathLst>
          </a:custGeom>
          <a:solidFill>
            <a:srgbClr val="E246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885897" y="3386662"/>
            <a:ext cx="1102995" cy="2127250"/>
          </a:xfrm>
          <a:custGeom>
            <a:avLst/>
            <a:gdLst/>
            <a:ahLst/>
            <a:cxnLst/>
            <a:rect l="l" t="t" r="r" b="b"/>
            <a:pathLst>
              <a:path w="1102995" h="2127250">
                <a:moveTo>
                  <a:pt x="696684" y="2126818"/>
                </a:moveTo>
                <a:lnTo>
                  <a:pt x="652609" y="2108272"/>
                </a:lnTo>
                <a:lnTo>
                  <a:pt x="609757" y="2088050"/>
                </a:lnTo>
                <a:lnTo>
                  <a:pt x="568152" y="2066206"/>
                </a:lnTo>
                <a:lnTo>
                  <a:pt x="527816" y="2042792"/>
                </a:lnTo>
                <a:lnTo>
                  <a:pt x="488773" y="2017863"/>
                </a:lnTo>
                <a:lnTo>
                  <a:pt x="451047" y="1991472"/>
                </a:lnTo>
                <a:lnTo>
                  <a:pt x="414659" y="1963674"/>
                </a:lnTo>
                <a:lnTo>
                  <a:pt x="379634" y="1934521"/>
                </a:lnTo>
                <a:lnTo>
                  <a:pt x="345995" y="1904067"/>
                </a:lnTo>
                <a:lnTo>
                  <a:pt x="313765" y="1872367"/>
                </a:lnTo>
                <a:lnTo>
                  <a:pt x="282968" y="1839473"/>
                </a:lnTo>
                <a:lnTo>
                  <a:pt x="253625" y="1805439"/>
                </a:lnTo>
                <a:lnTo>
                  <a:pt x="225762" y="1770320"/>
                </a:lnTo>
                <a:lnTo>
                  <a:pt x="199400" y="1734168"/>
                </a:lnTo>
                <a:lnTo>
                  <a:pt x="174564" y="1697038"/>
                </a:lnTo>
                <a:lnTo>
                  <a:pt x="151275" y="1658983"/>
                </a:lnTo>
                <a:lnTo>
                  <a:pt x="129559" y="1620057"/>
                </a:lnTo>
                <a:lnTo>
                  <a:pt x="109437" y="1580312"/>
                </a:lnTo>
                <a:lnTo>
                  <a:pt x="90934" y="1539805"/>
                </a:lnTo>
                <a:lnTo>
                  <a:pt x="74071" y="1498586"/>
                </a:lnTo>
                <a:lnTo>
                  <a:pt x="58873" y="1456712"/>
                </a:lnTo>
                <a:lnTo>
                  <a:pt x="45363" y="1414234"/>
                </a:lnTo>
                <a:lnTo>
                  <a:pt x="33564" y="1371207"/>
                </a:lnTo>
                <a:lnTo>
                  <a:pt x="23499" y="1327685"/>
                </a:lnTo>
                <a:lnTo>
                  <a:pt x="15191" y="1283720"/>
                </a:lnTo>
                <a:lnTo>
                  <a:pt x="8664" y="1239368"/>
                </a:lnTo>
                <a:lnTo>
                  <a:pt x="3941" y="1194681"/>
                </a:lnTo>
                <a:lnTo>
                  <a:pt x="1045" y="1149713"/>
                </a:lnTo>
                <a:lnTo>
                  <a:pt x="0" y="1104518"/>
                </a:lnTo>
                <a:lnTo>
                  <a:pt x="827" y="1059149"/>
                </a:lnTo>
                <a:lnTo>
                  <a:pt x="3552" y="1013660"/>
                </a:lnTo>
                <a:lnTo>
                  <a:pt x="8196" y="968106"/>
                </a:lnTo>
                <a:lnTo>
                  <a:pt x="14784" y="922539"/>
                </a:lnTo>
                <a:lnTo>
                  <a:pt x="23338" y="877012"/>
                </a:lnTo>
                <a:lnTo>
                  <a:pt x="33882" y="831581"/>
                </a:lnTo>
                <a:lnTo>
                  <a:pt x="46439" y="786299"/>
                </a:lnTo>
                <a:lnTo>
                  <a:pt x="61032" y="741218"/>
                </a:lnTo>
                <a:lnTo>
                  <a:pt x="77684" y="696393"/>
                </a:lnTo>
                <a:lnTo>
                  <a:pt x="97152" y="650291"/>
                </a:lnTo>
                <a:lnTo>
                  <a:pt x="118535" y="605416"/>
                </a:lnTo>
                <a:lnTo>
                  <a:pt x="141772" y="561809"/>
                </a:lnTo>
                <a:lnTo>
                  <a:pt x="166807" y="519510"/>
                </a:lnTo>
                <a:lnTo>
                  <a:pt x="193578" y="478558"/>
                </a:lnTo>
                <a:lnTo>
                  <a:pt x="222028" y="438995"/>
                </a:lnTo>
                <a:lnTo>
                  <a:pt x="252096" y="400860"/>
                </a:lnTo>
                <a:lnTo>
                  <a:pt x="283725" y="364194"/>
                </a:lnTo>
                <a:lnTo>
                  <a:pt x="316854" y="329036"/>
                </a:lnTo>
                <a:lnTo>
                  <a:pt x="351425" y="295428"/>
                </a:lnTo>
                <a:lnTo>
                  <a:pt x="387378" y="263408"/>
                </a:lnTo>
                <a:lnTo>
                  <a:pt x="424654" y="233018"/>
                </a:lnTo>
                <a:lnTo>
                  <a:pt x="463195" y="204297"/>
                </a:lnTo>
                <a:lnTo>
                  <a:pt x="502941" y="177286"/>
                </a:lnTo>
                <a:lnTo>
                  <a:pt x="543833" y="152024"/>
                </a:lnTo>
                <a:lnTo>
                  <a:pt x="585811" y="128553"/>
                </a:lnTo>
                <a:lnTo>
                  <a:pt x="628817" y="106912"/>
                </a:lnTo>
                <a:lnTo>
                  <a:pt x="672792" y="87141"/>
                </a:lnTo>
                <a:lnTo>
                  <a:pt x="717677" y="69280"/>
                </a:lnTo>
                <a:lnTo>
                  <a:pt x="763411" y="53371"/>
                </a:lnTo>
                <a:lnTo>
                  <a:pt x="809937" y="39452"/>
                </a:lnTo>
                <a:lnTo>
                  <a:pt x="857195" y="27565"/>
                </a:lnTo>
                <a:lnTo>
                  <a:pt x="905126" y="17748"/>
                </a:lnTo>
                <a:lnTo>
                  <a:pt x="953671" y="10044"/>
                </a:lnTo>
                <a:lnTo>
                  <a:pt x="1002770" y="4490"/>
                </a:lnTo>
                <a:lnTo>
                  <a:pt x="1052365" y="1129"/>
                </a:lnTo>
                <a:lnTo>
                  <a:pt x="1102397" y="0"/>
                </a:lnTo>
                <a:lnTo>
                  <a:pt x="1102398" y="1102105"/>
                </a:lnTo>
                <a:lnTo>
                  <a:pt x="696684" y="2126818"/>
                </a:lnTo>
                <a:close/>
              </a:path>
            </a:pathLst>
          </a:custGeom>
          <a:ln w="25400">
            <a:solidFill>
              <a:srgbClr val="44433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8394731" y="2314956"/>
            <a:ext cx="3187700" cy="918844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988694" marR="5080" indent="-976630">
              <a:lnSpc>
                <a:spcPts val="3190"/>
              </a:lnSpc>
              <a:spcBef>
                <a:spcPts val="745"/>
              </a:spcBef>
            </a:pPr>
            <a:r>
              <a:rPr sz="3200" spc="-5" dirty="0">
                <a:latin typeface="Arial"/>
                <a:cs typeface="Arial"/>
              </a:rPr>
              <a:t>Parents (T1</a:t>
            </a:r>
            <a:r>
              <a:rPr sz="3200" spc="-5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Kids)  </a:t>
            </a:r>
            <a:r>
              <a:rPr sz="3200" dirty="0">
                <a:latin typeface="Arial"/>
                <a:cs typeface="Arial"/>
              </a:rPr>
              <a:t>N=135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22013" y="3517900"/>
            <a:ext cx="6057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6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59414" y="3978147"/>
            <a:ext cx="6057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6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219871" y="4209795"/>
            <a:ext cx="6057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6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2800" spc="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0232571" y="5892800"/>
            <a:ext cx="1756410" cy="812800"/>
          </a:xfrm>
          <a:custGeom>
            <a:avLst/>
            <a:gdLst/>
            <a:ahLst/>
            <a:cxnLst/>
            <a:rect l="l" t="t" r="r" b="b"/>
            <a:pathLst>
              <a:path w="1756409" h="812800">
                <a:moveTo>
                  <a:pt x="0" y="812800"/>
                </a:moveTo>
                <a:lnTo>
                  <a:pt x="1756228" y="812800"/>
                </a:lnTo>
                <a:lnTo>
                  <a:pt x="1756228" y="0"/>
                </a:lnTo>
                <a:lnTo>
                  <a:pt x="0" y="0"/>
                </a:lnTo>
                <a:lnTo>
                  <a:pt x="0" y="812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064495" y="6050279"/>
            <a:ext cx="1941576" cy="633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1409" y="6588252"/>
            <a:ext cx="28054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dQ&amp;A </a:t>
            </a:r>
            <a:r>
              <a:rPr sz="1400" dirty="0">
                <a:latin typeface="Arial"/>
                <a:cs typeface="Arial"/>
              </a:rPr>
              <a:t>US </a:t>
            </a:r>
            <a:r>
              <a:rPr sz="1400" spc="-5" dirty="0">
                <a:latin typeface="Arial"/>
                <a:cs typeface="Arial"/>
              </a:rPr>
              <a:t>Patient </a:t>
            </a:r>
            <a:r>
              <a:rPr sz="1400" spc="-20" dirty="0">
                <a:latin typeface="Arial"/>
                <a:cs typeface="Arial"/>
              </a:rPr>
              <a:t>Survey, </a:t>
            </a:r>
            <a:r>
              <a:rPr sz="1400" spc="-5" dirty="0">
                <a:latin typeface="Arial"/>
                <a:cs typeface="Arial"/>
              </a:rPr>
              <a:t>Q1,</a:t>
            </a:r>
            <a:r>
              <a:rPr sz="1400" spc="-10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2018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5102" y="409956"/>
            <a:ext cx="840105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Most </a:t>
            </a:r>
            <a:r>
              <a:rPr spc="-10" dirty="0"/>
              <a:t>popular apps: </a:t>
            </a:r>
            <a:r>
              <a:rPr spc="-5" dirty="0"/>
              <a:t>dQ&amp;A, Q1 2018</a:t>
            </a:r>
            <a:r>
              <a:rPr spc="-30" dirty="0"/>
              <a:t> </a:t>
            </a:r>
            <a:r>
              <a:rPr spc="-5" dirty="0"/>
              <a:t>(N=890)</a:t>
            </a:r>
          </a:p>
        </p:txBody>
      </p:sp>
      <p:sp>
        <p:nvSpPr>
          <p:cNvPr id="3" name="object 3"/>
          <p:cNvSpPr/>
          <p:nvPr/>
        </p:nvSpPr>
        <p:spPr>
          <a:xfrm>
            <a:off x="10232571" y="5892800"/>
            <a:ext cx="1756410" cy="812800"/>
          </a:xfrm>
          <a:custGeom>
            <a:avLst/>
            <a:gdLst/>
            <a:ahLst/>
            <a:cxnLst/>
            <a:rect l="l" t="t" r="r" b="b"/>
            <a:pathLst>
              <a:path w="1756409" h="812800">
                <a:moveTo>
                  <a:pt x="0" y="812800"/>
                </a:moveTo>
                <a:lnTo>
                  <a:pt x="1756228" y="812800"/>
                </a:lnTo>
                <a:lnTo>
                  <a:pt x="1756228" y="0"/>
                </a:lnTo>
                <a:lnTo>
                  <a:pt x="0" y="0"/>
                </a:lnTo>
                <a:lnTo>
                  <a:pt x="0" y="812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64495" y="6050279"/>
            <a:ext cx="1941576" cy="6339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5923" y="6430771"/>
            <a:ext cx="5771515" cy="38544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2700" marR="5080">
              <a:lnSpc>
                <a:spcPts val="1390"/>
              </a:lnSpc>
              <a:spcBef>
                <a:spcPts val="185"/>
              </a:spcBef>
            </a:pPr>
            <a:r>
              <a:rPr sz="1200" spc="-5" dirty="0">
                <a:latin typeface="Arial"/>
                <a:cs typeface="Arial"/>
              </a:rPr>
              <a:t>dQ&amp;A US Patient </a:t>
            </a:r>
            <a:r>
              <a:rPr sz="1200" spc="-15" dirty="0">
                <a:latin typeface="Arial"/>
                <a:cs typeface="Arial"/>
              </a:rPr>
              <a:t>Survey, </a:t>
            </a:r>
            <a:r>
              <a:rPr sz="1200" spc="-5" dirty="0">
                <a:latin typeface="Arial"/>
                <a:cs typeface="Arial"/>
              </a:rPr>
              <a:t>Q1, 2018: Respondents using an app </a:t>
            </a:r>
            <a:r>
              <a:rPr sz="1200" dirty="0">
                <a:latin typeface="Arial"/>
                <a:cs typeface="Arial"/>
              </a:rPr>
              <a:t>to </a:t>
            </a:r>
            <a:r>
              <a:rPr sz="1200" spc="-5" dirty="0">
                <a:latin typeface="Arial"/>
                <a:cs typeface="Arial"/>
              </a:rPr>
              <a:t>help them manage  their diabetes: T1A (n=463), T1K (n=76), T2I (n=193), T2NI</a:t>
            </a:r>
            <a:r>
              <a:rPr sz="1200" spc="-75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(n=158)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72967" y="1356360"/>
            <a:ext cx="1106423" cy="110947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65320" y="1347216"/>
            <a:ext cx="1109472" cy="11094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4144" y="1386839"/>
            <a:ext cx="1066799" cy="1066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247631" y="1377696"/>
            <a:ext cx="1072896" cy="107594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22335" y="1368552"/>
            <a:ext cx="1075944" cy="10789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87895" y="1383791"/>
            <a:ext cx="1069848" cy="10698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07279" y="2895600"/>
            <a:ext cx="1082039" cy="10850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528559" y="2892551"/>
            <a:ext cx="1085088" cy="10881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220967" y="2886455"/>
            <a:ext cx="1088136" cy="108813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75303" y="2883407"/>
            <a:ext cx="1094231" cy="10972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218944" y="4306823"/>
            <a:ext cx="1139952" cy="113995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41191" y="4349496"/>
            <a:ext cx="1075944" cy="107899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71086" y="4306077"/>
            <a:ext cx="1143000" cy="114300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26023" y="4331208"/>
            <a:ext cx="1088136" cy="108813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60464" y="4340352"/>
            <a:ext cx="1088135" cy="109118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857488" y="4358640"/>
            <a:ext cx="1088135" cy="108813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0110216" y="4346447"/>
            <a:ext cx="1100327" cy="10972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612278" y="1616964"/>
            <a:ext cx="9740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C</a:t>
            </a:r>
            <a:r>
              <a:rPr sz="3200" spc="-5" dirty="0">
                <a:latin typeface="Arial"/>
                <a:cs typeface="Arial"/>
              </a:rPr>
              <a:t>G</a:t>
            </a:r>
            <a:r>
              <a:rPr sz="3200" dirty="0">
                <a:latin typeface="Arial"/>
                <a:cs typeface="Arial"/>
              </a:rPr>
              <a:t>M</a:t>
            </a:r>
            <a:endParaRPr sz="3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617985" y="1616964"/>
            <a:ext cx="9512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B</a:t>
            </a:r>
            <a:r>
              <a:rPr sz="3200" spc="-5" dirty="0">
                <a:latin typeface="Arial"/>
                <a:cs typeface="Arial"/>
              </a:rPr>
              <a:t>G</a:t>
            </a:r>
            <a:r>
              <a:rPr sz="3200" dirty="0">
                <a:latin typeface="Arial"/>
                <a:cs typeface="Arial"/>
              </a:rPr>
              <a:t>M</a:t>
            </a:r>
            <a:endParaRPr sz="3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22872" y="3144012"/>
            <a:ext cx="883919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D</a:t>
            </a:r>
            <a:r>
              <a:rPr sz="3200" spc="-5" dirty="0">
                <a:latin typeface="Arial"/>
                <a:cs typeface="Arial"/>
              </a:rPr>
              <a:t>at</a:t>
            </a:r>
            <a:r>
              <a:rPr sz="3200" dirty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89725" y="5426964"/>
            <a:ext cx="158369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Arial"/>
                <a:cs typeface="Arial"/>
              </a:rPr>
              <a:t>Exercise</a:t>
            </a:r>
            <a:endParaRPr sz="3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160207" y="5426964"/>
            <a:ext cx="94996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latin typeface="Arial"/>
                <a:cs typeface="Arial"/>
              </a:rPr>
              <a:t>Food</a:t>
            </a:r>
            <a:endParaRPr sz="32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102287" y="5426964"/>
            <a:ext cx="18529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Arial"/>
                <a:cs typeface="Arial"/>
              </a:rPr>
              <a:t>P</a:t>
            </a:r>
            <a:r>
              <a:rPr sz="3200" spc="-5" dirty="0">
                <a:latin typeface="Arial"/>
                <a:cs typeface="Arial"/>
              </a:rPr>
              <a:t>harma</a:t>
            </a:r>
            <a:r>
              <a:rPr sz="3200" dirty="0">
                <a:latin typeface="Arial"/>
                <a:cs typeface="Arial"/>
              </a:rPr>
              <a:t>cy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972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192</Words>
  <Application>Microsoft Macintosh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Can Diabetes Apps  Make Our Lives Easier?</vt:lpstr>
      <vt:lpstr>Presenter Disclosure</vt:lpstr>
      <vt:lpstr>Slides posted at diaTribe.org/Apps2018</vt:lpstr>
      <vt:lpstr>Are people using  diabetes apps now?</vt:lpstr>
      <vt:lpstr>Do you currently use* any apps to help you better  manage your diabetes? (*at least 1x/week)</vt:lpstr>
      <vt:lpstr>Most popular apps: dQ&amp;A, Q1 2018 (N=890)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2018 - Can Diabetes Apps Make Our Lives Easier v8 final updates</dc:title>
  <cp:lastModifiedBy>Monica Dennis</cp:lastModifiedBy>
  <cp:revision>2</cp:revision>
  <dcterms:created xsi:type="dcterms:W3CDTF">2019-01-19T23:54:40Z</dcterms:created>
  <dcterms:modified xsi:type="dcterms:W3CDTF">2019-01-22T23:53:28Z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2018-12-05T00:00:00Z</vt:filetime>
  </property>
  <property fmtid="{D5CDD505-2E9C-101B-9397-08002B2CF9AE}" pid="3" name="Creator">
    <vt:lpwstr>PowerPoint</vt:lpwstr>
  </property>
  <property fmtid="{D5CDD505-2E9C-101B-9397-08002B2CF9AE}" pid="4" name="LastSaved">
    <vt:filetime>2019-01-19T00:00:00Z</vt:filetime>
  </property>
</Properties>
</file>