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5"/>
  </p:notesMasterIdLst>
  <p:handoutMasterIdLst>
    <p:handoutMasterId r:id="rId16"/>
  </p:handoutMasterIdLst>
  <p:sldIdLst>
    <p:sldId id="693" r:id="rId2"/>
    <p:sldId id="657" r:id="rId3"/>
    <p:sldId id="659" r:id="rId4"/>
    <p:sldId id="660" r:id="rId5"/>
    <p:sldId id="663" r:id="rId6"/>
    <p:sldId id="664" r:id="rId7"/>
    <p:sldId id="665" r:id="rId8"/>
    <p:sldId id="668" r:id="rId9"/>
    <p:sldId id="670" r:id="rId10"/>
    <p:sldId id="672" r:id="rId11"/>
    <p:sldId id="673" r:id="rId12"/>
    <p:sldId id="676" r:id="rId13"/>
    <p:sldId id="681" r:id="rId14"/>
  </p:sldIdLst>
  <p:sldSz cx="12192000" cy="6858000"/>
  <p:notesSz cx="7010400" cy="92964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7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ke Piccinino" initials="MP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0E008F"/>
    <a:srgbClr val="1F497D"/>
    <a:srgbClr val="3A5DAE"/>
    <a:srgbClr val="CED7E6"/>
    <a:srgbClr val="66CCFF"/>
    <a:srgbClr val="000000"/>
    <a:srgbClr val="7EB2E6"/>
    <a:srgbClr val="8031A7"/>
    <a:srgbClr val="00B0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941" autoAdjust="0"/>
    <p:restoredTop sz="64895" autoAdjust="0"/>
  </p:normalViewPr>
  <p:slideViewPr>
    <p:cSldViewPr snapToGrid="0">
      <p:cViewPr varScale="1">
        <p:scale>
          <a:sx n="72" d="100"/>
          <a:sy n="72" d="100"/>
        </p:scale>
        <p:origin x="1816" y="2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4675"/>
    </p:cViewPr>
  </p:sorterViewPr>
  <p:notesViewPr>
    <p:cSldViewPr snapToGrid="0">
      <p:cViewPr varScale="1">
        <p:scale>
          <a:sx n="66" d="100"/>
          <a:sy n="66" d="100"/>
        </p:scale>
        <p:origin x="-3120" y="-77"/>
      </p:cViewPr>
      <p:guideLst>
        <p:guide orient="horz" pos="2928"/>
        <p:guide pos="220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3037840" cy="466435"/>
          </a:xfrm>
          <a:prstGeom prst="rect">
            <a:avLst/>
          </a:prstGeom>
        </p:spPr>
        <p:txBody>
          <a:bodyPr vert="horz" lIns="93163" tIns="46581" rIns="93163" bIns="46581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41" y="1"/>
            <a:ext cx="3037840" cy="466435"/>
          </a:xfrm>
          <a:prstGeom prst="rect">
            <a:avLst/>
          </a:prstGeom>
        </p:spPr>
        <p:txBody>
          <a:bodyPr vert="horz" lIns="93163" tIns="46581" rIns="93163" bIns="46581" rtlCol="0"/>
          <a:lstStyle>
            <a:lvl1pPr algn="r">
              <a:defRPr sz="1200"/>
            </a:lvl1pPr>
          </a:lstStyle>
          <a:p>
            <a:fld id="{89589CBE-4BDA-4B19-BC13-A854DD239856}" type="datetimeFigureOut">
              <a:rPr lang="en-US" smtClean="0"/>
              <a:t>8/12/18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8829971"/>
            <a:ext cx="3037840" cy="466434"/>
          </a:xfrm>
          <a:prstGeom prst="rect">
            <a:avLst/>
          </a:prstGeom>
        </p:spPr>
        <p:txBody>
          <a:bodyPr vert="horz" lIns="93163" tIns="46581" rIns="93163" bIns="46581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41" y="8829971"/>
            <a:ext cx="3037840" cy="466434"/>
          </a:xfrm>
          <a:prstGeom prst="rect">
            <a:avLst/>
          </a:prstGeom>
        </p:spPr>
        <p:txBody>
          <a:bodyPr vert="horz" lIns="93163" tIns="46581" rIns="93163" bIns="46581" rtlCol="0" anchor="b"/>
          <a:lstStyle>
            <a:lvl1pPr algn="r">
              <a:defRPr sz="1200"/>
            </a:lvl1pPr>
          </a:lstStyle>
          <a:p>
            <a:fld id="{67F801D5-FB54-44E0-B9D4-57F15E2EA60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42768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3037840" cy="466435"/>
          </a:xfrm>
          <a:prstGeom prst="rect">
            <a:avLst/>
          </a:prstGeom>
        </p:spPr>
        <p:txBody>
          <a:bodyPr vert="horz" lIns="93163" tIns="46581" rIns="93163" bIns="46581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41" y="1"/>
            <a:ext cx="3037840" cy="466435"/>
          </a:xfrm>
          <a:prstGeom prst="rect">
            <a:avLst/>
          </a:prstGeom>
        </p:spPr>
        <p:txBody>
          <a:bodyPr vert="horz" lIns="93163" tIns="46581" rIns="93163" bIns="46581" rtlCol="0"/>
          <a:lstStyle>
            <a:lvl1pPr algn="r">
              <a:defRPr sz="1200"/>
            </a:lvl1pPr>
          </a:lstStyle>
          <a:p>
            <a:fld id="{B10A7EDB-42F2-4587-A519-4CD36161FFEF}" type="datetimeFigureOut">
              <a:rPr lang="id-ID" smtClean="0"/>
              <a:t>12/08/18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3" tIns="46581" rIns="93163" bIns="46581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6"/>
            <a:ext cx="5608320" cy="3660458"/>
          </a:xfrm>
          <a:prstGeom prst="rect">
            <a:avLst/>
          </a:prstGeom>
        </p:spPr>
        <p:txBody>
          <a:bodyPr vert="horz" lIns="93163" tIns="46581" rIns="93163" bIns="4658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8829971"/>
            <a:ext cx="3037840" cy="466434"/>
          </a:xfrm>
          <a:prstGeom prst="rect">
            <a:avLst/>
          </a:prstGeom>
        </p:spPr>
        <p:txBody>
          <a:bodyPr vert="horz" lIns="93163" tIns="46581" rIns="93163" bIns="46581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41" y="8829971"/>
            <a:ext cx="3037840" cy="466434"/>
          </a:xfrm>
          <a:prstGeom prst="rect">
            <a:avLst/>
          </a:prstGeom>
        </p:spPr>
        <p:txBody>
          <a:bodyPr vert="horz" lIns="93163" tIns="46581" rIns="93163" bIns="46581" rtlCol="0" anchor="b"/>
          <a:lstStyle>
            <a:lvl1pPr algn="r">
              <a:defRPr sz="1200"/>
            </a:lvl1pPr>
          </a:lstStyle>
          <a:p>
            <a:fld id="{4DDAD74B-4254-4A15-B920-236F271C9A3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82477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Segue</a:t>
            </a:r>
            <a:r>
              <a:rPr lang="en-US" baseline="0" dirty="0"/>
              <a:t> into PRECISE II with prior pivotal trial in Europe that led to algorithm change in product used in US study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5AE1B5-BA2B-CF4B-8FEC-C08EDAD61C22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5326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Segue</a:t>
            </a:r>
            <a:r>
              <a:rPr lang="en-US" baseline="0" dirty="0"/>
              <a:t> into PRECISE II with prior pivotal trial in Europe that led to algorithm change in product used in US study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5AE1B5-BA2B-CF4B-8FEC-C08EDAD61C22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5326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nl-NL" altLang="en-US">
                <a:cs typeface="Arial" charset="0"/>
              </a:rPr>
              <a:t>Accuracy and safety assessed over 6 months during 8h and 24 inclinic sessions. </a:t>
            </a:r>
          </a:p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55060" indent="-29040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61631" indent="-232326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26283" indent="-232326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90936" indent="-232326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55588" indent="-23232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3020240" indent="-23232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84893" indent="-23232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949545" indent="-23232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71A17E6-C917-462C-84D0-876AC325773D}" type="slidenum">
              <a:rPr lang="nl-NL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nl-NL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55060" indent="-29040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61631" indent="-232326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26283" indent="-232326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90936" indent="-232326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55588" indent="-23232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3020240" indent="-23232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84893" indent="-23232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949545" indent="-23232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5726224-249E-4EA5-B0A8-6D52FECA0560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alt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7471" indent="-177471" defTabSz="953506">
              <a:spcBef>
                <a:spcPct val="0"/>
              </a:spcBef>
              <a:buFontTx/>
              <a:buChar char="-"/>
            </a:pPr>
            <a:r>
              <a:rPr lang="nl-NL" altLang="en-US"/>
              <a:t>People using medications that are known to impact glucose metabolism or using anti-agulant therapy were excluded from participation. </a:t>
            </a:r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8676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55060" indent="-29040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61631" indent="-232326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26283" indent="-232326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90936" indent="-232326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55588" indent="-23232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3020240" indent="-23232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84893" indent="-23232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949545" indent="-23232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56433FD-083F-43FF-923D-83B1998660A6}" type="slidenum">
              <a:rPr lang="nl-NL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nl-NL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29700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55060" indent="-29040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61631" indent="-232326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26283" indent="-232326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90936" indent="-232326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55588" indent="-23232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3020240" indent="-23232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84893" indent="-23232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949545" indent="-23232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566802F-A670-431B-A5DB-9CC549EDD1FD}" type="slidenum">
              <a:rPr lang="nl-NL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nl-NL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nl-NL" altLang="en-US" dirty="0"/>
              <a:t>180 days study duration. 292 incisions/removals, no SAE, 19 AE. </a:t>
            </a:r>
          </a:p>
          <a:p>
            <a:pPr eaLnBrk="1" hangingPunct="1">
              <a:spcBef>
                <a:spcPct val="0"/>
              </a:spcBef>
            </a:pPr>
            <a:endParaRPr lang="nl-NL" altLang="en-US" dirty="0"/>
          </a:p>
          <a:p>
            <a:endParaRPr lang="en-US" b="1" dirty="0"/>
          </a:p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33796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55060" indent="-29040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61631" indent="-232326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26283" indent="-232326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90936" indent="-232326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55588" indent="-23232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3020240" indent="-23232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84893" indent="-23232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949545" indent="-23232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AA8AB3-5961-40B9-A705-4CAC288D9E14}" type="slidenum">
              <a:rPr lang="nl-NL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nl-NL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5844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55060" indent="-29040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61631" indent="-232326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26283" indent="-232326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90936" indent="-232326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55588" indent="-23232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3020240" indent="-23232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84893" indent="-23232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949545" indent="-23232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467F189-FD34-4EB3-80F9-7F66DA9EDCC2}" type="slidenum">
              <a:rPr lang="nl-NL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nl-NL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DD35A0F-7FD8-4AF0-9134-0103832E039C}" type="slidenum">
              <a:rPr lang="nl-NL" smtClean="0"/>
              <a:pPr>
                <a:defRPr/>
              </a:pPr>
              <a:t>10</a:t>
            </a:fld>
            <a:endParaRPr lang="nl-NL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nl-NL" dirty="0"/>
              <a:t>We show here the primary accuracy results based on a very large number of paired points at over 16 thousands.  The device showed excellent accuracy across the 90 patient population for the full 90 days of the study.</a:t>
            </a:r>
          </a:p>
          <a:p>
            <a:endParaRPr lang="en-US" altLang="nl-NL" dirty="0"/>
          </a:p>
          <a:p>
            <a:r>
              <a:rPr lang="en-US" altLang="nl-NL" dirty="0"/>
              <a:t>The Mean ARD (or MARD) was determined to be 8.8%.</a:t>
            </a:r>
          </a:p>
          <a:p>
            <a:endParaRPr lang="en-US" altLang="nl-NL" dirty="0"/>
          </a:p>
          <a:p>
            <a:r>
              <a:rPr lang="en-US" altLang="nl-NL" dirty="0"/>
              <a:t>In the low range (&lt; 80 mg/</a:t>
            </a:r>
            <a:r>
              <a:rPr lang="en-US" altLang="nl-NL" dirty="0" err="1"/>
              <a:t>dL</a:t>
            </a:r>
            <a:r>
              <a:rPr lang="en-US" altLang="nl-NL" dirty="0"/>
              <a:t>) the Mean AD (MAD) was also very strong 9.6 mg/</a:t>
            </a:r>
            <a:r>
              <a:rPr lang="en-US" altLang="nl-NL" dirty="0" err="1"/>
              <a:t>dL</a:t>
            </a:r>
            <a:r>
              <a:rPr lang="en-US" altLang="nl-NL" dirty="0"/>
              <a:t>. Mean absolute relative</a:t>
            </a:r>
          </a:p>
          <a:p>
            <a:endParaRPr lang="en-US" altLang="nl-NL" dirty="0"/>
          </a:p>
          <a:p>
            <a:r>
              <a:rPr lang="en-US" altLang="nl-NL" dirty="0" err="1"/>
              <a:t>Backround</a:t>
            </a:r>
            <a:r>
              <a:rPr lang="en-US" altLang="nl-NL" dirty="0"/>
              <a:t> info:  </a:t>
            </a:r>
          </a:p>
          <a:p>
            <a:r>
              <a:rPr lang="en-US" altLang="nl-NL" dirty="0"/>
              <a:t>Over 2.3 Million CGM Measurements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94CB98A-1631-4CC3-A559-FA4F9979D4A3}" type="slidenum">
              <a:rPr lang="nl-NL" smtClean="0"/>
              <a:pPr>
                <a:defRPr/>
              </a:pPr>
              <a:t>12</a:t>
            </a:fld>
            <a:endParaRPr lang="nl-NL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nl-NL"/>
              <a:t>The safety analysis of the 90 subjects over the 90 day duration accounted for 212 insertion and removal procedures and about 9800 sensor wear days.</a:t>
            </a:r>
          </a:p>
          <a:p>
            <a:pPr eaLnBrk="1" hangingPunct="1">
              <a:spcBef>
                <a:spcPct val="0"/>
              </a:spcBef>
            </a:pPr>
            <a:endParaRPr lang="en-US" altLang="nl-NL"/>
          </a:p>
          <a:p>
            <a:pPr eaLnBrk="1" hangingPunct="1">
              <a:spcBef>
                <a:spcPct val="0"/>
              </a:spcBef>
            </a:pPr>
            <a:r>
              <a:rPr lang="en-US" altLang="nl-NL"/>
              <a:t>The median wear time per day for the full 90 day duration was 23.4 hrs/day</a:t>
            </a:r>
          </a:p>
          <a:p>
            <a:pPr eaLnBrk="1" hangingPunct="1">
              <a:spcBef>
                <a:spcPct val="0"/>
              </a:spcBef>
            </a:pPr>
            <a:endParaRPr lang="en-US" altLang="nl-NL"/>
          </a:p>
          <a:p>
            <a:pPr eaLnBrk="1" hangingPunct="1">
              <a:spcBef>
                <a:spcPct val="0"/>
              </a:spcBef>
            </a:pPr>
            <a:r>
              <a:rPr lang="en-US" altLang="nl-NL"/>
              <a:t>Importantly, there were no incisional infections either at insertion or removal. And unlike other CGM systems, there were no complaints of skin irritation or reaction to the adhesive patch.</a:t>
            </a:r>
          </a:p>
          <a:p>
            <a:pPr eaLnBrk="1" hangingPunct="1">
              <a:spcBef>
                <a:spcPct val="0"/>
              </a:spcBef>
            </a:pPr>
            <a:endParaRPr lang="en-US" altLang="nl-NL"/>
          </a:p>
          <a:p>
            <a:pPr eaLnBrk="1" hangingPunct="1">
              <a:spcBef>
                <a:spcPct val="0"/>
              </a:spcBef>
            </a:pPr>
            <a:r>
              <a:rPr lang="en-US" altLang="nl-NL"/>
              <a:t>Fourteen (14) device or procedure related adverse events occurred in 7 (7.8%) subjects. 1 subject had musculoskeletal or pain , 2 had paresthesia or syncope-vasovagal.  There were 3 procedure-related events with 1 being an SAE, of the clinician having difficulty locating the sensor during removal and requiring a second attempt. </a:t>
            </a:r>
          </a:p>
          <a:p>
            <a:pPr eaLnBrk="1" hangingPunct="1">
              <a:spcBef>
                <a:spcPct val="0"/>
              </a:spcBef>
            </a:pPr>
            <a:r>
              <a:rPr lang="en-US" altLang="nl-NL"/>
              <a:t>The most common adverse events were mild bruising or erythema. </a:t>
            </a:r>
          </a:p>
          <a:p>
            <a:pPr eaLnBrk="1" hangingPunct="1">
              <a:spcBef>
                <a:spcPct val="0"/>
              </a:spcBef>
            </a:pPr>
            <a:endParaRPr lang="en-US" altLang="en-US"/>
          </a:p>
          <a:p>
            <a:pPr eaLnBrk="1" hangingPunct="1">
              <a:spcBef>
                <a:spcPct val="0"/>
              </a:spcBef>
            </a:pPr>
            <a:r>
              <a:rPr lang="en-US" altLang="en-US"/>
              <a:t>Similar to the European PRECISE study, our study results demonstrated strong safety profile of the Eversense system.</a:t>
            </a:r>
          </a:p>
        </p:txBody>
      </p:sp>
      <p:sp>
        <p:nvSpPr>
          <p:cNvPr id="33796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55060" indent="-29040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61631" indent="-232326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26283" indent="-232326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90936" indent="-232326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55588" indent="-23232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3020240" indent="-23232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84893" indent="-23232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949545" indent="-23232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2E97EC7-6992-4C1E-A88D-601AD5921900}" type="slidenum">
              <a:rPr lang="nl-NL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nl-NL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revis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7673" y="1825625"/>
            <a:ext cx="10515600" cy="4351338"/>
          </a:xfrm>
          <a:prstGeom prst="rect">
            <a:avLst/>
          </a:prstGeom>
        </p:spPr>
        <p:txBody>
          <a:bodyPr/>
          <a:lstStyle>
            <a:lvl1pPr>
              <a:buClr>
                <a:srgbClr val="2A6CCB"/>
              </a:buCl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1246444" y="835567"/>
            <a:ext cx="10515600" cy="4444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300" i="1">
                <a:solidFill>
                  <a:srgbClr val="629DD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1246444" y="310897"/>
            <a:ext cx="10515600" cy="923544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3600">
                <a:solidFill>
                  <a:srgbClr val="1F497D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5" name="Straight Connector 14"/>
          <p:cNvCxnSpPr/>
          <p:nvPr userDrawn="1"/>
        </p:nvCxnSpPr>
        <p:spPr>
          <a:xfrm flipV="1">
            <a:off x="-787298" y="593797"/>
            <a:ext cx="1722992" cy="30664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35000">
                  <a:schemeClr val="accent2">
                    <a:lumMod val="40000"/>
                    <a:lumOff val="60000"/>
                  </a:schemeClr>
                </a:gs>
                <a:gs pos="100000">
                  <a:schemeClr val="bg2">
                    <a:lumMod val="50000"/>
                  </a:schemeClr>
                </a:gs>
              </a:gsLst>
              <a:lin ang="2700000" scaled="1"/>
              <a:tileRect/>
            </a:gradFill>
            <a:prstDash val="sysDot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>
            <a:spLocks noChangeAspect="1"/>
          </p:cNvSpPr>
          <p:nvPr userDrawn="1"/>
        </p:nvSpPr>
        <p:spPr>
          <a:xfrm>
            <a:off x="837235" y="515659"/>
            <a:ext cx="180000" cy="180000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b="1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329961" y="6356350"/>
            <a:ext cx="7121769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r>
              <a:rPr lang="en-US" dirty="0"/>
              <a:t>CAUTION: INVESTIGATIONAL DEVICE. LIMITED BY FEDERAL (US) LAW TO INVESTIGATIONAL USE ONLY</a:t>
            </a:r>
            <a:endParaRPr lang="id-ID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69BAA-A0A2-463E-BBFC-15E1C84AA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037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Content - v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1243584" y="1639614"/>
            <a:ext cx="10341905" cy="4415111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buClr>
                <a:srgbClr val="2A6CCB"/>
              </a:buClr>
              <a:defRPr sz="2400" kern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  <a:lvl2pPr marL="685800" indent="-228600">
              <a:spcAft>
                <a:spcPts val="600"/>
              </a:spcAft>
              <a:buClr>
                <a:srgbClr val="629DD1"/>
              </a:buClr>
              <a:buFont typeface="Calibri" panose="020F0502020204030204" pitchFamily="34" charset="0"/>
              <a:buChar char="–"/>
              <a:defRPr sz="200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1243584" y="314981"/>
            <a:ext cx="10641013" cy="107315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75000"/>
              </a:lnSpc>
              <a:spcAft>
                <a:spcPts val="0"/>
              </a:spcAft>
              <a:buNone/>
              <a:defRPr sz="3600">
                <a:solidFill>
                  <a:srgbClr val="1F497D"/>
                </a:solidFill>
                <a:latin typeface="+mj-lt"/>
              </a:defRPr>
            </a:lvl1pPr>
            <a:lvl2pPr marL="0" indent="0">
              <a:lnSpc>
                <a:spcPct val="75000"/>
              </a:lnSpc>
              <a:spcAft>
                <a:spcPts val="0"/>
              </a:spcAft>
              <a:buNone/>
              <a:defRPr sz="2300" i="1">
                <a:solidFill>
                  <a:srgbClr val="629DD1"/>
                </a:solidFill>
                <a:latin typeface="+mj-lt"/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 flipV="1">
            <a:off x="-787298" y="593797"/>
            <a:ext cx="1722992" cy="30664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35000">
                  <a:schemeClr val="accent2">
                    <a:lumMod val="40000"/>
                    <a:lumOff val="60000"/>
                  </a:schemeClr>
                </a:gs>
                <a:gs pos="100000">
                  <a:schemeClr val="bg2">
                    <a:lumMod val="50000"/>
                  </a:schemeClr>
                </a:gs>
              </a:gsLst>
              <a:lin ang="2700000" scaled="1"/>
              <a:tileRect/>
            </a:gradFill>
            <a:prstDash val="sysDot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>
            <a:spLocks noChangeAspect="1"/>
          </p:cNvSpPr>
          <p:nvPr userDrawn="1"/>
        </p:nvSpPr>
        <p:spPr>
          <a:xfrm>
            <a:off x="837235" y="515659"/>
            <a:ext cx="180000" cy="180000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b="1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>
          <a:xfrm>
            <a:off x="1617785" y="6356350"/>
            <a:ext cx="8255976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CAUTION: INVESTIGATIONAL DEVICE. LIMITED BY FEDERAL (US) LAW TO INVESTIGATIONAL USE ONLY</a:t>
            </a:r>
            <a:endParaRPr lang="id-ID" dirty="0"/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2B69BAA-A0A2-463E-BBFC-15E1C84AA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905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ubsec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B69BAA-A0A2-463E-BBFC-15E1C84AAA1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CAUTION: INVESTIGATIONAL DEVICE. LIMITED BY FEDERAL (US) LAW TO INVESTIGATIONAL USE ONLY</a:t>
            </a:r>
            <a:endParaRPr lang="id-ID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561539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951891" y="6356350"/>
            <a:ext cx="7227277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r>
              <a:rPr lang="en-US" dirty="0"/>
              <a:t>CAUTION: INVESTIGATIONAL DEVICE. LIMITED BY FEDERAL (US) LAW TO INVESTIGATIONAL USE ONLY </a:t>
            </a:r>
            <a:endParaRPr lang="id-ID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9F2E319-0919-499D-AD1F-7963255D1003}" type="slidenum">
              <a:rPr lang="id-ID" smtClean="0"/>
              <a:t>‹#›</a:t>
            </a:fld>
            <a:endParaRPr lang="id-ID" dirty="0"/>
          </a:p>
        </p:txBody>
      </p:sp>
      <p:cxnSp>
        <p:nvCxnSpPr>
          <p:cNvPr id="8" name="Straight Connector 7"/>
          <p:cNvCxnSpPr/>
          <p:nvPr userDrawn="1"/>
        </p:nvCxnSpPr>
        <p:spPr>
          <a:xfrm flipV="1">
            <a:off x="-1079906" y="593797"/>
            <a:ext cx="1722992" cy="30664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35000">
                  <a:schemeClr val="accent2">
                    <a:lumMod val="40000"/>
                    <a:lumOff val="60000"/>
                  </a:schemeClr>
                </a:gs>
                <a:gs pos="100000">
                  <a:schemeClr val="bg2">
                    <a:lumMod val="50000"/>
                  </a:schemeClr>
                </a:gs>
              </a:gsLst>
              <a:lin ang="2700000" scaled="1"/>
              <a:tileRect/>
            </a:gradFill>
            <a:prstDash val="sysDot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>
            <a:spLocks noChangeAspect="1"/>
          </p:cNvSpPr>
          <p:nvPr userDrawn="1"/>
        </p:nvSpPr>
        <p:spPr>
          <a:xfrm>
            <a:off x="544627" y="515659"/>
            <a:ext cx="180000" cy="180000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b="1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67680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085174" y="6356350"/>
            <a:ext cx="721265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CAUTION: INVESTIGATIONAL DEVICE. LIMITED BY FEDERAL (US) LAW TO INVESTIGATIONAL USE ONLY </a:t>
            </a:r>
            <a:endParaRPr lang="id-ID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9F2E319-0919-499D-AD1F-7963255D100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34109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9F2E319-0919-499D-AD1F-7963255D1003}" type="slidenum">
              <a:rPr lang="id-ID" smtClean="0"/>
              <a:t>‹#›</a:t>
            </a:fld>
            <a:endParaRPr lang="id-ID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>
          <a:xfrm>
            <a:off x="2358639" y="6356350"/>
            <a:ext cx="6657174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CAUTION: INVESTIGATIONAL DEVICE. LIMITED BY FEDERAL (US) LAW TO INVESTIGATIONAL USE ONLY </a:t>
            </a:r>
          </a:p>
        </p:txBody>
      </p:sp>
    </p:spTree>
    <p:extLst>
      <p:ext uri="{BB962C8B-B14F-4D97-AF65-F5344CB8AC3E}">
        <p14:creationId xmlns:p14="http://schemas.microsoft.com/office/powerpoint/2010/main" val="635940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654049" y="274641"/>
            <a:ext cx="11656484" cy="747241"/>
          </a:xfrm>
          <a:prstGeom prst="rect">
            <a:avLst/>
          </a:prstGeom>
        </p:spPr>
        <p:txBody>
          <a:bodyPr vert="horz" lIns="121917" tIns="60958" rIns="121917" bIns="60958" rtlCol="0" anchor="ctr">
            <a:noAutofit/>
          </a:bodyPr>
          <a:lstStyle>
            <a:lvl1pPr>
              <a:defRPr sz="43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idx="1"/>
          </p:nvPr>
        </p:nvSpPr>
        <p:spPr>
          <a:xfrm>
            <a:off x="260349" y="1190540"/>
            <a:ext cx="11656484" cy="4935624"/>
          </a:xfrm>
          <a:prstGeom prst="rect">
            <a:avLst/>
          </a:prstGeom>
        </p:spPr>
        <p:txBody>
          <a:bodyPr vert="horz" lIns="121917" tIns="60958" rIns="121917" bIns="6095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908481" y="6443440"/>
            <a:ext cx="2927956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rPr lang="en-US" dirty="0"/>
              <a:t>For Investigational Use. Pending CE Mark</a:t>
            </a:r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420173" y="6356352"/>
            <a:ext cx="771827" cy="365125"/>
          </a:xfrm>
          <a:noFill/>
        </p:spPr>
        <p:txBody>
          <a:bodyPr/>
          <a:lstStyle>
            <a:lvl1pPr>
              <a:defRPr sz="1300" b="0"/>
            </a:lvl1pPr>
          </a:lstStyle>
          <a:p>
            <a:fld id="{FEA7470B-24CC-3F48-9A4E-2298D4A0CF2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5801359" y="6356352"/>
            <a:ext cx="1958340" cy="452213"/>
          </a:xfrm>
          <a:prstGeom prst="rect">
            <a:avLst/>
          </a:prstGeom>
        </p:spPr>
        <p:txBody>
          <a:bodyPr vert="horz" wrap="none" lIns="121917" tIns="60958" rIns="121917" bIns="60958" rtlCol="0" anchor="ctr">
            <a:normAutofit/>
          </a:bodyPr>
          <a:lstStyle/>
          <a:p>
            <a:r>
              <a:rPr lang="en-US" sz="1100" dirty="0"/>
              <a:t>Senseonics Confidential</a:t>
            </a:r>
          </a:p>
        </p:txBody>
      </p:sp>
    </p:spTree>
    <p:extLst>
      <p:ext uri="{BB962C8B-B14F-4D97-AF65-F5344CB8AC3E}">
        <p14:creationId xmlns:p14="http://schemas.microsoft.com/office/powerpoint/2010/main" val="3966273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606981" y="6443440"/>
            <a:ext cx="2927956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rPr lang="en-US"/>
              <a:t>For Investigational Use. Pending CE Mark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420173" y="6356352"/>
            <a:ext cx="771827" cy="365125"/>
          </a:xfrm>
          <a:noFill/>
        </p:spPr>
        <p:txBody>
          <a:bodyPr/>
          <a:lstStyle>
            <a:lvl1pPr>
              <a:defRPr sz="1300" b="0"/>
            </a:lvl1pPr>
          </a:lstStyle>
          <a:p>
            <a:fld id="{FEA7470B-24CC-3F48-9A4E-2298D4A0CF2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260349" y="274641"/>
            <a:ext cx="11656484" cy="747241"/>
          </a:xfrm>
          <a:prstGeom prst="rect">
            <a:avLst/>
          </a:prstGeom>
        </p:spPr>
        <p:txBody>
          <a:bodyPr vert="horz" lIns="121917" tIns="60958" rIns="121917" bIns="60958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5801360" y="5988240"/>
            <a:ext cx="1219200" cy="1219200"/>
          </a:xfrm>
          <a:prstGeom prst="rect">
            <a:avLst/>
          </a:prstGeom>
        </p:spPr>
        <p:txBody>
          <a:bodyPr vert="horz" wrap="none" lIns="121917" tIns="60958" rIns="121917" bIns="60958" rtlCol="0" anchor="ctr">
            <a:normAutofit/>
          </a:bodyPr>
          <a:lstStyle/>
          <a:p>
            <a:r>
              <a:rPr lang="en-US" sz="1100" dirty="0"/>
              <a:t>Senseonics Confidential</a:t>
            </a:r>
          </a:p>
        </p:txBody>
      </p:sp>
    </p:spTree>
    <p:extLst>
      <p:ext uri="{BB962C8B-B14F-4D97-AF65-F5344CB8AC3E}">
        <p14:creationId xmlns:p14="http://schemas.microsoft.com/office/powerpoint/2010/main" val="2541780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8"/>
          <p:cNvSpPr txBox="1">
            <a:spLocks/>
          </p:cNvSpPr>
          <p:nvPr/>
        </p:nvSpPr>
        <p:spPr>
          <a:xfrm>
            <a:off x="11479605" y="6215961"/>
            <a:ext cx="658368" cy="416596"/>
          </a:xfrm>
          <a:prstGeom prst="rect">
            <a:avLst/>
          </a:prstGeom>
        </p:spPr>
        <p:txBody>
          <a:bodyPr/>
          <a:lstStyle>
            <a:defPPr>
              <a:defRPr lang="id-ID"/>
            </a:defPPr>
            <a:lvl1pPr marL="0" algn="ctr" defTabSz="914400" rtl="0" eaLnBrk="1" latinLnBrk="0" hangingPunct="1"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F2E319-0919-499D-AD1F-7963255D1003}" type="slidenum">
              <a:rPr lang="id-ID" smtClean="0"/>
              <a:pPr/>
              <a:t>‹#›</a:t>
            </a:fld>
            <a:endParaRPr lang="id-ID" dirty="0"/>
          </a:p>
        </p:txBody>
      </p:sp>
      <p:sp>
        <p:nvSpPr>
          <p:cNvPr id="4" name="Title Placeholder 3"/>
          <p:cNvSpPr>
            <a:spLocks noGrp="1"/>
          </p:cNvSpPr>
          <p:nvPr>
            <p:ph type="title"/>
          </p:nvPr>
        </p:nvSpPr>
        <p:spPr>
          <a:xfrm>
            <a:off x="521208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B69BAA-A0A2-463E-BBFC-15E1C84AAA1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3"/>
          </p:nvPr>
        </p:nvSpPr>
        <p:spPr>
          <a:xfrm>
            <a:off x="2444097" y="6356350"/>
            <a:ext cx="65033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CAUTION: INVESTIGATIONAL DEVICE. LIMITED BY FEDERAL (US) LAW TO INVESTIGATIONAL USE ONLY</a:t>
            </a:r>
            <a:endParaRPr lang="id-ID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561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9" r:id="rId2"/>
    <p:sldLayoutId id="2147483712" r:id="rId3"/>
    <p:sldLayoutId id="2147483700" r:id="rId4"/>
    <p:sldLayoutId id="2147483701" r:id="rId5"/>
    <p:sldLayoutId id="2147483703" r:id="rId6"/>
    <p:sldLayoutId id="2147483713" r:id="rId7"/>
    <p:sldLayoutId id="2147483714" r:id="rId8"/>
  </p:sldLayoutIdLst>
  <p:hf hdr="0" dt="0"/>
  <p:txStyles>
    <p:titleStyle>
      <a:lvl1pPr algn="l" defTabSz="914400" rtl="0" eaLnBrk="1" latinLnBrk="0" hangingPunct="1">
        <a:lnSpc>
          <a:spcPct val="75000"/>
        </a:lnSpc>
        <a:spcBef>
          <a:spcPct val="0"/>
        </a:spcBef>
        <a:buNone/>
        <a:defRPr sz="3600" kern="1200">
          <a:solidFill>
            <a:srgbClr val="1F497D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600"/>
        </a:spcAft>
        <a:buClr>
          <a:srgbClr val="2A6CCB"/>
        </a:buClr>
        <a:buFont typeface="Arial" panose="020B0604020202020204" pitchFamily="34" charset="0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rgbClr val="629DD1"/>
        </a:buClr>
        <a:buFont typeface="Calibri" panose="020F0502020204030204" pitchFamily="34" charset="0"/>
        <a:buChar char="—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B69BAA-A0A2-463E-BBFC-15E1C84AAA1C}" type="slidenum">
              <a:rPr lang="en-US" smtClean="0"/>
              <a:t>1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5066851" y="2333812"/>
            <a:ext cx="6796965" cy="71183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75000"/>
              </a:lnSpc>
              <a:spcBef>
                <a:spcPct val="0"/>
              </a:spcBef>
              <a:buNone/>
              <a:defRPr sz="3600" kern="1200">
                <a:solidFill>
                  <a:srgbClr val="1F497D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b="1" dirty="0"/>
              <a:t>Clinical Performance</a:t>
            </a:r>
          </a:p>
        </p:txBody>
      </p:sp>
    </p:spTree>
    <p:extLst>
      <p:ext uri="{BB962C8B-B14F-4D97-AF65-F5344CB8AC3E}">
        <p14:creationId xmlns:p14="http://schemas.microsoft.com/office/powerpoint/2010/main" val="932727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745588" y="1639614"/>
            <a:ext cx="10839901" cy="44151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altLang="en-US" sz="3200" dirty="0">
                <a:solidFill>
                  <a:srgbClr val="385EB2"/>
                </a:solidFill>
                <a:latin typeface="Arial" charset="0"/>
              </a:rPr>
              <a:t>A </a:t>
            </a:r>
            <a:r>
              <a:rPr lang="nl-NL" altLang="en-US" sz="3200" u="sng" dirty="0">
                <a:solidFill>
                  <a:srgbClr val="385EB2"/>
                </a:solidFill>
                <a:latin typeface="Arial" charset="0"/>
              </a:rPr>
              <a:t>Pr</a:t>
            </a:r>
            <a:r>
              <a:rPr lang="nl-NL" altLang="en-US" sz="3200" dirty="0">
                <a:solidFill>
                  <a:srgbClr val="385EB2"/>
                </a:solidFill>
                <a:latin typeface="Arial" charset="0"/>
              </a:rPr>
              <a:t>ospective, Multicenter </a:t>
            </a:r>
            <a:r>
              <a:rPr lang="nl-NL" altLang="en-US" sz="3200" u="sng" dirty="0">
                <a:solidFill>
                  <a:srgbClr val="385EB2"/>
                </a:solidFill>
                <a:latin typeface="Arial" charset="0"/>
              </a:rPr>
              <a:t>E</a:t>
            </a:r>
            <a:r>
              <a:rPr lang="nl-NL" altLang="en-US" sz="3200" dirty="0">
                <a:solidFill>
                  <a:srgbClr val="385EB2"/>
                </a:solidFill>
                <a:latin typeface="Arial" charset="0"/>
              </a:rPr>
              <a:t>valuation of the Accuracy of a Novel </a:t>
            </a:r>
            <a:r>
              <a:rPr lang="nl-NL" altLang="en-US" sz="3200" u="sng" dirty="0">
                <a:solidFill>
                  <a:srgbClr val="385EB2"/>
                </a:solidFill>
                <a:latin typeface="Arial" charset="0"/>
              </a:rPr>
              <a:t>C</a:t>
            </a:r>
            <a:r>
              <a:rPr lang="nl-NL" altLang="en-US" sz="3200" dirty="0">
                <a:solidFill>
                  <a:srgbClr val="385EB2"/>
                </a:solidFill>
                <a:latin typeface="Arial" charset="0"/>
              </a:rPr>
              <a:t>ontinuous </a:t>
            </a:r>
            <a:r>
              <a:rPr lang="nl-NL" altLang="en-US" sz="3200" u="sng" dirty="0">
                <a:solidFill>
                  <a:srgbClr val="385EB2"/>
                </a:solidFill>
                <a:latin typeface="Arial" charset="0"/>
              </a:rPr>
              <a:t>I</a:t>
            </a:r>
            <a:r>
              <a:rPr lang="nl-NL" altLang="en-US" sz="3200" dirty="0">
                <a:solidFill>
                  <a:srgbClr val="385EB2"/>
                </a:solidFill>
                <a:latin typeface="Arial" charset="0"/>
              </a:rPr>
              <a:t>mplanted Glucose </a:t>
            </a:r>
            <a:r>
              <a:rPr lang="nl-NL" altLang="en-US" sz="3200" u="sng" dirty="0">
                <a:solidFill>
                  <a:srgbClr val="385EB2"/>
                </a:solidFill>
                <a:latin typeface="Arial" charset="0"/>
              </a:rPr>
              <a:t>Se</a:t>
            </a:r>
            <a:r>
              <a:rPr lang="nl-NL" altLang="en-US" sz="3200" dirty="0">
                <a:solidFill>
                  <a:srgbClr val="385EB2"/>
                </a:solidFill>
                <a:latin typeface="Arial" charset="0"/>
              </a:rPr>
              <a:t>nsor</a:t>
            </a:r>
            <a:endParaRPr lang="en-US" sz="32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nl-NL" altLang="en-US" sz="4400" dirty="0">
                <a:solidFill>
                  <a:srgbClr val="385EB2"/>
                </a:solidFill>
                <a:latin typeface="Arial" charset="0"/>
              </a:rPr>
              <a:t>The PRECISE Studies</a:t>
            </a:r>
            <a:endParaRPr lang="en-US" sz="44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 bwMode="auto">
          <a:xfrm>
            <a:off x="925689" y="3403166"/>
            <a:ext cx="10430933" cy="2202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defTabSz="457200"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4572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4572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4572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4572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charset="0"/>
              <a:buNone/>
              <a:defRPr/>
            </a:pPr>
            <a:r>
              <a:rPr lang="nl-NL" altLang="en-US" sz="2700" b="1" dirty="0">
                <a:solidFill>
                  <a:srgbClr val="2F5597"/>
                </a:solidFill>
                <a:latin typeface="Arial" charset="0"/>
              </a:rPr>
              <a:t>PRECISE</a:t>
            </a:r>
            <a:r>
              <a:rPr lang="nl-NL" altLang="en-US" sz="2700" dirty="0">
                <a:solidFill>
                  <a:srgbClr val="2F5597"/>
                </a:solidFill>
                <a:latin typeface="Arial" charset="0"/>
              </a:rPr>
              <a:t>    –  2015 Europe (up to 180 days, unblinded, 71 subjects)</a:t>
            </a:r>
          </a:p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charset="0"/>
              <a:buNone/>
              <a:defRPr/>
            </a:pPr>
            <a:r>
              <a:rPr lang="nl-NL" altLang="en-US" sz="2700" b="1" dirty="0">
                <a:solidFill>
                  <a:srgbClr val="2F5597"/>
                </a:solidFill>
                <a:latin typeface="Arial" charset="0"/>
              </a:rPr>
              <a:t>PRECISE II </a:t>
            </a:r>
            <a:r>
              <a:rPr lang="nl-NL" altLang="en-US" sz="2700" dirty="0">
                <a:solidFill>
                  <a:srgbClr val="2F5597"/>
                </a:solidFill>
                <a:latin typeface="Arial" charset="0"/>
              </a:rPr>
              <a:t>–  2016 U.S. (up to 90 days, blinded, 90 subjects)</a:t>
            </a:r>
            <a:endParaRPr lang="nl-NL" altLang="en-US" sz="24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2B69BAA-A0A2-463E-BBFC-15E1C84AAA1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7372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</p:spPr>
        <p:txBody>
          <a:bodyPr>
            <a:noAutofit/>
          </a:bodyPr>
          <a:lstStyle/>
          <a:p>
            <a:r>
              <a:rPr lang="en-US" sz="4400" b="1" dirty="0">
                <a:solidFill>
                  <a:srgbClr val="3A5DAE"/>
                </a:solidFill>
              </a:rPr>
              <a:t>PRECISE – 2015 Europe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 bwMode="auto">
          <a:xfrm>
            <a:off x="688623" y="2501902"/>
            <a:ext cx="7752148" cy="3798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defTabSz="457200"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4572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4572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4572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4572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charset="0"/>
              <a:buNone/>
              <a:defRPr/>
            </a:pPr>
            <a:endParaRPr lang="nl-NL" altLang="en-US" sz="2700" dirty="0"/>
          </a:p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charset="0"/>
              <a:buNone/>
              <a:defRPr/>
            </a:pPr>
            <a:endParaRPr lang="nl-NL" altLang="en-US" sz="2700" dirty="0"/>
          </a:p>
        </p:txBody>
      </p:sp>
      <p:grpSp>
        <p:nvGrpSpPr>
          <p:cNvPr id="16" name="Group 19"/>
          <p:cNvGrpSpPr>
            <a:grpSpLocks/>
          </p:cNvGrpSpPr>
          <p:nvPr/>
        </p:nvGrpSpPr>
        <p:grpSpPr bwMode="auto">
          <a:xfrm>
            <a:off x="7342718" y="552451"/>
            <a:ext cx="4633383" cy="5700069"/>
            <a:chOff x="5507172" y="413664"/>
            <a:chExt cx="3475038" cy="4275236"/>
          </a:xfrm>
        </p:grpSpPr>
        <p:pic>
          <p:nvPicPr>
            <p:cNvPr id="19" name="Picture 2" descr="image00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7172" y="413664"/>
              <a:ext cx="3475038" cy="4213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Rectangle 19"/>
            <p:cNvSpPr/>
            <p:nvPr/>
          </p:nvSpPr>
          <p:spPr>
            <a:xfrm>
              <a:off x="5665922" y="4434974"/>
              <a:ext cx="3157538" cy="25392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r">
                <a:buFont typeface="Arial" charset="0"/>
                <a:buNone/>
                <a:defRPr/>
              </a:pPr>
              <a:endParaRPr lang="en-US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5665922" y="413664"/>
              <a:ext cx="3157538" cy="4119739"/>
            </a:xfrm>
            <a:prstGeom prst="rect">
              <a:avLst/>
            </a:prstGeom>
            <a:noFill/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22" name="Rectangle 21"/>
          <p:cNvSpPr/>
          <p:nvPr/>
        </p:nvSpPr>
        <p:spPr>
          <a:xfrm>
            <a:off x="9024664" y="6108701"/>
            <a:ext cx="2775754" cy="400105"/>
          </a:xfrm>
          <a:prstGeom prst="rect">
            <a:avLst/>
          </a:prstGeom>
        </p:spPr>
        <p:txBody>
          <a:bodyPr wrap="none" lIns="121917" tIns="60958" rIns="121917" bIns="60958">
            <a:sp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en-US" alt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Diabetes Care 2017;40:63-68</a:t>
            </a: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683646" y="2986205"/>
            <a:ext cx="6542617" cy="1957916"/>
          </a:xfrm>
          <a:prstGeom prst="rect">
            <a:avLst/>
          </a:prstGeom>
        </p:spPr>
        <p:txBody>
          <a:bodyPr lIns="121917" tIns="60958" rIns="121917" bIns="60958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accent4">
                    <a:lumMod val="50000"/>
                  </a:schemeClr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accent4">
                    <a:lumMod val="50000"/>
                  </a:schemeClr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b="0" i="0" kern="1200">
                <a:solidFill>
                  <a:schemeClr val="accent4">
                    <a:lumMod val="50000"/>
                  </a:schemeClr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b="0" i="0" kern="1200">
                <a:solidFill>
                  <a:schemeClr val="accent4">
                    <a:lumMod val="50000"/>
                  </a:schemeClr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b="0" i="0" kern="1200">
                <a:solidFill>
                  <a:schemeClr val="accent4">
                    <a:lumMod val="50000"/>
                  </a:schemeClr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  <a:defRPr/>
            </a:pPr>
            <a:r>
              <a:rPr lang="en-US" altLang="en-US" sz="19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cs typeface="Arial" charset="0"/>
              </a:rPr>
              <a:t>J. </a:t>
            </a:r>
            <a:r>
              <a:rPr lang="en-US" altLang="en-US" sz="19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cs typeface="Arial" charset="0"/>
              </a:rPr>
              <a:t>Kropff</a:t>
            </a:r>
            <a:r>
              <a:rPr lang="en-US" altLang="en-US" sz="19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cs typeface="Arial" charset="0"/>
              </a:rPr>
              <a:t>, P. </a:t>
            </a:r>
            <a:r>
              <a:rPr lang="en-US" altLang="en-US" sz="19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cs typeface="Arial" charset="0"/>
              </a:rPr>
              <a:t>Choudhary</a:t>
            </a:r>
            <a:r>
              <a:rPr lang="en-US" altLang="en-US" sz="19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cs typeface="Arial" charset="0"/>
              </a:rPr>
              <a:t>, S. </a:t>
            </a:r>
            <a:r>
              <a:rPr lang="en-US" altLang="en-US" sz="19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cs typeface="Arial" charset="0"/>
              </a:rPr>
              <a:t>Neupane</a:t>
            </a:r>
            <a:r>
              <a:rPr lang="en-US" altLang="en-US" sz="19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cs typeface="Arial" charset="0"/>
              </a:rPr>
              <a:t>, K. Barnard, S.C. Bain, C. </a:t>
            </a:r>
            <a:r>
              <a:rPr lang="en-US" altLang="en-US" sz="19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cs typeface="Arial" charset="0"/>
              </a:rPr>
              <a:t>Kapitza</a:t>
            </a:r>
            <a:r>
              <a:rPr lang="en-US" altLang="en-US" sz="19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cs typeface="Arial" charset="0"/>
              </a:rPr>
              <a:t>, T. </a:t>
            </a:r>
            <a:r>
              <a:rPr lang="en-US" altLang="en-US" sz="19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cs typeface="Arial" charset="0"/>
              </a:rPr>
              <a:t>Forst</a:t>
            </a:r>
            <a:r>
              <a:rPr lang="en-US" altLang="en-US" sz="19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cs typeface="Arial" charset="0"/>
              </a:rPr>
              <a:t>, M. Link, A. Dehennis, J.H. </a:t>
            </a:r>
            <a:r>
              <a:rPr lang="en-US" altLang="en-US" sz="19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cs typeface="Arial" charset="0"/>
              </a:rPr>
              <a:t>DeVries</a:t>
            </a:r>
            <a:endParaRPr lang="en-US" altLang="en-US" sz="1900" dirty="0">
              <a:solidFill>
                <a:schemeClr val="tx1">
                  <a:lumMod val="85000"/>
                  <a:lumOff val="15000"/>
                </a:schemeClr>
              </a:solidFill>
              <a:latin typeface="Arial" charset="0"/>
              <a:cs typeface="Arial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defRPr/>
            </a:pPr>
            <a:endParaRPr lang="en-US" altLang="en-US" sz="1900" dirty="0">
              <a:solidFill>
                <a:schemeClr val="tx1">
                  <a:lumMod val="85000"/>
                  <a:lumOff val="15000"/>
                </a:schemeClr>
              </a:solidFill>
              <a:latin typeface="Arial" charset="0"/>
              <a:cs typeface="Arial" charset="0"/>
            </a:endParaRPr>
          </a:p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  <a:defRPr/>
            </a:pPr>
            <a:endParaRPr lang="nl-NL" altLang="en-US" sz="1900" dirty="0">
              <a:solidFill>
                <a:schemeClr val="tx1">
                  <a:lumMod val="85000"/>
                  <a:lumOff val="15000"/>
                </a:schemeClr>
              </a:solidFill>
              <a:latin typeface="Arial" charset="0"/>
              <a:cs typeface="Arial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defRPr/>
            </a:pPr>
            <a:endParaRPr lang="nl-NL" altLang="en-US" sz="2100" dirty="0">
              <a:solidFill>
                <a:schemeClr val="tx1">
                  <a:lumMod val="85000"/>
                  <a:lumOff val="15000"/>
                </a:schemeClr>
              </a:solidFill>
              <a:latin typeface="Arial" charset="0"/>
              <a:cs typeface="Arial" charset="0"/>
            </a:endParaRPr>
          </a:p>
        </p:txBody>
      </p:sp>
      <p:grpSp>
        <p:nvGrpSpPr>
          <p:cNvPr id="24" name="Group 4"/>
          <p:cNvGrpSpPr>
            <a:grpSpLocks noChangeAspect="1"/>
          </p:cNvGrpSpPr>
          <p:nvPr/>
        </p:nvGrpSpPr>
        <p:grpSpPr bwMode="auto">
          <a:xfrm>
            <a:off x="844513" y="3875205"/>
            <a:ext cx="5668433" cy="645583"/>
            <a:chOff x="282010" y="3878192"/>
            <a:chExt cx="4724137" cy="538756"/>
          </a:xfrm>
        </p:grpSpPr>
        <p:pic>
          <p:nvPicPr>
            <p:cNvPr id="29" name="Picture 2" descr="http://www.cida.nl/sites/default/files/logo-amc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010" y="3910425"/>
              <a:ext cx="948896" cy="495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" name="Picture 4" descr="http://www.investincornwall.com/wp-content/uploads/kcl-img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9341" y="3910425"/>
              <a:ext cx="573995" cy="4688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Picture 12" descr="http://www.profil.com/graphics/logo800px.gif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03984" y="3896322"/>
              <a:ext cx="1002163" cy="3534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Picture 16" descr="http://www.morepas.org/style/logos/logo_ulm.gif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7496" y="3903820"/>
              <a:ext cx="472990" cy="4769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Picture 18" descr="http://armacad.info/images/2015/04/Swansea%20University-4YfUUjr_-AsXkZeSG4c8TWP3iFcMB5of-qy4U29TfIIcubi3A97Fd-sIR9-RwgJqD.pn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323" r="35355" b="38676"/>
            <a:stretch>
              <a:fillRect/>
            </a:stretch>
          </p:blipFill>
          <p:spPr bwMode="auto">
            <a:xfrm>
              <a:off x="2809028" y="3878192"/>
              <a:ext cx="459029" cy="507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" name="Picture 10" descr="http://www.eliamep.gr/wp-content/uploads/2013/10/cambridge.pn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49" t="10669" r="8990" b="37793"/>
            <a:stretch>
              <a:fillRect/>
            </a:stretch>
          </p:blipFill>
          <p:spPr bwMode="auto">
            <a:xfrm>
              <a:off x="1998638" y="3883476"/>
              <a:ext cx="746296" cy="533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2E319-0919-499D-AD1F-7963255D1003}" type="slidenum">
              <a:rPr lang="id-ID" smtClean="0"/>
              <a:t>3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6632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Content Placeholder 2"/>
          <p:cNvSpPr>
            <a:spLocks noGrp="1"/>
          </p:cNvSpPr>
          <p:nvPr>
            <p:ph type="body" sz="quarter" idx="10"/>
          </p:nvPr>
        </p:nvSpPr>
        <p:spPr>
          <a:xfrm>
            <a:off x="731516" y="1519311"/>
            <a:ext cx="10635919" cy="4509037"/>
          </a:xfrm>
        </p:spPr>
        <p:txBody>
          <a:bodyPr>
            <a:normAutofit/>
          </a:bodyPr>
          <a:lstStyle/>
          <a:p>
            <a:pPr marL="1142971" indent="-609585">
              <a:spcBef>
                <a:spcPct val="0"/>
              </a:spcBef>
              <a:buClr>
                <a:srgbClr val="385EB2"/>
              </a:buClr>
              <a:buFont typeface="Wingdings" pitchFamily="2" charset="2"/>
              <a:buChar char="§"/>
            </a:pPr>
            <a:r>
              <a:rPr lang="en-US" altLang="en-US" sz="2800" dirty="0">
                <a:solidFill>
                  <a:schemeClr val="tx1"/>
                </a:solidFill>
                <a:cs typeface="Arial" charset="0"/>
              </a:rPr>
              <a:t>Prospective, single-arm </a:t>
            </a:r>
          </a:p>
          <a:p>
            <a:pPr marL="1142971" indent="-609585">
              <a:spcBef>
                <a:spcPct val="0"/>
              </a:spcBef>
              <a:buClr>
                <a:srgbClr val="385EB2"/>
              </a:buClr>
              <a:buFont typeface="Wingdings" pitchFamily="2" charset="2"/>
              <a:buChar char="§"/>
            </a:pPr>
            <a:r>
              <a:rPr lang="nl-NL" altLang="en-US" sz="2800" dirty="0">
                <a:solidFill>
                  <a:schemeClr val="tx1"/>
                </a:solidFill>
                <a:cs typeface="Arial" charset="0"/>
              </a:rPr>
              <a:t>Accuracy and safety over 6 months</a:t>
            </a:r>
          </a:p>
          <a:p>
            <a:pPr marL="1142971" indent="-609585">
              <a:spcBef>
                <a:spcPct val="0"/>
              </a:spcBef>
              <a:buClr>
                <a:srgbClr val="385EB2"/>
              </a:buClr>
              <a:buFont typeface="Wingdings" pitchFamily="2" charset="2"/>
              <a:buChar char="§"/>
            </a:pPr>
            <a:r>
              <a:rPr lang="nl-NL" altLang="en-US" sz="2800" dirty="0">
                <a:solidFill>
                  <a:schemeClr val="tx1"/>
                </a:solidFill>
                <a:cs typeface="Arial" charset="0"/>
              </a:rPr>
              <a:t>Venous YSI® glucose as reference</a:t>
            </a:r>
          </a:p>
          <a:p>
            <a:pPr marL="1142971" indent="-609585">
              <a:spcBef>
                <a:spcPct val="0"/>
              </a:spcBef>
              <a:buClr>
                <a:srgbClr val="385EB2"/>
              </a:buClr>
              <a:buFont typeface="Wingdings" pitchFamily="2" charset="2"/>
              <a:buChar char="§"/>
              <a:defRPr/>
            </a:pPr>
            <a:r>
              <a:rPr lang="en-US" altLang="en-US" sz="2800" dirty="0">
                <a:solidFill>
                  <a:schemeClr val="tx1"/>
                </a:solidFill>
                <a:cs typeface="Arial" charset="0"/>
              </a:rPr>
              <a:t>Two sensors, one in each upper arm </a:t>
            </a:r>
          </a:p>
          <a:p>
            <a:pPr marL="1142971" indent="-609585">
              <a:spcBef>
                <a:spcPct val="0"/>
              </a:spcBef>
              <a:buClr>
                <a:srgbClr val="385EB2"/>
              </a:buClr>
              <a:buFont typeface="Wingdings" pitchFamily="2" charset="2"/>
              <a:buChar char="§"/>
              <a:defRPr/>
            </a:pPr>
            <a:r>
              <a:rPr lang="en-US" altLang="en-US" sz="2800" dirty="0">
                <a:solidFill>
                  <a:schemeClr val="tx1"/>
                </a:solidFill>
                <a:cs typeface="Arial" charset="0"/>
              </a:rPr>
              <a:t>Calibration twice daily</a:t>
            </a:r>
          </a:p>
          <a:p>
            <a:pPr marL="1142971" indent="-609585">
              <a:spcBef>
                <a:spcPct val="0"/>
              </a:spcBef>
              <a:buClr>
                <a:srgbClr val="385EB2"/>
              </a:buClr>
              <a:buFont typeface="Wingdings" pitchFamily="2" charset="2"/>
              <a:buChar char="§"/>
              <a:defRPr/>
            </a:pPr>
            <a:r>
              <a:rPr lang="en-US" altLang="en-US" sz="2800" dirty="0">
                <a:solidFill>
                  <a:schemeClr val="tx1"/>
                </a:solidFill>
                <a:cs typeface="Arial" charset="0"/>
              </a:rPr>
              <a:t>CGM data </a:t>
            </a:r>
            <a:r>
              <a:rPr lang="en-US" altLang="en-US" sz="2800" dirty="0" err="1">
                <a:solidFill>
                  <a:schemeClr val="tx1"/>
                </a:solidFill>
                <a:cs typeface="Arial" charset="0"/>
              </a:rPr>
              <a:t>unblinded</a:t>
            </a:r>
            <a:endParaRPr lang="en-US" altLang="en-US" sz="2800" dirty="0">
              <a:solidFill>
                <a:schemeClr val="tx1"/>
              </a:solidFill>
              <a:cs typeface="Arial" charset="0"/>
            </a:endParaRPr>
          </a:p>
          <a:p>
            <a:pPr marL="842412" indent="-309026">
              <a:lnSpc>
                <a:spcPct val="150000"/>
              </a:lnSpc>
              <a:spcBef>
                <a:spcPct val="0"/>
              </a:spcBef>
            </a:pPr>
            <a:endParaRPr lang="en-US" altLang="en-US" sz="4000" dirty="0">
              <a:latin typeface="Calibri" pitchFamily="34" charset="0"/>
              <a:cs typeface="Arial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4400" b="1" dirty="0">
                <a:solidFill>
                  <a:srgbClr val="385EB2"/>
                </a:solidFill>
              </a:rPr>
              <a:t>Study Details</a:t>
            </a:r>
            <a:r>
              <a:rPr lang="en-US" b="1" dirty="0">
                <a:solidFill>
                  <a:srgbClr val="385EB2"/>
                </a:solidFill>
              </a:rPr>
              <a:t>	</a:t>
            </a:r>
            <a:endParaRPr lang="en-US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2B69BAA-A0A2-463E-BBFC-15E1C84AAA1C}" type="slidenum">
              <a:rPr lang="en-US" smtClean="0"/>
              <a:t>4</a:t>
            </a:fld>
            <a:endParaRPr lang="en-US" dirty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756980"/>
              </p:ext>
            </p:extLst>
          </p:nvPr>
        </p:nvGraphicFramePr>
        <p:xfrm>
          <a:off x="472314" y="4567837"/>
          <a:ext cx="11480798" cy="14202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56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89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37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63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73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40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90137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90137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0319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865841"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/>
                        <a:t>Accuracy Session</a:t>
                      </a:r>
                      <a:endParaRPr lang="en-US" sz="1600" dirty="0"/>
                    </a:p>
                  </a:txBody>
                  <a:tcPr marL="121920" marR="121920" marT="45723" marB="4572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 marL="121920" marR="121920" marT="45723" marB="4572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 marL="121920" marR="121920" marT="45723" marB="4572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 marL="121920" marR="121920" marT="45723" marB="4572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 marL="121920" marR="121920" marT="45723" marB="4572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 marL="121920" marR="121920" marT="45723" marB="4572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 marL="121920" marR="121920" marT="45723" marB="4572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 marL="121920" marR="121920" marT="45723" marB="4572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 marL="121920" marR="121920" marT="45723" marB="45723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444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Day</a:t>
                      </a:r>
                    </a:p>
                  </a:txBody>
                  <a:tcPr marL="121920" marR="121920" marT="45723" marB="4572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121920" marR="121920" marT="45723" marB="4572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 </a:t>
                      </a:r>
                    </a:p>
                  </a:txBody>
                  <a:tcPr marL="121920" marR="121920" marT="45723" marB="4572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121920" marR="121920" marT="45723" marB="4572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121920" marR="121920" marT="45723" marB="4572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 marL="121920" marR="121920" marT="45723" marB="4572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 marL="121920" marR="121920" marT="45723" marB="4572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 marL="121920" marR="121920" marT="45723" marB="4572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 marL="121920" marR="121920" marT="45723" marB="45723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4757282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8466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en-US" sz="4400" b="1" dirty="0">
                <a:solidFill>
                  <a:srgbClr val="385EB2"/>
                </a:solidFill>
                <a:latin typeface="Calibri" pitchFamily="34" charset="0"/>
              </a:rPr>
              <a:t>In/Exclusion Criteria</a:t>
            </a:r>
          </a:p>
        </p:txBody>
      </p:sp>
      <p:graphicFrame>
        <p:nvGraphicFramePr>
          <p:cNvPr id="5" name="Table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3437655"/>
              </p:ext>
            </p:extLst>
          </p:nvPr>
        </p:nvGraphicFramePr>
        <p:xfrm>
          <a:off x="986368" y="1229784"/>
          <a:ext cx="9681633" cy="5070586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3797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019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3127">
                <a:tc>
                  <a:txBody>
                    <a:bodyPr/>
                    <a:lstStyle/>
                    <a:p>
                      <a:r>
                        <a:rPr lang="en-US" sz="2400" b="0" dirty="0">
                          <a:latin typeface="+mj-lt"/>
                        </a:rPr>
                        <a:t>Age</a:t>
                      </a:r>
                      <a:endParaRPr lang="en-US" sz="2400" b="0" dirty="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latin typeface="+mj-lt"/>
                      </a:endParaRPr>
                    </a:p>
                  </a:txBody>
                  <a:tcPr marL="121913" marR="121913" marT="45725" marB="45725"/>
                </a:tc>
                <a:tc>
                  <a:txBody>
                    <a:bodyPr/>
                    <a:lstStyle/>
                    <a:p>
                      <a:pPr marL="0" marR="0" lvl="0" indent="15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+mj-lt"/>
                        </a:rPr>
                        <a:t>≥18 years 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effectLst/>
                        <a:latin typeface="+mj-lt"/>
                        <a:cs typeface="Calibri" pitchFamily="34" charset="0"/>
                      </a:endParaRPr>
                    </a:p>
                  </a:txBody>
                  <a:tcPr marL="121913" marR="121913" marT="45725" marB="45725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1691"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en-US" sz="2400" b="0" dirty="0">
                          <a:latin typeface="+mj-lt"/>
                        </a:rPr>
                        <a:t>Diagnosis</a:t>
                      </a:r>
                      <a:endParaRPr lang="en-US" sz="2400" b="0" dirty="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latin typeface="+mj-lt"/>
                      </a:endParaRPr>
                    </a:p>
                  </a:txBody>
                  <a:tcPr marL="121913" marR="121913" marT="45725" marB="45725"/>
                </a:tc>
                <a:tc>
                  <a:txBody>
                    <a:bodyPr/>
                    <a:lstStyle/>
                    <a:p>
                      <a:pPr marL="0" indent="0" algn="l">
                        <a:buFont typeface="Arial"/>
                        <a:buNone/>
                      </a:pPr>
                      <a:r>
                        <a:rPr lang="en-US" sz="2400" b="0" dirty="0">
                          <a:latin typeface="+mj-lt"/>
                        </a:rPr>
                        <a:t>DM, MDI or insulin</a:t>
                      </a:r>
                      <a:r>
                        <a:rPr lang="en-US" sz="2400" b="0" baseline="0" dirty="0">
                          <a:latin typeface="+mj-lt"/>
                        </a:rPr>
                        <a:t> pump therapy</a:t>
                      </a:r>
                    </a:p>
                    <a:p>
                      <a:pPr marL="0" indent="0" algn="l">
                        <a:buFont typeface="Arial"/>
                        <a:buNone/>
                      </a:pPr>
                      <a:endParaRPr lang="en-US" sz="2400" b="0" dirty="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latin typeface="+mj-lt"/>
                        <a:cs typeface="Calibri" pitchFamily="34" charset="0"/>
                      </a:endParaRPr>
                    </a:p>
                  </a:txBody>
                  <a:tcPr marL="121913" marR="121913" marT="45725" marB="45725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3984">
                <a:tc>
                  <a:txBody>
                    <a:bodyPr/>
                    <a:lstStyle/>
                    <a:p>
                      <a:r>
                        <a:rPr lang="en-US" sz="2400" b="0" dirty="0">
                          <a:latin typeface="+mj-lt"/>
                        </a:rPr>
                        <a:t>Excluded for Medical Conditions</a:t>
                      </a:r>
                      <a:endParaRPr lang="en-US" sz="2400" b="0" dirty="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latin typeface="+mj-lt"/>
                      </a:endParaRPr>
                    </a:p>
                  </a:txBody>
                  <a:tcPr marL="121913" marR="121913" marT="45725" marB="45725"/>
                </a:tc>
                <a:tc>
                  <a:txBody>
                    <a:bodyPr/>
                    <a:lstStyle/>
                    <a:p>
                      <a:pPr marL="0" marR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2400" b="0" baseline="0" dirty="0">
                          <a:effectLst/>
                          <a:latin typeface="+mj-lt"/>
                        </a:rPr>
                        <a:t>• Severe </a:t>
                      </a:r>
                      <a:r>
                        <a:rPr lang="en-US" sz="2400" b="0" baseline="0" dirty="0" err="1">
                          <a:effectLst/>
                          <a:latin typeface="+mj-lt"/>
                        </a:rPr>
                        <a:t>hypoglycaemia</a:t>
                      </a:r>
                      <a:r>
                        <a:rPr lang="en-US" sz="2400" b="0" baseline="0" dirty="0">
                          <a:effectLst/>
                          <a:latin typeface="+mj-lt"/>
                        </a:rPr>
                        <a:t> (past 6 months)</a:t>
                      </a:r>
                    </a:p>
                    <a:p>
                      <a:pPr marL="0" marR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2400" b="0" baseline="0" dirty="0">
                          <a:effectLst/>
                          <a:latin typeface="+mj-lt"/>
                        </a:rPr>
                        <a:t>• </a:t>
                      </a:r>
                      <a:r>
                        <a:rPr lang="en-US" sz="2400" b="0" dirty="0">
                          <a:effectLst/>
                          <a:latin typeface="+mj-lt"/>
                        </a:rPr>
                        <a:t>Ketoacidosis (</a:t>
                      </a:r>
                      <a:r>
                        <a:rPr lang="en-US" sz="2400" b="0" baseline="0" dirty="0">
                          <a:effectLst/>
                          <a:latin typeface="+mj-lt"/>
                        </a:rPr>
                        <a:t>past 6 months)</a:t>
                      </a:r>
                    </a:p>
                    <a:p>
                      <a:pPr marL="0" marR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2400" b="0" baseline="0" dirty="0">
                          <a:effectLst/>
                          <a:latin typeface="+mj-lt"/>
                        </a:rPr>
                        <a:t>• Known active microvascular complications</a:t>
                      </a:r>
                    </a:p>
                    <a:p>
                      <a:pPr marL="0" marR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2400" b="0" baseline="0" dirty="0">
                          <a:effectLst/>
                          <a:latin typeface="+mj-lt"/>
                        </a:rPr>
                        <a:t>• Requiring MRI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2400" b="0" baseline="0" dirty="0">
                          <a:effectLst/>
                          <a:latin typeface="+mj-lt"/>
                        </a:rPr>
                        <a:t>• </a:t>
                      </a:r>
                      <a:r>
                        <a:rPr lang="en-US" sz="2400" b="0" dirty="0">
                          <a:effectLst/>
                          <a:latin typeface="+mj-lt"/>
                        </a:rPr>
                        <a:t>Chronic infection requiring antibiotic use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effectLst/>
                        <a:latin typeface="+mj-lt"/>
                        <a:cs typeface="Calibri" pitchFamily="34" charset="0"/>
                      </a:endParaRPr>
                    </a:p>
                  </a:txBody>
                  <a:tcPr marL="121913" marR="121913" marT="45725" marB="45725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04239">
                <a:tc>
                  <a:txBody>
                    <a:bodyPr/>
                    <a:lstStyle/>
                    <a:p>
                      <a:r>
                        <a:rPr lang="en-US" sz="2400" b="0" dirty="0">
                          <a:latin typeface="+mj-lt"/>
                        </a:rPr>
                        <a:t>Excluded for Concomitant Meds</a:t>
                      </a:r>
                      <a:endParaRPr lang="en-US" sz="2400" b="0" dirty="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latin typeface="+mj-lt"/>
                      </a:endParaRPr>
                    </a:p>
                  </a:txBody>
                  <a:tcPr marL="121913" marR="121913" marT="45725" marB="45725"/>
                </a:tc>
                <a:tc>
                  <a:txBody>
                    <a:bodyPr/>
                    <a:lstStyle/>
                    <a:p>
                      <a:pPr marL="0" marR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2400" b="0" baseline="0" dirty="0">
                          <a:effectLst/>
                          <a:latin typeface="+mj-lt"/>
                        </a:rPr>
                        <a:t>• </a:t>
                      </a:r>
                      <a:r>
                        <a:rPr lang="en-US" sz="2400" b="0" dirty="0">
                          <a:effectLst/>
                          <a:latin typeface="+mj-lt"/>
                        </a:rPr>
                        <a:t>Chemotherapy</a:t>
                      </a:r>
                    </a:p>
                    <a:p>
                      <a:pPr marL="0" marR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2400" b="0" baseline="0" dirty="0">
                          <a:effectLst/>
                          <a:latin typeface="+mj-lt"/>
                        </a:rPr>
                        <a:t>• </a:t>
                      </a:r>
                      <a:r>
                        <a:rPr lang="en-US" sz="2400" b="0" dirty="0">
                          <a:effectLst/>
                          <a:latin typeface="+mj-lt"/>
                        </a:rPr>
                        <a:t>Immunosuppressant therapy</a:t>
                      </a:r>
                    </a:p>
                    <a:p>
                      <a:pPr marL="0" marR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2400" b="0" baseline="0" dirty="0">
                          <a:effectLst/>
                          <a:latin typeface="+mj-lt"/>
                        </a:rPr>
                        <a:t>• </a:t>
                      </a:r>
                      <a:r>
                        <a:rPr lang="en-US" sz="2400" b="0" dirty="0">
                          <a:effectLst/>
                          <a:latin typeface="+mj-lt"/>
                        </a:rPr>
                        <a:t>Chronic systemic glucocorticoids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2400" b="0" baseline="0" dirty="0">
                          <a:effectLst/>
                          <a:latin typeface="+mj-lt"/>
                        </a:rPr>
                        <a:t>• </a:t>
                      </a:r>
                      <a:r>
                        <a:rPr lang="en-US" sz="2400" b="0" dirty="0">
                          <a:effectLst/>
                          <a:latin typeface="+mj-lt"/>
                        </a:rPr>
                        <a:t>Anti-coagulant therapy 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effectLst/>
                        <a:latin typeface="+mj-lt"/>
                        <a:cs typeface="Calibri" pitchFamily="34" charset="0"/>
                      </a:endParaRPr>
                    </a:p>
                  </a:txBody>
                  <a:tcPr marL="121913" marR="121913" marT="45725" marB="45725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69BAA-A0A2-463E-BBFC-15E1C84AAA1C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702013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en-US" sz="4400" b="1" dirty="0">
                <a:solidFill>
                  <a:srgbClr val="385EB2"/>
                </a:solidFill>
                <a:latin typeface="+mn-lt"/>
              </a:rPr>
              <a:t>Baseline Characteristics</a:t>
            </a:r>
          </a:p>
        </p:txBody>
      </p:sp>
      <p:graphicFrame>
        <p:nvGraphicFramePr>
          <p:cNvPr id="6" name="Tabe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0335284"/>
              </p:ext>
            </p:extLst>
          </p:nvPr>
        </p:nvGraphicFramePr>
        <p:xfrm>
          <a:off x="1494692" y="1292578"/>
          <a:ext cx="8307591" cy="4932375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3799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81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9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2864">
                <a:tc>
                  <a:txBody>
                    <a:bodyPr/>
                    <a:lstStyle/>
                    <a:p>
                      <a:r>
                        <a:rPr lang="nl-NL" sz="2100" dirty="0" err="1">
                          <a:latin typeface="+mj-lt"/>
                        </a:rPr>
                        <a:t>Variable</a:t>
                      </a:r>
                      <a:endParaRPr lang="en-US" sz="2100" dirty="0">
                        <a:latin typeface="+mj-lt"/>
                      </a:endParaRPr>
                    </a:p>
                  </a:txBody>
                  <a:tcPr marL="121937" marR="121937" marT="45728" marB="45728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>
                          <a:latin typeface="+mj-lt"/>
                        </a:rPr>
                        <a:t>n=71</a:t>
                      </a:r>
                    </a:p>
                  </a:txBody>
                  <a:tcPr marL="121937" marR="121937" marT="45728" marB="45728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100" dirty="0">
                          <a:latin typeface="+mj-lt"/>
                        </a:rPr>
                        <a:t>SD or %</a:t>
                      </a:r>
                      <a:endParaRPr lang="en-US" sz="2100" dirty="0">
                        <a:latin typeface="+mj-lt"/>
                      </a:endParaRPr>
                    </a:p>
                  </a:txBody>
                  <a:tcPr marL="121937" marR="121937" marT="45728" marB="45728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76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100" b="1" dirty="0">
                          <a:latin typeface="+mj-lt"/>
                        </a:rPr>
                        <a:t>Age </a:t>
                      </a:r>
                      <a:r>
                        <a:rPr lang="nl-NL" sz="1500" b="1" baseline="0" dirty="0">
                          <a:latin typeface="+mj-lt"/>
                        </a:rPr>
                        <a:t>(years)(SD)</a:t>
                      </a:r>
                      <a:endParaRPr lang="en-US" sz="1500" b="1" dirty="0">
                        <a:latin typeface="+mj-lt"/>
                      </a:endParaRPr>
                    </a:p>
                  </a:txBody>
                  <a:tcPr marL="121937" marR="121937" marT="45728" marB="45728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b="1" dirty="0">
                          <a:effectLst/>
                          <a:latin typeface="+mj-lt"/>
                        </a:rPr>
                        <a:t>41.7</a:t>
                      </a:r>
                      <a:endParaRPr lang="en-US" sz="2100" b="1" dirty="0">
                        <a:latin typeface="+mj-lt"/>
                      </a:endParaRPr>
                    </a:p>
                  </a:txBody>
                  <a:tcPr marL="121937" marR="121937" marT="45728" marB="45728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b="1" dirty="0">
                          <a:effectLst/>
                          <a:latin typeface="+mj-lt"/>
                        </a:rPr>
                        <a:t>12.6</a:t>
                      </a:r>
                      <a:endParaRPr lang="en-US" sz="2100" b="1" dirty="0">
                        <a:latin typeface="+mj-lt"/>
                      </a:endParaRPr>
                    </a:p>
                  </a:txBody>
                  <a:tcPr marL="121937" marR="121937" marT="45728" marB="45728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76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100" b="1" dirty="0" err="1">
                          <a:latin typeface="+mj-lt"/>
                        </a:rPr>
                        <a:t>Sex</a:t>
                      </a:r>
                      <a:r>
                        <a:rPr lang="nl-NL" sz="2100" b="1" dirty="0">
                          <a:latin typeface="+mj-lt"/>
                        </a:rPr>
                        <a:t>, male </a:t>
                      </a:r>
                      <a:r>
                        <a:rPr lang="nl-NL" sz="1500" b="1" dirty="0">
                          <a:latin typeface="+mj-lt"/>
                        </a:rPr>
                        <a:t>(n)</a:t>
                      </a:r>
                      <a:endParaRPr lang="en-US" sz="1500" b="1" dirty="0">
                        <a:latin typeface="+mj-lt"/>
                      </a:endParaRPr>
                    </a:p>
                  </a:txBody>
                  <a:tcPr marL="121937" marR="121937" marT="45728" marB="45728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b="1" dirty="0">
                          <a:effectLst/>
                          <a:latin typeface="+mj-lt"/>
                        </a:rPr>
                        <a:t>42</a:t>
                      </a:r>
                      <a:endParaRPr lang="en-US" sz="2100" b="1" dirty="0">
                        <a:latin typeface="+mj-lt"/>
                      </a:endParaRPr>
                    </a:p>
                  </a:txBody>
                  <a:tcPr marL="121937" marR="121937" marT="45728" marB="45728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b="1" dirty="0">
                          <a:effectLst/>
                          <a:latin typeface="+mj-lt"/>
                        </a:rPr>
                        <a:t>59%</a:t>
                      </a:r>
                      <a:endParaRPr lang="en-US" sz="2100" b="1" dirty="0">
                        <a:latin typeface="+mj-lt"/>
                      </a:endParaRPr>
                    </a:p>
                  </a:txBody>
                  <a:tcPr marL="121937" marR="121937" marT="45728" marB="45728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76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b="1" dirty="0">
                          <a:latin typeface="+mj-lt"/>
                        </a:rPr>
                        <a:t>Diabetes duration </a:t>
                      </a:r>
                      <a:r>
                        <a:rPr lang="en-US" sz="1500" b="1" dirty="0">
                          <a:latin typeface="+mj-lt"/>
                        </a:rPr>
                        <a:t>(years)(SD)</a:t>
                      </a:r>
                    </a:p>
                  </a:txBody>
                  <a:tcPr marL="121937" marR="121937" marT="45728" marB="4572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2100" b="1" dirty="0">
                          <a:latin typeface="+mj-lt"/>
                        </a:rPr>
                        <a:t>22.2</a:t>
                      </a:r>
                      <a:endParaRPr lang="en-US" sz="2100" b="1" dirty="0">
                        <a:latin typeface="+mj-lt"/>
                      </a:endParaRPr>
                    </a:p>
                  </a:txBody>
                  <a:tcPr marL="121937" marR="121937" marT="45728" marB="4572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2100" b="1" dirty="0">
                          <a:latin typeface="+mj-lt"/>
                        </a:rPr>
                        <a:t>12.5</a:t>
                      </a:r>
                      <a:endParaRPr lang="en-US" sz="2100" b="1" dirty="0">
                        <a:latin typeface="+mj-lt"/>
                      </a:endParaRPr>
                    </a:p>
                  </a:txBody>
                  <a:tcPr marL="121937" marR="121937" marT="45728" marB="45728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76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100" b="1" kern="1200" dirty="0">
                          <a:latin typeface="+mj-lt"/>
                        </a:rPr>
                        <a:t>Baseline HbA1c </a:t>
                      </a:r>
                      <a:r>
                        <a:rPr lang="nl-NL" sz="1500" b="1" kern="1200" dirty="0">
                          <a:effectLst/>
                          <a:latin typeface="+mj-lt"/>
                        </a:rPr>
                        <a:t>(mmol/mol)</a:t>
                      </a:r>
                      <a:r>
                        <a:rPr lang="nl-NL" sz="1500" b="1" baseline="0" dirty="0">
                          <a:latin typeface="+mj-lt"/>
                        </a:rPr>
                        <a:t>(SD)</a:t>
                      </a:r>
                      <a:endParaRPr lang="en-US" sz="1500" b="1" dirty="0">
                        <a:latin typeface="+mj-lt"/>
                      </a:endParaRPr>
                    </a:p>
                  </a:txBody>
                  <a:tcPr marL="121937" marR="121937" marT="45728" marB="45728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b="1" dirty="0">
                          <a:latin typeface="+mj-lt"/>
                        </a:rPr>
                        <a:t>60.0</a:t>
                      </a:r>
                    </a:p>
                  </a:txBody>
                  <a:tcPr marL="121937" marR="121937" marT="45728" marB="45728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b="1" dirty="0">
                          <a:latin typeface="+mj-lt"/>
                        </a:rPr>
                        <a:t>12.0</a:t>
                      </a:r>
                    </a:p>
                  </a:txBody>
                  <a:tcPr marL="121937" marR="121937" marT="45728" marB="45728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76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100" b="1" kern="1200" dirty="0">
                          <a:latin typeface="+mj-lt"/>
                        </a:rPr>
                        <a:t>Baseline HbA1c </a:t>
                      </a:r>
                      <a:r>
                        <a:rPr lang="nl-NL" sz="1500" b="1" kern="1200" dirty="0">
                          <a:latin typeface="+mj-lt"/>
                        </a:rPr>
                        <a:t>(%)(SD)</a:t>
                      </a:r>
                      <a:endParaRPr lang="en-US" sz="1500" b="1" dirty="0">
                        <a:latin typeface="+mj-lt"/>
                      </a:endParaRPr>
                    </a:p>
                  </a:txBody>
                  <a:tcPr marL="121937" marR="121937" marT="45728" marB="45728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b="1" dirty="0">
                          <a:latin typeface="+mj-lt"/>
                        </a:rPr>
                        <a:t>7.6%</a:t>
                      </a:r>
                    </a:p>
                  </a:txBody>
                  <a:tcPr marL="121937" marR="121937" marT="45728" marB="45728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b="1" dirty="0">
                          <a:latin typeface="+mj-lt"/>
                        </a:rPr>
                        <a:t>1.1</a:t>
                      </a:r>
                    </a:p>
                  </a:txBody>
                  <a:tcPr marL="121937" marR="121937" marT="45728" marB="45728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369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b="1" dirty="0">
                          <a:latin typeface="+mj-lt"/>
                        </a:rPr>
                        <a:t>Insulin pump-use </a:t>
                      </a:r>
                      <a:r>
                        <a:rPr lang="nl-NL" sz="1500" b="1" dirty="0">
                          <a:latin typeface="+mj-lt"/>
                        </a:rPr>
                        <a:t>(n)</a:t>
                      </a:r>
                      <a:endParaRPr lang="en-US" sz="1500" b="1" dirty="0">
                        <a:latin typeface="+mj-lt"/>
                      </a:endParaRPr>
                    </a:p>
                  </a:txBody>
                  <a:tcPr marL="121937" marR="121937" marT="45728" marB="45728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b="1" dirty="0">
                          <a:latin typeface="+mj-lt"/>
                        </a:rPr>
                        <a:t>42</a:t>
                      </a:r>
                    </a:p>
                  </a:txBody>
                  <a:tcPr marL="121937" marR="121937" marT="45728" marB="4572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b="1" dirty="0">
                          <a:latin typeface="+mj-lt"/>
                        </a:rPr>
                        <a:t>59%</a:t>
                      </a:r>
                    </a:p>
                  </a:txBody>
                  <a:tcPr marL="121937" marR="121937" marT="45728" marB="45728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76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100" b="1" dirty="0">
                          <a:effectLst/>
                          <a:latin typeface="+mj-lt"/>
                        </a:rPr>
                        <a:t>CGM use before study </a:t>
                      </a:r>
                      <a:r>
                        <a:rPr lang="nl-NL" sz="1500" b="1" dirty="0">
                          <a:latin typeface="+mj-lt"/>
                        </a:rPr>
                        <a:t>(n)</a:t>
                      </a:r>
                      <a:endParaRPr lang="en-US" sz="1500" b="1" dirty="0">
                        <a:latin typeface="+mj-lt"/>
                      </a:endParaRPr>
                    </a:p>
                  </a:txBody>
                  <a:tcPr marL="121937" marR="121937" marT="45728" marB="4572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b="1" dirty="0">
                          <a:latin typeface="+mj-lt"/>
                        </a:rPr>
                        <a:t>32</a:t>
                      </a:r>
                    </a:p>
                  </a:txBody>
                  <a:tcPr marL="121937" marR="121937" marT="45728" marB="4572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b="1" dirty="0">
                          <a:latin typeface="+mj-lt"/>
                        </a:rPr>
                        <a:t>45%</a:t>
                      </a:r>
                    </a:p>
                  </a:txBody>
                  <a:tcPr marL="121937" marR="121937" marT="45728" marB="45728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69BAA-A0A2-463E-BBFC-15E1C84AAA1C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818243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6795514"/>
              </p:ext>
            </p:extLst>
          </p:nvPr>
        </p:nvGraphicFramePr>
        <p:xfrm>
          <a:off x="880534" y="1896533"/>
          <a:ext cx="10823785" cy="3833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53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554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82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031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3158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64347">
                <a:tc gridSpan="5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en-US" sz="36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CGM to YSI ( Clinic Sessions )</a:t>
                      </a:r>
                      <a:endParaRPr lang="en-US" sz="36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927" marR="6927" marT="6723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5" marR="5195" marT="6723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5" marR="5195" marT="6724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95" marR="5195" marT="6724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88747">
                <a:tc>
                  <a:txBody>
                    <a:bodyPr/>
                    <a:lstStyle/>
                    <a:p>
                      <a:pPr marL="58738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24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Glycaemic</a:t>
                      </a:r>
                      <a:r>
                        <a:rPr lang="nl-NL" sz="24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Range</a:t>
                      </a:r>
                      <a:endParaRPr lang="en-US" sz="24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927" marR="6927" marT="6723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b="1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Overall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900" b="1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(40-400 mg/</a:t>
                      </a:r>
                      <a:r>
                        <a:rPr lang="nl-NL" sz="1900" b="1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dL</a:t>
                      </a:r>
                      <a:r>
                        <a:rPr lang="nl-NL" sz="1900" b="1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)</a:t>
                      </a:r>
                      <a:endParaRPr lang="en-US" sz="1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927" marR="6927" marT="6723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2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/>
                          <a:cs typeface="Times New Roman"/>
                        </a:rPr>
                        <a:t>Hypoglycaemia</a:t>
                      </a:r>
                      <a:endParaRPr kumimoji="0" lang="nl-NL" sz="2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/>
                          <a:cs typeface="Times New Roman"/>
                        </a:rPr>
                        <a:t>(&lt;75 mg/</a:t>
                      </a:r>
                      <a:r>
                        <a:rPr kumimoji="0" lang="en-US" sz="19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/>
                          <a:cs typeface="Times New Roman"/>
                        </a:rPr>
                        <a:t>dL</a:t>
                      </a:r>
                      <a:r>
                        <a:rPr kumimoji="0" lang="en-US" sz="1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/>
                          <a:cs typeface="Times New Roman"/>
                        </a:rPr>
                        <a:t>)</a:t>
                      </a:r>
                      <a:endParaRPr lang="en-US" sz="1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927" marR="6927" marT="6723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/>
                          <a:cs typeface="Times New Roman"/>
                        </a:rPr>
                        <a:t>Euglycaemia</a:t>
                      </a:r>
                      <a:endParaRPr kumimoji="0" lang="en-US" sz="2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/>
                          <a:cs typeface="Times New Roman"/>
                        </a:rPr>
                        <a:t>(75-180 mg/</a:t>
                      </a:r>
                      <a:r>
                        <a:rPr kumimoji="0" lang="en-US" sz="19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/>
                          <a:cs typeface="Times New Roman"/>
                        </a:rPr>
                        <a:t>dL</a:t>
                      </a:r>
                      <a:r>
                        <a:rPr kumimoji="0" lang="en-US" sz="1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/>
                          <a:cs typeface="Times New Roman"/>
                        </a:rPr>
                        <a:t>)</a:t>
                      </a:r>
                      <a:endParaRPr lang="en-US" sz="1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927" marR="6927" marT="672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2100" b="1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Hyperglycaemia</a:t>
                      </a:r>
                      <a:endParaRPr lang="nl-NL" sz="2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900" b="1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(&gt;180 mg/dL)</a:t>
                      </a:r>
                    </a:p>
                  </a:txBody>
                  <a:tcPr marL="6927" marR="6927" marT="672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80613">
                <a:tc>
                  <a:txBody>
                    <a:bodyPr/>
                    <a:lstStyle/>
                    <a:p>
                      <a:pPr marL="58738" indent="0" algn="l" fontAlgn="ctr"/>
                      <a:r>
                        <a:rPr lang="nl-NL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MARD </a:t>
                      </a:r>
                    </a:p>
                    <a:p>
                      <a:pPr marL="58738" indent="0" algn="l" fontAlgn="ctr"/>
                      <a:r>
                        <a:rPr lang="nl-NL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(95% CI)</a:t>
                      </a:r>
                    </a:p>
                  </a:txBody>
                  <a:tcPr marL="8660" marR="8660" marT="8403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2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11.6% </a:t>
                      </a:r>
                    </a:p>
                    <a:p>
                      <a:pPr algn="ctr" fontAlgn="ctr"/>
                      <a:r>
                        <a:rPr lang="en-US" sz="1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(11.5 – 11.8%)</a:t>
                      </a:r>
                    </a:p>
                  </a:txBody>
                  <a:tcPr marL="8660" marR="8660" marT="8403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21.7%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(20.4 – 23.0%)</a:t>
                      </a:r>
                      <a:endParaRPr lang="en-US" sz="19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660" marR="8660" marT="8403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11.9%</a:t>
                      </a:r>
                    </a:p>
                    <a:p>
                      <a:pPr algn="ctr" fontAlgn="ctr"/>
                      <a:r>
                        <a:rPr lang="en-US" sz="1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(11.8 – 12.1%)</a:t>
                      </a:r>
                    </a:p>
                  </a:txBody>
                  <a:tcPr marL="8660" marR="8660" marT="840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2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9.2%</a:t>
                      </a:r>
                    </a:p>
                    <a:p>
                      <a:pPr algn="ctr" fontAlgn="ctr"/>
                      <a:r>
                        <a:rPr lang="en-US" sz="1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(9.0 – 9.4%)</a:t>
                      </a:r>
                    </a:p>
                  </a:txBody>
                  <a:tcPr marL="8660" marR="8660" marT="840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Primary Effectiveness:  Accuracy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69BAA-A0A2-463E-BBFC-15E1C84AAA1C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4522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39615" y="1582615"/>
            <a:ext cx="11313658" cy="4594348"/>
          </a:xfrm>
        </p:spPr>
        <p:txBody>
          <a:bodyPr rtlCol="0">
            <a:noAutofit/>
          </a:bodyPr>
          <a:lstStyle/>
          <a:p>
            <a:pPr marL="838179" lvl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chemeClr val="tx1"/>
                </a:solidFill>
              </a:rPr>
              <a:t>Total of 292 skin incisions for insertion /removal</a:t>
            </a:r>
          </a:p>
          <a:p>
            <a:pPr marL="838179" lvl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Char char="•"/>
              <a:defRPr/>
            </a:pPr>
            <a:r>
              <a:rPr lang="nl-NL" sz="3200" dirty="0">
                <a:solidFill>
                  <a:schemeClr val="tx1"/>
                </a:solidFill>
              </a:rPr>
              <a:t>No device/procedure </a:t>
            </a:r>
            <a:r>
              <a:rPr lang="nl-NL" sz="3200" dirty="0" err="1">
                <a:solidFill>
                  <a:schemeClr val="tx1"/>
                </a:solidFill>
              </a:rPr>
              <a:t>related</a:t>
            </a:r>
            <a:r>
              <a:rPr lang="nl-NL" sz="3200" dirty="0">
                <a:solidFill>
                  <a:schemeClr val="tx1"/>
                </a:solidFill>
              </a:rPr>
              <a:t> SAE</a:t>
            </a:r>
            <a:endParaRPr lang="en-US" sz="2800" dirty="0">
              <a:solidFill>
                <a:schemeClr val="tx1"/>
              </a:solidFill>
            </a:endParaRPr>
          </a:p>
          <a:p>
            <a:pPr marL="838179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en-US" sz="3200" dirty="0">
                <a:solidFill>
                  <a:schemeClr val="tx1"/>
                </a:solidFill>
              </a:rPr>
              <a:t>6 device or insertion/removal procedure-related AE’s </a:t>
            </a:r>
          </a:p>
          <a:p>
            <a:pPr marL="1447764" lvl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Char char="•"/>
              <a:defRPr/>
            </a:pPr>
            <a:r>
              <a:rPr lang="en-US" sz="2800" dirty="0">
                <a:solidFill>
                  <a:schemeClr val="tx1"/>
                </a:solidFill>
              </a:rPr>
              <a:t>2 cases of insertion site redness</a:t>
            </a:r>
          </a:p>
          <a:p>
            <a:pPr marL="1447764" lvl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Char char="•"/>
              <a:defRPr/>
            </a:pPr>
            <a:r>
              <a:rPr lang="en-US" sz="2800" dirty="0">
                <a:solidFill>
                  <a:schemeClr val="tx1"/>
                </a:solidFill>
              </a:rPr>
              <a:t>2 cases of insertion site infection occurred, 1x antibiotics </a:t>
            </a:r>
          </a:p>
          <a:p>
            <a:pPr marL="1447764" lvl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Arial" pitchFamily="34" charset="0"/>
              <a:buChar char="•"/>
              <a:defRPr/>
            </a:pPr>
            <a:r>
              <a:rPr lang="en-US" sz="2800" dirty="0">
                <a:solidFill>
                  <a:schemeClr val="tx1"/>
                </a:solidFill>
              </a:rPr>
              <a:t>2 cases of insertion site discomfort</a:t>
            </a:r>
          </a:p>
          <a:p>
            <a:pPr marL="838179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en-US" sz="3200" dirty="0">
                <a:solidFill>
                  <a:schemeClr val="tx1"/>
                </a:solidFill>
              </a:rPr>
              <a:t>3 cases of transmitter related skin reaction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en-US" sz="4400" b="1" dirty="0">
                <a:solidFill>
                  <a:srgbClr val="385EB2"/>
                </a:solidFill>
              </a:rPr>
              <a:t>Full Enrollment Safety Summary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69BAA-A0A2-463E-BBFC-15E1C84AAA1C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004666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>
              <a:defRPr/>
            </a:pPr>
            <a:r>
              <a:rPr lang="en-US" sz="4400" b="1" dirty="0">
                <a:solidFill>
                  <a:srgbClr val="385EB2"/>
                </a:solidFill>
              </a:rPr>
              <a:t>Improvements in Diabetes Control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6512560" y="1681163"/>
            <a:ext cx="4842828" cy="823912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  <a:latin typeface="+mn-lt"/>
              </a:rPr>
              <a:t>Hypoglycemia reduction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69BAA-A0A2-463E-BBFC-15E1C84AAA1C}" type="slidenum">
              <a:rPr lang="en-US" smtClean="0"/>
              <a:t>9</a:t>
            </a:fld>
            <a:endParaRPr lang="en-US" dirty="0"/>
          </a:p>
        </p:txBody>
      </p:sp>
      <p:sp>
        <p:nvSpPr>
          <p:cNvPr id="18437" name="TextBox 14"/>
          <p:cNvSpPr txBox="1">
            <a:spLocks noChangeArrowheads="1"/>
          </p:cNvSpPr>
          <p:nvPr/>
        </p:nvSpPr>
        <p:spPr bwMode="auto">
          <a:xfrm>
            <a:off x="936836" y="1924474"/>
            <a:ext cx="3320204" cy="615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3200" b="1" dirty="0"/>
              <a:t>HbA1c overall</a:t>
            </a:r>
            <a:endParaRPr lang="en-US" altLang="en-US" sz="3200" dirty="0"/>
          </a:p>
        </p:txBody>
      </p:sp>
      <p:graphicFrame>
        <p:nvGraphicFramePr>
          <p:cNvPr id="10" name="Tabel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3009440"/>
              </p:ext>
            </p:extLst>
          </p:nvPr>
        </p:nvGraphicFramePr>
        <p:xfrm>
          <a:off x="148731" y="2885440"/>
          <a:ext cx="5551029" cy="177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64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7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23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44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02482">
                <a:tc>
                  <a:txBody>
                    <a:bodyPr/>
                    <a:lstStyle/>
                    <a:p>
                      <a:r>
                        <a:rPr lang="nl-NL" sz="2000" dirty="0"/>
                        <a:t>Time of </a:t>
                      </a:r>
                      <a:r>
                        <a:rPr lang="nl-NL" sz="2000" dirty="0" err="1"/>
                        <a:t>Measurement</a:t>
                      </a:r>
                      <a:endParaRPr lang="en-US" sz="2000" dirty="0"/>
                    </a:p>
                  </a:txBody>
                  <a:tcPr marL="121923" marR="121923" marT="60903" marB="60903">
                    <a:solidFill>
                      <a:srgbClr val="3A5DA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2000" dirty="0"/>
                        <a:t>N</a:t>
                      </a:r>
                      <a:endParaRPr lang="en-US" sz="2000" dirty="0"/>
                    </a:p>
                  </a:txBody>
                  <a:tcPr marL="121923" marR="121923" marT="60903" marB="60903">
                    <a:solidFill>
                      <a:srgbClr val="3A5DA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2000" dirty="0" err="1"/>
                        <a:t>Mean</a:t>
                      </a:r>
                      <a:r>
                        <a:rPr lang="nl-NL" sz="2000" baseline="0" dirty="0"/>
                        <a:t> (SD)</a:t>
                      </a:r>
                      <a:endParaRPr lang="en-US" sz="2000" dirty="0"/>
                    </a:p>
                  </a:txBody>
                  <a:tcPr marL="121923" marR="121923" marT="60903" marB="60903">
                    <a:solidFill>
                      <a:srgbClr val="3A5DA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2000" dirty="0"/>
                        <a:t>p-</a:t>
                      </a:r>
                      <a:r>
                        <a:rPr lang="nl-NL" sz="2000" dirty="0" err="1"/>
                        <a:t>value</a:t>
                      </a:r>
                      <a:endParaRPr lang="en-US" sz="2000" dirty="0"/>
                    </a:p>
                  </a:txBody>
                  <a:tcPr marL="121923" marR="121923" marT="60903" marB="60903">
                    <a:solidFill>
                      <a:srgbClr val="3A5DA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7759">
                <a:tc>
                  <a:txBody>
                    <a:bodyPr/>
                    <a:lstStyle/>
                    <a:p>
                      <a:r>
                        <a:rPr lang="en-US" sz="2000" dirty="0"/>
                        <a:t>Screening </a:t>
                      </a:r>
                    </a:p>
                  </a:txBody>
                  <a:tcPr marL="121923" marR="121923" marT="60903" marB="60903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2000" dirty="0"/>
                        <a:t>55</a:t>
                      </a:r>
                      <a:endParaRPr lang="en-US" sz="2000" dirty="0"/>
                    </a:p>
                  </a:txBody>
                  <a:tcPr marL="121923" marR="121923" marT="60903" marB="60903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2000" dirty="0"/>
                        <a:t>7.5% (1.1%)</a:t>
                      </a:r>
                      <a:endParaRPr lang="en-US" sz="2000" dirty="0"/>
                    </a:p>
                  </a:txBody>
                  <a:tcPr marL="121923" marR="121923" marT="60903" marB="60903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nl-NL" sz="1200" dirty="0"/>
                    </a:p>
                    <a:p>
                      <a:r>
                        <a:rPr lang="nl-NL" sz="2000" dirty="0"/>
                        <a:t>&lt;0.001</a:t>
                      </a:r>
                      <a:endParaRPr lang="en-US" sz="2000" dirty="0"/>
                    </a:p>
                  </a:txBody>
                  <a:tcPr marL="121923" marR="121923" marT="60903" marB="60903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759">
                <a:tc>
                  <a:txBody>
                    <a:bodyPr/>
                    <a:lstStyle/>
                    <a:p>
                      <a:r>
                        <a:rPr lang="en-US" sz="2000" dirty="0"/>
                        <a:t>End of Study</a:t>
                      </a:r>
                    </a:p>
                  </a:txBody>
                  <a:tcPr marL="121923" marR="121923" marT="60903" marB="60903"/>
                </a:tc>
                <a:tc>
                  <a:txBody>
                    <a:bodyPr/>
                    <a:lstStyle/>
                    <a:p>
                      <a:r>
                        <a:rPr lang="nl-NL" sz="2000" dirty="0"/>
                        <a:t>55</a:t>
                      </a:r>
                      <a:endParaRPr lang="en-US" sz="2000" dirty="0"/>
                    </a:p>
                  </a:txBody>
                  <a:tcPr marL="121923" marR="121923" marT="60903" marB="60903"/>
                </a:tc>
                <a:tc>
                  <a:txBody>
                    <a:bodyPr/>
                    <a:lstStyle/>
                    <a:p>
                      <a:r>
                        <a:rPr lang="nl-NL" sz="2000" dirty="0"/>
                        <a:t>7.2% (0.9%)</a:t>
                      </a:r>
                      <a:endParaRPr lang="en-US" sz="2000" dirty="0"/>
                    </a:p>
                  </a:txBody>
                  <a:tcPr marL="121923" marR="121923" marT="60903" marB="60903"/>
                </a:tc>
                <a:tc v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91442" marR="91442" marT="45677" marB="45677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026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9640" y="2878731"/>
            <a:ext cx="6080761" cy="192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31595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759655" y="1520825"/>
            <a:ext cx="10902178" cy="4351338"/>
          </a:xfrm>
        </p:spPr>
        <p:txBody>
          <a:bodyPr>
            <a:normAutofit/>
          </a:bodyPr>
          <a:lstStyle/>
          <a:p>
            <a:pPr marL="838179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defRPr/>
            </a:pPr>
            <a:r>
              <a:rPr lang="en-US" sz="3200" dirty="0">
                <a:solidFill>
                  <a:schemeClr val="tx1"/>
                </a:solidFill>
              </a:rPr>
              <a:t>Data was used to update glucose algorithm  </a:t>
            </a:r>
          </a:p>
          <a:p>
            <a:pPr marL="838179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defRPr/>
            </a:pPr>
            <a:r>
              <a:rPr lang="en-US" sz="3200" dirty="0">
                <a:solidFill>
                  <a:schemeClr val="tx1"/>
                </a:solidFill>
              </a:rPr>
              <a:t>PRECISE II Study (U.S.)</a:t>
            </a:r>
          </a:p>
          <a:p>
            <a:pPr marL="1447764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solidFill>
                  <a:schemeClr val="tx1"/>
                </a:solidFill>
              </a:rPr>
              <a:t>3 month study started Jan 2016</a:t>
            </a:r>
          </a:p>
          <a:p>
            <a:pPr marL="1447764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solidFill>
                  <a:schemeClr val="tx1"/>
                </a:solidFill>
              </a:rPr>
              <a:t>Same CGM system with the new, updated algorithm</a:t>
            </a:r>
          </a:p>
          <a:p>
            <a:pPr marL="1447764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solidFill>
                  <a:schemeClr val="tx1"/>
                </a:solidFill>
              </a:rPr>
              <a:t>Data used for PMA Submission to FDA</a:t>
            </a:r>
          </a:p>
          <a:p>
            <a:pPr marL="1142971" lvl="1" indent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  <a:defRPr/>
            </a:pP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24578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altLang="nl-NL" sz="4400" b="1" dirty="0">
                <a:solidFill>
                  <a:srgbClr val="2F5597"/>
                </a:solidFill>
                <a:cs typeface="Arial" charset="0"/>
              </a:rPr>
              <a:t>Eversense Development Status</a:t>
            </a:r>
            <a:endParaRPr lang="en-US" altLang="nl-NL" sz="4400" b="1" dirty="0">
              <a:solidFill>
                <a:srgbClr val="2F5597"/>
              </a:solidFill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69BAA-A0A2-463E-BBFC-15E1C84AAA1C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53856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nl-NL" sz="4400" b="1" dirty="0">
                <a:solidFill>
                  <a:srgbClr val="3A5DAE"/>
                </a:solidFill>
              </a:rPr>
              <a:t>PRECISE II Study (US 2016)</a:t>
            </a:r>
            <a:br>
              <a:rPr lang="en-US" altLang="nl-NL" b="1" dirty="0">
                <a:solidFill>
                  <a:srgbClr val="3A5DAE"/>
                </a:solidFill>
              </a:rPr>
            </a:br>
            <a:endParaRPr lang="en-US" b="1" dirty="0"/>
          </a:p>
        </p:txBody>
      </p:sp>
      <p:grpSp>
        <p:nvGrpSpPr>
          <p:cNvPr id="25604" name="Group 15"/>
          <p:cNvGrpSpPr>
            <a:grpSpLocks/>
          </p:cNvGrpSpPr>
          <p:nvPr/>
        </p:nvGrpSpPr>
        <p:grpSpPr bwMode="auto">
          <a:xfrm>
            <a:off x="776818" y="1790701"/>
            <a:ext cx="11163300" cy="2969684"/>
            <a:chOff x="582847" y="1343025"/>
            <a:chExt cx="8372475" cy="2227489"/>
          </a:xfrm>
        </p:grpSpPr>
        <p:sp>
          <p:nvSpPr>
            <p:cNvPr id="5" name="Content Placeholder 2"/>
            <p:cNvSpPr txBox="1">
              <a:spLocks/>
            </p:cNvSpPr>
            <p:nvPr/>
          </p:nvSpPr>
          <p:spPr bwMode="auto">
            <a:xfrm>
              <a:off x="611422" y="1530369"/>
              <a:ext cx="8343900" cy="9907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norm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charset="0"/>
                <a:buChar char="•"/>
                <a:defRPr sz="2800" kern="1200"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" pitchFamily="34" charset="0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 sz="2400" kern="1200"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" pitchFamily="34" charset="0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 sz="2000" kern="1200"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" pitchFamily="34" charset="0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 sz="1800" kern="1200"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" pitchFamily="34" charset="0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 sz="1800" kern="1200"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eaLnBrk="1" hangingPunct="1">
                <a:buNone/>
                <a:defRPr/>
              </a:pPr>
              <a:r>
                <a:rPr lang="en-US" altLang="en-US" sz="1500" dirty="0">
                  <a:latin typeface="Arial" charset="0"/>
                  <a:cs typeface="Arial" charset="0"/>
                </a:rPr>
                <a:t>Mark P Christiansen, MD; Leslie j </a:t>
              </a:r>
              <a:r>
                <a:rPr lang="en-US" altLang="en-US" sz="1500" dirty="0" err="1">
                  <a:latin typeface="Arial" charset="0"/>
                  <a:cs typeface="Arial" charset="0"/>
                </a:rPr>
                <a:t>Klaff</a:t>
              </a:r>
              <a:r>
                <a:rPr lang="en-US" altLang="en-US" sz="1500" dirty="0">
                  <a:latin typeface="Arial" charset="0"/>
                  <a:cs typeface="Arial" charset="0"/>
                </a:rPr>
                <a:t>, MD, PhD;  Ron </a:t>
              </a:r>
              <a:r>
                <a:rPr lang="en-US" altLang="en-US" sz="1500" dirty="0" err="1">
                  <a:latin typeface="Arial" charset="0"/>
                  <a:cs typeface="Arial" charset="0"/>
                </a:rPr>
                <a:t>Brazg</a:t>
              </a:r>
              <a:r>
                <a:rPr lang="en-US" altLang="en-US" sz="1500" dirty="0">
                  <a:latin typeface="Arial" charset="0"/>
                  <a:cs typeface="Arial" charset="0"/>
                </a:rPr>
                <a:t>, MD;  Anna R Chang, MD;  Carol J Levy, MD; David Lam, MD; Douglas S Denham, DO;  George </a:t>
              </a:r>
              <a:r>
                <a:rPr lang="en-US" altLang="en-US" sz="1500" dirty="0" err="1">
                  <a:latin typeface="Arial" charset="0"/>
                  <a:cs typeface="Arial" charset="0"/>
                </a:rPr>
                <a:t>Atiee</a:t>
              </a:r>
              <a:r>
                <a:rPr lang="en-US" altLang="en-US" sz="1500" dirty="0">
                  <a:latin typeface="Arial" charset="0"/>
                  <a:cs typeface="Arial" charset="0"/>
                </a:rPr>
                <a:t>, MD;  Bruce W Bode, MD;  Steven Walters,  MS; Timothy S Bailey, MD</a:t>
              </a:r>
              <a:endParaRPr lang="nl-NL" altLang="en-US" sz="1400" dirty="0">
                <a:latin typeface="Arial" charset="0"/>
                <a:cs typeface="Arial" charset="0"/>
              </a:endParaRPr>
            </a:p>
          </p:txBody>
        </p:sp>
        <p:pic>
          <p:nvPicPr>
            <p:cNvPr id="25607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3918" y="2776811"/>
              <a:ext cx="1893607" cy="5360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5608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9560" y="2212125"/>
              <a:ext cx="2707449" cy="389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5609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5804" y="2147213"/>
              <a:ext cx="666750" cy="13174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5610" name="Picture 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95853" y="2158132"/>
              <a:ext cx="1710617" cy="6828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5611" name="Picture 1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95853" y="2935355"/>
              <a:ext cx="1516827" cy="6129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5612" name="Picture 11"/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13057" y="3023959"/>
              <a:ext cx="1859012" cy="3648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Rectangle 11"/>
            <p:cNvSpPr/>
            <p:nvPr/>
          </p:nvSpPr>
          <p:spPr>
            <a:xfrm>
              <a:off x="582847" y="1343025"/>
              <a:ext cx="8262937" cy="2227489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25614" name="Picture 2"/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15" t="1346" r="44823" b="22330"/>
            <a:stretch>
              <a:fillRect/>
            </a:stretch>
          </p:blipFill>
          <p:spPr bwMode="auto">
            <a:xfrm>
              <a:off x="3156509" y="2484505"/>
              <a:ext cx="956548" cy="901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15" name="Picture 2" descr="Image result for &quot;atlanta diabetes associates&quot;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034" t="2629" r="8966" b="17815"/>
            <a:stretch>
              <a:fillRect/>
            </a:stretch>
          </p:blipFill>
          <p:spPr bwMode="auto">
            <a:xfrm>
              <a:off x="4177755" y="2173836"/>
              <a:ext cx="1858049" cy="769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69BAA-A0A2-463E-BBFC-15E1C84AAA1C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43901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1"/>
          <p:cNvSpPr>
            <a:spLocks noChangeArrowheads="1"/>
          </p:cNvSpPr>
          <p:nvPr/>
        </p:nvSpPr>
        <p:spPr bwMode="auto">
          <a:xfrm>
            <a:off x="1727201" y="5549900"/>
            <a:ext cx="3428689" cy="400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8" rIns="121917" bIns="60958">
            <a:spAutoFit/>
          </a:bodyPr>
          <a:lstStyle/>
          <a:p>
            <a:r>
              <a:rPr lang="en-US" altLang="nl-NL"/>
              <a:t>16,653 paired CGM and YSI points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727201" y="1621367"/>
          <a:ext cx="8115300" cy="39285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6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92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700" b="1" kern="1200" dirty="0">
                          <a:solidFill>
                            <a:schemeClr val="lt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Metric</a:t>
                      </a:r>
                    </a:p>
                  </a:txBody>
                  <a:tcPr marL="50800" marR="5080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700" b="1" kern="1200" dirty="0">
                          <a:solidFill>
                            <a:schemeClr val="lt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Level</a:t>
                      </a:r>
                    </a:p>
                  </a:txBody>
                  <a:tcPr marL="50800" marR="5080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700" b="1" kern="1200" dirty="0">
                          <a:solidFill>
                            <a:schemeClr val="lt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Result</a:t>
                      </a:r>
                    </a:p>
                  </a:txBody>
                  <a:tcPr marL="50800" marR="5080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19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700" dirty="0">
                          <a:effectLst/>
                        </a:rPr>
                        <a:t>Mean AD (mg/</a:t>
                      </a:r>
                      <a:r>
                        <a:rPr lang="en-US" sz="2700" dirty="0" err="1">
                          <a:effectLst/>
                        </a:rPr>
                        <a:t>dL</a:t>
                      </a:r>
                      <a:r>
                        <a:rPr lang="en-US" sz="2700" dirty="0">
                          <a:effectLst/>
                        </a:rPr>
                        <a:t>)</a:t>
                      </a:r>
                      <a:endParaRPr lang="en-US" sz="4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800" marR="5080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700" baseline="0" dirty="0">
                          <a:effectLst/>
                        </a:rPr>
                        <a:t>≤ </a:t>
                      </a:r>
                      <a:r>
                        <a:rPr lang="en-US" sz="2700" dirty="0">
                          <a:effectLst/>
                        </a:rPr>
                        <a:t>80 mg/</a:t>
                      </a:r>
                      <a:r>
                        <a:rPr lang="en-US" sz="2700" dirty="0" err="1">
                          <a:effectLst/>
                        </a:rPr>
                        <a:t>dL</a:t>
                      </a:r>
                      <a:endParaRPr lang="en-US" sz="4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800" marR="5080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700" dirty="0">
                          <a:effectLst/>
                        </a:rPr>
                        <a:t>9.6</a:t>
                      </a:r>
                      <a:endParaRPr lang="en-US" sz="4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800" marR="5080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19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700" dirty="0">
                          <a:effectLst/>
                        </a:rPr>
                        <a:t>Mean ARD (%)</a:t>
                      </a:r>
                      <a:endParaRPr lang="en-US" sz="4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800" marR="5080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700" dirty="0">
                          <a:effectLst/>
                        </a:rPr>
                        <a:t>&gt; 80 mg/</a:t>
                      </a:r>
                      <a:r>
                        <a:rPr lang="en-US" sz="2700" dirty="0" err="1">
                          <a:effectLst/>
                        </a:rPr>
                        <a:t>dL</a:t>
                      </a:r>
                      <a:endParaRPr lang="en-US" sz="4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800" marR="5080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700" dirty="0">
                          <a:effectLst/>
                        </a:rPr>
                        <a:t>8.2</a:t>
                      </a:r>
                      <a:endParaRPr lang="en-US" sz="4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800" marR="5080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27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700" dirty="0">
                          <a:effectLst/>
                        </a:rPr>
                        <a:t>Mean RD (%)</a:t>
                      </a:r>
                      <a:endParaRPr lang="en-US" sz="4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800" marR="5080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700" dirty="0">
                          <a:effectLst/>
                        </a:rPr>
                        <a:t>All </a:t>
                      </a:r>
                      <a:r>
                        <a:rPr lang="en-US" sz="2700" baseline="0" dirty="0">
                          <a:effectLst/>
                        </a:rPr>
                        <a:t> </a:t>
                      </a:r>
                      <a:r>
                        <a:rPr lang="en-US" sz="2700" dirty="0">
                          <a:effectLst/>
                        </a:rPr>
                        <a:t>Results</a:t>
                      </a:r>
                      <a:endParaRPr lang="en-US" sz="4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800" marR="5080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700" dirty="0">
                          <a:effectLst/>
                        </a:rPr>
                        <a:t>-1.0</a:t>
                      </a:r>
                      <a:endParaRPr lang="en-US" sz="4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800" marR="5080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25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700" b="1" dirty="0">
                          <a:effectLst/>
                        </a:rPr>
                        <a:t>Mean ARD (%)</a:t>
                      </a:r>
                      <a:endParaRPr lang="en-US" sz="43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800" marR="5080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700" b="1" dirty="0">
                          <a:effectLst/>
                        </a:rPr>
                        <a:t>All Results</a:t>
                      </a:r>
                      <a:endParaRPr lang="en-US" sz="43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800" marR="5080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700" b="1" dirty="0">
                          <a:effectLst/>
                        </a:rPr>
                        <a:t>8.8</a:t>
                      </a:r>
                      <a:endParaRPr lang="en-US" sz="43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0800" marR="50800" marT="0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Primary Accuracy Metrics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16,653 paired CGM and YSI points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69BAA-A0A2-463E-BBFC-15E1C84AAA1C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64078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703385" y="1327638"/>
            <a:ext cx="11049888" cy="4849325"/>
          </a:xfrm>
        </p:spPr>
        <p:txBody>
          <a:bodyPr rtlCol="0">
            <a:noAutofit/>
          </a:bodyPr>
          <a:lstStyle/>
          <a:p>
            <a:pPr marL="838179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>
                <a:solidFill>
                  <a:schemeClr val="tx1"/>
                </a:solidFill>
              </a:rPr>
              <a:t>No infections </a:t>
            </a:r>
          </a:p>
          <a:p>
            <a:pPr marL="1447764" lvl="2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dirty="0">
                <a:solidFill>
                  <a:schemeClr val="tx1"/>
                </a:solidFill>
                <a:latin typeface="+mj-lt"/>
              </a:rPr>
              <a:t>212 insertion / removal procedures</a:t>
            </a:r>
          </a:p>
          <a:p>
            <a:pPr marL="1447764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1600" dirty="0">
              <a:solidFill>
                <a:schemeClr val="tx1"/>
              </a:solidFill>
            </a:endParaRPr>
          </a:p>
          <a:p>
            <a:pPr marL="83817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tx1"/>
                </a:solidFill>
              </a:rPr>
              <a:t>No adhesive skin irritations/reactions</a:t>
            </a:r>
          </a:p>
          <a:p>
            <a:pPr marL="1447764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>
                <a:solidFill>
                  <a:schemeClr val="tx1"/>
                </a:solidFill>
              </a:rPr>
              <a:t>Over 9,773 sensor wear days </a:t>
            </a:r>
          </a:p>
          <a:p>
            <a:pPr marL="1447764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>
                <a:solidFill>
                  <a:schemeClr val="tx1"/>
                </a:solidFill>
              </a:rPr>
              <a:t>Median 90 day wear time 23.4 </a:t>
            </a:r>
            <a:r>
              <a:rPr lang="en-US" sz="2800" dirty="0" err="1">
                <a:solidFill>
                  <a:schemeClr val="tx1"/>
                </a:solidFill>
              </a:rPr>
              <a:t>hrs</a:t>
            </a:r>
            <a:r>
              <a:rPr lang="en-US" sz="2800" dirty="0">
                <a:solidFill>
                  <a:schemeClr val="tx1"/>
                </a:solidFill>
              </a:rPr>
              <a:t>/day</a:t>
            </a:r>
          </a:p>
          <a:p>
            <a:pPr marL="1447764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1800" dirty="0">
              <a:solidFill>
                <a:schemeClr val="tx1"/>
              </a:solidFill>
            </a:endParaRPr>
          </a:p>
          <a:p>
            <a:pPr marL="83817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tx1"/>
                </a:solidFill>
              </a:rPr>
              <a:t>14 device or procedure related adverse events in 7 subjects </a:t>
            </a:r>
          </a:p>
          <a:p>
            <a:pPr marL="1447764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>
                <a:solidFill>
                  <a:schemeClr val="tx1"/>
                </a:solidFill>
              </a:rPr>
              <a:t>1 Musculoskeletal (pain)</a:t>
            </a:r>
          </a:p>
          <a:p>
            <a:pPr marL="1447764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>
                <a:solidFill>
                  <a:schemeClr val="tx1"/>
                </a:solidFill>
              </a:rPr>
              <a:t>2 Neurological (paresthesia, syncope-vasovagal)</a:t>
            </a:r>
          </a:p>
          <a:p>
            <a:pPr marL="1447764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>
                <a:solidFill>
                  <a:schemeClr val="tx1"/>
                </a:solidFill>
              </a:rPr>
              <a:t>3 Procedure-Related (1 SAE)</a:t>
            </a:r>
          </a:p>
          <a:p>
            <a:pPr marL="1447764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>
                <a:solidFill>
                  <a:schemeClr val="tx1"/>
                </a:solidFill>
              </a:rPr>
              <a:t>8 Dermatological (mild bruising or erythema)</a:t>
            </a:r>
          </a:p>
        </p:txBody>
      </p:sp>
      <p:sp>
        <p:nvSpPr>
          <p:cNvPr id="32770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nl-NL" sz="4400" b="1" dirty="0">
                <a:solidFill>
                  <a:srgbClr val="3A5DAE"/>
                </a:solidFill>
                <a:cs typeface="Arial" charset="0"/>
              </a:rPr>
              <a:t>Full Enrollment Safety Summary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69BAA-A0A2-463E-BBFC-15E1C84AAA1C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8644844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Office Theme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17323</TotalTime>
  <Words>1056</Words>
  <Application>Microsoft Macintosh PowerPoint</Application>
  <PresentationFormat>Widescreen</PresentationFormat>
  <Paragraphs>206</Paragraphs>
  <Slides>13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 Unicode MS</vt:lpstr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  <vt:lpstr>PowerPoint Presentation</vt:lpstr>
      <vt:lpstr>PRECISE – 2015 Europe</vt:lpstr>
      <vt:lpstr>PowerPoint Presentation</vt:lpstr>
      <vt:lpstr>In/Exclusion Criteria</vt:lpstr>
      <vt:lpstr>Baseline Characteristics</vt:lpstr>
      <vt:lpstr>Primary Effectiveness:  Accuracy</vt:lpstr>
      <vt:lpstr>Full Enrollment Safety Summary</vt:lpstr>
      <vt:lpstr>Improvements in Diabetes Control</vt:lpstr>
      <vt:lpstr>Eversense Development Status</vt:lpstr>
      <vt:lpstr>PRECISE II Study (US 2016) </vt:lpstr>
      <vt:lpstr>Primary Accuracy Metrics</vt:lpstr>
      <vt:lpstr>Full Enrollment Safety Summary</vt:lpstr>
    </vt:vector>
  </TitlesOfParts>
  <LinksUpToDate>false</LinksUpToDate>
  <SharedDoc>false</SharedDoc>
  <HyperlinksChanged>false</HyperlinksChanged>
  <AppVersion>16.0015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 Elsey</dc:creator>
  <cp:lastModifiedBy>Monica Dennis</cp:lastModifiedBy>
  <cp:revision>1149</cp:revision>
  <cp:lastPrinted>2017-06-06T18:01:45Z</cp:lastPrinted>
  <dcterms:created xsi:type="dcterms:W3CDTF">2014-12-03T01:56:27Z</dcterms:created>
  <dcterms:modified xsi:type="dcterms:W3CDTF">2018-08-13T02:16:45Z</dcterms:modified>
</cp:coreProperties>
</file>