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9"/>
  </p:notesMasterIdLst>
  <p:handoutMasterIdLst>
    <p:handoutMasterId r:id="rId10"/>
  </p:handoutMasterIdLst>
  <p:sldIdLst>
    <p:sldId id="640" r:id="rId2"/>
    <p:sldId id="641" r:id="rId3"/>
    <p:sldId id="713" r:id="rId4"/>
    <p:sldId id="643" r:id="rId5"/>
    <p:sldId id="645" r:id="rId6"/>
    <p:sldId id="646" r:id="rId7"/>
    <p:sldId id="648" r:id="rId8"/>
  </p:sldIdLst>
  <p:sldSz cx="12192000" cy="6858000"/>
  <p:notesSz cx="7010400" cy="92964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28">
          <p15:clr>
            <a:srgbClr val="A4A3A4"/>
          </p15:clr>
        </p15:guide>
        <p15:guide id="2" pos="220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ke Piccinino" initials="MP"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0E008F"/>
    <a:srgbClr val="1F497D"/>
    <a:srgbClr val="3A5DAE"/>
    <a:srgbClr val="CED7E6"/>
    <a:srgbClr val="66CCFF"/>
    <a:srgbClr val="000000"/>
    <a:srgbClr val="7EB2E6"/>
    <a:srgbClr val="8031A7"/>
    <a:srgbClr val="00B0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902" autoAdjust="0"/>
    <p:restoredTop sz="87874" autoAdjust="0"/>
  </p:normalViewPr>
  <p:slideViewPr>
    <p:cSldViewPr snapToGrid="0">
      <p:cViewPr varScale="1">
        <p:scale>
          <a:sx n="109" d="100"/>
          <a:sy n="109" d="100"/>
        </p:scale>
        <p:origin x="208" y="336"/>
      </p:cViewPr>
      <p:guideLst>
        <p:guide orient="horz" pos="2160"/>
        <p:guide pos="3840"/>
      </p:guideLst>
    </p:cSldViewPr>
  </p:slideViewPr>
  <p:notesTextViewPr>
    <p:cViewPr>
      <p:scale>
        <a:sx n="1" d="1"/>
        <a:sy n="1" d="1"/>
      </p:scale>
      <p:origin x="0" y="0"/>
    </p:cViewPr>
  </p:notesTextViewPr>
  <p:sorterViewPr>
    <p:cViewPr>
      <p:scale>
        <a:sx n="60" d="100"/>
        <a:sy n="60" d="100"/>
      </p:scale>
      <p:origin x="0" y="4675"/>
    </p:cViewPr>
  </p:sorterViewPr>
  <p:notesViewPr>
    <p:cSldViewPr snapToGrid="0">
      <p:cViewPr varScale="1">
        <p:scale>
          <a:sx n="66" d="100"/>
          <a:sy n="66" d="100"/>
        </p:scale>
        <p:origin x="-3120" y="-77"/>
      </p:cViewPr>
      <p:guideLst>
        <p:guide orient="horz" pos="2928"/>
        <p:guide pos="220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7840" cy="466435"/>
          </a:xfrm>
          <a:prstGeom prst="rect">
            <a:avLst/>
          </a:prstGeom>
        </p:spPr>
        <p:txBody>
          <a:bodyPr vert="horz" lIns="93163" tIns="46581" rIns="93163" bIns="46581" rtlCol="0"/>
          <a:lstStyle>
            <a:lvl1pPr algn="l">
              <a:defRPr sz="1200"/>
            </a:lvl1pPr>
          </a:lstStyle>
          <a:p>
            <a:endParaRPr lang="en-US" dirty="0"/>
          </a:p>
        </p:txBody>
      </p:sp>
      <p:sp>
        <p:nvSpPr>
          <p:cNvPr id="3" name="Date Placeholder 2"/>
          <p:cNvSpPr>
            <a:spLocks noGrp="1"/>
          </p:cNvSpPr>
          <p:nvPr>
            <p:ph type="dt" sz="quarter" idx="1"/>
          </p:nvPr>
        </p:nvSpPr>
        <p:spPr>
          <a:xfrm>
            <a:off x="3970941" y="1"/>
            <a:ext cx="3037840" cy="466435"/>
          </a:xfrm>
          <a:prstGeom prst="rect">
            <a:avLst/>
          </a:prstGeom>
        </p:spPr>
        <p:txBody>
          <a:bodyPr vert="horz" lIns="93163" tIns="46581" rIns="93163" bIns="46581" rtlCol="0"/>
          <a:lstStyle>
            <a:lvl1pPr algn="r">
              <a:defRPr sz="1200"/>
            </a:lvl1pPr>
          </a:lstStyle>
          <a:p>
            <a:fld id="{89589CBE-4BDA-4B19-BC13-A854DD239856}" type="datetimeFigureOut">
              <a:rPr lang="en-US" smtClean="0"/>
              <a:t>8/20/18</a:t>
            </a:fld>
            <a:endParaRPr lang="en-US" dirty="0"/>
          </a:p>
        </p:txBody>
      </p:sp>
      <p:sp>
        <p:nvSpPr>
          <p:cNvPr id="4" name="Footer Placeholder 3"/>
          <p:cNvSpPr>
            <a:spLocks noGrp="1"/>
          </p:cNvSpPr>
          <p:nvPr>
            <p:ph type="ftr" sz="quarter" idx="2"/>
          </p:nvPr>
        </p:nvSpPr>
        <p:spPr>
          <a:xfrm>
            <a:off x="2" y="8829971"/>
            <a:ext cx="3037840" cy="466434"/>
          </a:xfrm>
          <a:prstGeom prst="rect">
            <a:avLst/>
          </a:prstGeom>
        </p:spPr>
        <p:txBody>
          <a:bodyPr vert="horz" lIns="93163" tIns="46581" rIns="93163" bIns="46581"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41" y="8829971"/>
            <a:ext cx="3037840" cy="466434"/>
          </a:xfrm>
          <a:prstGeom prst="rect">
            <a:avLst/>
          </a:prstGeom>
        </p:spPr>
        <p:txBody>
          <a:bodyPr vert="horz" lIns="93163" tIns="46581" rIns="93163" bIns="46581" rtlCol="0" anchor="b"/>
          <a:lstStyle>
            <a:lvl1pPr algn="r">
              <a:defRPr sz="1200"/>
            </a:lvl1pPr>
          </a:lstStyle>
          <a:p>
            <a:fld id="{67F801D5-FB54-44E0-B9D4-57F15E2EA607}" type="slidenum">
              <a:rPr lang="en-US" smtClean="0"/>
              <a:t>‹#›</a:t>
            </a:fld>
            <a:endParaRPr lang="en-US" dirty="0"/>
          </a:p>
        </p:txBody>
      </p:sp>
    </p:spTree>
    <p:extLst>
      <p:ext uri="{BB962C8B-B14F-4D97-AF65-F5344CB8AC3E}">
        <p14:creationId xmlns:p14="http://schemas.microsoft.com/office/powerpoint/2010/main" val="16742768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7840" cy="466435"/>
          </a:xfrm>
          <a:prstGeom prst="rect">
            <a:avLst/>
          </a:prstGeom>
        </p:spPr>
        <p:txBody>
          <a:bodyPr vert="horz" lIns="93163" tIns="46581" rIns="93163" bIns="46581" rtlCol="0"/>
          <a:lstStyle>
            <a:lvl1pPr algn="l">
              <a:defRPr sz="1200"/>
            </a:lvl1pPr>
          </a:lstStyle>
          <a:p>
            <a:endParaRPr lang="id-ID"/>
          </a:p>
        </p:txBody>
      </p:sp>
      <p:sp>
        <p:nvSpPr>
          <p:cNvPr id="3" name="Date Placeholder 2"/>
          <p:cNvSpPr>
            <a:spLocks noGrp="1"/>
          </p:cNvSpPr>
          <p:nvPr>
            <p:ph type="dt" idx="1"/>
          </p:nvPr>
        </p:nvSpPr>
        <p:spPr>
          <a:xfrm>
            <a:off x="3970941" y="1"/>
            <a:ext cx="3037840" cy="466435"/>
          </a:xfrm>
          <a:prstGeom prst="rect">
            <a:avLst/>
          </a:prstGeom>
        </p:spPr>
        <p:txBody>
          <a:bodyPr vert="horz" lIns="93163" tIns="46581" rIns="93163" bIns="46581" rtlCol="0"/>
          <a:lstStyle>
            <a:lvl1pPr algn="r">
              <a:defRPr sz="1200"/>
            </a:lvl1pPr>
          </a:lstStyle>
          <a:p>
            <a:fld id="{B10A7EDB-42F2-4587-A519-4CD36161FFEF}" type="datetimeFigureOut">
              <a:rPr lang="id-ID" smtClean="0"/>
              <a:t>20/08/18</a:t>
            </a:fld>
            <a:endParaRPr lang="id-ID"/>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3" tIns="46581" rIns="93163" bIns="46581" rtlCol="0" anchor="ctr"/>
          <a:lstStyle/>
          <a:p>
            <a:endParaRPr lang="id-ID"/>
          </a:p>
        </p:txBody>
      </p:sp>
      <p:sp>
        <p:nvSpPr>
          <p:cNvPr id="5" name="Notes Placeholder 4"/>
          <p:cNvSpPr>
            <a:spLocks noGrp="1"/>
          </p:cNvSpPr>
          <p:nvPr>
            <p:ph type="body" sz="quarter" idx="3"/>
          </p:nvPr>
        </p:nvSpPr>
        <p:spPr>
          <a:xfrm>
            <a:off x="701040" y="4473896"/>
            <a:ext cx="5608320" cy="3660458"/>
          </a:xfrm>
          <a:prstGeom prst="rect">
            <a:avLst/>
          </a:prstGeom>
        </p:spPr>
        <p:txBody>
          <a:bodyPr vert="horz" lIns="93163" tIns="46581" rIns="93163" bIns="465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2" y="8829971"/>
            <a:ext cx="3037840" cy="466434"/>
          </a:xfrm>
          <a:prstGeom prst="rect">
            <a:avLst/>
          </a:prstGeom>
        </p:spPr>
        <p:txBody>
          <a:bodyPr vert="horz" lIns="93163" tIns="46581" rIns="93163" bIns="46581" rtlCol="0" anchor="b"/>
          <a:lstStyle>
            <a:lvl1pPr algn="l">
              <a:defRPr sz="1200"/>
            </a:lvl1pPr>
          </a:lstStyle>
          <a:p>
            <a:endParaRPr lang="id-ID"/>
          </a:p>
        </p:txBody>
      </p:sp>
      <p:sp>
        <p:nvSpPr>
          <p:cNvPr id="7" name="Slide Number Placeholder 6"/>
          <p:cNvSpPr>
            <a:spLocks noGrp="1"/>
          </p:cNvSpPr>
          <p:nvPr>
            <p:ph type="sldNum" sz="quarter" idx="5"/>
          </p:nvPr>
        </p:nvSpPr>
        <p:spPr>
          <a:xfrm>
            <a:off x="3970941" y="8829971"/>
            <a:ext cx="3037840" cy="466434"/>
          </a:xfrm>
          <a:prstGeom prst="rect">
            <a:avLst/>
          </a:prstGeom>
        </p:spPr>
        <p:txBody>
          <a:bodyPr vert="horz" lIns="93163" tIns="46581" rIns="93163" bIns="46581" rtlCol="0" anchor="b"/>
          <a:lstStyle>
            <a:lvl1pPr algn="r">
              <a:defRPr sz="1200"/>
            </a:lvl1pPr>
          </a:lstStyle>
          <a:p>
            <a:fld id="{4DDAD74B-4254-4A15-B920-236F271C9A39}" type="slidenum">
              <a:rPr lang="id-ID" smtClean="0"/>
              <a:t>‹#›</a:t>
            </a:fld>
            <a:endParaRPr lang="id-ID"/>
          </a:p>
        </p:txBody>
      </p:sp>
    </p:spTree>
    <p:extLst>
      <p:ext uri="{BB962C8B-B14F-4D97-AF65-F5344CB8AC3E}">
        <p14:creationId xmlns:p14="http://schemas.microsoft.com/office/powerpoint/2010/main" val="2582477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Sensor – inserted</a:t>
            </a:r>
            <a:r>
              <a:rPr lang="en-US" baseline="0" dirty="0"/>
              <a:t> in upper arm (this is only indication in the labeling).  All biocompatible materials.  Outer capsule material is made of same material as windshield of airplane.  Indestructible.</a:t>
            </a:r>
          </a:p>
          <a:p>
            <a:endParaRPr lang="en-US" baseline="0" dirty="0"/>
          </a:p>
          <a:p>
            <a:r>
              <a:rPr lang="en-US" baseline="0" dirty="0"/>
              <a:t>Smart transmitter – lightweight and water resistant.  Can shower and swim (underwater no more than 30 minutes); rechargeable (takes 15 </a:t>
            </a:r>
            <a:r>
              <a:rPr lang="en-US" baseline="0" dirty="0" err="1"/>
              <a:t>mins</a:t>
            </a:r>
            <a:r>
              <a:rPr lang="en-US" baseline="0" dirty="0"/>
              <a:t> to fully charge and fully charged transmitter lasts 36 hours of use); affixed to the skin with the use of adhesive patch which is made of silicone-based so very gentle on the skin; the patch is changed daily so fresh and </a:t>
            </a:r>
            <a:r>
              <a:rPr lang="en-US" baseline="0" dirty="0" err="1"/>
              <a:t>hygenienic</a:t>
            </a:r>
            <a:r>
              <a:rPr lang="en-US" baseline="0" dirty="0"/>
              <a:t> use; the transmitter provides vibration alerts when pre-set high and low glucose settings are reached or when predicted to reach at 10, 20 or 30 minutes prior to reaching the high or low glucose setting (the smartphone provides audio and written alerts but transmitter only provides vibration alert so as to be more discreet; the transmitter can provide the alert even when the smartphone is not nearby.)</a:t>
            </a:r>
          </a:p>
          <a:p>
            <a:endParaRPr lang="en-US" baseline="0" dirty="0"/>
          </a:p>
          <a:p>
            <a:r>
              <a:rPr lang="en-US" baseline="0" dirty="0"/>
              <a:t>Mobile app – works on iPhone, </a:t>
            </a:r>
            <a:r>
              <a:rPr lang="en-US" baseline="0" dirty="0" err="1"/>
              <a:t>iPad</a:t>
            </a:r>
            <a:r>
              <a:rPr lang="en-US" baseline="0" dirty="0"/>
              <a:t> or Android phones; no other reader required</a:t>
            </a:r>
            <a:endParaRPr lang="en-US" dirty="0"/>
          </a:p>
        </p:txBody>
      </p:sp>
      <p:sp>
        <p:nvSpPr>
          <p:cNvPr id="4" name="Slide Number Placeholder 3"/>
          <p:cNvSpPr>
            <a:spLocks noGrp="1"/>
          </p:cNvSpPr>
          <p:nvPr>
            <p:ph type="sldNum" sz="quarter" idx="10"/>
          </p:nvPr>
        </p:nvSpPr>
        <p:spPr/>
        <p:txBody>
          <a:bodyPr/>
          <a:lstStyle/>
          <a:p>
            <a:fld id="{4DDAD74B-4254-4A15-B920-236F271C9A39}" type="slidenum">
              <a:rPr lang="id-ID" smtClean="0"/>
              <a:t>1</a:t>
            </a:fld>
            <a:endParaRPr lang="id-ID"/>
          </a:p>
        </p:txBody>
      </p:sp>
    </p:spTree>
    <p:extLst>
      <p:ext uri="{BB962C8B-B14F-4D97-AF65-F5344CB8AC3E}">
        <p14:creationId xmlns:p14="http://schemas.microsoft.com/office/powerpoint/2010/main" val="1500182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Eversense Sensor technology uses selective, fully reversible binding between glucose and a fluorescent indicator hydrogel to measure interstitial glucose. Glucose binding by the indicator hydrogel results in an increase in fluorescence intensity, which is measured by the Sensor’s optical system.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 The sensor is inserted subcutaneously</a:t>
            </a:r>
            <a:r>
              <a:rPr lang="en-US" sz="1200" kern="1200" baseline="0" dirty="0">
                <a:solidFill>
                  <a:schemeClr val="tx1"/>
                </a:solidFill>
                <a:effectLst/>
                <a:latin typeface="+mn-lt"/>
                <a:ea typeface="+mn-ea"/>
                <a:cs typeface="+mn-cs"/>
              </a:rPr>
              <a:t> just under the skin.</a:t>
            </a:r>
          </a:p>
          <a:p>
            <a:r>
              <a:rPr lang="en-US" sz="1200" kern="1200" baseline="0" dirty="0">
                <a:solidFill>
                  <a:schemeClr val="tx1"/>
                </a:solidFill>
                <a:effectLst/>
                <a:latin typeface="+mn-lt"/>
                <a:ea typeface="+mn-ea"/>
                <a:cs typeface="+mn-cs"/>
              </a:rPr>
              <a:t>2) The transmitter is placed over the sensor to power the sensor.</a:t>
            </a:r>
            <a:r>
              <a:rPr lang="en-US" sz="1200" kern="1200" dirty="0">
                <a:solidFill>
                  <a:schemeClr val="tx1"/>
                </a:solidFill>
                <a:effectLst/>
                <a:latin typeface="+mn-lt"/>
                <a:ea typeface="+mn-ea"/>
                <a:cs typeface="+mn-cs"/>
              </a:rPr>
              <a:t> The Sensor is activated to measure interstitial fluid glucose when it receives radio frequency (RF)-power from the Transmitter using near field communication (NFC), and this initiates the measurement sequence  by powering up the LED technology. </a:t>
            </a:r>
            <a:endParaRPr lang="en-US" sz="1200" kern="1200" baseline="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3-5) Once powered, the sensor’s optical system uses a light-emitting diode (LED) to excite the fluorescent indicator hydrogel and photodiodes to capture the resulting fluorescence intensity. Changes in fluorescence are measured by the Sensor’s optical system</a:t>
            </a:r>
          </a:p>
          <a:p>
            <a:r>
              <a:rPr lang="en-US" sz="1200" kern="1200" dirty="0">
                <a:solidFill>
                  <a:schemeClr val="tx1"/>
                </a:solidFill>
                <a:effectLst/>
                <a:latin typeface="+mn-lt"/>
                <a:ea typeface="+mn-ea"/>
                <a:cs typeface="+mn-cs"/>
              </a:rPr>
              <a:t>6) The fluorescent</a:t>
            </a:r>
            <a:r>
              <a:rPr lang="en-US" sz="1200" kern="1200" baseline="0" dirty="0">
                <a:solidFill>
                  <a:schemeClr val="tx1"/>
                </a:solidFill>
                <a:effectLst/>
                <a:latin typeface="+mn-lt"/>
                <a:ea typeface="+mn-ea"/>
                <a:cs typeface="+mn-cs"/>
              </a:rPr>
              <a:t> signal captured by the sensor is then sent to the transmitter who calculates the sensor data and produces glucose reading which is then sent via Bluetooth to the smartphone app.</a:t>
            </a:r>
            <a:endParaRPr lang="en-US" dirty="0"/>
          </a:p>
        </p:txBody>
      </p:sp>
      <p:sp>
        <p:nvSpPr>
          <p:cNvPr id="4" name="Slide Number Placeholder 3"/>
          <p:cNvSpPr>
            <a:spLocks noGrp="1"/>
          </p:cNvSpPr>
          <p:nvPr>
            <p:ph type="sldNum" sz="quarter" idx="10"/>
          </p:nvPr>
        </p:nvSpPr>
        <p:spPr/>
        <p:txBody>
          <a:bodyPr/>
          <a:lstStyle/>
          <a:p>
            <a:fld id="{4DDAD74B-4254-4A15-B920-236F271C9A39}" type="slidenum">
              <a:rPr lang="id-ID" smtClean="0"/>
              <a:t>2</a:t>
            </a:fld>
            <a:endParaRPr lang="id-ID"/>
          </a:p>
        </p:txBody>
      </p:sp>
    </p:spTree>
    <p:extLst>
      <p:ext uri="{BB962C8B-B14F-4D97-AF65-F5344CB8AC3E}">
        <p14:creationId xmlns:p14="http://schemas.microsoft.com/office/powerpoint/2010/main" val="745987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Unit</a:t>
            </a:r>
            <a:r>
              <a:rPr lang="en-US" baseline="0" dirty="0"/>
              <a:t> of measure is dependent on the region.</a:t>
            </a:r>
          </a:p>
          <a:p>
            <a:endParaRPr lang="en-US" baseline="0" dirty="0"/>
          </a:p>
          <a:p>
            <a:r>
              <a:rPr lang="en-US" baseline="0" dirty="0"/>
              <a:t>Real-time reading every 5 minutes</a:t>
            </a:r>
          </a:p>
          <a:p>
            <a:endParaRPr lang="en-US" baseline="0" dirty="0"/>
          </a:p>
          <a:p>
            <a:r>
              <a:rPr lang="en-US" baseline="0" dirty="0"/>
              <a:t>5 different trend arrows:  </a:t>
            </a:r>
          </a:p>
          <a:p>
            <a:r>
              <a:rPr lang="en-US" dirty="0">
                <a:latin typeface="Arial"/>
                <a:cs typeface="Arial"/>
              </a:rPr>
              <a:t>↑ = rising fast (&gt; 2 mg/</a:t>
            </a:r>
            <a:r>
              <a:rPr lang="en-US" dirty="0" err="1">
                <a:latin typeface="Arial"/>
                <a:cs typeface="Arial"/>
              </a:rPr>
              <a:t>dL</a:t>
            </a:r>
            <a:r>
              <a:rPr lang="en-US" dirty="0">
                <a:latin typeface="Arial"/>
                <a:cs typeface="Arial"/>
              </a:rPr>
              <a:t> per minute)</a:t>
            </a:r>
          </a:p>
          <a:p>
            <a:r>
              <a:rPr lang="en-US" dirty="0">
                <a:latin typeface="Arial"/>
                <a:cs typeface="Arial"/>
              </a:rPr>
              <a:t>↓ = falling fast (&gt;2 mg/</a:t>
            </a:r>
            <a:r>
              <a:rPr lang="en-US" dirty="0" err="1">
                <a:latin typeface="Arial"/>
                <a:cs typeface="Arial"/>
              </a:rPr>
              <a:t>dL</a:t>
            </a:r>
            <a:r>
              <a:rPr lang="en-US" dirty="0">
                <a:latin typeface="Arial"/>
                <a:cs typeface="Arial"/>
              </a:rPr>
              <a:t> per minute) </a:t>
            </a:r>
          </a:p>
          <a:p>
            <a:r>
              <a:rPr lang="en-US" dirty="0">
                <a:latin typeface="Arial"/>
                <a:cs typeface="Arial"/>
              </a:rPr>
              <a:t>/ = rising moderate  (between 1-2 mg/</a:t>
            </a:r>
            <a:r>
              <a:rPr lang="en-US" dirty="0" err="1">
                <a:latin typeface="Arial"/>
                <a:cs typeface="Arial"/>
              </a:rPr>
              <a:t>dL</a:t>
            </a:r>
            <a:r>
              <a:rPr lang="en-US" dirty="0">
                <a:latin typeface="Arial"/>
                <a:cs typeface="Arial"/>
              </a:rPr>
              <a:t> per minute)</a:t>
            </a:r>
          </a:p>
          <a:p>
            <a:r>
              <a:rPr lang="en-US" dirty="0">
                <a:latin typeface="Arial"/>
                <a:cs typeface="Arial"/>
              </a:rPr>
              <a:t>\ = falling moderate (between 1-2 mg/</a:t>
            </a:r>
            <a:r>
              <a:rPr lang="en-US" dirty="0" err="1">
                <a:latin typeface="Arial"/>
                <a:cs typeface="Arial"/>
              </a:rPr>
              <a:t>dL</a:t>
            </a:r>
            <a:r>
              <a:rPr lang="en-US" dirty="0">
                <a:latin typeface="Arial"/>
                <a:cs typeface="Arial"/>
              </a:rPr>
              <a:t> per minute)</a:t>
            </a:r>
          </a:p>
          <a:p>
            <a:endParaRPr lang="en-US" dirty="0">
              <a:latin typeface="Arial"/>
              <a:cs typeface="Arial"/>
            </a:endParaRPr>
          </a:p>
          <a:p>
            <a:r>
              <a:rPr lang="en-US" dirty="0">
                <a:latin typeface="Arial"/>
                <a:cs typeface="Arial"/>
              </a:rPr>
              <a:t>Can set high or low glucose</a:t>
            </a:r>
            <a:r>
              <a:rPr lang="en-US" baseline="0" dirty="0">
                <a:latin typeface="Arial"/>
                <a:cs typeface="Arial"/>
              </a:rPr>
              <a:t> target range and alerts</a:t>
            </a:r>
          </a:p>
          <a:p>
            <a:endParaRPr lang="en-US" baseline="0" dirty="0">
              <a:latin typeface="Arial"/>
              <a:cs typeface="Arial"/>
            </a:endParaRPr>
          </a:p>
          <a:p>
            <a:r>
              <a:rPr lang="en-US" baseline="0" dirty="0">
                <a:latin typeface="Arial"/>
                <a:cs typeface="Arial"/>
              </a:rPr>
              <a:t>Can manually log events such as meal carbs, exercise duration, </a:t>
            </a:r>
            <a:r>
              <a:rPr lang="en-US" baseline="0" dirty="0" err="1">
                <a:latin typeface="Arial"/>
                <a:cs typeface="Arial"/>
              </a:rPr>
              <a:t>etc</a:t>
            </a:r>
            <a:r>
              <a:rPr lang="en-US" baseline="0" dirty="0">
                <a:latin typeface="Arial"/>
                <a:cs typeface="Arial"/>
              </a:rPr>
              <a:t> …</a:t>
            </a:r>
            <a:endParaRPr lang="en-US" dirty="0"/>
          </a:p>
        </p:txBody>
      </p:sp>
      <p:sp>
        <p:nvSpPr>
          <p:cNvPr id="4" name="Slide Number Placeholder 3"/>
          <p:cNvSpPr>
            <a:spLocks noGrp="1"/>
          </p:cNvSpPr>
          <p:nvPr>
            <p:ph type="sldNum" sz="quarter" idx="10"/>
          </p:nvPr>
        </p:nvSpPr>
        <p:spPr/>
        <p:txBody>
          <a:bodyPr/>
          <a:lstStyle/>
          <a:p>
            <a:fld id="{4DDAD74B-4254-4A15-B920-236F271C9A39}" type="slidenum">
              <a:rPr lang="id-ID" smtClean="0"/>
              <a:t>3</a:t>
            </a:fld>
            <a:endParaRPr lang="id-ID"/>
          </a:p>
        </p:txBody>
      </p:sp>
    </p:spTree>
    <p:extLst>
      <p:ext uri="{BB962C8B-B14F-4D97-AF65-F5344CB8AC3E}">
        <p14:creationId xmlns:p14="http://schemas.microsoft.com/office/powerpoint/2010/main" val="1722973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DAD74B-4254-4A15-B920-236F271C9A39}" type="slidenum">
              <a:rPr lang="id-ID" smtClean="0"/>
              <a:t>5</a:t>
            </a:fld>
            <a:endParaRPr lang="id-ID"/>
          </a:p>
        </p:txBody>
      </p:sp>
    </p:spTree>
    <p:extLst>
      <p:ext uri="{BB962C8B-B14F-4D97-AF65-F5344CB8AC3E}">
        <p14:creationId xmlns:p14="http://schemas.microsoft.com/office/powerpoint/2010/main" val="1005665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Preformatted</a:t>
            </a:r>
            <a:r>
              <a:rPr lang="en-US" baseline="0" dirty="0"/>
              <a:t> glucose summary reports available directly on the app.  Can show 1 – 90 day reports.</a:t>
            </a:r>
            <a:endParaRPr lang="en-US" dirty="0"/>
          </a:p>
        </p:txBody>
      </p:sp>
      <p:sp>
        <p:nvSpPr>
          <p:cNvPr id="4" name="Slide Number Placeholder 3"/>
          <p:cNvSpPr>
            <a:spLocks noGrp="1"/>
          </p:cNvSpPr>
          <p:nvPr>
            <p:ph type="sldNum" sz="quarter" idx="10"/>
          </p:nvPr>
        </p:nvSpPr>
        <p:spPr/>
        <p:txBody>
          <a:bodyPr/>
          <a:lstStyle/>
          <a:p>
            <a:fld id="{4DDAD74B-4254-4A15-B920-236F271C9A39}" type="slidenum">
              <a:rPr lang="id-ID" smtClean="0"/>
              <a:t>6</a:t>
            </a:fld>
            <a:endParaRPr lang="id-ID"/>
          </a:p>
        </p:txBody>
      </p:sp>
    </p:spTree>
    <p:extLst>
      <p:ext uri="{BB962C8B-B14F-4D97-AF65-F5344CB8AC3E}">
        <p14:creationId xmlns:p14="http://schemas.microsoft.com/office/powerpoint/2010/main" val="1659012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revise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7673" y="1825625"/>
            <a:ext cx="10515600" cy="4351338"/>
          </a:xfrm>
          <a:prstGeom prst="rect">
            <a:avLst/>
          </a:prstGeom>
        </p:spPr>
        <p:txBody>
          <a:bodyPr/>
          <a:lstStyle>
            <a:lvl1pPr>
              <a:buClr>
                <a:srgbClr val="2A6CCB"/>
              </a:buClr>
              <a:defRPr>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15"/>
          <p:cNvSpPr>
            <a:spLocks noGrp="1"/>
          </p:cNvSpPr>
          <p:nvPr>
            <p:ph type="body" sz="quarter" idx="10"/>
          </p:nvPr>
        </p:nvSpPr>
        <p:spPr>
          <a:xfrm>
            <a:off x="1246444" y="835567"/>
            <a:ext cx="10515600" cy="444462"/>
          </a:xfrm>
          <a:prstGeom prst="rect">
            <a:avLst/>
          </a:prstGeom>
        </p:spPr>
        <p:txBody>
          <a:bodyPr>
            <a:normAutofit/>
          </a:bodyPr>
          <a:lstStyle>
            <a:lvl1pPr marL="0" indent="0">
              <a:buNone/>
              <a:defRPr sz="2300" i="1">
                <a:solidFill>
                  <a:srgbClr val="629DD1"/>
                </a:solidFill>
              </a:defRPr>
            </a:lvl1pPr>
          </a:lstStyle>
          <a:p>
            <a:pPr lvl="0"/>
            <a:r>
              <a:rPr lang="en-US" dirty="0"/>
              <a:t>Click to edit Master text styles</a:t>
            </a:r>
          </a:p>
        </p:txBody>
      </p:sp>
      <p:sp>
        <p:nvSpPr>
          <p:cNvPr id="20" name="Title 19"/>
          <p:cNvSpPr>
            <a:spLocks noGrp="1"/>
          </p:cNvSpPr>
          <p:nvPr>
            <p:ph type="title"/>
          </p:nvPr>
        </p:nvSpPr>
        <p:spPr>
          <a:xfrm>
            <a:off x="1246444" y="310897"/>
            <a:ext cx="10515600" cy="923544"/>
          </a:xfrm>
          <a:prstGeom prst="rect">
            <a:avLst/>
          </a:prstGeom>
        </p:spPr>
        <p:txBody>
          <a:bodyPr anchor="t">
            <a:normAutofit/>
          </a:bodyPr>
          <a:lstStyle>
            <a:lvl1pPr>
              <a:defRPr sz="3600">
                <a:solidFill>
                  <a:srgbClr val="1F497D"/>
                </a:solidFill>
              </a:defRPr>
            </a:lvl1pPr>
          </a:lstStyle>
          <a:p>
            <a:r>
              <a:rPr lang="en-US" dirty="0"/>
              <a:t>Click to edit Master title style</a:t>
            </a:r>
          </a:p>
        </p:txBody>
      </p:sp>
      <p:cxnSp>
        <p:nvCxnSpPr>
          <p:cNvPr id="15" name="Straight Connector 14"/>
          <p:cNvCxnSpPr/>
          <p:nvPr userDrawn="1"/>
        </p:nvCxnSpPr>
        <p:spPr>
          <a:xfrm flipV="1">
            <a:off x="-787298" y="593797"/>
            <a:ext cx="1722992" cy="30664"/>
          </a:xfrm>
          <a:prstGeom prst="line">
            <a:avLst/>
          </a:prstGeom>
          <a:ln w="25400">
            <a:gradFill flip="none" rotWithShape="1">
              <a:gsLst>
                <a:gs pos="0">
                  <a:schemeClr val="accent2">
                    <a:lumMod val="20000"/>
                    <a:lumOff val="80000"/>
                  </a:schemeClr>
                </a:gs>
                <a:gs pos="35000">
                  <a:schemeClr val="accent2">
                    <a:lumMod val="40000"/>
                    <a:lumOff val="60000"/>
                  </a:schemeClr>
                </a:gs>
                <a:gs pos="100000">
                  <a:schemeClr val="bg2">
                    <a:lumMod val="50000"/>
                  </a:schemeClr>
                </a:gs>
              </a:gsLst>
              <a:lin ang="2700000" scaled="1"/>
              <a:tileRect/>
            </a:gra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17" name="Oval 16"/>
          <p:cNvSpPr>
            <a:spLocks noChangeAspect="1"/>
          </p:cNvSpPr>
          <p:nvPr userDrawn="1"/>
        </p:nvSpPr>
        <p:spPr>
          <a:xfrm>
            <a:off x="837235" y="515659"/>
            <a:ext cx="180000" cy="180000"/>
          </a:xfrm>
          <a:prstGeom prst="ellipse">
            <a:avLst/>
          </a:prstGeom>
          <a:solidFill>
            <a:schemeClr val="accent1"/>
          </a:solidFill>
          <a:ln w="25400">
            <a:solidFill>
              <a:schemeClr val="bg1">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100" b="1" dirty="0"/>
          </a:p>
        </p:txBody>
      </p:sp>
      <p:sp>
        <p:nvSpPr>
          <p:cNvPr id="2" name="Footer Placeholder 1"/>
          <p:cNvSpPr>
            <a:spLocks noGrp="1"/>
          </p:cNvSpPr>
          <p:nvPr>
            <p:ph type="ftr" sz="quarter" idx="11"/>
          </p:nvPr>
        </p:nvSpPr>
        <p:spPr>
          <a:xfrm>
            <a:off x="2329961" y="6356350"/>
            <a:ext cx="7121769" cy="365125"/>
          </a:xfrm>
          <a:prstGeom prst="rect">
            <a:avLst/>
          </a:prstGeom>
        </p:spPr>
        <p:txBody>
          <a:bodyPr/>
          <a:lstStyle>
            <a:lvl1pPr>
              <a:defRPr sz="1200"/>
            </a:lvl1pPr>
          </a:lstStyle>
          <a:p>
            <a:r>
              <a:rPr lang="en-US" dirty="0"/>
              <a:t>CAUTION: INVESTIGATIONAL DEVICE. LIMITED BY FEDERAL (US) LAW TO INVESTIGATIONAL USE ONLY</a:t>
            </a:r>
            <a:endParaRPr lang="id-ID" dirty="0"/>
          </a:p>
          <a:p>
            <a:endParaRPr lang="en-US" dirty="0"/>
          </a:p>
        </p:txBody>
      </p:sp>
      <p:sp>
        <p:nvSpPr>
          <p:cNvPr id="4" name="Slide Number Placeholder 3"/>
          <p:cNvSpPr>
            <a:spLocks noGrp="1"/>
          </p:cNvSpPr>
          <p:nvPr>
            <p:ph type="sldNum" sz="quarter" idx="12"/>
          </p:nvPr>
        </p:nvSpPr>
        <p:spPr/>
        <p:txBody>
          <a:bodyPr/>
          <a:lstStyle/>
          <a:p>
            <a:fld id="{92B69BAA-A0A2-463E-BBFC-15E1C84AAA1C}" type="slidenum">
              <a:rPr lang="en-US" smtClean="0"/>
              <a:t>‹#›</a:t>
            </a:fld>
            <a:endParaRPr lang="en-US" dirty="0"/>
          </a:p>
        </p:txBody>
      </p:sp>
    </p:spTree>
    <p:extLst>
      <p:ext uri="{BB962C8B-B14F-4D97-AF65-F5344CB8AC3E}">
        <p14:creationId xmlns:p14="http://schemas.microsoft.com/office/powerpoint/2010/main" val="1618037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Content - vi">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243584" y="1639614"/>
            <a:ext cx="10341905" cy="4415111"/>
          </a:xfrm>
          <a:prstGeom prst="rect">
            <a:avLst/>
          </a:prstGeom>
        </p:spPr>
        <p:txBody>
          <a:bodyPr/>
          <a:lstStyle>
            <a:lvl1pPr>
              <a:spcAft>
                <a:spcPts val="600"/>
              </a:spcAft>
              <a:buClr>
                <a:srgbClr val="2A6CCB"/>
              </a:buClr>
              <a:defRPr sz="2400" kern="1600" baseline="0">
                <a:solidFill>
                  <a:schemeClr val="tx1">
                    <a:lumMod val="65000"/>
                    <a:lumOff val="35000"/>
                  </a:schemeClr>
                </a:solidFill>
                <a:latin typeface="+mj-lt"/>
              </a:defRPr>
            </a:lvl1pPr>
            <a:lvl2pPr marL="685800" indent="-228600">
              <a:spcAft>
                <a:spcPts val="600"/>
              </a:spcAft>
              <a:buClr>
                <a:srgbClr val="629DD1"/>
              </a:buClr>
              <a:buFont typeface="Calibri" panose="020F0502020204030204" pitchFamily="34" charset="0"/>
              <a:buChar char="–"/>
              <a:defRPr sz="2000">
                <a:solidFill>
                  <a:schemeClr val="bg1">
                    <a:lumMod val="50000"/>
                  </a:schemeClr>
                </a:solidFill>
              </a:defRPr>
            </a:lvl2pPr>
            <a:lvl3pPr>
              <a:defRPr sz="1800">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1"/>
          </p:nvPr>
        </p:nvSpPr>
        <p:spPr>
          <a:xfrm>
            <a:off x="1243584" y="314981"/>
            <a:ext cx="10641013" cy="1073150"/>
          </a:xfrm>
          <a:prstGeom prst="rect">
            <a:avLst/>
          </a:prstGeom>
        </p:spPr>
        <p:txBody>
          <a:bodyPr/>
          <a:lstStyle>
            <a:lvl1pPr marL="0" indent="0">
              <a:lnSpc>
                <a:spcPct val="75000"/>
              </a:lnSpc>
              <a:spcAft>
                <a:spcPts val="0"/>
              </a:spcAft>
              <a:buNone/>
              <a:defRPr sz="3600">
                <a:solidFill>
                  <a:srgbClr val="1F497D"/>
                </a:solidFill>
                <a:latin typeface="+mj-lt"/>
              </a:defRPr>
            </a:lvl1pPr>
            <a:lvl2pPr marL="0" indent="0">
              <a:lnSpc>
                <a:spcPct val="75000"/>
              </a:lnSpc>
              <a:spcAft>
                <a:spcPts val="0"/>
              </a:spcAft>
              <a:buNone/>
              <a:defRPr sz="2300" i="1">
                <a:solidFill>
                  <a:srgbClr val="629DD1"/>
                </a:solidFill>
                <a:latin typeface="+mj-lt"/>
              </a:defRPr>
            </a:lvl2pPr>
          </a:lstStyle>
          <a:p>
            <a:pPr lvl="0"/>
            <a:r>
              <a:rPr lang="en-US" dirty="0"/>
              <a:t>Click to edit Master text styles</a:t>
            </a:r>
          </a:p>
          <a:p>
            <a:pPr lvl="1"/>
            <a:r>
              <a:rPr lang="en-US" dirty="0"/>
              <a:t>Second level</a:t>
            </a:r>
          </a:p>
        </p:txBody>
      </p:sp>
      <p:cxnSp>
        <p:nvCxnSpPr>
          <p:cNvPr id="12" name="Straight Connector 11"/>
          <p:cNvCxnSpPr/>
          <p:nvPr userDrawn="1"/>
        </p:nvCxnSpPr>
        <p:spPr>
          <a:xfrm flipV="1">
            <a:off x="-787298" y="593797"/>
            <a:ext cx="1722992" cy="30664"/>
          </a:xfrm>
          <a:prstGeom prst="line">
            <a:avLst/>
          </a:prstGeom>
          <a:ln w="25400">
            <a:gradFill flip="none" rotWithShape="1">
              <a:gsLst>
                <a:gs pos="0">
                  <a:schemeClr val="accent2">
                    <a:lumMod val="20000"/>
                    <a:lumOff val="80000"/>
                  </a:schemeClr>
                </a:gs>
                <a:gs pos="35000">
                  <a:schemeClr val="accent2">
                    <a:lumMod val="40000"/>
                    <a:lumOff val="60000"/>
                  </a:schemeClr>
                </a:gs>
                <a:gs pos="100000">
                  <a:schemeClr val="bg2">
                    <a:lumMod val="50000"/>
                  </a:schemeClr>
                </a:gs>
              </a:gsLst>
              <a:lin ang="2700000" scaled="1"/>
              <a:tileRect/>
            </a:gra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13" name="Oval 12"/>
          <p:cNvSpPr>
            <a:spLocks noChangeAspect="1"/>
          </p:cNvSpPr>
          <p:nvPr userDrawn="1"/>
        </p:nvSpPr>
        <p:spPr>
          <a:xfrm>
            <a:off x="837235" y="515659"/>
            <a:ext cx="180000" cy="180000"/>
          </a:xfrm>
          <a:prstGeom prst="ellipse">
            <a:avLst/>
          </a:prstGeom>
          <a:solidFill>
            <a:schemeClr val="accent1"/>
          </a:solidFill>
          <a:ln w="25400">
            <a:solidFill>
              <a:schemeClr val="bg1">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100" b="1" dirty="0"/>
          </a:p>
        </p:txBody>
      </p:sp>
      <p:sp>
        <p:nvSpPr>
          <p:cNvPr id="2" name="Footer Placeholder 1"/>
          <p:cNvSpPr>
            <a:spLocks noGrp="1"/>
          </p:cNvSpPr>
          <p:nvPr>
            <p:ph type="ftr" sz="quarter" idx="12"/>
          </p:nvPr>
        </p:nvSpPr>
        <p:spPr>
          <a:xfrm>
            <a:off x="1617785" y="6356350"/>
            <a:ext cx="8255976" cy="365125"/>
          </a:xfrm>
          <a:prstGeom prst="rect">
            <a:avLst/>
          </a:prstGeom>
        </p:spPr>
        <p:txBody>
          <a:bodyPr/>
          <a:lstStyle/>
          <a:p>
            <a:r>
              <a:rPr lang="en-US" dirty="0"/>
              <a:t>CAUTION: INVESTIGATIONAL DEVICE. LIMITED BY FEDERAL (US) LAW TO INVESTIGATIONAL USE ONLY</a:t>
            </a:r>
            <a:endParaRPr lang="id-ID" dirty="0"/>
          </a:p>
          <a:p>
            <a:endParaRPr lang="en-US" dirty="0"/>
          </a:p>
        </p:txBody>
      </p:sp>
      <p:sp>
        <p:nvSpPr>
          <p:cNvPr id="3" name="Slide Number Placeholder 2"/>
          <p:cNvSpPr>
            <a:spLocks noGrp="1"/>
          </p:cNvSpPr>
          <p:nvPr>
            <p:ph type="sldNum" sz="quarter" idx="13"/>
          </p:nvPr>
        </p:nvSpPr>
        <p:spPr/>
        <p:txBody>
          <a:bodyPr/>
          <a:lstStyle/>
          <a:p>
            <a:fld id="{92B69BAA-A0A2-463E-BBFC-15E1C84AAA1C}" type="slidenum">
              <a:rPr lang="en-US" smtClean="0"/>
              <a:t>‹#›</a:t>
            </a:fld>
            <a:endParaRPr lang="en-US" dirty="0"/>
          </a:p>
        </p:txBody>
      </p:sp>
    </p:spTree>
    <p:extLst>
      <p:ext uri="{BB962C8B-B14F-4D97-AF65-F5344CB8AC3E}">
        <p14:creationId xmlns:p14="http://schemas.microsoft.com/office/powerpoint/2010/main" val="2480905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ubse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2B69BAA-A0A2-463E-BBFC-15E1C84AAA1C}" type="slidenum">
              <a:rPr lang="en-US" smtClean="0"/>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CAUTION: INVESTIGATIONAL DEVICE. LIMITED BY FEDERAL (US) LAW TO INVESTIGATIONAL USE ONLY</a:t>
            </a:r>
            <a:endParaRPr lang="id-ID"/>
          </a:p>
          <a:p>
            <a:endParaRPr lang="en-US" dirty="0"/>
          </a:p>
        </p:txBody>
      </p:sp>
    </p:spTree>
    <p:extLst>
      <p:ext uri="{BB962C8B-B14F-4D97-AF65-F5344CB8AC3E}">
        <p14:creationId xmlns:p14="http://schemas.microsoft.com/office/powerpoint/2010/main" val="2456561539"/>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1951891" y="6356350"/>
            <a:ext cx="7227277" cy="365125"/>
          </a:xfrm>
          <a:prstGeom prst="rect">
            <a:avLst/>
          </a:prstGeom>
        </p:spPr>
        <p:txBody>
          <a:bodyPr/>
          <a:lstStyle>
            <a:lvl1pPr>
              <a:defRPr sz="1200"/>
            </a:lvl1pPr>
          </a:lstStyle>
          <a:p>
            <a:r>
              <a:rPr lang="en-US" dirty="0"/>
              <a:t>CAUTION: INVESTIGATIONAL DEVICE. LIMITED BY FEDERAL (US) LAW TO INVESTIGATIONAL USE ONLY </a:t>
            </a:r>
            <a:endParaRPr lang="id-ID"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9F2E319-0919-499D-AD1F-7963255D1003}" type="slidenum">
              <a:rPr lang="id-ID" smtClean="0"/>
              <a:t>‹#›</a:t>
            </a:fld>
            <a:endParaRPr lang="id-ID" dirty="0"/>
          </a:p>
        </p:txBody>
      </p:sp>
      <p:cxnSp>
        <p:nvCxnSpPr>
          <p:cNvPr id="8" name="Straight Connector 7"/>
          <p:cNvCxnSpPr/>
          <p:nvPr userDrawn="1"/>
        </p:nvCxnSpPr>
        <p:spPr>
          <a:xfrm flipV="1">
            <a:off x="-1079906" y="593797"/>
            <a:ext cx="1722992" cy="30664"/>
          </a:xfrm>
          <a:prstGeom prst="line">
            <a:avLst/>
          </a:prstGeom>
          <a:ln w="25400">
            <a:gradFill flip="none" rotWithShape="1">
              <a:gsLst>
                <a:gs pos="0">
                  <a:schemeClr val="accent2">
                    <a:lumMod val="20000"/>
                    <a:lumOff val="80000"/>
                  </a:schemeClr>
                </a:gs>
                <a:gs pos="35000">
                  <a:schemeClr val="accent2">
                    <a:lumMod val="40000"/>
                    <a:lumOff val="60000"/>
                  </a:schemeClr>
                </a:gs>
                <a:gs pos="100000">
                  <a:schemeClr val="bg2">
                    <a:lumMod val="50000"/>
                  </a:schemeClr>
                </a:gs>
              </a:gsLst>
              <a:lin ang="2700000" scaled="1"/>
              <a:tileRect/>
            </a:gra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9" name="Oval 8"/>
          <p:cNvSpPr>
            <a:spLocks noChangeAspect="1"/>
          </p:cNvSpPr>
          <p:nvPr userDrawn="1"/>
        </p:nvSpPr>
        <p:spPr>
          <a:xfrm>
            <a:off x="544627" y="515659"/>
            <a:ext cx="180000" cy="180000"/>
          </a:xfrm>
          <a:prstGeom prst="ellipse">
            <a:avLst/>
          </a:prstGeom>
          <a:solidFill>
            <a:schemeClr val="accent1"/>
          </a:solidFill>
          <a:ln w="25400">
            <a:solidFill>
              <a:schemeClr val="bg1">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100" b="1" dirty="0"/>
          </a:p>
        </p:txBody>
      </p:sp>
      <p:sp>
        <p:nvSpPr>
          <p:cNvPr id="11" name="Title 10"/>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67680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2085174" y="6356350"/>
            <a:ext cx="7212650" cy="365125"/>
          </a:xfrm>
          <a:prstGeom prst="rect">
            <a:avLst/>
          </a:prstGeom>
        </p:spPr>
        <p:txBody>
          <a:bodyPr/>
          <a:lstStyle/>
          <a:p>
            <a:r>
              <a:rPr lang="en-US" dirty="0"/>
              <a:t>CAUTION: INVESTIGATIONAL DEVICE. LIMITED BY FEDERAL (US) LAW TO INVESTIGATIONAL USE ONLY </a:t>
            </a:r>
            <a:endParaRPr lang="id-ID"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C9F2E319-0919-499D-AD1F-7963255D1003}" type="slidenum">
              <a:rPr lang="id-ID" smtClean="0"/>
              <a:t>‹#›</a:t>
            </a:fld>
            <a:endParaRPr lang="id-ID"/>
          </a:p>
        </p:txBody>
      </p:sp>
    </p:spTree>
    <p:extLst>
      <p:ext uri="{BB962C8B-B14F-4D97-AF65-F5344CB8AC3E}">
        <p14:creationId xmlns:p14="http://schemas.microsoft.com/office/powerpoint/2010/main" val="2334109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C9F2E319-0919-499D-AD1F-7963255D1003}" type="slidenum">
              <a:rPr lang="id-ID" smtClean="0"/>
              <a:t>‹#›</a:t>
            </a:fld>
            <a:endParaRPr lang="id-ID"/>
          </a:p>
        </p:txBody>
      </p:sp>
      <p:sp>
        <p:nvSpPr>
          <p:cNvPr id="5" name="Title 4"/>
          <p:cNvSpPr>
            <a:spLocks noGrp="1"/>
          </p:cNvSpPr>
          <p:nvPr>
            <p:ph type="title"/>
          </p:nvPr>
        </p:nvSpPr>
        <p:spPr/>
        <p:txBody>
          <a:bodyPr/>
          <a:lstStyle/>
          <a:p>
            <a:r>
              <a:rPr lang="en-US"/>
              <a:t>Click to edit Master title style</a:t>
            </a:r>
          </a:p>
        </p:txBody>
      </p:sp>
      <p:sp>
        <p:nvSpPr>
          <p:cNvPr id="6" name="Footer Placeholder 5"/>
          <p:cNvSpPr>
            <a:spLocks noGrp="1"/>
          </p:cNvSpPr>
          <p:nvPr>
            <p:ph type="ftr" sz="quarter" idx="13"/>
          </p:nvPr>
        </p:nvSpPr>
        <p:spPr>
          <a:xfrm>
            <a:off x="2358639" y="6356350"/>
            <a:ext cx="6657174" cy="365125"/>
          </a:xfrm>
          <a:prstGeom prst="rect">
            <a:avLst/>
          </a:prstGeom>
        </p:spPr>
        <p:txBody>
          <a:bodyPr/>
          <a:lstStyle/>
          <a:p>
            <a:r>
              <a:rPr lang="en-US" dirty="0"/>
              <a:t>CAUTION: INVESTIGATIONAL DEVICE. LIMITED BY FEDERAL (US) LAW TO INVESTIGATIONAL USE ONLY </a:t>
            </a:r>
          </a:p>
        </p:txBody>
      </p:sp>
    </p:spTree>
    <p:extLst>
      <p:ext uri="{BB962C8B-B14F-4D97-AF65-F5344CB8AC3E}">
        <p14:creationId xmlns:p14="http://schemas.microsoft.com/office/powerpoint/2010/main" val="635940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654049" y="274641"/>
            <a:ext cx="11656484" cy="747241"/>
          </a:xfrm>
          <a:prstGeom prst="rect">
            <a:avLst/>
          </a:prstGeom>
        </p:spPr>
        <p:txBody>
          <a:bodyPr vert="horz" lIns="121917" tIns="60958" rIns="121917" bIns="60958" rtlCol="0" anchor="ctr">
            <a:noAutofit/>
          </a:bodyPr>
          <a:lstStyle>
            <a:lvl1pPr>
              <a:defRPr sz="4300"/>
            </a:lvl1pPr>
          </a:lstStyle>
          <a:p>
            <a:r>
              <a:rPr lang="en-US" dirty="0"/>
              <a:t>Click to edit Master title style</a:t>
            </a:r>
          </a:p>
        </p:txBody>
      </p:sp>
      <p:sp>
        <p:nvSpPr>
          <p:cNvPr id="8" name="Text Placeholder 2"/>
          <p:cNvSpPr>
            <a:spLocks noGrp="1"/>
          </p:cNvSpPr>
          <p:nvPr>
            <p:ph idx="1"/>
          </p:nvPr>
        </p:nvSpPr>
        <p:spPr>
          <a:xfrm>
            <a:off x="260349" y="1190540"/>
            <a:ext cx="11656484" cy="4935624"/>
          </a:xfrm>
          <a:prstGeom prst="rect">
            <a:avLst/>
          </a:prstGeom>
        </p:spPr>
        <p:txBody>
          <a:bodyPr vert="horz" lIns="121917" tIns="60958" rIns="121917" bIns="6095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3"/>
          <p:cNvSpPr>
            <a:spLocks noGrp="1"/>
          </p:cNvSpPr>
          <p:nvPr>
            <p:ph type="ftr" sz="quarter" idx="11"/>
          </p:nvPr>
        </p:nvSpPr>
        <p:spPr>
          <a:xfrm>
            <a:off x="7908481" y="6443440"/>
            <a:ext cx="2927956" cy="365125"/>
          </a:xfrm>
          <a:prstGeom prst="rect">
            <a:avLst/>
          </a:prstGeom>
        </p:spPr>
        <p:txBody>
          <a:bodyPr/>
          <a:lstStyle>
            <a:lvl1pPr>
              <a:defRPr sz="1100"/>
            </a:lvl1pPr>
          </a:lstStyle>
          <a:p>
            <a:r>
              <a:rPr lang="en-US" dirty="0"/>
              <a:t>For Investigational Use. Pending CE Mark</a:t>
            </a:r>
          </a:p>
        </p:txBody>
      </p:sp>
      <p:sp>
        <p:nvSpPr>
          <p:cNvPr id="11" name="Slide Number Placeholder 4"/>
          <p:cNvSpPr>
            <a:spLocks noGrp="1"/>
          </p:cNvSpPr>
          <p:nvPr>
            <p:ph type="sldNum" sz="quarter" idx="12"/>
          </p:nvPr>
        </p:nvSpPr>
        <p:spPr>
          <a:xfrm>
            <a:off x="11420173" y="6356352"/>
            <a:ext cx="771827" cy="365125"/>
          </a:xfrm>
          <a:noFill/>
        </p:spPr>
        <p:txBody>
          <a:bodyPr/>
          <a:lstStyle>
            <a:lvl1pPr>
              <a:defRPr sz="1300" b="0"/>
            </a:lvl1pPr>
          </a:lstStyle>
          <a:p>
            <a:fld id="{FEA7470B-24CC-3F48-9A4E-2298D4A0CF22}" type="slidenum">
              <a:rPr lang="en-US" smtClean="0"/>
              <a:pPr/>
              <a:t>‹#›</a:t>
            </a:fld>
            <a:endParaRPr lang="en-US" dirty="0"/>
          </a:p>
        </p:txBody>
      </p:sp>
      <p:sp>
        <p:nvSpPr>
          <p:cNvPr id="2" name="TextBox 1"/>
          <p:cNvSpPr txBox="1"/>
          <p:nvPr userDrawn="1"/>
        </p:nvSpPr>
        <p:spPr>
          <a:xfrm>
            <a:off x="5801359" y="6356352"/>
            <a:ext cx="1958340" cy="452213"/>
          </a:xfrm>
          <a:prstGeom prst="rect">
            <a:avLst/>
          </a:prstGeom>
        </p:spPr>
        <p:txBody>
          <a:bodyPr vert="horz" wrap="none" lIns="121917" tIns="60958" rIns="121917" bIns="60958" rtlCol="0" anchor="ctr">
            <a:normAutofit/>
          </a:bodyPr>
          <a:lstStyle/>
          <a:p>
            <a:r>
              <a:rPr lang="en-US" sz="1100" dirty="0"/>
              <a:t>Senseonics Confidential</a:t>
            </a:r>
          </a:p>
        </p:txBody>
      </p:sp>
    </p:spTree>
    <p:extLst>
      <p:ext uri="{BB962C8B-B14F-4D97-AF65-F5344CB8AC3E}">
        <p14:creationId xmlns:p14="http://schemas.microsoft.com/office/powerpoint/2010/main" val="3966273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8606981" y="6443440"/>
            <a:ext cx="2927956" cy="365125"/>
          </a:xfrm>
          <a:prstGeom prst="rect">
            <a:avLst/>
          </a:prstGeom>
        </p:spPr>
        <p:txBody>
          <a:bodyPr/>
          <a:lstStyle>
            <a:lvl1pPr>
              <a:defRPr sz="1100"/>
            </a:lvl1pPr>
          </a:lstStyle>
          <a:p>
            <a:r>
              <a:rPr lang="en-US"/>
              <a:t>For Investigational Use. Pending CE Mark</a:t>
            </a:r>
          </a:p>
        </p:txBody>
      </p:sp>
      <p:sp>
        <p:nvSpPr>
          <p:cNvPr id="5" name="Slide Number Placeholder 4"/>
          <p:cNvSpPr>
            <a:spLocks noGrp="1"/>
          </p:cNvSpPr>
          <p:nvPr>
            <p:ph type="sldNum" sz="quarter" idx="12"/>
          </p:nvPr>
        </p:nvSpPr>
        <p:spPr>
          <a:xfrm>
            <a:off x="11420173" y="6356352"/>
            <a:ext cx="771827" cy="365125"/>
          </a:xfrm>
          <a:noFill/>
        </p:spPr>
        <p:txBody>
          <a:bodyPr/>
          <a:lstStyle>
            <a:lvl1pPr>
              <a:defRPr sz="1300" b="0"/>
            </a:lvl1pPr>
          </a:lstStyle>
          <a:p>
            <a:fld id="{FEA7470B-24CC-3F48-9A4E-2298D4A0CF22}" type="slidenum">
              <a:rPr lang="en-US" smtClean="0"/>
              <a:pPr/>
              <a:t>‹#›</a:t>
            </a:fld>
            <a:endParaRPr lang="en-US" dirty="0"/>
          </a:p>
        </p:txBody>
      </p:sp>
      <p:sp>
        <p:nvSpPr>
          <p:cNvPr id="6" name="Title Placeholder 1"/>
          <p:cNvSpPr>
            <a:spLocks noGrp="1"/>
          </p:cNvSpPr>
          <p:nvPr>
            <p:ph type="title"/>
          </p:nvPr>
        </p:nvSpPr>
        <p:spPr>
          <a:xfrm>
            <a:off x="260349" y="274641"/>
            <a:ext cx="11656484" cy="747241"/>
          </a:xfrm>
          <a:prstGeom prst="rect">
            <a:avLst/>
          </a:prstGeom>
        </p:spPr>
        <p:txBody>
          <a:bodyPr vert="horz" lIns="121917" tIns="60958" rIns="121917" bIns="60958" rtlCol="0" anchor="ctr">
            <a:normAutofit/>
          </a:bodyPr>
          <a:lstStyle/>
          <a:p>
            <a:r>
              <a:rPr lang="en-US"/>
              <a:t>Click to edit Master title style</a:t>
            </a:r>
            <a:endParaRPr lang="en-US" dirty="0"/>
          </a:p>
        </p:txBody>
      </p:sp>
      <p:sp>
        <p:nvSpPr>
          <p:cNvPr id="7" name="TextBox 6"/>
          <p:cNvSpPr txBox="1"/>
          <p:nvPr userDrawn="1"/>
        </p:nvSpPr>
        <p:spPr>
          <a:xfrm>
            <a:off x="5801360" y="5988240"/>
            <a:ext cx="1219200" cy="1219200"/>
          </a:xfrm>
          <a:prstGeom prst="rect">
            <a:avLst/>
          </a:prstGeom>
        </p:spPr>
        <p:txBody>
          <a:bodyPr vert="horz" wrap="none" lIns="121917" tIns="60958" rIns="121917" bIns="60958" rtlCol="0" anchor="ctr">
            <a:normAutofit/>
          </a:bodyPr>
          <a:lstStyle/>
          <a:p>
            <a:r>
              <a:rPr lang="en-US" sz="1100" dirty="0"/>
              <a:t>Senseonics Confidential</a:t>
            </a:r>
          </a:p>
        </p:txBody>
      </p:sp>
    </p:spTree>
    <p:extLst>
      <p:ext uri="{BB962C8B-B14F-4D97-AF65-F5344CB8AC3E}">
        <p14:creationId xmlns:p14="http://schemas.microsoft.com/office/powerpoint/2010/main" val="2541780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1" name="Slide Number Placeholder 18"/>
          <p:cNvSpPr txBox="1">
            <a:spLocks/>
          </p:cNvSpPr>
          <p:nvPr/>
        </p:nvSpPr>
        <p:spPr>
          <a:xfrm>
            <a:off x="11479605" y="6215961"/>
            <a:ext cx="658368" cy="416596"/>
          </a:xfrm>
          <a:prstGeom prst="rect">
            <a:avLst/>
          </a:prstGeom>
        </p:spPr>
        <p:txBody>
          <a:bodyPr/>
          <a:lstStyle>
            <a:defPPr>
              <a:defRPr lang="id-ID"/>
            </a:defPPr>
            <a:lvl1pPr marL="0" algn="ct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F2E319-0919-499D-AD1F-7963255D1003}" type="slidenum">
              <a:rPr lang="id-ID" smtClean="0"/>
              <a:pPr/>
              <a:t>‹#›</a:t>
            </a:fld>
            <a:endParaRPr lang="id-ID" dirty="0"/>
          </a:p>
        </p:txBody>
      </p:sp>
      <p:sp>
        <p:nvSpPr>
          <p:cNvPr id="4" name="Title Placeholder 3"/>
          <p:cNvSpPr>
            <a:spLocks noGrp="1"/>
          </p:cNvSpPr>
          <p:nvPr>
            <p:ph type="title"/>
          </p:nvPr>
        </p:nvSpPr>
        <p:spPr>
          <a:xfrm>
            <a:off x="521208" y="365126"/>
            <a:ext cx="10515600" cy="1325563"/>
          </a:xfrm>
          <a:prstGeom prst="rect">
            <a:avLst/>
          </a:prstGeom>
        </p:spPr>
        <p:txBody>
          <a:bodyPr vert="horz" lIns="91440" tIns="45720" rIns="91440" bIns="45720" rtlCol="0" anchor="t">
            <a:normAutofit/>
          </a:bodyPr>
          <a:lstStyle/>
          <a:p>
            <a:r>
              <a:rPr lang="en-US" dirty="0"/>
              <a:t>Click to edit Master title style</a:t>
            </a:r>
          </a:p>
        </p:txBody>
      </p:sp>
      <p:sp>
        <p:nvSpPr>
          <p:cNvPr id="5" name="Text Placeholder 4"/>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B69BAA-A0A2-463E-BBFC-15E1C84AAA1C}" type="slidenum">
              <a:rPr lang="en-US" smtClean="0"/>
              <a:t>‹#›</a:t>
            </a:fld>
            <a:endParaRPr lang="en-US" dirty="0"/>
          </a:p>
        </p:txBody>
      </p:sp>
      <p:sp>
        <p:nvSpPr>
          <p:cNvPr id="12" name="Footer Placeholder 11"/>
          <p:cNvSpPr>
            <a:spLocks noGrp="1"/>
          </p:cNvSpPr>
          <p:nvPr>
            <p:ph type="ftr" sz="quarter" idx="3"/>
          </p:nvPr>
        </p:nvSpPr>
        <p:spPr>
          <a:xfrm>
            <a:off x="2444097" y="6356350"/>
            <a:ext cx="65033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CAUTION: INVESTIGATIONAL DEVICE. LIMITED BY FEDERAL (US) LAW TO INVESTIGATIONAL USE ONLY</a:t>
            </a:r>
            <a:endParaRPr lang="id-ID" dirty="0"/>
          </a:p>
          <a:p>
            <a:endParaRPr lang="en-US" dirty="0"/>
          </a:p>
        </p:txBody>
      </p:sp>
    </p:spTree>
    <p:extLst>
      <p:ext uri="{BB962C8B-B14F-4D97-AF65-F5344CB8AC3E}">
        <p14:creationId xmlns:p14="http://schemas.microsoft.com/office/powerpoint/2010/main" val="633561089"/>
      </p:ext>
    </p:extLst>
  </p:cSld>
  <p:clrMap bg1="lt1" tx1="dk1" bg2="lt2" tx2="dk2" accent1="accent1" accent2="accent2" accent3="accent3" accent4="accent4" accent5="accent5" accent6="accent6" hlink="hlink" folHlink="folHlink"/>
  <p:sldLayoutIdLst>
    <p:sldLayoutId id="2147483698" r:id="rId1"/>
    <p:sldLayoutId id="2147483709" r:id="rId2"/>
    <p:sldLayoutId id="2147483712" r:id="rId3"/>
    <p:sldLayoutId id="2147483700" r:id="rId4"/>
    <p:sldLayoutId id="2147483701" r:id="rId5"/>
    <p:sldLayoutId id="2147483703" r:id="rId6"/>
    <p:sldLayoutId id="2147483713" r:id="rId7"/>
    <p:sldLayoutId id="2147483714" r:id="rId8"/>
  </p:sldLayoutIdLst>
  <p:hf hdr="0" dt="0"/>
  <p:txStyles>
    <p:titleStyle>
      <a:lvl1pPr algn="l" defTabSz="914400" rtl="0" eaLnBrk="1" latinLnBrk="0" hangingPunct="1">
        <a:lnSpc>
          <a:spcPct val="75000"/>
        </a:lnSpc>
        <a:spcBef>
          <a:spcPct val="0"/>
        </a:spcBef>
        <a:buNone/>
        <a:defRPr sz="3600" kern="1200">
          <a:solidFill>
            <a:srgbClr val="1F497D"/>
          </a:solidFill>
          <a:latin typeface="+mj-lt"/>
          <a:ea typeface="+mj-ea"/>
          <a:cs typeface="+mj-cs"/>
        </a:defRPr>
      </a:lvl1pPr>
    </p:titleStyle>
    <p:bodyStyle>
      <a:lvl1pPr marL="228600" indent="-228600" algn="l" defTabSz="914400" rtl="0" eaLnBrk="1" latinLnBrk="0" hangingPunct="1">
        <a:lnSpc>
          <a:spcPct val="90000"/>
        </a:lnSpc>
        <a:spcBef>
          <a:spcPts val="1000"/>
        </a:spcBef>
        <a:spcAft>
          <a:spcPts val="600"/>
        </a:spcAft>
        <a:buClr>
          <a:srgbClr val="2A6CCB"/>
        </a:buClr>
        <a:buFont typeface="Arial" panose="020B0604020202020204" pitchFamily="34" charset="0"/>
        <a:buChar char="•"/>
        <a:defRPr sz="24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spcAft>
          <a:spcPts val="600"/>
        </a:spcAft>
        <a:buClr>
          <a:srgbClr val="629DD1"/>
        </a:buClr>
        <a:buFont typeface="Calibri" panose="020F0502020204030204" pitchFamily="34" charset="0"/>
        <a:buChar char="—"/>
        <a:defRPr sz="2400" kern="1200">
          <a:solidFill>
            <a:schemeClr val="tx1">
              <a:lumMod val="50000"/>
              <a:lumOff val="5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EEC5ABB-7F78-254F-8C28-9538C1BB3F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03" y="0"/>
            <a:ext cx="12180794" cy="6858000"/>
          </a:xfrm>
          <a:prstGeom prst="rect">
            <a:avLst/>
          </a:prstGeom>
        </p:spPr>
      </p:pic>
    </p:spTree>
    <p:extLst>
      <p:ext uri="{BB962C8B-B14F-4D97-AF65-F5344CB8AC3E}">
        <p14:creationId xmlns:p14="http://schemas.microsoft.com/office/powerpoint/2010/main" val="4013433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2B69BAA-A0A2-463E-BBFC-15E1C84AAA1C}" type="slidenum">
              <a:rPr lang="en-US" smtClean="0"/>
              <a:t>2</a:t>
            </a:fld>
            <a:endParaRPr lang="en-US" dirty="0"/>
          </a:p>
        </p:txBody>
      </p:sp>
      <p:pic>
        <p:nvPicPr>
          <p:cNvPr id="11" name="Picture 10">
            <a:extLst>
              <a:ext uri="{FF2B5EF4-FFF2-40B4-BE49-F238E27FC236}">
                <a16:creationId xmlns:a16="http://schemas.microsoft.com/office/drawing/2014/main" id="{E6DD9B08-F15E-1F4E-8577-8F220BE956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59" y="0"/>
            <a:ext cx="12178282" cy="6858000"/>
          </a:xfrm>
          <a:prstGeom prst="rect">
            <a:avLst/>
          </a:prstGeom>
        </p:spPr>
      </p:pic>
    </p:spTree>
    <p:extLst>
      <p:ext uri="{BB962C8B-B14F-4D97-AF65-F5344CB8AC3E}">
        <p14:creationId xmlns:p14="http://schemas.microsoft.com/office/powerpoint/2010/main" val="1391904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6D552F-65E8-5D40-A4D2-5F5560D023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30376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D879B07-4E85-0C41-AC82-8E7EBCC943F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09" y="-13252"/>
            <a:ext cx="12158382" cy="6858000"/>
          </a:xfrm>
          <a:prstGeom prst="rect">
            <a:avLst/>
          </a:prstGeom>
        </p:spPr>
      </p:pic>
    </p:spTree>
    <p:extLst>
      <p:ext uri="{BB962C8B-B14F-4D97-AF65-F5344CB8AC3E}">
        <p14:creationId xmlns:p14="http://schemas.microsoft.com/office/powerpoint/2010/main" val="3023200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550B91E-2D9E-1C4A-87D5-49EBB34E8E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958" y="0"/>
            <a:ext cx="12082084" cy="6858000"/>
          </a:xfrm>
          <a:prstGeom prst="rect">
            <a:avLst/>
          </a:prstGeom>
        </p:spPr>
      </p:pic>
    </p:spTree>
    <p:extLst>
      <p:ext uri="{BB962C8B-B14F-4D97-AF65-F5344CB8AC3E}">
        <p14:creationId xmlns:p14="http://schemas.microsoft.com/office/powerpoint/2010/main" val="2127028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a:extLst>
              <a:ext uri="{FF2B5EF4-FFF2-40B4-BE49-F238E27FC236}">
                <a16:creationId xmlns:a16="http://schemas.microsoft.com/office/drawing/2014/main" id="{A79ACECE-B4E3-324E-BCB9-7F1DCC64C2F0}"/>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0" y="0"/>
            <a:ext cx="12170493" cy="6858000"/>
          </a:xfrm>
        </p:spPr>
      </p:pic>
    </p:spTree>
    <p:extLst>
      <p:ext uri="{BB962C8B-B14F-4D97-AF65-F5344CB8AC3E}">
        <p14:creationId xmlns:p14="http://schemas.microsoft.com/office/powerpoint/2010/main" val="4081452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9FCBC64C-D361-3441-9FAC-8485A6694052}"/>
              </a:ext>
            </a:extLst>
          </p:cNvPr>
          <p:cNvSpPr>
            <a:spLocks noGrp="1"/>
          </p:cNvSpPr>
          <p:nvPr>
            <p:ph type="title"/>
          </p:nvPr>
        </p:nvSpPr>
        <p:spPr/>
        <p:txBody>
          <a:bodyPr/>
          <a:lstStyle/>
          <a:p>
            <a:endParaRPr lang="en-US"/>
          </a:p>
        </p:txBody>
      </p:sp>
      <p:pic>
        <p:nvPicPr>
          <p:cNvPr id="20" name="Content Placeholder 19">
            <a:extLst>
              <a:ext uri="{FF2B5EF4-FFF2-40B4-BE49-F238E27FC236}">
                <a16:creationId xmlns:a16="http://schemas.microsoft.com/office/drawing/2014/main" id="{6AB5C896-7476-DC44-AA82-905894C4020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0" y="0"/>
            <a:ext cx="12284765" cy="6942084"/>
          </a:xfrm>
        </p:spPr>
      </p:pic>
    </p:spTree>
    <p:extLst>
      <p:ext uri="{BB962C8B-B14F-4D97-AF65-F5344CB8AC3E}">
        <p14:creationId xmlns:p14="http://schemas.microsoft.com/office/powerpoint/2010/main" val="2876599723"/>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17331</TotalTime>
  <Words>413</Words>
  <Application>Microsoft Macintosh PowerPoint</Application>
  <PresentationFormat>Widescreen</PresentationFormat>
  <Paragraphs>31</Paragraphs>
  <Slides>7</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 Elsey</dc:creator>
  <cp:lastModifiedBy>Monica Dennis</cp:lastModifiedBy>
  <cp:revision>1151</cp:revision>
  <cp:lastPrinted>2017-06-06T18:01:45Z</cp:lastPrinted>
  <dcterms:created xsi:type="dcterms:W3CDTF">2014-12-03T01:56:27Z</dcterms:created>
  <dcterms:modified xsi:type="dcterms:W3CDTF">2018-08-20T11:30:27Z</dcterms:modified>
</cp:coreProperties>
</file>