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9"/>
  </p:notesMasterIdLst>
  <p:handoutMasterIdLst>
    <p:handoutMasterId r:id="rId10"/>
  </p:handoutMasterIdLst>
  <p:sldIdLst>
    <p:sldId id="636" r:id="rId2"/>
    <p:sldId id="715" r:id="rId3"/>
    <p:sldId id="637" r:id="rId4"/>
    <p:sldId id="687" r:id="rId5"/>
    <p:sldId id="685" r:id="rId6"/>
    <p:sldId id="694" r:id="rId7"/>
    <p:sldId id="649" r:id="rId8"/>
  </p:sldIdLst>
  <p:sldSz cx="12192000" cy="6858000"/>
  <p:notesSz cx="7010400" cy="92964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p15:clr>
            <a:srgbClr val="A4A3A4"/>
          </p15:clr>
        </p15:guide>
        <p15:guide id="2" pos="220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e Piccinino" initials="MP"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0E008F"/>
    <a:srgbClr val="1F497D"/>
    <a:srgbClr val="3A5DAE"/>
    <a:srgbClr val="CED7E6"/>
    <a:srgbClr val="66CCFF"/>
    <a:srgbClr val="000000"/>
    <a:srgbClr val="7EB2E6"/>
    <a:srgbClr val="8031A7"/>
    <a:srgbClr val="00B0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41" autoAdjust="0"/>
    <p:restoredTop sz="64895" autoAdjust="0"/>
  </p:normalViewPr>
  <p:slideViewPr>
    <p:cSldViewPr snapToGrid="0">
      <p:cViewPr varScale="1">
        <p:scale>
          <a:sx n="72" d="100"/>
          <a:sy n="72" d="100"/>
        </p:scale>
        <p:origin x="1816" y="200"/>
      </p:cViewPr>
      <p:guideLst>
        <p:guide orient="horz" pos="2160"/>
        <p:guide pos="3840"/>
      </p:guideLst>
    </p:cSldViewPr>
  </p:slideViewPr>
  <p:notesTextViewPr>
    <p:cViewPr>
      <p:scale>
        <a:sx n="1" d="1"/>
        <a:sy n="1" d="1"/>
      </p:scale>
      <p:origin x="0" y="0"/>
    </p:cViewPr>
  </p:notesTextViewPr>
  <p:sorterViewPr>
    <p:cViewPr>
      <p:scale>
        <a:sx n="60" d="100"/>
        <a:sy n="60" d="100"/>
      </p:scale>
      <p:origin x="0" y="4675"/>
    </p:cViewPr>
  </p:sorterViewPr>
  <p:notesViewPr>
    <p:cSldViewPr snapToGrid="0">
      <p:cViewPr varScale="1">
        <p:scale>
          <a:sx n="66" d="100"/>
          <a:sy n="66" d="100"/>
        </p:scale>
        <p:origin x="-3120" y="-77"/>
      </p:cViewPr>
      <p:guideLst>
        <p:guide orient="horz" pos="2928"/>
        <p:guide pos="220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4331377950455098E-2"/>
          <c:y val="8.8135273729580896E-2"/>
          <c:w val="0.86355036000943097"/>
          <c:h val="0.675156969880779"/>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29F3-41BA-8876-E45BDB57C7B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Sheet1!$A$2:$A$15</c:f>
              <c:numCache>
                <c:formatCode>General</c:formatCode>
                <c:ptCount val="14"/>
                <c:pt idx="0">
                  <c:v>0</c:v>
                </c:pt>
                <c:pt idx="1">
                  <c:v>7</c:v>
                </c:pt>
                <c:pt idx="2" formatCode="0">
                  <c:v>14</c:v>
                </c:pt>
                <c:pt idx="3" formatCode="0">
                  <c:v>21</c:v>
                </c:pt>
                <c:pt idx="4" formatCode="0">
                  <c:v>28</c:v>
                </c:pt>
                <c:pt idx="5" formatCode="0">
                  <c:v>35</c:v>
                </c:pt>
                <c:pt idx="6" formatCode="0">
                  <c:v>42</c:v>
                </c:pt>
                <c:pt idx="7" formatCode="0">
                  <c:v>49</c:v>
                </c:pt>
                <c:pt idx="8" formatCode="0">
                  <c:v>56</c:v>
                </c:pt>
                <c:pt idx="9" formatCode="0">
                  <c:v>63</c:v>
                </c:pt>
                <c:pt idx="10" formatCode="0">
                  <c:v>70</c:v>
                </c:pt>
                <c:pt idx="11" formatCode="0">
                  <c:v>77</c:v>
                </c:pt>
                <c:pt idx="12" formatCode="0">
                  <c:v>84</c:v>
                </c:pt>
                <c:pt idx="13" formatCode="0">
                  <c:v>90</c:v>
                </c:pt>
              </c:numCache>
              <c:extLst/>
            </c:numRef>
          </c:cat>
          <c:val>
            <c:numRef>
              <c:f>Sheet1!$B$2:$B$15</c:f>
              <c:numCache>
                <c:formatCode>General</c:formatCode>
                <c:ptCount val="14"/>
                <c:pt idx="0">
                  <c:v>300</c:v>
                </c:pt>
              </c:numCache>
              <c:extLst/>
            </c:numRef>
          </c:val>
          <c:smooth val="0"/>
          <c:extLst>
            <c:ext xmlns:c16="http://schemas.microsoft.com/office/drawing/2014/chart" uri="{C3380CC4-5D6E-409C-BE32-E72D297353CC}">
              <c16:uniqueId val="{00000001-29F3-41BA-8876-E45BDB57C7BC}"/>
            </c:ext>
          </c:extLst>
        </c:ser>
        <c:dLbls>
          <c:dLblPos val="ctr"/>
          <c:showLegendKey val="0"/>
          <c:showVal val="1"/>
          <c:showCatName val="0"/>
          <c:showSerName val="0"/>
          <c:showPercent val="0"/>
          <c:showBubbleSize val="0"/>
        </c:dLbls>
        <c:smooth val="0"/>
        <c:axId val="131373056"/>
        <c:axId val="44793152"/>
      </c:lineChart>
      <c:catAx>
        <c:axId val="131373056"/>
        <c:scaling>
          <c:orientation val="minMax"/>
        </c:scaling>
        <c:delete val="0"/>
        <c:axPos val="b"/>
        <c:numFmt formatCode="#,##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rgbClr val="898D8D"/>
                </a:solidFill>
                <a:latin typeface="+mn-lt"/>
                <a:ea typeface="+mn-ea"/>
                <a:cs typeface="+mn-cs"/>
              </a:defRPr>
            </a:pPr>
            <a:endParaRPr lang="en-US"/>
          </a:p>
        </c:txPr>
        <c:crossAx val="44793152"/>
        <c:crosses val="autoZero"/>
        <c:auto val="1"/>
        <c:lblAlgn val="ctr"/>
        <c:lblOffset val="100"/>
        <c:noMultiLvlLbl val="0"/>
      </c:catAx>
      <c:valAx>
        <c:axId val="44793152"/>
        <c:scaling>
          <c:orientation val="minMax"/>
          <c:max val="4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r">
              <a:defRPr sz="1197" b="0" i="0" u="none" strike="noStrike" kern="1200" baseline="0">
                <a:solidFill>
                  <a:schemeClr val="bg2"/>
                </a:solidFill>
                <a:latin typeface="+mn-lt"/>
                <a:ea typeface="+mn-ea"/>
                <a:cs typeface="+mn-cs"/>
              </a:defRPr>
            </a:pPr>
            <a:endParaRPr lang="en-US"/>
          </a:p>
        </c:txPr>
        <c:crossAx val="131373056"/>
        <c:crosses val="autoZero"/>
        <c:crossBetween val="between"/>
        <c:majorUnit val="100"/>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7840" cy="466435"/>
          </a:xfrm>
          <a:prstGeom prst="rect">
            <a:avLst/>
          </a:prstGeom>
        </p:spPr>
        <p:txBody>
          <a:bodyPr vert="horz" lIns="93163" tIns="46581" rIns="93163" bIns="46581" rtlCol="0"/>
          <a:lstStyle>
            <a:lvl1pPr algn="l">
              <a:defRPr sz="1200"/>
            </a:lvl1pPr>
          </a:lstStyle>
          <a:p>
            <a:endParaRPr lang="en-US" dirty="0"/>
          </a:p>
        </p:txBody>
      </p:sp>
      <p:sp>
        <p:nvSpPr>
          <p:cNvPr id="3" name="Date Placeholder 2"/>
          <p:cNvSpPr>
            <a:spLocks noGrp="1"/>
          </p:cNvSpPr>
          <p:nvPr>
            <p:ph type="dt" sz="quarter" idx="1"/>
          </p:nvPr>
        </p:nvSpPr>
        <p:spPr>
          <a:xfrm>
            <a:off x="3970941" y="1"/>
            <a:ext cx="3037840" cy="466435"/>
          </a:xfrm>
          <a:prstGeom prst="rect">
            <a:avLst/>
          </a:prstGeom>
        </p:spPr>
        <p:txBody>
          <a:bodyPr vert="horz" lIns="93163" tIns="46581" rIns="93163" bIns="46581" rtlCol="0"/>
          <a:lstStyle>
            <a:lvl1pPr algn="r">
              <a:defRPr sz="1200"/>
            </a:lvl1pPr>
          </a:lstStyle>
          <a:p>
            <a:fld id="{89589CBE-4BDA-4B19-BC13-A854DD239856}" type="datetimeFigureOut">
              <a:rPr lang="en-US" smtClean="0"/>
              <a:t>8/12/18</a:t>
            </a:fld>
            <a:endParaRPr lang="en-US" dirty="0"/>
          </a:p>
        </p:txBody>
      </p:sp>
      <p:sp>
        <p:nvSpPr>
          <p:cNvPr id="4" name="Footer Placeholder 3"/>
          <p:cNvSpPr>
            <a:spLocks noGrp="1"/>
          </p:cNvSpPr>
          <p:nvPr>
            <p:ph type="ftr" sz="quarter" idx="2"/>
          </p:nvPr>
        </p:nvSpPr>
        <p:spPr>
          <a:xfrm>
            <a:off x="2" y="8829971"/>
            <a:ext cx="3037840" cy="466434"/>
          </a:xfrm>
          <a:prstGeom prst="rect">
            <a:avLst/>
          </a:prstGeom>
        </p:spPr>
        <p:txBody>
          <a:bodyPr vert="horz" lIns="93163" tIns="46581" rIns="93163" bIns="46581"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1" y="8829971"/>
            <a:ext cx="3037840" cy="466434"/>
          </a:xfrm>
          <a:prstGeom prst="rect">
            <a:avLst/>
          </a:prstGeom>
        </p:spPr>
        <p:txBody>
          <a:bodyPr vert="horz" lIns="93163" tIns="46581" rIns="93163" bIns="46581" rtlCol="0" anchor="b"/>
          <a:lstStyle>
            <a:lvl1pPr algn="r">
              <a:defRPr sz="1200"/>
            </a:lvl1pPr>
          </a:lstStyle>
          <a:p>
            <a:fld id="{67F801D5-FB54-44E0-B9D4-57F15E2EA607}" type="slidenum">
              <a:rPr lang="en-US" smtClean="0"/>
              <a:t>‹#›</a:t>
            </a:fld>
            <a:endParaRPr lang="en-US" dirty="0"/>
          </a:p>
        </p:txBody>
      </p:sp>
    </p:spTree>
    <p:extLst>
      <p:ext uri="{BB962C8B-B14F-4D97-AF65-F5344CB8AC3E}">
        <p14:creationId xmlns:p14="http://schemas.microsoft.com/office/powerpoint/2010/main" val="16742768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7840" cy="466435"/>
          </a:xfrm>
          <a:prstGeom prst="rect">
            <a:avLst/>
          </a:prstGeom>
        </p:spPr>
        <p:txBody>
          <a:bodyPr vert="horz" lIns="93163" tIns="46581" rIns="93163" bIns="46581" rtlCol="0"/>
          <a:lstStyle>
            <a:lvl1pPr algn="l">
              <a:defRPr sz="1200"/>
            </a:lvl1pPr>
          </a:lstStyle>
          <a:p>
            <a:endParaRPr lang="id-ID"/>
          </a:p>
        </p:txBody>
      </p:sp>
      <p:sp>
        <p:nvSpPr>
          <p:cNvPr id="3" name="Date Placeholder 2"/>
          <p:cNvSpPr>
            <a:spLocks noGrp="1"/>
          </p:cNvSpPr>
          <p:nvPr>
            <p:ph type="dt" idx="1"/>
          </p:nvPr>
        </p:nvSpPr>
        <p:spPr>
          <a:xfrm>
            <a:off x="3970941" y="1"/>
            <a:ext cx="3037840" cy="466435"/>
          </a:xfrm>
          <a:prstGeom prst="rect">
            <a:avLst/>
          </a:prstGeom>
        </p:spPr>
        <p:txBody>
          <a:bodyPr vert="horz" lIns="93163" tIns="46581" rIns="93163" bIns="46581" rtlCol="0"/>
          <a:lstStyle>
            <a:lvl1pPr algn="r">
              <a:defRPr sz="1200"/>
            </a:lvl1pPr>
          </a:lstStyle>
          <a:p>
            <a:fld id="{B10A7EDB-42F2-4587-A519-4CD36161FFEF}" type="datetimeFigureOut">
              <a:rPr lang="id-ID" smtClean="0"/>
              <a:t>12/08/18</a:t>
            </a:fld>
            <a:endParaRPr lang="id-ID"/>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1" rIns="93163" bIns="46581" rtlCol="0" anchor="ctr"/>
          <a:lstStyle/>
          <a:p>
            <a:endParaRPr lang="id-ID"/>
          </a:p>
        </p:txBody>
      </p:sp>
      <p:sp>
        <p:nvSpPr>
          <p:cNvPr id="5" name="Notes Placeholder 4"/>
          <p:cNvSpPr>
            <a:spLocks noGrp="1"/>
          </p:cNvSpPr>
          <p:nvPr>
            <p:ph type="body" sz="quarter" idx="3"/>
          </p:nvPr>
        </p:nvSpPr>
        <p:spPr>
          <a:xfrm>
            <a:off x="701040" y="4473896"/>
            <a:ext cx="5608320" cy="3660458"/>
          </a:xfrm>
          <a:prstGeom prst="rect">
            <a:avLst/>
          </a:prstGeom>
        </p:spPr>
        <p:txBody>
          <a:bodyPr vert="horz" lIns="93163" tIns="46581" rIns="93163" bIns="465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2" y="8829971"/>
            <a:ext cx="3037840" cy="466434"/>
          </a:xfrm>
          <a:prstGeom prst="rect">
            <a:avLst/>
          </a:prstGeom>
        </p:spPr>
        <p:txBody>
          <a:bodyPr vert="horz" lIns="93163" tIns="46581" rIns="93163" bIns="46581" rtlCol="0" anchor="b"/>
          <a:lstStyle>
            <a:lvl1pPr algn="l">
              <a:defRPr sz="1200"/>
            </a:lvl1pPr>
          </a:lstStyle>
          <a:p>
            <a:endParaRPr lang="id-ID"/>
          </a:p>
        </p:txBody>
      </p:sp>
      <p:sp>
        <p:nvSpPr>
          <p:cNvPr id="7" name="Slide Number Placeholder 6"/>
          <p:cNvSpPr>
            <a:spLocks noGrp="1"/>
          </p:cNvSpPr>
          <p:nvPr>
            <p:ph type="sldNum" sz="quarter" idx="5"/>
          </p:nvPr>
        </p:nvSpPr>
        <p:spPr>
          <a:xfrm>
            <a:off x="3970941" y="8829971"/>
            <a:ext cx="3037840" cy="466434"/>
          </a:xfrm>
          <a:prstGeom prst="rect">
            <a:avLst/>
          </a:prstGeom>
        </p:spPr>
        <p:txBody>
          <a:bodyPr vert="horz" lIns="93163" tIns="46581" rIns="93163" bIns="46581" rtlCol="0" anchor="b"/>
          <a:lstStyle>
            <a:lvl1pPr algn="r">
              <a:defRPr sz="1200"/>
            </a:lvl1pPr>
          </a:lstStyle>
          <a:p>
            <a:fld id="{4DDAD74B-4254-4A15-B920-236F271C9A39}" type="slidenum">
              <a:rPr lang="id-ID" smtClean="0"/>
              <a:t>‹#›</a:t>
            </a:fld>
            <a:endParaRPr lang="id-ID"/>
          </a:p>
        </p:txBody>
      </p:sp>
    </p:spTree>
    <p:extLst>
      <p:ext uri="{BB962C8B-B14F-4D97-AF65-F5344CB8AC3E}">
        <p14:creationId xmlns:p14="http://schemas.microsoft.com/office/powerpoint/2010/main" val="2582477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a:solidFill>
                  <a:schemeClr val="tx1"/>
                </a:solidFill>
                <a:effectLst/>
                <a:latin typeface="+mn-lt"/>
                <a:ea typeface="+mn-ea"/>
                <a:cs typeface="+mn-cs"/>
              </a:rPr>
              <a:t>Despite progress, the currently available CGM systems are only used by a small minority of people who could benefit from them such as people with type 1 diabetes and people with type 2 diabetes on intensive regimens using insulin. Currently Less than 10  % of the people with Type 1 diabetes utilize CGM as a tool in the management of their diabetes (Wong, 2014). Utilization in Type 2 diabetes is significantly lower than that of Type 1 even though many could benefit from its use. One limitation is the requirement for repeated, frequent transcutaneous insertion of a Sensor by the patient. In addition, fatigue of use and the complexity of long-term use adds to the sub-optimal use and adherence.</a:t>
            </a:r>
            <a:r>
              <a:rPr lang="en-US" sz="1100" kern="1200" baseline="0" dirty="0">
                <a:solidFill>
                  <a:schemeClr val="tx1"/>
                </a:solidFill>
                <a:effectLst/>
                <a:latin typeface="+mn-lt"/>
                <a:ea typeface="+mn-ea"/>
                <a:cs typeface="+mn-cs"/>
              </a:rPr>
              <a:t>  </a:t>
            </a:r>
            <a:r>
              <a:rPr lang="en-US" sz="1100" kern="1200" dirty="0">
                <a:solidFill>
                  <a:schemeClr val="tx1"/>
                </a:solidFill>
                <a:effectLst/>
                <a:latin typeface="+mn-lt"/>
                <a:ea typeface="+mn-ea"/>
                <a:cs typeface="+mn-cs"/>
              </a:rPr>
              <a:t>Discomfort, issues with sensor insertion, and skin irritations with other systems are also reported, and may lead to discontinuation and low utilization . </a:t>
            </a:r>
          </a:p>
          <a:p>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In a survey assessing CGM device utilization, 41% of participants discontinued use in the first year due to discomfort when wearing the CGM system.</a:t>
            </a:r>
            <a:r>
              <a:rPr lang="en-US" sz="1100" kern="1200" baseline="0" dirty="0">
                <a:solidFill>
                  <a:schemeClr val="tx1"/>
                </a:solidFill>
                <a:effectLst/>
                <a:latin typeface="+mn-lt"/>
                <a:ea typeface="+mn-ea"/>
                <a:cs typeface="+mn-cs"/>
              </a:rPr>
              <a:t>  They cite the following reasons for discontinuing:</a:t>
            </a:r>
          </a:p>
          <a:p>
            <a:r>
              <a:rPr lang="en-US" sz="1100" kern="1200" baseline="0" dirty="0">
                <a:solidFill>
                  <a:schemeClr val="tx1"/>
                </a:solidFill>
                <a:effectLst/>
                <a:latin typeface="+mn-lt"/>
                <a:ea typeface="+mn-ea"/>
                <a:cs typeface="+mn-cs"/>
              </a:rPr>
              <a:t>(see above)</a:t>
            </a:r>
          </a:p>
          <a:p>
            <a:endParaRPr lang="en-US" sz="1100" kern="1200" baseline="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An additional limitation is related to the transmitter unit. For the currently approved systems, the transmitter unit cannot be temporarily removed without also removing and replacing the sensor. Thus, patients are tethered to the transmitter unit. </a:t>
            </a:r>
          </a:p>
        </p:txBody>
      </p:sp>
      <p:sp>
        <p:nvSpPr>
          <p:cNvPr id="4" name="Slide Number Placeholder 3"/>
          <p:cNvSpPr>
            <a:spLocks noGrp="1"/>
          </p:cNvSpPr>
          <p:nvPr>
            <p:ph type="sldNum" sz="quarter" idx="10"/>
          </p:nvPr>
        </p:nvSpPr>
        <p:spPr/>
        <p:txBody>
          <a:bodyPr/>
          <a:lstStyle/>
          <a:p>
            <a:fld id="{4DDAD74B-4254-4A15-B920-236F271C9A39}" type="slidenum">
              <a:rPr lang="id-ID" smtClean="0"/>
              <a:t>4</a:t>
            </a:fld>
            <a:endParaRPr lang="id-ID"/>
          </a:p>
        </p:txBody>
      </p:sp>
    </p:spTree>
    <p:extLst>
      <p:ext uri="{BB962C8B-B14F-4D97-AF65-F5344CB8AC3E}">
        <p14:creationId xmlns:p14="http://schemas.microsoft.com/office/powerpoint/2010/main" val="2512135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diabetes patients are already receiving the benefit of commonplace implantable medical devices – cardiac defibrillators, pacemakers;  and many endocrinologists  are already familiar with the procedure for implanting long term contraceptive devices.</a:t>
            </a:r>
          </a:p>
          <a:p>
            <a:endParaRPr lang="en-US" dirty="0"/>
          </a:p>
          <a:p>
            <a:r>
              <a:rPr lang="en-US" dirty="0"/>
              <a:t>Diabetes – like all other areas of medicine – is experiencing a growth in implantable treatments:</a:t>
            </a:r>
          </a:p>
          <a:p>
            <a:r>
              <a:rPr lang="en-US" b="1" dirty="0"/>
              <a:t>Gastric stimulators </a:t>
            </a:r>
            <a:r>
              <a:rPr lang="en-US" dirty="0"/>
              <a:t>– use increasing for gastroparesis</a:t>
            </a:r>
          </a:p>
          <a:p>
            <a:r>
              <a:rPr lang="en-US" b="1" dirty="0" err="1"/>
              <a:t>Intarcia</a:t>
            </a:r>
            <a:r>
              <a:rPr lang="en-US" b="1" dirty="0"/>
              <a:t> – </a:t>
            </a:r>
            <a:r>
              <a:rPr lang="en-US" dirty="0"/>
              <a:t>product is ITCA 650 </a:t>
            </a:r>
            <a:r>
              <a:rPr lang="en-US" b="1" dirty="0"/>
              <a:t>- </a:t>
            </a:r>
            <a:r>
              <a:rPr lang="en-US" dirty="0"/>
              <a:t>continuous subcutaneous delivery of </a:t>
            </a:r>
            <a:r>
              <a:rPr lang="en-US" dirty="0" err="1"/>
              <a:t>exenatide</a:t>
            </a:r>
            <a:r>
              <a:rPr lang="en-US" dirty="0"/>
              <a:t>.  Currently in Phase III trials.  </a:t>
            </a:r>
            <a:endParaRPr lang="en-US" b="1" dirty="0"/>
          </a:p>
          <a:p>
            <a:r>
              <a:rPr lang="en-US" b="1" dirty="0" err="1"/>
              <a:t>ViaCyte</a:t>
            </a:r>
            <a:r>
              <a:rPr lang="en-US" b="1" dirty="0"/>
              <a:t> </a:t>
            </a:r>
            <a:r>
              <a:rPr lang="en-US" dirty="0"/>
              <a:t>– produce is PEC-Direct and PEC-</a:t>
            </a:r>
            <a:r>
              <a:rPr lang="en-US" dirty="0" err="1"/>
              <a:t>Encap</a:t>
            </a:r>
            <a:r>
              <a:rPr lang="en-US" dirty="0"/>
              <a:t> - stem cell‐derived </a:t>
            </a:r>
            <a:r>
              <a:rPr lang="en-US" dirty="0" err="1"/>
              <a:t>betacell</a:t>
            </a:r>
            <a:r>
              <a:rPr lang="en-US" dirty="0"/>
              <a:t> replacement therapies.  Currently in various phases of pre-clinical and Phase I/II trials.</a:t>
            </a:r>
          </a:p>
          <a:p>
            <a:r>
              <a:rPr lang="en-US" b="1" dirty="0"/>
              <a:t>De Montfort University (UK) </a:t>
            </a:r>
            <a:r>
              <a:rPr lang="en-US" dirty="0"/>
              <a:t>- product is </a:t>
            </a:r>
            <a:r>
              <a:rPr lang="en-US" dirty="0" err="1"/>
              <a:t>InSmart</a:t>
            </a:r>
            <a:r>
              <a:rPr lang="en-US" dirty="0"/>
              <a:t>. </a:t>
            </a:r>
            <a:r>
              <a:rPr lang="en-US" i="1" dirty="0"/>
              <a:t> Implanted into the peritoneal cavity will automatically release the correct amount of insulin in response to varying blood sugar levels. The ‘artificial pancreas’ is currently in prototype form and undergoing pre-clinical trials.</a:t>
            </a:r>
          </a:p>
          <a:p>
            <a:r>
              <a:rPr lang="en-US" b="1" dirty="0" err="1"/>
              <a:t>Senseonics</a:t>
            </a:r>
            <a:r>
              <a:rPr lang="en-US" i="1" dirty="0"/>
              <a:t> – product is </a:t>
            </a:r>
            <a:r>
              <a:rPr lang="en-US" i="1" dirty="0" err="1"/>
              <a:t>Eversense</a:t>
            </a:r>
            <a:r>
              <a:rPr lang="en-US" i="1" dirty="0"/>
              <a:t> (CE mar in Europe) – long-term implantable glucose sensor and CGM system.  Currently PMA with the FDA.  </a:t>
            </a:r>
            <a:endParaRPr lang="en-US" dirty="0"/>
          </a:p>
        </p:txBody>
      </p:sp>
      <p:sp>
        <p:nvSpPr>
          <p:cNvPr id="4" name="Slide Number Placeholder 3"/>
          <p:cNvSpPr>
            <a:spLocks noGrp="1"/>
          </p:cNvSpPr>
          <p:nvPr>
            <p:ph type="sldNum" sz="quarter" idx="10"/>
          </p:nvPr>
        </p:nvSpPr>
        <p:spPr/>
        <p:txBody>
          <a:bodyPr/>
          <a:lstStyle/>
          <a:p>
            <a:fld id="{4DDAD74B-4254-4A15-B920-236F271C9A39}" type="slidenum">
              <a:rPr lang="id-ID" smtClean="0"/>
              <a:t>6</a:t>
            </a:fld>
            <a:endParaRPr lang="id-ID"/>
          </a:p>
        </p:txBody>
      </p:sp>
    </p:spTree>
    <p:extLst>
      <p:ext uri="{BB962C8B-B14F-4D97-AF65-F5344CB8AC3E}">
        <p14:creationId xmlns:p14="http://schemas.microsoft.com/office/powerpoint/2010/main" val="193970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diabetes technology, implantable leads to a long-term continuous glucose</a:t>
            </a:r>
            <a:r>
              <a:rPr lang="en-US" baseline="0" dirty="0"/>
              <a:t> monitoring.  </a:t>
            </a:r>
          </a:p>
          <a:p>
            <a:r>
              <a:rPr lang="en-US" baseline="0" dirty="0"/>
              <a:t>Where instead of 7 days with 1 sensor, patients can now see single sensor use lasts up to 90 days.</a:t>
            </a:r>
            <a:endParaRPr lang="en-US" dirty="0"/>
          </a:p>
        </p:txBody>
      </p:sp>
      <p:sp>
        <p:nvSpPr>
          <p:cNvPr id="4" name="Slide Number Placeholder 3"/>
          <p:cNvSpPr>
            <a:spLocks noGrp="1"/>
          </p:cNvSpPr>
          <p:nvPr>
            <p:ph type="sldNum" sz="quarter" idx="10"/>
          </p:nvPr>
        </p:nvSpPr>
        <p:spPr/>
        <p:txBody>
          <a:bodyPr/>
          <a:lstStyle/>
          <a:p>
            <a:fld id="{4DDAD74B-4254-4A15-B920-236F271C9A39}" type="slidenum">
              <a:rPr lang="id-ID" smtClean="0"/>
              <a:t>7</a:t>
            </a:fld>
            <a:endParaRPr lang="id-ID"/>
          </a:p>
        </p:txBody>
      </p:sp>
    </p:spTree>
    <p:extLst>
      <p:ext uri="{BB962C8B-B14F-4D97-AF65-F5344CB8AC3E}">
        <p14:creationId xmlns:p14="http://schemas.microsoft.com/office/powerpoint/2010/main" val="4045625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revise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7673" y="1825625"/>
            <a:ext cx="10515600" cy="4351338"/>
          </a:xfrm>
          <a:prstGeom prst="rect">
            <a:avLst/>
          </a:prstGeom>
        </p:spPr>
        <p:txBody>
          <a:bodyPr/>
          <a:lstStyle>
            <a:lvl1pPr>
              <a:buClr>
                <a:srgbClr val="2A6CCB"/>
              </a:buClr>
              <a:defRPr>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15"/>
          <p:cNvSpPr>
            <a:spLocks noGrp="1"/>
          </p:cNvSpPr>
          <p:nvPr>
            <p:ph type="body" sz="quarter" idx="10"/>
          </p:nvPr>
        </p:nvSpPr>
        <p:spPr>
          <a:xfrm>
            <a:off x="1246444" y="835567"/>
            <a:ext cx="10515600" cy="444462"/>
          </a:xfrm>
          <a:prstGeom prst="rect">
            <a:avLst/>
          </a:prstGeom>
        </p:spPr>
        <p:txBody>
          <a:bodyPr>
            <a:normAutofit/>
          </a:bodyPr>
          <a:lstStyle>
            <a:lvl1pPr marL="0" indent="0">
              <a:buNone/>
              <a:defRPr sz="2300" i="1">
                <a:solidFill>
                  <a:srgbClr val="629DD1"/>
                </a:solidFill>
              </a:defRPr>
            </a:lvl1pPr>
          </a:lstStyle>
          <a:p>
            <a:pPr lvl="0"/>
            <a:r>
              <a:rPr lang="en-US" dirty="0"/>
              <a:t>Click to edit Master text styles</a:t>
            </a:r>
          </a:p>
        </p:txBody>
      </p:sp>
      <p:sp>
        <p:nvSpPr>
          <p:cNvPr id="20" name="Title 19"/>
          <p:cNvSpPr>
            <a:spLocks noGrp="1"/>
          </p:cNvSpPr>
          <p:nvPr>
            <p:ph type="title"/>
          </p:nvPr>
        </p:nvSpPr>
        <p:spPr>
          <a:xfrm>
            <a:off x="1246444" y="310897"/>
            <a:ext cx="10515600" cy="923544"/>
          </a:xfrm>
          <a:prstGeom prst="rect">
            <a:avLst/>
          </a:prstGeom>
        </p:spPr>
        <p:txBody>
          <a:bodyPr anchor="t">
            <a:normAutofit/>
          </a:bodyPr>
          <a:lstStyle>
            <a:lvl1pPr>
              <a:defRPr sz="3600">
                <a:solidFill>
                  <a:srgbClr val="1F497D"/>
                </a:solidFill>
              </a:defRPr>
            </a:lvl1pPr>
          </a:lstStyle>
          <a:p>
            <a:r>
              <a:rPr lang="en-US" dirty="0"/>
              <a:t>Click to edit Master title style</a:t>
            </a:r>
          </a:p>
        </p:txBody>
      </p:sp>
      <p:cxnSp>
        <p:nvCxnSpPr>
          <p:cNvPr id="15" name="Straight Connector 14"/>
          <p:cNvCxnSpPr/>
          <p:nvPr userDrawn="1"/>
        </p:nvCxnSpPr>
        <p:spPr>
          <a:xfrm flipV="1">
            <a:off x="-787298" y="593797"/>
            <a:ext cx="1722992" cy="30664"/>
          </a:xfrm>
          <a:prstGeom prst="line">
            <a:avLst/>
          </a:prstGeom>
          <a:ln w="25400">
            <a:gradFill flip="none" rotWithShape="1">
              <a:gsLst>
                <a:gs pos="0">
                  <a:schemeClr val="accent2">
                    <a:lumMod val="20000"/>
                    <a:lumOff val="80000"/>
                  </a:schemeClr>
                </a:gs>
                <a:gs pos="35000">
                  <a:schemeClr val="accent2">
                    <a:lumMod val="40000"/>
                    <a:lumOff val="60000"/>
                  </a:schemeClr>
                </a:gs>
                <a:gs pos="100000">
                  <a:schemeClr val="bg2">
                    <a:lumMod val="50000"/>
                  </a:schemeClr>
                </a:gs>
              </a:gsLst>
              <a:lin ang="2700000" scaled="1"/>
              <a:tileRect/>
            </a:gra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7" name="Oval 16"/>
          <p:cNvSpPr>
            <a:spLocks noChangeAspect="1"/>
          </p:cNvSpPr>
          <p:nvPr userDrawn="1"/>
        </p:nvSpPr>
        <p:spPr>
          <a:xfrm>
            <a:off x="837235" y="515659"/>
            <a:ext cx="180000" cy="180000"/>
          </a:xfrm>
          <a:prstGeom prst="ellipse">
            <a:avLst/>
          </a:prstGeom>
          <a:solidFill>
            <a:schemeClr val="accent1"/>
          </a:solidFill>
          <a:ln w="2540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2" name="Footer Placeholder 1"/>
          <p:cNvSpPr>
            <a:spLocks noGrp="1"/>
          </p:cNvSpPr>
          <p:nvPr>
            <p:ph type="ftr" sz="quarter" idx="11"/>
          </p:nvPr>
        </p:nvSpPr>
        <p:spPr>
          <a:xfrm>
            <a:off x="2329961" y="6356350"/>
            <a:ext cx="7121769" cy="365125"/>
          </a:xfrm>
          <a:prstGeom prst="rect">
            <a:avLst/>
          </a:prstGeom>
        </p:spPr>
        <p:txBody>
          <a:bodyPr/>
          <a:lstStyle>
            <a:lvl1pPr>
              <a:defRPr sz="1200"/>
            </a:lvl1pPr>
          </a:lstStyle>
          <a:p>
            <a:r>
              <a:rPr lang="en-US" dirty="0"/>
              <a:t>CAUTION: INVESTIGATIONAL DEVICE. LIMITED BY FEDERAL (US) LAW TO INVESTIGATIONAL USE ONLY</a:t>
            </a:r>
            <a:endParaRPr lang="id-ID" dirty="0"/>
          </a:p>
          <a:p>
            <a:endParaRPr lang="en-US" dirty="0"/>
          </a:p>
        </p:txBody>
      </p:sp>
      <p:sp>
        <p:nvSpPr>
          <p:cNvPr id="4" name="Slide Number Placeholder 3"/>
          <p:cNvSpPr>
            <a:spLocks noGrp="1"/>
          </p:cNvSpPr>
          <p:nvPr>
            <p:ph type="sldNum" sz="quarter" idx="12"/>
          </p:nvPr>
        </p:nvSpPr>
        <p:spPr/>
        <p:txBody>
          <a:bodyPr/>
          <a:lstStyle/>
          <a:p>
            <a:fld id="{92B69BAA-A0A2-463E-BBFC-15E1C84AAA1C}" type="slidenum">
              <a:rPr lang="en-US" smtClean="0"/>
              <a:t>‹#›</a:t>
            </a:fld>
            <a:endParaRPr lang="en-US" dirty="0"/>
          </a:p>
        </p:txBody>
      </p:sp>
    </p:spTree>
    <p:extLst>
      <p:ext uri="{BB962C8B-B14F-4D97-AF65-F5344CB8AC3E}">
        <p14:creationId xmlns:p14="http://schemas.microsoft.com/office/powerpoint/2010/main" val="1618037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Content - vi">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243584" y="1639614"/>
            <a:ext cx="10341905" cy="4415111"/>
          </a:xfrm>
          <a:prstGeom prst="rect">
            <a:avLst/>
          </a:prstGeom>
        </p:spPr>
        <p:txBody>
          <a:bodyPr/>
          <a:lstStyle>
            <a:lvl1pPr>
              <a:spcAft>
                <a:spcPts val="600"/>
              </a:spcAft>
              <a:buClr>
                <a:srgbClr val="2A6CCB"/>
              </a:buClr>
              <a:defRPr sz="2400" kern="1600" baseline="0">
                <a:solidFill>
                  <a:schemeClr val="tx1">
                    <a:lumMod val="65000"/>
                    <a:lumOff val="35000"/>
                  </a:schemeClr>
                </a:solidFill>
                <a:latin typeface="+mj-lt"/>
              </a:defRPr>
            </a:lvl1pPr>
            <a:lvl2pPr marL="685800" indent="-228600">
              <a:spcAft>
                <a:spcPts val="600"/>
              </a:spcAft>
              <a:buClr>
                <a:srgbClr val="629DD1"/>
              </a:buClr>
              <a:buFont typeface="Calibri" panose="020F0502020204030204" pitchFamily="34" charset="0"/>
              <a:buChar char="–"/>
              <a:defRPr sz="2000">
                <a:solidFill>
                  <a:schemeClr val="bg1">
                    <a:lumMod val="50000"/>
                  </a:schemeClr>
                </a:solidFill>
              </a:defRPr>
            </a:lvl2pPr>
            <a:lvl3pPr>
              <a:defRPr sz="1800">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1"/>
          </p:nvPr>
        </p:nvSpPr>
        <p:spPr>
          <a:xfrm>
            <a:off x="1243584" y="314981"/>
            <a:ext cx="10641013" cy="1073150"/>
          </a:xfrm>
          <a:prstGeom prst="rect">
            <a:avLst/>
          </a:prstGeom>
        </p:spPr>
        <p:txBody>
          <a:bodyPr/>
          <a:lstStyle>
            <a:lvl1pPr marL="0" indent="0">
              <a:lnSpc>
                <a:spcPct val="75000"/>
              </a:lnSpc>
              <a:spcAft>
                <a:spcPts val="0"/>
              </a:spcAft>
              <a:buNone/>
              <a:defRPr sz="3600">
                <a:solidFill>
                  <a:srgbClr val="1F497D"/>
                </a:solidFill>
                <a:latin typeface="+mj-lt"/>
              </a:defRPr>
            </a:lvl1pPr>
            <a:lvl2pPr marL="0" indent="0">
              <a:lnSpc>
                <a:spcPct val="75000"/>
              </a:lnSpc>
              <a:spcAft>
                <a:spcPts val="0"/>
              </a:spcAft>
              <a:buNone/>
              <a:defRPr sz="2300" i="1">
                <a:solidFill>
                  <a:srgbClr val="629DD1"/>
                </a:solidFill>
                <a:latin typeface="+mj-lt"/>
              </a:defRPr>
            </a:lvl2pPr>
          </a:lstStyle>
          <a:p>
            <a:pPr lvl="0"/>
            <a:r>
              <a:rPr lang="en-US" dirty="0"/>
              <a:t>Click to edit Master text styles</a:t>
            </a:r>
          </a:p>
          <a:p>
            <a:pPr lvl="1"/>
            <a:r>
              <a:rPr lang="en-US" dirty="0"/>
              <a:t>Second level</a:t>
            </a:r>
          </a:p>
        </p:txBody>
      </p:sp>
      <p:cxnSp>
        <p:nvCxnSpPr>
          <p:cNvPr id="12" name="Straight Connector 11"/>
          <p:cNvCxnSpPr/>
          <p:nvPr userDrawn="1"/>
        </p:nvCxnSpPr>
        <p:spPr>
          <a:xfrm flipV="1">
            <a:off x="-787298" y="593797"/>
            <a:ext cx="1722992" cy="30664"/>
          </a:xfrm>
          <a:prstGeom prst="line">
            <a:avLst/>
          </a:prstGeom>
          <a:ln w="25400">
            <a:gradFill flip="none" rotWithShape="1">
              <a:gsLst>
                <a:gs pos="0">
                  <a:schemeClr val="accent2">
                    <a:lumMod val="20000"/>
                    <a:lumOff val="80000"/>
                  </a:schemeClr>
                </a:gs>
                <a:gs pos="35000">
                  <a:schemeClr val="accent2">
                    <a:lumMod val="40000"/>
                    <a:lumOff val="60000"/>
                  </a:schemeClr>
                </a:gs>
                <a:gs pos="100000">
                  <a:schemeClr val="bg2">
                    <a:lumMod val="50000"/>
                  </a:schemeClr>
                </a:gs>
              </a:gsLst>
              <a:lin ang="2700000" scaled="1"/>
              <a:tileRect/>
            </a:gra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3" name="Oval 12"/>
          <p:cNvSpPr>
            <a:spLocks noChangeAspect="1"/>
          </p:cNvSpPr>
          <p:nvPr userDrawn="1"/>
        </p:nvSpPr>
        <p:spPr>
          <a:xfrm>
            <a:off x="837235" y="515659"/>
            <a:ext cx="180000" cy="180000"/>
          </a:xfrm>
          <a:prstGeom prst="ellipse">
            <a:avLst/>
          </a:prstGeom>
          <a:solidFill>
            <a:schemeClr val="accent1"/>
          </a:solidFill>
          <a:ln w="2540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2" name="Footer Placeholder 1"/>
          <p:cNvSpPr>
            <a:spLocks noGrp="1"/>
          </p:cNvSpPr>
          <p:nvPr>
            <p:ph type="ftr" sz="quarter" idx="12"/>
          </p:nvPr>
        </p:nvSpPr>
        <p:spPr>
          <a:xfrm>
            <a:off x="1617785" y="6356350"/>
            <a:ext cx="8255976" cy="365125"/>
          </a:xfrm>
          <a:prstGeom prst="rect">
            <a:avLst/>
          </a:prstGeom>
        </p:spPr>
        <p:txBody>
          <a:bodyPr/>
          <a:lstStyle/>
          <a:p>
            <a:r>
              <a:rPr lang="en-US" dirty="0"/>
              <a:t>CAUTION: INVESTIGATIONAL DEVICE. LIMITED BY FEDERAL (US) LAW TO INVESTIGATIONAL USE ONLY</a:t>
            </a:r>
            <a:endParaRPr lang="id-ID" dirty="0"/>
          </a:p>
          <a:p>
            <a:endParaRPr lang="en-US" dirty="0"/>
          </a:p>
        </p:txBody>
      </p:sp>
      <p:sp>
        <p:nvSpPr>
          <p:cNvPr id="3" name="Slide Number Placeholder 2"/>
          <p:cNvSpPr>
            <a:spLocks noGrp="1"/>
          </p:cNvSpPr>
          <p:nvPr>
            <p:ph type="sldNum" sz="quarter" idx="13"/>
          </p:nvPr>
        </p:nvSpPr>
        <p:spPr/>
        <p:txBody>
          <a:bodyPr/>
          <a:lstStyle/>
          <a:p>
            <a:fld id="{92B69BAA-A0A2-463E-BBFC-15E1C84AAA1C}" type="slidenum">
              <a:rPr lang="en-US" smtClean="0"/>
              <a:t>‹#›</a:t>
            </a:fld>
            <a:endParaRPr lang="en-US" dirty="0"/>
          </a:p>
        </p:txBody>
      </p:sp>
    </p:spTree>
    <p:extLst>
      <p:ext uri="{BB962C8B-B14F-4D97-AF65-F5344CB8AC3E}">
        <p14:creationId xmlns:p14="http://schemas.microsoft.com/office/powerpoint/2010/main" val="2480905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b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2B69BAA-A0A2-463E-BBFC-15E1C84AAA1C}" type="slidenum">
              <a:rPr lang="en-US" smtClean="0"/>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CAUTION: INVESTIGATIONAL DEVICE. LIMITED BY FEDERAL (US) LAW TO INVESTIGATIONAL USE ONLY</a:t>
            </a:r>
            <a:endParaRPr lang="id-ID"/>
          </a:p>
          <a:p>
            <a:endParaRPr lang="en-US" dirty="0"/>
          </a:p>
        </p:txBody>
      </p:sp>
    </p:spTree>
    <p:extLst>
      <p:ext uri="{BB962C8B-B14F-4D97-AF65-F5344CB8AC3E}">
        <p14:creationId xmlns:p14="http://schemas.microsoft.com/office/powerpoint/2010/main" val="245656153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1951891" y="6356350"/>
            <a:ext cx="7227277" cy="365125"/>
          </a:xfrm>
          <a:prstGeom prst="rect">
            <a:avLst/>
          </a:prstGeom>
        </p:spPr>
        <p:txBody>
          <a:bodyPr/>
          <a:lstStyle>
            <a:lvl1pPr>
              <a:defRPr sz="1200"/>
            </a:lvl1pPr>
          </a:lstStyle>
          <a:p>
            <a:r>
              <a:rPr lang="en-US" dirty="0"/>
              <a:t>CAUTION: INVESTIGATIONAL DEVICE. LIMITED BY FEDERAL (US) LAW TO INVESTIGATIONAL USE ONLY </a:t>
            </a:r>
            <a:endParaRPr lang="id-ID"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9F2E319-0919-499D-AD1F-7963255D1003}" type="slidenum">
              <a:rPr lang="id-ID" smtClean="0"/>
              <a:t>‹#›</a:t>
            </a:fld>
            <a:endParaRPr lang="id-ID" dirty="0"/>
          </a:p>
        </p:txBody>
      </p:sp>
      <p:cxnSp>
        <p:nvCxnSpPr>
          <p:cNvPr id="8" name="Straight Connector 7"/>
          <p:cNvCxnSpPr/>
          <p:nvPr userDrawn="1"/>
        </p:nvCxnSpPr>
        <p:spPr>
          <a:xfrm flipV="1">
            <a:off x="-1079906" y="593797"/>
            <a:ext cx="1722992" cy="30664"/>
          </a:xfrm>
          <a:prstGeom prst="line">
            <a:avLst/>
          </a:prstGeom>
          <a:ln w="25400">
            <a:gradFill flip="none" rotWithShape="1">
              <a:gsLst>
                <a:gs pos="0">
                  <a:schemeClr val="accent2">
                    <a:lumMod val="20000"/>
                    <a:lumOff val="80000"/>
                  </a:schemeClr>
                </a:gs>
                <a:gs pos="35000">
                  <a:schemeClr val="accent2">
                    <a:lumMod val="40000"/>
                    <a:lumOff val="60000"/>
                  </a:schemeClr>
                </a:gs>
                <a:gs pos="100000">
                  <a:schemeClr val="bg2">
                    <a:lumMod val="50000"/>
                  </a:schemeClr>
                </a:gs>
              </a:gsLst>
              <a:lin ang="2700000" scaled="1"/>
              <a:tileRect/>
            </a:gra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9" name="Oval 8"/>
          <p:cNvSpPr>
            <a:spLocks noChangeAspect="1"/>
          </p:cNvSpPr>
          <p:nvPr userDrawn="1"/>
        </p:nvSpPr>
        <p:spPr>
          <a:xfrm>
            <a:off x="544627" y="515659"/>
            <a:ext cx="180000" cy="180000"/>
          </a:xfrm>
          <a:prstGeom prst="ellipse">
            <a:avLst/>
          </a:prstGeom>
          <a:solidFill>
            <a:schemeClr val="accent1"/>
          </a:solidFill>
          <a:ln w="2540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11" name="Title 10"/>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6768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2085174" y="6356350"/>
            <a:ext cx="7212650" cy="365125"/>
          </a:xfrm>
          <a:prstGeom prst="rect">
            <a:avLst/>
          </a:prstGeom>
        </p:spPr>
        <p:txBody>
          <a:bodyPr/>
          <a:lstStyle/>
          <a:p>
            <a:r>
              <a:rPr lang="en-US" dirty="0"/>
              <a:t>CAUTION: INVESTIGATIONAL DEVICE. LIMITED BY FEDERAL (US) LAW TO INVESTIGATIONAL USE ONLY </a:t>
            </a:r>
            <a:endParaRPr lang="id-ID"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C9F2E319-0919-499D-AD1F-7963255D1003}" type="slidenum">
              <a:rPr lang="id-ID" smtClean="0"/>
              <a:t>‹#›</a:t>
            </a:fld>
            <a:endParaRPr lang="id-ID"/>
          </a:p>
        </p:txBody>
      </p:sp>
    </p:spTree>
    <p:extLst>
      <p:ext uri="{BB962C8B-B14F-4D97-AF65-F5344CB8AC3E}">
        <p14:creationId xmlns:p14="http://schemas.microsoft.com/office/powerpoint/2010/main" val="2334109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9F2E319-0919-499D-AD1F-7963255D1003}" type="slidenum">
              <a:rPr lang="id-ID" smtClean="0"/>
              <a:t>‹#›</a:t>
            </a:fld>
            <a:endParaRPr lang="id-ID"/>
          </a:p>
        </p:txBody>
      </p:sp>
      <p:sp>
        <p:nvSpPr>
          <p:cNvPr id="5" name="Title 4"/>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3"/>
          </p:nvPr>
        </p:nvSpPr>
        <p:spPr>
          <a:xfrm>
            <a:off x="2358639" y="6356350"/>
            <a:ext cx="6657174" cy="365125"/>
          </a:xfrm>
          <a:prstGeom prst="rect">
            <a:avLst/>
          </a:prstGeom>
        </p:spPr>
        <p:txBody>
          <a:bodyPr/>
          <a:lstStyle/>
          <a:p>
            <a:r>
              <a:rPr lang="en-US" dirty="0"/>
              <a:t>CAUTION: INVESTIGATIONAL DEVICE. LIMITED BY FEDERAL (US) LAW TO INVESTIGATIONAL USE ONLY </a:t>
            </a:r>
          </a:p>
        </p:txBody>
      </p:sp>
    </p:spTree>
    <p:extLst>
      <p:ext uri="{BB962C8B-B14F-4D97-AF65-F5344CB8AC3E}">
        <p14:creationId xmlns:p14="http://schemas.microsoft.com/office/powerpoint/2010/main" val="635940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54049" y="274641"/>
            <a:ext cx="11656484" cy="747241"/>
          </a:xfrm>
          <a:prstGeom prst="rect">
            <a:avLst/>
          </a:prstGeom>
        </p:spPr>
        <p:txBody>
          <a:bodyPr vert="horz" lIns="121917" tIns="60958" rIns="121917" bIns="60958" rtlCol="0" anchor="ctr">
            <a:noAutofit/>
          </a:bodyPr>
          <a:lstStyle>
            <a:lvl1pPr>
              <a:defRPr sz="4300"/>
            </a:lvl1pPr>
          </a:lstStyle>
          <a:p>
            <a:r>
              <a:rPr lang="en-US" dirty="0"/>
              <a:t>Click to edit Master title style</a:t>
            </a:r>
          </a:p>
        </p:txBody>
      </p:sp>
      <p:sp>
        <p:nvSpPr>
          <p:cNvPr id="8" name="Text Placeholder 2"/>
          <p:cNvSpPr>
            <a:spLocks noGrp="1"/>
          </p:cNvSpPr>
          <p:nvPr>
            <p:ph idx="1"/>
          </p:nvPr>
        </p:nvSpPr>
        <p:spPr>
          <a:xfrm>
            <a:off x="260349" y="1190540"/>
            <a:ext cx="11656484" cy="4935624"/>
          </a:xfrm>
          <a:prstGeom prst="rect">
            <a:avLst/>
          </a:prstGeom>
        </p:spPr>
        <p:txBody>
          <a:bodyPr vert="horz" lIns="121917" tIns="60958" rIns="121917" bIns="6095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3"/>
          <p:cNvSpPr>
            <a:spLocks noGrp="1"/>
          </p:cNvSpPr>
          <p:nvPr>
            <p:ph type="ftr" sz="quarter" idx="11"/>
          </p:nvPr>
        </p:nvSpPr>
        <p:spPr>
          <a:xfrm>
            <a:off x="7908481" y="6443440"/>
            <a:ext cx="2927956" cy="365125"/>
          </a:xfrm>
          <a:prstGeom prst="rect">
            <a:avLst/>
          </a:prstGeom>
        </p:spPr>
        <p:txBody>
          <a:bodyPr/>
          <a:lstStyle>
            <a:lvl1pPr>
              <a:defRPr sz="1100"/>
            </a:lvl1pPr>
          </a:lstStyle>
          <a:p>
            <a:r>
              <a:rPr lang="en-US" dirty="0"/>
              <a:t>For Investigational Use. Pending CE Mark</a:t>
            </a:r>
          </a:p>
        </p:txBody>
      </p:sp>
      <p:sp>
        <p:nvSpPr>
          <p:cNvPr id="11" name="Slide Number Placeholder 4"/>
          <p:cNvSpPr>
            <a:spLocks noGrp="1"/>
          </p:cNvSpPr>
          <p:nvPr>
            <p:ph type="sldNum" sz="quarter" idx="12"/>
          </p:nvPr>
        </p:nvSpPr>
        <p:spPr>
          <a:xfrm>
            <a:off x="11420173" y="6356352"/>
            <a:ext cx="771827" cy="365125"/>
          </a:xfrm>
          <a:noFill/>
        </p:spPr>
        <p:txBody>
          <a:bodyPr/>
          <a:lstStyle>
            <a:lvl1pPr>
              <a:defRPr sz="1300" b="0"/>
            </a:lvl1pPr>
          </a:lstStyle>
          <a:p>
            <a:fld id="{FEA7470B-24CC-3F48-9A4E-2298D4A0CF22}" type="slidenum">
              <a:rPr lang="en-US" smtClean="0"/>
              <a:pPr/>
              <a:t>‹#›</a:t>
            </a:fld>
            <a:endParaRPr lang="en-US" dirty="0"/>
          </a:p>
        </p:txBody>
      </p:sp>
      <p:sp>
        <p:nvSpPr>
          <p:cNvPr id="2" name="TextBox 1"/>
          <p:cNvSpPr txBox="1"/>
          <p:nvPr userDrawn="1"/>
        </p:nvSpPr>
        <p:spPr>
          <a:xfrm>
            <a:off x="5801359" y="6356352"/>
            <a:ext cx="1958340" cy="452213"/>
          </a:xfrm>
          <a:prstGeom prst="rect">
            <a:avLst/>
          </a:prstGeom>
        </p:spPr>
        <p:txBody>
          <a:bodyPr vert="horz" wrap="none" lIns="121917" tIns="60958" rIns="121917" bIns="60958" rtlCol="0" anchor="ctr">
            <a:normAutofit/>
          </a:bodyPr>
          <a:lstStyle/>
          <a:p>
            <a:r>
              <a:rPr lang="en-US" sz="1100" dirty="0"/>
              <a:t>Senseonics Confidential</a:t>
            </a:r>
          </a:p>
        </p:txBody>
      </p:sp>
    </p:spTree>
    <p:extLst>
      <p:ext uri="{BB962C8B-B14F-4D97-AF65-F5344CB8AC3E}">
        <p14:creationId xmlns:p14="http://schemas.microsoft.com/office/powerpoint/2010/main" val="396627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8606981" y="6443440"/>
            <a:ext cx="2927956" cy="365125"/>
          </a:xfrm>
          <a:prstGeom prst="rect">
            <a:avLst/>
          </a:prstGeom>
        </p:spPr>
        <p:txBody>
          <a:bodyPr/>
          <a:lstStyle>
            <a:lvl1pPr>
              <a:defRPr sz="1100"/>
            </a:lvl1pPr>
          </a:lstStyle>
          <a:p>
            <a:r>
              <a:rPr lang="en-US"/>
              <a:t>For Investigational Use. Pending CE Mark</a:t>
            </a:r>
          </a:p>
        </p:txBody>
      </p:sp>
      <p:sp>
        <p:nvSpPr>
          <p:cNvPr id="5" name="Slide Number Placeholder 4"/>
          <p:cNvSpPr>
            <a:spLocks noGrp="1"/>
          </p:cNvSpPr>
          <p:nvPr>
            <p:ph type="sldNum" sz="quarter" idx="12"/>
          </p:nvPr>
        </p:nvSpPr>
        <p:spPr>
          <a:xfrm>
            <a:off x="11420173" y="6356352"/>
            <a:ext cx="771827" cy="365125"/>
          </a:xfrm>
          <a:noFill/>
        </p:spPr>
        <p:txBody>
          <a:bodyPr/>
          <a:lstStyle>
            <a:lvl1pPr>
              <a:defRPr sz="1300" b="0"/>
            </a:lvl1pPr>
          </a:lstStyle>
          <a:p>
            <a:fld id="{FEA7470B-24CC-3F48-9A4E-2298D4A0CF22}" type="slidenum">
              <a:rPr lang="en-US" smtClean="0"/>
              <a:pPr/>
              <a:t>‹#›</a:t>
            </a:fld>
            <a:endParaRPr lang="en-US" dirty="0"/>
          </a:p>
        </p:txBody>
      </p:sp>
      <p:sp>
        <p:nvSpPr>
          <p:cNvPr id="6" name="Title Placeholder 1"/>
          <p:cNvSpPr>
            <a:spLocks noGrp="1"/>
          </p:cNvSpPr>
          <p:nvPr>
            <p:ph type="title"/>
          </p:nvPr>
        </p:nvSpPr>
        <p:spPr>
          <a:xfrm>
            <a:off x="260349" y="274641"/>
            <a:ext cx="11656484" cy="747241"/>
          </a:xfrm>
          <a:prstGeom prst="rect">
            <a:avLst/>
          </a:prstGeom>
        </p:spPr>
        <p:txBody>
          <a:bodyPr vert="horz" lIns="121917" tIns="60958" rIns="121917" bIns="60958" rtlCol="0" anchor="ctr">
            <a:normAutofit/>
          </a:bodyPr>
          <a:lstStyle/>
          <a:p>
            <a:r>
              <a:rPr lang="en-US"/>
              <a:t>Click to edit Master title style</a:t>
            </a:r>
            <a:endParaRPr lang="en-US" dirty="0"/>
          </a:p>
        </p:txBody>
      </p:sp>
      <p:sp>
        <p:nvSpPr>
          <p:cNvPr id="7" name="TextBox 6"/>
          <p:cNvSpPr txBox="1"/>
          <p:nvPr userDrawn="1"/>
        </p:nvSpPr>
        <p:spPr>
          <a:xfrm>
            <a:off x="5801360" y="5988240"/>
            <a:ext cx="1219200" cy="1219200"/>
          </a:xfrm>
          <a:prstGeom prst="rect">
            <a:avLst/>
          </a:prstGeom>
        </p:spPr>
        <p:txBody>
          <a:bodyPr vert="horz" wrap="none" lIns="121917" tIns="60958" rIns="121917" bIns="60958" rtlCol="0" anchor="ctr">
            <a:normAutofit/>
          </a:bodyPr>
          <a:lstStyle/>
          <a:p>
            <a:r>
              <a:rPr lang="en-US" sz="1100" dirty="0"/>
              <a:t>Senseonics Confidential</a:t>
            </a:r>
          </a:p>
        </p:txBody>
      </p:sp>
    </p:spTree>
    <p:extLst>
      <p:ext uri="{BB962C8B-B14F-4D97-AF65-F5344CB8AC3E}">
        <p14:creationId xmlns:p14="http://schemas.microsoft.com/office/powerpoint/2010/main" val="2541780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Slide Number Placeholder 18"/>
          <p:cNvSpPr txBox="1">
            <a:spLocks/>
          </p:cNvSpPr>
          <p:nvPr/>
        </p:nvSpPr>
        <p:spPr>
          <a:xfrm>
            <a:off x="11479605" y="6215961"/>
            <a:ext cx="658368" cy="416596"/>
          </a:xfrm>
          <a:prstGeom prst="rect">
            <a:avLst/>
          </a:prstGeom>
        </p:spPr>
        <p:txBody>
          <a:bodyPr/>
          <a:lstStyle>
            <a:defPPr>
              <a:defRPr lang="id-ID"/>
            </a:defPPr>
            <a:lvl1pPr marL="0" algn="ct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F2E319-0919-499D-AD1F-7963255D1003}" type="slidenum">
              <a:rPr lang="id-ID" smtClean="0"/>
              <a:pPr/>
              <a:t>‹#›</a:t>
            </a:fld>
            <a:endParaRPr lang="id-ID" dirty="0"/>
          </a:p>
        </p:txBody>
      </p:sp>
      <p:sp>
        <p:nvSpPr>
          <p:cNvPr id="4" name="Title Placeholder 3"/>
          <p:cNvSpPr>
            <a:spLocks noGrp="1"/>
          </p:cNvSpPr>
          <p:nvPr>
            <p:ph type="title"/>
          </p:nvPr>
        </p:nvSpPr>
        <p:spPr>
          <a:xfrm>
            <a:off x="521208" y="365126"/>
            <a:ext cx="10515600" cy="1325563"/>
          </a:xfrm>
          <a:prstGeom prst="rect">
            <a:avLst/>
          </a:prstGeom>
        </p:spPr>
        <p:txBody>
          <a:bodyPr vert="horz" lIns="91440" tIns="45720" rIns="91440" bIns="45720" rtlCol="0" anchor="t">
            <a:normAutofit/>
          </a:bodyPr>
          <a:lstStyle/>
          <a:p>
            <a:r>
              <a:rPr lang="en-US" dirty="0"/>
              <a:t>Click to edit Master title style</a:t>
            </a:r>
          </a:p>
        </p:txBody>
      </p:sp>
      <p:sp>
        <p:nvSpPr>
          <p:cNvPr id="5" name="Text Placeholder 4"/>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69BAA-A0A2-463E-BBFC-15E1C84AAA1C}" type="slidenum">
              <a:rPr lang="en-US" smtClean="0"/>
              <a:t>‹#›</a:t>
            </a:fld>
            <a:endParaRPr lang="en-US" dirty="0"/>
          </a:p>
        </p:txBody>
      </p:sp>
      <p:sp>
        <p:nvSpPr>
          <p:cNvPr id="12" name="Footer Placeholder 11"/>
          <p:cNvSpPr>
            <a:spLocks noGrp="1"/>
          </p:cNvSpPr>
          <p:nvPr>
            <p:ph type="ftr" sz="quarter" idx="3"/>
          </p:nvPr>
        </p:nvSpPr>
        <p:spPr>
          <a:xfrm>
            <a:off x="2444097" y="6356350"/>
            <a:ext cx="65033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CAUTION: INVESTIGATIONAL DEVICE. LIMITED BY FEDERAL (US) LAW TO INVESTIGATIONAL USE ONLY</a:t>
            </a:r>
            <a:endParaRPr lang="id-ID" dirty="0"/>
          </a:p>
          <a:p>
            <a:endParaRPr lang="en-US" dirty="0"/>
          </a:p>
        </p:txBody>
      </p:sp>
    </p:spTree>
    <p:extLst>
      <p:ext uri="{BB962C8B-B14F-4D97-AF65-F5344CB8AC3E}">
        <p14:creationId xmlns:p14="http://schemas.microsoft.com/office/powerpoint/2010/main" val="633561089"/>
      </p:ext>
    </p:extLst>
  </p:cSld>
  <p:clrMap bg1="lt1" tx1="dk1" bg2="lt2" tx2="dk2" accent1="accent1" accent2="accent2" accent3="accent3" accent4="accent4" accent5="accent5" accent6="accent6" hlink="hlink" folHlink="folHlink"/>
  <p:sldLayoutIdLst>
    <p:sldLayoutId id="2147483698" r:id="rId1"/>
    <p:sldLayoutId id="2147483709" r:id="rId2"/>
    <p:sldLayoutId id="2147483712" r:id="rId3"/>
    <p:sldLayoutId id="2147483700" r:id="rId4"/>
    <p:sldLayoutId id="2147483701" r:id="rId5"/>
    <p:sldLayoutId id="2147483703" r:id="rId6"/>
    <p:sldLayoutId id="2147483713" r:id="rId7"/>
    <p:sldLayoutId id="2147483714" r:id="rId8"/>
  </p:sldLayoutIdLst>
  <p:hf hdr="0" dt="0"/>
  <p:txStyles>
    <p:titleStyle>
      <a:lvl1pPr algn="l" defTabSz="914400" rtl="0" eaLnBrk="1" latinLnBrk="0" hangingPunct="1">
        <a:lnSpc>
          <a:spcPct val="75000"/>
        </a:lnSpc>
        <a:spcBef>
          <a:spcPct val="0"/>
        </a:spcBef>
        <a:buNone/>
        <a:defRPr sz="3600" kern="1200">
          <a:solidFill>
            <a:srgbClr val="1F497D"/>
          </a:solidFill>
          <a:latin typeface="+mj-lt"/>
          <a:ea typeface="+mj-ea"/>
          <a:cs typeface="+mj-cs"/>
        </a:defRPr>
      </a:lvl1pPr>
    </p:titleStyle>
    <p:bodyStyle>
      <a:lvl1pPr marL="228600" indent="-228600" algn="l" defTabSz="914400" rtl="0" eaLnBrk="1" latinLnBrk="0" hangingPunct="1">
        <a:lnSpc>
          <a:spcPct val="90000"/>
        </a:lnSpc>
        <a:spcBef>
          <a:spcPts val="1000"/>
        </a:spcBef>
        <a:spcAft>
          <a:spcPts val="600"/>
        </a:spcAft>
        <a:buClr>
          <a:srgbClr val="2A6CCB"/>
        </a:buClr>
        <a:buFont typeface="Arial" panose="020B0604020202020204" pitchFamily="34" charset="0"/>
        <a:buChar char="•"/>
        <a:defRPr sz="24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spcAft>
          <a:spcPts val="600"/>
        </a:spcAft>
        <a:buClr>
          <a:srgbClr val="629DD1"/>
        </a:buClr>
        <a:buFont typeface="Calibri" panose="020F0502020204030204" pitchFamily="34" charset="0"/>
        <a:buChar char="—"/>
        <a:defRPr sz="2400" kern="1200">
          <a:solidFill>
            <a:schemeClr val="tx1">
              <a:lumMod val="50000"/>
              <a:lumOff val="5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t1dexchange.org/pages/why-do-some-people-with-t1d-stop-using-a-pump-and-cg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hyperlink" Target="http://www.renfrewgroup.com/" TargetMode="External"/><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hyperlink" Target="http://www.intarcia.com/"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7.jpeg"/><Relationship Id="rId11" Type="http://schemas.openxmlformats.org/officeDocument/2006/relationships/hyperlink" Target="http://www.viacyte.com/" TargetMode="External"/><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hyperlink" Target="http://www.eversensediabetes.com/"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61996" y="2119236"/>
            <a:ext cx="7606460" cy="1819276"/>
          </a:xfrm>
          <a:prstGeom prst="rect">
            <a:avLst/>
          </a:prstGeom>
        </p:spPr>
        <p:txBody>
          <a:bodyPr/>
          <a:lstStyle>
            <a:lvl1pPr algn="l" defTabSz="914400" rtl="0" eaLnBrk="1" latinLnBrk="0" hangingPunct="1">
              <a:lnSpc>
                <a:spcPct val="75000"/>
              </a:lnSpc>
              <a:spcBef>
                <a:spcPct val="0"/>
              </a:spcBef>
              <a:buNone/>
              <a:defRPr sz="3600" kern="1200">
                <a:solidFill>
                  <a:srgbClr val="1F497D"/>
                </a:solidFill>
                <a:latin typeface="+mj-lt"/>
                <a:ea typeface="+mj-ea"/>
                <a:cs typeface="+mj-cs"/>
              </a:defRPr>
            </a:lvl1pPr>
          </a:lstStyle>
          <a:p>
            <a:pPr algn="r"/>
            <a:r>
              <a:rPr lang="en-US" sz="4400" dirty="0"/>
              <a:t> </a:t>
            </a:r>
            <a:r>
              <a:rPr lang="en-US" sz="4800" b="1" dirty="0"/>
              <a:t>IMPLANTABLE CGM</a:t>
            </a:r>
          </a:p>
          <a:p>
            <a:pPr algn="r"/>
            <a:r>
              <a:rPr lang="en-US" sz="4400" b="1" dirty="0"/>
              <a:t> </a:t>
            </a:r>
            <a:r>
              <a:rPr lang="en-US" sz="2800" b="1" dirty="0"/>
              <a:t>A review of the new Eversense CGM System</a:t>
            </a:r>
          </a:p>
        </p:txBody>
      </p:sp>
      <p:sp>
        <p:nvSpPr>
          <p:cNvPr id="5" name="Slide Number Placeholder 4"/>
          <p:cNvSpPr>
            <a:spLocks noGrp="1"/>
          </p:cNvSpPr>
          <p:nvPr>
            <p:ph type="sldNum" sz="quarter" idx="10"/>
          </p:nvPr>
        </p:nvSpPr>
        <p:spPr/>
        <p:txBody>
          <a:bodyPr/>
          <a:lstStyle/>
          <a:p>
            <a:fld id="{92B69BAA-A0A2-463E-BBFC-15E1C84AAA1C}" type="slidenum">
              <a:rPr lang="en-US" smtClean="0"/>
              <a:t>1</a:t>
            </a:fld>
            <a:endParaRPr lang="en-US" dirty="0"/>
          </a:p>
        </p:txBody>
      </p:sp>
      <p:sp>
        <p:nvSpPr>
          <p:cNvPr id="3" name="TextBox 2"/>
          <p:cNvSpPr txBox="1"/>
          <p:nvPr/>
        </p:nvSpPr>
        <p:spPr>
          <a:xfrm>
            <a:off x="6580262" y="4570519"/>
            <a:ext cx="4888194" cy="1200329"/>
          </a:xfrm>
          <a:prstGeom prst="rect">
            <a:avLst/>
          </a:prstGeom>
          <a:noFill/>
        </p:spPr>
        <p:txBody>
          <a:bodyPr wrap="square" rtlCol="0">
            <a:spAutoFit/>
          </a:bodyPr>
          <a:lstStyle/>
          <a:p>
            <a:pPr algn="r"/>
            <a:r>
              <a:rPr lang="en-US" sz="2400" b="1" dirty="0"/>
              <a:t>Name</a:t>
            </a:r>
          </a:p>
          <a:p>
            <a:pPr algn="r"/>
            <a:r>
              <a:rPr lang="en-US" sz="2400" b="1" dirty="0"/>
              <a:t>Title</a:t>
            </a:r>
          </a:p>
          <a:p>
            <a:pPr algn="r"/>
            <a:r>
              <a:rPr lang="en-US" sz="2400" b="1" dirty="0"/>
              <a:t>Date</a:t>
            </a:r>
          </a:p>
        </p:txBody>
      </p:sp>
    </p:spTree>
    <p:extLst>
      <p:ext uri="{BB962C8B-B14F-4D97-AF65-F5344CB8AC3E}">
        <p14:creationId xmlns:p14="http://schemas.microsoft.com/office/powerpoint/2010/main" val="2045400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sz="3600" dirty="0">
                <a:solidFill>
                  <a:schemeClr val="tx1"/>
                </a:solidFill>
              </a:rPr>
              <a:t>Current State of CGM</a:t>
            </a:r>
          </a:p>
          <a:p>
            <a:r>
              <a:rPr lang="en-US" sz="3600" dirty="0">
                <a:solidFill>
                  <a:schemeClr val="tx1"/>
                </a:solidFill>
              </a:rPr>
              <a:t>Implantable Medical Devices</a:t>
            </a:r>
          </a:p>
          <a:p>
            <a:r>
              <a:rPr lang="en-US" sz="3600" dirty="0">
                <a:solidFill>
                  <a:schemeClr val="tx1"/>
                </a:solidFill>
              </a:rPr>
              <a:t>The Eversense</a:t>
            </a:r>
            <a:r>
              <a:rPr lang="en-US" sz="3600" baseline="20000" dirty="0">
                <a:solidFill>
                  <a:schemeClr val="tx1"/>
                </a:solidFill>
              </a:rPr>
              <a:t>®</a:t>
            </a:r>
            <a:r>
              <a:rPr lang="en-US" sz="3600" baseline="-25000" dirty="0">
                <a:solidFill>
                  <a:schemeClr val="tx1"/>
                </a:solidFill>
              </a:rPr>
              <a:t> </a:t>
            </a:r>
            <a:r>
              <a:rPr lang="en-US" sz="3600" dirty="0">
                <a:solidFill>
                  <a:schemeClr val="tx1"/>
                </a:solidFill>
              </a:rPr>
              <a:t> System </a:t>
            </a:r>
          </a:p>
          <a:p>
            <a:r>
              <a:rPr lang="en-US" sz="3600" dirty="0">
                <a:solidFill>
                  <a:schemeClr val="tx1"/>
                </a:solidFill>
              </a:rPr>
              <a:t>Sensor Procedure</a:t>
            </a:r>
          </a:p>
          <a:p>
            <a:r>
              <a:rPr lang="en-US" sz="3600" dirty="0">
                <a:solidFill>
                  <a:schemeClr val="tx1"/>
                </a:solidFill>
              </a:rPr>
              <a:t>Clinical Performance</a:t>
            </a:r>
            <a:endParaRPr lang="en-US" sz="3600" baseline="-25000" dirty="0">
              <a:solidFill>
                <a:schemeClr val="tx1"/>
              </a:solidFill>
            </a:endParaRPr>
          </a:p>
        </p:txBody>
      </p:sp>
      <p:sp>
        <p:nvSpPr>
          <p:cNvPr id="3" name="Text Placeholder 2"/>
          <p:cNvSpPr>
            <a:spLocks noGrp="1"/>
          </p:cNvSpPr>
          <p:nvPr>
            <p:ph type="body" sz="quarter" idx="11"/>
          </p:nvPr>
        </p:nvSpPr>
        <p:spPr/>
        <p:txBody>
          <a:bodyPr>
            <a:normAutofit/>
          </a:bodyPr>
          <a:lstStyle/>
          <a:p>
            <a:r>
              <a:rPr lang="en-US" sz="4000" b="1" dirty="0"/>
              <a:t>AGENDA</a:t>
            </a:r>
          </a:p>
        </p:txBody>
      </p:sp>
      <p:sp>
        <p:nvSpPr>
          <p:cNvPr id="5" name="Slide Number Placeholder 4"/>
          <p:cNvSpPr>
            <a:spLocks noGrp="1"/>
          </p:cNvSpPr>
          <p:nvPr>
            <p:ph type="sldNum" sz="quarter" idx="13"/>
          </p:nvPr>
        </p:nvSpPr>
        <p:spPr/>
        <p:txBody>
          <a:bodyPr/>
          <a:lstStyle/>
          <a:p>
            <a:fld id="{92B69BAA-A0A2-463E-BBFC-15E1C84AAA1C}" type="slidenum">
              <a:rPr lang="en-US" smtClean="0"/>
              <a:t>2</a:t>
            </a:fld>
            <a:endParaRPr lang="en-US" dirty="0"/>
          </a:p>
        </p:txBody>
      </p:sp>
    </p:spTree>
    <p:extLst>
      <p:ext uri="{BB962C8B-B14F-4D97-AF65-F5344CB8AC3E}">
        <p14:creationId xmlns:p14="http://schemas.microsoft.com/office/powerpoint/2010/main" val="1136709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type="body" sz="quarter" idx="10"/>
          </p:nvPr>
        </p:nvSpPr>
        <p:spPr/>
        <p:txBody>
          <a:bodyPr>
            <a:normAutofit/>
          </a:bodyPr>
          <a:lstStyle/>
          <a:p>
            <a:r>
              <a:rPr lang="en-US" sz="2800" dirty="0">
                <a:solidFill>
                  <a:schemeClr val="tx1"/>
                </a:solidFill>
              </a:rPr>
              <a:t>Reduction of A1c</a:t>
            </a:r>
          </a:p>
          <a:p>
            <a:r>
              <a:rPr lang="en-US" sz="2800" dirty="0">
                <a:solidFill>
                  <a:schemeClr val="tx1"/>
                </a:solidFill>
              </a:rPr>
              <a:t>Reduction in the risk of hypoglycemia</a:t>
            </a:r>
          </a:p>
          <a:p>
            <a:r>
              <a:rPr lang="en-US" sz="2800" dirty="0">
                <a:solidFill>
                  <a:schemeClr val="tx1"/>
                </a:solidFill>
              </a:rPr>
              <a:t>Studies across multiple patient populations</a:t>
            </a:r>
          </a:p>
          <a:p>
            <a:r>
              <a:rPr lang="en-US" sz="2800" dirty="0">
                <a:solidFill>
                  <a:schemeClr val="tx1"/>
                </a:solidFill>
              </a:rPr>
              <a:t>Benefit is directly proportional for frequency of use</a:t>
            </a:r>
          </a:p>
          <a:p>
            <a:r>
              <a:rPr lang="en-US" sz="2800" dirty="0">
                <a:solidFill>
                  <a:schemeClr val="tx1"/>
                </a:solidFill>
              </a:rPr>
              <a:t>Can be synergistic with benefits associated with insulin pumps</a:t>
            </a:r>
          </a:p>
          <a:p>
            <a:r>
              <a:rPr lang="en-US" sz="2800" dirty="0">
                <a:solidFill>
                  <a:schemeClr val="tx1"/>
                </a:solidFill>
              </a:rPr>
              <a:t>Can be cost-effective </a:t>
            </a:r>
          </a:p>
          <a:p>
            <a:r>
              <a:rPr lang="en-US" sz="2800" dirty="0">
                <a:solidFill>
                  <a:schemeClr val="tx1"/>
                </a:solidFill>
              </a:rPr>
              <a:t>Single digit accuracy</a:t>
            </a:r>
          </a:p>
        </p:txBody>
      </p:sp>
      <p:sp>
        <p:nvSpPr>
          <p:cNvPr id="4" name="Text Placeholder 3"/>
          <p:cNvSpPr>
            <a:spLocks noGrp="1"/>
          </p:cNvSpPr>
          <p:nvPr>
            <p:ph type="body" sz="quarter" idx="11"/>
          </p:nvPr>
        </p:nvSpPr>
        <p:spPr/>
        <p:txBody>
          <a:bodyPr>
            <a:normAutofit/>
          </a:bodyPr>
          <a:lstStyle/>
          <a:p>
            <a:r>
              <a:rPr lang="en-US" sz="4400" b="1" dirty="0"/>
              <a:t>Review of CGM Successes</a:t>
            </a:r>
          </a:p>
        </p:txBody>
      </p:sp>
      <p:sp>
        <p:nvSpPr>
          <p:cNvPr id="12" name="TextBox 11"/>
          <p:cNvSpPr txBox="1"/>
          <p:nvPr/>
        </p:nvSpPr>
        <p:spPr>
          <a:xfrm>
            <a:off x="820395" y="6067513"/>
            <a:ext cx="10357503" cy="692497"/>
          </a:xfrm>
          <a:prstGeom prst="rect">
            <a:avLst/>
          </a:prstGeom>
          <a:noFill/>
        </p:spPr>
        <p:txBody>
          <a:bodyPr wrap="square" rtlCol="0">
            <a:spAutoFit/>
          </a:bodyPr>
          <a:lstStyle/>
          <a:p>
            <a:r>
              <a:rPr lang="en-US" sz="1100" dirty="0" err="1"/>
              <a:t>Rodbard</a:t>
            </a:r>
            <a:r>
              <a:rPr lang="en-US" sz="1100" dirty="0"/>
              <a:t>, D.  Continuous Glucose Monitoring:  A Review of Successes, Challenges and Opportunities.  Diabetes Tech &amp; Therapeutics; 18(2); 2016</a:t>
            </a:r>
          </a:p>
          <a:p>
            <a:endParaRPr lang="en-US" sz="2800" dirty="0"/>
          </a:p>
        </p:txBody>
      </p:sp>
      <p:sp>
        <p:nvSpPr>
          <p:cNvPr id="2" name="Slide Number Placeholder 1"/>
          <p:cNvSpPr>
            <a:spLocks noGrp="1"/>
          </p:cNvSpPr>
          <p:nvPr>
            <p:ph type="sldNum" sz="quarter" idx="13"/>
          </p:nvPr>
        </p:nvSpPr>
        <p:spPr/>
        <p:txBody>
          <a:bodyPr/>
          <a:lstStyle/>
          <a:p>
            <a:fld id="{92B69BAA-A0A2-463E-BBFC-15E1C84AAA1C}" type="slidenum">
              <a:rPr lang="en-US" smtClean="0"/>
              <a:t>3</a:t>
            </a:fld>
            <a:endParaRPr lang="en-US" dirty="0"/>
          </a:p>
        </p:txBody>
      </p:sp>
    </p:spTree>
    <p:extLst>
      <p:ext uri="{BB962C8B-B14F-4D97-AF65-F5344CB8AC3E}">
        <p14:creationId xmlns:p14="http://schemas.microsoft.com/office/powerpoint/2010/main" val="212689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type="body" sz="quarter" idx="10"/>
          </p:nvPr>
        </p:nvSpPr>
        <p:spPr/>
        <p:txBody>
          <a:bodyPr>
            <a:normAutofit/>
          </a:bodyPr>
          <a:lstStyle/>
          <a:p>
            <a:endParaRPr lang="en-US" dirty="0"/>
          </a:p>
          <a:p>
            <a:endParaRPr lang="en-US" dirty="0"/>
          </a:p>
        </p:txBody>
      </p:sp>
      <p:sp>
        <p:nvSpPr>
          <p:cNvPr id="4" name="Text Placeholder 3"/>
          <p:cNvSpPr>
            <a:spLocks noGrp="1"/>
          </p:cNvSpPr>
          <p:nvPr>
            <p:ph type="body" sz="quarter" idx="11"/>
          </p:nvPr>
        </p:nvSpPr>
        <p:spPr/>
        <p:txBody>
          <a:bodyPr>
            <a:normAutofit fontScale="92500" lnSpcReduction="10000"/>
          </a:bodyPr>
          <a:lstStyle/>
          <a:p>
            <a:r>
              <a:rPr lang="en-US" sz="4800" b="1" dirty="0"/>
              <a:t>CGM Adoption - T1D Exchange</a:t>
            </a:r>
          </a:p>
          <a:p>
            <a:r>
              <a:rPr lang="en-US" b="1" dirty="0"/>
              <a:t>Why Do Some People with T1D Stop Using CGM?</a:t>
            </a:r>
          </a:p>
        </p:txBody>
      </p:sp>
      <p:sp>
        <p:nvSpPr>
          <p:cNvPr id="12" name="TextBox 11"/>
          <p:cNvSpPr txBox="1"/>
          <p:nvPr/>
        </p:nvSpPr>
        <p:spPr>
          <a:xfrm>
            <a:off x="732472" y="5812537"/>
            <a:ext cx="10357503" cy="261610"/>
          </a:xfrm>
          <a:prstGeom prst="rect">
            <a:avLst/>
          </a:prstGeom>
          <a:noFill/>
        </p:spPr>
        <p:txBody>
          <a:bodyPr wrap="square" rtlCol="0">
            <a:spAutoFit/>
          </a:bodyPr>
          <a:lstStyle/>
          <a:p>
            <a:r>
              <a:rPr lang="en-US" sz="1100" dirty="0"/>
              <a:t>2016 Apr; </a:t>
            </a:r>
            <a:r>
              <a:rPr lang="en-US" sz="1100" dirty="0">
                <a:hlinkClick r:id="rId3"/>
              </a:rPr>
              <a:t>https://t1dexchange.org/pages/why-do-some-people-with-t1d-stop-using-a-pump-and-cgm</a:t>
            </a:r>
            <a:endParaRPr lang="en-US" sz="1100" dirty="0"/>
          </a:p>
        </p:txBody>
      </p:sp>
      <p:sp>
        <p:nvSpPr>
          <p:cNvPr id="2" name="Slide Number Placeholder 1"/>
          <p:cNvSpPr>
            <a:spLocks noGrp="1"/>
          </p:cNvSpPr>
          <p:nvPr>
            <p:ph type="sldNum" sz="quarter" idx="13"/>
          </p:nvPr>
        </p:nvSpPr>
        <p:spPr/>
        <p:txBody>
          <a:bodyPr/>
          <a:lstStyle/>
          <a:p>
            <a:fld id="{92B69BAA-A0A2-463E-BBFC-15E1C84AAA1C}" type="slidenum">
              <a:rPr lang="en-US" smtClean="0"/>
              <a:t>4</a:t>
            </a:fld>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2252" y="1758462"/>
            <a:ext cx="8607550" cy="351692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9260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66851" y="2333812"/>
            <a:ext cx="6796965" cy="711836"/>
          </a:xfrm>
          <a:prstGeom prst="rect">
            <a:avLst/>
          </a:prstGeom>
        </p:spPr>
        <p:txBody>
          <a:bodyPr/>
          <a:lstStyle>
            <a:lvl1pPr algn="l" defTabSz="914400" rtl="0" eaLnBrk="1" latinLnBrk="0" hangingPunct="1">
              <a:lnSpc>
                <a:spcPct val="75000"/>
              </a:lnSpc>
              <a:spcBef>
                <a:spcPct val="0"/>
              </a:spcBef>
              <a:buNone/>
              <a:defRPr sz="3600" kern="1200">
                <a:solidFill>
                  <a:srgbClr val="1F497D"/>
                </a:solidFill>
                <a:latin typeface="+mj-lt"/>
                <a:ea typeface="+mj-ea"/>
                <a:cs typeface="+mj-cs"/>
              </a:defRPr>
            </a:lvl1pPr>
          </a:lstStyle>
          <a:p>
            <a:pPr algn="ctr"/>
            <a:r>
              <a:rPr lang="en-US" sz="4400" dirty="0"/>
              <a:t> </a:t>
            </a:r>
            <a:r>
              <a:rPr lang="en-US" sz="4400" b="1" dirty="0"/>
              <a:t>CGM – An Implantable Option</a:t>
            </a:r>
          </a:p>
        </p:txBody>
      </p:sp>
      <p:sp>
        <p:nvSpPr>
          <p:cNvPr id="5" name="Slide Number Placeholder 4"/>
          <p:cNvSpPr>
            <a:spLocks noGrp="1"/>
          </p:cNvSpPr>
          <p:nvPr>
            <p:ph type="sldNum" sz="quarter" idx="10"/>
          </p:nvPr>
        </p:nvSpPr>
        <p:spPr/>
        <p:txBody>
          <a:bodyPr/>
          <a:lstStyle/>
          <a:p>
            <a:fld id="{92B69BAA-A0A2-463E-BBFC-15E1C84AAA1C}" type="slidenum">
              <a:rPr lang="en-US" smtClean="0"/>
              <a:t>5</a:t>
            </a:fld>
            <a:endParaRPr lang="en-US" dirty="0"/>
          </a:p>
        </p:txBody>
      </p:sp>
    </p:spTree>
    <p:extLst>
      <p:ext uri="{BB962C8B-B14F-4D97-AF65-F5344CB8AC3E}">
        <p14:creationId xmlns:p14="http://schemas.microsoft.com/office/powerpoint/2010/main" val="2471987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C:\Users\pattyhaney\Documents\Community Outreach and Education\MD-ADE October 28th Program\gastric stimulator.pn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9576850" y="3402722"/>
            <a:ext cx="2484221" cy="210312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Users\pattyhaney\Documents\Community Outreach and Education\MD-ADE October 28th Program\viacyt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6850" y="1140436"/>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C:\Users\pattyhaney\Documents\Community Outreach and Education\MD-ADE October 28th Program\Senseonic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0476" y="2643784"/>
            <a:ext cx="3023017" cy="201168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p:txBody>
          <a:bodyPr>
            <a:normAutofit/>
          </a:bodyPr>
          <a:lstStyle/>
          <a:p>
            <a:r>
              <a:rPr lang="en-US" sz="4400" b="1" dirty="0" err="1"/>
              <a:t>Implantables</a:t>
            </a:r>
            <a:r>
              <a:rPr lang="en-US" sz="4400" b="1" dirty="0"/>
              <a:t> – Current and Future</a:t>
            </a:r>
          </a:p>
        </p:txBody>
      </p:sp>
      <p:sp>
        <p:nvSpPr>
          <p:cNvPr id="8" name="Text Placeholder 7"/>
          <p:cNvSpPr>
            <a:spLocks noGrp="1"/>
          </p:cNvSpPr>
          <p:nvPr>
            <p:ph type="body" idx="1"/>
          </p:nvPr>
        </p:nvSpPr>
        <p:spPr>
          <a:xfrm>
            <a:off x="839789" y="1102407"/>
            <a:ext cx="5157787" cy="640935"/>
          </a:xfrm>
        </p:spPr>
        <p:txBody>
          <a:bodyPr/>
          <a:lstStyle/>
          <a:p>
            <a:r>
              <a:rPr lang="en-US" dirty="0"/>
              <a:t>Commonplace		</a:t>
            </a:r>
          </a:p>
        </p:txBody>
      </p:sp>
      <p:sp>
        <p:nvSpPr>
          <p:cNvPr id="10" name="Text Placeholder 9"/>
          <p:cNvSpPr>
            <a:spLocks noGrp="1"/>
          </p:cNvSpPr>
          <p:nvPr>
            <p:ph type="body" sz="quarter" idx="3"/>
          </p:nvPr>
        </p:nvSpPr>
        <p:spPr>
          <a:xfrm>
            <a:off x="6172200" y="905855"/>
            <a:ext cx="5183188" cy="846033"/>
          </a:xfrm>
        </p:spPr>
        <p:txBody>
          <a:bodyPr/>
          <a:lstStyle/>
          <a:p>
            <a:r>
              <a:rPr lang="en-US" dirty="0"/>
              <a:t>Unique to Diabetes</a:t>
            </a:r>
          </a:p>
        </p:txBody>
      </p:sp>
      <p:sp>
        <p:nvSpPr>
          <p:cNvPr id="2" name="Slide Number Placeholder 1"/>
          <p:cNvSpPr>
            <a:spLocks noGrp="1"/>
          </p:cNvSpPr>
          <p:nvPr>
            <p:ph type="sldNum" sz="quarter" idx="12"/>
          </p:nvPr>
        </p:nvSpPr>
        <p:spPr/>
        <p:txBody>
          <a:bodyPr/>
          <a:lstStyle/>
          <a:p>
            <a:fld id="{92B69BAA-A0A2-463E-BBFC-15E1C84AAA1C}" type="slidenum">
              <a:rPr lang="en-US" smtClean="0"/>
              <a:t>6</a:t>
            </a:fld>
            <a:endParaRPr lang="en-US" dirty="0"/>
          </a:p>
        </p:txBody>
      </p:sp>
      <p:pic>
        <p:nvPicPr>
          <p:cNvPr id="13" name="Picture 3" descr="C:\Users\pattyhaney\Documents\Community Outreach and Education\MD-ADE October 28th Program\IC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214" y="1948156"/>
            <a:ext cx="2656572" cy="2194560"/>
          </a:xfrm>
          <a:prstGeom prst="rect">
            <a:avLst/>
          </a:prstGeom>
          <a:noFill/>
          <a:ln w="19050">
            <a:solidFill>
              <a:srgbClr val="0E008F"/>
            </a:solidFill>
          </a:ln>
          <a:extLst>
            <a:ext uri="{909E8E84-426E-40DD-AFC4-6F175D3DCCD1}">
              <a14:hiddenFill xmlns:a14="http://schemas.microsoft.com/office/drawing/2010/main">
                <a:solidFill>
                  <a:srgbClr val="FFFFFF"/>
                </a:solidFill>
              </a14:hiddenFill>
            </a:ext>
          </a:extLst>
        </p:spPr>
      </p:pic>
      <p:pic>
        <p:nvPicPr>
          <p:cNvPr id="12" name="Picture 2" descr="C:\Users\pattyhaney\Documents\Community Outreach and Education\MD-ADE October 28th Program\Pacemake.jpg"/>
          <p:cNvPicPr>
            <a:picLocks noGrp="1" noChangeAspect="1" noChangeArrowheads="1"/>
          </p:cNvPicPr>
          <p:nvPr>
            <p:ph sz="half" idx="2"/>
          </p:nvPr>
        </p:nvPicPr>
        <p:blipFill>
          <a:blip r:embed="rId7">
            <a:extLst>
              <a:ext uri="{28A0092B-C50C-407E-A947-70E740481C1C}">
                <a14:useLocalDpi xmlns:a14="http://schemas.microsoft.com/office/drawing/2010/main" val="0"/>
              </a:ext>
            </a:extLst>
          </a:blip>
          <a:srcRect/>
          <a:stretch>
            <a:fillRect/>
          </a:stretch>
        </p:blipFill>
        <p:spPr bwMode="auto">
          <a:xfrm>
            <a:off x="2632963" y="2127533"/>
            <a:ext cx="2628900" cy="2103120"/>
          </a:xfrm>
          <a:prstGeom prst="rect">
            <a:avLst/>
          </a:prstGeom>
          <a:noFill/>
          <a:ln w="19050">
            <a:solidFill>
              <a:srgbClr val="0070C0"/>
            </a:solidFill>
          </a:ln>
          <a:extLst>
            <a:ext uri="{909E8E84-426E-40DD-AFC4-6F175D3DCCD1}">
              <a14:hiddenFill xmlns:a14="http://schemas.microsoft.com/office/drawing/2010/main">
                <a:solidFill>
                  <a:srgbClr val="FFFFFF"/>
                </a:solidFill>
              </a14:hiddenFill>
            </a:ext>
          </a:extLst>
        </p:spPr>
      </p:pic>
      <p:pic>
        <p:nvPicPr>
          <p:cNvPr id="14" name="Picture 4" descr="C:\Users\pattyhaney\Documents\Community Outreach and Education\MD-ADE October 28th Program\implanon.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99407" y="3758560"/>
            <a:ext cx="2286000" cy="2286000"/>
          </a:xfrm>
          <a:prstGeom prst="rect">
            <a:avLst/>
          </a:prstGeom>
          <a:noFill/>
          <a:ln w="19050">
            <a:solidFill>
              <a:srgbClr val="0070C0"/>
            </a:solidFill>
          </a:ln>
          <a:extLst>
            <a:ext uri="{909E8E84-426E-40DD-AFC4-6F175D3DCCD1}">
              <a14:hiddenFill xmlns:a14="http://schemas.microsoft.com/office/drawing/2010/main">
                <a:solidFill>
                  <a:srgbClr val="FFFFFF"/>
                </a:solidFill>
              </a14:hiddenFill>
            </a:ext>
          </a:extLst>
        </p:spPr>
      </p:pic>
      <p:pic>
        <p:nvPicPr>
          <p:cNvPr id="18" name="Picture 3" descr="C:\Users\pattyhaney\Documents\Community Outreach and Education\MD-ADE October 28th Program\intarci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7980" y="1854152"/>
            <a:ext cx="2118360" cy="13792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C:\Users\pattyhaney\Documents\Community Outreach and Education\MD-ADE October 28th Program\InSmart.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07980" y="4158930"/>
            <a:ext cx="1836420" cy="12192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963073" y="5682952"/>
            <a:ext cx="2889944" cy="1492716"/>
          </a:xfrm>
          <a:prstGeom prst="rect">
            <a:avLst/>
          </a:prstGeom>
          <a:noFill/>
        </p:spPr>
        <p:txBody>
          <a:bodyPr wrap="square" rtlCol="0">
            <a:spAutoFit/>
          </a:bodyPr>
          <a:lstStyle/>
          <a:p>
            <a:r>
              <a:rPr lang="en-US" sz="1100" dirty="0">
                <a:hlinkClick r:id="rId11"/>
              </a:rPr>
              <a:t>viacyte.com</a:t>
            </a:r>
            <a:endParaRPr lang="en-US" sz="1100" dirty="0"/>
          </a:p>
          <a:p>
            <a:r>
              <a:rPr lang="en-US" sz="1100" dirty="0">
                <a:hlinkClick r:id="rId12"/>
              </a:rPr>
              <a:t>www.intarcia.com</a:t>
            </a:r>
            <a:endParaRPr lang="en-US" sz="1100" dirty="0"/>
          </a:p>
          <a:p>
            <a:r>
              <a:rPr lang="en-US" sz="1100" dirty="0">
                <a:hlinkClick r:id="rId13"/>
              </a:rPr>
              <a:t>www.renfrewgroup.com</a:t>
            </a:r>
            <a:endParaRPr lang="en-US" sz="1100" dirty="0"/>
          </a:p>
          <a:p>
            <a:r>
              <a:rPr lang="en-US" sz="1100" dirty="0">
                <a:hlinkClick r:id="rId14"/>
              </a:rPr>
              <a:t>www.eversensediabetes.com</a:t>
            </a:r>
            <a:endParaRPr lang="en-US" sz="1100" dirty="0"/>
          </a:p>
          <a:p>
            <a:endParaRPr lang="en-US" sz="1100" dirty="0"/>
          </a:p>
          <a:p>
            <a:endParaRPr lang="en-US" dirty="0"/>
          </a:p>
          <a:p>
            <a:endParaRPr lang="en-US" dirty="0"/>
          </a:p>
        </p:txBody>
      </p:sp>
    </p:spTree>
    <p:extLst>
      <p:ext uri="{BB962C8B-B14F-4D97-AF65-F5344CB8AC3E}">
        <p14:creationId xmlns:p14="http://schemas.microsoft.com/office/powerpoint/2010/main" val="280707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1262960444"/>
              </p:ext>
            </p:extLst>
          </p:nvPr>
        </p:nvGraphicFramePr>
        <p:xfrm>
          <a:off x="-217155" y="1663075"/>
          <a:ext cx="12409156" cy="357353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p:txBody>
          <a:bodyPr>
            <a:normAutofit/>
          </a:bodyPr>
          <a:lstStyle/>
          <a:p>
            <a:r>
              <a:rPr lang="en-US" sz="4400" b="1" dirty="0"/>
              <a:t>An Implantable Long-Term Wear CGM</a:t>
            </a:r>
          </a:p>
        </p:txBody>
      </p:sp>
      <p:pic>
        <p:nvPicPr>
          <p:cNvPr id="37"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19305"/>
          <a:stretch/>
        </p:blipFill>
        <p:spPr bwMode="auto">
          <a:xfrm>
            <a:off x="2157081" y="1248239"/>
            <a:ext cx="10521760" cy="417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10023" r="80695"/>
          <a:stretch/>
        </p:blipFill>
        <p:spPr bwMode="auto">
          <a:xfrm>
            <a:off x="946719" y="1248239"/>
            <a:ext cx="1210363" cy="417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7"/>
          <p:cNvSpPr>
            <a:spLocks noGrp="1"/>
          </p:cNvSpPr>
          <p:nvPr>
            <p:ph type="sldNum" sz="quarter" idx="12"/>
          </p:nvPr>
        </p:nvSpPr>
        <p:spPr/>
        <p:txBody>
          <a:bodyPr/>
          <a:lstStyle/>
          <a:p>
            <a:fld id="{92B69BAA-A0A2-463E-BBFC-15E1C84AAA1C}" type="slidenum">
              <a:rPr lang="en-US" smtClean="0"/>
              <a:t>7</a:t>
            </a:fld>
            <a:endParaRPr lang="en-US" dirty="0"/>
          </a:p>
        </p:txBody>
      </p:sp>
      <p:sp>
        <p:nvSpPr>
          <p:cNvPr id="2" name="TextBox 1"/>
          <p:cNvSpPr txBox="1"/>
          <p:nvPr/>
        </p:nvSpPr>
        <p:spPr>
          <a:xfrm>
            <a:off x="4787153" y="4848127"/>
            <a:ext cx="2328010" cy="369332"/>
          </a:xfrm>
          <a:prstGeom prst="rect">
            <a:avLst/>
          </a:prstGeom>
          <a:noFill/>
        </p:spPr>
        <p:txBody>
          <a:bodyPr wrap="none" rtlCol="0">
            <a:spAutoFit/>
          </a:bodyPr>
          <a:lstStyle/>
          <a:p>
            <a:r>
              <a:rPr lang="en-US" dirty="0">
                <a:solidFill>
                  <a:schemeClr val="tx1">
                    <a:lumMod val="75000"/>
                    <a:lumOff val="25000"/>
                  </a:schemeClr>
                </a:solidFill>
              </a:rPr>
              <a:t>Sensor Continuous Life</a:t>
            </a:r>
          </a:p>
        </p:txBody>
      </p:sp>
      <p:sp>
        <p:nvSpPr>
          <p:cNvPr id="9" name="TextBox 8"/>
          <p:cNvSpPr txBox="1"/>
          <p:nvPr/>
        </p:nvSpPr>
        <p:spPr>
          <a:xfrm rot="16200000">
            <a:off x="-764" y="2776500"/>
            <a:ext cx="657552" cy="307777"/>
          </a:xfrm>
          <a:prstGeom prst="rect">
            <a:avLst/>
          </a:prstGeom>
          <a:noFill/>
        </p:spPr>
        <p:txBody>
          <a:bodyPr wrap="none" rtlCol="0">
            <a:spAutoFit/>
          </a:bodyPr>
          <a:lstStyle/>
          <a:p>
            <a:r>
              <a:rPr lang="en-US" sz="1400" dirty="0">
                <a:solidFill>
                  <a:schemeClr val="tx1">
                    <a:lumMod val="65000"/>
                    <a:lumOff val="35000"/>
                  </a:schemeClr>
                </a:solidFill>
              </a:rPr>
              <a:t>mg/</a:t>
            </a:r>
            <a:r>
              <a:rPr lang="en-US" sz="1400" dirty="0" err="1">
                <a:solidFill>
                  <a:schemeClr val="tx1">
                    <a:lumMod val="65000"/>
                    <a:lumOff val="35000"/>
                  </a:schemeClr>
                </a:solidFill>
              </a:rPr>
              <a:t>dL</a:t>
            </a:r>
            <a:endParaRPr lang="en-US" sz="1400" dirty="0">
              <a:solidFill>
                <a:schemeClr val="tx1">
                  <a:lumMod val="65000"/>
                  <a:lumOff val="35000"/>
                </a:schemeClr>
              </a:solidFill>
            </a:endParaRPr>
          </a:p>
        </p:txBody>
      </p:sp>
      <p:sp>
        <p:nvSpPr>
          <p:cNvPr id="4" name="Rectangle 3"/>
          <p:cNvSpPr/>
          <p:nvPr/>
        </p:nvSpPr>
        <p:spPr>
          <a:xfrm>
            <a:off x="927847" y="3052482"/>
            <a:ext cx="10784541" cy="1116106"/>
          </a:xfrm>
          <a:prstGeom prst="rect">
            <a:avLst/>
          </a:prstGeom>
          <a:solidFill>
            <a:srgbClr val="33CC33">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01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3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56">
    <a:dk1>
      <a:srgbClr val="2C2A29"/>
    </a:dk1>
    <a:lt1>
      <a:sysClr val="window" lastClr="FFFFFF"/>
    </a:lt1>
    <a:dk2>
      <a:srgbClr val="3A5DAE"/>
    </a:dk2>
    <a:lt2>
      <a:srgbClr val="898D8D"/>
    </a:lt2>
    <a:accent1>
      <a:srgbClr val="3A5DAE"/>
    </a:accent1>
    <a:accent2>
      <a:srgbClr val="5BC2E7"/>
    </a:accent2>
    <a:accent3>
      <a:srgbClr val="00BFB3"/>
    </a:accent3>
    <a:accent4>
      <a:srgbClr val="AD96DC"/>
    </a:accent4>
    <a:accent5>
      <a:srgbClr val="97D700"/>
    </a:accent5>
    <a:accent6>
      <a:srgbClr val="B2B4B2"/>
    </a:accent6>
    <a:hlink>
      <a:srgbClr val="3A5DAE"/>
    </a:hlink>
    <a:folHlink>
      <a:srgbClr val="3A5DAE"/>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17322</TotalTime>
  <Words>376</Words>
  <Application>Microsoft Macintosh PowerPoint</Application>
  <PresentationFormat>Widescreen</PresentationFormat>
  <Paragraphs>61</Paragraphs>
  <Slides>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Implantables – Current and Future</vt:lpstr>
      <vt:lpstr>An Implantable Long-Term Wear CGM</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 Elsey</dc:creator>
  <cp:lastModifiedBy>Monica Dennis</cp:lastModifiedBy>
  <cp:revision>1149</cp:revision>
  <cp:lastPrinted>2017-06-06T18:01:45Z</cp:lastPrinted>
  <dcterms:created xsi:type="dcterms:W3CDTF">2014-12-03T01:56:27Z</dcterms:created>
  <dcterms:modified xsi:type="dcterms:W3CDTF">2018-08-13T02:14:19Z</dcterms:modified>
</cp:coreProperties>
</file>