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632" r:id="rId2"/>
    <p:sldId id="633" r:id="rId3"/>
    <p:sldId id="636" r:id="rId4"/>
    <p:sldId id="481" r:id="rId5"/>
    <p:sldId id="594" r:id="rId6"/>
    <p:sldId id="601" r:id="rId7"/>
    <p:sldId id="597" r:id="rId8"/>
  </p:sldIdLst>
  <p:sldSz cx="10058400" cy="6702425"/>
  <p:notesSz cx="6985000" cy="92821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6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orient="horz" pos="2496">
          <p15:clr>
            <a:srgbClr val="A4A3A4"/>
          </p15:clr>
        </p15:guide>
        <p15:guide id="5" orient="horz" pos="1056">
          <p15:clr>
            <a:srgbClr val="A4A3A4"/>
          </p15:clr>
        </p15:guide>
        <p15:guide id="6" orient="horz" pos="3792">
          <p15:clr>
            <a:srgbClr val="A4A3A4"/>
          </p15:clr>
        </p15:guide>
        <p15:guide id="7" pos="3168">
          <p15:clr>
            <a:srgbClr val="A4A3A4"/>
          </p15:clr>
        </p15:guide>
        <p15:guide id="8" pos="336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3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000080"/>
    <a:srgbClr val="003399"/>
    <a:srgbClr val="FFFFFF"/>
    <a:srgbClr val="F76681"/>
    <a:srgbClr val="FAFD00"/>
    <a:srgbClr val="0033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32787"/>
    <p:restoredTop sz="90943"/>
  </p:normalViewPr>
  <p:slideViewPr>
    <p:cSldViewPr>
      <p:cViewPr varScale="1">
        <p:scale>
          <a:sx n="119" d="100"/>
          <a:sy n="119" d="100"/>
        </p:scale>
        <p:origin x="2024" y="200"/>
      </p:cViewPr>
      <p:guideLst>
        <p:guide orient="horz" pos="656"/>
        <p:guide orient="horz" pos="3984"/>
        <p:guide orient="horz" pos="3504"/>
        <p:guide orient="horz" pos="2496"/>
        <p:guide orient="horz" pos="1056"/>
        <p:guide orient="horz" pos="3792"/>
        <p:guide pos="3168"/>
        <p:guide pos="336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28"/>
    </p:cViewPr>
  </p:sorterViewPr>
  <p:notesViewPr>
    <p:cSldViewPr>
      <p:cViewPr varScale="1">
        <p:scale>
          <a:sx n="37" d="100"/>
          <a:sy n="37" d="100"/>
        </p:scale>
        <p:origin x="-1458" y="-78"/>
      </p:cViewPr>
      <p:guideLst>
        <p:guide orient="horz" pos="2923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71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03263"/>
            <a:ext cx="5200650" cy="3467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946150" y="4641850"/>
            <a:ext cx="5073650" cy="4017963"/>
            <a:chOff x="596" y="2924"/>
            <a:chExt cx="3073" cy="2531"/>
          </a:xfrm>
        </p:grpSpPr>
        <p:sp>
          <p:nvSpPr>
            <p:cNvPr id="2053" name="Line 5"/>
            <p:cNvSpPr>
              <a:spLocks noChangeShapeType="1"/>
            </p:cNvSpPr>
            <p:nvPr/>
          </p:nvSpPr>
          <p:spPr bwMode="blackWhite">
            <a:xfrm>
              <a:off x="596" y="292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blackWhite">
            <a:xfrm>
              <a:off x="596" y="3119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blackWhite">
            <a:xfrm>
              <a:off x="596" y="331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blackWhite">
            <a:xfrm>
              <a:off x="596" y="370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blackWhite">
            <a:xfrm>
              <a:off x="596" y="389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blackWhite">
            <a:xfrm>
              <a:off x="596" y="350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blackWhite">
            <a:xfrm>
              <a:off x="596" y="487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blackWhite">
            <a:xfrm>
              <a:off x="596" y="545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blackWhite">
            <a:xfrm>
              <a:off x="596" y="506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blackWhite">
            <a:xfrm>
              <a:off x="596" y="409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blackWhite">
            <a:xfrm>
              <a:off x="596" y="428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blackWhite">
            <a:xfrm>
              <a:off x="596" y="448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Line 17"/>
            <p:cNvSpPr>
              <a:spLocks noChangeShapeType="1"/>
            </p:cNvSpPr>
            <p:nvPr/>
          </p:nvSpPr>
          <p:spPr bwMode="blackWhite">
            <a:xfrm>
              <a:off x="596" y="467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blackWhite">
            <a:xfrm>
              <a:off x="596" y="526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325813" y="8763000"/>
            <a:ext cx="3698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fld id="{98CCE3EA-29AE-104A-B88F-ADA8527229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6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6D7B7D-A5C6-CA4D-AAD2-07068B562B54}" type="slidenum">
              <a:rPr lang="en-US"/>
              <a:pPr/>
              <a:t>4</a:t>
            </a:fld>
            <a:endParaRPr lang="en-US"/>
          </a:p>
        </p:txBody>
      </p:sp>
      <p:sp>
        <p:nvSpPr>
          <p:cNvPr id="464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05400" cy="41910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063" y="2082800"/>
            <a:ext cx="8550275" cy="14366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3797300"/>
            <a:ext cx="7042150" cy="171291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8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312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306888"/>
            <a:ext cx="8548687" cy="13319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2840038"/>
            <a:ext cx="8548687" cy="14668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154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8244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8288"/>
            <a:ext cx="9051925" cy="1117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500188"/>
            <a:ext cx="4443412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125663"/>
            <a:ext cx="4443412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0163" y="1500188"/>
            <a:ext cx="4445000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0163" y="2125663"/>
            <a:ext cx="4445000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601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74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20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6700"/>
            <a:ext cx="3308350" cy="11350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238" y="266700"/>
            <a:ext cx="5622925" cy="5719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401763"/>
            <a:ext cx="3308350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0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675" y="4691063"/>
            <a:ext cx="6035675" cy="554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675" y="598488"/>
            <a:ext cx="6035675" cy="40211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675" y="5245100"/>
            <a:ext cx="6035675" cy="787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033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5242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95313"/>
            <a:ext cx="2209800" cy="5362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95313"/>
            <a:ext cx="6477000" cy="5362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3717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95313"/>
            <a:ext cx="8828087" cy="1117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3400" y="1936750"/>
            <a:ext cx="8839200" cy="40211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0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66">
                <a:gamma/>
                <a:shade val="30196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4988" y="595313"/>
            <a:ext cx="882808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452" tIns="43450" rIns="88452" bIns="43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36750"/>
            <a:ext cx="8839200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452" tIns="43450" rIns="88452" bIns="43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+mj-lt"/>
          <a:ea typeface="+mj-ea"/>
          <a:cs typeface="+mj-cs"/>
        </a:defRPr>
      </a:lvl1pPr>
      <a:lvl2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2pPr>
      <a:lvl3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3pPr>
      <a:lvl4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4pPr>
      <a:lvl5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5pPr>
      <a:lvl6pPr marL="4572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6pPr>
      <a:lvl7pPr marL="9144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7pPr>
      <a:lvl8pPr marL="13716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8pPr>
      <a:lvl9pPr marL="18288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9pPr>
    </p:titleStyle>
    <p:bodyStyle>
      <a:lvl1pPr marL="334963" indent="-334963" algn="l" defTabSz="893763" rtl="0" fontAlgn="base">
        <a:spcBef>
          <a:spcPct val="20000"/>
        </a:spcBef>
        <a:spcAft>
          <a:spcPct val="0"/>
        </a:spcAft>
        <a:buChar char="•"/>
        <a:defRPr sz="3500" b="1">
          <a:solidFill>
            <a:schemeClr val="tx1"/>
          </a:solidFill>
          <a:latin typeface="+mn-lt"/>
          <a:ea typeface="+mn-ea"/>
          <a:cs typeface="+mn-cs"/>
        </a:defRPr>
      </a:lvl1pPr>
      <a:lvl2pPr marL="725488" indent="-277813" algn="l" defTabSz="893763" rtl="0" fontAlgn="base">
        <a:spcBef>
          <a:spcPct val="20000"/>
        </a:spcBef>
        <a:spcAft>
          <a:spcPct val="0"/>
        </a:spcAft>
        <a:buChar char="–"/>
        <a:defRPr sz="3200" b="1">
          <a:solidFill>
            <a:schemeClr val="tx1"/>
          </a:solidFill>
          <a:latin typeface="+mn-lt"/>
          <a:ea typeface="+mn-ea"/>
        </a:defRPr>
      </a:lvl2pPr>
      <a:lvl3pPr marL="1117600" indent="-223838" algn="l" defTabSz="893763" rtl="0" fontAlgn="base">
        <a:spcBef>
          <a:spcPct val="20000"/>
        </a:spcBef>
        <a:spcAft>
          <a:spcPct val="0"/>
        </a:spcAft>
        <a:buChar char="•"/>
        <a:defRPr sz="2300" b="1">
          <a:solidFill>
            <a:schemeClr val="tx1"/>
          </a:solidFill>
          <a:latin typeface="+mn-lt"/>
          <a:ea typeface="+mn-ea"/>
        </a:defRPr>
      </a:lvl3pPr>
      <a:lvl4pPr marL="1563688" indent="-222250" algn="l" defTabSz="893763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+mn-ea"/>
        </a:defRPr>
      </a:lvl4pPr>
      <a:lvl5pPr marL="20113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5pPr>
      <a:lvl6pPr marL="24685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6pPr>
      <a:lvl7pPr marL="29257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7pPr>
      <a:lvl8pPr marL="33829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8pPr>
      <a:lvl9pPr marL="38401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4988" y="595313"/>
            <a:ext cx="8828087" cy="4738687"/>
          </a:xfrm>
        </p:spPr>
        <p:txBody>
          <a:bodyPr/>
          <a:lstStyle/>
          <a:p>
            <a:r>
              <a:rPr lang="en-US" sz="4800"/>
              <a:t>The Answer:</a:t>
            </a:r>
            <a:br>
              <a:rPr lang="en-US" sz="4800"/>
            </a:br>
            <a:r>
              <a:rPr lang="en-US" sz="4800"/>
              <a:t>Structure provided by</a:t>
            </a:r>
            <a:br>
              <a:rPr lang="en-US" sz="4800"/>
            </a:br>
            <a:br>
              <a:rPr lang="en-US" sz="4800"/>
            </a:br>
            <a:r>
              <a:rPr lang="en-US" sz="4800"/>
              <a:t>Health and Disease Management</a:t>
            </a:r>
            <a:br>
              <a:rPr lang="en-US" sz="4800"/>
            </a:br>
            <a:r>
              <a:rPr lang="en-US" sz="4800"/>
              <a:t>Programs</a:t>
            </a:r>
            <a:br>
              <a:rPr lang="en-US" sz="4800"/>
            </a:b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/>
              <a:t>Health and Disease Management</a:t>
            </a:r>
          </a:p>
        </p:txBody>
      </p:sp>
      <p:sp>
        <p:nvSpPr>
          <p:cNvPr id="65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System of care integrating an </a:t>
            </a:r>
            <a:r>
              <a:rPr lang="en-US" sz="2800">
                <a:solidFill>
                  <a:srgbClr val="FAFD00"/>
                </a:solidFill>
              </a:rPr>
              <a:t>evidence-based best practice approach</a:t>
            </a:r>
            <a:r>
              <a:rPr lang="en-US" sz="2800"/>
              <a:t> to care in a comprehensive manner</a:t>
            </a:r>
          </a:p>
          <a:p>
            <a:pPr>
              <a:lnSpc>
                <a:spcPct val="90000"/>
              </a:lnSpc>
            </a:pPr>
            <a:r>
              <a:rPr lang="en-US" sz="2800"/>
              <a:t>A clinical improvement process aimed at insuring that the </a:t>
            </a:r>
            <a:r>
              <a:rPr lang="en-US" sz="2800">
                <a:solidFill>
                  <a:srgbClr val="FAFD00"/>
                </a:solidFill>
              </a:rPr>
              <a:t>best practices</a:t>
            </a:r>
            <a:r>
              <a:rPr lang="en-US" sz="2800"/>
              <a:t> known to medical sciences are </a:t>
            </a:r>
            <a:r>
              <a:rPr lang="en-US" sz="2800">
                <a:solidFill>
                  <a:srgbClr val="FAFD00"/>
                </a:solidFill>
              </a:rPr>
              <a:t>incorporated and applied with minimal variation over the entire continuum of care</a:t>
            </a:r>
          </a:p>
          <a:p>
            <a:pPr>
              <a:lnSpc>
                <a:spcPct val="90000"/>
              </a:lnSpc>
            </a:pPr>
            <a:r>
              <a:rPr lang="en-US" sz="2800"/>
              <a:t>Includes </a:t>
            </a:r>
            <a:r>
              <a:rPr lang="en-US" sz="2800">
                <a:solidFill>
                  <a:srgbClr val="FAFD00"/>
                </a:solidFill>
              </a:rPr>
              <a:t>prevention, early diagnosis, optimal acute and chronic treatment</a:t>
            </a:r>
            <a:r>
              <a:rPr lang="en-US" sz="2400"/>
              <a:t> </a:t>
            </a:r>
          </a:p>
          <a:p>
            <a:pPr>
              <a:lnSpc>
                <a:spcPct val="90000"/>
              </a:lnSpc>
            </a:pPr>
            <a:endParaRPr lang="en-US" sz="3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Disease Management Principles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100" b="0">
                <a:latin typeface="Times" charset="0"/>
              </a:rPr>
              <a:t>1. Physician Standard's / Process of Care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3100" b="0">
                <a:latin typeface="Times" charset="0"/>
              </a:rPr>
              <a:t>Triage/Stratify Risk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3100" b="0">
                <a:latin typeface="Times" charset="0"/>
              </a:rPr>
              <a:t>3.Education	</a:t>
            </a:r>
          </a:p>
          <a:p>
            <a:pPr>
              <a:lnSpc>
                <a:spcPct val="90000"/>
              </a:lnSpc>
            </a:pPr>
            <a:endParaRPr lang="en-US" sz="3100" b="0">
              <a:latin typeface="Times" charset="0"/>
            </a:endParaRPr>
          </a:p>
          <a:p>
            <a:pPr>
              <a:lnSpc>
                <a:spcPct val="90000"/>
              </a:lnSpc>
            </a:pPr>
            <a:r>
              <a:rPr lang="en-US" sz="3100" b="0">
                <a:latin typeface="Times" charset="0"/>
              </a:rPr>
              <a:t>4.Establish Outcomes to follow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100" b="0">
                <a:latin typeface="Times" charset="0"/>
              </a:rPr>
              <a:t>	</a:t>
            </a:r>
          </a:p>
          <a:p>
            <a:pPr>
              <a:lnSpc>
                <a:spcPct val="90000"/>
              </a:lnSpc>
            </a:pPr>
            <a:endParaRPr lang="en-US" sz="3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11163" y="287338"/>
            <a:ext cx="9210675" cy="1036637"/>
          </a:xfrm>
          <a:noFill/>
          <a:ln/>
        </p:spPr>
        <p:txBody>
          <a:bodyPr lIns="90003" tIns="45002" rIns="90003" bIns="45002" anchor="b"/>
          <a:lstStyle/>
          <a:p>
            <a:pPr>
              <a:lnSpc>
                <a:spcPct val="88000"/>
              </a:lnSpc>
            </a:pPr>
            <a:r>
              <a:rPr lang="en-US" sz="3800"/>
              <a:t>Improved Processes of Care</a:t>
            </a:r>
            <a:br>
              <a:rPr lang="en-US" sz="3800"/>
            </a:br>
            <a:r>
              <a:rPr lang="en-US" sz="3800"/>
              <a:t>with Structured Program</a:t>
            </a:r>
            <a:endParaRPr lang="en-US" sz="3900"/>
          </a:p>
        </p:txBody>
      </p:sp>
      <p:graphicFrame>
        <p:nvGraphicFramePr>
          <p:cNvPr id="314371" name="Object 3"/>
          <p:cNvGraphicFramePr>
            <a:graphicFrameLocks/>
          </p:cNvGraphicFramePr>
          <p:nvPr/>
        </p:nvGraphicFramePr>
        <p:xfrm>
          <a:off x="444500" y="1168400"/>
          <a:ext cx="9321800" cy="471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79" name="Chart" r:id="rId4" imgW="6400800" imgH="3238500" progId="MSGraph.Chart.8">
                  <p:embed followColorScheme="full"/>
                </p:oleObj>
              </mc:Choice>
              <mc:Fallback>
                <p:oleObj name="Chart" r:id="rId4" imgW="6400800" imgH="3238500" progId="MSGraph.Chart.8">
                  <p:embed followColorScheme="full"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1168400"/>
                        <a:ext cx="9321800" cy="471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4372" name="Rectangle 4"/>
          <p:cNvSpPr>
            <a:spLocks noChangeArrowheads="1"/>
          </p:cNvSpPr>
          <p:nvPr/>
        </p:nvSpPr>
        <p:spPr bwMode="auto">
          <a:xfrm>
            <a:off x="261938" y="6124575"/>
            <a:ext cx="3305175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3" tIns="45002" rIns="90003" bIns="45002">
            <a:spAutoFit/>
          </a:bodyPr>
          <a:lstStyle/>
          <a:p>
            <a:pPr algn="ctr" defTabSz="893763"/>
            <a:r>
              <a:rPr lang="en-US" sz="1400">
                <a:solidFill>
                  <a:srgbClr val="FFFFFF"/>
                </a:solidFill>
                <a:latin typeface="Arial" charset="0"/>
              </a:rPr>
              <a:t>Rubin et al. </a:t>
            </a:r>
            <a:r>
              <a:rPr lang="en-US" sz="1400" i="1">
                <a:solidFill>
                  <a:srgbClr val="FFFFFF"/>
                </a:solidFill>
                <a:latin typeface="Arial" charset="0"/>
              </a:rPr>
              <a:t>JCEM</a:t>
            </a:r>
            <a:r>
              <a:rPr lang="en-US" sz="1400">
                <a:solidFill>
                  <a:srgbClr val="FFFFFF"/>
                </a:solidFill>
                <a:latin typeface="Arial" charset="0"/>
              </a:rPr>
              <a:t> 83:2635-2642. 1998.</a:t>
            </a:r>
          </a:p>
        </p:txBody>
      </p:sp>
      <p:sp>
        <p:nvSpPr>
          <p:cNvPr id="314373" name="Text Box 5"/>
          <p:cNvSpPr txBox="1">
            <a:spLocks noChangeArrowheads="1"/>
          </p:cNvSpPr>
          <p:nvPr/>
        </p:nvSpPr>
        <p:spPr bwMode="auto">
          <a:xfrm>
            <a:off x="1143000" y="5384800"/>
            <a:ext cx="8763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320800" algn="ctr"/>
                <a:tab pos="3263900" algn="ctr"/>
                <a:tab pos="5435600" algn="ctr"/>
                <a:tab pos="74930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eaLnBrk="0" hangingPunct="0">
              <a:tabLst>
                <a:tab pos="1320800" algn="ctr"/>
                <a:tab pos="3263900" algn="ctr"/>
                <a:tab pos="5435600" algn="ctr"/>
                <a:tab pos="74930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1320800" algn="ctr"/>
                <a:tab pos="3263900" algn="ctr"/>
                <a:tab pos="5435600" algn="ctr"/>
                <a:tab pos="74930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1320800" algn="ctr"/>
                <a:tab pos="3263900" algn="ctr"/>
                <a:tab pos="5435600" algn="ctr"/>
                <a:tab pos="74930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1320800" algn="ctr"/>
                <a:tab pos="3263900" algn="ctr"/>
                <a:tab pos="5435600" algn="ctr"/>
                <a:tab pos="74930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20800" algn="ctr"/>
                <a:tab pos="3263900" algn="ctr"/>
                <a:tab pos="5435600" algn="ctr"/>
                <a:tab pos="74930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20800" algn="ctr"/>
                <a:tab pos="3263900" algn="ctr"/>
                <a:tab pos="5435600" algn="ctr"/>
                <a:tab pos="74930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20800" algn="ctr"/>
                <a:tab pos="3263900" algn="ctr"/>
                <a:tab pos="5435600" algn="ctr"/>
                <a:tab pos="74930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20800" algn="ctr"/>
                <a:tab pos="3263900" algn="ctr"/>
                <a:tab pos="5435600" algn="ctr"/>
                <a:tab pos="74930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>
                <a:latin typeface="Arial" charset="0"/>
              </a:rPr>
              <a:t>	HbA</a:t>
            </a:r>
            <a:r>
              <a:rPr lang="en-US" sz="2000" b="1" baseline="-25000">
                <a:latin typeface="Arial" charset="0"/>
              </a:rPr>
              <a:t>1c</a:t>
            </a:r>
            <a:r>
              <a:rPr lang="en-US" sz="2000" b="1">
                <a:latin typeface="Arial" charset="0"/>
              </a:rPr>
              <a:t> 	Dilated Eye Exam 	Foot Exam	Cholesterol</a:t>
            </a:r>
            <a:br>
              <a:rPr lang="en-US" sz="2000" b="1">
                <a:latin typeface="Arial" charset="0"/>
              </a:rPr>
            </a:br>
            <a:r>
              <a:rPr lang="en-US" sz="2000" b="1">
                <a:latin typeface="Arial" charset="0"/>
              </a:rPr>
              <a:t>	Measurement			Measurement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14371" grpId="0" bld="series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971550"/>
            <a:ext cx="6705600" cy="4924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9283" name="Text Box 3"/>
          <p:cNvSpPr txBox="1">
            <a:spLocks noChangeArrowheads="1"/>
          </p:cNvSpPr>
          <p:nvPr/>
        </p:nvSpPr>
        <p:spPr bwMode="auto">
          <a:xfrm>
            <a:off x="47625" y="136525"/>
            <a:ext cx="100107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3600">
                <a:solidFill>
                  <a:srgbClr val="FAFD00"/>
                </a:solidFill>
              </a:rPr>
              <a:t>University of Pennsylvania Health System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4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738188"/>
            <a:ext cx="6630988" cy="5343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13" y="1090613"/>
            <a:ext cx="6780212" cy="462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2355" name="Text Box 3"/>
          <p:cNvSpPr txBox="1">
            <a:spLocks noChangeArrowheads="1"/>
          </p:cNvSpPr>
          <p:nvPr/>
        </p:nvSpPr>
        <p:spPr bwMode="auto">
          <a:xfrm>
            <a:off x="0" y="5989638"/>
            <a:ext cx="10058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en-US" sz="2800">
                <a:solidFill>
                  <a:srgbClr val="FAFD00"/>
                </a:solidFill>
              </a:rPr>
              <a:t>But  seeds of cost failure may have been laid here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">
      <a:dk1>
        <a:srgbClr val="919191"/>
      </a:dk1>
      <a:lt1>
        <a:srgbClr val="FFFFFF"/>
      </a:lt1>
      <a:dk2>
        <a:srgbClr val="02257A"/>
      </a:dk2>
      <a:lt2>
        <a:srgbClr val="FF7C80"/>
      </a:lt2>
      <a:accent1>
        <a:srgbClr val="618FFD"/>
      </a:accent1>
      <a:accent2>
        <a:srgbClr val="00AE00"/>
      </a:accent2>
      <a:accent3>
        <a:srgbClr val="AAACBE"/>
      </a:accent3>
      <a:accent4>
        <a:srgbClr val="DADADA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C:\WINDOWS\DESKTOP\SLIDES 2-09-00\BG-05TitleSlides_R8.ppt</Template>
  <TotalTime>84</TotalTime>
  <Pages>28</Pages>
  <Words>108</Words>
  <Application>Microsoft Macintosh PowerPoint</Application>
  <PresentationFormat>Custom</PresentationFormat>
  <Paragraphs>20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ＭＳ Ｐゴシック</vt:lpstr>
      <vt:lpstr>Arial</vt:lpstr>
      <vt:lpstr>Times</vt:lpstr>
      <vt:lpstr>Times New Roman</vt:lpstr>
      <vt:lpstr>default</vt:lpstr>
      <vt:lpstr>Chart</vt:lpstr>
      <vt:lpstr>The Answer: Structure provided by  Health and Disease Management Programs </vt:lpstr>
      <vt:lpstr>Health and Disease Management</vt:lpstr>
      <vt:lpstr>Disease Management Principles</vt:lpstr>
      <vt:lpstr>Improved Processes of Care with Structured Program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Use of Technology in Outpatient Care   Using  the  Computerized  Patient Record to Implement Principles of Disease Management: Focus on the Diabetes Mellitus Model</dc:title>
  <dc:subject/>
  <dc:creator>Stan Schwartz</dc:creator>
  <cp:keywords/>
  <dc:description/>
  <cp:lastModifiedBy>Monica Dennis</cp:lastModifiedBy>
  <cp:revision>10</cp:revision>
  <cp:lastPrinted>2003-03-02T15:41:03Z</cp:lastPrinted>
  <dcterms:created xsi:type="dcterms:W3CDTF">2004-10-22T15:13:21Z</dcterms:created>
  <dcterms:modified xsi:type="dcterms:W3CDTF">2018-06-17T00:07:53Z</dcterms:modified>
</cp:coreProperties>
</file>