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631" r:id="rId2"/>
    <p:sldId id="465" r:id="rId3"/>
    <p:sldId id="466" r:id="rId4"/>
    <p:sldId id="473" r:id="rId5"/>
    <p:sldId id="468" r:id="rId6"/>
    <p:sldId id="470" r:id="rId7"/>
  </p:sldIdLst>
  <p:sldSz cx="10058400" cy="6702425"/>
  <p:notesSz cx="6985000" cy="92821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56">
          <p15:clr>
            <a:srgbClr val="A4A3A4"/>
          </p15:clr>
        </p15:guide>
        <p15:guide id="2" orient="horz" pos="3984">
          <p15:clr>
            <a:srgbClr val="A4A3A4"/>
          </p15:clr>
        </p15:guide>
        <p15:guide id="3" orient="horz" pos="3504">
          <p15:clr>
            <a:srgbClr val="A4A3A4"/>
          </p15:clr>
        </p15:guide>
        <p15:guide id="4" orient="horz" pos="2496">
          <p15:clr>
            <a:srgbClr val="A4A3A4"/>
          </p15:clr>
        </p15:guide>
        <p15:guide id="5" orient="horz" pos="1056">
          <p15:clr>
            <a:srgbClr val="A4A3A4"/>
          </p15:clr>
        </p15:guide>
        <p15:guide id="6" orient="horz" pos="3792">
          <p15:clr>
            <a:srgbClr val="A4A3A4"/>
          </p15:clr>
        </p15:guide>
        <p15:guide id="7" pos="3168">
          <p15:clr>
            <a:srgbClr val="A4A3A4"/>
          </p15:clr>
        </p15:guide>
        <p15:guide id="8" pos="336">
          <p15:clr>
            <a:srgbClr val="A4A3A4"/>
          </p15:clr>
        </p15:guide>
        <p15:guide id="9" pos="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3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66"/>
    <a:srgbClr val="000080"/>
    <a:srgbClr val="003399"/>
    <a:srgbClr val="FFFFFF"/>
    <a:srgbClr val="F76681"/>
    <a:srgbClr val="FAFD00"/>
    <a:srgbClr val="00336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preferSingleView="1">
    <p:restoredLeft sz="32787"/>
    <p:restoredTop sz="90943"/>
  </p:normalViewPr>
  <p:slideViewPr>
    <p:cSldViewPr>
      <p:cViewPr varScale="1">
        <p:scale>
          <a:sx n="119" d="100"/>
          <a:sy n="119" d="100"/>
        </p:scale>
        <p:origin x="2024" y="200"/>
      </p:cViewPr>
      <p:guideLst>
        <p:guide orient="horz" pos="656"/>
        <p:guide orient="horz" pos="3984"/>
        <p:guide orient="horz" pos="3504"/>
        <p:guide orient="horz" pos="2496"/>
        <p:guide orient="horz" pos="1056"/>
        <p:guide orient="horz" pos="3792"/>
        <p:guide pos="3168"/>
        <p:guide pos="336"/>
        <p:guide pos="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28"/>
    </p:cViewPr>
  </p:sorterViewPr>
  <p:notesViewPr>
    <p:cSldViewPr>
      <p:cViewPr varScale="1">
        <p:scale>
          <a:sx n="37" d="100"/>
          <a:sy n="37" d="100"/>
        </p:scale>
        <p:origin x="-1458" y="-78"/>
      </p:cViewPr>
      <p:guideLst>
        <p:guide orient="horz" pos="2923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718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2175" y="703263"/>
            <a:ext cx="5200650" cy="3467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grpSp>
        <p:nvGrpSpPr>
          <p:cNvPr id="2052" name="Group 4"/>
          <p:cNvGrpSpPr>
            <a:grpSpLocks/>
          </p:cNvGrpSpPr>
          <p:nvPr/>
        </p:nvGrpSpPr>
        <p:grpSpPr bwMode="auto">
          <a:xfrm>
            <a:off x="946150" y="4641850"/>
            <a:ext cx="5073650" cy="4017963"/>
            <a:chOff x="596" y="2924"/>
            <a:chExt cx="3073" cy="2531"/>
          </a:xfrm>
        </p:grpSpPr>
        <p:sp>
          <p:nvSpPr>
            <p:cNvPr id="2053" name="Line 5"/>
            <p:cNvSpPr>
              <a:spLocks noChangeShapeType="1"/>
            </p:cNvSpPr>
            <p:nvPr/>
          </p:nvSpPr>
          <p:spPr bwMode="blackWhite">
            <a:xfrm>
              <a:off x="596" y="2924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4" name="Line 6"/>
            <p:cNvSpPr>
              <a:spLocks noChangeShapeType="1"/>
            </p:cNvSpPr>
            <p:nvPr/>
          </p:nvSpPr>
          <p:spPr bwMode="blackWhite">
            <a:xfrm>
              <a:off x="596" y="3119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5" name="Line 7"/>
            <p:cNvSpPr>
              <a:spLocks noChangeShapeType="1"/>
            </p:cNvSpPr>
            <p:nvPr/>
          </p:nvSpPr>
          <p:spPr bwMode="blackWhite">
            <a:xfrm>
              <a:off x="596" y="3314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6" name="Line 8"/>
            <p:cNvSpPr>
              <a:spLocks noChangeShapeType="1"/>
            </p:cNvSpPr>
            <p:nvPr/>
          </p:nvSpPr>
          <p:spPr bwMode="blackWhite">
            <a:xfrm>
              <a:off x="596" y="370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7" name="Line 9"/>
            <p:cNvSpPr>
              <a:spLocks noChangeShapeType="1"/>
            </p:cNvSpPr>
            <p:nvPr/>
          </p:nvSpPr>
          <p:spPr bwMode="blackWhite">
            <a:xfrm>
              <a:off x="596" y="389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8" name="Line 10"/>
            <p:cNvSpPr>
              <a:spLocks noChangeShapeType="1"/>
            </p:cNvSpPr>
            <p:nvPr/>
          </p:nvSpPr>
          <p:spPr bwMode="blackWhite">
            <a:xfrm>
              <a:off x="596" y="350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9" name="Line 11"/>
            <p:cNvSpPr>
              <a:spLocks noChangeShapeType="1"/>
            </p:cNvSpPr>
            <p:nvPr/>
          </p:nvSpPr>
          <p:spPr bwMode="blackWhite">
            <a:xfrm>
              <a:off x="596" y="4870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0" name="Line 12"/>
            <p:cNvSpPr>
              <a:spLocks noChangeShapeType="1"/>
            </p:cNvSpPr>
            <p:nvPr/>
          </p:nvSpPr>
          <p:spPr bwMode="blackWhite">
            <a:xfrm>
              <a:off x="596" y="545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1" name="Line 13"/>
            <p:cNvSpPr>
              <a:spLocks noChangeShapeType="1"/>
            </p:cNvSpPr>
            <p:nvPr/>
          </p:nvSpPr>
          <p:spPr bwMode="blackWhite">
            <a:xfrm>
              <a:off x="596" y="506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2" name="Line 14"/>
            <p:cNvSpPr>
              <a:spLocks noChangeShapeType="1"/>
            </p:cNvSpPr>
            <p:nvPr/>
          </p:nvSpPr>
          <p:spPr bwMode="blackWhite">
            <a:xfrm>
              <a:off x="596" y="409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3" name="Line 15"/>
            <p:cNvSpPr>
              <a:spLocks noChangeShapeType="1"/>
            </p:cNvSpPr>
            <p:nvPr/>
          </p:nvSpPr>
          <p:spPr bwMode="blackWhite">
            <a:xfrm>
              <a:off x="596" y="4287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4" name="Line 16"/>
            <p:cNvSpPr>
              <a:spLocks noChangeShapeType="1"/>
            </p:cNvSpPr>
            <p:nvPr/>
          </p:nvSpPr>
          <p:spPr bwMode="blackWhite">
            <a:xfrm>
              <a:off x="596" y="4482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5" name="Line 17"/>
            <p:cNvSpPr>
              <a:spLocks noChangeShapeType="1"/>
            </p:cNvSpPr>
            <p:nvPr/>
          </p:nvSpPr>
          <p:spPr bwMode="blackWhite">
            <a:xfrm>
              <a:off x="596" y="4675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66" name="Line 18"/>
            <p:cNvSpPr>
              <a:spLocks noChangeShapeType="1"/>
            </p:cNvSpPr>
            <p:nvPr/>
          </p:nvSpPr>
          <p:spPr bwMode="blackWhite">
            <a:xfrm>
              <a:off x="596" y="5260"/>
              <a:ext cx="3073" cy="0"/>
            </a:xfrm>
            <a:prstGeom prst="line">
              <a:avLst/>
            </a:prstGeom>
            <a:noFill/>
            <a:ln w="9525">
              <a:solidFill>
                <a:schemeClr val="tx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67" name="Rectangle 19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325813" y="8763000"/>
            <a:ext cx="36988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defRPr sz="1200">
                <a:latin typeface="Arial" charset="0"/>
              </a:defRPr>
            </a:lvl1pPr>
          </a:lstStyle>
          <a:p>
            <a:fld id="{98CCE3EA-29AE-104A-B88F-ADA8527229D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356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253DF2-EBD4-0149-AE08-8D3576EF028A}" type="slidenum">
              <a:rPr lang="en-US"/>
              <a:pPr/>
              <a:t>2</a:t>
            </a:fld>
            <a:endParaRPr lang="en-US"/>
          </a:p>
        </p:txBody>
      </p:sp>
      <p:sp>
        <p:nvSpPr>
          <p:cNvPr id="390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90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05400" cy="41910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9A06A7-C585-DF43-AC6F-3C202AF8AFE4}" type="slidenum">
              <a:rPr lang="en-US"/>
              <a:pPr/>
              <a:t>3</a:t>
            </a:fld>
            <a:endParaRPr lang="en-US"/>
          </a:p>
        </p:txBody>
      </p:sp>
      <p:sp>
        <p:nvSpPr>
          <p:cNvPr id="44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495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05400" cy="41910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823746B-ABFE-3947-A77A-3E8DC49AA802}" type="slidenum">
              <a:rPr lang="en-US"/>
              <a:pPr/>
              <a:t>4</a:t>
            </a:fld>
            <a:endParaRPr lang="en-US"/>
          </a:p>
        </p:txBody>
      </p:sp>
      <p:sp>
        <p:nvSpPr>
          <p:cNvPr id="456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567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05400" cy="41910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7C03962-8D4A-CE4E-AC4A-B4FA4FB715CC}" type="slidenum">
              <a:rPr lang="en-US"/>
              <a:pPr/>
              <a:t>5</a:t>
            </a:fld>
            <a:endParaRPr lang="en-US"/>
          </a:p>
        </p:txBody>
      </p:sp>
      <p:sp>
        <p:nvSpPr>
          <p:cNvPr id="45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515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05400" cy="41910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0D1797-5BA8-CD41-AA24-F290CCC4EEEA}" type="slidenum">
              <a:rPr lang="en-US"/>
              <a:pPr/>
              <a:t>6</a:t>
            </a:fld>
            <a:endParaRPr lang="en-US"/>
          </a:p>
        </p:txBody>
      </p:sp>
      <p:sp>
        <p:nvSpPr>
          <p:cNvPr id="453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536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419600"/>
            <a:ext cx="5105400" cy="41910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063" y="2082800"/>
            <a:ext cx="8550275" cy="143668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125" y="3797300"/>
            <a:ext cx="7042150" cy="171291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2980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2312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38" y="4306888"/>
            <a:ext cx="8548687" cy="133191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5338" y="2840038"/>
            <a:ext cx="8548687" cy="146685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154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936750"/>
            <a:ext cx="4343400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936750"/>
            <a:ext cx="4343400" cy="40211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8244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68288"/>
            <a:ext cx="9051925" cy="1117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238" y="1500188"/>
            <a:ext cx="4443412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238" y="2125663"/>
            <a:ext cx="4443412" cy="386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0163" y="1500188"/>
            <a:ext cx="4445000" cy="625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0163" y="2125663"/>
            <a:ext cx="4445000" cy="3860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1601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746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42012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266700"/>
            <a:ext cx="3308350" cy="113506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2238" y="266700"/>
            <a:ext cx="5622925" cy="57197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238" y="1401763"/>
            <a:ext cx="3308350" cy="45847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1501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675" y="4691063"/>
            <a:ext cx="6035675" cy="554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71675" y="598488"/>
            <a:ext cx="6035675" cy="402113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1675" y="5245100"/>
            <a:ext cx="6035675" cy="7874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0338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952428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595313"/>
            <a:ext cx="2209800" cy="53625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95313"/>
            <a:ext cx="6477000" cy="53625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23717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988" y="595313"/>
            <a:ext cx="8828087" cy="1117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533400" y="1936750"/>
            <a:ext cx="8839200" cy="40211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0077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rgbClr val="000066">
                <a:gamma/>
                <a:shade val="30196"/>
                <a:invGamma/>
              </a:srgb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4988" y="595313"/>
            <a:ext cx="8828087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8452" tIns="43450" rIns="88452" bIns="43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36750"/>
            <a:ext cx="8839200" cy="402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88452" tIns="43450" rIns="88452" bIns="43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+mj-lt"/>
          <a:ea typeface="+mj-ea"/>
          <a:cs typeface="+mj-cs"/>
        </a:defRPr>
      </a:lvl1pPr>
      <a:lvl2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2pPr>
      <a:lvl3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3pPr>
      <a:lvl4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4pPr>
      <a:lvl5pPr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5pPr>
      <a:lvl6pPr marL="4572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6pPr>
      <a:lvl7pPr marL="9144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7pPr>
      <a:lvl8pPr marL="13716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8pPr>
      <a:lvl9pPr marL="1828800" algn="ctr" defTabSz="893763" rtl="0" fontAlgn="base">
        <a:spcBef>
          <a:spcPct val="0"/>
        </a:spcBef>
        <a:spcAft>
          <a:spcPct val="0"/>
        </a:spcAft>
        <a:defRPr sz="4300" b="1">
          <a:solidFill>
            <a:srgbClr val="FAFD00"/>
          </a:solidFill>
          <a:latin typeface="Arial" charset="0"/>
          <a:ea typeface="ＭＳ Ｐゴシック" charset="0"/>
        </a:defRPr>
      </a:lvl9pPr>
    </p:titleStyle>
    <p:bodyStyle>
      <a:lvl1pPr marL="334963" indent="-334963" algn="l" defTabSz="893763" rtl="0" fontAlgn="base">
        <a:spcBef>
          <a:spcPct val="20000"/>
        </a:spcBef>
        <a:spcAft>
          <a:spcPct val="0"/>
        </a:spcAft>
        <a:buChar char="•"/>
        <a:defRPr sz="3500" b="1">
          <a:solidFill>
            <a:schemeClr val="tx1"/>
          </a:solidFill>
          <a:latin typeface="+mn-lt"/>
          <a:ea typeface="+mn-ea"/>
          <a:cs typeface="+mn-cs"/>
        </a:defRPr>
      </a:lvl1pPr>
      <a:lvl2pPr marL="725488" indent="-277813" algn="l" defTabSz="893763" rtl="0" fontAlgn="base">
        <a:spcBef>
          <a:spcPct val="20000"/>
        </a:spcBef>
        <a:spcAft>
          <a:spcPct val="0"/>
        </a:spcAft>
        <a:buChar char="–"/>
        <a:defRPr sz="3200" b="1">
          <a:solidFill>
            <a:schemeClr val="tx1"/>
          </a:solidFill>
          <a:latin typeface="+mn-lt"/>
          <a:ea typeface="+mn-ea"/>
        </a:defRPr>
      </a:lvl2pPr>
      <a:lvl3pPr marL="1117600" indent="-223838" algn="l" defTabSz="893763" rtl="0" fontAlgn="base">
        <a:spcBef>
          <a:spcPct val="20000"/>
        </a:spcBef>
        <a:spcAft>
          <a:spcPct val="0"/>
        </a:spcAft>
        <a:buChar char="•"/>
        <a:defRPr sz="2300" b="1">
          <a:solidFill>
            <a:schemeClr val="tx1"/>
          </a:solidFill>
          <a:latin typeface="+mn-lt"/>
          <a:ea typeface="+mn-ea"/>
        </a:defRPr>
      </a:lvl3pPr>
      <a:lvl4pPr marL="1563688" indent="-222250" algn="l" defTabSz="893763" rtl="0" fontAlgn="base"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latin typeface="+mn-lt"/>
          <a:ea typeface="+mn-ea"/>
        </a:defRPr>
      </a:lvl4pPr>
      <a:lvl5pPr marL="20113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5pPr>
      <a:lvl6pPr marL="24685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6pPr>
      <a:lvl7pPr marL="29257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7pPr>
      <a:lvl8pPr marL="33829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8pPr>
      <a:lvl9pPr marL="3840163" indent="-223838" algn="l" defTabSz="893763" rtl="0" fontAlgn="base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4988" y="595313"/>
            <a:ext cx="9066212" cy="4281487"/>
          </a:xfrm>
        </p:spPr>
        <p:txBody>
          <a:bodyPr/>
          <a:lstStyle/>
          <a:p>
            <a:br>
              <a:rPr lang="en-US" sz="5400" dirty="0"/>
            </a:br>
            <a:r>
              <a:rPr lang="en-US" sz="5400" dirty="0"/>
              <a:t>Conundrum:</a:t>
            </a:r>
            <a:br>
              <a:rPr lang="en-US" sz="5400" dirty="0"/>
            </a:br>
            <a:r>
              <a:rPr lang="en-US" sz="4000" dirty="0"/>
              <a:t>How to Translate Knowledge and Implications of Pathophysiology, Progression and Complications of Diabetes </a:t>
            </a:r>
            <a:br>
              <a:rPr lang="en-US" sz="4000" dirty="0"/>
            </a:br>
            <a:r>
              <a:rPr lang="en-US" sz="4000" dirty="0"/>
              <a:t>to </a:t>
            </a:r>
            <a:br>
              <a:rPr lang="en-US" sz="4000" dirty="0"/>
            </a:br>
            <a:r>
              <a:rPr lang="en-US" sz="4000" dirty="0"/>
              <a:t> </a:t>
            </a:r>
            <a:br>
              <a:rPr lang="en-US" sz="4000" dirty="0"/>
            </a:br>
            <a:r>
              <a:rPr lang="en-US" sz="4000" dirty="0" err="1"/>
              <a:t>Prevention,Early</a:t>
            </a:r>
            <a:r>
              <a:rPr lang="en-US" sz="4000" dirty="0"/>
              <a:t> Diagnosis and Optimal Treatment of Diabetes and its Complications…….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838200"/>
            <a:ext cx="8534400" cy="2514600"/>
          </a:xfrm>
        </p:spPr>
        <p:txBody>
          <a:bodyPr lIns="89383" tIns="44691" rIns="89383" bIns="44691" anchor="t"/>
          <a:lstStyle/>
          <a:p>
            <a:r>
              <a:rPr lang="en-US" sz="5200"/>
              <a:t>Especially when One looks at the:</a:t>
            </a:r>
            <a:br>
              <a:rPr lang="en-US" sz="5200"/>
            </a:br>
            <a:r>
              <a:rPr lang="en-US" sz="5200"/>
              <a:t> </a:t>
            </a:r>
            <a:br>
              <a:rPr lang="en-US" sz="5200"/>
            </a:br>
            <a:r>
              <a:rPr lang="en-US" sz="5200"/>
              <a:t>Reality of Diabetes Care Practices, USA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ChangeArrowheads="1"/>
          </p:cNvSpPr>
          <p:nvPr/>
        </p:nvSpPr>
        <p:spPr bwMode="auto">
          <a:xfrm>
            <a:off x="1390650" y="6256338"/>
            <a:ext cx="2260600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5939" name="Rectangle 3"/>
          <p:cNvSpPr>
            <a:spLocks noChangeArrowheads="1"/>
          </p:cNvSpPr>
          <p:nvPr/>
        </p:nvSpPr>
        <p:spPr bwMode="auto">
          <a:xfrm>
            <a:off x="3986213" y="6256338"/>
            <a:ext cx="3389312" cy="446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95940" name="Rectangle 4"/>
          <p:cNvSpPr>
            <a:spLocks noGrp="1" noChangeArrowheads="1"/>
          </p:cNvSpPr>
          <p:nvPr>
            <p:ph type="title"/>
          </p:nvPr>
        </p:nvSpPr>
        <p:spPr>
          <a:xfrm>
            <a:off x="1096963" y="407988"/>
            <a:ext cx="8264525" cy="1116012"/>
          </a:xfrm>
        </p:spPr>
        <p:txBody>
          <a:bodyPr lIns="89383" tIns="44691" rIns="89383" bIns="44691" anchor="t"/>
          <a:lstStyle/>
          <a:p>
            <a:r>
              <a:rPr lang="en-US"/>
              <a:t>Diabetes in the United States</a:t>
            </a:r>
          </a:p>
        </p:txBody>
      </p:sp>
      <p:sp>
        <p:nvSpPr>
          <p:cNvPr id="29594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87363" y="1368425"/>
            <a:ext cx="9058275" cy="4692650"/>
          </a:xfrm>
        </p:spPr>
        <p:txBody>
          <a:bodyPr lIns="89383" tIns="44691" rIns="89383" bIns="44691"/>
          <a:lstStyle/>
          <a:p>
            <a:pPr marL="230188" indent="-230188" defTabSz="914400">
              <a:buFontTx/>
              <a:buNone/>
            </a:pPr>
            <a:r>
              <a:rPr lang="en-US"/>
              <a:t> 15.6 million individuals with diabetes  (~7.8% )</a:t>
            </a:r>
            <a:endParaRPr lang="en-US" sz="3900"/>
          </a:p>
          <a:p>
            <a:pPr marL="973138" lvl="2" indent="-228600" defTabSz="914400">
              <a:buFontTx/>
              <a:buNone/>
            </a:pPr>
            <a:r>
              <a:rPr lang="en-US" sz="2800"/>
              <a:t>&gt;30% of individuals &gt; 60 yrs have DM or IFG</a:t>
            </a:r>
          </a:p>
          <a:p>
            <a:pPr marL="973138" lvl="2" indent="-228600" defTabSz="914400">
              <a:buFontTx/>
              <a:buNone/>
            </a:pPr>
            <a:r>
              <a:rPr lang="en-US" sz="2800"/>
              <a:t>Only </a:t>
            </a:r>
            <a:r>
              <a:rPr lang="en-US" sz="2800">
                <a:solidFill>
                  <a:srgbClr val="FAFD00"/>
                </a:solidFill>
              </a:rPr>
              <a:t>~ 2/3 are diagnosed</a:t>
            </a:r>
            <a:r>
              <a:rPr lang="en-US" sz="2800"/>
              <a:t> and </a:t>
            </a:r>
            <a:r>
              <a:rPr lang="en-US" sz="2800">
                <a:solidFill>
                  <a:srgbClr val="FAFD00"/>
                </a:solidFill>
              </a:rPr>
              <a:t>under Rx</a:t>
            </a:r>
          </a:p>
          <a:p>
            <a:pPr marL="973138" lvl="2" indent="-228600" defTabSz="914400">
              <a:buFontTx/>
              <a:buNone/>
            </a:pPr>
            <a:r>
              <a:rPr lang="en-US" sz="2800">
                <a:solidFill>
                  <a:srgbClr val="FAFD00"/>
                </a:solidFill>
              </a:rPr>
              <a:t>Only ~ 5.1 million are appropriately treated</a:t>
            </a:r>
          </a:p>
          <a:p>
            <a:pPr marL="973138" lvl="2" indent="-228600" defTabSz="914400">
              <a:buFontTx/>
              <a:buNone/>
            </a:pPr>
            <a:r>
              <a:rPr lang="en-US" sz="2800">
                <a:solidFill>
                  <a:srgbClr val="FAFD00"/>
                </a:solidFill>
              </a:rPr>
              <a:t>Less than 8% are under the care of an endocrinologist or diabetologist -</a:t>
            </a:r>
          </a:p>
          <a:p>
            <a:pPr marL="973138" lvl="2" indent="-228600" defTabSz="914400">
              <a:buFontTx/>
              <a:buNone/>
            </a:pPr>
            <a:r>
              <a:rPr lang="en-US" sz="2800">
                <a:solidFill>
                  <a:srgbClr val="FAFD00"/>
                </a:solidFill>
              </a:rPr>
              <a:t>and we can</a:t>
            </a:r>
            <a:r>
              <a:rPr lang="ja-JP" altLang="en-US" sz="2800">
                <a:solidFill>
                  <a:srgbClr val="FAFD00"/>
                </a:solidFill>
                <a:latin typeface="Arial"/>
              </a:rPr>
              <a:t>’</a:t>
            </a:r>
            <a:r>
              <a:rPr lang="en-US" sz="2800">
                <a:solidFill>
                  <a:srgbClr val="FAFD00"/>
                </a:solidFill>
              </a:rPr>
              <a:t>t take care of them all</a:t>
            </a:r>
          </a:p>
          <a:p>
            <a:pPr marL="973138" lvl="2" indent="-228600" defTabSz="914400">
              <a:buFontTx/>
              <a:buNone/>
            </a:pPr>
            <a:endParaRPr lang="en-US"/>
          </a:p>
        </p:txBody>
      </p:sp>
      <p:sp>
        <p:nvSpPr>
          <p:cNvPr id="295942" name="Text Box 6"/>
          <p:cNvSpPr txBox="1">
            <a:spLocks noChangeArrowheads="1"/>
          </p:cNvSpPr>
          <p:nvPr/>
        </p:nvSpPr>
        <p:spPr bwMode="auto">
          <a:xfrm>
            <a:off x="5205413" y="6172200"/>
            <a:ext cx="3000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en-US" sz="1400">
                <a:latin typeface="Arial" charset="0"/>
              </a:rPr>
              <a:t>Harris.  </a:t>
            </a:r>
            <a:r>
              <a:rPr lang="en-US" sz="1400" i="1">
                <a:latin typeface="Arial" charset="0"/>
              </a:rPr>
              <a:t>Ann Int Med</a:t>
            </a:r>
            <a:r>
              <a:rPr lang="en-US" sz="1400">
                <a:latin typeface="Arial" charset="0"/>
              </a:rPr>
              <a:t>. 1996; 124:117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5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59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5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59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95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5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5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5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5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59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5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5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594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17488"/>
            <a:ext cx="9210675" cy="974725"/>
          </a:xfrm>
          <a:noFill/>
          <a:ln/>
        </p:spPr>
        <p:txBody>
          <a:bodyPr lIns="90003" tIns="45002" rIns="90003" bIns="45002" anchor="b"/>
          <a:lstStyle/>
          <a:p>
            <a:pPr>
              <a:lnSpc>
                <a:spcPct val="88000"/>
              </a:lnSpc>
            </a:pPr>
            <a:r>
              <a:rPr lang="en-US" sz="3800">
                <a:solidFill>
                  <a:srgbClr val="FFFF00"/>
                </a:solidFill>
              </a:rPr>
              <a:t>Diabetes Care in an HMO Setting</a:t>
            </a:r>
            <a:br>
              <a:rPr lang="en-US" sz="3800">
                <a:solidFill>
                  <a:srgbClr val="FFFF00"/>
                </a:solidFill>
              </a:rPr>
            </a:br>
            <a:r>
              <a:rPr lang="en-US" sz="3800">
                <a:solidFill>
                  <a:srgbClr val="FFFF00"/>
                </a:solidFill>
              </a:rPr>
              <a:t>Frequency of Assessment</a:t>
            </a:r>
          </a:p>
        </p:txBody>
      </p:sp>
      <p:graphicFrame>
        <p:nvGraphicFramePr>
          <p:cNvPr id="305155" name="Object 3"/>
          <p:cNvGraphicFramePr>
            <a:graphicFrameLocks/>
          </p:cNvGraphicFramePr>
          <p:nvPr/>
        </p:nvGraphicFramePr>
        <p:xfrm>
          <a:off x="468313" y="1216025"/>
          <a:ext cx="9540875" cy="502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164" name="Chart" r:id="rId4" imgW="6527800" imgH="3517900" progId="MSGraph.Chart.8">
                  <p:embed followColorScheme="full"/>
                </p:oleObj>
              </mc:Choice>
              <mc:Fallback>
                <p:oleObj name="Chart" r:id="rId4" imgW="6527800" imgH="3517900" progId="MSGraph.Chart.8">
                  <p:embed followColorScheme="full"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1216025"/>
                        <a:ext cx="9540875" cy="502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5156" name="Rectangle 4"/>
          <p:cNvSpPr>
            <a:spLocks noChangeArrowheads="1"/>
          </p:cNvSpPr>
          <p:nvPr/>
        </p:nvSpPr>
        <p:spPr bwMode="auto">
          <a:xfrm>
            <a:off x="355600" y="6151563"/>
            <a:ext cx="59388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18621" tIns="26381" rIns="18621" bIns="26381"/>
          <a:lstStyle/>
          <a:p>
            <a:pPr defTabSz="893763" eaLnBrk="0" hangingPunct="0">
              <a:lnSpc>
                <a:spcPts val="1563"/>
              </a:lnSpc>
              <a:spcBef>
                <a:spcPts val="388"/>
              </a:spcBef>
              <a:tabLst>
                <a:tab pos="447675" algn="l"/>
                <a:tab pos="893763" algn="l"/>
                <a:tab pos="1341438" algn="l"/>
              </a:tabLst>
            </a:pPr>
            <a:r>
              <a:rPr lang="en-US" sz="1400">
                <a:solidFill>
                  <a:srgbClr val="FFFFFF"/>
                </a:solidFill>
                <a:latin typeface="Arial" charset="0"/>
              </a:rPr>
              <a:t>Peters AL et al. </a:t>
            </a:r>
            <a:r>
              <a:rPr lang="en-US" sz="1400" i="1">
                <a:solidFill>
                  <a:srgbClr val="FFFFFF"/>
                </a:solidFill>
                <a:latin typeface="Arial" charset="0"/>
              </a:rPr>
              <a:t>Diabetes Care</a:t>
            </a:r>
            <a:r>
              <a:rPr lang="en-US" sz="1400">
                <a:solidFill>
                  <a:srgbClr val="FFFFFF"/>
                </a:solidFill>
                <a:latin typeface="Arial" charset="0"/>
              </a:rPr>
              <a:t>. 1996;19:601-606.</a:t>
            </a:r>
          </a:p>
        </p:txBody>
      </p:sp>
      <p:sp>
        <p:nvSpPr>
          <p:cNvPr id="305157" name="Text Box 5"/>
          <p:cNvSpPr txBox="1">
            <a:spLocks noChangeArrowheads="1"/>
          </p:cNvSpPr>
          <p:nvPr/>
        </p:nvSpPr>
        <p:spPr bwMode="auto">
          <a:xfrm>
            <a:off x="1066800" y="5648325"/>
            <a:ext cx="8991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1143000" algn="ctr"/>
                <a:tab pos="2514600" algn="ctr"/>
                <a:tab pos="3886200" algn="ctr"/>
                <a:tab pos="5257800" algn="ctr"/>
                <a:tab pos="6692900" algn="ctr"/>
                <a:tab pos="80645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eaLnBrk="0" hangingPunct="0">
              <a:tabLst>
                <a:tab pos="1143000" algn="ctr"/>
                <a:tab pos="2514600" algn="ctr"/>
                <a:tab pos="3886200" algn="ctr"/>
                <a:tab pos="5257800" algn="ctr"/>
                <a:tab pos="6692900" algn="ctr"/>
                <a:tab pos="80645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tabLst>
                <a:tab pos="1143000" algn="ctr"/>
                <a:tab pos="2514600" algn="ctr"/>
                <a:tab pos="3886200" algn="ctr"/>
                <a:tab pos="5257800" algn="ctr"/>
                <a:tab pos="6692900" algn="ctr"/>
                <a:tab pos="80645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tabLst>
                <a:tab pos="1143000" algn="ctr"/>
                <a:tab pos="2514600" algn="ctr"/>
                <a:tab pos="3886200" algn="ctr"/>
                <a:tab pos="5257800" algn="ctr"/>
                <a:tab pos="6692900" algn="ctr"/>
                <a:tab pos="80645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tabLst>
                <a:tab pos="1143000" algn="ctr"/>
                <a:tab pos="2514600" algn="ctr"/>
                <a:tab pos="3886200" algn="ctr"/>
                <a:tab pos="5257800" algn="ctr"/>
                <a:tab pos="6692900" algn="ctr"/>
                <a:tab pos="80645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0" algn="ctr"/>
                <a:tab pos="2514600" algn="ctr"/>
                <a:tab pos="3886200" algn="ctr"/>
                <a:tab pos="5257800" algn="ctr"/>
                <a:tab pos="6692900" algn="ctr"/>
                <a:tab pos="80645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0" algn="ctr"/>
                <a:tab pos="2514600" algn="ctr"/>
                <a:tab pos="3886200" algn="ctr"/>
                <a:tab pos="5257800" algn="ctr"/>
                <a:tab pos="6692900" algn="ctr"/>
                <a:tab pos="80645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0" algn="ctr"/>
                <a:tab pos="2514600" algn="ctr"/>
                <a:tab pos="3886200" algn="ctr"/>
                <a:tab pos="5257800" algn="ctr"/>
                <a:tab pos="6692900" algn="ctr"/>
                <a:tab pos="80645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143000" algn="ctr"/>
                <a:tab pos="2514600" algn="ctr"/>
                <a:tab pos="3886200" algn="ctr"/>
                <a:tab pos="5257800" algn="ctr"/>
                <a:tab pos="6692900" algn="ctr"/>
                <a:tab pos="8064500" algn="ctr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Arial" charset="0"/>
              </a:rPr>
              <a:t>	HbA1c	FPG	Urine Prot	Eye Exam	 Foot Exam	Chol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305155" grpId="0" bld="series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/>
          <p:cNvSpPr>
            <a:spLocks noGrp="1" noChangeArrowheads="1"/>
          </p:cNvSpPr>
          <p:nvPr>
            <p:ph type="title"/>
          </p:nvPr>
        </p:nvSpPr>
        <p:spPr>
          <a:xfrm>
            <a:off x="577850" y="295275"/>
            <a:ext cx="8686800" cy="1116013"/>
          </a:xfrm>
        </p:spPr>
        <p:txBody>
          <a:bodyPr lIns="89383" tIns="44691" rIns="89383" bIns="44691" anchor="t"/>
          <a:lstStyle/>
          <a:p>
            <a:r>
              <a:rPr lang="en-US" sz="3600"/>
              <a:t>Mean FPG in Type 2 Diabetes - USA Community Studies</a:t>
            </a:r>
            <a:endParaRPr lang="en-US" sz="3900"/>
          </a:p>
        </p:txBody>
      </p:sp>
      <p:sp>
        <p:nvSpPr>
          <p:cNvPr id="299013" name="Text Box 5"/>
          <p:cNvSpPr txBox="1">
            <a:spLocks noChangeArrowheads="1"/>
          </p:cNvSpPr>
          <p:nvPr/>
        </p:nvSpPr>
        <p:spPr bwMode="auto">
          <a:xfrm>
            <a:off x="533400" y="2978150"/>
            <a:ext cx="9906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76221" tIns="38110" rIns="76221" bIns="38110">
            <a:spAutoFit/>
          </a:bodyPr>
          <a:lstStyle>
            <a:lvl1pPr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767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1438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752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47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19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591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63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>
                <a:latin typeface="Arial" charset="0"/>
              </a:rPr>
              <a:t>Mean</a:t>
            </a:r>
          </a:p>
          <a:p>
            <a:pPr algn="ctr" eaLnBrk="1" hangingPunct="1"/>
            <a:r>
              <a:rPr lang="en-US" sz="1800" b="1">
                <a:latin typeface="Arial" charset="0"/>
              </a:rPr>
              <a:t>FPG</a:t>
            </a:r>
          </a:p>
          <a:p>
            <a:pPr algn="ctr" eaLnBrk="1" hangingPunct="1"/>
            <a:r>
              <a:rPr lang="en-US" sz="1800" b="1">
                <a:latin typeface="Arial" charset="0"/>
              </a:rPr>
              <a:t>(mg/dL)</a:t>
            </a:r>
          </a:p>
        </p:txBody>
      </p:sp>
      <p:sp>
        <p:nvSpPr>
          <p:cNvPr id="299020" name="Text Box 12"/>
          <p:cNvSpPr txBox="1">
            <a:spLocks noChangeArrowheads="1"/>
          </p:cNvSpPr>
          <p:nvPr/>
        </p:nvSpPr>
        <p:spPr bwMode="auto">
          <a:xfrm>
            <a:off x="8450263" y="2971800"/>
            <a:ext cx="11176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76221" tIns="38110" rIns="76221" bIns="38110">
            <a:spAutoFit/>
          </a:bodyPr>
          <a:lstStyle>
            <a:lvl1pPr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767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1438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752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47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19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591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63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800" b="1">
                <a:latin typeface="Arial" charset="0"/>
              </a:rPr>
              <a:t>Mean</a:t>
            </a:r>
          </a:p>
          <a:p>
            <a:pPr algn="ctr" eaLnBrk="1" hangingPunct="1"/>
            <a:r>
              <a:rPr lang="en-US" sz="1800" b="1">
                <a:latin typeface="Arial" charset="0"/>
              </a:rPr>
              <a:t>FPG</a:t>
            </a:r>
          </a:p>
          <a:p>
            <a:pPr algn="ctr" eaLnBrk="1" hangingPunct="1"/>
            <a:r>
              <a:rPr lang="en-US" sz="1800" b="1">
                <a:latin typeface="Arial" charset="0"/>
              </a:rPr>
              <a:t>(mmol/L)</a:t>
            </a:r>
          </a:p>
        </p:txBody>
      </p:sp>
      <p:grpSp>
        <p:nvGrpSpPr>
          <p:cNvPr id="299024" name="Group 16"/>
          <p:cNvGrpSpPr>
            <a:grpSpLocks noChangeAspect="1"/>
          </p:cNvGrpSpPr>
          <p:nvPr/>
        </p:nvGrpSpPr>
        <p:grpSpPr bwMode="auto">
          <a:xfrm>
            <a:off x="1768475" y="1317625"/>
            <a:ext cx="6515100" cy="4803775"/>
            <a:chOff x="1114" y="846"/>
            <a:chExt cx="3824" cy="3301"/>
          </a:xfrm>
        </p:grpSpPr>
        <p:graphicFrame>
          <p:nvGraphicFramePr>
            <p:cNvPr id="299012" name="Object 4"/>
            <p:cNvGraphicFramePr>
              <a:graphicFrameLocks noChangeAspect="1"/>
            </p:cNvGraphicFramePr>
            <p:nvPr/>
          </p:nvGraphicFramePr>
          <p:xfrm>
            <a:off x="1114" y="846"/>
            <a:ext cx="3522" cy="300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9031" name="Chart" r:id="rId4" imgW="5016500" imgH="3276600" progId="MSGraph.Chart.8">
                    <p:embed followColorScheme="full"/>
                  </p:oleObj>
                </mc:Choice>
                <mc:Fallback>
                  <p:oleObj name="Chart" r:id="rId4" imgW="5016500" imgH="3276600" progId="MSGraph.Chart.8">
                    <p:embed followColorScheme="full"/>
                    <p:pic>
                      <p:nvPicPr>
                        <p:cNvPr id="0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4" y="846"/>
                          <a:ext cx="3522" cy="300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99014" name="Text Box 6"/>
            <p:cNvSpPr txBox="1">
              <a:spLocks noChangeAspect="1" noChangeArrowheads="1"/>
            </p:cNvSpPr>
            <p:nvPr/>
          </p:nvSpPr>
          <p:spPr bwMode="auto">
            <a:xfrm>
              <a:off x="4588" y="1449"/>
              <a:ext cx="350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6221" tIns="38110" rIns="76221" bIns="38110">
              <a:spAutoFit/>
            </a:bodyPr>
            <a:lstStyle>
              <a:lvl1pPr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44767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893763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41438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178752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2447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7019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1591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6163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>
                  <a:latin typeface="Arial" charset="0"/>
                </a:rPr>
                <a:t>11.1</a:t>
              </a:r>
            </a:p>
          </p:txBody>
        </p:sp>
        <p:sp>
          <p:nvSpPr>
            <p:cNvPr id="299015" name="Text Box 7"/>
            <p:cNvSpPr txBox="1">
              <a:spLocks noChangeAspect="1" noChangeArrowheads="1"/>
            </p:cNvSpPr>
            <p:nvPr/>
          </p:nvSpPr>
          <p:spPr bwMode="auto">
            <a:xfrm>
              <a:off x="4573" y="997"/>
              <a:ext cx="350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6221" tIns="38110" rIns="76221" bIns="38110">
              <a:spAutoFit/>
            </a:bodyPr>
            <a:lstStyle>
              <a:lvl1pPr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44767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893763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41438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178752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2447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7019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1591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6163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>
                  <a:latin typeface="Arial" charset="0"/>
                </a:rPr>
                <a:t>13.9</a:t>
              </a:r>
            </a:p>
          </p:txBody>
        </p:sp>
        <p:sp>
          <p:nvSpPr>
            <p:cNvPr id="299016" name="Text Box 8"/>
            <p:cNvSpPr txBox="1">
              <a:spLocks noChangeAspect="1" noChangeArrowheads="1"/>
            </p:cNvSpPr>
            <p:nvPr/>
          </p:nvSpPr>
          <p:spPr bwMode="auto">
            <a:xfrm>
              <a:off x="4614" y="1965"/>
              <a:ext cx="276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6221" tIns="38110" rIns="76221" bIns="38110">
              <a:spAutoFit/>
            </a:bodyPr>
            <a:lstStyle>
              <a:lvl1pPr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44767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893763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41438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178752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2447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7019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1591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6163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>
                  <a:latin typeface="Arial" charset="0"/>
                </a:rPr>
                <a:t>8.3</a:t>
              </a:r>
            </a:p>
          </p:txBody>
        </p:sp>
        <p:sp>
          <p:nvSpPr>
            <p:cNvPr id="299017" name="Text Box 9"/>
            <p:cNvSpPr txBox="1">
              <a:spLocks noChangeAspect="1" noChangeArrowheads="1"/>
            </p:cNvSpPr>
            <p:nvPr/>
          </p:nvSpPr>
          <p:spPr bwMode="auto">
            <a:xfrm>
              <a:off x="4611" y="2477"/>
              <a:ext cx="276" cy="2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6221" tIns="38110" rIns="76221" bIns="38110">
              <a:spAutoFit/>
            </a:bodyPr>
            <a:lstStyle>
              <a:lvl1pPr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44767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893763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41438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178752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2447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7019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1591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6163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>
                  <a:latin typeface="Arial" charset="0"/>
                </a:rPr>
                <a:t>5.6</a:t>
              </a:r>
            </a:p>
          </p:txBody>
        </p:sp>
        <p:sp>
          <p:nvSpPr>
            <p:cNvPr id="299018" name="Text Box 10"/>
            <p:cNvSpPr txBox="1">
              <a:spLocks noChangeAspect="1" noChangeArrowheads="1"/>
            </p:cNvSpPr>
            <p:nvPr/>
          </p:nvSpPr>
          <p:spPr bwMode="auto">
            <a:xfrm>
              <a:off x="4613" y="3012"/>
              <a:ext cx="276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6221" tIns="38110" rIns="76221" bIns="38110">
              <a:spAutoFit/>
            </a:bodyPr>
            <a:lstStyle>
              <a:lvl1pPr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44767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893763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41438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178752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2447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7019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1591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6163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>
                  <a:latin typeface="Arial" charset="0"/>
                </a:rPr>
                <a:t>2.8</a:t>
              </a:r>
            </a:p>
          </p:txBody>
        </p:sp>
        <p:sp>
          <p:nvSpPr>
            <p:cNvPr id="299019" name="Text Box 11"/>
            <p:cNvSpPr txBox="1">
              <a:spLocks noChangeAspect="1" noChangeArrowheads="1"/>
            </p:cNvSpPr>
            <p:nvPr/>
          </p:nvSpPr>
          <p:spPr bwMode="auto">
            <a:xfrm>
              <a:off x="4636" y="3528"/>
              <a:ext cx="164" cy="2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76221" tIns="38110" rIns="76221" bIns="38110">
              <a:spAutoFit/>
            </a:bodyPr>
            <a:lstStyle>
              <a:lvl1pPr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44767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893763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41438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178752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2447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7019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1591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6163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 b="1">
                  <a:latin typeface="Arial" charset="0"/>
                </a:rPr>
                <a:t>0</a:t>
              </a:r>
            </a:p>
          </p:txBody>
        </p:sp>
        <p:sp>
          <p:nvSpPr>
            <p:cNvPr id="299021" name="Text Box 13"/>
            <p:cNvSpPr txBox="1">
              <a:spLocks noChangeAspect="1" noChangeArrowheads="1"/>
            </p:cNvSpPr>
            <p:nvPr/>
          </p:nvSpPr>
          <p:spPr bwMode="auto">
            <a:xfrm>
              <a:off x="1217" y="3667"/>
              <a:ext cx="428" cy="4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89383" tIns="44691" rIns="89383" bIns="44691">
              <a:spAutoFit/>
            </a:bodyPr>
            <a:lstStyle>
              <a:lvl1pPr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44767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893763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41438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178752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2447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7019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1591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6163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US" sz="2000" b="1">
                  <a:solidFill>
                    <a:srgbClr val="FAFD00"/>
                  </a:solidFill>
                  <a:latin typeface="Arial" charset="0"/>
                </a:rPr>
                <a:t>Non</a:t>
              </a:r>
            </a:p>
            <a:p>
              <a:pPr algn="ctr" eaLnBrk="1" hangingPunct="1"/>
              <a:r>
                <a:rPr lang="en-US" sz="2000" b="1">
                  <a:solidFill>
                    <a:srgbClr val="FAFD00"/>
                  </a:solidFill>
                  <a:latin typeface="Arial" charset="0"/>
                </a:rPr>
                <a:t>Diab</a:t>
              </a:r>
            </a:p>
          </p:txBody>
        </p:sp>
        <p:sp>
          <p:nvSpPr>
            <p:cNvPr id="299022" name="Text Box 14"/>
            <p:cNvSpPr txBox="1">
              <a:spLocks noChangeAspect="1" noChangeArrowheads="1"/>
            </p:cNvSpPr>
            <p:nvPr/>
          </p:nvSpPr>
          <p:spPr bwMode="auto">
            <a:xfrm>
              <a:off x="1875" y="3711"/>
              <a:ext cx="2996" cy="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lIns="89383" tIns="44691" rIns="89383" bIns="44691">
              <a:spAutoFit/>
            </a:bodyPr>
            <a:lstStyle>
              <a:lvl1pPr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1pPr>
              <a:lvl2pPr marL="44767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marL="893763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marL="1341438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marL="1787525" defTabSz="893763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22447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27019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31591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3616325" defTabSz="89376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b="1">
                  <a:solidFill>
                    <a:srgbClr val="66FFFF"/>
                  </a:solidFill>
                  <a:latin typeface="Arial" charset="0"/>
                </a:rPr>
                <a:t>9 Studies of Diabetic Populations in USA</a:t>
              </a:r>
            </a:p>
          </p:txBody>
        </p:sp>
      </p:grpSp>
      <p:sp>
        <p:nvSpPr>
          <p:cNvPr id="299023" name="Text Box 15"/>
          <p:cNvSpPr txBox="1">
            <a:spLocks noChangeArrowheads="1"/>
          </p:cNvSpPr>
          <p:nvPr/>
        </p:nvSpPr>
        <p:spPr bwMode="auto">
          <a:xfrm>
            <a:off x="292100" y="6096000"/>
            <a:ext cx="2560638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9383" tIns="44691" rIns="89383" bIns="44691">
            <a:spAutoFit/>
          </a:bodyPr>
          <a:lstStyle>
            <a:lvl1pPr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767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1438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752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47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19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591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63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600">
                <a:latin typeface="Arial" charset="0"/>
              </a:rPr>
              <a:t>Diabetes in America 1995.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79425" y="268288"/>
            <a:ext cx="9113838" cy="1117600"/>
          </a:xfrm>
        </p:spPr>
        <p:txBody>
          <a:bodyPr lIns="89383" tIns="44691" rIns="89383" bIns="44691" anchor="t"/>
          <a:lstStyle/>
          <a:p>
            <a:r>
              <a:rPr lang="en-US" sz="3400"/>
              <a:t>Glycemic Control in A Population Based Sample of Type 2 Diabetes</a:t>
            </a:r>
          </a:p>
        </p:txBody>
      </p:sp>
      <p:graphicFrame>
        <p:nvGraphicFramePr>
          <p:cNvPr id="301059" name="Object 3"/>
          <p:cNvGraphicFramePr>
            <a:graphicFrameLocks noGrp="1" noChangeAspect="1"/>
          </p:cNvGraphicFramePr>
          <p:nvPr>
            <p:ph type="chart" idx="1"/>
          </p:nvPr>
        </p:nvGraphicFramePr>
        <p:xfrm>
          <a:off x="411163" y="1778000"/>
          <a:ext cx="9107487" cy="441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1069" name="Chart" r:id="rId4" imgW="6223000" imgH="3022600" progId="MSGraph.Chart.8">
                  <p:embed followColorScheme="full"/>
                </p:oleObj>
              </mc:Choice>
              <mc:Fallback>
                <p:oleObj name="Chart" r:id="rId4" imgW="6223000" imgH="3022600" progId="MSGraph.Chart.8">
                  <p:embed followColorScheme="full"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163" y="1778000"/>
                        <a:ext cx="9107487" cy="44116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1060" name="Text Box 4"/>
          <p:cNvSpPr txBox="1">
            <a:spLocks noChangeArrowheads="1"/>
          </p:cNvSpPr>
          <p:nvPr/>
        </p:nvSpPr>
        <p:spPr bwMode="auto">
          <a:xfrm>
            <a:off x="1150938" y="1550988"/>
            <a:ext cx="7693025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A0BCF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9383" tIns="44691" rIns="89383" bIns="44691" anchor="ctr">
            <a:spAutoFit/>
          </a:bodyPr>
          <a:lstStyle>
            <a:lvl1pPr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767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1438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752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47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19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591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63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ts val="2050"/>
              </a:lnSpc>
              <a:spcBef>
                <a:spcPct val="50000"/>
              </a:spcBef>
            </a:pPr>
            <a:r>
              <a:rPr lang="en-US" sz="2300" b="1">
                <a:solidFill>
                  <a:srgbClr val="FFFFFF"/>
                </a:solidFill>
                <a:latin typeface="Arial" charset="0"/>
              </a:rPr>
              <a:t>NHANES III Sample: 1480 People with Type 2 Diabetes</a:t>
            </a:r>
          </a:p>
        </p:txBody>
      </p:sp>
      <p:sp>
        <p:nvSpPr>
          <p:cNvPr id="301061" name="Text Box 5"/>
          <p:cNvSpPr txBox="1">
            <a:spLocks noChangeArrowheads="1"/>
          </p:cNvSpPr>
          <p:nvPr/>
        </p:nvSpPr>
        <p:spPr bwMode="auto">
          <a:xfrm>
            <a:off x="274638" y="6064250"/>
            <a:ext cx="3409950" cy="34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A0BCF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9383" tIns="44691" rIns="89383" bIns="44691" anchor="ctr">
            <a:spAutoFit/>
          </a:bodyPr>
          <a:lstStyle>
            <a:lvl1pPr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767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1438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752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47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19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591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63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>
              <a:lnSpc>
                <a:spcPts val="2050"/>
              </a:lnSpc>
              <a:spcBef>
                <a:spcPct val="50000"/>
              </a:spcBef>
            </a:pPr>
            <a:r>
              <a:rPr lang="en-US" sz="1400">
                <a:solidFill>
                  <a:srgbClr val="FFFFFF"/>
                </a:solidFill>
                <a:latin typeface="Arial" charset="0"/>
              </a:rPr>
              <a:t>Harris et al. </a:t>
            </a:r>
            <a:r>
              <a:rPr lang="en-US" sz="1400" i="1">
                <a:solidFill>
                  <a:srgbClr val="FFFFFF"/>
                </a:solidFill>
                <a:latin typeface="Arial" charset="0"/>
              </a:rPr>
              <a:t>Diabetes Care</a:t>
            </a:r>
            <a:r>
              <a:rPr lang="en-US" sz="1400">
                <a:solidFill>
                  <a:srgbClr val="FFFFFF"/>
                </a:solidFill>
                <a:latin typeface="Arial" charset="0"/>
              </a:rPr>
              <a:t>. 1999;22:403.</a:t>
            </a:r>
            <a:endParaRPr lang="en-US" sz="1400" b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01062" name="Text Box 6"/>
          <p:cNvSpPr txBox="1">
            <a:spLocks noChangeArrowheads="1"/>
          </p:cNvSpPr>
          <p:nvPr/>
        </p:nvSpPr>
        <p:spPr bwMode="auto">
          <a:xfrm>
            <a:off x="1373188" y="2514600"/>
            <a:ext cx="8685212" cy="63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9383" tIns="44691" rIns="89383" bIns="44691">
            <a:spAutoFit/>
          </a:bodyPr>
          <a:lstStyle>
            <a:lvl1pPr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767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1438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7525" defTabSz="893763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47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19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591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6325" defTabSz="8937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600" b="1">
                <a:latin typeface="Arial" charset="0"/>
              </a:rPr>
              <a:t>% Achieving ADA Goal of HbA</a:t>
            </a:r>
            <a:r>
              <a:rPr lang="en-US" sz="3600" b="1" baseline="-25000">
                <a:latin typeface="Arial" charset="0"/>
              </a:rPr>
              <a:t>1c</a:t>
            </a:r>
            <a:r>
              <a:rPr lang="en-US" sz="3600" b="1">
                <a:latin typeface="Arial" charset="0"/>
              </a:rPr>
              <a:t> &lt; 7.0%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">
      <a:dk1>
        <a:srgbClr val="919191"/>
      </a:dk1>
      <a:lt1>
        <a:srgbClr val="FFFFFF"/>
      </a:lt1>
      <a:dk2>
        <a:srgbClr val="02257A"/>
      </a:dk2>
      <a:lt2>
        <a:srgbClr val="FF7C80"/>
      </a:lt2>
      <a:accent1>
        <a:srgbClr val="618FFD"/>
      </a:accent1>
      <a:accent2>
        <a:srgbClr val="00AE00"/>
      </a:accent2>
      <a:accent3>
        <a:srgbClr val="AAACBE"/>
      </a:accent3>
      <a:accent4>
        <a:srgbClr val="DADADA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defaul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600" b="0" i="0" u="none" strike="noStrike" cap="none" normalizeH="0" baseline="0">
            <a:ln>
              <a:noFill/>
            </a:ln>
            <a:solidFill>
              <a:srgbClr val="FFFFFF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C:\WINDOWS\DESKTOP\SLIDES 2-09-00\BG-05TitleSlides_R8.ppt</Template>
  <TotalTime>95</TotalTime>
  <Pages>28</Pages>
  <Words>186</Words>
  <Application>Microsoft Macintosh PowerPoint</Application>
  <PresentationFormat>Custom</PresentationFormat>
  <Paragraphs>39</Paragraphs>
  <Slides>6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ＭＳ Ｐゴシック</vt:lpstr>
      <vt:lpstr>Arial</vt:lpstr>
      <vt:lpstr>Times New Roman</vt:lpstr>
      <vt:lpstr>default</vt:lpstr>
      <vt:lpstr>Chart</vt:lpstr>
      <vt:lpstr> Conundrum: How to Translate Knowledge and Implications of Pathophysiology, Progression and Complications of Diabetes  to    Prevention,Early Diagnosis and Optimal Treatment of Diabetes and its Complications…….</vt:lpstr>
      <vt:lpstr>Especially when One looks at the:   Reality of Diabetes Care Practices, USA</vt:lpstr>
      <vt:lpstr>Diabetes in the United States</vt:lpstr>
      <vt:lpstr>Diabetes Care in an HMO Setting Frequency of Assessment</vt:lpstr>
      <vt:lpstr>Mean FPG in Type 2 Diabetes - USA Community Studies</vt:lpstr>
      <vt:lpstr>Glycemic Control in A Population Based Sample of Type 2 Diabetes</vt:lpstr>
    </vt:vector>
  </TitlesOfParts>
  <Company>home</Company>
  <LinksUpToDate>false</LinksUpToDate>
  <SharedDoc>false</SharedDoc>
  <HyperlinksChanged>false</HyperlinksChanged>
  <AppVersion>16.0014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Future Use of Technology in Outpatient Care   Using  the  Computerized  Patient Record to Implement Principles of Disease Management: Focus on the Diabetes Mellitus Model</dc:title>
  <dc:subject/>
  <dc:creator>Stan Schwartz</dc:creator>
  <cp:keywords/>
  <dc:description/>
  <cp:lastModifiedBy>Monica Dennis</cp:lastModifiedBy>
  <cp:revision>11</cp:revision>
  <cp:lastPrinted>2003-03-02T15:41:03Z</cp:lastPrinted>
  <dcterms:created xsi:type="dcterms:W3CDTF">2004-10-22T15:13:21Z</dcterms:created>
  <dcterms:modified xsi:type="dcterms:W3CDTF">2018-06-17T00:08:07Z</dcterms:modified>
</cp:coreProperties>
</file>