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9"/>
  </p:notesMasterIdLst>
  <p:sldIdLst>
    <p:sldId id="268" r:id="rId2"/>
    <p:sldId id="269" r:id="rId3"/>
    <p:sldId id="276" r:id="rId4"/>
    <p:sldId id="272" r:id="rId5"/>
    <p:sldId id="278" r:id="rId6"/>
    <p:sldId id="277" r:id="rId7"/>
    <p:sldId id="27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5">
          <p15:clr>
            <a:srgbClr val="A4A3A4"/>
          </p15:clr>
        </p15:guide>
        <p15:guide id="2" orient="horz" pos="3597">
          <p15:clr>
            <a:srgbClr val="A4A3A4"/>
          </p15:clr>
        </p15:guide>
        <p15:guide id="3" pos="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py Editor" initials="CE" lastIdx="8" clrIdx="0"/>
  <p:cmAuthor id="1" name="Med Litera" initials="ML" lastIdx="3" clrIdx="1"/>
  <p:cmAuthor id="2" name="Caitlin Rothermel" initials="CPR" lastIdx="2" clrIdx="2"/>
  <p:cmAuthor id="3" name="Amanda M. Justice" initials="AMJ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516" autoAdjust="0"/>
  </p:normalViewPr>
  <p:slideViewPr>
    <p:cSldViewPr snapToGrid="0" snapToObjects="1">
      <p:cViewPr varScale="1">
        <p:scale>
          <a:sx n="116" d="100"/>
          <a:sy n="116" d="100"/>
        </p:scale>
        <p:origin x="1520" y="184"/>
      </p:cViewPr>
      <p:guideLst>
        <p:guide orient="horz" pos="4295"/>
        <p:guide orient="horz" pos="3597"/>
        <p:guide pos="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5" d="100"/>
          <a:sy n="65" d="100"/>
        </p:scale>
        <p:origin x="-282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NHANES</c:v>
                </c:pt>
              </c:strCache>
            </c:strRef>
          </c:tx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4</c:v>
                </c:pt>
                <c:pt idx="2">
                  <c:v>10</c:v>
                </c:pt>
                <c:pt idx="3">
                  <c:v>14</c:v>
                </c:pt>
                <c:pt idx="4">
                  <c:v>16</c:v>
                </c:pt>
                <c:pt idx="5">
                  <c:v>17</c:v>
                </c:pt>
                <c:pt idx="6">
                  <c:v>16</c:v>
                </c:pt>
                <c:pt idx="7">
                  <c:v>13</c:v>
                </c:pt>
                <c:pt idx="8">
                  <c:v>7</c:v>
                </c:pt>
                <c:pt idx="9">
                  <c:v>2</c:v>
                </c:pt>
                <c:pt idx="1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D-9347-85E7-A0751B01CD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ARIC/CHS</c:v>
                </c:pt>
              </c:strCache>
            </c:strRef>
          </c:tx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11</c:v>
                </c:pt>
                <c:pt idx="3">
                  <c:v>19</c:v>
                </c:pt>
                <c:pt idx="4">
                  <c:v>24</c:v>
                </c:pt>
                <c:pt idx="5">
                  <c:v>22</c:v>
                </c:pt>
                <c:pt idx="6">
                  <c:v>13</c:v>
                </c:pt>
                <c:pt idx="7">
                  <c:v>4</c:v>
                </c:pt>
                <c:pt idx="8">
                  <c:v>0.4</c:v>
                </c:pt>
                <c:pt idx="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2D-9347-85E7-A0751B01C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691584"/>
        <c:axId val="64697472"/>
      </c:barChart>
      <c:catAx>
        <c:axId val="6469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4697472"/>
        <c:crosses val="autoZero"/>
        <c:auto val="1"/>
        <c:lblAlgn val="ctr"/>
        <c:lblOffset val="100"/>
        <c:noMultiLvlLbl val="0"/>
      </c:catAx>
      <c:valAx>
        <c:axId val="64697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46915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21504-B045-C54D-BA15-F79C61B847EE}" type="datetimeFigureOut">
              <a:rPr lang="en-US" smtClean="0"/>
              <a:pPr/>
              <a:t>5/14/18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2BF0C-D32A-8942-875F-A51946F388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746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13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81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446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343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17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71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30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5192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9843"/>
            <a:ext cx="777240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05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" y="345192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801069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96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5485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8657"/>
            <a:ext cx="4040188" cy="38075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5485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8657"/>
            <a:ext cx="4041775" cy="38075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70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229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2913"/>
            <a:ext cx="8458200" cy="48402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3486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80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63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patient_Slide_background_white-02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5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4942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49584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5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0">
          <a:solidFill>
            <a:srgbClr val="8B0000"/>
          </a:solidFill>
          <a:latin typeface="+mj-lt"/>
          <a:ea typeface="+mj-ea"/>
          <a:cs typeface="ＭＳ Ｐゴシック" pitchFamily="-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pitchFamily="-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Diabetes Risk Scores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Prediabetes Screening and Monitoring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692013"/>
      </p:ext>
    </p:extLst>
  </p:cSld>
  <p:clrMapOvr>
    <a:masterClrMapping/>
  </p:clrMapOvr>
  <p:transition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Finnish Diabetes Risk Score (FINDRISC)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Risk assessment tool based on random samples of patients 35-64 years of age, followed for 5 years</a:t>
            </a:r>
          </a:p>
          <a:p>
            <a:pPr lvl="1"/>
            <a:r>
              <a:rPr lang="en-US" sz="2000" dirty="0"/>
              <a:t>1987 cohort (n=4746)</a:t>
            </a:r>
          </a:p>
          <a:p>
            <a:pPr lvl="1"/>
            <a:r>
              <a:rPr lang="en-US" sz="2000" dirty="0"/>
              <a:t>1992 cohort (n=4615)</a:t>
            </a:r>
          </a:p>
          <a:p>
            <a:r>
              <a:rPr lang="en-US" sz="2400" dirty="0"/>
              <a:t>Score range: 0-26</a:t>
            </a:r>
          </a:p>
          <a:p>
            <a:pPr lvl="1"/>
            <a:r>
              <a:rPr lang="en-US" sz="2000" dirty="0"/>
              <a:t>Score ≥9 predicts development of drug-treated diabetes within 10 years</a:t>
            </a:r>
          </a:p>
          <a:p>
            <a:pPr lvl="2"/>
            <a:r>
              <a:rPr lang="en-US" sz="1800" dirty="0"/>
              <a:t>Sensitivity 0.81 (1992 cohort)</a:t>
            </a:r>
          </a:p>
          <a:p>
            <a:pPr lvl="2"/>
            <a:r>
              <a:rPr lang="en-US" sz="1800" dirty="0"/>
              <a:t>Specificity 0.76 (1992 cohort)</a:t>
            </a:r>
          </a:p>
          <a:p>
            <a:pPr lvl="2"/>
            <a:r>
              <a:rPr lang="en-US" sz="1800" dirty="0"/>
              <a:t>Predictive value = 0.05 (1992 cohort)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38100" y="6560662"/>
            <a:ext cx="5321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Lindstrom J, Tuomilehto J. </a:t>
            </a:r>
            <a:r>
              <a:rPr lang="en-US" sz="1000" i="1" dirty="0">
                <a:latin typeface="Arial" charset="0"/>
                <a:ea typeface="ＭＳ Ｐゴシック" charset="0"/>
                <a:cs typeface="ＭＳ Ｐゴシック" charset="0"/>
              </a:rPr>
              <a:t>Diabetes Care</a:t>
            </a: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. 2003;26:725-731.</a:t>
            </a:r>
          </a:p>
        </p:txBody>
      </p:sp>
    </p:spTree>
    <p:extLst>
      <p:ext uri="{BB962C8B-B14F-4D97-AF65-F5344CB8AC3E}">
        <p14:creationId xmlns:p14="http://schemas.microsoft.com/office/powerpoint/2010/main" val="3083059399"/>
      </p:ext>
    </p:extLst>
  </p:cSld>
  <p:clrMapOvr>
    <a:masterClrMapping/>
  </p:clrMapOvr>
  <p:transition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FINDRISC Scores and Abnormal Glucose Tolerance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08781" y="2622020"/>
            <a:ext cx="8326437" cy="3051672"/>
            <a:chOff x="408781" y="2159306"/>
            <a:chExt cx="8326437" cy="3051672"/>
          </a:xfrm>
        </p:grpSpPr>
        <p:pic>
          <p:nvPicPr>
            <p:cNvPr id="73732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4" t="20931" r="4499" b="8954"/>
            <a:stretch/>
          </p:blipFill>
          <p:spPr bwMode="auto">
            <a:xfrm>
              <a:off x="408781" y="2159306"/>
              <a:ext cx="8326437" cy="3051672"/>
            </a:xfrm>
            <a:prstGeom prst="rect">
              <a:avLst/>
            </a:prstGeom>
            <a:ln w="38100" cap="sq">
              <a:solidFill>
                <a:schemeClr val="accent6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 rot="16200000">
              <a:off x="-544525" y="3451243"/>
              <a:ext cx="232455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Diabetes prevalence (%)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3605622" y="3462673"/>
              <a:ext cx="232455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AGT prevalence (%)</a:t>
              </a: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8100" y="6341259"/>
            <a:ext cx="532130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AGT, abnormal glucose tolerance; FINDRISC, Finnish Diabetes Risk Score.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Saaristo T, et al. </a:t>
            </a:r>
            <a:r>
              <a:rPr lang="en-US" sz="1000" i="1" dirty="0">
                <a:latin typeface="Arial" charset="0"/>
                <a:ea typeface="ＭＳ Ｐゴシック" charset="0"/>
                <a:cs typeface="ＭＳ Ｐゴシック" charset="0"/>
              </a:rPr>
              <a:t>Diabetes Vasc Dis Res</a:t>
            </a: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. 2005;2:67-72.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088" y="1535433"/>
            <a:ext cx="57618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Prevalence of Diabetes and Abnormal Glucose Tolerance in Finnish Population (N=4622)</a:t>
            </a:r>
          </a:p>
        </p:txBody>
      </p:sp>
    </p:spTree>
    <p:extLst>
      <p:ext uri="{BB962C8B-B14F-4D97-AF65-F5344CB8AC3E}">
        <p14:creationId xmlns:p14="http://schemas.microsoft.com/office/powerpoint/2010/main" val="658503231"/>
      </p:ext>
    </p:extLst>
  </p:cSld>
  <p:clrMapOvr>
    <a:masterClrMapping/>
  </p:clrMapOvr>
  <p:transition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Finnish Diabetes Risk Score (FINDRISC)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706383"/>
              </p:ext>
            </p:extLst>
          </p:nvPr>
        </p:nvGraphicFramePr>
        <p:xfrm>
          <a:off x="402021" y="1594118"/>
          <a:ext cx="3942644" cy="4572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50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Age (years)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≥65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BMI (kg/m</a:t>
                      </a:r>
                      <a:r>
                        <a:rPr lang="en-US" sz="1400" baseline="30000" dirty="0"/>
                        <a:t>2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25-30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≥30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Waist</a:t>
                      </a:r>
                      <a:r>
                        <a:rPr lang="en-US" sz="1400" baseline="0" dirty="0"/>
                        <a:t> circumference (cm)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94-102 (men),</a:t>
                      </a:r>
                      <a:r>
                        <a:rPr lang="en-US" sz="1400" baseline="0" dirty="0"/>
                        <a:t> 80-88 (women)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&gt;102 (men),</a:t>
                      </a:r>
                      <a:r>
                        <a:rPr lang="en-US" sz="1400" baseline="0" dirty="0"/>
                        <a:t> &gt;88 (women)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Physical activity,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&lt;30 min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per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Consumption of vegetables</a:t>
                      </a:r>
                      <a:r>
                        <a:rPr lang="en-US" sz="1400" baseline="0" dirty="0"/>
                        <a:t> and fruit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Not every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1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595850"/>
              </p:ext>
            </p:extLst>
          </p:nvPr>
        </p:nvGraphicFramePr>
        <p:xfrm>
          <a:off x="4817660" y="1611178"/>
          <a:ext cx="3942644" cy="2743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50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Hypertension</a:t>
                      </a:r>
                      <a:r>
                        <a:rPr lang="en-US" sz="1400" baseline="0" dirty="0"/>
                        <a:t> medication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History of blood glucose elevations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Family history of T1 or T2DM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r>
                        <a:rPr lang="en-US" sz="1400" baseline="30000" dirty="0"/>
                        <a:t>nd</a:t>
                      </a:r>
                      <a:r>
                        <a:rPr lang="en-US" sz="1400" dirty="0"/>
                        <a:t> degree</a:t>
                      </a:r>
                      <a:r>
                        <a:rPr lang="en-US" sz="1400" baseline="0" dirty="0"/>
                        <a:t> relative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r>
                        <a:rPr lang="en-US" sz="1400" baseline="30000" dirty="0"/>
                        <a:t>st</a:t>
                      </a:r>
                      <a:r>
                        <a:rPr lang="en-US" sz="1400" baseline="0" dirty="0"/>
                        <a:t> degree relative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Total</a:t>
                      </a:r>
                      <a:r>
                        <a:rPr lang="en-US" sz="1400" baseline="0" dirty="0"/>
                        <a:t> (maximum)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26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9623350"/>
              </p:ext>
            </p:extLst>
          </p:nvPr>
        </p:nvGraphicFramePr>
        <p:xfrm>
          <a:off x="4817660" y="4404646"/>
          <a:ext cx="3942644" cy="2042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71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1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Total Risk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Risk of developing T2DM in 10</a:t>
                      </a:r>
                      <a:r>
                        <a:rPr lang="en-US" sz="1400" baseline="0" dirty="0"/>
                        <a:t> years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&lt;7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7-11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12-14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15-20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≥20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38100" y="6572092"/>
            <a:ext cx="74599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Finnish Diabetes Association. Available at: http://www.diabetes.fi/files/1100/Type2diabetesRiskTest_.jpg.</a:t>
            </a:r>
          </a:p>
        </p:txBody>
      </p:sp>
    </p:spTree>
    <p:extLst>
      <p:ext uri="{BB962C8B-B14F-4D97-AF65-F5344CB8AC3E}">
        <p14:creationId xmlns:p14="http://schemas.microsoft.com/office/powerpoint/2010/main" val="3649045575"/>
      </p:ext>
    </p:extLst>
  </p:cSld>
  <p:clrMapOvr>
    <a:masterClrMapping/>
  </p:clrMapOvr>
  <p:transition advTm="1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 Diabetes Risk Score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Risk assessment tool based on NHANES 2006 cohort ≥20 years of age (N=5258) and validated with ARIC and CHS cohorts (N=19,728 combined)</a:t>
            </a:r>
          </a:p>
          <a:p>
            <a:r>
              <a:rPr lang="en-US" dirty="0"/>
              <a:t>Score range: 0-10</a:t>
            </a:r>
          </a:p>
          <a:p>
            <a:pPr lvl="1"/>
            <a:r>
              <a:rPr lang="en-US" dirty="0"/>
              <a:t>Score ≥5 predicts undiagnosed T2DM</a:t>
            </a:r>
          </a:p>
          <a:p>
            <a:pPr lvl="2"/>
            <a:r>
              <a:rPr lang="en-US" dirty="0"/>
              <a:t>Sensitivity 0.79</a:t>
            </a:r>
          </a:p>
          <a:p>
            <a:pPr lvl="2"/>
            <a:r>
              <a:rPr lang="en-US" dirty="0"/>
              <a:t>Specificity 0.67</a:t>
            </a:r>
          </a:p>
          <a:p>
            <a:pPr lvl="2"/>
            <a:r>
              <a:rPr lang="en-US" dirty="0"/>
              <a:t>Predictive value = 0.10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38100" y="6175941"/>
            <a:ext cx="745841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defTabSz="457200"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ea typeface="ＭＳ Ｐゴシック" charset="0"/>
                <a:cs typeface="ＭＳ Ｐゴシック" charset="0"/>
              </a:rPr>
              <a:t>ARIC, Atherosclerosis Risk in Communities; CHS, Cardiovascular Health Study;</a:t>
            </a:r>
            <a:br>
              <a:rPr lang="en-US" sz="1000" dirty="0">
                <a:ea typeface="ＭＳ Ｐゴシック" charset="0"/>
                <a:cs typeface="ＭＳ Ｐゴシック" charset="0"/>
              </a:rPr>
            </a:br>
            <a:r>
              <a:rPr lang="en-US" sz="1000" dirty="0">
                <a:ea typeface="ＭＳ Ｐゴシック" charset="0"/>
                <a:cs typeface="ＭＳ Ｐゴシック" charset="0"/>
              </a:rPr>
              <a:t>NHANES, National Health and Nutrition Examination Survey.</a:t>
            </a:r>
          </a:p>
          <a:p>
            <a:pPr defTabSz="457200"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ea typeface="ＭＳ Ｐゴシック" charset="0"/>
                <a:cs typeface="ＭＳ Ｐゴシック" charset="0"/>
              </a:rPr>
              <a:t>Ban H, et al. </a:t>
            </a:r>
            <a:r>
              <a:rPr lang="en-US" sz="1000" i="1" dirty="0">
                <a:ea typeface="ＭＳ Ｐゴシック" charset="0"/>
                <a:cs typeface="ＭＳ Ｐゴシック" charset="0"/>
              </a:rPr>
              <a:t>Ann Intern Med</a:t>
            </a:r>
            <a:r>
              <a:rPr lang="en-US" sz="1000" dirty="0">
                <a:ea typeface="ＭＳ Ｐゴシック" charset="0"/>
                <a:cs typeface="ＭＳ Ｐゴシック" charset="0"/>
              </a:rPr>
              <a:t>. 2009;151:775-783.</a:t>
            </a:r>
          </a:p>
        </p:txBody>
      </p:sp>
    </p:spTree>
    <p:extLst>
      <p:ext uri="{BB962C8B-B14F-4D97-AF65-F5344CB8AC3E}">
        <p14:creationId xmlns:p14="http://schemas.microsoft.com/office/powerpoint/2010/main" val="1016189692"/>
      </p:ext>
    </p:extLst>
  </p:cSld>
  <p:clrMapOvr>
    <a:masterClrMapping/>
  </p:clrMapOvr>
  <p:transition advTm="1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 Risk Scores and Prevalence of Undiagnosed Diabetes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8100" y="6175941"/>
            <a:ext cx="791718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ea typeface="ＭＳ Ｐゴシック" charset="0"/>
                <a:cs typeface="ＭＳ Ｐゴシック" charset="0"/>
              </a:rPr>
              <a:t>AGT, abnormal glucose tolerance; ARIC, </a:t>
            </a:r>
            <a:r>
              <a:rPr lang="en-US" sz="1000" dirty="0"/>
              <a:t>Atherosclerosis Risk in Communities; </a:t>
            </a:r>
            <a:r>
              <a:rPr lang="en-US" sz="1000" dirty="0">
                <a:ea typeface="ＭＳ Ｐゴシック" charset="0"/>
                <a:cs typeface="ＭＳ Ｐゴシック" charset="0"/>
              </a:rPr>
              <a:t>CHS, Cardiovascular Health Study; NHANES, National Health and Nutrition Examination Survey.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ea typeface="ＭＳ Ｐゴシック" charset="0"/>
                <a:cs typeface="ＭＳ Ｐゴシック" charset="0"/>
              </a:rPr>
              <a:t>Ban H, et al. </a:t>
            </a:r>
            <a:r>
              <a:rPr lang="en-US" sz="1000" i="1" dirty="0">
                <a:ea typeface="ＭＳ Ｐゴシック" charset="0"/>
                <a:cs typeface="ＭＳ Ｐゴシック" charset="0"/>
              </a:rPr>
              <a:t>Ann Intern Med</a:t>
            </a:r>
            <a:r>
              <a:rPr lang="en-US" sz="1000" dirty="0">
                <a:ea typeface="ＭＳ Ｐゴシック" charset="0"/>
                <a:cs typeface="ＭＳ Ｐゴシック" charset="0"/>
              </a:rPr>
              <a:t>. 2009;151:775-783.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90343" y="2247441"/>
            <a:ext cx="6561860" cy="3635480"/>
            <a:chOff x="1058139" y="2247441"/>
            <a:chExt cx="6561860" cy="3635480"/>
          </a:xfrm>
        </p:grpSpPr>
        <p:graphicFrame>
          <p:nvGraphicFramePr>
            <p:cNvPr id="4" name="Chart 3"/>
            <p:cNvGraphicFramePr/>
            <p:nvPr>
              <p:extLst>
                <p:ext uri="{D42A27DB-BD31-4B8C-83A1-F6EECF244321}">
                  <p14:modId xmlns:p14="http://schemas.microsoft.com/office/powerpoint/2010/main" val="1856535527"/>
                </p:ext>
              </p:extLst>
            </p:nvPr>
          </p:nvGraphicFramePr>
          <p:xfrm>
            <a:off x="1685580" y="2247441"/>
            <a:ext cx="5934419" cy="33898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 rot="16200000">
              <a:off x="113538" y="3545546"/>
              <a:ext cx="24739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Undiagnosed diabetes prevalence (%)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94865" y="5575144"/>
              <a:ext cx="22584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Diabetes risk score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5364568"/>
      </p:ext>
    </p:extLst>
  </p:cSld>
  <p:clrMapOvr>
    <a:masterClrMapping/>
  </p:clrMapOvr>
  <p:transition advTm="1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 Diabetes Risk Score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466601"/>
              </p:ext>
            </p:extLst>
          </p:nvPr>
        </p:nvGraphicFramePr>
        <p:xfrm>
          <a:off x="402021" y="1715305"/>
          <a:ext cx="3942644" cy="3870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50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Age (years)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40-49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50-59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≥60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Woman with history of gestational 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Family history of T1 or T2DM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r>
                        <a:rPr lang="en-US" sz="1400" baseline="30000" dirty="0"/>
                        <a:t>st</a:t>
                      </a:r>
                      <a:r>
                        <a:rPr lang="en-US" sz="1400" baseline="0" dirty="0"/>
                        <a:t> degree relative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Hypertension</a:t>
                      </a:r>
                      <a:r>
                        <a:rPr lang="en-US" sz="1400" baseline="0" dirty="0"/>
                        <a:t> diagnosis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9141"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229655"/>
              </p:ext>
            </p:extLst>
          </p:nvPr>
        </p:nvGraphicFramePr>
        <p:xfrm>
          <a:off x="4817660" y="1732365"/>
          <a:ext cx="3942644" cy="2438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50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Physical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BMI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25-30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30-40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≥40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Total (maximum)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026829"/>
              </p:ext>
            </p:extLst>
          </p:nvPr>
        </p:nvGraphicFramePr>
        <p:xfrm>
          <a:off x="4817660" y="4349561"/>
          <a:ext cx="3942644" cy="1341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1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Total Risk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Risk of developing T2DM in 10</a:t>
                      </a:r>
                      <a:r>
                        <a:rPr lang="en-US" sz="1400" baseline="0" dirty="0"/>
                        <a:t> years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≥4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High risk of having prediabetes or</a:t>
                      </a:r>
                      <a:r>
                        <a:rPr lang="en-US" sz="1400" baseline="0" dirty="0"/>
                        <a:t> diabetes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110">
                <a:tc>
                  <a:txBody>
                    <a:bodyPr/>
                    <a:lstStyle/>
                    <a:p>
                      <a:r>
                        <a:rPr lang="en-US" sz="1400" dirty="0"/>
                        <a:t>≥5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High risk of having diabetes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38100" y="6406773"/>
            <a:ext cx="77343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defTabSz="457200"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ea typeface="ＭＳ Ｐゴシック" charset="0"/>
                <a:cs typeface="ＭＳ Ｐゴシック" charset="0"/>
              </a:rPr>
              <a:t>Ban H, et al. </a:t>
            </a:r>
            <a:r>
              <a:rPr lang="en-US" sz="1000" i="1" dirty="0">
                <a:ea typeface="ＭＳ Ｐゴシック" charset="0"/>
                <a:cs typeface="ＭＳ Ｐゴシック" charset="0"/>
              </a:rPr>
              <a:t>Ann Intern Med</a:t>
            </a:r>
            <a:r>
              <a:rPr lang="en-US" sz="1000" dirty="0">
                <a:ea typeface="ＭＳ Ｐゴシック" charset="0"/>
                <a:cs typeface="ＭＳ Ｐゴシック" charset="0"/>
              </a:rPr>
              <a:t>. 2009;151:775-783.</a:t>
            </a:r>
            <a:br>
              <a:rPr lang="en-US" sz="1000" dirty="0">
                <a:ea typeface="ＭＳ Ｐゴシック" charset="0"/>
                <a:cs typeface="ＭＳ Ｐゴシック" charset="0"/>
              </a:rPr>
            </a:br>
            <a:r>
              <a:rPr lang="en-US" sz="1000" dirty="0">
                <a:ea typeface="ＭＳ Ｐゴシック" charset="0"/>
                <a:cs typeface="ＭＳ Ｐゴシック" charset="0"/>
              </a:rPr>
              <a:t>American Diabetes Association. Available at: http://www.diabetes.org/assets/pdfs/at-risk/risk-test-paper-version.pdf.</a:t>
            </a:r>
          </a:p>
        </p:txBody>
      </p:sp>
    </p:spTree>
    <p:extLst>
      <p:ext uri="{BB962C8B-B14F-4D97-AF65-F5344CB8AC3E}">
        <p14:creationId xmlns:p14="http://schemas.microsoft.com/office/powerpoint/2010/main" val="2681251714"/>
      </p:ext>
    </p:extLst>
  </p:cSld>
  <p:clrMapOvr>
    <a:masterClrMapping/>
  </p:clrMapOvr>
  <p:transition advTm="10000"/>
</p:sld>
</file>

<file path=ppt/theme/theme1.xml><?xml version="1.0" encoding="utf-8"?>
<a:theme xmlns:a="http://schemas.openxmlformats.org/drawingml/2006/main" name="1_Blank Presentatio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1327</TotalTime>
  <Words>535</Words>
  <Application>Microsoft Macintosh PowerPoint</Application>
  <PresentationFormat>On-screen Show (4:3)</PresentationFormat>
  <Paragraphs>142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ＭＳ Ｐゴシック</vt:lpstr>
      <vt:lpstr>Arial</vt:lpstr>
      <vt:lpstr>Calibri</vt:lpstr>
      <vt:lpstr>1_Blank Presentation</vt:lpstr>
      <vt:lpstr>Diabetes Risk Scores</vt:lpstr>
      <vt:lpstr>Finnish Diabetes Risk Score (FINDRISC)</vt:lpstr>
      <vt:lpstr>FINDRISC Scores and Abnormal Glucose Tolerance</vt:lpstr>
      <vt:lpstr>Finnish Diabetes Risk Score (FINDRISC)</vt:lpstr>
      <vt:lpstr>ADA Diabetes Risk Score</vt:lpstr>
      <vt:lpstr>ADA Risk Scores and Prevalence of Undiagnosed Diabetes</vt:lpstr>
      <vt:lpstr>ADA Diabetes Risk Score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Prediabetes</dc:title>
  <dc:creator>Med Litera</dc:creator>
  <cp:lastModifiedBy>Monica Dennis</cp:lastModifiedBy>
  <cp:revision>69</cp:revision>
  <dcterms:created xsi:type="dcterms:W3CDTF">2012-10-12T17:56:06Z</dcterms:created>
  <dcterms:modified xsi:type="dcterms:W3CDTF">2018-05-14T20:25:01Z</dcterms:modified>
</cp:coreProperties>
</file>