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5" r:id="rId1"/>
  </p:sldMasterIdLst>
  <p:notesMasterIdLst>
    <p:notesMasterId r:id="rId13"/>
  </p:notesMasterIdLst>
  <p:sldIdLst>
    <p:sldId id="257" r:id="rId2"/>
    <p:sldId id="258" r:id="rId3"/>
    <p:sldId id="259" r:id="rId4"/>
    <p:sldId id="260" r:id="rId5"/>
    <p:sldId id="281" r:id="rId6"/>
    <p:sldId id="266" r:id="rId7"/>
    <p:sldId id="280" r:id="rId8"/>
    <p:sldId id="261" r:id="rId9"/>
    <p:sldId id="263" r:id="rId10"/>
    <p:sldId id="262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95">
          <p15:clr>
            <a:srgbClr val="A4A3A4"/>
          </p15:clr>
        </p15:guide>
        <p15:guide id="2" orient="horz" pos="3597">
          <p15:clr>
            <a:srgbClr val="A4A3A4"/>
          </p15:clr>
        </p15:guide>
        <p15:guide id="3" pos="2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opy Editor" initials="CE" lastIdx="8" clrIdx="0"/>
  <p:cmAuthor id="1" name="Med Litera" initials="ML" lastIdx="3" clrIdx="1"/>
  <p:cmAuthor id="2" name="Caitlin Rothermel" initials="CPR" lastIdx="2" clrIdx="2"/>
  <p:cmAuthor id="3" name="Amanda M. Justice" initials="AMJ" lastIdx="5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4516" autoAdjust="0"/>
  </p:normalViewPr>
  <p:slideViewPr>
    <p:cSldViewPr snapToGrid="0" snapToObjects="1">
      <p:cViewPr varScale="1">
        <p:scale>
          <a:sx n="116" d="100"/>
          <a:sy n="116" d="100"/>
        </p:scale>
        <p:origin x="1520" y="184"/>
      </p:cViewPr>
      <p:guideLst>
        <p:guide orient="horz" pos="4295"/>
        <p:guide orient="horz" pos="3597"/>
        <p:guide pos="2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65" d="100"/>
          <a:sy n="65" d="100"/>
        </p:scale>
        <p:origin x="-2826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6CF4-F347-BF98-77408B6AE36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6CF4-F347-BF98-77408B6AE36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6CF4-F347-BF98-77408B6AE36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7-6CF4-F347-BF98-77408B6AE36E}"/>
              </c:ext>
            </c:extLst>
          </c:dPt>
          <c:cat>
            <c:strRef>
              <c:f>Sheet1!$A$2:$A$5</c:f>
              <c:strCache>
                <c:ptCount val="4"/>
                <c:pt idx="0">
                  <c:v>No MS/No IFG</c:v>
                </c:pt>
                <c:pt idx="1">
                  <c:v>MS/No IFG</c:v>
                </c:pt>
                <c:pt idx="2">
                  <c:v>No MS/IFG</c:v>
                </c:pt>
                <c:pt idx="3">
                  <c:v>MS/IFG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5.03</c:v>
                </c:pt>
                <c:pt idx="2">
                  <c:v>7.07</c:v>
                </c:pt>
                <c:pt idx="3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CF4-F347-BF98-77408B6AE3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867840"/>
        <c:axId val="30869376"/>
      </c:barChart>
      <c:catAx>
        <c:axId val="3086784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one"/>
        <c:crossAx val="30869376"/>
        <c:crosses val="autoZero"/>
        <c:auto val="1"/>
        <c:lblAlgn val="ctr"/>
        <c:lblOffset val="100"/>
        <c:noMultiLvlLbl val="0"/>
      </c:catAx>
      <c:valAx>
        <c:axId val="3086937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08678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≤86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strRef>
              <c:f>Sheet1!$A$2:$A$3</c:f>
              <c:strCache>
                <c:ptCount val="2"/>
                <c:pt idx="0">
                  <c:v>&lt;150</c:v>
                </c:pt>
                <c:pt idx="1">
                  <c:v>≥150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2.42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E7-3941-BF1B-4795D8A2C48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87-90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cat>
            <c:strRef>
              <c:f>Sheet1!$A$2:$A$3</c:f>
              <c:strCache>
                <c:ptCount val="2"/>
                <c:pt idx="0">
                  <c:v>&lt;150</c:v>
                </c:pt>
                <c:pt idx="1">
                  <c:v>≥150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1.76</c:v>
                </c:pt>
                <c:pt idx="1">
                  <c:v>5.26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E7-3941-BF1B-4795D8A2C48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91-99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strRef>
              <c:f>Sheet1!$A$2:$A$3</c:f>
              <c:strCache>
                <c:ptCount val="2"/>
                <c:pt idx="0">
                  <c:v>&lt;150</c:v>
                </c:pt>
                <c:pt idx="1">
                  <c:v>≥150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2.65</c:v>
                </c:pt>
                <c:pt idx="1">
                  <c:v>8.23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AE7-3941-BF1B-4795D8A2C4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8"/>
        <c:axId val="57366400"/>
        <c:axId val="57367936"/>
      </c:barChart>
      <c:catAx>
        <c:axId val="57366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57367936"/>
        <c:crosses val="autoZero"/>
        <c:auto val="1"/>
        <c:lblAlgn val="ctr"/>
        <c:lblOffset val="100"/>
        <c:noMultiLvlLbl val="0"/>
      </c:catAx>
      <c:valAx>
        <c:axId val="573679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57366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≤86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cat>
            <c:strRef>
              <c:f>Sheet1!$A$2:$A$4</c:f>
              <c:strCache>
                <c:ptCount val="3"/>
                <c:pt idx="0">
                  <c:v>&lt;25</c:v>
                </c:pt>
                <c:pt idx="1">
                  <c:v>25-29.9</c:v>
                </c:pt>
                <c:pt idx="2">
                  <c:v>≥30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1.99</c:v>
                </c:pt>
                <c:pt idx="2">
                  <c:v>3.42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31-0949-962C-BECAB07210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87-90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cat>
            <c:strRef>
              <c:f>Sheet1!$A$2:$A$4</c:f>
              <c:strCache>
                <c:ptCount val="3"/>
                <c:pt idx="0">
                  <c:v>&lt;25</c:v>
                </c:pt>
                <c:pt idx="1">
                  <c:v>25-29.9</c:v>
                </c:pt>
                <c:pt idx="2">
                  <c:v>≥30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0.75</c:v>
                </c:pt>
                <c:pt idx="1">
                  <c:v>2.75</c:v>
                </c:pt>
                <c:pt idx="2">
                  <c:v>7.78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31-0949-962C-BECAB072109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91-99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cat>
            <c:strRef>
              <c:f>Sheet1!$A$2:$A$4</c:f>
              <c:strCache>
                <c:ptCount val="3"/>
                <c:pt idx="0">
                  <c:v>&lt;25</c:v>
                </c:pt>
                <c:pt idx="1">
                  <c:v>25-29.9</c:v>
                </c:pt>
                <c:pt idx="2">
                  <c:v>≥30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1.79</c:v>
                </c:pt>
                <c:pt idx="1">
                  <c:v>4.7699999999999996</c:v>
                </c:pt>
                <c:pt idx="2">
                  <c:v>8.2899999999999991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31-0949-962C-BECAB07210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4"/>
        <c:overlap val="-28"/>
        <c:axId val="30372608"/>
        <c:axId val="30374144"/>
      </c:barChart>
      <c:catAx>
        <c:axId val="303726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0374144"/>
        <c:crosses val="autoZero"/>
        <c:auto val="1"/>
        <c:lblAlgn val="ctr"/>
        <c:lblOffset val="100"/>
        <c:noMultiLvlLbl val="0"/>
      </c:catAx>
      <c:valAx>
        <c:axId val="303741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03726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Men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White</c:v>
                </c:pt>
                <c:pt idx="1">
                  <c:v>Black</c:v>
                </c:pt>
                <c:pt idx="2">
                  <c:v>Mexican American</c:v>
                </c:pt>
                <c:pt idx="3">
                  <c:v>Total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22.91</c:v>
                </c:pt>
                <c:pt idx="1">
                  <c:v>18.989999999999998</c:v>
                </c:pt>
                <c:pt idx="2">
                  <c:v>34.76</c:v>
                </c:pt>
                <c:pt idx="3">
                  <c:v>23.69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33-AC4B-BE5F-584C184BFD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Women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White</c:v>
                </c:pt>
                <c:pt idx="1">
                  <c:v>Black</c:v>
                </c:pt>
                <c:pt idx="2">
                  <c:v>Mexican American</c:v>
                </c:pt>
                <c:pt idx="3">
                  <c:v>Total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20.28</c:v>
                </c:pt>
                <c:pt idx="1">
                  <c:v>24.51</c:v>
                </c:pt>
                <c:pt idx="2">
                  <c:v>28.5</c:v>
                </c:pt>
                <c:pt idx="3">
                  <c:v>21.8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833-AC4B-BE5F-584C184BFD5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Both sexes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White</c:v>
                </c:pt>
                <c:pt idx="1">
                  <c:v>Black</c:v>
                </c:pt>
                <c:pt idx="2">
                  <c:v>Mexican American</c:v>
                </c:pt>
                <c:pt idx="3">
                  <c:v>Total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21.77</c:v>
                </c:pt>
                <c:pt idx="1">
                  <c:v>22.7</c:v>
                </c:pt>
                <c:pt idx="2">
                  <c:v>31.87</c:v>
                </c:pt>
                <c:pt idx="3">
                  <c:v>22.9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833-AC4B-BE5F-584C184BFD5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4"/>
        <c:overlap val="-28"/>
        <c:axId val="61676928"/>
        <c:axId val="61686912"/>
      </c:barChart>
      <c:catAx>
        <c:axId val="61676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61686912"/>
        <c:crosses val="autoZero"/>
        <c:auto val="1"/>
        <c:lblAlgn val="ctr"/>
        <c:lblOffset val="100"/>
        <c:noMultiLvlLbl val="0"/>
      </c:catAx>
      <c:valAx>
        <c:axId val="6168691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61676928"/>
        <c:crosses val="autoZero"/>
        <c:crossBetween val="between"/>
      </c:valAx>
    </c:plotArea>
    <c:legend>
      <c:legendPos val="t"/>
      <c:overlay val="0"/>
    </c:legend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A21504-B045-C54D-BA15-F79C61B847EE}" type="datetimeFigureOut">
              <a:rPr lang="en-US" smtClean="0"/>
              <a:pPr/>
              <a:t>5/14/18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B2BF0C-D32A-8942-875F-A51946F3886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746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B2BF0C-D32A-8942-875F-A51946F38869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012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065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charset="0"/>
              <a:ea typeface="ＭＳ Ｐゴシック" charset="0"/>
            </a:endParaRPr>
          </a:p>
        </p:txBody>
      </p:sp>
      <p:sp>
        <p:nvSpPr>
          <p:cNvPr id="7065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E3F0D90-EC24-E54A-8DC1-DC2A41B5D448}" type="slidenum">
              <a:rPr lang="en-US" sz="1200">
                <a:solidFill>
                  <a:prstClr val="black"/>
                </a:solidFill>
                <a:latin typeface="Calibri" charset="0"/>
              </a:rPr>
              <a:pPr eaLnBrk="1" hangingPunct="1"/>
              <a:t>2</a:t>
            </a:fld>
            <a:endParaRPr lang="en-US" sz="1200" dirty="0">
              <a:solidFill>
                <a:prstClr val="black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27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CF90BE1-5F03-A343-A394-CC186742D8F3}" type="slidenum">
              <a:rPr lang="en-US" sz="1200">
                <a:solidFill>
                  <a:prstClr val="black"/>
                </a:solidFill>
                <a:latin typeface="Calibri" charset="0"/>
              </a:rPr>
              <a:pPr eaLnBrk="1" hangingPunct="1"/>
              <a:t>3</a:t>
            </a:fld>
            <a:endParaRPr lang="en-US" sz="1200" dirty="0">
              <a:solidFill>
                <a:prstClr val="black"/>
              </a:solidFill>
              <a:latin typeface="Calibri" charset="0"/>
            </a:endParaRPr>
          </a:p>
        </p:txBody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475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charset="0"/>
              <a:ea typeface="ＭＳ Ｐゴシック" charset="0"/>
            </a:endParaRPr>
          </a:p>
        </p:txBody>
      </p:sp>
      <p:sp>
        <p:nvSpPr>
          <p:cNvPr id="7475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4DDD182-0E3F-D245-AB1A-4E9728FBE53A}" type="slidenum">
              <a:rPr lang="en-US" sz="1200">
                <a:solidFill>
                  <a:prstClr val="black"/>
                </a:solidFill>
                <a:latin typeface="Calibri" charset="0"/>
              </a:rPr>
              <a:pPr eaLnBrk="1" hangingPunct="1"/>
              <a:t>4</a:t>
            </a:fld>
            <a:endParaRPr lang="en-US" sz="1200" dirty="0">
              <a:solidFill>
                <a:prstClr val="black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b="1" dirty="0">
              <a:latin typeface="Calibri" charset="0"/>
              <a:ea typeface="ＭＳ Ｐゴシック" charset="0"/>
            </a:endParaRPr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438D6AD-0185-C841-A764-3F23A76C05D6}" type="slidenum">
              <a:rPr lang="en-US" sz="1200">
                <a:solidFill>
                  <a:prstClr val="black"/>
                </a:solidFill>
                <a:latin typeface="Calibri" charset="0"/>
              </a:rPr>
              <a:pPr eaLnBrk="1" hangingPunct="1"/>
              <a:t>5</a:t>
            </a:fld>
            <a:endParaRPr lang="en-US" sz="1200" dirty="0">
              <a:solidFill>
                <a:prstClr val="black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B2BF0C-D32A-8942-875F-A51946F38869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9172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B2BF0C-D32A-8942-875F-A51946F38869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704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680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charset="0"/>
              <a:ea typeface="ＭＳ Ｐゴシック" charset="0"/>
            </a:endParaRPr>
          </a:p>
        </p:txBody>
      </p:sp>
      <p:sp>
        <p:nvSpPr>
          <p:cNvPr id="768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0197A34-4074-A74B-9005-9B1CEDD1E8E9}" type="slidenum">
              <a:rPr lang="en-US" sz="1200">
                <a:solidFill>
                  <a:prstClr val="black"/>
                </a:solidFill>
                <a:latin typeface="Calibri" charset="0"/>
              </a:rPr>
              <a:pPr eaLnBrk="1" hangingPunct="1"/>
              <a:t>8</a:t>
            </a:fld>
            <a:endParaRPr lang="en-US" sz="1200" dirty="0">
              <a:solidFill>
                <a:prstClr val="black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charset="0"/>
              <a:ea typeface="ＭＳ Ｐゴシック" charset="0"/>
            </a:endParaRPr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FA54B63-A0EE-8F49-BD8E-CBC2EF279A45}" type="slidenum">
              <a:rPr lang="en-US" sz="1200">
                <a:solidFill>
                  <a:prstClr val="black"/>
                </a:solidFill>
                <a:latin typeface="Calibri" charset="0"/>
              </a:rPr>
              <a:pPr eaLnBrk="1" hangingPunct="1"/>
              <a:t>9</a:t>
            </a:fld>
            <a:endParaRPr lang="en-US" sz="1200" dirty="0">
              <a:solidFill>
                <a:prstClr val="black"/>
              </a:solidFill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B2BF0C-D32A-8942-875F-A51946F38869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3517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6" name="Notes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 defTabSz="457200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 defTabSz="457200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137854" y="6313488"/>
            <a:ext cx="19050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r" defTabSz="457200" eaLnBrk="1" fontAlgn="auto" hangingPunct="1">
              <a:spcBef>
                <a:spcPts val="0"/>
              </a:spcBef>
              <a:spcAft>
                <a:spcPts val="0"/>
              </a:spcAft>
              <a:defRPr sz="1200">
                <a:cs typeface="+mn-cs"/>
              </a:defRPr>
            </a:lvl1pPr>
          </a:lstStyle>
          <a:p>
            <a:pPr>
              <a:defRPr/>
            </a:pPr>
            <a:fld id="{2462ECC2-A415-4E86-873D-B602882CC3E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299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45192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49843"/>
            <a:ext cx="7772400" cy="4114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 defTabSz="457200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 defTabSz="457200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137854" y="6313488"/>
            <a:ext cx="19050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r" defTabSz="457200" eaLnBrk="1" fontAlgn="auto" hangingPunct="1">
              <a:spcBef>
                <a:spcPts val="0"/>
              </a:spcBef>
              <a:spcAft>
                <a:spcPts val="0"/>
              </a:spcAft>
              <a:defRPr sz="1200">
                <a:cs typeface="+mn-cs"/>
              </a:defRPr>
            </a:lvl1pPr>
          </a:lstStyle>
          <a:p>
            <a:pPr>
              <a:defRPr/>
            </a:pPr>
            <a:fld id="{2462ECC2-A415-4E86-873D-B602882CC3E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9405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85800" y="345192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137854" y="6313488"/>
            <a:ext cx="19050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r" defTabSz="457200" eaLnBrk="1" fontAlgn="auto" hangingPunct="1">
              <a:spcBef>
                <a:spcPts val="0"/>
              </a:spcBef>
              <a:spcAft>
                <a:spcPts val="0"/>
              </a:spcAft>
              <a:defRPr sz="1200">
                <a:cs typeface="+mn-cs"/>
              </a:defRPr>
            </a:lvl1pPr>
          </a:lstStyle>
          <a:p>
            <a:pPr>
              <a:defRPr/>
            </a:pPr>
            <a:fld id="{2462ECC2-A415-4E86-873D-B602882CC3E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801069"/>
      </p:ext>
    </p:extLst>
  </p:cSld>
  <p:clrMapOvr>
    <a:masterClrMapping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60538"/>
            <a:ext cx="4038600" cy="4365625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760538"/>
            <a:ext cx="4191000" cy="4365625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137854" y="6313488"/>
            <a:ext cx="19050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r" defTabSz="457200" eaLnBrk="1" fontAlgn="auto" hangingPunct="1">
              <a:spcBef>
                <a:spcPts val="0"/>
              </a:spcBef>
              <a:spcAft>
                <a:spcPts val="0"/>
              </a:spcAft>
              <a:defRPr sz="1200">
                <a:cs typeface="+mn-cs"/>
              </a:defRPr>
            </a:lvl1pPr>
          </a:lstStyle>
          <a:p>
            <a:pPr>
              <a:defRPr/>
            </a:pPr>
            <a:fld id="{2462ECC2-A415-4E86-873D-B602882CC3E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475359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 algn="ctr" defTabSz="457200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 defTabSz="457200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137854" y="6313488"/>
            <a:ext cx="19050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r" defTabSz="457200" eaLnBrk="1" fontAlgn="auto" hangingPunct="1">
              <a:spcBef>
                <a:spcPts val="0"/>
              </a:spcBef>
              <a:spcAft>
                <a:spcPts val="0"/>
              </a:spcAft>
              <a:defRPr sz="1200">
                <a:cs typeface="+mn-cs"/>
              </a:defRPr>
            </a:lvl1pPr>
          </a:lstStyle>
          <a:p>
            <a:pPr>
              <a:defRPr/>
            </a:pPr>
            <a:fld id="{2462ECC2-A415-4E86-873D-B602882CC3E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196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54859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318657"/>
            <a:ext cx="4040188" cy="380750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54859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18657"/>
            <a:ext cx="4041775" cy="380750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defTabSz="457200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defTabSz="457200" fontAlgn="auto">
              <a:spcBef>
                <a:spcPts val="0"/>
              </a:spcBef>
              <a:spcAft>
                <a:spcPts val="0"/>
              </a:spcAft>
              <a:defRPr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137854" y="6313488"/>
            <a:ext cx="19050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r" defTabSz="457200" eaLnBrk="1" fontAlgn="auto" hangingPunct="1">
              <a:spcBef>
                <a:spcPts val="0"/>
              </a:spcBef>
              <a:spcAft>
                <a:spcPts val="0"/>
              </a:spcAft>
              <a:defRPr sz="1200">
                <a:cs typeface="+mn-cs"/>
              </a:defRPr>
            </a:lvl1pPr>
          </a:lstStyle>
          <a:p>
            <a:pPr>
              <a:defRPr/>
            </a:pPr>
            <a:fld id="{2462ECC2-A415-4E86-873D-B602882CC3E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708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9088"/>
            <a:ext cx="8229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712913"/>
            <a:ext cx="8458200" cy="4840287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4" name="Slide Number Placeholder 3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137854" y="6313488"/>
            <a:ext cx="19050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r" defTabSz="457200" eaLnBrk="1" fontAlgn="auto" hangingPunct="1">
              <a:spcBef>
                <a:spcPts val="0"/>
              </a:spcBef>
              <a:spcAft>
                <a:spcPts val="0"/>
              </a:spcAft>
              <a:defRPr sz="1200">
                <a:cs typeface="+mn-cs"/>
              </a:defRPr>
            </a:lvl1pPr>
          </a:lstStyle>
          <a:p>
            <a:pPr>
              <a:defRPr/>
            </a:pPr>
            <a:fld id="{2462ECC2-A415-4E86-873D-B602882CC3E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53486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137854" y="6313488"/>
            <a:ext cx="19050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r" defTabSz="457200" eaLnBrk="1" fontAlgn="auto" hangingPunct="1">
              <a:spcBef>
                <a:spcPts val="0"/>
              </a:spcBef>
              <a:spcAft>
                <a:spcPts val="0"/>
              </a:spcAft>
              <a:defRPr sz="1200">
                <a:cs typeface="+mn-cs"/>
              </a:defRPr>
            </a:lvl1pPr>
          </a:lstStyle>
          <a:p>
            <a:pPr>
              <a:defRPr/>
            </a:pPr>
            <a:fld id="{2462ECC2-A415-4E86-873D-B602882CC3EA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980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utpatient_Slide_background_white-02.jpg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55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49425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137854" y="6349584"/>
            <a:ext cx="19050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r" defTabSz="457200" eaLnBrk="1" fontAlgn="auto" hangingPunct="1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2462ECC2-A415-4E86-873D-B602882CC3E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650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0">
          <a:solidFill>
            <a:srgbClr val="8B0000"/>
          </a:solidFill>
          <a:latin typeface="+mj-lt"/>
          <a:ea typeface="+mj-ea"/>
          <a:cs typeface="ＭＳ Ｐゴシック" pitchFamily="-1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ea typeface="ＭＳ Ｐゴシック" charset="-128"/>
          <a:cs typeface="ＭＳ Ｐゴシック" pitchFamily="-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ea typeface="ＭＳ Ｐゴシック" charset="-128"/>
          <a:cs typeface="ＭＳ Ｐゴシック" pitchFamily="-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ea typeface="ＭＳ Ｐゴシック" charset="-128"/>
          <a:cs typeface="ＭＳ Ｐゴシック" pitchFamily="-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ea typeface="ＭＳ Ｐゴシック" charset="-128"/>
          <a:cs typeface="ＭＳ Ｐゴシック" pitchFamily="-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pitchFamily="-1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Prediabetes</a:t>
            </a:r>
          </a:p>
        </p:txBody>
      </p:sp>
      <p:sp>
        <p:nvSpPr>
          <p:cNvPr id="68610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Screening and Monitoring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62ECC2-A415-4E86-873D-B602882CC3EA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77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Rationale for Prediabetes Screening</a:t>
            </a:r>
          </a:p>
        </p:txBody>
      </p:sp>
      <p:sp>
        <p:nvSpPr>
          <p:cNvPr id="6963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Epidemiologic evidence suggests the complications of diabetes begin early in the progression from normal glucose tolerance to frank type 2 diabetes </a:t>
            </a:r>
          </a:p>
          <a:p>
            <a:r>
              <a:rPr lang="en-US" dirty="0"/>
              <a:t>Prediabetes and diabetes are conditions in which early detection is appropriate, because:</a:t>
            </a:r>
          </a:p>
          <a:p>
            <a:pPr lvl="1"/>
            <a:r>
              <a:rPr lang="en-US" dirty="0"/>
              <a:t>Duration of hyperglycemia is a predictor of adverse outcomes</a:t>
            </a:r>
          </a:p>
          <a:p>
            <a:pPr lvl="1"/>
            <a:r>
              <a:rPr lang="en-US" dirty="0"/>
              <a:t>There are effective interventions to prevent disease progression and to reduce complications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62ECC2-A415-4E86-873D-B602882CC3EA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9189" y="6568810"/>
            <a:ext cx="45720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/>
          <a:p>
            <a:pPr fontAlgn="base">
              <a:spcBef>
                <a:spcPts val="600"/>
              </a:spcBef>
              <a:spcAft>
                <a:spcPct val="0"/>
              </a:spcAft>
            </a:pPr>
            <a:r>
              <a:rPr lang="en-US" sz="1000" dirty="0">
                <a:latin typeface="Arial" charset="0"/>
                <a:ea typeface="ＭＳ Ｐゴシック" charset="0"/>
                <a:cs typeface="ＭＳ Ｐゴシック" charset="0"/>
              </a:rPr>
              <a:t>Garber AJ, et al. </a:t>
            </a:r>
            <a:r>
              <a:rPr lang="en-US" sz="1000" i="1" dirty="0">
                <a:latin typeface="Arial" charset="0"/>
                <a:ea typeface="ＭＳ Ｐゴシック" charset="0"/>
                <a:cs typeface="ＭＳ Ｐゴシック" charset="0"/>
              </a:rPr>
              <a:t>Endocr Pract</a:t>
            </a:r>
            <a:r>
              <a:rPr lang="en-US" sz="1000" dirty="0">
                <a:latin typeface="Arial" charset="0"/>
                <a:ea typeface="ＭＳ Ｐゴシック" charset="0"/>
                <a:cs typeface="ＭＳ Ｐゴシック" charset="0"/>
              </a:rPr>
              <a:t>. 2008;14:933-946.</a:t>
            </a:r>
          </a:p>
        </p:txBody>
      </p:sp>
    </p:spTree>
    <p:extLst>
      <p:ext uri="{BB962C8B-B14F-4D97-AF65-F5344CB8AC3E}">
        <p14:creationId xmlns:p14="http://schemas.microsoft.com/office/powerpoint/2010/main" val="2432305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dirty="0"/>
              <a:t>Age ≥45 years</a:t>
            </a:r>
          </a:p>
          <a:p>
            <a:pPr lvl="0"/>
            <a:r>
              <a:rPr lang="en-US" dirty="0"/>
              <a:t>Family history of T2D or cardiovascular disease</a:t>
            </a:r>
          </a:p>
          <a:p>
            <a:pPr lvl="0"/>
            <a:r>
              <a:rPr lang="en-US" dirty="0"/>
              <a:t>Overweight or obese</a:t>
            </a:r>
          </a:p>
          <a:p>
            <a:r>
              <a:rPr lang="en-US" dirty="0"/>
              <a:t>Sedentary lifestyle</a:t>
            </a:r>
          </a:p>
          <a:p>
            <a:pPr lvl="0"/>
            <a:r>
              <a:rPr lang="en-US" dirty="0"/>
              <a:t>Non-Caucasian ancestry</a:t>
            </a:r>
          </a:p>
          <a:p>
            <a:r>
              <a:rPr lang="en-US" dirty="0"/>
              <a:t>Previously identified IGT, IFG, and/or metabolic syndrome</a:t>
            </a:r>
          </a:p>
          <a:p>
            <a:r>
              <a:rPr lang="en-US" dirty="0"/>
              <a:t>PCOS, acanthosis nigricans, or NAFLD</a:t>
            </a:r>
          </a:p>
          <a:p>
            <a:pPr lvl="0"/>
            <a:r>
              <a:rPr lang="en-US" dirty="0"/>
              <a:t>Hypertension (BP &gt;140/90 mmHg)</a:t>
            </a:r>
          </a:p>
          <a:p>
            <a:pPr lvl="0"/>
            <a:r>
              <a:rPr lang="en-US" dirty="0"/>
              <a:t>Dyslipidemia (HDL-C &lt;35 mg/dL and/or triglycerides &gt;250 mg/dL)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0"/>
            <a:r>
              <a:rPr lang="en-US" sz="1900" dirty="0"/>
              <a:t>History of gestational diabetes</a:t>
            </a:r>
          </a:p>
          <a:p>
            <a:pPr lvl="0"/>
            <a:r>
              <a:rPr lang="en-US" sz="1900" dirty="0"/>
              <a:t>Delivery of baby weighing &gt;4 kg</a:t>
            </a:r>
            <a:br>
              <a:rPr lang="en-US" sz="1900" dirty="0"/>
            </a:br>
            <a:r>
              <a:rPr lang="en-US" sz="1900" dirty="0"/>
              <a:t>(&gt;9 lb)</a:t>
            </a:r>
          </a:p>
          <a:p>
            <a:pPr lvl="0"/>
            <a:r>
              <a:rPr lang="en-US" sz="1900" dirty="0"/>
              <a:t>Antipsychotic therapy for schizophrenia or severe bipolar disease</a:t>
            </a:r>
          </a:p>
          <a:p>
            <a:pPr lvl="0"/>
            <a:r>
              <a:rPr lang="en-US" sz="1900" dirty="0"/>
              <a:t>Chronic glucocorticoid exposure</a:t>
            </a:r>
          </a:p>
          <a:p>
            <a:pPr lvl="0"/>
            <a:r>
              <a:rPr lang="en-US" sz="1900" dirty="0"/>
              <a:t>Sleep disorders</a:t>
            </a:r>
          </a:p>
          <a:p>
            <a:pPr lvl="1"/>
            <a:r>
              <a:rPr lang="en-US" dirty="0"/>
              <a:t>Obstructive sleep apnea</a:t>
            </a:r>
          </a:p>
          <a:p>
            <a:pPr lvl="1"/>
            <a:r>
              <a:rPr lang="en-US" dirty="0"/>
              <a:t>Chronic sleep deprivation</a:t>
            </a:r>
          </a:p>
          <a:p>
            <a:pPr lvl="1"/>
            <a:r>
              <a:rPr lang="en-US" dirty="0"/>
              <a:t>Night shift work</a:t>
            </a:r>
          </a:p>
        </p:txBody>
      </p:sp>
      <p:sp>
        <p:nvSpPr>
          <p:cNvPr id="716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Factors for Prediabetes and Type 2 Diabetes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62ECC2-A415-4E86-873D-B602882CC3EA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9189" y="6184365"/>
            <a:ext cx="8085908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/>
          <a:p>
            <a:pPr fontAlgn="base">
              <a:spcBef>
                <a:spcPts val="600"/>
              </a:spcBef>
            </a:pPr>
            <a:r>
              <a:rPr lang="en-US" sz="1000" dirty="0"/>
              <a:t>BP, blood pressure; HCL-C, high density lipoprotein cholesterol;  IFG, impaired fasting glucose</a:t>
            </a:r>
            <a:r>
              <a:rPr lang="en-US" sz="1000" dirty="0">
                <a:ea typeface="ＭＳ Ｐゴシック" charset="0"/>
              </a:rPr>
              <a:t>; </a:t>
            </a:r>
            <a:r>
              <a:rPr lang="en-US" sz="1000" dirty="0"/>
              <a:t>IGT, impaired glucose tolerance; NAFLD, nonalcoholic fatty liver disease; PCOS, polycystic ovary syndrome; T2D, type 2 diabetes.</a:t>
            </a:r>
          </a:p>
          <a:p>
            <a:pPr>
              <a:spcBef>
                <a:spcPts val="600"/>
              </a:spcBef>
            </a:pPr>
            <a:r>
              <a:rPr lang="en-US" sz="1000" dirty="0"/>
              <a:t>Handelsman YH, et al. </a:t>
            </a:r>
            <a:r>
              <a:rPr lang="en-US" sz="1000" i="1" dirty="0"/>
              <a:t>Endocr Pract</a:t>
            </a:r>
            <a:r>
              <a:rPr lang="en-US" sz="1000" dirty="0"/>
              <a:t>. 2015;21(suppl 1):1-87.</a:t>
            </a:r>
          </a:p>
        </p:txBody>
      </p:sp>
    </p:spTree>
    <p:extLst>
      <p:ext uri="{BB962C8B-B14F-4D97-AF65-F5344CB8AC3E}">
        <p14:creationId xmlns:p14="http://schemas.microsoft.com/office/powerpoint/2010/main" val="1616979458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Normal FPG and Risk of T2D</a:t>
            </a:r>
          </a:p>
        </p:txBody>
      </p:sp>
      <p:sp>
        <p:nvSpPr>
          <p:cNvPr id="73730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Patients with normal FPG and any of the following comorbidities are at increased risk of developing T2D: </a:t>
            </a:r>
          </a:p>
          <a:p>
            <a:pPr lvl="1"/>
            <a:r>
              <a:rPr lang="en-US" dirty="0"/>
              <a:t>Obesity</a:t>
            </a:r>
          </a:p>
          <a:p>
            <a:pPr lvl="1"/>
            <a:r>
              <a:rPr lang="en-US" dirty="0"/>
              <a:t>Hypertension </a:t>
            </a:r>
          </a:p>
          <a:p>
            <a:pPr lvl="1"/>
            <a:r>
              <a:rPr lang="en-US" dirty="0"/>
              <a:t>Low HDL-C</a:t>
            </a:r>
          </a:p>
          <a:p>
            <a:pPr lvl="1"/>
            <a:r>
              <a:rPr lang="en-US" dirty="0"/>
              <a:t>High triglycerides</a:t>
            </a:r>
          </a:p>
          <a:p>
            <a:pPr lvl="1"/>
            <a:r>
              <a:rPr lang="en-US" dirty="0"/>
              <a:t>Smoking </a:t>
            </a:r>
          </a:p>
          <a:p>
            <a:r>
              <a:rPr lang="en-US" dirty="0"/>
              <a:t>Closer surveillance for diabetes development might be warranted in these patients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62ECC2-A415-4E86-873D-B602882CC3EA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9189" y="6337977"/>
            <a:ext cx="8294914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/>
          <a:p>
            <a:pPr fontAlgn="base">
              <a:spcBef>
                <a:spcPts val="600"/>
              </a:spcBef>
              <a:spcAft>
                <a:spcPct val="0"/>
              </a:spcAft>
            </a:pPr>
            <a:r>
              <a:rPr lang="en-US" sz="1000" dirty="0"/>
              <a:t>FPG, fasting plasma glucose; HCL-C, high density lipoprotein cholesterol; T2D, type 2 diabetes.</a:t>
            </a:r>
            <a:endParaRPr lang="en-US" sz="10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fontAlgn="base">
              <a:spcBef>
                <a:spcPts val="600"/>
              </a:spcBef>
              <a:spcAft>
                <a:spcPct val="0"/>
              </a:spcAft>
            </a:pPr>
            <a:r>
              <a:rPr lang="en-US" sz="1000" dirty="0">
                <a:ea typeface="MS PGothic" charset="0"/>
                <a:cs typeface="MS PGothic" charset="0"/>
              </a:rPr>
              <a:t>Nichols GA, et al. </a:t>
            </a:r>
            <a:r>
              <a:rPr lang="en-US" sz="1000" i="1" dirty="0">
                <a:ea typeface="MS PGothic" charset="0"/>
                <a:cs typeface="MS PGothic" charset="0"/>
              </a:rPr>
              <a:t>Am J Med </a:t>
            </a:r>
            <a:r>
              <a:rPr lang="en-US" sz="1000" dirty="0">
                <a:ea typeface="MS PGothic" charset="0"/>
                <a:cs typeface="MS PGothic" charset="0"/>
              </a:rPr>
              <a:t>2008;121:519-524.</a:t>
            </a:r>
            <a:endParaRPr lang="en-US" sz="10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819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of Metabolic Syndrome and IFG on Risk of T2D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08B2457-0FCB-4761-8336-11F86949FD59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26646" name="Text Box 23"/>
          <p:cNvSpPr txBox="1">
            <a:spLocks noChangeArrowheads="1"/>
          </p:cNvSpPr>
          <p:nvPr/>
        </p:nvSpPr>
        <p:spPr bwMode="auto">
          <a:xfrm>
            <a:off x="30187" y="6317080"/>
            <a:ext cx="7341729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ts val="600"/>
              </a:spcBef>
              <a:spcAft>
                <a:spcPct val="0"/>
              </a:spcAft>
            </a:pPr>
            <a:r>
              <a:rPr lang="en-US" altLang="en-US" sz="1000" dirty="0"/>
              <a:t>CI, confidence interval; </a:t>
            </a:r>
            <a:r>
              <a:rPr lang="en-US" sz="1000" dirty="0"/>
              <a:t>IFG, impaired fasting glucose; MetSyn, metabolic syndrome; T2D, type 2 diabetes.</a:t>
            </a:r>
            <a:endParaRPr lang="fr-FR" sz="1000" dirty="0"/>
          </a:p>
          <a:p>
            <a:pPr eaLnBrk="1" fontAlgn="base" hangingPunct="1">
              <a:spcBef>
                <a:spcPts val="600"/>
              </a:spcBef>
              <a:spcAft>
                <a:spcPct val="0"/>
              </a:spcAft>
            </a:pPr>
            <a:r>
              <a:rPr lang="fr-FR" sz="1000" dirty="0"/>
              <a:t>Lorenzo C, et al. </a:t>
            </a:r>
            <a:r>
              <a:rPr lang="fr-FR" sz="1000" i="1" dirty="0"/>
              <a:t>Diabetes Care</a:t>
            </a:r>
            <a:r>
              <a:rPr lang="fr-FR" sz="1000" dirty="0"/>
              <a:t>. 2007;30:8-13</a:t>
            </a:r>
            <a:r>
              <a:rPr lang="en-US" sz="1000" dirty="0"/>
              <a:t>.</a:t>
            </a:r>
          </a:p>
        </p:txBody>
      </p:sp>
      <p:sp>
        <p:nvSpPr>
          <p:cNvPr id="26643" name="Text Box 20"/>
          <p:cNvSpPr txBox="1">
            <a:spLocks noChangeArrowheads="1"/>
          </p:cNvSpPr>
          <p:nvPr/>
        </p:nvSpPr>
        <p:spPr bwMode="auto">
          <a:xfrm>
            <a:off x="3596257" y="5534136"/>
            <a:ext cx="82105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0000"/>
                </a:solidFill>
                <a:latin typeface="+mn-lt"/>
              </a:rPr>
              <a:t>MetSyn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latin typeface="+mn-lt"/>
              </a:rPr>
              <a:t>No IFG</a:t>
            </a:r>
          </a:p>
        </p:txBody>
      </p:sp>
      <p:sp>
        <p:nvSpPr>
          <p:cNvPr id="26644" name="Text Box 21"/>
          <p:cNvSpPr txBox="1">
            <a:spLocks noChangeArrowheads="1"/>
          </p:cNvSpPr>
          <p:nvPr/>
        </p:nvSpPr>
        <p:spPr bwMode="auto">
          <a:xfrm>
            <a:off x="4910223" y="5534136"/>
            <a:ext cx="107112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latin typeface="+mn-lt"/>
              </a:rPr>
              <a:t>No MetSyn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0000"/>
                </a:solidFill>
                <a:latin typeface="+mn-lt"/>
              </a:rPr>
              <a:t>IFG</a:t>
            </a:r>
          </a:p>
        </p:txBody>
      </p:sp>
      <p:sp>
        <p:nvSpPr>
          <p:cNvPr id="26645" name="Text Box 22"/>
          <p:cNvSpPr txBox="1">
            <a:spLocks noChangeArrowheads="1"/>
          </p:cNvSpPr>
          <p:nvPr/>
        </p:nvSpPr>
        <p:spPr bwMode="auto">
          <a:xfrm>
            <a:off x="6194786" y="5534136"/>
            <a:ext cx="13636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0000"/>
                </a:solidFill>
                <a:latin typeface="+mn-lt"/>
              </a:rPr>
              <a:t>MetSyn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0000"/>
                </a:solidFill>
                <a:latin typeface="+mn-lt"/>
              </a:rPr>
              <a:t>IFG</a:t>
            </a:r>
          </a:p>
        </p:txBody>
      </p:sp>
      <p:sp>
        <p:nvSpPr>
          <p:cNvPr id="26648" name="Text Box 20"/>
          <p:cNvSpPr txBox="1">
            <a:spLocks noChangeArrowheads="1"/>
          </p:cNvSpPr>
          <p:nvPr/>
        </p:nvSpPr>
        <p:spPr bwMode="auto">
          <a:xfrm>
            <a:off x="2058078" y="5534136"/>
            <a:ext cx="107112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latin typeface="+mn-lt"/>
              </a:rPr>
              <a:t>No MetSyn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latin typeface="+mn-lt"/>
              </a:rPr>
              <a:t>No IFG</a:t>
            </a:r>
          </a:p>
        </p:txBody>
      </p:sp>
      <p:sp>
        <p:nvSpPr>
          <p:cNvPr id="26650" name="TextBox 29"/>
          <p:cNvSpPr txBox="1">
            <a:spLocks noChangeArrowheads="1"/>
          </p:cNvSpPr>
          <p:nvPr/>
        </p:nvSpPr>
        <p:spPr bwMode="auto">
          <a:xfrm rot="16200000">
            <a:off x="-64940" y="3746792"/>
            <a:ext cx="231082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latin typeface="+mn-lt"/>
              </a:rPr>
              <a:t>Odds Ratio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+mn-lt"/>
              </a:rPr>
              <a:t>(95% CI)</a:t>
            </a:r>
          </a:p>
        </p:txBody>
      </p:sp>
      <p:sp>
        <p:nvSpPr>
          <p:cNvPr id="26651" name="TextBox 31"/>
          <p:cNvSpPr txBox="1">
            <a:spLocks noChangeArrowheads="1"/>
          </p:cNvSpPr>
          <p:nvPr/>
        </p:nvSpPr>
        <p:spPr bwMode="auto">
          <a:xfrm>
            <a:off x="3511486" y="4465344"/>
            <a:ext cx="9906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latin typeface="+mn-lt"/>
              </a:rPr>
              <a:t>5.03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00000"/>
                </a:solidFill>
                <a:latin typeface="+mn-lt"/>
              </a:rPr>
              <a:t>(3.39-7.48)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26652" name="TextBox 32"/>
          <p:cNvSpPr txBox="1">
            <a:spLocks noChangeArrowheads="1"/>
          </p:cNvSpPr>
          <p:nvPr/>
        </p:nvSpPr>
        <p:spPr bwMode="auto">
          <a:xfrm>
            <a:off x="6381317" y="2600649"/>
            <a:ext cx="9906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latin typeface="+mn-lt"/>
              </a:rPr>
              <a:t>21.0</a:t>
            </a:r>
            <a:br>
              <a:rPr lang="en-US" sz="1400" dirty="0">
                <a:solidFill>
                  <a:srgbClr val="000000"/>
                </a:solidFill>
                <a:latin typeface="+mn-lt"/>
              </a:rPr>
            </a:br>
            <a:r>
              <a:rPr lang="en-US" sz="1200" dirty="0">
                <a:solidFill>
                  <a:srgbClr val="000000"/>
                </a:solidFill>
                <a:latin typeface="+mn-lt"/>
              </a:rPr>
              <a:t>(13.1-33.8)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26653" name="TextBox 33"/>
          <p:cNvSpPr txBox="1">
            <a:spLocks noChangeArrowheads="1"/>
          </p:cNvSpPr>
          <p:nvPr/>
        </p:nvSpPr>
        <p:spPr bwMode="auto">
          <a:xfrm>
            <a:off x="4950486" y="4243826"/>
            <a:ext cx="9906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latin typeface="+mn-lt"/>
              </a:rPr>
              <a:t>7.07</a:t>
            </a:r>
            <a:br>
              <a:rPr lang="en-US" sz="1400" dirty="0">
                <a:solidFill>
                  <a:srgbClr val="000000"/>
                </a:solidFill>
                <a:latin typeface="+mn-lt"/>
              </a:rPr>
            </a:br>
            <a:r>
              <a:rPr lang="en-US" sz="1200" dirty="0">
                <a:solidFill>
                  <a:srgbClr val="000000"/>
                </a:solidFill>
                <a:latin typeface="+mn-lt"/>
              </a:rPr>
              <a:t>(3.32-15.1)</a:t>
            </a:r>
            <a:endParaRPr lang="en-US" sz="18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26654" name="TextBox 34"/>
          <p:cNvSpPr txBox="1">
            <a:spLocks noChangeArrowheads="1"/>
          </p:cNvSpPr>
          <p:nvPr/>
        </p:nvSpPr>
        <p:spPr bwMode="auto">
          <a:xfrm>
            <a:off x="2098341" y="4936024"/>
            <a:ext cx="9906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latin typeface="+mn-lt"/>
              </a:rPr>
              <a:t>1.0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00000"/>
                </a:solidFill>
                <a:latin typeface="+mn-lt"/>
              </a:rPr>
              <a:t>(ref)</a:t>
            </a:r>
            <a:endParaRPr lang="en-US" sz="14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85120" y="1559638"/>
            <a:ext cx="60043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chemeClr val="accent3"/>
                </a:solidFill>
                <a:cs typeface="Arial" charset="0"/>
              </a:rPr>
              <a:t>San Antonio Heart Study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chemeClr val="accent3"/>
                </a:solidFill>
                <a:cs typeface="Arial" charset="0"/>
              </a:rPr>
              <a:t>Men and Women Age 25-64 Years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chemeClr val="accent3"/>
                </a:solidFill>
                <a:cs typeface="Arial" charset="0"/>
              </a:rPr>
              <a:t>(N = 2,559; 7.4 years of follow-up)</a:t>
            </a: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967226448"/>
              </p:ext>
            </p:extLst>
          </p:nvPr>
        </p:nvGraphicFramePr>
        <p:xfrm>
          <a:off x="1429752" y="2450591"/>
          <a:ext cx="6284495" cy="32364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5678540"/>
      </p:ext>
    </p:extLst>
  </p:cSld>
  <p:clrMapOvr>
    <a:masterClrMapping/>
  </p:clrMapOvr>
  <p:transition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of Triglyceride Level on Risk of T2D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62ECC2-A415-4E86-873D-B602882CC3EA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5301" name="Text Box 4"/>
          <p:cNvSpPr txBox="1">
            <a:spLocks noChangeArrowheads="1"/>
          </p:cNvSpPr>
          <p:nvPr/>
        </p:nvSpPr>
        <p:spPr bwMode="auto">
          <a:xfrm>
            <a:off x="31318" y="6313488"/>
            <a:ext cx="5943600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defPPr>
              <a:defRPr lang="en-US"/>
            </a:defPPr>
            <a:lvl1pPr algn="r" fontAlgn="base">
              <a:spcBef>
                <a:spcPts val="600"/>
              </a:spcBef>
              <a:spcAft>
                <a:spcPct val="0"/>
              </a:spcAft>
              <a:defRPr sz="1000">
                <a:solidFill>
                  <a:srgbClr val="FFFFFF"/>
                </a:solidFill>
              </a:defRPr>
            </a:lvl1pPr>
          </a:lstStyle>
          <a:p>
            <a:pPr algn="l"/>
            <a:r>
              <a:rPr lang="en-US" altLang="en-US" dirty="0">
                <a:solidFill>
                  <a:schemeClr val="tx1"/>
                </a:solidFill>
              </a:rPr>
              <a:t>CI, confidence interval; FPG, fasting plasma glucose, T2D, type 2 diabetes.</a:t>
            </a:r>
          </a:p>
          <a:p>
            <a:pPr algn="l"/>
            <a:r>
              <a:rPr lang="en-US" altLang="en-US" dirty="0">
                <a:solidFill>
                  <a:schemeClr val="tx1"/>
                </a:solidFill>
              </a:rPr>
              <a:t>Tirosh A, et al.  </a:t>
            </a:r>
            <a:r>
              <a:rPr lang="en-US" altLang="en-US" i="1" dirty="0">
                <a:solidFill>
                  <a:schemeClr val="tx1"/>
                </a:solidFill>
              </a:rPr>
              <a:t>N Engl J Med. </a:t>
            </a:r>
            <a:r>
              <a:rPr lang="en-US" altLang="en-US" dirty="0">
                <a:solidFill>
                  <a:schemeClr val="tx1"/>
                </a:solidFill>
              </a:rPr>
              <a:t>2005;353:1454-1462.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224209" y="2648825"/>
            <a:ext cx="6527994" cy="3331632"/>
            <a:chOff x="1092005" y="2551289"/>
            <a:chExt cx="6527994" cy="3331632"/>
          </a:xfrm>
        </p:grpSpPr>
        <p:graphicFrame>
          <p:nvGraphicFramePr>
            <p:cNvPr id="8" name="Chart 7"/>
            <p:cNvGraphicFramePr/>
            <p:nvPr>
              <p:extLst>
                <p:ext uri="{D42A27DB-BD31-4B8C-83A1-F6EECF244321}">
                  <p14:modId xmlns:p14="http://schemas.microsoft.com/office/powerpoint/2010/main" val="3507938614"/>
                </p:ext>
              </p:extLst>
            </p:nvPr>
          </p:nvGraphicFramePr>
          <p:xfrm>
            <a:off x="1685580" y="2551289"/>
            <a:ext cx="5934419" cy="30859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9" name="TextBox 8"/>
            <p:cNvSpPr txBox="1"/>
            <p:nvPr/>
          </p:nvSpPr>
          <p:spPr>
            <a:xfrm rot="16200000">
              <a:off x="255164" y="3698984"/>
              <a:ext cx="225845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Hazard ratio</a:t>
              </a:r>
              <a:br>
                <a:rPr lang="en-US" sz="1600" b="1" dirty="0"/>
              </a:br>
              <a:r>
                <a:rPr lang="en-US" sz="1600" dirty="0"/>
                <a:t>(95% CI)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094865" y="5575144"/>
              <a:ext cx="32640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Triglyceride level (mg/dL)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122310" y="4805669"/>
            <a:ext cx="1399822" cy="27699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200" dirty="0"/>
              <a:t>1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3149874" y="2797647"/>
            <a:ext cx="2935111" cy="600164"/>
            <a:chOff x="3093430" y="1938542"/>
            <a:chExt cx="2935111" cy="600164"/>
          </a:xfrm>
        </p:grpSpPr>
        <p:sp>
          <p:nvSpPr>
            <p:cNvPr id="12" name="TextBox 11"/>
            <p:cNvSpPr txBox="1"/>
            <p:nvPr/>
          </p:nvSpPr>
          <p:spPr>
            <a:xfrm>
              <a:off x="3093430" y="1938542"/>
              <a:ext cx="2935111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  <a:tabLst>
                  <a:tab pos="1490663" algn="ctr"/>
                </a:tabLst>
              </a:pPr>
              <a:r>
                <a:rPr lang="en-US" sz="1400" dirty="0"/>
                <a:t>Baseline FPG (mg/dL)</a:t>
              </a:r>
            </a:p>
            <a:p>
              <a:pPr>
                <a:spcAft>
                  <a:spcPts val="600"/>
                </a:spcAft>
                <a:tabLst>
                  <a:tab pos="463550" algn="l"/>
                  <a:tab pos="1252538" algn="l"/>
                  <a:tab pos="2166938" algn="l"/>
                </a:tabLst>
              </a:pPr>
              <a:r>
                <a:rPr lang="en-US" sz="1400" dirty="0"/>
                <a:t>	≤86	87-90	91-99</a:t>
              </a:r>
            </a:p>
          </p:txBody>
        </p:sp>
        <p:sp>
          <p:nvSpPr>
            <p:cNvPr id="3" name="Rectangle 2"/>
            <p:cNvSpPr/>
            <p:nvPr/>
          </p:nvSpPr>
          <p:spPr bwMode="auto">
            <a:xfrm>
              <a:off x="3385115" y="2297688"/>
              <a:ext cx="182880" cy="182880"/>
            </a:xfrm>
            <a:prstGeom prst="rect">
              <a:avLst/>
            </a:prstGeom>
            <a:solidFill>
              <a:schemeClr val="accent3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4180982" y="2297688"/>
              <a:ext cx="182880" cy="18288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5117959" y="2297688"/>
              <a:ext cx="182880" cy="18288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3023867" y="4377918"/>
            <a:ext cx="1004714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200" dirty="0"/>
              <a:t>1.76</a:t>
            </a:r>
          </a:p>
          <a:p>
            <a:pPr algn="ctr"/>
            <a:r>
              <a:rPr lang="en-US" sz="1200" dirty="0"/>
              <a:t>(0.8-3.7)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04356" y="4147085"/>
            <a:ext cx="813074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200" dirty="0"/>
              <a:t>2.65</a:t>
            </a:r>
          </a:p>
          <a:p>
            <a:pPr algn="ctr"/>
            <a:r>
              <a:rPr lang="en-US" sz="1200" dirty="0"/>
              <a:t>(1.2-6.1)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37577" y="3412718"/>
            <a:ext cx="1004714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200" dirty="0"/>
              <a:t>5.26</a:t>
            </a:r>
          </a:p>
          <a:p>
            <a:pPr algn="ctr"/>
            <a:r>
              <a:rPr lang="en-US" sz="1200" dirty="0"/>
              <a:t>(2.5-11.3)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50332" y="2566815"/>
            <a:ext cx="955178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200" dirty="0"/>
              <a:t>8.23</a:t>
            </a:r>
          </a:p>
          <a:p>
            <a:pPr algn="ctr"/>
            <a:r>
              <a:rPr lang="en-US" sz="1200" dirty="0"/>
              <a:t>(3.6-19.0)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46405" y="4208585"/>
            <a:ext cx="1004714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200" dirty="0"/>
              <a:t>2.42</a:t>
            </a:r>
          </a:p>
          <a:p>
            <a:pPr algn="ctr"/>
            <a:r>
              <a:rPr lang="en-US" sz="1200" dirty="0"/>
              <a:t>(1.3-4.4)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304704" y="1632790"/>
            <a:ext cx="65713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chemeClr val="accent3"/>
                </a:solidFill>
                <a:cs typeface="Arial" charset="0"/>
              </a:rPr>
              <a:t>Men Age 26-45 Years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chemeClr val="accent3"/>
                </a:solidFill>
                <a:cs typeface="Arial" charset="0"/>
              </a:rPr>
              <a:t>(74,309 person-years of follow-up)</a:t>
            </a:r>
          </a:p>
        </p:txBody>
      </p:sp>
    </p:spTree>
    <p:extLst>
      <p:ext uri="{BB962C8B-B14F-4D97-AF65-F5344CB8AC3E}">
        <p14:creationId xmlns:p14="http://schemas.microsoft.com/office/powerpoint/2010/main" val="2058598808"/>
      </p:ext>
    </p:extLst>
  </p:cSld>
  <p:clrMapOvr>
    <a:masterClrMapping/>
  </p:clrMapOvr>
  <p:transition advTm="10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of Body Mass Index on Risk of T2D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62ECC2-A415-4E86-873D-B602882CC3EA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5301" name="Text Box 4"/>
          <p:cNvSpPr txBox="1">
            <a:spLocks noChangeArrowheads="1"/>
          </p:cNvSpPr>
          <p:nvPr/>
        </p:nvSpPr>
        <p:spPr bwMode="auto">
          <a:xfrm>
            <a:off x="38100" y="6313488"/>
            <a:ext cx="5943600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defPPr>
              <a:defRPr lang="en-US"/>
            </a:defPPr>
            <a:lvl1pPr algn="r" fontAlgn="base">
              <a:spcBef>
                <a:spcPts val="600"/>
              </a:spcBef>
              <a:spcAft>
                <a:spcPct val="0"/>
              </a:spcAft>
              <a:defRPr sz="1000">
                <a:solidFill>
                  <a:srgbClr val="FFFFFF"/>
                </a:solidFill>
              </a:defRPr>
            </a:lvl1pPr>
          </a:lstStyle>
          <a:p>
            <a:pPr algn="l"/>
            <a:r>
              <a:rPr lang="en-US" altLang="en-US" dirty="0">
                <a:solidFill>
                  <a:schemeClr val="tx1"/>
                </a:solidFill>
              </a:rPr>
              <a:t>CI, confidence interval; FPG, fasting plasma glucose; T2D, type 2 diabetes.</a:t>
            </a:r>
          </a:p>
          <a:p>
            <a:pPr algn="l"/>
            <a:r>
              <a:rPr lang="en-US" altLang="en-US" dirty="0">
                <a:solidFill>
                  <a:schemeClr val="tx1"/>
                </a:solidFill>
              </a:rPr>
              <a:t>Tirosh A, et al.  </a:t>
            </a:r>
            <a:r>
              <a:rPr lang="en-US" altLang="en-US" i="1" dirty="0">
                <a:solidFill>
                  <a:schemeClr val="tx1"/>
                </a:solidFill>
              </a:rPr>
              <a:t>N Engl J Med. </a:t>
            </a:r>
            <a:r>
              <a:rPr lang="en-US" altLang="en-US" dirty="0">
                <a:solidFill>
                  <a:schemeClr val="tx1"/>
                </a:solidFill>
              </a:rPr>
              <a:t>2005;353:1454-1462.</a:t>
            </a: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1932478517"/>
              </p:ext>
            </p:extLst>
          </p:nvPr>
        </p:nvGraphicFramePr>
        <p:xfrm>
          <a:off x="1240152" y="2648825"/>
          <a:ext cx="7047360" cy="30859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251453" y="5672680"/>
            <a:ext cx="32640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Body mass index (kg/m</a:t>
            </a:r>
            <a:r>
              <a:rPr lang="en-US" sz="1400" b="1" baseline="30000" dirty="0"/>
              <a:t>2</a:t>
            </a:r>
            <a:r>
              <a:rPr lang="en-US" sz="1400" b="1" dirty="0"/>
              <a:t>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825880" y="4805669"/>
            <a:ext cx="407964" cy="27699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19312" y="4377918"/>
            <a:ext cx="1004714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200" dirty="0"/>
              <a:t>1.79</a:t>
            </a:r>
          </a:p>
          <a:p>
            <a:pPr algn="ctr"/>
            <a:r>
              <a:rPr lang="en-US" sz="1200" dirty="0"/>
              <a:t>(0.8-4.1)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25714" y="4332715"/>
            <a:ext cx="813074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200" dirty="0"/>
              <a:t>1.99</a:t>
            </a:r>
          </a:p>
          <a:p>
            <a:pPr algn="ctr"/>
            <a:r>
              <a:rPr lang="en-US" sz="1200" dirty="0"/>
              <a:t>(0.9-4.3)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12334" y="3916253"/>
            <a:ext cx="1004714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200" dirty="0"/>
              <a:t>3.42</a:t>
            </a:r>
          </a:p>
          <a:p>
            <a:pPr algn="ctr"/>
            <a:r>
              <a:rPr lang="en-US" sz="1200" dirty="0"/>
              <a:t>(1.4-3.5)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73156" y="2731690"/>
            <a:ext cx="955178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200" dirty="0"/>
              <a:t>7.78</a:t>
            </a:r>
          </a:p>
          <a:p>
            <a:pPr algn="ctr"/>
            <a:r>
              <a:rPr lang="en-US" sz="1200" dirty="0"/>
              <a:t>(3.2-18.7)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62780" y="4103775"/>
            <a:ext cx="1004714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200" dirty="0"/>
              <a:t>2.75</a:t>
            </a:r>
          </a:p>
          <a:p>
            <a:pPr algn="ctr"/>
            <a:r>
              <a:rPr lang="en-US" sz="1200" dirty="0"/>
              <a:t>(1.2-6.3)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175846" y="4676608"/>
            <a:ext cx="1004714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200" dirty="0"/>
              <a:t>0.75</a:t>
            </a:r>
          </a:p>
          <a:p>
            <a:pPr algn="ctr"/>
            <a:r>
              <a:rPr lang="en-US" sz="1200" dirty="0"/>
              <a:t>(0.2-2.7)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993555" y="3557331"/>
            <a:ext cx="1004714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200" dirty="0"/>
              <a:t>4.77</a:t>
            </a:r>
          </a:p>
          <a:p>
            <a:pPr algn="ctr"/>
            <a:r>
              <a:rPr lang="en-US" sz="1200" dirty="0"/>
              <a:t>(2.3-9.7)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218393" y="2544237"/>
            <a:ext cx="955178" cy="4616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200" dirty="0"/>
              <a:t>8.29</a:t>
            </a:r>
          </a:p>
          <a:p>
            <a:pPr algn="ctr"/>
            <a:r>
              <a:rPr lang="en-US" sz="1200" dirty="0"/>
              <a:t>(3.8-17.8)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3149874" y="2700111"/>
            <a:ext cx="2935111" cy="600164"/>
            <a:chOff x="3093430" y="1938542"/>
            <a:chExt cx="2935111" cy="600164"/>
          </a:xfrm>
        </p:grpSpPr>
        <p:sp>
          <p:nvSpPr>
            <p:cNvPr id="31" name="TextBox 30"/>
            <p:cNvSpPr txBox="1"/>
            <p:nvPr/>
          </p:nvSpPr>
          <p:spPr>
            <a:xfrm>
              <a:off x="3093430" y="1938542"/>
              <a:ext cx="2935111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600"/>
                </a:spcAft>
                <a:tabLst>
                  <a:tab pos="1490663" algn="ctr"/>
                </a:tabLst>
              </a:pPr>
              <a:r>
                <a:rPr lang="en-US" sz="1400" dirty="0"/>
                <a:t>Baseline FPG (mg/dL)</a:t>
              </a:r>
            </a:p>
            <a:p>
              <a:pPr>
                <a:spcAft>
                  <a:spcPts val="600"/>
                </a:spcAft>
                <a:tabLst>
                  <a:tab pos="463550" algn="l"/>
                  <a:tab pos="1252538" algn="l"/>
                  <a:tab pos="2166938" algn="l"/>
                </a:tabLst>
              </a:pPr>
              <a:r>
                <a:rPr lang="en-US" sz="1400" dirty="0"/>
                <a:t>	≤86	87-90	91-99</a:t>
              </a: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3385115" y="2297688"/>
              <a:ext cx="182880" cy="182880"/>
            </a:xfrm>
            <a:prstGeom prst="rect">
              <a:avLst/>
            </a:prstGeom>
            <a:solidFill>
              <a:schemeClr val="accent3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3" name="Rectangle 32"/>
            <p:cNvSpPr/>
            <p:nvPr/>
          </p:nvSpPr>
          <p:spPr bwMode="auto">
            <a:xfrm>
              <a:off x="4180982" y="2297688"/>
              <a:ext cx="182880" cy="18288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4" name="Rectangle 33"/>
            <p:cNvSpPr/>
            <p:nvPr/>
          </p:nvSpPr>
          <p:spPr bwMode="auto">
            <a:xfrm>
              <a:off x="5117959" y="2297688"/>
              <a:ext cx="182880" cy="182880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1304704" y="1632790"/>
            <a:ext cx="65713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chemeClr val="accent3"/>
                </a:solidFill>
                <a:cs typeface="Arial" charset="0"/>
              </a:rPr>
              <a:t>Men Age 26-45 Years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chemeClr val="accent3"/>
                </a:solidFill>
                <a:cs typeface="Arial" charset="0"/>
              </a:rPr>
              <a:t>(74,309 person-years of follow-up)</a:t>
            </a:r>
          </a:p>
        </p:txBody>
      </p:sp>
      <p:sp>
        <p:nvSpPr>
          <p:cNvPr id="36" name="TextBox 35"/>
          <p:cNvSpPr txBox="1"/>
          <p:nvPr/>
        </p:nvSpPr>
        <p:spPr>
          <a:xfrm rot="16200000">
            <a:off x="-258808" y="3796520"/>
            <a:ext cx="22584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Hazard ratio</a:t>
            </a:r>
            <a:br>
              <a:rPr lang="en-US" sz="1600" b="1" dirty="0"/>
            </a:br>
            <a:r>
              <a:rPr lang="en-US" sz="1600" dirty="0"/>
              <a:t>(95% CI)</a:t>
            </a:r>
          </a:p>
        </p:txBody>
      </p:sp>
    </p:spTree>
    <p:extLst>
      <p:ext uri="{BB962C8B-B14F-4D97-AF65-F5344CB8AC3E}">
        <p14:creationId xmlns:p14="http://schemas.microsoft.com/office/powerpoint/2010/main" val="3894113460"/>
      </p:ext>
    </p:extLst>
  </p:cSld>
  <p:clrMapOvr>
    <a:masterClrMapping/>
  </p:clrMapOvr>
  <p:transition advTm="10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Interventional Criteria for Prediabetes</a:t>
            </a:r>
          </a:p>
        </p:txBody>
      </p:sp>
      <p:sp>
        <p:nvSpPr>
          <p:cNvPr id="7577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IFG: FPG 100-125 mg/dL</a:t>
            </a:r>
          </a:p>
          <a:p>
            <a:r>
              <a:rPr lang="en-US" sz="2000" dirty="0"/>
              <a:t>IGT: 2-hour PPG 140-199 mg/dL</a:t>
            </a:r>
          </a:p>
          <a:p>
            <a:pPr lvl="1"/>
            <a:r>
              <a:rPr lang="en-US" sz="1800" dirty="0"/>
              <a:t>In patients with IFG, a 2-hour OGTT may further clarify the level of risk while also detecting undiagnosed diabetes</a:t>
            </a:r>
          </a:p>
          <a:p>
            <a:pPr lvl="1"/>
            <a:r>
              <a:rPr lang="en-US" sz="1800" dirty="0"/>
              <a:t>Patients with impaired glucose metabolism identified by 2-hour OGTT were greater in number than patients discovered by routine FPG</a:t>
            </a:r>
          </a:p>
          <a:p>
            <a:r>
              <a:rPr lang="en-US" sz="2000" dirty="0"/>
              <a:t>Metabolic syndrome diagnosed by the NCEP criteria should be considered a prediabetes equivalent </a:t>
            </a:r>
          </a:p>
          <a:p>
            <a:pPr lvl="1"/>
            <a:r>
              <a:rPr lang="en-US" sz="1800" dirty="0"/>
              <a:t>3 of 5 metabolic syndrome criteria are sufficient; recent evidence suggests even 2 of 5 metabolic syndrome criteria may be adequate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62ECC2-A415-4E86-873D-B602882CC3EA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5781" name="Rectangle 2"/>
          <p:cNvSpPr>
            <a:spLocks noChangeArrowheads="1"/>
          </p:cNvSpPr>
          <p:nvPr/>
        </p:nvSpPr>
        <p:spPr bwMode="auto">
          <a:xfrm>
            <a:off x="38100" y="6171887"/>
            <a:ext cx="6858000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/>
          <a:p>
            <a:pPr fontAlgn="base">
              <a:spcBef>
                <a:spcPts val="600"/>
              </a:spcBef>
              <a:spcAft>
                <a:spcPct val="0"/>
              </a:spcAft>
            </a:pPr>
            <a:r>
              <a:rPr lang="en-US" sz="1000" dirty="0"/>
              <a:t>FPG, fasting plasma glucose; IFG, impaired fasting glucose; IGT, impaired glucose tolerance; OGTT, oral glucose tolerance test; NCEP, national cholesterol estrogen program.</a:t>
            </a:r>
            <a:endParaRPr lang="en-US" sz="1000" dirty="0">
              <a:ea typeface="ＭＳ Ｐゴシック" charset="0"/>
              <a:cs typeface="ＭＳ Ｐゴシック" charset="0"/>
            </a:endParaRPr>
          </a:p>
          <a:p>
            <a:pPr fontAlgn="base">
              <a:spcBef>
                <a:spcPts val="600"/>
              </a:spcBef>
              <a:spcAft>
                <a:spcPct val="0"/>
              </a:spcAft>
            </a:pPr>
            <a:r>
              <a:rPr lang="en-US" sz="1000" dirty="0"/>
              <a:t>Handelsman YH, et al. </a:t>
            </a:r>
            <a:r>
              <a:rPr lang="en-US" sz="1000" i="1" dirty="0"/>
              <a:t>Endocr Pract</a:t>
            </a:r>
            <a:r>
              <a:rPr lang="en-US" sz="1000" dirty="0"/>
              <a:t>. 2015;21(suppl 1):1-87</a:t>
            </a:r>
            <a:r>
              <a:rPr lang="en-US" sz="1000" dirty="0">
                <a:ea typeface="ＭＳ Ｐゴシック" charset="0"/>
                <a:cs typeface="ＭＳ Ｐゴシック" charset="0"/>
              </a:rPr>
              <a:t>; Garber AJ, et al. </a:t>
            </a:r>
            <a:r>
              <a:rPr lang="en-US" sz="1000" i="1" dirty="0">
                <a:ea typeface="ＭＳ Ｐゴシック" charset="0"/>
                <a:cs typeface="ＭＳ Ｐゴシック" charset="0"/>
              </a:rPr>
              <a:t>Endocr Pract</a:t>
            </a:r>
            <a:r>
              <a:rPr lang="en-US" sz="1000" dirty="0">
                <a:ea typeface="ＭＳ Ｐゴシック" charset="0"/>
                <a:cs typeface="ＭＳ Ｐゴシック" charset="0"/>
              </a:rPr>
              <a:t>. 2008;14:933-946.</a:t>
            </a:r>
          </a:p>
        </p:txBody>
      </p:sp>
    </p:spTree>
    <p:extLst>
      <p:ext uri="{BB962C8B-B14F-4D97-AF65-F5344CB8AC3E}">
        <p14:creationId xmlns:p14="http://schemas.microsoft.com/office/powerpoint/2010/main" val="2269670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Screening and Diagnosis of Prediabetes and Diabetes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431906"/>
              </p:ext>
            </p:extLst>
          </p:nvPr>
        </p:nvGraphicFramePr>
        <p:xfrm>
          <a:off x="685800" y="2021568"/>
          <a:ext cx="7690556" cy="214268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009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79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8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08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245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/>
                        <a:t>Test</a:t>
                      </a:r>
                      <a:endParaRPr lang="en-US" sz="1600" dirty="0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4770" marR="647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/>
                        <a:t>Normal</a:t>
                      </a:r>
                      <a:endParaRPr lang="en-US" sz="1600" dirty="0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4770" marR="647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/>
                        <a:t>High risk for diabetes</a:t>
                      </a:r>
                      <a:endParaRPr lang="en-US" sz="1600" dirty="0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4770" marR="647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/>
                        <a:t>Diabetes*</a:t>
                      </a:r>
                      <a:endParaRPr lang="en-US" sz="1600" dirty="0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4770" marR="6477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91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/>
                        <a:t>FPG, mg/dL</a:t>
                      </a:r>
                      <a:endParaRPr lang="en-US" sz="1600" dirty="0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4770" marR="647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/>
                        <a:t>&lt;100</a:t>
                      </a:r>
                      <a:endParaRPr lang="en-US" sz="1600" dirty="0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4770" marR="647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/>
                        <a:t>≥100 – 125 (IFG)</a:t>
                      </a:r>
                      <a:endParaRPr lang="en-US" sz="1600" dirty="0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4770" marR="6477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/>
                        <a:t>≥126</a:t>
                      </a:r>
                      <a:endParaRPr lang="en-US" sz="1600" dirty="0">
                        <a:latin typeface="+mn-lt"/>
                        <a:ea typeface="Cambria"/>
                        <a:cs typeface="Times New Roman"/>
                      </a:endParaRPr>
                    </a:p>
                  </a:txBody>
                  <a:tcPr marL="64770" marR="6477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401">
                <a:tc>
                  <a:txBody>
                    <a:bodyPr/>
                    <a:lstStyle/>
                    <a:p>
                      <a:r>
                        <a:rPr lang="en-US" sz="1600" kern="1200" dirty="0"/>
                        <a:t>2-h</a:t>
                      </a:r>
                      <a:r>
                        <a:rPr lang="en-US" sz="1600" kern="1200" baseline="0" dirty="0"/>
                        <a:t> </a:t>
                      </a:r>
                      <a:r>
                        <a:rPr lang="en-US" sz="1600" kern="1200" dirty="0"/>
                        <a:t>PG</a:t>
                      </a:r>
                      <a:r>
                        <a:rPr lang="en-US" sz="1600" kern="1200" baseline="30000" dirty="0"/>
                        <a:t>†</a:t>
                      </a:r>
                      <a:r>
                        <a:rPr lang="en-US" sz="1600" kern="1200" dirty="0"/>
                        <a:t>, mg/dL</a:t>
                      </a:r>
                    </a:p>
                  </a:txBody>
                  <a:tcPr marL="86360" marR="86360"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&lt;140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6360" marR="86360"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≥140 – 199 (IGT)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6360" marR="86360"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≥200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6360" marR="8636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7401">
                <a:tc>
                  <a:txBody>
                    <a:bodyPr/>
                    <a:lstStyle/>
                    <a:p>
                      <a:r>
                        <a:rPr lang="en-US" sz="1600" kern="1200" dirty="0"/>
                        <a:t>Random PG, mg/dL</a:t>
                      </a:r>
                    </a:p>
                  </a:txBody>
                  <a:tcPr marL="86360" marR="86360" anchor="ctr"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+mn-lt"/>
                      </a:endParaRPr>
                    </a:p>
                  </a:txBody>
                  <a:tcPr marL="86360" marR="86360" anchor="ctr"/>
                </a:tc>
                <a:tc>
                  <a:txBody>
                    <a:bodyPr/>
                    <a:lstStyle/>
                    <a:p>
                      <a:endParaRPr lang="en-US" sz="1600" dirty="0">
                        <a:latin typeface="+mn-lt"/>
                      </a:endParaRPr>
                    </a:p>
                  </a:txBody>
                  <a:tcPr marL="86360" marR="86360" anchor="ctr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≥200 + symptoms of diabetes</a:t>
                      </a:r>
                      <a:endParaRPr lang="en-US" sz="1600" dirty="0">
                        <a:latin typeface="+mn-lt"/>
                      </a:endParaRPr>
                    </a:p>
                  </a:txBody>
                  <a:tcPr marL="86360" marR="8636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7401">
                <a:tc>
                  <a:txBody>
                    <a:bodyPr/>
                    <a:lstStyle/>
                    <a:p>
                      <a:r>
                        <a:rPr lang="en-US" sz="1600" kern="1200" dirty="0"/>
                        <a:t>Hemoglobin A1C, %</a:t>
                      </a:r>
                    </a:p>
                  </a:txBody>
                  <a:tcPr marL="86360" marR="86360" anchor="ctr"/>
                </a:tc>
                <a:tc>
                  <a:txBody>
                    <a:bodyPr/>
                    <a:lstStyle/>
                    <a:p>
                      <a:r>
                        <a:rPr lang="en-US" sz="1600" kern="1200" dirty="0"/>
                        <a:t>&lt;5.5</a:t>
                      </a:r>
                    </a:p>
                  </a:txBody>
                  <a:tcPr marL="86360" marR="86360" anchor="ctr"/>
                </a:tc>
                <a:tc>
                  <a:txBody>
                    <a:bodyPr/>
                    <a:lstStyle/>
                    <a:p>
                      <a:r>
                        <a:rPr lang="en-US" sz="1600" kern="1200" dirty="0"/>
                        <a:t>5.5 – 6.4</a:t>
                      </a:r>
                      <a:r>
                        <a:rPr lang="en-US" sz="1600" kern="1200" baseline="0" dirty="0"/>
                        <a:t> </a:t>
                      </a:r>
                      <a:r>
                        <a:rPr lang="en-US" sz="1600" kern="1200" dirty="0"/>
                        <a:t>(screening</a:t>
                      </a:r>
                      <a:r>
                        <a:rPr lang="en-US" sz="1600" kern="1200" baseline="0" dirty="0"/>
                        <a:t> only)</a:t>
                      </a:r>
                      <a:endParaRPr lang="en-US" sz="1600" kern="1200" dirty="0"/>
                    </a:p>
                  </a:txBody>
                  <a:tcPr marL="86360" marR="86360" anchor="ctr"/>
                </a:tc>
                <a:tc>
                  <a:txBody>
                    <a:bodyPr/>
                    <a:lstStyle/>
                    <a:p>
                      <a:r>
                        <a:rPr lang="en-US" sz="1600" kern="1200" dirty="0"/>
                        <a:t>≥6.5</a:t>
                      </a:r>
                      <a:r>
                        <a:rPr lang="en-US" sz="1600" kern="1200" baseline="30000" dirty="0"/>
                        <a:t>‡</a:t>
                      </a:r>
                      <a:endParaRPr lang="en-US" sz="1600" kern="1200" dirty="0"/>
                    </a:p>
                  </a:txBody>
                  <a:tcPr marL="86360" marR="8636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62ECC2-A415-4E86-873D-B602882CC3EA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78854" name="Rectangle 4"/>
          <p:cNvSpPr>
            <a:spLocks noChangeArrowheads="1"/>
          </p:cNvSpPr>
          <p:nvPr/>
        </p:nvSpPr>
        <p:spPr bwMode="auto">
          <a:xfrm>
            <a:off x="38100" y="5328679"/>
            <a:ext cx="8093529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/>
          <a:p>
            <a:pPr>
              <a:spcBef>
                <a:spcPts val="600"/>
              </a:spcBef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*Confirm diagnosis on a separate day by repeating the glucose or A1C testing.</a:t>
            </a:r>
          </a:p>
          <a:p>
            <a:pPr>
              <a:spcBef>
                <a:spcPts val="600"/>
              </a:spcBef>
            </a:pPr>
            <a:r>
              <a:rPr lang="en-US" sz="1000" baseline="30000" dirty="0">
                <a:latin typeface="Arial" panose="020B0604020202020204" pitchFamily="34" charset="0"/>
                <a:cs typeface="Arial" panose="020B0604020202020204" pitchFamily="34" charset="0"/>
              </a:rPr>
              <a:t>†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Measured with an OGTT performed 2 hours after 75-g oral glucose load.</a:t>
            </a:r>
          </a:p>
          <a:p>
            <a:pPr>
              <a:spcBef>
                <a:spcPts val="600"/>
              </a:spcBef>
            </a:pPr>
            <a:r>
              <a:rPr lang="en-US" sz="1000" baseline="30000" dirty="0">
                <a:latin typeface="Arial" panose="020B0604020202020204" pitchFamily="34" charset="0"/>
                <a:cs typeface="Arial" panose="020B0604020202020204" pitchFamily="34" charset="0"/>
              </a:rPr>
              <a:t>‡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AACE prefers use of glucose criteria for diagnosis of diabetes. When A1C is used for diagnosis, follow-up glucose testing should be done when possible to help manage diabetes.</a:t>
            </a:r>
          </a:p>
          <a:p>
            <a:pPr fontAlgn="base">
              <a:spcBef>
                <a:spcPts val="600"/>
              </a:spcBef>
              <a:spcAft>
                <a:spcPct val="0"/>
              </a:spcAft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FPG, fasting plasma glucose; IFG, impaired fasting glucose; IGT, impaired glucose tolerance; OGTT, oral glucose tolerance test; PG, plasma glucose.</a:t>
            </a:r>
          </a:p>
          <a:p>
            <a:pPr fontAlgn="base">
              <a:spcBef>
                <a:spcPts val="600"/>
              </a:spcBef>
              <a:spcAft>
                <a:spcPct val="0"/>
              </a:spcAft>
            </a:pPr>
            <a:r>
              <a:rPr lang="en-US" sz="1000" dirty="0"/>
              <a:t>Handelsman YH, et al. </a:t>
            </a:r>
            <a:r>
              <a:rPr lang="en-US" sz="1000" i="1" dirty="0"/>
              <a:t>Endocr Pract</a:t>
            </a:r>
            <a:r>
              <a:rPr lang="en-US" sz="1000" dirty="0"/>
              <a:t>. 2015;21(suppl 1):1-87.</a:t>
            </a:r>
            <a:endParaRPr lang="en-US" sz="1000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4340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Identification of </a:t>
            </a:r>
            <a:br>
              <a:rPr lang="en-US" dirty="0"/>
            </a:br>
            <a:r>
              <a:rPr lang="en-US" dirty="0"/>
              <a:t>Metabolic Syndrome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7576426"/>
              </p:ext>
            </p:extLst>
          </p:nvPr>
        </p:nvGraphicFramePr>
        <p:xfrm>
          <a:off x="685800" y="1749425"/>
          <a:ext cx="7772400" cy="427136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88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effectLst/>
                        </a:rPr>
                        <a:t>Risk Factor 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ＭＳ 明朝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Definition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Arial"/>
                        <a:ea typeface="ＭＳ 明朝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1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400" dirty="0">
                          <a:effectLst/>
                        </a:rPr>
                        <a:t>Abdominal obesity</a:t>
                      </a:r>
                    </a:p>
                    <a:p>
                      <a:pPr marL="0" marR="0" lvl="1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400" dirty="0">
                          <a:effectLst/>
                        </a:rPr>
                        <a:t>	Men</a:t>
                      </a:r>
                    </a:p>
                    <a:p>
                      <a:pPr marL="0" marR="0" lvl="1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400" dirty="0">
                          <a:effectLst/>
                        </a:rPr>
                        <a:t>	Women</a:t>
                      </a:r>
                      <a:endParaRPr lang="en-US" sz="1400" dirty="0">
                        <a:effectLst/>
                        <a:latin typeface="Arial"/>
                        <a:ea typeface="ＭＳ 明朝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1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400" dirty="0">
                          <a:effectLst/>
                        </a:rPr>
                        <a:t>Waist circumference</a:t>
                      </a:r>
                      <a:r>
                        <a:rPr lang="en-US" sz="1400" baseline="30000" dirty="0">
                          <a:effectLst/>
                        </a:rPr>
                        <a:t>†</a:t>
                      </a:r>
                    </a:p>
                    <a:p>
                      <a:pPr marL="0" marR="0" lvl="1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400" dirty="0">
                          <a:effectLst/>
                        </a:rPr>
                        <a:t>	&gt;102 cm (&gt;40 in)</a:t>
                      </a:r>
                    </a:p>
                    <a:p>
                      <a:pPr marL="0" marR="0" lvl="1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400" dirty="0">
                          <a:effectLst/>
                        </a:rPr>
                        <a:t>	&gt;88 cm (&gt;35 in)</a:t>
                      </a:r>
                      <a:endParaRPr lang="en-US" sz="1400" dirty="0">
                        <a:effectLst/>
                        <a:latin typeface="Arial"/>
                        <a:ea typeface="ＭＳ 明朝"/>
                        <a:cs typeface="Arial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1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Triglycerides </a:t>
                      </a:r>
                      <a:endParaRPr lang="en-US" sz="1400" b="1" dirty="0">
                        <a:effectLst/>
                        <a:latin typeface="Arial"/>
                        <a:ea typeface="ＭＳ 明朝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1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≥150 mg/dL</a:t>
                      </a:r>
                      <a:endParaRPr lang="en-US" sz="1400" dirty="0">
                        <a:effectLst/>
                        <a:latin typeface="Arial"/>
                        <a:ea typeface="ＭＳ 明朝"/>
                        <a:cs typeface="Arial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1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400" dirty="0">
                          <a:effectLst/>
                        </a:rPr>
                        <a:t>HDL cholesterol</a:t>
                      </a:r>
                    </a:p>
                    <a:p>
                      <a:pPr marL="0" marR="0" lvl="1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400" dirty="0">
                          <a:effectLst/>
                        </a:rPr>
                        <a:t>	Men</a:t>
                      </a:r>
                    </a:p>
                    <a:p>
                      <a:pPr marL="0" marR="0" lvl="1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400" dirty="0">
                          <a:effectLst/>
                        </a:rPr>
                        <a:t>	Women </a:t>
                      </a:r>
                      <a:endParaRPr lang="en-US" sz="1400" dirty="0">
                        <a:effectLst/>
                        <a:latin typeface="Arial"/>
                        <a:ea typeface="ＭＳ 明朝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1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</a:p>
                    <a:p>
                      <a:pPr marL="0" marR="0" lvl="1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&lt;40 mg/dL</a:t>
                      </a:r>
                    </a:p>
                    <a:p>
                      <a:pPr marL="0" marR="0" lvl="1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&lt;50 mg/dL </a:t>
                      </a:r>
                      <a:endParaRPr lang="en-US" sz="1400" dirty="0">
                        <a:effectLst/>
                        <a:latin typeface="Arial"/>
                        <a:ea typeface="ＭＳ 明朝"/>
                        <a:cs typeface="Arial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1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Blood pressure </a:t>
                      </a:r>
                      <a:endParaRPr lang="en-US" sz="1400" b="1" dirty="0">
                        <a:effectLst/>
                        <a:latin typeface="Arial"/>
                        <a:ea typeface="ＭＳ 明朝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1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≥130/85 mmHg </a:t>
                      </a:r>
                      <a:endParaRPr lang="en-US" sz="1400" dirty="0">
                        <a:effectLst/>
                        <a:latin typeface="Arial"/>
                        <a:ea typeface="ＭＳ 明朝"/>
                        <a:cs typeface="Arial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1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Fasting glucose</a:t>
                      </a:r>
                      <a:endParaRPr lang="en-US" sz="1400" b="1" dirty="0">
                        <a:effectLst/>
                        <a:latin typeface="Arial"/>
                        <a:ea typeface="ＭＳ 明朝"/>
                        <a:cs typeface="Arial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1" indent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≥110 mg/dL</a:t>
                      </a:r>
                      <a:endParaRPr lang="en-US" sz="1400" dirty="0">
                        <a:effectLst/>
                        <a:latin typeface="Arial"/>
                        <a:ea typeface="ＭＳ 明朝"/>
                        <a:cs typeface="Arial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07845">
                <a:tc gridSpan="2"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</a:pPr>
                      <a:r>
                        <a:rPr lang="en-US" sz="1200" kern="1200" dirty="0">
                          <a:effectLst/>
                        </a:rPr>
                        <a:t>Note: The ATP III panel did not find adequate evidence to recommend routine measurement of insulin resistance (eg, plasma insulin), proinflammatory state (eg, high-sensitivity C-reactive protein), or prothrombotic state (eg, fibrinogen or PAI-1) in the diagnosis of the metabolic syndrome.</a:t>
                      </a:r>
                    </a:p>
                    <a:p>
                      <a:pPr algn="l">
                        <a:spcBef>
                          <a:spcPts val="600"/>
                        </a:spcBef>
                      </a:pPr>
                      <a:r>
                        <a:rPr lang="en-US" sz="1200" kern="1200" baseline="30000" dirty="0">
                          <a:effectLst/>
                        </a:rPr>
                        <a:t>†</a:t>
                      </a:r>
                      <a:r>
                        <a:rPr lang="en-US" sz="1200" kern="1200" dirty="0">
                          <a:effectLst/>
                        </a:rPr>
                        <a:t> Some male persons can develop multiple metabolic risk factors when the waist circumference is only marginally increased, eg, 94-102 cm (37-39 in). Such persons may have a strong genetic contribution to insulin resistance. They should benefit from changes in life habits, similarly to men with categorical increases in waist circumference.</a:t>
                      </a:r>
                      <a:endParaRPr lang="en-US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914400" marR="0" lv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Arial"/>
                        <a:ea typeface="ＭＳ 明朝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62ECC2-A415-4E86-873D-B602882CC3EA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7829" name="TextBox 7"/>
          <p:cNvSpPr txBox="1">
            <a:spLocks noChangeArrowheads="1"/>
          </p:cNvSpPr>
          <p:nvPr/>
        </p:nvSpPr>
        <p:spPr bwMode="auto">
          <a:xfrm>
            <a:off x="51253" y="6340879"/>
            <a:ext cx="7086601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ts val="600"/>
              </a:spcBef>
              <a:spcAft>
                <a:spcPct val="0"/>
              </a:spcAft>
            </a:pPr>
            <a:r>
              <a:rPr lang="en-US" sz="1000" dirty="0"/>
              <a:t>ATP III, Adult Treatment Panel III; NCEP,  National Cholesterol Education Panel; PAI-1, plasminogen activator inhibitor-1.</a:t>
            </a:r>
          </a:p>
          <a:p>
            <a:pPr eaLnBrk="1" fontAlgn="base" hangingPunct="1">
              <a:spcBef>
                <a:spcPts val="600"/>
              </a:spcBef>
              <a:spcAft>
                <a:spcPct val="0"/>
              </a:spcAft>
            </a:pPr>
            <a:r>
              <a:rPr lang="en-US" sz="1000" dirty="0"/>
              <a:t>NCEP ATP III Final Report. NIH, NHLBI. 2002. Publication No. 02-5215.</a:t>
            </a:r>
          </a:p>
        </p:txBody>
      </p:sp>
    </p:spTree>
    <p:extLst>
      <p:ext uri="{BB962C8B-B14F-4D97-AF65-F5344CB8AC3E}">
        <p14:creationId xmlns:p14="http://schemas.microsoft.com/office/powerpoint/2010/main" val="3701631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Prevalence of Metabolic Syndrome*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462ECC2-A415-4E86-873D-B602882CC3EA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3253" name="Text Box 6"/>
          <p:cNvSpPr txBox="1">
            <a:spLocks noChangeArrowheads="1"/>
          </p:cNvSpPr>
          <p:nvPr/>
        </p:nvSpPr>
        <p:spPr bwMode="auto">
          <a:xfrm>
            <a:off x="38100" y="6187371"/>
            <a:ext cx="6920089" cy="63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defPPr>
              <a:defRPr lang="en-US"/>
            </a:defPPr>
            <a:lvl1pPr algn="r" fontAlgn="base">
              <a:spcBef>
                <a:spcPts val="600"/>
              </a:spcBef>
              <a:spcAft>
                <a:spcPct val="0"/>
              </a:spcAft>
              <a:defRPr sz="1000">
                <a:solidFill>
                  <a:srgbClr val="FFFFFF"/>
                </a:solidFill>
              </a:defRPr>
            </a:lvl1pPr>
          </a:lstStyle>
          <a:p>
            <a:pPr algn="l"/>
            <a:r>
              <a:rPr lang="en-US" altLang="en-US" dirty="0">
                <a:solidFill>
                  <a:schemeClr val="tx1"/>
                </a:solidFill>
              </a:rPr>
              <a:t>*Defined as presence of ≥3 risk factors meeting</a:t>
            </a:r>
            <a:br>
              <a:rPr lang="en-US" altLang="en-US" dirty="0">
                <a:solidFill>
                  <a:schemeClr val="tx1"/>
                </a:solidFill>
              </a:rPr>
            </a:b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National Cholesterol Education Panel Adult Treatment Panel III (NCEP ATP III) criteria.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Beltrán-Sánchez H, et al. </a:t>
            </a:r>
            <a:r>
              <a:rPr lang="en-US" i="1" dirty="0">
                <a:solidFill>
                  <a:schemeClr val="tx1"/>
                </a:solidFill>
              </a:rPr>
              <a:t>J Am Coll Cardiol</a:t>
            </a:r>
            <a:r>
              <a:rPr lang="en-US" dirty="0">
                <a:solidFill>
                  <a:schemeClr val="tx1"/>
                </a:solidFill>
              </a:rPr>
              <a:t>. 2013;62:697-703.</a:t>
            </a:r>
            <a:endParaRPr lang="en-US" altLang="en-US" dirty="0">
              <a:solidFill>
                <a:schemeClr val="tx1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260508" y="1736151"/>
            <a:ext cx="65938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3"/>
                </a:solidFill>
              </a:rPr>
              <a:t>National Health and Nutrition Examination Survey 2009-2010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859073" y="2745599"/>
            <a:ext cx="7404817" cy="2957753"/>
            <a:chOff x="859073" y="2745599"/>
            <a:chExt cx="7404817" cy="2957753"/>
          </a:xfrm>
        </p:grpSpPr>
        <p:graphicFrame>
          <p:nvGraphicFramePr>
            <p:cNvPr id="58" name="Chart 57"/>
            <p:cNvGraphicFramePr/>
            <p:nvPr>
              <p:extLst>
                <p:ext uri="{D42A27DB-BD31-4B8C-83A1-F6EECF244321}">
                  <p14:modId xmlns:p14="http://schemas.microsoft.com/office/powerpoint/2010/main" val="3505627731"/>
                </p:ext>
              </p:extLst>
            </p:nvPr>
          </p:nvGraphicFramePr>
          <p:xfrm>
            <a:off x="1216530" y="2745599"/>
            <a:ext cx="7047360" cy="279189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59" name="TextBox 58"/>
            <p:cNvSpPr txBox="1"/>
            <p:nvPr/>
          </p:nvSpPr>
          <p:spPr>
            <a:xfrm rot="16200000">
              <a:off x="-100879" y="4016404"/>
              <a:ext cx="22584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/>
                <a:t>Prevalence (%)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921838" y="5426353"/>
              <a:ext cx="8071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(n=2034)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322969" y="5426352"/>
              <a:ext cx="8071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(n=481)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3703490" y="5426351"/>
              <a:ext cx="8071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(n=384)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2072992" y="5426350"/>
              <a:ext cx="8071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(n=1169)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6889556"/>
      </p:ext>
    </p:extLst>
  </p:cSld>
  <p:clrMapOvr>
    <a:masterClrMapping/>
  </p:clrMapOvr>
  <p:transition advTm="10000"/>
</p:sld>
</file>

<file path=ppt/theme/theme1.xml><?xml version="1.0" encoding="utf-8"?>
<a:theme xmlns:a="http://schemas.openxmlformats.org/drawingml/2006/main" name="1_Blank Presentation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1344</TotalTime>
  <Words>1141</Words>
  <Application>Microsoft Macintosh PowerPoint</Application>
  <PresentationFormat>On-screen Show (4:3)</PresentationFormat>
  <Paragraphs>194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ＭＳ 明朝</vt:lpstr>
      <vt:lpstr>ＭＳ Ｐゴシック</vt:lpstr>
      <vt:lpstr>ＭＳ Ｐゴシック</vt:lpstr>
      <vt:lpstr>Arial</vt:lpstr>
      <vt:lpstr>Calibri</vt:lpstr>
      <vt:lpstr>Cambria</vt:lpstr>
      <vt:lpstr>Times New Roman</vt:lpstr>
      <vt:lpstr>1_Blank Presentation</vt:lpstr>
      <vt:lpstr>Prediabetes</vt:lpstr>
      <vt:lpstr>Rationale for Prediabetes Screening</vt:lpstr>
      <vt:lpstr>Risk Factors for Prediabetes and Type 2 Diabetes</vt:lpstr>
      <vt:lpstr>Normal FPG and Risk of T2D</vt:lpstr>
      <vt:lpstr>Effect of Metabolic Syndrome and IFG on Risk of T2D</vt:lpstr>
      <vt:lpstr>Effect of Triglyceride Level on Risk of T2D</vt:lpstr>
      <vt:lpstr>Effect of Body Mass Index on Risk of T2D</vt:lpstr>
      <vt:lpstr>Interventional Criteria for Prediabetes</vt:lpstr>
      <vt:lpstr>Screening and Diagnosis of Prediabetes and Diabetes</vt:lpstr>
      <vt:lpstr>Clinical Identification of  Metabolic Syndrome</vt:lpstr>
      <vt:lpstr>Prevalence of Metabolic Syndrome*</vt:lpstr>
    </vt:vector>
  </TitlesOfParts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Prediabetes</dc:title>
  <dc:creator>Med Litera</dc:creator>
  <cp:lastModifiedBy>Monica Dennis</cp:lastModifiedBy>
  <cp:revision>69</cp:revision>
  <dcterms:created xsi:type="dcterms:W3CDTF">2012-10-12T17:56:06Z</dcterms:created>
  <dcterms:modified xsi:type="dcterms:W3CDTF">2018-05-14T20:24:02Z</dcterms:modified>
</cp:coreProperties>
</file>