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555" r:id="rId2"/>
    <p:sldId id="553" r:id="rId3"/>
    <p:sldId id="649" r:id="rId4"/>
    <p:sldId id="548" r:id="rId5"/>
    <p:sldId id="551" r:id="rId6"/>
    <p:sldId id="568" r:id="rId7"/>
    <p:sldId id="648" r:id="rId8"/>
    <p:sldId id="569" r:id="rId9"/>
    <p:sldId id="552" r:id="rId10"/>
    <p:sldId id="642" r:id="rId11"/>
    <p:sldId id="647" r:id="rId12"/>
    <p:sldId id="628" r:id="rId13"/>
    <p:sldId id="581" r:id="rId14"/>
  </p:sldIdLst>
  <p:sldSz cx="10058400" cy="6702425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2496">
          <p15:clr>
            <a:srgbClr val="A4A3A4"/>
          </p15:clr>
        </p15:guide>
        <p15:guide id="5" orient="horz" pos="1056">
          <p15:clr>
            <a:srgbClr val="A4A3A4"/>
          </p15:clr>
        </p15:guide>
        <p15:guide id="6" orient="horz" pos="3792">
          <p15:clr>
            <a:srgbClr val="A4A3A4"/>
          </p15:clr>
        </p15:guide>
        <p15:guide id="7" pos="3168">
          <p15:clr>
            <a:srgbClr val="A4A3A4"/>
          </p15:clr>
        </p15:guide>
        <p15:guide id="8" pos="336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80"/>
    <a:srgbClr val="003399"/>
    <a:srgbClr val="FFFFFF"/>
    <a:srgbClr val="F76681"/>
    <a:srgbClr val="FAFD00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 preferSingleView="1">
    <p:restoredLeft sz="32787"/>
    <p:restoredTop sz="90943"/>
  </p:normalViewPr>
  <p:slideViewPr>
    <p:cSldViewPr>
      <p:cViewPr varScale="1">
        <p:scale>
          <a:sx n="116" d="100"/>
          <a:sy n="116" d="100"/>
        </p:scale>
        <p:origin x="208" y="240"/>
      </p:cViewPr>
      <p:guideLst>
        <p:guide orient="horz" pos="656"/>
        <p:guide orient="horz" pos="3984"/>
        <p:guide orient="horz" pos="3504"/>
        <p:guide orient="horz" pos="2496"/>
        <p:guide orient="horz" pos="1056"/>
        <p:guide orient="horz" pos="3792"/>
        <p:guide pos="3168"/>
        <p:guide pos="336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37" d="100"/>
          <a:sy n="37" d="100"/>
        </p:scale>
        <p:origin x="-1458" y="-78"/>
      </p:cViewPr>
      <p:guideLst>
        <p:guide orient="horz" pos="2923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71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03263"/>
            <a:ext cx="5200650" cy="3467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946150" y="4641850"/>
            <a:ext cx="5073650" cy="4017963"/>
            <a:chOff x="596" y="2924"/>
            <a:chExt cx="3073" cy="2531"/>
          </a:xfrm>
        </p:grpSpPr>
        <p:sp>
          <p:nvSpPr>
            <p:cNvPr id="2053" name="Line 5"/>
            <p:cNvSpPr>
              <a:spLocks noChangeShapeType="1"/>
            </p:cNvSpPr>
            <p:nvPr/>
          </p:nvSpPr>
          <p:spPr bwMode="blackWhite">
            <a:xfrm>
              <a:off x="596" y="292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blackWhite">
            <a:xfrm>
              <a:off x="596" y="3119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blackWhite">
            <a:xfrm>
              <a:off x="596" y="331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blackWhite">
            <a:xfrm>
              <a:off x="596" y="370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blackWhite">
            <a:xfrm>
              <a:off x="596" y="389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blackWhite">
            <a:xfrm>
              <a:off x="596" y="350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blackWhite">
            <a:xfrm>
              <a:off x="596" y="487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blackWhite">
            <a:xfrm>
              <a:off x="596" y="545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blackWhite">
            <a:xfrm>
              <a:off x="596" y="506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blackWhite">
            <a:xfrm>
              <a:off x="596" y="409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blackWhite">
            <a:xfrm>
              <a:off x="596" y="428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blackWhite">
            <a:xfrm>
              <a:off x="596" y="448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blackWhite">
            <a:xfrm>
              <a:off x="596" y="467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blackWhite">
            <a:xfrm>
              <a:off x="596" y="526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25813" y="8763000"/>
            <a:ext cx="369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98CCE3EA-29AE-104A-B88F-ADA8527229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082800"/>
            <a:ext cx="8550275" cy="1436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3797300"/>
            <a:ext cx="7042150" cy="17129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1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306888"/>
            <a:ext cx="8548687" cy="13319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840038"/>
            <a:ext cx="8548687" cy="1466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54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24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8288"/>
            <a:ext cx="9051925" cy="1117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00188"/>
            <a:ext cx="4443412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25663"/>
            <a:ext cx="4443412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00188"/>
            <a:ext cx="4445000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25663"/>
            <a:ext cx="4445000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01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2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6700"/>
            <a:ext cx="3308350" cy="11350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66700"/>
            <a:ext cx="5622925" cy="571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01763"/>
            <a:ext cx="3308350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691063"/>
            <a:ext cx="6035675" cy="554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598488"/>
            <a:ext cx="6035675" cy="402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245100"/>
            <a:ext cx="6035675" cy="78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3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24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95313"/>
            <a:ext cx="2209800" cy="5362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95313"/>
            <a:ext cx="6477000" cy="5362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71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95313"/>
            <a:ext cx="8828087" cy="1117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936750"/>
            <a:ext cx="8839200" cy="40211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66">
                <a:gamma/>
                <a:shade val="3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95313"/>
            <a:ext cx="88280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36750"/>
            <a:ext cx="88392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8452" tIns="43450" rIns="88452" bIns="43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+mj-lt"/>
          <a:ea typeface="+mj-ea"/>
          <a:cs typeface="+mj-cs"/>
        </a:defRPr>
      </a:lvl1pPr>
      <a:lvl2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2pPr>
      <a:lvl3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3pPr>
      <a:lvl4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4pPr>
      <a:lvl5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5pPr>
      <a:lvl6pPr marL="4572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6pPr>
      <a:lvl7pPr marL="9144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7pPr>
      <a:lvl8pPr marL="13716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8pPr>
      <a:lvl9pPr marL="18288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9pPr>
    </p:titleStyle>
    <p:bodyStyle>
      <a:lvl1pPr marL="334963" indent="-334963" algn="l" defTabSz="893763" rtl="0" fontAlgn="base">
        <a:spcBef>
          <a:spcPct val="20000"/>
        </a:spcBef>
        <a:spcAft>
          <a:spcPct val="0"/>
        </a:spcAft>
        <a:buChar char="•"/>
        <a:defRPr sz="35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3763" rtl="0" fontAlgn="base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  <a:ea typeface="+mn-ea"/>
        </a:defRPr>
      </a:lvl2pPr>
      <a:lvl3pPr marL="1117600" indent="-223838" algn="l" defTabSz="893763" rtl="0" fontAlgn="base">
        <a:spcBef>
          <a:spcPct val="20000"/>
        </a:spcBef>
        <a:spcAft>
          <a:spcPct val="0"/>
        </a:spcAft>
        <a:buChar char="•"/>
        <a:defRPr sz="2300" b="1">
          <a:solidFill>
            <a:schemeClr val="tx1"/>
          </a:solidFill>
          <a:latin typeface="+mn-lt"/>
          <a:ea typeface="+mn-ea"/>
        </a:defRPr>
      </a:lvl3pPr>
      <a:lvl4pPr marL="1563688" indent="-222250" algn="l" defTabSz="89376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113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5pPr>
      <a:lvl6pPr marL="24685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6pPr>
      <a:lvl7pPr marL="29257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7pPr>
      <a:lvl8pPr marL="33829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8pPr>
      <a:lvl9pPr marL="38401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3.png"/><Relationship Id="rId9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152400"/>
            <a:ext cx="8828087" cy="1143000"/>
          </a:xfrm>
        </p:spPr>
        <p:txBody>
          <a:bodyPr/>
          <a:lstStyle/>
          <a:p>
            <a:r>
              <a:rPr lang="en-US" b="0">
                <a:latin typeface="Times" charset="0"/>
              </a:rPr>
              <a:t>Rules:Reminders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533400"/>
            <a:ext cx="8839200" cy="5424488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1. Process measures HgA1c ,eye exam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2. Lipid panel /urine microalbumin </a:t>
            </a:r>
          </a:p>
          <a:p>
            <a:pPr>
              <a:lnSpc>
                <a:spcPct val="90000"/>
              </a:lnSpc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3. If BP &gt; 130/80, consider therapy</a:t>
            </a:r>
          </a:p>
          <a:p>
            <a:pPr>
              <a:lnSpc>
                <a:spcPct val="90000"/>
              </a:lnSpc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4. If LDL &gt;100 or TG &gt;150, or HDL &lt;40 male/&lt;50 female,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b="0">
                <a:latin typeface="Times" charset="0"/>
              </a:rPr>
              <a:t>		consider therapy</a:t>
            </a:r>
          </a:p>
          <a:p>
            <a:pPr>
              <a:lnSpc>
                <a:spcPct val="90000"/>
              </a:lnSpc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5. If urine microalbumin &gt;30 mg/ mg Cr, consider therapy</a:t>
            </a:r>
          </a:p>
          <a:p>
            <a:pPr>
              <a:lnSpc>
                <a:spcPct val="90000"/>
              </a:lnSpc>
            </a:pPr>
            <a:endParaRPr lang="en-US" sz="24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6. Not on aspirin therapy, please consider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828088" cy="762000"/>
          </a:xfrm>
        </p:spPr>
        <p:txBody>
          <a:bodyPr/>
          <a:lstStyle/>
          <a:p>
            <a:r>
              <a:rPr lang="en-US" b="0">
                <a:latin typeface="Times" charset="0"/>
              </a:rPr>
              <a:t>Rules to Prevent Errors of Commission</a:t>
            </a:r>
          </a:p>
        </p:txBody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8839200" cy="51958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1. Metformin and Creatinine, or Cr clearance &lt;70 or age &gt;70</a:t>
            </a: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2.Metformin and CPT codes for liver disease, cirrhosis, hepatitis</a:t>
            </a: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3. Metformin and CHF- (message- inc risk lactic acidosis)</a:t>
            </a: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4.Metformin and order for radiologic study with Iodine contrast</a:t>
            </a: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5.Sulfonylureas/insulin rx  and increase cr &gt;.5 between visits or in 1 year (message inc. risk of hypoglycemia)</a:t>
            </a: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6. Pioglitazone/rosiglitazone  and CPTs for venous insufficiency, CHF,nephrotic syndrome, edema</a:t>
            </a:r>
          </a:p>
          <a:p>
            <a:pPr>
              <a:lnSpc>
                <a:spcPct val="90000"/>
              </a:lnSpc>
            </a:pPr>
            <a:r>
              <a:rPr lang="en-US" sz="2400" b="0">
                <a:latin typeface="Times" charset="0"/>
              </a:rPr>
              <a:t>7. Pioglitazone/rosiglitazone  and drugs COX-2 inh., NSAIDS, b-blockers, Ca+ channel blockers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98625A-F581-A64E-B307-493902EA1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27"/>
            <a:ext cx="10058400" cy="669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06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>
                <a:latin typeface="Times" charset="0"/>
              </a:rPr>
              <a:t>Principles of Disease Management:Knowledge-Based CPR:Triage/Stratify Risk</a:t>
            </a:r>
            <a:endParaRPr lang="en-US" b="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839200" cy="4967288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Triage Rules can run- </a:t>
            </a:r>
            <a:r>
              <a:rPr lang="en-US" sz="3100" b="0">
                <a:solidFill>
                  <a:srgbClr val="FAFD00"/>
                </a:solidFill>
                <a:latin typeface="Times" charset="0"/>
              </a:rPr>
              <a:t>Eliminate</a:t>
            </a:r>
            <a:r>
              <a:rPr lang="en-US" sz="3100" b="0">
                <a:latin typeface="Times" charset="0"/>
              </a:rPr>
              <a:t> or Minimize Need for a </a:t>
            </a:r>
            <a:r>
              <a:rPr lang="en-US" sz="3100" b="0">
                <a:solidFill>
                  <a:srgbClr val="FAFD00"/>
                </a:solidFill>
                <a:latin typeface="Times" charset="0"/>
              </a:rPr>
              <a:t>Triage Center</a:t>
            </a: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3100" b="0">
                <a:solidFill>
                  <a:srgbClr val="FAFD00"/>
                </a:solidFill>
                <a:latin typeface="Times" charset="0"/>
              </a:rPr>
              <a:t>Rules for Stratification</a:t>
            </a:r>
            <a:r>
              <a:rPr lang="en-US" sz="3100" b="0">
                <a:latin typeface="Times" charset="0"/>
              </a:rPr>
              <a:t> - can be </a:t>
            </a:r>
            <a:r>
              <a:rPr lang="en-US" sz="3100" b="0">
                <a:solidFill>
                  <a:srgbClr val="FAFD00"/>
                </a:solidFill>
                <a:latin typeface="Times" charset="0"/>
              </a:rPr>
              <a:t>modified</a:t>
            </a:r>
            <a:r>
              <a:rPr lang="en-US" sz="3100" b="0">
                <a:latin typeface="Times" charset="0"/>
              </a:rPr>
              <a:t> to </a:t>
            </a:r>
            <a:r>
              <a:rPr lang="en-US" sz="3100" b="0">
                <a:solidFill>
                  <a:srgbClr val="FAFD00"/>
                </a:solidFill>
                <a:latin typeface="Times" charset="0"/>
              </a:rPr>
              <a:t>modulate resource utilization</a:t>
            </a:r>
            <a:r>
              <a:rPr lang="en-US" sz="3100" b="0">
                <a:latin typeface="Times" charset="0"/>
              </a:rPr>
              <a:t> (case managers, education programs)</a:t>
            </a:r>
          </a:p>
          <a:p>
            <a:pPr>
              <a:lnSpc>
                <a:spcPct val="90000"/>
              </a:lnSpc>
            </a:pPr>
            <a:r>
              <a:rPr lang="en-US" sz="3100" b="0">
                <a:solidFill>
                  <a:srgbClr val="FAFD00"/>
                </a:solidFill>
                <a:latin typeface="Times" charset="0"/>
              </a:rPr>
              <a:t>Computerization</a:t>
            </a:r>
            <a:r>
              <a:rPr lang="en-US" sz="3100" b="0">
                <a:latin typeface="Times" charset="0"/>
              </a:rPr>
              <a:t> of case manager </a:t>
            </a:r>
            <a:r>
              <a:rPr lang="en-US" sz="3100" b="0">
                <a:solidFill>
                  <a:srgbClr val="FAFD00"/>
                </a:solidFill>
                <a:latin typeface="Times" charset="0"/>
              </a:rPr>
              <a:t>work flow</a:t>
            </a:r>
            <a:r>
              <a:rPr lang="en-US" sz="3100" b="0">
                <a:latin typeface="Times" charset="0"/>
              </a:rPr>
              <a:t>-managing their patient list</a:t>
            </a:r>
          </a:p>
          <a:p>
            <a:pPr lvl="1">
              <a:lnSpc>
                <a:spcPct val="90000"/>
              </a:lnSpc>
            </a:pPr>
            <a:r>
              <a:rPr lang="en-US" sz="2800" b="0">
                <a:latin typeface="Times" charset="0"/>
              </a:rPr>
              <a:t>scheduling  appointments for referrals, education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800" b="0">
                <a:latin typeface="Times" charset="0"/>
              </a:rPr>
              <a:t>	(1-on-1, classes for patient)</a:t>
            </a:r>
          </a:p>
          <a:p>
            <a:pPr>
              <a:lnSpc>
                <a:spcPct val="90000"/>
              </a:lnSpc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 </a:t>
            </a:r>
            <a:r>
              <a:rPr lang="en-US" sz="3600" b="0">
                <a:latin typeface="Times" charset="0"/>
              </a:rPr>
              <a:t>Knowledge-Based CPR: Education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MDs- links to on-line CMEs; on-line  lectures; slide shows; Pubmed; guidelines (Cochrane, etc.)</a:t>
            </a: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Nurses, Case managers- ditto</a:t>
            </a: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Patients- patient-specific Web-page-  general information, push technology based on rules and their own history (system reads discrete data from CPR  and push patient-specific content to their personal site)</a:t>
            </a:r>
          </a:p>
          <a:p>
            <a:pPr>
              <a:lnSpc>
                <a:spcPct val="90000"/>
              </a:lnSpc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0">
                <a:latin typeface="Times" charset="0"/>
              </a:rPr>
              <a:t>Principles of Disease Management:</a:t>
            </a:r>
            <a:br>
              <a:rPr lang="en-US" sz="3200" b="0">
                <a:latin typeface="Times" charset="0"/>
              </a:rPr>
            </a:br>
            <a:r>
              <a:rPr lang="en-US" sz="3200" b="0">
                <a:latin typeface="Times" charset="0"/>
              </a:rPr>
              <a:t>Patient Interaction with KNOWLEDGE-BASED, OUT-PATIENT COMPUTERIZED PATIENT RECORD  SYSTEM-</a:t>
            </a:r>
            <a:br>
              <a:rPr lang="en-US" sz="3200" b="0">
                <a:latin typeface="Times" charset="0"/>
              </a:rPr>
            </a:br>
            <a:r>
              <a:rPr lang="en-US" sz="3200" b="0">
                <a:latin typeface="Times" charset="0"/>
              </a:rPr>
              <a:t>Patient Interaction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895600"/>
            <a:ext cx="8839200" cy="30622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0"/>
              <a:t>MD, Case manager, Nutritionist, Nurse Educator, other Health care providers</a:t>
            </a:r>
          </a:p>
          <a:p>
            <a:pPr>
              <a:lnSpc>
                <a:spcPct val="90000"/>
              </a:lnSpc>
            </a:pPr>
            <a:r>
              <a:rPr lang="en-US" b="0"/>
              <a:t>Person-person, telephone, fax</a:t>
            </a:r>
          </a:p>
          <a:p>
            <a:pPr>
              <a:lnSpc>
                <a:spcPct val="90000"/>
              </a:lnSpc>
            </a:pPr>
            <a:r>
              <a:rPr lang="en-US" b="0">
                <a:solidFill>
                  <a:srgbClr val="FAFD00"/>
                </a:solidFill>
              </a:rPr>
              <a:t>E-Health Portal-  (EPICs </a:t>
            </a:r>
            <a:r>
              <a:rPr lang="ja-JP" altLang="en-US" b="0">
                <a:solidFill>
                  <a:srgbClr val="FAFD00"/>
                </a:solidFill>
                <a:latin typeface="Arial"/>
              </a:rPr>
              <a:t>‘</a:t>
            </a:r>
            <a:r>
              <a:rPr lang="en-US" b="0">
                <a:solidFill>
                  <a:srgbClr val="FAFD00"/>
                </a:solidFill>
              </a:rPr>
              <a:t>My Chart</a:t>
            </a:r>
            <a:r>
              <a:rPr lang="ja-JP" altLang="en-US" b="0">
                <a:solidFill>
                  <a:srgbClr val="FAFD00"/>
                </a:solidFill>
                <a:latin typeface="Arial"/>
              </a:rPr>
              <a:t>’</a:t>
            </a:r>
            <a:r>
              <a:rPr lang="en-US" b="0">
                <a:solidFill>
                  <a:srgbClr val="FAFD00"/>
                </a:solidFill>
              </a:rPr>
              <a:t>)</a:t>
            </a:r>
            <a:endParaRPr lang="en-US" b="0"/>
          </a:p>
          <a:p>
            <a:pPr>
              <a:lnSpc>
                <a:spcPct val="90000"/>
              </a:lnSpc>
            </a:pPr>
            <a:endParaRPr lang="en-US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A61E187-D1B1-314C-AF01-3926DDFA2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3" y="0"/>
            <a:ext cx="10058400" cy="66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43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/>
          <p:cNvSpPr>
            <a:spLocks noChangeArrowheads="1"/>
          </p:cNvSpPr>
          <p:nvPr/>
        </p:nvSpPr>
        <p:spPr bwMode="auto">
          <a:xfrm>
            <a:off x="-168275" y="-149225"/>
            <a:ext cx="10226675" cy="68516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1635" name="Group 3"/>
          <p:cNvGrpSpPr>
            <a:grpSpLocks/>
          </p:cNvGrpSpPr>
          <p:nvPr/>
        </p:nvGrpSpPr>
        <p:grpSpPr bwMode="auto">
          <a:xfrm>
            <a:off x="0" y="0"/>
            <a:ext cx="9829800" cy="6478588"/>
            <a:chOff x="96" y="48"/>
            <a:chExt cx="5482" cy="4176"/>
          </a:xfrm>
        </p:grpSpPr>
        <p:sp>
          <p:nvSpPr>
            <p:cNvPr id="581636" name="Rectangle 4"/>
            <p:cNvSpPr>
              <a:spLocks noChangeArrowheads="1"/>
            </p:cNvSpPr>
            <p:nvPr/>
          </p:nvSpPr>
          <p:spPr bwMode="auto">
            <a:xfrm>
              <a:off x="96" y="48"/>
              <a:ext cx="1296" cy="17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37" name="Rectangle 5"/>
            <p:cNvSpPr>
              <a:spLocks noChangeArrowheads="1"/>
            </p:cNvSpPr>
            <p:nvPr/>
          </p:nvSpPr>
          <p:spPr bwMode="auto">
            <a:xfrm>
              <a:off x="96" y="48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Schedule for Dec 14, 2002</a:t>
              </a:r>
              <a:endParaRPr lang="en-US" sz="1200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38" name="Text Box 6"/>
            <p:cNvSpPr txBox="1">
              <a:spLocks noChangeArrowheads="1"/>
            </p:cNvSpPr>
            <p:nvPr/>
          </p:nvSpPr>
          <p:spPr bwMode="auto">
            <a:xfrm>
              <a:off x="134" y="309"/>
              <a:ext cx="1118" cy="1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  6am 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  7am   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Take Aspirin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  8am   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Yoga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  9am   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Appt: Dr. Schwartz</a:t>
              </a: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  10am  </a:t>
              </a: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  11am 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Blood Test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  .</a:t>
              </a: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  .</a:t>
              </a: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  .</a:t>
              </a:r>
            </a:p>
            <a:p>
              <a:pPr eaLnBrk="0" hangingPunct="0"/>
              <a:endParaRPr lang="en-US" sz="12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2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chemeClr val="bg2"/>
                  </a:solidFill>
                  <a:latin typeface="Arial" charset="0"/>
                </a:rPr>
                <a:t>+ Add Scheduled Event</a:t>
              </a:r>
            </a:p>
          </p:txBody>
        </p:sp>
        <p:sp>
          <p:nvSpPr>
            <p:cNvPr id="581639" name="Rectangle 7"/>
            <p:cNvSpPr>
              <a:spLocks noChangeArrowheads="1"/>
            </p:cNvSpPr>
            <p:nvPr/>
          </p:nvSpPr>
          <p:spPr bwMode="auto">
            <a:xfrm>
              <a:off x="96" y="1776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Task List</a:t>
              </a:r>
              <a:endParaRPr lang="en-US" sz="1200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40" name="Rectangle 8"/>
            <p:cNvSpPr>
              <a:spLocks noChangeArrowheads="1"/>
            </p:cNvSpPr>
            <p:nvPr/>
          </p:nvSpPr>
          <p:spPr bwMode="auto">
            <a:xfrm>
              <a:off x="96" y="1968"/>
              <a:ext cx="1296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41" name="Text Box 9"/>
            <p:cNvSpPr txBox="1">
              <a:spLocks noChangeArrowheads="1"/>
            </p:cNvSpPr>
            <p:nvPr/>
          </p:nvSpPr>
          <p:spPr bwMode="auto">
            <a:xfrm>
              <a:off x="215" y="2016"/>
              <a:ext cx="925" cy="11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chemeClr val="bg2"/>
                  </a:solidFill>
                  <a:latin typeface="Arial" charset="0"/>
                </a:rPr>
                <a:t>Today (Dec 14, 2002)</a:t>
              </a:r>
            </a:p>
            <a:p>
              <a:pPr eaLnBrk="0" hangingPunct="0"/>
              <a:r>
                <a:rPr lang="en-US" sz="1200" dirty="0">
                  <a:solidFill>
                    <a:schemeClr val="bg2"/>
                  </a:solidFill>
                  <a:latin typeface="Arial" charset="0"/>
                </a:rPr>
                <a:t>  </a:t>
              </a:r>
              <a:r>
                <a:rPr lang="en-US" sz="1200" u="sng" dirty="0">
                  <a:solidFill>
                    <a:srgbClr val="FAFD00"/>
                  </a:solidFill>
                  <a:latin typeface="Arial" charset="0"/>
                </a:rPr>
                <a:t>Call Trainer</a:t>
              </a:r>
              <a:endParaRPr lang="en-US" sz="1200" dirty="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200" dirty="0">
                <a:solidFill>
                  <a:srgbClr val="000099"/>
                </a:solidFill>
                <a:latin typeface="Arial" charset="0"/>
              </a:endParaRPr>
            </a:p>
            <a:p>
              <a:pPr eaLnBrk="0" hangingPunct="0"/>
              <a:r>
                <a:rPr lang="en-US" sz="1200" dirty="0">
                  <a:solidFill>
                    <a:schemeClr val="bg2"/>
                  </a:solidFill>
                  <a:latin typeface="Arial" charset="0"/>
                </a:rPr>
                <a:t>This Week</a:t>
              </a:r>
            </a:p>
            <a:p>
              <a:pPr eaLnBrk="0" hangingPunct="0"/>
              <a:r>
                <a:rPr lang="en-US" sz="1200" dirty="0">
                  <a:solidFill>
                    <a:schemeClr val="bg2"/>
                  </a:solidFill>
                  <a:latin typeface="Arial" charset="0"/>
                </a:rPr>
                <a:t>  </a:t>
              </a:r>
              <a:r>
                <a:rPr lang="en-US" sz="1200" u="sng" dirty="0">
                  <a:solidFill>
                    <a:srgbClr val="FAFD00"/>
                  </a:solidFill>
                  <a:latin typeface="Arial" charset="0"/>
                </a:rPr>
                <a:t>Call Lab</a:t>
              </a:r>
              <a:endParaRPr lang="en-US" sz="1200" dirty="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 dirty="0">
                  <a:solidFill>
                    <a:srgbClr val="FAFD00"/>
                  </a:solidFill>
                  <a:latin typeface="Arial" charset="0"/>
                </a:rPr>
                <a:t>  </a:t>
              </a:r>
              <a:r>
                <a:rPr lang="en-US" sz="1200" u="sng" dirty="0">
                  <a:solidFill>
                    <a:srgbClr val="FAFD00"/>
                  </a:solidFill>
                  <a:latin typeface="Arial" charset="0"/>
                </a:rPr>
                <a:t>Get Tenormin Refill</a:t>
              </a:r>
              <a:endParaRPr lang="en-US" sz="1200" dirty="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200" dirty="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 dirty="0">
                  <a:solidFill>
                    <a:srgbClr val="000099"/>
                  </a:solidFill>
                  <a:latin typeface="Arial" charset="0"/>
                </a:rPr>
                <a:t>+ Add Task</a:t>
              </a:r>
              <a:endParaRPr lang="en-US" sz="1200" dirty="0">
                <a:solidFill>
                  <a:srgbClr val="000099"/>
                </a:solidFill>
                <a:latin typeface="Arial" charset="0"/>
              </a:endParaRPr>
            </a:p>
            <a:p>
              <a:pPr eaLnBrk="0" hangingPunct="0"/>
              <a:endParaRPr lang="en-US" sz="1200" dirty="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42" name="Rectangle 10"/>
            <p:cNvSpPr>
              <a:spLocks noChangeArrowheads="1"/>
            </p:cNvSpPr>
            <p:nvPr/>
          </p:nvSpPr>
          <p:spPr bwMode="auto">
            <a:xfrm>
              <a:off x="1488" y="48"/>
              <a:ext cx="1296" cy="30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43" name="Rectangle 11"/>
            <p:cNvSpPr>
              <a:spLocks noChangeArrowheads="1"/>
            </p:cNvSpPr>
            <p:nvPr/>
          </p:nvSpPr>
          <p:spPr bwMode="auto">
            <a:xfrm>
              <a:off x="1488" y="48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Health Library</a:t>
              </a:r>
            </a:p>
          </p:txBody>
        </p:sp>
        <p:sp>
          <p:nvSpPr>
            <p:cNvPr id="581644" name="Text Box 12"/>
            <p:cNvSpPr txBox="1">
              <a:spLocks noChangeArrowheads="1"/>
            </p:cNvSpPr>
            <p:nvPr/>
          </p:nvSpPr>
          <p:spPr bwMode="auto">
            <a:xfrm>
              <a:off x="1615" y="309"/>
              <a:ext cx="996" cy="2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Daily</a:t>
              </a: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Disease Info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Drug Info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2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Events/Seminars</a:t>
              </a: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Online Chats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2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Websites</a:t>
              </a: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WebMD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CNN Health</a:t>
              </a:r>
              <a:endParaRPr lang="en-US" sz="1200">
                <a:solidFill>
                  <a:srgbClr val="000099"/>
                </a:solidFill>
                <a:latin typeface="Arial" charset="0"/>
              </a:endParaRPr>
            </a:p>
            <a:p>
              <a:pPr eaLnBrk="0" hangingPunct="0"/>
              <a:endParaRPr lang="en-US" sz="12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Archived Content</a:t>
              </a:r>
            </a:p>
            <a:p>
              <a:pPr eaLnBrk="0" hangingPunct="0"/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Clinical Trials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- </a:t>
              </a:r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Research on Diabetes</a:t>
              </a:r>
            </a:p>
            <a:p>
              <a:pPr eaLnBrk="0" hangingPunct="0"/>
              <a:endParaRPr lang="en-US" sz="1200" u="sng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chemeClr val="bg2"/>
                  </a:solidFill>
                  <a:latin typeface="Arial" charset="0"/>
                </a:rPr>
                <a:t>+ Add Library Item</a:t>
              </a:r>
              <a:endParaRPr lang="en-US" sz="12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45" name="Rectangle 13"/>
            <p:cNvSpPr>
              <a:spLocks noChangeArrowheads="1"/>
            </p:cNvSpPr>
            <p:nvPr/>
          </p:nvSpPr>
          <p:spPr bwMode="auto">
            <a:xfrm>
              <a:off x="2880" y="48"/>
              <a:ext cx="1296" cy="30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46" name="Rectangle 14"/>
            <p:cNvSpPr>
              <a:spLocks noChangeArrowheads="1"/>
            </p:cNvSpPr>
            <p:nvPr/>
          </p:nvSpPr>
          <p:spPr bwMode="auto">
            <a:xfrm>
              <a:off x="2880" y="48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Electronic Medical Record</a:t>
              </a:r>
              <a:endParaRPr lang="en-US" sz="1200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47" name="Text Box 15"/>
            <p:cNvSpPr txBox="1">
              <a:spLocks noChangeArrowheads="1"/>
            </p:cNvSpPr>
            <p:nvPr/>
          </p:nvSpPr>
          <p:spPr bwMode="auto">
            <a:xfrm>
              <a:off x="2918" y="309"/>
              <a:ext cx="887" cy="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Personal Information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My Medication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My Results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My Lifestyle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Medical History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</p:txBody>
        </p:sp>
        <p:sp>
          <p:nvSpPr>
            <p:cNvPr id="581648" name="Rectangle 16"/>
            <p:cNvSpPr>
              <a:spLocks noChangeArrowheads="1"/>
            </p:cNvSpPr>
            <p:nvPr/>
          </p:nvSpPr>
          <p:spPr bwMode="auto">
            <a:xfrm>
              <a:off x="2880" y="1008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chemeClr val="bg2"/>
                  </a:solidFill>
                  <a:latin typeface="Arial" charset="0"/>
                </a:rPr>
                <a:t> </a:t>
              </a:r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Vital Sign Tracking</a:t>
              </a:r>
            </a:p>
          </p:txBody>
        </p:sp>
        <p:sp>
          <p:nvSpPr>
            <p:cNvPr id="581649" name="Rectangle 17"/>
            <p:cNvSpPr>
              <a:spLocks noChangeArrowheads="1"/>
            </p:cNvSpPr>
            <p:nvPr/>
          </p:nvSpPr>
          <p:spPr bwMode="auto">
            <a:xfrm>
              <a:off x="4272" y="48"/>
              <a:ext cx="1296" cy="417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50" name="Rectangle 18"/>
            <p:cNvSpPr>
              <a:spLocks noChangeArrowheads="1"/>
            </p:cNvSpPr>
            <p:nvPr/>
          </p:nvSpPr>
          <p:spPr bwMode="auto">
            <a:xfrm>
              <a:off x="4272" y="48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Message Center</a:t>
              </a:r>
            </a:p>
          </p:txBody>
        </p:sp>
        <p:graphicFrame>
          <p:nvGraphicFramePr>
            <p:cNvPr id="581651" name="Object 19"/>
            <p:cNvGraphicFramePr>
              <a:graphicFrameLocks noChangeAspect="1"/>
            </p:cNvGraphicFramePr>
            <p:nvPr/>
          </p:nvGraphicFramePr>
          <p:xfrm>
            <a:off x="2976" y="1395"/>
            <a:ext cx="144" cy="1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1765" name="Clip" r:id="rId3" imgW="434194" imgH="426576" progId="MS_ClipArt_Gallery.2">
                    <p:embed/>
                  </p:oleObj>
                </mc:Choice>
                <mc:Fallback>
                  <p:oleObj name="Clip" r:id="rId3" imgW="434194" imgH="426576" progId="MS_ClipArt_Gallery.2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1395"/>
                          <a:ext cx="144" cy="1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1652" name="Object 20"/>
            <p:cNvGraphicFramePr>
              <a:graphicFrameLocks noChangeAspect="1"/>
            </p:cNvGraphicFramePr>
            <p:nvPr/>
          </p:nvGraphicFramePr>
          <p:xfrm>
            <a:off x="2976" y="1635"/>
            <a:ext cx="144" cy="1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1766" name="Clip" r:id="rId5" imgW="434194" imgH="426576" progId="MS_ClipArt_Gallery.2">
                    <p:embed/>
                  </p:oleObj>
                </mc:Choice>
                <mc:Fallback>
                  <p:oleObj name="Clip" r:id="rId5" imgW="434194" imgH="426576" progId="MS_ClipArt_Gallery.2">
                    <p:embed/>
                    <p:pic>
                      <p:nvPicPr>
                        <p:cNvPr id="0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1635"/>
                          <a:ext cx="144" cy="1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1653" name="Text Box 21"/>
            <p:cNvSpPr txBox="1">
              <a:spLocks noChangeArrowheads="1"/>
            </p:cNvSpPr>
            <p:nvPr/>
          </p:nvSpPr>
          <p:spPr bwMode="auto">
            <a:xfrm>
              <a:off x="3118" y="1373"/>
              <a:ext cx="683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Blood Pressure</a:t>
              </a: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Blood Glucose</a:t>
              </a:r>
              <a:endParaRPr lang="en-US" sz="1200">
                <a:solidFill>
                  <a:srgbClr val="FAFD00"/>
                </a:solidFill>
                <a:latin typeface="Arial" charset="0"/>
              </a:endParaRPr>
            </a:p>
          </p:txBody>
        </p:sp>
        <p:sp>
          <p:nvSpPr>
            <p:cNvPr id="581654" name="Rectangle 22"/>
            <p:cNvSpPr>
              <a:spLocks noChangeArrowheads="1"/>
            </p:cNvSpPr>
            <p:nvPr/>
          </p:nvSpPr>
          <p:spPr bwMode="auto">
            <a:xfrm>
              <a:off x="2880" y="3168"/>
              <a:ext cx="1296" cy="1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55" name="Rectangle 23"/>
            <p:cNvSpPr>
              <a:spLocks noChangeArrowheads="1"/>
            </p:cNvSpPr>
            <p:nvPr/>
          </p:nvSpPr>
          <p:spPr bwMode="auto">
            <a:xfrm>
              <a:off x="2880" y="3168"/>
              <a:ext cx="1296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Account Manager</a:t>
              </a:r>
            </a:p>
          </p:txBody>
        </p:sp>
        <p:sp>
          <p:nvSpPr>
            <p:cNvPr id="581656" name="Text Box 24"/>
            <p:cNvSpPr txBox="1">
              <a:spLocks noChangeArrowheads="1"/>
            </p:cNvSpPr>
            <p:nvPr/>
          </p:nvSpPr>
          <p:spPr bwMode="auto">
            <a:xfrm>
              <a:off x="2920" y="3429"/>
              <a:ext cx="647" cy="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Password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Access Levels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Preferences</a:t>
              </a:r>
            </a:p>
            <a:p>
              <a:pPr eaLnBrk="0" hangingPunct="0"/>
              <a:endParaRPr lang="en-US" sz="1200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581657" name="Rectangle 25"/>
            <p:cNvSpPr>
              <a:spLocks noChangeArrowheads="1"/>
            </p:cNvSpPr>
            <p:nvPr/>
          </p:nvSpPr>
          <p:spPr bwMode="auto">
            <a:xfrm>
              <a:off x="96" y="3168"/>
              <a:ext cx="2688" cy="1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58" name="Rectangle 26"/>
            <p:cNvSpPr>
              <a:spLocks noChangeArrowheads="1"/>
            </p:cNvSpPr>
            <p:nvPr/>
          </p:nvSpPr>
          <p:spPr bwMode="auto">
            <a:xfrm>
              <a:off x="96" y="3168"/>
              <a:ext cx="2688" cy="192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200" b="1">
                  <a:solidFill>
                    <a:srgbClr val="FAFD00"/>
                  </a:solidFill>
                  <a:latin typeface="Arial" charset="0"/>
                </a:rPr>
                <a:t>My Health Providers</a:t>
              </a:r>
            </a:p>
          </p:txBody>
        </p:sp>
        <p:sp>
          <p:nvSpPr>
            <p:cNvPr id="581659" name="Text Box 27"/>
            <p:cNvSpPr txBox="1">
              <a:spLocks noChangeArrowheads="1"/>
            </p:cNvSpPr>
            <p:nvPr/>
          </p:nvSpPr>
          <p:spPr bwMode="auto">
            <a:xfrm>
              <a:off x="134" y="3429"/>
              <a:ext cx="1732" cy="7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Dr. Schwartz	</a:t>
              </a:r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	Primary Care</a:t>
              </a:r>
              <a:endParaRPr lang="en-US" sz="1200" u="sng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Dr. John Smith</a:t>
              </a:r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	Specialist</a:t>
              </a:r>
              <a:endParaRPr lang="en-US" sz="1200" u="sng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Dr. Debra Jones</a:t>
              </a:r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	Specialist</a:t>
              </a: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Randy Taylor</a:t>
              </a:r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		Physical Trainer</a:t>
              </a:r>
            </a:p>
            <a:p>
              <a:pPr eaLnBrk="0" hangingPunct="0"/>
              <a:endParaRPr lang="en-US" sz="12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rgbClr val="FAFD00"/>
                  </a:solidFill>
                  <a:latin typeface="Arial" charset="0"/>
                </a:rPr>
                <a:t>+ Add Provider</a:t>
              </a:r>
            </a:p>
          </p:txBody>
        </p:sp>
        <p:graphicFrame>
          <p:nvGraphicFramePr>
            <p:cNvPr id="581660" name="Object 28"/>
            <p:cNvGraphicFramePr>
              <a:graphicFrameLocks noChangeAspect="1"/>
            </p:cNvGraphicFramePr>
            <p:nvPr/>
          </p:nvGraphicFramePr>
          <p:xfrm>
            <a:off x="2976" y="2014"/>
            <a:ext cx="172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1767" name="Clip" r:id="rId6" imgW="685859" imgH="769361" progId="MS_ClipArt_Gallery.2">
                    <p:embed/>
                  </p:oleObj>
                </mc:Choice>
                <mc:Fallback>
                  <p:oleObj name="Clip" r:id="rId6" imgW="685859" imgH="769361" progId="MS_ClipArt_Gallery.2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014"/>
                          <a:ext cx="172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1661" name="Object 29"/>
            <p:cNvGraphicFramePr>
              <a:graphicFrameLocks noChangeAspect="1"/>
            </p:cNvGraphicFramePr>
            <p:nvPr/>
          </p:nvGraphicFramePr>
          <p:xfrm>
            <a:off x="2976" y="2880"/>
            <a:ext cx="192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1768" name="Clip" r:id="rId8" imgW="2925778" imgH="2193957" progId="MS_ClipArt_Gallery.2">
                    <p:embed/>
                  </p:oleObj>
                </mc:Choice>
                <mc:Fallback>
                  <p:oleObj name="Clip" r:id="rId8" imgW="2925778" imgH="2193957" progId="MS_ClipArt_Gallery.2">
                    <p:embed/>
                    <p:pic>
                      <p:nvPicPr>
                        <p:cNvPr id="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880"/>
                          <a:ext cx="192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1662" name="Object 30"/>
            <p:cNvGraphicFramePr>
              <a:graphicFrameLocks noChangeAspect="1"/>
            </p:cNvGraphicFramePr>
            <p:nvPr/>
          </p:nvGraphicFramePr>
          <p:xfrm>
            <a:off x="2976" y="2640"/>
            <a:ext cx="192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1769" name="Clip" r:id="rId10" imgW="2925778" imgH="2193957" progId="MS_ClipArt_Gallery.2">
                    <p:embed/>
                  </p:oleObj>
                </mc:Choice>
                <mc:Fallback>
                  <p:oleObj name="Clip" r:id="rId10" imgW="2925778" imgH="2193957" progId="MS_ClipArt_Gallery.2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640"/>
                          <a:ext cx="192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1663" name="Object 31"/>
            <p:cNvGraphicFramePr>
              <a:graphicFrameLocks noChangeAspect="1"/>
            </p:cNvGraphicFramePr>
            <p:nvPr/>
          </p:nvGraphicFramePr>
          <p:xfrm>
            <a:off x="2976" y="2254"/>
            <a:ext cx="173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1770" name="Clip" r:id="rId11" imgW="685859" imgH="769361" progId="MS_ClipArt_Gallery.2">
                    <p:embed/>
                  </p:oleObj>
                </mc:Choice>
                <mc:Fallback>
                  <p:oleObj name="Clip" r:id="rId11" imgW="685859" imgH="769361" progId="MS_ClipArt_Gallery.2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254"/>
                          <a:ext cx="173" cy="1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1664" name="Text Box 32"/>
            <p:cNvSpPr txBox="1">
              <a:spLocks noChangeArrowheads="1"/>
            </p:cNvSpPr>
            <p:nvPr/>
          </p:nvSpPr>
          <p:spPr bwMode="auto">
            <a:xfrm>
              <a:off x="3216" y="1997"/>
              <a:ext cx="845" cy="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u="sng">
                  <a:solidFill>
                    <a:srgbClr val="000099"/>
                  </a:solidFill>
                  <a:latin typeface="Arial" charset="0"/>
                </a:rPr>
                <a:t>Lab Test Results</a:t>
              </a:r>
            </a:p>
            <a:p>
              <a:pPr eaLnBrk="0" hangingPunct="0"/>
              <a:endParaRPr lang="en-US" sz="1200" u="sng">
                <a:solidFill>
                  <a:srgbClr val="000099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rgbClr val="000099"/>
                  </a:solidFill>
                  <a:latin typeface="Arial" charset="0"/>
                </a:rPr>
                <a:t>Home Test (Insulin)</a:t>
              </a:r>
              <a:endParaRPr lang="en-US" sz="1200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581665" name="Text Box 33"/>
            <p:cNvSpPr txBox="1">
              <a:spLocks noChangeArrowheads="1"/>
            </p:cNvSpPr>
            <p:nvPr/>
          </p:nvSpPr>
          <p:spPr bwMode="auto">
            <a:xfrm>
              <a:off x="3216" y="2621"/>
              <a:ext cx="703" cy="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u="sng">
                  <a:solidFill>
                    <a:schemeClr val="bg2"/>
                  </a:solidFill>
                  <a:latin typeface="Arial" charset="0"/>
                </a:rPr>
                <a:t>Calorie Chart</a:t>
              </a:r>
            </a:p>
            <a:p>
              <a:pPr eaLnBrk="0" hangingPunct="0"/>
              <a:endParaRPr lang="en-US" sz="1200" u="sng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 u="sng">
                  <a:solidFill>
                    <a:schemeClr val="bg2"/>
                  </a:solidFill>
                  <a:latin typeface="Arial" charset="0"/>
                </a:rPr>
                <a:t>Exercise Charts</a:t>
              </a:r>
              <a:endParaRPr lang="en-US" sz="12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66" name="Text Box 34"/>
            <p:cNvSpPr txBox="1">
              <a:spLocks noChangeArrowheads="1"/>
            </p:cNvSpPr>
            <p:nvPr/>
          </p:nvSpPr>
          <p:spPr bwMode="auto">
            <a:xfrm>
              <a:off x="2901" y="1200"/>
              <a:ext cx="1125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b="1">
                  <a:solidFill>
                    <a:schemeClr val="bg2"/>
                  </a:solidFill>
                  <a:latin typeface="Arial" charset="0"/>
                </a:rPr>
                <a:t>Medications</a:t>
              </a:r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              </a:t>
              </a:r>
              <a:r>
                <a:rPr lang="en-US" sz="1200" u="sng">
                  <a:solidFill>
                    <a:srgbClr val="000099"/>
                  </a:solidFill>
                  <a:latin typeface="Arial" charset="0"/>
                </a:rPr>
                <a:t>+Add</a:t>
              </a:r>
              <a:endParaRPr lang="en-US" sz="1200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581667" name="Text Box 35"/>
            <p:cNvSpPr txBox="1">
              <a:spLocks noChangeArrowheads="1"/>
            </p:cNvSpPr>
            <p:nvPr/>
          </p:nvSpPr>
          <p:spPr bwMode="auto">
            <a:xfrm>
              <a:off x="2901" y="1824"/>
              <a:ext cx="1116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b="1">
                  <a:solidFill>
                    <a:schemeClr val="bg2"/>
                  </a:solidFill>
                  <a:latin typeface="Arial" charset="0"/>
                </a:rPr>
                <a:t>Tests</a:t>
              </a:r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                         </a:t>
              </a:r>
              <a:r>
                <a:rPr lang="en-US" sz="1200" u="sng">
                  <a:solidFill>
                    <a:srgbClr val="000099"/>
                  </a:solidFill>
                  <a:latin typeface="Arial" charset="0"/>
                </a:rPr>
                <a:t>+Add</a:t>
              </a:r>
              <a:endParaRPr lang="en-US" sz="1200">
                <a:solidFill>
                  <a:srgbClr val="000099"/>
                </a:solidFill>
                <a:latin typeface="Arial" charset="0"/>
              </a:endParaRPr>
            </a:p>
          </p:txBody>
        </p:sp>
        <p:sp>
          <p:nvSpPr>
            <p:cNvPr id="581668" name="Text Box 36"/>
            <p:cNvSpPr txBox="1">
              <a:spLocks noChangeArrowheads="1"/>
            </p:cNvSpPr>
            <p:nvPr/>
          </p:nvSpPr>
          <p:spPr bwMode="auto">
            <a:xfrm>
              <a:off x="2888" y="2467"/>
              <a:ext cx="1121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 b="1">
                  <a:solidFill>
                    <a:schemeClr val="bg2"/>
                  </a:solidFill>
                  <a:latin typeface="Arial" charset="0"/>
                </a:rPr>
                <a:t>Lifestyle </a:t>
              </a:r>
              <a:r>
                <a:rPr lang="en-US" sz="1200">
                  <a:solidFill>
                    <a:schemeClr val="bg2"/>
                  </a:solidFill>
                  <a:latin typeface="Arial" charset="0"/>
                </a:rPr>
                <a:t>                   </a:t>
              </a:r>
              <a:r>
                <a:rPr lang="en-US" sz="1200" u="sng">
                  <a:solidFill>
                    <a:schemeClr val="bg2"/>
                  </a:solidFill>
                  <a:latin typeface="Arial" charset="0"/>
                </a:rPr>
                <a:t>+Add</a:t>
              </a:r>
              <a:endParaRPr lang="en-US" sz="12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69" name="Rectangle 37"/>
            <p:cNvSpPr>
              <a:spLocks noChangeArrowheads="1"/>
            </p:cNvSpPr>
            <p:nvPr/>
          </p:nvSpPr>
          <p:spPr bwMode="auto">
            <a:xfrm>
              <a:off x="2880" y="1824"/>
              <a:ext cx="1296" cy="62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1670" name="Text Box 38"/>
            <p:cNvSpPr txBox="1">
              <a:spLocks noChangeArrowheads="1"/>
            </p:cNvSpPr>
            <p:nvPr/>
          </p:nvSpPr>
          <p:spPr bwMode="auto">
            <a:xfrm>
              <a:off x="4238" y="248"/>
              <a:ext cx="1159" cy="9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100" b="1">
                  <a:solidFill>
                    <a:srgbClr val="FAFD00"/>
                  </a:solidFill>
                  <a:latin typeface="Arial" charset="0"/>
                </a:rPr>
                <a:t>Test Result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From: HUP Medical Lab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Rec:  Dec 14, 2002 / 12:30 pm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Here are the results from your 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appt this morning</a:t>
              </a:r>
            </a:p>
            <a:p>
              <a:pPr eaLnBrk="0" hangingPunct="0"/>
              <a:endParaRPr lang="en-US" sz="11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endParaRPr lang="en-US" sz="11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endParaRPr lang="en-US" sz="1100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71" name="AutoShape 39"/>
            <p:cNvSpPr>
              <a:spLocks noChangeArrowheads="1"/>
            </p:cNvSpPr>
            <p:nvPr/>
          </p:nvSpPr>
          <p:spPr bwMode="auto">
            <a:xfrm>
              <a:off x="4944" y="864"/>
              <a:ext cx="528" cy="144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100">
                  <a:solidFill>
                    <a:schemeClr val="bg2"/>
                  </a:solidFill>
                  <a:latin typeface="Arial" charset="0"/>
                </a:rPr>
                <a:t>Add to EMR</a:t>
              </a:r>
            </a:p>
          </p:txBody>
        </p:sp>
        <p:sp>
          <p:nvSpPr>
            <p:cNvPr id="581672" name="AutoShape 40"/>
            <p:cNvSpPr>
              <a:spLocks noChangeArrowheads="1"/>
            </p:cNvSpPr>
            <p:nvPr/>
          </p:nvSpPr>
          <p:spPr bwMode="auto">
            <a:xfrm>
              <a:off x="4320" y="864"/>
              <a:ext cx="528" cy="144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100">
                  <a:solidFill>
                    <a:schemeClr val="bg2"/>
                  </a:solidFill>
                  <a:latin typeface="Arial" charset="0"/>
                </a:rPr>
                <a:t>View Result</a:t>
              </a:r>
            </a:p>
          </p:txBody>
        </p:sp>
        <p:sp>
          <p:nvSpPr>
            <p:cNvPr id="581673" name="Rectangle 41"/>
            <p:cNvSpPr>
              <a:spLocks noChangeArrowheads="1"/>
            </p:cNvSpPr>
            <p:nvPr/>
          </p:nvSpPr>
          <p:spPr bwMode="auto">
            <a:xfrm>
              <a:off x="4272" y="1056"/>
              <a:ext cx="1296" cy="1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1674" name="Rectangle 42"/>
            <p:cNvSpPr>
              <a:spLocks noChangeArrowheads="1"/>
            </p:cNvSpPr>
            <p:nvPr/>
          </p:nvSpPr>
          <p:spPr bwMode="auto">
            <a:xfrm>
              <a:off x="4237" y="1062"/>
              <a:ext cx="1094" cy="7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100" b="1">
                  <a:solidFill>
                    <a:schemeClr val="bg2"/>
                  </a:solidFill>
                  <a:latin typeface="Arial" charset="0"/>
                </a:rPr>
                <a:t>Appt Request </a:t>
              </a:r>
            </a:p>
            <a:p>
              <a:pPr eaLnBrk="0" hangingPunct="0"/>
              <a:r>
                <a:rPr lang="en-US" sz="1100">
                  <a:solidFill>
                    <a:schemeClr val="bg2"/>
                  </a:solidFill>
                  <a:latin typeface="Arial" charset="0"/>
                </a:rPr>
                <a:t>From: Randy Taylor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Rec:  Dec 14, 2002/ 4:00 pm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Please confirm an appt for 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next Tuesday at 12 noon</a:t>
              </a:r>
            </a:p>
            <a:p>
              <a:pPr eaLnBrk="0" hangingPunct="0"/>
              <a:endParaRPr lang="en-US" sz="1100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75" name="AutoShape 43"/>
            <p:cNvSpPr>
              <a:spLocks noChangeArrowheads="1"/>
            </p:cNvSpPr>
            <p:nvPr/>
          </p:nvSpPr>
          <p:spPr bwMode="auto">
            <a:xfrm>
              <a:off x="4464" y="1632"/>
              <a:ext cx="864" cy="192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Add to Schedule</a:t>
              </a:r>
            </a:p>
          </p:txBody>
        </p:sp>
        <p:sp>
          <p:nvSpPr>
            <p:cNvPr id="581676" name="Rectangle 44"/>
            <p:cNvSpPr>
              <a:spLocks noChangeArrowheads="1"/>
            </p:cNvSpPr>
            <p:nvPr/>
          </p:nvSpPr>
          <p:spPr bwMode="auto">
            <a:xfrm>
              <a:off x="4237" y="2112"/>
              <a:ext cx="1224" cy="6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100" b="1">
                  <a:solidFill>
                    <a:srgbClr val="FAFD00"/>
                  </a:solidFill>
                  <a:latin typeface="Arial" charset="0"/>
                </a:rPr>
                <a:t>Info Request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From: Dr. Schwartz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Rec:  Dec 12, 2002 / 10:00 am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Please provide glucose self -test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results below  and send.</a:t>
              </a:r>
            </a:p>
          </p:txBody>
        </p:sp>
        <p:sp>
          <p:nvSpPr>
            <p:cNvPr id="581677" name="AutoShape 45"/>
            <p:cNvSpPr>
              <a:spLocks noChangeArrowheads="1"/>
            </p:cNvSpPr>
            <p:nvPr/>
          </p:nvSpPr>
          <p:spPr bwMode="auto">
            <a:xfrm>
              <a:off x="4464" y="2688"/>
              <a:ext cx="816" cy="672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Test 1: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Test 2: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Test 3:</a:t>
              </a:r>
            </a:p>
            <a:p>
              <a:pPr eaLnBrk="0" hangingPunct="0"/>
              <a:endParaRPr lang="en-US" sz="1100">
                <a:solidFill>
                  <a:schemeClr val="bg2"/>
                </a:solidFill>
                <a:latin typeface="Arial" charset="0"/>
              </a:endParaRPr>
            </a:p>
            <a:p>
              <a:pPr eaLnBrk="0" hangingPunct="0"/>
              <a:r>
                <a:rPr lang="en-US" sz="1200">
                  <a:solidFill>
                    <a:srgbClr val="FAFD00"/>
                  </a:solidFill>
                  <a:latin typeface="Arial" charset="0"/>
                </a:rPr>
                <a:t> add to EMR</a:t>
              </a:r>
              <a:endParaRPr lang="en-US" sz="11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Send Info</a:t>
              </a:r>
            </a:p>
          </p:txBody>
        </p:sp>
        <p:sp>
          <p:nvSpPr>
            <p:cNvPr id="581678" name="Rectangle 46"/>
            <p:cNvSpPr>
              <a:spLocks noChangeArrowheads="1"/>
            </p:cNvSpPr>
            <p:nvPr/>
          </p:nvSpPr>
          <p:spPr bwMode="auto">
            <a:xfrm>
              <a:off x="4848" y="2736"/>
              <a:ext cx="192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1679" name="Rectangle 47"/>
            <p:cNvSpPr>
              <a:spLocks noChangeArrowheads="1"/>
            </p:cNvSpPr>
            <p:nvPr/>
          </p:nvSpPr>
          <p:spPr bwMode="auto">
            <a:xfrm>
              <a:off x="4848" y="2832"/>
              <a:ext cx="192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1680" name="Rectangle 48"/>
            <p:cNvSpPr>
              <a:spLocks noChangeArrowheads="1"/>
            </p:cNvSpPr>
            <p:nvPr/>
          </p:nvSpPr>
          <p:spPr bwMode="auto">
            <a:xfrm>
              <a:off x="4848" y="2928"/>
              <a:ext cx="192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1681" name="AutoShape 49"/>
            <p:cNvSpPr>
              <a:spLocks noChangeArrowheads="1"/>
            </p:cNvSpPr>
            <p:nvPr/>
          </p:nvSpPr>
          <p:spPr bwMode="auto">
            <a:xfrm>
              <a:off x="4464" y="1872"/>
              <a:ext cx="864" cy="192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View Encounter Prep</a:t>
              </a:r>
            </a:p>
          </p:txBody>
        </p:sp>
        <p:sp>
          <p:nvSpPr>
            <p:cNvPr id="581682" name="Rectangle 50"/>
            <p:cNvSpPr>
              <a:spLocks noChangeArrowheads="1"/>
            </p:cNvSpPr>
            <p:nvPr/>
          </p:nvSpPr>
          <p:spPr bwMode="auto">
            <a:xfrm>
              <a:off x="4272" y="3408"/>
              <a:ext cx="1296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1683" name="Text Box 51"/>
            <p:cNvSpPr txBox="1">
              <a:spLocks noChangeArrowheads="1"/>
            </p:cNvSpPr>
            <p:nvPr/>
          </p:nvSpPr>
          <p:spPr bwMode="auto">
            <a:xfrm>
              <a:off x="4272" y="3408"/>
              <a:ext cx="1306" cy="7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sz="1100" b="1">
                  <a:solidFill>
                    <a:srgbClr val="FAFD00"/>
                  </a:solidFill>
                  <a:latin typeface="Arial" charset="0"/>
                </a:rPr>
                <a:t>Reference Material</a:t>
              </a:r>
              <a:endParaRPr lang="en-US" sz="1100">
                <a:solidFill>
                  <a:srgbClr val="FAFD00"/>
                </a:solidFill>
                <a:latin typeface="Arial" charset="0"/>
              </a:endParaRP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From: HUP Diabetes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Rec:  Dec 11, 2002 / 12:30 am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Read about Pfizer</a:t>
              </a:r>
              <a:r>
                <a:rPr lang="ja-JP" altLang="en-US" sz="1100">
                  <a:solidFill>
                    <a:srgbClr val="FAFD00"/>
                  </a:solidFill>
                  <a:latin typeface="Arial"/>
                </a:rPr>
                <a:t>’</a:t>
              </a:r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s new</a:t>
              </a:r>
            </a:p>
            <a:p>
              <a:pPr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Diabetes Drug</a:t>
              </a:r>
            </a:p>
            <a:p>
              <a:pPr eaLnBrk="0" hangingPunct="0"/>
              <a:endParaRPr lang="en-US" sz="1100" b="1">
                <a:solidFill>
                  <a:schemeClr val="bg2"/>
                </a:solidFill>
                <a:latin typeface="Arial" charset="0"/>
              </a:endParaRPr>
            </a:p>
          </p:txBody>
        </p:sp>
        <p:sp>
          <p:nvSpPr>
            <p:cNvPr id="581684" name="AutoShape 52"/>
            <p:cNvSpPr>
              <a:spLocks noChangeArrowheads="1"/>
            </p:cNvSpPr>
            <p:nvPr/>
          </p:nvSpPr>
          <p:spPr bwMode="auto">
            <a:xfrm>
              <a:off x="4416" y="4032"/>
              <a:ext cx="1008" cy="144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100">
                  <a:solidFill>
                    <a:srgbClr val="FAFD00"/>
                  </a:solidFill>
                  <a:latin typeface="Arial" charset="0"/>
                </a:rPr>
                <a:t>Add to Health Library</a:t>
              </a:r>
            </a:p>
          </p:txBody>
        </p:sp>
        <p:sp>
          <p:nvSpPr>
            <p:cNvPr id="581685" name="Rectangle 53"/>
            <p:cNvSpPr>
              <a:spLocks noChangeArrowheads="1"/>
            </p:cNvSpPr>
            <p:nvPr/>
          </p:nvSpPr>
          <p:spPr bwMode="auto">
            <a:xfrm>
              <a:off x="3552" y="1248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M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86" name="Rectangle 54"/>
            <p:cNvSpPr>
              <a:spLocks noChangeArrowheads="1"/>
            </p:cNvSpPr>
            <p:nvPr/>
          </p:nvSpPr>
          <p:spPr bwMode="auto">
            <a:xfrm>
              <a:off x="3264" y="1872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T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87" name="Rectangle 55"/>
            <p:cNvSpPr>
              <a:spLocks noChangeArrowheads="1"/>
            </p:cNvSpPr>
            <p:nvPr/>
          </p:nvSpPr>
          <p:spPr bwMode="auto">
            <a:xfrm>
              <a:off x="3360" y="2496"/>
              <a:ext cx="96" cy="9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L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88" name="Rectangle 56"/>
            <p:cNvSpPr>
              <a:spLocks noChangeArrowheads="1"/>
            </p:cNvSpPr>
            <p:nvPr/>
          </p:nvSpPr>
          <p:spPr bwMode="auto">
            <a:xfrm>
              <a:off x="144" y="480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M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89" name="Rectangle 57"/>
            <p:cNvSpPr>
              <a:spLocks noChangeArrowheads="1"/>
            </p:cNvSpPr>
            <p:nvPr/>
          </p:nvSpPr>
          <p:spPr bwMode="auto">
            <a:xfrm>
              <a:off x="144" y="576"/>
              <a:ext cx="96" cy="9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L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0" name="Rectangle 58"/>
            <p:cNvSpPr>
              <a:spLocks noChangeArrowheads="1"/>
            </p:cNvSpPr>
            <p:nvPr/>
          </p:nvSpPr>
          <p:spPr bwMode="auto">
            <a:xfrm>
              <a:off x="144" y="912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T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1" name="Rectangle 59"/>
            <p:cNvSpPr>
              <a:spLocks noChangeArrowheads="1"/>
            </p:cNvSpPr>
            <p:nvPr/>
          </p:nvSpPr>
          <p:spPr bwMode="auto">
            <a:xfrm>
              <a:off x="1536" y="480"/>
              <a:ext cx="96" cy="9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L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2" name="Rectangle 60"/>
            <p:cNvSpPr>
              <a:spLocks noChangeArrowheads="1"/>
            </p:cNvSpPr>
            <p:nvPr/>
          </p:nvSpPr>
          <p:spPr bwMode="auto">
            <a:xfrm>
              <a:off x="1536" y="576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M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3" name="Rectangle 61"/>
            <p:cNvSpPr>
              <a:spLocks noChangeArrowheads="1"/>
            </p:cNvSpPr>
            <p:nvPr/>
          </p:nvSpPr>
          <p:spPr bwMode="auto">
            <a:xfrm>
              <a:off x="4800" y="288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T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4" name="Rectangle 62"/>
            <p:cNvSpPr>
              <a:spLocks noChangeArrowheads="1"/>
            </p:cNvSpPr>
            <p:nvPr/>
          </p:nvSpPr>
          <p:spPr bwMode="auto">
            <a:xfrm>
              <a:off x="4848" y="2112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T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5" name="Rectangle 63"/>
            <p:cNvSpPr>
              <a:spLocks noChangeArrowheads="1"/>
            </p:cNvSpPr>
            <p:nvPr/>
          </p:nvSpPr>
          <p:spPr bwMode="auto">
            <a:xfrm>
              <a:off x="144" y="2640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M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6" name="Rectangle 64"/>
            <p:cNvSpPr>
              <a:spLocks noChangeArrowheads="1"/>
            </p:cNvSpPr>
            <p:nvPr/>
          </p:nvSpPr>
          <p:spPr bwMode="auto">
            <a:xfrm>
              <a:off x="144" y="2496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T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7" name="Rectangle 65"/>
            <p:cNvSpPr>
              <a:spLocks noChangeArrowheads="1"/>
            </p:cNvSpPr>
            <p:nvPr/>
          </p:nvSpPr>
          <p:spPr bwMode="auto">
            <a:xfrm>
              <a:off x="144" y="2160"/>
              <a:ext cx="96" cy="96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L</a:t>
              </a:r>
              <a:endParaRPr lang="en-US" sz="2400">
                <a:solidFill>
                  <a:schemeClr val="bg2"/>
                </a:solidFill>
              </a:endParaRPr>
            </a:p>
          </p:txBody>
        </p:sp>
        <p:sp>
          <p:nvSpPr>
            <p:cNvPr id="581698" name="Rectangle 66"/>
            <p:cNvSpPr>
              <a:spLocks noChangeArrowheads="1"/>
            </p:cNvSpPr>
            <p:nvPr/>
          </p:nvSpPr>
          <p:spPr bwMode="auto">
            <a:xfrm>
              <a:off x="5136" y="3456"/>
              <a:ext cx="96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sz="1000">
                  <a:solidFill>
                    <a:schemeClr val="bg2"/>
                  </a:solidFill>
                  <a:latin typeface="Arial" charset="0"/>
                </a:rPr>
                <a:t>M</a:t>
              </a:r>
              <a:endParaRPr lang="en-US" sz="2400">
                <a:solidFill>
                  <a:schemeClr val="bg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58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Principles of Disease Management: </a:t>
            </a:r>
            <a:r>
              <a:rPr lang="en-US" sz="3600" b="0">
                <a:latin typeface="Times" charset="0"/>
              </a:rPr>
              <a:t>Knowledge-Based CPR: Evaluation</a:t>
            </a:r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>
                <a:latin typeface="Times" charset="0"/>
              </a:rPr>
              <a:t> Evaluate defined process/outcome measures= report generator</a:t>
            </a:r>
          </a:p>
          <a:p>
            <a:r>
              <a:rPr lang="en-US" b="0">
                <a:latin typeface="Times" charset="0"/>
              </a:rPr>
              <a:t>Administrative Decision Support</a:t>
            </a:r>
          </a:p>
          <a:p>
            <a:pPr lvl="1"/>
            <a:r>
              <a:rPr lang="en-US" b="0">
                <a:latin typeface="Times" charset="0"/>
              </a:rPr>
              <a:t>Tells us where/how to redirect resources cost-effectively</a:t>
            </a:r>
          </a:p>
          <a:p>
            <a:pPr lvl="1"/>
            <a:r>
              <a:rPr lang="en-US" b="0">
                <a:latin typeface="Times" charset="0"/>
              </a:rPr>
              <a:t>Suggests where new innovation/emphasis needs to be applied to achieve desired outcomes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Episode Scenario</a:t>
            </a:r>
          </a:p>
        </p:txBody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b="0"/>
              <a:t>Patient- in office- fills out interval hx. Form- </a:t>
            </a:r>
            <a:r>
              <a:rPr lang="en-US" sz="2000" b="0">
                <a:solidFill>
                  <a:srgbClr val="FAFD00"/>
                </a:solidFill>
              </a:rPr>
              <a:t>Discrete data capture</a:t>
            </a:r>
          </a:p>
          <a:p>
            <a:pPr>
              <a:lnSpc>
                <a:spcPct val="90000"/>
              </a:lnSpc>
            </a:pPr>
            <a:r>
              <a:rPr lang="en-US" sz="2000" b="0"/>
              <a:t>MA-  checks form, vital signs, fingerstick sugar- </a:t>
            </a:r>
            <a:r>
              <a:rPr lang="en-US" sz="2000" b="0">
                <a:solidFill>
                  <a:srgbClr val="FAFD00"/>
                </a:solidFill>
              </a:rPr>
              <a:t>Records data</a:t>
            </a:r>
            <a:endParaRPr lang="en-US" sz="2000" b="0"/>
          </a:p>
          <a:p>
            <a:pPr>
              <a:lnSpc>
                <a:spcPct val="90000"/>
              </a:lnSpc>
            </a:pPr>
            <a:r>
              <a:rPr lang="en-US" sz="2000" b="0"/>
              <a:t>MD-opens chart- </a:t>
            </a:r>
            <a:r>
              <a:rPr lang="en-US" sz="2000" b="0">
                <a:solidFill>
                  <a:srgbClr val="FAFD00"/>
                </a:solidFill>
              </a:rPr>
              <a:t>Rules fire for reminders, safety </a:t>
            </a:r>
            <a:r>
              <a:rPr lang="en-US" sz="2000" b="0"/>
              <a:t>(metformin-recent Cr 1.6)- option to look at guidelines data= </a:t>
            </a:r>
            <a:r>
              <a:rPr lang="en-US" sz="2000" b="0">
                <a:solidFill>
                  <a:srgbClr val="FAFD00"/>
                </a:solidFill>
              </a:rPr>
              <a:t>Education</a:t>
            </a:r>
          </a:p>
          <a:p>
            <a:pPr>
              <a:lnSpc>
                <a:spcPct val="90000"/>
              </a:lnSpc>
            </a:pPr>
            <a:r>
              <a:rPr lang="en-US" sz="2000" b="0"/>
              <a:t>MD- fills out Hx, PE form-</a:t>
            </a:r>
            <a:r>
              <a:rPr lang="en-US" sz="2000" b="0">
                <a:solidFill>
                  <a:srgbClr val="FAFD00"/>
                </a:solidFill>
              </a:rPr>
              <a:t>Discrete data capture</a:t>
            </a:r>
          </a:p>
          <a:p>
            <a:pPr>
              <a:lnSpc>
                <a:spcPct val="90000"/>
              </a:lnSpc>
            </a:pPr>
            <a:r>
              <a:rPr lang="en-US" sz="2000" b="0">
                <a:solidFill>
                  <a:srgbClr val="FAFD00"/>
                </a:solidFill>
              </a:rPr>
              <a:t>MD- requests or Dynamic Decision Support fires </a:t>
            </a:r>
            <a:r>
              <a:rPr lang="en-US" sz="2000" b="0"/>
              <a:t>offering recommended therapy</a:t>
            </a:r>
          </a:p>
          <a:p>
            <a:pPr>
              <a:lnSpc>
                <a:spcPct val="90000"/>
              </a:lnSpc>
            </a:pPr>
            <a:r>
              <a:rPr lang="en-US" sz="2000" b="0"/>
              <a:t>MD- </a:t>
            </a:r>
            <a:r>
              <a:rPr lang="en-US" sz="2000" b="0">
                <a:solidFill>
                  <a:srgbClr val="FAFD00"/>
                </a:solidFill>
              </a:rPr>
              <a:t>safety rules</a:t>
            </a:r>
            <a:r>
              <a:rPr lang="en-US" sz="2000" b="0"/>
              <a:t> fires as orders TZD  (CHF)</a:t>
            </a:r>
          </a:p>
          <a:p>
            <a:pPr>
              <a:lnSpc>
                <a:spcPct val="90000"/>
              </a:lnSpc>
            </a:pPr>
            <a:r>
              <a:rPr lang="en-US" sz="2000" b="0"/>
              <a:t>MD-  </a:t>
            </a:r>
            <a:r>
              <a:rPr lang="en-US" sz="2000" b="0">
                <a:solidFill>
                  <a:srgbClr val="FAFD00"/>
                </a:solidFill>
              </a:rPr>
              <a:t>triage rules</a:t>
            </a:r>
            <a:r>
              <a:rPr lang="en-US" sz="2000" b="0"/>
              <a:t> fire as closes chart</a:t>
            </a:r>
          </a:p>
          <a:p>
            <a:pPr>
              <a:lnSpc>
                <a:spcPct val="90000"/>
              </a:lnSpc>
            </a:pPr>
            <a:r>
              <a:rPr lang="en-US" sz="2000" b="0"/>
              <a:t>Patient- home-  E-WEB portal use-  report sugars-reviews chart-schedules- reviews/searches for information re:diagnoses,care- </a:t>
            </a:r>
            <a:r>
              <a:rPr lang="en-US" sz="2000" b="0">
                <a:solidFill>
                  <a:srgbClr val="FAFD00"/>
                </a:solidFill>
              </a:rPr>
              <a:t>patient education, reminders sent to patient (less obtrusive to MD)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 Uses</a:t>
            </a:r>
          </a:p>
        </p:txBody>
      </p:sp>
      <p:sp>
        <p:nvSpPr>
          <p:cNvPr id="67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Research capabilities</a:t>
            </a:r>
          </a:p>
          <a:p>
            <a:pPr>
              <a:lnSpc>
                <a:spcPct val="90000"/>
              </a:lnSpc>
            </a:pPr>
            <a:r>
              <a:rPr lang="en-US"/>
              <a:t>Process and Outcome measure Review</a:t>
            </a:r>
          </a:p>
          <a:p>
            <a:pPr>
              <a:lnSpc>
                <a:spcPct val="90000"/>
              </a:lnSpc>
            </a:pPr>
            <a:r>
              <a:rPr lang="en-US"/>
              <a:t>Potential Increased payment (Leapfrog, etc)- </a:t>
            </a:r>
            <a:r>
              <a:rPr lang="en-US">
                <a:solidFill>
                  <a:srgbClr val="FAFD00"/>
                </a:solidFill>
              </a:rPr>
              <a:t>Pay for Performance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(Non-Threatening) MD Compliance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AFD00"/>
                </a:solidFill>
              </a:rPr>
              <a:t>Universal Health Record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Enough rules to get improved outcomes vs too many that MDs complain= </a:t>
            </a:r>
            <a:r>
              <a:rPr lang="en-US" sz="2400">
                <a:solidFill>
                  <a:srgbClr val="FAFD00"/>
                </a:solidFill>
              </a:rPr>
              <a:t># of rules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ja-JP" altLang="en-US" sz="2400">
                <a:solidFill>
                  <a:srgbClr val="FAFD00"/>
                </a:solidFill>
                <a:latin typeface="Arial"/>
              </a:rPr>
              <a:t>‘</a:t>
            </a:r>
            <a:r>
              <a:rPr lang="en-US" sz="2400">
                <a:solidFill>
                  <a:srgbClr val="FAFD00"/>
                </a:solidFill>
              </a:rPr>
              <a:t>Forced</a:t>
            </a:r>
            <a:r>
              <a:rPr lang="ja-JP" altLang="en-US" sz="2400">
                <a:solidFill>
                  <a:srgbClr val="FAFD00"/>
                </a:solidFill>
                <a:latin typeface="Arial"/>
              </a:rPr>
              <a:t>’</a:t>
            </a:r>
            <a:r>
              <a:rPr lang="en-US" sz="2400">
                <a:solidFill>
                  <a:srgbClr val="FAFD00"/>
                </a:solidFill>
              </a:rPr>
              <a:t> vs. </a:t>
            </a:r>
            <a:r>
              <a:rPr lang="ja-JP" altLang="en-US" sz="2400">
                <a:solidFill>
                  <a:srgbClr val="FAFD00"/>
                </a:solidFill>
                <a:latin typeface="Arial"/>
              </a:rPr>
              <a:t>‘</a:t>
            </a:r>
            <a:r>
              <a:rPr lang="en-US" sz="2400">
                <a:solidFill>
                  <a:srgbClr val="FAFD00"/>
                </a:solidFill>
              </a:rPr>
              <a:t>unforced</a:t>
            </a:r>
            <a:r>
              <a:rPr lang="ja-JP" altLang="en-US" sz="2400">
                <a:solidFill>
                  <a:srgbClr val="FAFD00"/>
                </a:solidFill>
                <a:latin typeface="Arial"/>
              </a:rPr>
              <a:t>’</a:t>
            </a:r>
            <a:r>
              <a:rPr lang="en-US" sz="2400"/>
              <a:t> reminders</a:t>
            </a:r>
          </a:p>
          <a:p>
            <a:pPr>
              <a:lnSpc>
                <a:spcPct val="90000"/>
              </a:lnSpc>
            </a:pPr>
            <a:r>
              <a:rPr lang="en-US" sz="2400"/>
              <a:t>Get / keep MD </a:t>
            </a:r>
            <a:r>
              <a:rPr lang="ja-JP" altLang="en-US" sz="2400">
                <a:latin typeface="Arial"/>
              </a:rPr>
              <a:t>‘</a:t>
            </a:r>
            <a:r>
              <a:rPr lang="en-US" sz="2400"/>
              <a:t>buy-in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/>
              <a:t>- make system </a:t>
            </a:r>
            <a:r>
              <a:rPr lang="ja-JP" altLang="en-US" sz="2400">
                <a:latin typeface="Arial"/>
              </a:rPr>
              <a:t>‘</a:t>
            </a:r>
            <a:r>
              <a:rPr lang="en-US" sz="2400"/>
              <a:t>seamless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/>
              <a:t> as possible- (part of a </a:t>
            </a:r>
            <a:r>
              <a:rPr lang="ja-JP" altLang="en-US" sz="2400">
                <a:latin typeface="Arial"/>
              </a:rPr>
              <a:t>‘</a:t>
            </a:r>
            <a:r>
              <a:rPr lang="en-US" sz="2400"/>
              <a:t>natural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/>
              <a:t> work flow)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rgbClr val="FAFD00"/>
                </a:solidFill>
              </a:rPr>
              <a:t>When to show the alerts</a:t>
            </a:r>
            <a:r>
              <a:rPr lang="en-US" sz="2400"/>
              <a:t> during the MD- patient-computer interaction</a:t>
            </a:r>
          </a:p>
          <a:p>
            <a:pPr>
              <a:lnSpc>
                <a:spcPct val="90000"/>
              </a:lnSpc>
            </a:pPr>
            <a:r>
              <a:rPr lang="en-US" sz="2400"/>
              <a:t>Where to </a:t>
            </a:r>
            <a:r>
              <a:rPr lang="en-US" sz="2400">
                <a:solidFill>
                  <a:srgbClr val="FAFD00"/>
                </a:solidFill>
              </a:rPr>
              <a:t>set HgA1c triage</a:t>
            </a:r>
            <a:r>
              <a:rPr lang="ja-JP" altLang="en-US" sz="2400">
                <a:solidFill>
                  <a:srgbClr val="FAFD00"/>
                </a:solidFill>
                <a:latin typeface="Arial"/>
              </a:rPr>
              <a:t>’</a:t>
            </a:r>
            <a:r>
              <a:rPr lang="en-US" sz="2400">
                <a:solidFill>
                  <a:srgbClr val="FAFD00"/>
                </a:solidFill>
              </a:rPr>
              <a:t> rule</a:t>
            </a:r>
            <a:r>
              <a:rPr lang="en-US" sz="2400"/>
              <a:t> for 1-on-1 case manager help- cost/benefit</a:t>
            </a:r>
          </a:p>
          <a:p>
            <a:pPr>
              <a:lnSpc>
                <a:spcPct val="90000"/>
              </a:lnSpc>
            </a:pPr>
            <a:r>
              <a:rPr lang="en-US" sz="2400"/>
              <a:t>Dynamic decision support  effort will be great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0"/>
            <a:ext cx="8828087" cy="838200"/>
          </a:xfrm>
        </p:spPr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839200" cy="46624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Chronic Diseases</a:t>
            </a:r>
            <a:r>
              <a:rPr lang="en-US" sz="2400" b="0"/>
              <a:t> (such as Diabetes) carry significant </a:t>
            </a:r>
            <a:r>
              <a:rPr lang="en-US" sz="2400" b="0">
                <a:solidFill>
                  <a:srgbClr val="FAFD00"/>
                </a:solidFill>
              </a:rPr>
              <a:t>morbidity, premature mortality, cost</a:t>
            </a:r>
            <a:r>
              <a:rPr lang="en-US" sz="2400" b="0"/>
              <a:t> (to patients, third-party players, society)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Best practices</a:t>
            </a:r>
            <a:r>
              <a:rPr lang="en-US" sz="2400" b="0"/>
              <a:t> , for purposes of safety and improved outcomes, are </a:t>
            </a:r>
            <a:r>
              <a:rPr lang="en-US" sz="2400" b="0">
                <a:solidFill>
                  <a:srgbClr val="FAFD00"/>
                </a:solidFill>
              </a:rPr>
              <a:t>difficult</a:t>
            </a:r>
            <a:r>
              <a:rPr lang="en-US" sz="2400" b="0"/>
              <a:t> to keep abreast of and</a:t>
            </a:r>
            <a:r>
              <a:rPr lang="en-US" sz="2400" b="0">
                <a:solidFill>
                  <a:srgbClr val="FAFD00"/>
                </a:solidFill>
              </a:rPr>
              <a:t> implement</a:t>
            </a:r>
            <a:r>
              <a:rPr lang="en-US" sz="2400" b="0"/>
              <a:t> in busy practices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Disease Management principles have proven efficacy in improving outcomes, but there is still significant room for improvement and they are costly</a:t>
            </a:r>
          </a:p>
          <a:p>
            <a:pPr>
              <a:lnSpc>
                <a:spcPct val="90000"/>
              </a:lnSpc>
            </a:pPr>
            <a:r>
              <a:rPr lang="en-US" sz="2400" b="0">
                <a:solidFill>
                  <a:srgbClr val="FAFD00"/>
                </a:solidFill>
              </a:rPr>
              <a:t>Decision support</a:t>
            </a:r>
            <a:r>
              <a:rPr lang="en-US" sz="2400" b="0"/>
              <a:t>, using principles of Disease Management , in an </a:t>
            </a:r>
            <a:r>
              <a:rPr lang="en-US" sz="2400" b="0">
                <a:solidFill>
                  <a:srgbClr val="FAFD00"/>
                </a:solidFill>
              </a:rPr>
              <a:t>Integrated Computerized  Patient Record</a:t>
            </a:r>
            <a:r>
              <a:rPr lang="en-US" sz="2400" b="0"/>
              <a:t>, are likely to have </a:t>
            </a:r>
            <a:r>
              <a:rPr lang="en-US" sz="2400" b="0">
                <a:solidFill>
                  <a:srgbClr val="FAFD00"/>
                </a:solidFill>
              </a:rPr>
              <a:t>major further improvement in outcomes</a:t>
            </a:r>
            <a:r>
              <a:rPr lang="en-US" sz="2400" b="0"/>
              <a:t> in patients with Chronic Diseases such as Diabetes Mellitus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">
      <a:dk1>
        <a:srgbClr val="919191"/>
      </a:dk1>
      <a:lt1>
        <a:srgbClr val="FFFFFF"/>
      </a:lt1>
      <a:dk2>
        <a:srgbClr val="02257A"/>
      </a:dk2>
      <a:lt2>
        <a:srgbClr val="FF7C80"/>
      </a:lt2>
      <a:accent1>
        <a:srgbClr val="618FFD"/>
      </a:accent1>
      <a:accent2>
        <a:srgbClr val="00AE00"/>
      </a:accent2>
      <a:accent3>
        <a:srgbClr val="AAACBE"/>
      </a:accent3>
      <a:accent4>
        <a:srgbClr val="DADADA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C:\WINDOWS\DESKTOP\SLIDES 2-09-00\BG-05TitleSlides_R8.ppt</Template>
  <TotalTime>95</TotalTime>
  <Pages>28</Pages>
  <Words>987</Words>
  <Application>Microsoft Macintosh PowerPoint</Application>
  <PresentationFormat>Custom</PresentationFormat>
  <Paragraphs>196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Times</vt:lpstr>
      <vt:lpstr>Times New Roman</vt:lpstr>
      <vt:lpstr>default</vt:lpstr>
      <vt:lpstr>Clip</vt:lpstr>
      <vt:lpstr>Rules:Reminders</vt:lpstr>
      <vt:lpstr>Rules to Prevent Errors of Commission</vt:lpstr>
      <vt:lpstr>PowerPoint Presentation</vt:lpstr>
      <vt:lpstr>Principles of Disease Management:Knowledge-Based CPR:Triage/Stratify Risk</vt:lpstr>
      <vt:lpstr>Principles of Disease Management: Knowledge-Based CPR: Education</vt:lpstr>
      <vt:lpstr>Principles of Disease Management: Patient Interaction with KNOWLEDGE-BASED, OUT-PATIENT COMPUTERIZED PATIENT RECORD  SYSTEM- Patient Interaction</vt:lpstr>
      <vt:lpstr>PowerPoint Presentation</vt:lpstr>
      <vt:lpstr>PowerPoint Presentation</vt:lpstr>
      <vt:lpstr>Principles of Disease Management: Knowledge-Based CPR: Evaluation</vt:lpstr>
      <vt:lpstr>Episode Scenario</vt:lpstr>
      <vt:lpstr>Other  Uses</vt:lpstr>
      <vt:lpstr>Challenges</vt:lpstr>
      <vt:lpstr>Summary</vt:lpstr>
    </vt:vector>
  </TitlesOfParts>
  <Company>home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Use of Technology in Outpatient Care   Using  the  Computerized  Patient Record to Implement Principles of Disease Management: Focus on the Diabetes Mellitus Model</dc:title>
  <dc:subject/>
  <dc:creator>Stan Schwartz</dc:creator>
  <cp:keywords/>
  <dc:description/>
  <cp:lastModifiedBy>Monica Dennis</cp:lastModifiedBy>
  <cp:revision>13</cp:revision>
  <cp:lastPrinted>2003-03-02T15:41:03Z</cp:lastPrinted>
  <dcterms:created xsi:type="dcterms:W3CDTF">2004-10-22T15:13:21Z</dcterms:created>
  <dcterms:modified xsi:type="dcterms:W3CDTF">2018-05-27T18:04:42Z</dcterms:modified>
</cp:coreProperties>
</file>