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546" r:id="rId2"/>
    <p:sldId id="635" r:id="rId3"/>
    <p:sldId id="620" r:id="rId4"/>
    <p:sldId id="547" r:id="rId5"/>
    <p:sldId id="621" r:id="rId6"/>
    <p:sldId id="549" r:id="rId7"/>
    <p:sldId id="565" r:id="rId8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preferSingleView="1">
    <p:restoredLeft sz="32787"/>
    <p:restoredTop sz="90943"/>
  </p:normalViewPr>
  <p:slideViewPr>
    <p:cSldViewPr>
      <p:cViewPr varScale="1">
        <p:scale>
          <a:sx n="107" d="100"/>
          <a:sy n="107" d="100"/>
        </p:scale>
        <p:origin x="472" y="168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Results of Our Disease Management:</a:t>
            </a:r>
            <a:br>
              <a:rPr lang="en-US" b="0">
                <a:latin typeface="Times" charset="0"/>
              </a:rPr>
            </a:br>
            <a:r>
              <a:rPr lang="en-US" b="0">
                <a:latin typeface="Times" charset="0"/>
              </a:rPr>
              <a:t>Incomplete Success</a:t>
            </a:r>
            <a:endParaRPr lang="en-US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100" b="0"/>
              <a:t>Our </a:t>
            </a:r>
            <a:r>
              <a:rPr lang="en-US" sz="3100" b="0">
                <a:solidFill>
                  <a:srgbClr val="FAFD00"/>
                </a:solidFill>
              </a:rPr>
              <a:t>benefits were clear</a:t>
            </a:r>
            <a:r>
              <a:rPr lang="en-US" sz="3100" b="0"/>
              <a:t> but incomplete</a:t>
            </a:r>
          </a:p>
          <a:p>
            <a:pPr>
              <a:lnSpc>
                <a:spcPct val="90000"/>
              </a:lnSpc>
            </a:pPr>
            <a:r>
              <a:rPr lang="en-US" sz="3100" b="0"/>
              <a:t>Our </a:t>
            </a:r>
            <a:r>
              <a:rPr lang="en-US" sz="3100" b="0">
                <a:solidFill>
                  <a:srgbClr val="FAFD00"/>
                </a:solidFill>
              </a:rPr>
              <a:t>cost was high</a:t>
            </a:r>
            <a:r>
              <a:rPr lang="en-US" sz="3100" b="0"/>
              <a:t> (case manager intensive, triage center) compared to  </a:t>
            </a:r>
            <a:r>
              <a:rPr lang="en-US" sz="3100" b="0">
                <a:solidFill>
                  <a:srgbClr val="FAFD00"/>
                </a:solidFill>
              </a:rPr>
              <a:t>insufficient benefit</a:t>
            </a:r>
            <a:r>
              <a:rPr lang="en-US" sz="3100" b="0"/>
              <a:t> to OUR health system</a:t>
            </a:r>
          </a:p>
          <a:p>
            <a:pPr lvl="1">
              <a:lnSpc>
                <a:spcPct val="90000"/>
              </a:lnSpc>
            </a:pPr>
            <a:r>
              <a:rPr lang="en-US" sz="2000" b="0"/>
              <a:t>At a time when managed care  proportion-of- patients stabilized/decreased = less benefit to our system</a:t>
            </a:r>
          </a:p>
          <a:p>
            <a:pPr lvl="1">
              <a:lnSpc>
                <a:spcPct val="90000"/>
              </a:lnSpc>
            </a:pPr>
            <a:r>
              <a:rPr lang="en-US" sz="2000" b="0"/>
              <a:t>At a time of decreased re-imbursement</a:t>
            </a:r>
          </a:p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</a:rPr>
              <a:t>Physician Compliance</a:t>
            </a:r>
            <a:r>
              <a:rPr lang="en-US" sz="3100" b="0"/>
              <a:t>- paper-based or </a:t>
            </a:r>
            <a:r>
              <a:rPr lang="ja-JP" altLang="en-US" sz="3100" b="0">
                <a:latin typeface="Arial"/>
              </a:rPr>
              <a:t>‘</a:t>
            </a:r>
            <a:r>
              <a:rPr lang="en-US" sz="3100" b="0"/>
              <a:t>present-on-computer</a:t>
            </a:r>
            <a:r>
              <a:rPr lang="ja-JP" altLang="en-US" sz="3100" b="0">
                <a:latin typeface="Arial"/>
              </a:rPr>
              <a:t>’</a:t>
            </a:r>
            <a:r>
              <a:rPr lang="en-US" sz="3100" b="0"/>
              <a:t> were insufficient to improve compliance </a:t>
            </a:r>
            <a:r>
              <a:rPr lang="ja-JP" altLang="en-US" sz="3100" b="0">
                <a:latin typeface="Arial"/>
              </a:rPr>
              <a:t>‘</a:t>
            </a:r>
            <a:r>
              <a:rPr lang="en-US" sz="3100" b="0"/>
              <a:t>enough</a:t>
            </a:r>
            <a:r>
              <a:rPr lang="ja-JP" altLang="en-US" sz="3100" b="0">
                <a:latin typeface="Arial"/>
              </a:rPr>
              <a:t>’</a:t>
            </a:r>
            <a:endParaRPr lang="en-US" sz="3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Conclusion:</a:t>
            </a:r>
            <a:br>
              <a:rPr lang="en-US"/>
            </a:br>
            <a:endParaRPr lang="en-US"/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100">
                <a:solidFill>
                  <a:srgbClr val="FAFD00"/>
                </a:solidFill>
              </a:rPr>
              <a:t>NOT </a:t>
            </a:r>
            <a:r>
              <a:rPr lang="en-US" sz="3100"/>
              <a:t> </a:t>
            </a:r>
            <a:r>
              <a:rPr lang="en-US" sz="3100" b="0"/>
              <a:t>that</a:t>
            </a:r>
            <a:r>
              <a:rPr lang="en-US" sz="3100"/>
              <a:t> </a:t>
            </a:r>
            <a:r>
              <a:rPr lang="ja-JP" altLang="en-US" sz="3100" b="0">
                <a:latin typeface="Arial"/>
              </a:rPr>
              <a:t>‘</a:t>
            </a:r>
            <a:r>
              <a:rPr lang="en-US" sz="3100" b="0"/>
              <a:t>Disease Management is</a:t>
            </a:r>
            <a:r>
              <a:rPr lang="ja-JP" altLang="en-US" sz="3100" b="0">
                <a:latin typeface="Arial"/>
              </a:rPr>
              <a:t>‘</a:t>
            </a:r>
            <a:r>
              <a:rPr lang="en-US" sz="3100" b="0"/>
              <a:t>wrong</a:t>
            </a:r>
            <a:r>
              <a:rPr lang="ja-JP" altLang="en-US" sz="3100" b="0">
                <a:latin typeface="Arial"/>
              </a:rPr>
              <a:t>’</a:t>
            </a:r>
            <a:r>
              <a:rPr lang="en-US" sz="3100" b="0"/>
              <a:t> or can</a:t>
            </a:r>
            <a:r>
              <a:rPr lang="ja-JP" altLang="en-US" sz="3100" b="0">
                <a:latin typeface="Arial"/>
              </a:rPr>
              <a:t>’</a:t>
            </a:r>
            <a:r>
              <a:rPr lang="en-US" sz="3100" b="0"/>
              <a:t>t /doesn</a:t>
            </a:r>
            <a:r>
              <a:rPr lang="ja-JP" altLang="en-US" sz="3100" b="0">
                <a:latin typeface="Arial"/>
              </a:rPr>
              <a:t>’</a:t>
            </a:r>
            <a:r>
              <a:rPr lang="en-US" sz="3100" b="0"/>
              <a:t>t work or even too expensive</a:t>
            </a:r>
          </a:p>
          <a:p>
            <a:r>
              <a:rPr lang="en-US" sz="3100">
                <a:solidFill>
                  <a:srgbClr val="FAFD00"/>
                </a:solidFill>
              </a:rPr>
              <a:t>BUT</a:t>
            </a:r>
            <a:r>
              <a:rPr lang="en-US" sz="3100" b="0"/>
              <a:t>  that need a </a:t>
            </a:r>
            <a:r>
              <a:rPr lang="en-US" sz="3100" b="0">
                <a:solidFill>
                  <a:srgbClr val="FAFD00"/>
                </a:solidFill>
              </a:rPr>
              <a:t>better way</a:t>
            </a:r>
            <a:r>
              <a:rPr lang="en-US" sz="3100" b="0"/>
              <a:t> is needed to </a:t>
            </a:r>
            <a:r>
              <a:rPr lang="en-US" sz="3100" b="0">
                <a:solidFill>
                  <a:srgbClr val="FAFD00"/>
                </a:solidFill>
              </a:rPr>
              <a:t>incorporate its principles</a:t>
            </a:r>
            <a:r>
              <a:rPr lang="en-US" sz="3100" b="0"/>
              <a:t> into the practice of providers in the  </a:t>
            </a:r>
            <a:r>
              <a:rPr lang="en-US" sz="3100" b="0">
                <a:solidFill>
                  <a:srgbClr val="FAFD00"/>
                </a:solidFill>
              </a:rPr>
              <a:t>care of patients</a:t>
            </a:r>
            <a:r>
              <a:rPr lang="en-US" sz="3100" b="0"/>
              <a:t> and to do so in a </a:t>
            </a:r>
            <a:r>
              <a:rPr lang="en-US" sz="3100" b="0">
                <a:solidFill>
                  <a:srgbClr val="FAFD00"/>
                </a:solidFill>
              </a:rPr>
              <a:t>cost-effective way</a:t>
            </a:r>
            <a:endParaRPr lang="en-US" sz="3100" b="0"/>
          </a:p>
          <a:p>
            <a:endParaRPr lang="en-US" sz="3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</a:t>
            </a:r>
            <a:br>
              <a:rPr lang="en-US" b="0">
                <a:latin typeface="Times" charset="0"/>
              </a:rPr>
            </a:br>
            <a:r>
              <a:rPr lang="en-US" b="0">
                <a:latin typeface="Times" charset="0"/>
              </a:rPr>
              <a:t> Effectiveness Appreciated</a:t>
            </a:r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Improves quality</a:t>
            </a:r>
            <a:r>
              <a:rPr lang="en-US" sz="2400" b="0"/>
              <a:t>- the drivers for safety are:</a:t>
            </a:r>
          </a:p>
          <a:p>
            <a:pPr lvl="1">
              <a:lnSpc>
                <a:spcPct val="90000"/>
              </a:lnSpc>
            </a:pPr>
            <a:r>
              <a:rPr lang="en-US" sz="2400" b="0"/>
              <a:t>IOM </a:t>
            </a:r>
          </a:p>
          <a:p>
            <a:pPr lvl="1">
              <a:lnSpc>
                <a:spcPct val="90000"/>
              </a:lnSpc>
            </a:pPr>
            <a:r>
              <a:rPr lang="en-US" sz="2400" b="0"/>
              <a:t> Leapfrog/ Third Party payers</a:t>
            </a:r>
          </a:p>
          <a:p>
            <a:pPr lvl="1">
              <a:lnSpc>
                <a:spcPct val="90000"/>
              </a:lnSpc>
            </a:pPr>
            <a:r>
              <a:rPr lang="en-US" sz="2400" b="0"/>
              <a:t>Accreditation Agencies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Value</a:t>
            </a:r>
            <a:r>
              <a:rPr lang="en-US" sz="2400" b="0"/>
              <a:t>= Cost vs Benefit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Time to Achieve ROI</a:t>
            </a:r>
            <a:r>
              <a:rPr lang="en-US" sz="2400" b="0"/>
              <a:t>- </a:t>
            </a:r>
            <a:r>
              <a:rPr lang="ja-JP" altLang="en-US" sz="2400" b="0">
                <a:latin typeface="Arial"/>
              </a:rPr>
              <a:t>‘</a:t>
            </a:r>
            <a:r>
              <a:rPr lang="en-US" sz="2400" b="0"/>
              <a:t>Japanese</a:t>
            </a:r>
            <a:r>
              <a:rPr lang="ja-JP" altLang="en-US" sz="2400" b="0">
                <a:latin typeface="Arial"/>
              </a:rPr>
              <a:t>’</a:t>
            </a:r>
            <a:r>
              <a:rPr lang="en-US" sz="2400" b="0"/>
              <a:t> vs. US mentality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Gatekeepers</a:t>
            </a:r>
            <a:r>
              <a:rPr lang="en-US" sz="2400" b="0"/>
              <a:t>- failed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Squeezing  payments</a:t>
            </a:r>
            <a:r>
              <a:rPr lang="en-US" sz="2400" b="0"/>
              <a:t>- has reached limits</a:t>
            </a:r>
          </a:p>
          <a:p>
            <a:pPr>
              <a:lnSpc>
                <a:spcPct val="90000"/>
              </a:lnSpc>
            </a:pPr>
            <a:r>
              <a:rPr lang="en-US" sz="3200" b="0">
                <a:solidFill>
                  <a:srgbClr val="FAFD00"/>
                </a:solidFill>
              </a:rPr>
              <a:t>Therefore, CMS, OTHERS, moving to Disease Management</a:t>
            </a:r>
            <a:endParaRPr lang="en-US" sz="2400" b="0"/>
          </a:p>
        </p:txBody>
      </p:sp>
      <p:sp>
        <p:nvSpPr>
          <p:cNvPr id="640004" name="Text Box 4"/>
          <p:cNvSpPr txBox="1">
            <a:spLocks noChangeArrowheads="1"/>
          </p:cNvSpPr>
          <p:nvPr/>
        </p:nvSpPr>
        <p:spPr bwMode="auto">
          <a:xfrm>
            <a:off x="-1066800" y="6397625"/>
            <a:ext cx="9415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1400"/>
              <a:t>Baldwin, Disease Management, Healthcare Informatics, pg 54, Feb.,2003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829675" cy="5864225"/>
          </a:xfrm>
        </p:spPr>
        <p:txBody>
          <a:bodyPr/>
          <a:lstStyle/>
          <a:p>
            <a:r>
              <a:rPr lang="en-US" sz="4800" b="0">
                <a:latin typeface="Times" charset="0"/>
              </a:rPr>
              <a:t>Principles of Disease Management: Solution</a:t>
            </a:r>
            <a:br>
              <a:rPr lang="en-US" sz="4000" b="0">
                <a:latin typeface="Times" charset="0"/>
              </a:rPr>
            </a:br>
            <a:br>
              <a:rPr lang="en-US" sz="4000" b="0">
                <a:latin typeface="Times" charset="0"/>
              </a:rPr>
            </a:br>
            <a:r>
              <a:rPr lang="en-US" sz="3200" b="0">
                <a:solidFill>
                  <a:schemeClr val="tx1"/>
                </a:solidFill>
                <a:latin typeface="Times" charset="0"/>
              </a:rPr>
              <a:t>Translation from a:</a:t>
            </a:r>
            <a:r>
              <a:rPr lang="en-US" sz="3200" b="0">
                <a:latin typeface="Times" charset="0"/>
              </a:rPr>
              <a:t> </a:t>
            </a:r>
            <a:br>
              <a:rPr lang="en-US" sz="3200" b="0">
                <a:latin typeface="Times" charset="0"/>
              </a:rPr>
            </a:br>
            <a:r>
              <a:rPr lang="en-US" sz="3200" b="0">
                <a:latin typeface="Times" charset="0"/>
              </a:rPr>
              <a:t> Paper-Based Diabetes Disease Management Program </a:t>
            </a:r>
            <a:br>
              <a:rPr lang="en-US" sz="3200" b="0">
                <a:latin typeface="Times" charset="0"/>
              </a:rPr>
            </a:br>
            <a:r>
              <a:rPr lang="en-US" sz="3200" b="0">
                <a:solidFill>
                  <a:schemeClr val="tx1"/>
                </a:solidFill>
                <a:latin typeface="Times" charset="0"/>
              </a:rPr>
              <a:t>to implementation via</a:t>
            </a:r>
            <a:br>
              <a:rPr lang="en-US" sz="4000" b="0">
                <a:latin typeface="Times" charset="0"/>
              </a:rPr>
            </a:br>
            <a:r>
              <a:rPr lang="en-US" sz="4000" b="0">
                <a:latin typeface="Times" charset="0"/>
              </a:rPr>
              <a:t> KNOWLEDGE-BASED, </a:t>
            </a:r>
            <a:br>
              <a:rPr lang="en-US" sz="4000" b="0">
                <a:latin typeface="Times" charset="0"/>
              </a:rPr>
            </a:br>
            <a:r>
              <a:rPr lang="en-US" sz="4000" b="0">
                <a:latin typeface="Times" charset="0"/>
              </a:rPr>
              <a:t>OUT-PATIENT, </a:t>
            </a:r>
            <a:br>
              <a:rPr lang="en-US" sz="4000" b="0">
                <a:latin typeface="Times" charset="0"/>
              </a:rPr>
            </a:br>
            <a:r>
              <a:rPr lang="en-US" sz="4000" b="0">
                <a:latin typeface="Times" charset="0"/>
              </a:rPr>
              <a:t>COMPUTERIZED PATIENT RECORD  </a:t>
            </a:r>
            <a:br>
              <a:rPr lang="en-US" b="0">
                <a:latin typeface="Times" charset="0"/>
              </a:rPr>
            </a:br>
            <a:br>
              <a:rPr lang="en-US" b="0">
                <a:solidFill>
                  <a:schemeClr val="tx1"/>
                </a:solidFill>
                <a:latin typeface="Times" charset="0"/>
              </a:rPr>
            </a:br>
            <a:endParaRPr lang="en-US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="0">
              <a:latin typeface="Times" charset="0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0"/>
            <a:ext cx="8828087" cy="990600"/>
          </a:xfrm>
        </p:spPr>
        <p:txBody>
          <a:bodyPr/>
          <a:lstStyle/>
          <a:p>
            <a:r>
              <a:rPr lang="en-US"/>
              <a:t>Solution: Technology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839200" cy="5043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Comprehensive Clinical Workflow</a:t>
            </a:r>
            <a:r>
              <a:rPr lang="en-US" sz="2400" b="0"/>
              <a:t>- Patient History Template,Physician Template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Guideline-Based Decision support</a:t>
            </a:r>
            <a:r>
              <a:rPr lang="en-US" sz="2400" b="0"/>
              <a:t>- computerized reminders,computerized best-practice rules/alerts/bring up order sets,dynamic decision support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Education</a:t>
            </a:r>
            <a:r>
              <a:rPr lang="en-US" sz="2400" b="0"/>
              <a:t>- patients (E-health portal), physicians and other care givers (made intrinsically part of process of care)</a:t>
            </a:r>
          </a:p>
          <a:p>
            <a:pPr algn="ctr">
              <a:lnSpc>
                <a:spcPct val="90000"/>
              </a:lnSpc>
            </a:pPr>
            <a:r>
              <a:rPr lang="en-US" sz="2000" b="0">
                <a:latin typeface="Times" charset="0"/>
              </a:rPr>
              <a:t>Education-for  alerts given, allow jumps to  complete guidelines, references, bibliography ,URLs</a:t>
            </a:r>
            <a:endParaRPr lang="en-US" sz="2400" b="0"/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Communication processes</a:t>
            </a:r>
            <a:r>
              <a:rPr lang="en-US" sz="2400" b="0"/>
              <a:t>- connect patient to Care Givers (E-health portal)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Track outcomes, administrative decision support, performance reports</a:t>
            </a:r>
            <a:endParaRPr lang="en-US" sz="2400" b="0"/>
          </a:p>
          <a:p>
            <a:pPr algn="ctr">
              <a:lnSpc>
                <a:spcPct val="90000"/>
              </a:lnSpc>
              <a:buFontTx/>
              <a:buNone/>
            </a:pPr>
            <a:endParaRPr lang="en-US" sz="3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>
                <a:latin typeface="Times" charset="0"/>
              </a:rPr>
              <a:t>Principles of Disease Management: KNOWLEDGE-BASED, OUT-PATIENT COMPUTERIZED PATIENT RECORD</a:t>
            </a:r>
            <a:endParaRPr lang="en-US" sz="4800" b="0">
              <a:latin typeface="Times" charset="0"/>
            </a:endParaRPr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971800"/>
            <a:ext cx="8839200" cy="298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100" b="0"/>
              <a:t>Decision</a:t>
            </a:r>
            <a:r>
              <a:rPr lang="en-US" sz="3100"/>
              <a:t> </a:t>
            </a:r>
            <a:r>
              <a:rPr lang="en-US" sz="3100" b="0"/>
              <a:t>Support Module : runs</a:t>
            </a:r>
          </a:p>
          <a:p>
            <a:pPr lvl="1">
              <a:lnSpc>
                <a:spcPct val="90000"/>
              </a:lnSpc>
            </a:pPr>
            <a:r>
              <a:rPr lang="en-US" sz="2800" b="0"/>
              <a:t>Screens patients for early identification/diagnosis </a:t>
            </a:r>
          </a:p>
          <a:p>
            <a:pPr lvl="1">
              <a:lnSpc>
                <a:spcPct val="90000"/>
              </a:lnSpc>
            </a:pPr>
            <a:r>
              <a:rPr lang="en-US" sz="2800" b="0"/>
              <a:t>Rules (of Omission, Commission) against DISCRETE  data in patients database</a:t>
            </a:r>
          </a:p>
          <a:p>
            <a:pPr lvl="1">
              <a:lnSpc>
                <a:spcPct val="90000"/>
              </a:lnSpc>
            </a:pPr>
            <a:r>
              <a:rPr lang="en-US" sz="2800" b="0"/>
              <a:t>Triage Rules </a:t>
            </a:r>
          </a:p>
          <a:p>
            <a:pPr lvl="1">
              <a:lnSpc>
                <a:spcPct val="90000"/>
              </a:lnSpc>
            </a:pPr>
            <a:r>
              <a:rPr lang="en-US" sz="2800" b="0"/>
              <a:t>Rules against multiple triggers to actually recommend therapeutic interventions/changes(= Dynamic Decision Support)</a:t>
            </a:r>
          </a:p>
          <a:p>
            <a:pPr lvl="1"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AutoShape 2"/>
          <p:cNvSpPr>
            <a:spLocks noChangeArrowheads="1"/>
          </p:cNvSpPr>
          <p:nvPr/>
        </p:nvSpPr>
        <p:spPr bwMode="auto">
          <a:xfrm>
            <a:off x="1089025" y="2905125"/>
            <a:ext cx="3352800" cy="2828925"/>
          </a:xfrm>
          <a:prstGeom prst="homePlate">
            <a:avLst>
              <a:gd name="adj" fmla="val 1777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Ctr="1"/>
          <a:lstStyle/>
          <a:p>
            <a:pPr eaLnBrk="0" hangingPunct="0"/>
            <a:r>
              <a:rPr lang="en-US" sz="1400" b="1" u="sng">
                <a:solidFill>
                  <a:srgbClr val="FAFD00"/>
                </a:solidFill>
                <a:latin typeface="Arial" charset="0"/>
              </a:rPr>
              <a:t>Basic Health Summary</a:t>
            </a:r>
            <a:endParaRPr lang="en-US" sz="1400" b="1" u="sng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76515" name="AutoShape 3"/>
          <p:cNvSpPr>
            <a:spLocks noChangeArrowheads="1"/>
          </p:cNvSpPr>
          <p:nvPr/>
        </p:nvSpPr>
        <p:spPr bwMode="auto">
          <a:xfrm>
            <a:off x="6789738" y="3052763"/>
            <a:ext cx="2262187" cy="1747837"/>
          </a:xfrm>
          <a:prstGeom prst="verticalScroll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>
                <a:solidFill>
                  <a:srgbClr val="FAFD00"/>
                </a:solidFill>
                <a:latin typeface="Arial" charset="0"/>
                <a:cs typeface="Arial" charset="0"/>
              </a:rPr>
              <a:t>Evidence-Based</a:t>
            </a:r>
          </a:p>
          <a:p>
            <a:pPr algn="ctr"/>
            <a:r>
              <a:rPr lang="en-US" sz="1800">
                <a:solidFill>
                  <a:srgbClr val="FAFD00"/>
                </a:solidFill>
                <a:latin typeface="Arial" charset="0"/>
                <a:cs typeface="Arial" charset="0"/>
              </a:rPr>
              <a:t>Best Practices</a:t>
            </a:r>
            <a:endParaRPr lang="en-US" sz="1000">
              <a:solidFill>
                <a:srgbClr val="FAFD00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rgbClr val="FAFD00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algn="ctr"/>
            <a:endParaRPr lang="en-US" sz="100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576516" name="Rectangle 4"/>
          <p:cNvSpPr>
            <a:spLocks noChangeArrowheads="1"/>
          </p:cNvSpPr>
          <p:nvPr/>
        </p:nvSpPr>
        <p:spPr bwMode="auto">
          <a:xfrm>
            <a:off x="762000" y="1828800"/>
            <a:ext cx="8831263" cy="4090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17" name="Text Box 5"/>
          <p:cNvSpPr txBox="1">
            <a:spLocks noChangeArrowheads="1"/>
          </p:cNvSpPr>
          <p:nvPr/>
        </p:nvSpPr>
        <p:spPr bwMode="auto">
          <a:xfrm>
            <a:off x="922338" y="685800"/>
            <a:ext cx="8297862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Arial" charset="0"/>
                <a:cs typeface="Arial" charset="0"/>
              </a:rPr>
              <a:t>Health Management Plan (HMP) Overview</a:t>
            </a:r>
          </a:p>
        </p:txBody>
      </p:sp>
      <p:sp>
        <p:nvSpPr>
          <p:cNvPr id="576518" name="Text Box 6"/>
          <p:cNvSpPr txBox="1">
            <a:spLocks noChangeArrowheads="1"/>
          </p:cNvSpPr>
          <p:nvPr/>
        </p:nvSpPr>
        <p:spPr bwMode="auto">
          <a:xfrm>
            <a:off x="7124700" y="3946525"/>
            <a:ext cx="1760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>
                <a:latin typeface="Arial" charset="0"/>
                <a:cs typeface="Arial" charset="0"/>
              </a:rPr>
              <a:t>Reminders </a:t>
            </a:r>
          </a:p>
          <a:p>
            <a:pPr>
              <a:buFontTx/>
              <a:buChar char="-"/>
            </a:pPr>
            <a:r>
              <a:rPr lang="en-US">
                <a:latin typeface="Arial" charset="0"/>
                <a:cs typeface="Arial" charset="0"/>
              </a:rPr>
              <a:t>Alerts</a:t>
            </a:r>
          </a:p>
        </p:txBody>
      </p:sp>
      <p:sp>
        <p:nvSpPr>
          <p:cNvPr id="576519" name="Text Box 7"/>
          <p:cNvSpPr txBox="1">
            <a:spLocks noChangeArrowheads="1"/>
          </p:cNvSpPr>
          <p:nvPr/>
        </p:nvSpPr>
        <p:spPr bwMode="auto">
          <a:xfrm>
            <a:off x="1844675" y="2382838"/>
            <a:ext cx="101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Arial" charset="0"/>
                <a:cs typeface="Arial" charset="0"/>
              </a:rPr>
              <a:t>Inputs</a:t>
            </a:r>
          </a:p>
        </p:txBody>
      </p:sp>
      <p:sp>
        <p:nvSpPr>
          <p:cNvPr id="576520" name="Text Box 8"/>
          <p:cNvSpPr txBox="1">
            <a:spLocks noChangeArrowheads="1"/>
          </p:cNvSpPr>
          <p:nvPr/>
        </p:nvSpPr>
        <p:spPr bwMode="auto">
          <a:xfrm>
            <a:off x="7375525" y="2382838"/>
            <a:ext cx="125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Arial" charset="0"/>
                <a:cs typeface="Arial" charset="0"/>
              </a:rPr>
              <a:t>Outputs</a:t>
            </a:r>
          </a:p>
        </p:txBody>
      </p:sp>
      <p:sp>
        <p:nvSpPr>
          <p:cNvPr id="576521" name="AutoShape 9"/>
          <p:cNvSpPr>
            <a:spLocks noChangeArrowheads="1"/>
          </p:cNvSpPr>
          <p:nvPr/>
        </p:nvSpPr>
        <p:spPr bwMode="auto">
          <a:xfrm>
            <a:off x="4610100" y="3500438"/>
            <a:ext cx="1508125" cy="1563687"/>
          </a:xfrm>
          <a:prstGeom prst="can">
            <a:avLst>
              <a:gd name="adj" fmla="val 2592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  <a:cs typeface="Arial" charset="0"/>
              </a:rPr>
              <a:t>Computerized</a:t>
            </a:r>
          </a:p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  <a:cs typeface="Arial" charset="0"/>
              </a:rPr>
              <a:t>Patient Record</a:t>
            </a:r>
          </a:p>
        </p:txBody>
      </p:sp>
      <p:sp>
        <p:nvSpPr>
          <p:cNvPr id="576522" name="AutoShape 10"/>
          <p:cNvSpPr>
            <a:spLocks noChangeArrowheads="1"/>
          </p:cNvSpPr>
          <p:nvPr/>
        </p:nvSpPr>
        <p:spPr bwMode="auto">
          <a:xfrm>
            <a:off x="4275138" y="2382838"/>
            <a:ext cx="2179637" cy="1192212"/>
          </a:xfrm>
          <a:prstGeom prst="downArrowCallout">
            <a:avLst>
              <a:gd name="adj1" fmla="val 45706"/>
              <a:gd name="adj2" fmla="val 45706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rgbClr val="FAFD00"/>
                </a:solidFill>
                <a:latin typeface="Arial" charset="0"/>
                <a:cs typeface="Arial" charset="0"/>
              </a:rPr>
              <a:t>Dis.Man.  System</a:t>
            </a:r>
          </a:p>
          <a:p>
            <a:pPr algn="ctr"/>
            <a:r>
              <a:rPr lang="en-US" sz="1400" b="1">
                <a:solidFill>
                  <a:srgbClr val="FAFD00"/>
                </a:solidFill>
                <a:latin typeface="Arial" charset="0"/>
                <a:cs typeface="Arial" charset="0"/>
              </a:rPr>
              <a:t>Rule based engine</a:t>
            </a:r>
          </a:p>
          <a:p>
            <a:pPr algn="ctr"/>
            <a:r>
              <a:rPr lang="ja-JP" altLang="en-US" sz="1400" b="1">
                <a:solidFill>
                  <a:srgbClr val="FAFD00"/>
                </a:solidFill>
                <a:latin typeface="Arial" charset="0"/>
                <a:cs typeface="Arial" charset="0"/>
              </a:rPr>
              <a:t>“</a:t>
            </a:r>
            <a:r>
              <a:rPr lang="en-US" sz="1400" b="1">
                <a:solidFill>
                  <a:srgbClr val="FAFD00"/>
                </a:solidFill>
                <a:latin typeface="Arial" charset="0"/>
                <a:cs typeface="Arial" charset="0"/>
              </a:rPr>
              <a:t>Standards of Care</a:t>
            </a:r>
            <a:r>
              <a:rPr lang="ja-JP" altLang="en-US" sz="1400" b="1">
                <a:solidFill>
                  <a:srgbClr val="FAFD00"/>
                </a:solidFill>
                <a:latin typeface="Arial" charset="0"/>
                <a:cs typeface="Arial" charset="0"/>
              </a:rPr>
              <a:t>”</a:t>
            </a:r>
            <a:endParaRPr lang="en-US" sz="14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576523" name="AutoShape 11"/>
          <p:cNvSpPr>
            <a:spLocks noChangeArrowheads="1"/>
          </p:cNvSpPr>
          <p:nvPr/>
        </p:nvSpPr>
        <p:spPr bwMode="auto">
          <a:xfrm>
            <a:off x="6202363" y="3770313"/>
            <a:ext cx="822325" cy="474662"/>
          </a:xfrm>
          <a:prstGeom prst="rightArrow">
            <a:avLst>
              <a:gd name="adj1" fmla="val 50000"/>
              <a:gd name="adj2" fmla="val 4331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4" name="AutoShape 12"/>
          <p:cNvSpPr>
            <a:spLocks noChangeArrowheads="1"/>
          </p:cNvSpPr>
          <p:nvPr/>
        </p:nvSpPr>
        <p:spPr bwMode="auto">
          <a:xfrm>
            <a:off x="1357313" y="3425825"/>
            <a:ext cx="2582862" cy="446088"/>
          </a:xfrm>
          <a:prstGeom prst="homePlate">
            <a:avLst>
              <a:gd name="adj" fmla="val 14475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</a:rPr>
              <a:t>Medications</a:t>
            </a:r>
            <a:endParaRPr lang="en-US" sz="14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76525" name="AutoShape 13"/>
          <p:cNvSpPr>
            <a:spLocks noChangeArrowheads="1"/>
          </p:cNvSpPr>
          <p:nvPr/>
        </p:nvSpPr>
        <p:spPr bwMode="auto">
          <a:xfrm>
            <a:off x="1341438" y="4021138"/>
            <a:ext cx="2582862" cy="447675"/>
          </a:xfrm>
          <a:prstGeom prst="homePlate">
            <a:avLst>
              <a:gd name="adj" fmla="val 144238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</a:rPr>
              <a:t>Diagnoses</a:t>
            </a:r>
            <a:endParaRPr lang="en-US" sz="14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576526" name="AutoShape 14"/>
          <p:cNvSpPr>
            <a:spLocks noChangeArrowheads="1"/>
          </p:cNvSpPr>
          <p:nvPr/>
        </p:nvSpPr>
        <p:spPr bwMode="auto">
          <a:xfrm>
            <a:off x="1341438" y="4616450"/>
            <a:ext cx="2582862" cy="447675"/>
          </a:xfrm>
          <a:prstGeom prst="homePlate">
            <a:avLst>
              <a:gd name="adj" fmla="val 144238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</a:rPr>
              <a:t>Results</a:t>
            </a:r>
          </a:p>
        </p:txBody>
      </p:sp>
      <p:sp>
        <p:nvSpPr>
          <p:cNvPr id="576527" name="AutoShape 15"/>
          <p:cNvSpPr>
            <a:spLocks noChangeArrowheads="1"/>
          </p:cNvSpPr>
          <p:nvPr/>
        </p:nvSpPr>
        <p:spPr bwMode="auto">
          <a:xfrm>
            <a:off x="1341438" y="5213350"/>
            <a:ext cx="2582862" cy="446088"/>
          </a:xfrm>
          <a:prstGeom prst="homePlate">
            <a:avLst>
              <a:gd name="adj" fmla="val 14475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1400" b="1">
                <a:solidFill>
                  <a:srgbClr val="003366"/>
                </a:solidFill>
                <a:latin typeface="Arial" charset="0"/>
              </a:rPr>
              <a:t>Patient Hx/MD Forms</a:t>
            </a:r>
          </a:p>
        </p:txBody>
      </p:sp>
      <p:sp>
        <p:nvSpPr>
          <p:cNvPr id="576528" name="Text Box 16"/>
          <p:cNvSpPr txBox="1">
            <a:spLocks noChangeArrowheads="1"/>
          </p:cNvSpPr>
          <p:nvPr/>
        </p:nvSpPr>
        <p:spPr bwMode="auto">
          <a:xfrm>
            <a:off x="6629400" y="4953000"/>
            <a:ext cx="181927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rgbClr val="FAFD00"/>
                </a:solidFill>
                <a:latin typeface="Arial" charset="0"/>
              </a:rPr>
              <a:t>MD -</a:t>
            </a:r>
          </a:p>
          <a:p>
            <a:pPr eaLnBrk="0" hangingPunct="0"/>
            <a:r>
              <a:rPr lang="en-US" sz="1400">
                <a:solidFill>
                  <a:srgbClr val="FAFD00"/>
                </a:solidFill>
                <a:latin typeface="Arial" charset="0"/>
              </a:rPr>
              <a:t>What to do?</a:t>
            </a:r>
          </a:p>
          <a:p>
            <a:pPr eaLnBrk="0" hangingPunct="0"/>
            <a:r>
              <a:rPr lang="en-US" sz="1400">
                <a:solidFill>
                  <a:srgbClr val="FAFD00"/>
                </a:solidFill>
                <a:latin typeface="Arial" charset="0"/>
              </a:rPr>
              <a:t>When to do it?</a:t>
            </a:r>
          </a:p>
          <a:p>
            <a:pPr eaLnBrk="0" hangingPunct="0"/>
            <a:r>
              <a:rPr lang="en-US" sz="1400">
                <a:solidFill>
                  <a:srgbClr val="FAFD00"/>
                </a:solidFill>
                <a:latin typeface="Arial" charset="0"/>
              </a:rPr>
              <a:t>How to do it?</a:t>
            </a:r>
          </a:p>
        </p:txBody>
      </p:sp>
      <p:sp>
        <p:nvSpPr>
          <p:cNvPr id="576529" name="Line 17"/>
          <p:cNvSpPr>
            <a:spLocks noChangeShapeType="1"/>
          </p:cNvSpPr>
          <p:nvPr/>
        </p:nvSpPr>
        <p:spPr bwMode="auto">
          <a:xfrm>
            <a:off x="72390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76530" name="Line 18"/>
          <p:cNvSpPr>
            <a:spLocks noChangeShapeType="1"/>
          </p:cNvSpPr>
          <p:nvPr/>
        </p:nvSpPr>
        <p:spPr bwMode="auto">
          <a:xfrm flipH="1">
            <a:off x="4038600" y="56388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76531" name="Line 19"/>
          <p:cNvSpPr>
            <a:spLocks noChangeShapeType="1"/>
          </p:cNvSpPr>
          <p:nvPr/>
        </p:nvSpPr>
        <p:spPr bwMode="auto">
          <a:xfrm>
            <a:off x="86868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76533" name="Text Box 21"/>
          <p:cNvSpPr txBox="1">
            <a:spLocks noChangeArrowheads="1"/>
          </p:cNvSpPr>
          <p:nvPr/>
        </p:nvSpPr>
        <p:spPr bwMode="auto">
          <a:xfrm>
            <a:off x="8177213" y="5060950"/>
            <a:ext cx="13128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3200">
                <a:solidFill>
                  <a:srgbClr val="FAFD00"/>
                </a:solidFill>
              </a:rPr>
              <a:t>Patient</a:t>
            </a:r>
          </a:p>
        </p:txBody>
      </p:sp>
      <p:sp>
        <p:nvSpPr>
          <p:cNvPr id="576534" name="Line 22"/>
          <p:cNvSpPr>
            <a:spLocks noChangeShapeType="1"/>
          </p:cNvSpPr>
          <p:nvPr/>
        </p:nvSpPr>
        <p:spPr bwMode="auto">
          <a:xfrm flipH="1">
            <a:off x="7696200" y="5334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84</TotalTime>
  <Pages>28</Pages>
  <Words>398</Words>
  <Application>Microsoft Macintosh PowerPoint</Application>
  <PresentationFormat>Custom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Times</vt:lpstr>
      <vt:lpstr>Times New Roman</vt:lpstr>
      <vt:lpstr>default</vt:lpstr>
      <vt:lpstr>Results of Our Disease Management: Incomplete Success</vt:lpstr>
      <vt:lpstr>Conclusion: </vt:lpstr>
      <vt:lpstr>Principles of Disease Management:  Effectiveness Appreciated</vt:lpstr>
      <vt:lpstr>Principles of Disease Management: Solution  Translation from a:   Paper-Based Diabetes Disease Management Program  to implementation via  KNOWLEDGE-BASED,  OUT-PATIENT,  COMPUTERIZED PATIENT RECORD    </vt:lpstr>
      <vt:lpstr>Solution: Technology</vt:lpstr>
      <vt:lpstr>Principles of Disease Management: KNOWLEDGE-BASED, OUT-PATIENT COMPUTERIZED PATIENT RECORD</vt:lpstr>
      <vt:lpstr>PowerPoint Presentation</vt:lpstr>
    </vt:vector>
  </TitlesOfParts>
  <Company>home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9</cp:revision>
  <cp:lastPrinted>2003-03-02T15:41:03Z</cp:lastPrinted>
  <dcterms:created xsi:type="dcterms:W3CDTF">2004-10-22T15:13:21Z</dcterms:created>
  <dcterms:modified xsi:type="dcterms:W3CDTF">2018-05-27T17:50:12Z</dcterms:modified>
</cp:coreProperties>
</file>