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542" r:id="rId2"/>
    <p:sldId id="604" r:id="rId3"/>
    <p:sldId id="605" r:id="rId4"/>
    <p:sldId id="599" r:id="rId5"/>
    <p:sldId id="541" r:id="rId6"/>
    <p:sldId id="600" r:id="rId7"/>
    <p:sldId id="567" r:id="rId8"/>
    <p:sldId id="544" r:id="rId9"/>
    <p:sldId id="608" r:id="rId10"/>
    <p:sldId id="609" r:id="rId11"/>
    <p:sldId id="583" r:id="rId12"/>
    <p:sldId id="584" r:id="rId13"/>
    <p:sldId id="610" r:id="rId14"/>
  </p:sldIdLst>
  <p:sldSz cx="10058400" cy="6702425"/>
  <p:notesSz cx="6985000" cy="92821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6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6pPr>
    <a:lvl7pPr marL="2743200" algn="l" defTabSz="457200" rtl="0" eaLnBrk="1" latinLnBrk="0" hangingPunct="1">
      <a:defRPr sz="16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7pPr>
    <a:lvl8pPr marL="3200400" algn="l" defTabSz="457200" rtl="0" eaLnBrk="1" latinLnBrk="0" hangingPunct="1">
      <a:defRPr sz="16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8pPr>
    <a:lvl9pPr marL="3657600" algn="l" defTabSz="457200" rtl="0" eaLnBrk="1" latinLnBrk="0" hangingPunct="1">
      <a:defRPr sz="16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56">
          <p15:clr>
            <a:srgbClr val="A4A3A4"/>
          </p15:clr>
        </p15:guide>
        <p15:guide id="2" orient="horz" pos="3984">
          <p15:clr>
            <a:srgbClr val="A4A3A4"/>
          </p15:clr>
        </p15:guide>
        <p15:guide id="3" orient="horz" pos="3504">
          <p15:clr>
            <a:srgbClr val="A4A3A4"/>
          </p15:clr>
        </p15:guide>
        <p15:guide id="4" orient="horz" pos="2496">
          <p15:clr>
            <a:srgbClr val="A4A3A4"/>
          </p15:clr>
        </p15:guide>
        <p15:guide id="5" orient="horz" pos="1056">
          <p15:clr>
            <a:srgbClr val="A4A3A4"/>
          </p15:clr>
        </p15:guide>
        <p15:guide id="6" orient="horz" pos="3792">
          <p15:clr>
            <a:srgbClr val="A4A3A4"/>
          </p15:clr>
        </p15:guide>
        <p15:guide id="7" pos="3168">
          <p15:clr>
            <a:srgbClr val="A4A3A4"/>
          </p15:clr>
        </p15:guide>
        <p15:guide id="8" pos="336">
          <p15:clr>
            <a:srgbClr val="A4A3A4"/>
          </p15:clr>
        </p15:guide>
        <p15:guide id="9" pos="2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3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66"/>
    <a:srgbClr val="000080"/>
    <a:srgbClr val="003399"/>
    <a:srgbClr val="FFFFFF"/>
    <a:srgbClr val="F76681"/>
    <a:srgbClr val="FAFD00"/>
    <a:srgbClr val="003366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preferSingleView="1">
    <p:restoredLeft sz="32787"/>
    <p:restoredTop sz="90943"/>
  </p:normalViewPr>
  <p:slideViewPr>
    <p:cSldViewPr>
      <p:cViewPr varScale="1">
        <p:scale>
          <a:sx n="107" d="100"/>
          <a:sy n="107" d="100"/>
        </p:scale>
        <p:origin x="472" y="168"/>
      </p:cViewPr>
      <p:guideLst>
        <p:guide orient="horz" pos="656"/>
        <p:guide orient="horz" pos="3984"/>
        <p:guide orient="horz" pos="3504"/>
        <p:guide orient="horz" pos="2496"/>
        <p:guide orient="horz" pos="1056"/>
        <p:guide orient="horz" pos="3792"/>
        <p:guide pos="3168"/>
        <p:guide pos="336"/>
        <p:guide pos="2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328"/>
    </p:cViewPr>
  </p:sorterViewPr>
  <p:notesViewPr>
    <p:cSldViewPr>
      <p:cViewPr varScale="1">
        <p:scale>
          <a:sx n="37" d="100"/>
          <a:sy n="37" d="100"/>
        </p:scale>
        <p:origin x="-1458" y="-78"/>
      </p:cViewPr>
      <p:guideLst>
        <p:guide orient="horz" pos="2923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718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92175" y="703263"/>
            <a:ext cx="5200650" cy="34671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grpSp>
        <p:nvGrpSpPr>
          <p:cNvPr id="2052" name="Group 4"/>
          <p:cNvGrpSpPr>
            <a:grpSpLocks/>
          </p:cNvGrpSpPr>
          <p:nvPr/>
        </p:nvGrpSpPr>
        <p:grpSpPr bwMode="auto">
          <a:xfrm>
            <a:off x="946150" y="4641850"/>
            <a:ext cx="5073650" cy="4017963"/>
            <a:chOff x="596" y="2924"/>
            <a:chExt cx="3073" cy="2531"/>
          </a:xfrm>
        </p:grpSpPr>
        <p:sp>
          <p:nvSpPr>
            <p:cNvPr id="2053" name="Line 5"/>
            <p:cNvSpPr>
              <a:spLocks noChangeShapeType="1"/>
            </p:cNvSpPr>
            <p:nvPr/>
          </p:nvSpPr>
          <p:spPr bwMode="blackWhite">
            <a:xfrm>
              <a:off x="596" y="2924"/>
              <a:ext cx="3073" cy="0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4" name="Line 6"/>
            <p:cNvSpPr>
              <a:spLocks noChangeShapeType="1"/>
            </p:cNvSpPr>
            <p:nvPr/>
          </p:nvSpPr>
          <p:spPr bwMode="blackWhite">
            <a:xfrm>
              <a:off x="596" y="3119"/>
              <a:ext cx="3073" cy="0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5" name="Line 7"/>
            <p:cNvSpPr>
              <a:spLocks noChangeShapeType="1"/>
            </p:cNvSpPr>
            <p:nvPr/>
          </p:nvSpPr>
          <p:spPr bwMode="blackWhite">
            <a:xfrm>
              <a:off x="596" y="3314"/>
              <a:ext cx="3073" cy="0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6" name="Line 8"/>
            <p:cNvSpPr>
              <a:spLocks noChangeShapeType="1"/>
            </p:cNvSpPr>
            <p:nvPr/>
          </p:nvSpPr>
          <p:spPr bwMode="blackWhite">
            <a:xfrm>
              <a:off x="596" y="3702"/>
              <a:ext cx="3073" cy="0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7" name="Line 9"/>
            <p:cNvSpPr>
              <a:spLocks noChangeShapeType="1"/>
            </p:cNvSpPr>
            <p:nvPr/>
          </p:nvSpPr>
          <p:spPr bwMode="blackWhite">
            <a:xfrm>
              <a:off x="596" y="3897"/>
              <a:ext cx="3073" cy="0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8" name="Line 10"/>
            <p:cNvSpPr>
              <a:spLocks noChangeShapeType="1"/>
            </p:cNvSpPr>
            <p:nvPr/>
          </p:nvSpPr>
          <p:spPr bwMode="blackWhite">
            <a:xfrm>
              <a:off x="596" y="3507"/>
              <a:ext cx="3073" cy="0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9" name="Line 11"/>
            <p:cNvSpPr>
              <a:spLocks noChangeShapeType="1"/>
            </p:cNvSpPr>
            <p:nvPr/>
          </p:nvSpPr>
          <p:spPr bwMode="blackWhite">
            <a:xfrm>
              <a:off x="596" y="4870"/>
              <a:ext cx="3073" cy="0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0" name="Line 12"/>
            <p:cNvSpPr>
              <a:spLocks noChangeShapeType="1"/>
            </p:cNvSpPr>
            <p:nvPr/>
          </p:nvSpPr>
          <p:spPr bwMode="blackWhite">
            <a:xfrm>
              <a:off x="596" y="5455"/>
              <a:ext cx="3073" cy="0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1" name="Line 13"/>
            <p:cNvSpPr>
              <a:spLocks noChangeShapeType="1"/>
            </p:cNvSpPr>
            <p:nvPr/>
          </p:nvSpPr>
          <p:spPr bwMode="blackWhite">
            <a:xfrm>
              <a:off x="596" y="5065"/>
              <a:ext cx="3073" cy="0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2" name="Line 14"/>
            <p:cNvSpPr>
              <a:spLocks noChangeShapeType="1"/>
            </p:cNvSpPr>
            <p:nvPr/>
          </p:nvSpPr>
          <p:spPr bwMode="blackWhite">
            <a:xfrm>
              <a:off x="596" y="4092"/>
              <a:ext cx="3073" cy="0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3" name="Line 15"/>
            <p:cNvSpPr>
              <a:spLocks noChangeShapeType="1"/>
            </p:cNvSpPr>
            <p:nvPr/>
          </p:nvSpPr>
          <p:spPr bwMode="blackWhite">
            <a:xfrm>
              <a:off x="596" y="4287"/>
              <a:ext cx="3073" cy="0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4" name="Line 16"/>
            <p:cNvSpPr>
              <a:spLocks noChangeShapeType="1"/>
            </p:cNvSpPr>
            <p:nvPr/>
          </p:nvSpPr>
          <p:spPr bwMode="blackWhite">
            <a:xfrm>
              <a:off x="596" y="4482"/>
              <a:ext cx="3073" cy="0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5" name="Line 17"/>
            <p:cNvSpPr>
              <a:spLocks noChangeShapeType="1"/>
            </p:cNvSpPr>
            <p:nvPr/>
          </p:nvSpPr>
          <p:spPr bwMode="blackWhite">
            <a:xfrm>
              <a:off x="596" y="4675"/>
              <a:ext cx="3073" cy="0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6" name="Line 18"/>
            <p:cNvSpPr>
              <a:spLocks noChangeShapeType="1"/>
            </p:cNvSpPr>
            <p:nvPr/>
          </p:nvSpPr>
          <p:spPr bwMode="blackWhite">
            <a:xfrm>
              <a:off x="596" y="5260"/>
              <a:ext cx="3073" cy="0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067" name="Rectangle 19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325813" y="8763000"/>
            <a:ext cx="369887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 algn="r" eaLnBrk="0" hangingPunct="0">
              <a:defRPr sz="1200">
                <a:latin typeface="Arial" charset="0"/>
              </a:defRPr>
            </a:lvl1pPr>
          </a:lstStyle>
          <a:p>
            <a:fld id="{98CCE3EA-29AE-104A-B88F-ADA8527229D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3568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4063" y="2082800"/>
            <a:ext cx="8550275" cy="143668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8125" y="3797300"/>
            <a:ext cx="7042150" cy="171291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29805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231267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5338" y="4306888"/>
            <a:ext cx="8548687" cy="133191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5338" y="2840038"/>
            <a:ext cx="8548687" cy="14668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915457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936750"/>
            <a:ext cx="4343400" cy="40211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0" y="1936750"/>
            <a:ext cx="4343400" cy="40211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482447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268288"/>
            <a:ext cx="9051925" cy="11176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3238" y="1500188"/>
            <a:ext cx="4443412" cy="6254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238" y="2125663"/>
            <a:ext cx="4443412" cy="386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0163" y="1500188"/>
            <a:ext cx="4445000" cy="6254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0163" y="2125663"/>
            <a:ext cx="4445000" cy="386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16011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27464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042012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266700"/>
            <a:ext cx="3308350" cy="113506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32238" y="266700"/>
            <a:ext cx="5622925" cy="57197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238" y="1401763"/>
            <a:ext cx="3308350" cy="45847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15011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675" y="4691063"/>
            <a:ext cx="6035675" cy="5540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71675" y="598488"/>
            <a:ext cx="6035675" cy="40211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1675" y="5245100"/>
            <a:ext cx="6035675" cy="7874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103387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952428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595313"/>
            <a:ext cx="2209800" cy="53625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95313"/>
            <a:ext cx="6477000" cy="53625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237170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988" y="595313"/>
            <a:ext cx="8828087" cy="1117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533400" y="1936750"/>
            <a:ext cx="8839200" cy="402113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0077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66">
                <a:gamma/>
                <a:shade val="30196"/>
                <a:invGamma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4988" y="595313"/>
            <a:ext cx="8828087" cy="111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88452" tIns="43450" rIns="88452" bIns="434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936750"/>
            <a:ext cx="8839200" cy="4021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88452" tIns="43450" rIns="88452" bIns="43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893763" rtl="0" fontAlgn="base">
        <a:spcBef>
          <a:spcPct val="0"/>
        </a:spcBef>
        <a:spcAft>
          <a:spcPct val="0"/>
        </a:spcAft>
        <a:defRPr sz="4300" b="1">
          <a:solidFill>
            <a:srgbClr val="FAFD00"/>
          </a:solidFill>
          <a:latin typeface="+mj-lt"/>
          <a:ea typeface="+mj-ea"/>
          <a:cs typeface="+mj-cs"/>
        </a:defRPr>
      </a:lvl1pPr>
      <a:lvl2pPr algn="ctr" defTabSz="893763" rtl="0" fontAlgn="base">
        <a:spcBef>
          <a:spcPct val="0"/>
        </a:spcBef>
        <a:spcAft>
          <a:spcPct val="0"/>
        </a:spcAft>
        <a:defRPr sz="4300" b="1">
          <a:solidFill>
            <a:srgbClr val="FAFD00"/>
          </a:solidFill>
          <a:latin typeface="Arial" charset="0"/>
          <a:ea typeface="ＭＳ Ｐゴシック" charset="0"/>
        </a:defRPr>
      </a:lvl2pPr>
      <a:lvl3pPr algn="ctr" defTabSz="893763" rtl="0" fontAlgn="base">
        <a:spcBef>
          <a:spcPct val="0"/>
        </a:spcBef>
        <a:spcAft>
          <a:spcPct val="0"/>
        </a:spcAft>
        <a:defRPr sz="4300" b="1">
          <a:solidFill>
            <a:srgbClr val="FAFD00"/>
          </a:solidFill>
          <a:latin typeface="Arial" charset="0"/>
          <a:ea typeface="ＭＳ Ｐゴシック" charset="0"/>
        </a:defRPr>
      </a:lvl3pPr>
      <a:lvl4pPr algn="ctr" defTabSz="893763" rtl="0" fontAlgn="base">
        <a:spcBef>
          <a:spcPct val="0"/>
        </a:spcBef>
        <a:spcAft>
          <a:spcPct val="0"/>
        </a:spcAft>
        <a:defRPr sz="4300" b="1">
          <a:solidFill>
            <a:srgbClr val="FAFD00"/>
          </a:solidFill>
          <a:latin typeface="Arial" charset="0"/>
          <a:ea typeface="ＭＳ Ｐゴシック" charset="0"/>
        </a:defRPr>
      </a:lvl4pPr>
      <a:lvl5pPr algn="ctr" defTabSz="893763" rtl="0" fontAlgn="base">
        <a:spcBef>
          <a:spcPct val="0"/>
        </a:spcBef>
        <a:spcAft>
          <a:spcPct val="0"/>
        </a:spcAft>
        <a:defRPr sz="4300" b="1">
          <a:solidFill>
            <a:srgbClr val="FAFD00"/>
          </a:solidFill>
          <a:latin typeface="Arial" charset="0"/>
          <a:ea typeface="ＭＳ Ｐゴシック" charset="0"/>
        </a:defRPr>
      </a:lvl5pPr>
      <a:lvl6pPr marL="457200" algn="ctr" defTabSz="893763" rtl="0" fontAlgn="base">
        <a:spcBef>
          <a:spcPct val="0"/>
        </a:spcBef>
        <a:spcAft>
          <a:spcPct val="0"/>
        </a:spcAft>
        <a:defRPr sz="4300" b="1">
          <a:solidFill>
            <a:srgbClr val="FAFD00"/>
          </a:solidFill>
          <a:latin typeface="Arial" charset="0"/>
          <a:ea typeface="ＭＳ Ｐゴシック" charset="0"/>
        </a:defRPr>
      </a:lvl6pPr>
      <a:lvl7pPr marL="914400" algn="ctr" defTabSz="893763" rtl="0" fontAlgn="base">
        <a:spcBef>
          <a:spcPct val="0"/>
        </a:spcBef>
        <a:spcAft>
          <a:spcPct val="0"/>
        </a:spcAft>
        <a:defRPr sz="4300" b="1">
          <a:solidFill>
            <a:srgbClr val="FAFD00"/>
          </a:solidFill>
          <a:latin typeface="Arial" charset="0"/>
          <a:ea typeface="ＭＳ Ｐゴシック" charset="0"/>
        </a:defRPr>
      </a:lvl7pPr>
      <a:lvl8pPr marL="1371600" algn="ctr" defTabSz="893763" rtl="0" fontAlgn="base">
        <a:spcBef>
          <a:spcPct val="0"/>
        </a:spcBef>
        <a:spcAft>
          <a:spcPct val="0"/>
        </a:spcAft>
        <a:defRPr sz="4300" b="1">
          <a:solidFill>
            <a:srgbClr val="FAFD00"/>
          </a:solidFill>
          <a:latin typeface="Arial" charset="0"/>
          <a:ea typeface="ＭＳ Ｐゴシック" charset="0"/>
        </a:defRPr>
      </a:lvl8pPr>
      <a:lvl9pPr marL="1828800" algn="ctr" defTabSz="893763" rtl="0" fontAlgn="base">
        <a:spcBef>
          <a:spcPct val="0"/>
        </a:spcBef>
        <a:spcAft>
          <a:spcPct val="0"/>
        </a:spcAft>
        <a:defRPr sz="4300" b="1">
          <a:solidFill>
            <a:srgbClr val="FAFD00"/>
          </a:solidFill>
          <a:latin typeface="Arial" charset="0"/>
          <a:ea typeface="ＭＳ Ｐゴシック" charset="0"/>
        </a:defRPr>
      </a:lvl9pPr>
    </p:titleStyle>
    <p:bodyStyle>
      <a:lvl1pPr marL="334963" indent="-334963" algn="l" defTabSz="893763" rtl="0" fontAlgn="base">
        <a:spcBef>
          <a:spcPct val="20000"/>
        </a:spcBef>
        <a:spcAft>
          <a:spcPct val="0"/>
        </a:spcAft>
        <a:buChar char="•"/>
        <a:defRPr sz="3500" b="1">
          <a:solidFill>
            <a:schemeClr val="tx1"/>
          </a:solidFill>
          <a:latin typeface="+mn-lt"/>
          <a:ea typeface="+mn-ea"/>
          <a:cs typeface="+mn-cs"/>
        </a:defRPr>
      </a:lvl1pPr>
      <a:lvl2pPr marL="725488" indent="-277813" algn="l" defTabSz="893763" rtl="0" fontAlgn="base">
        <a:spcBef>
          <a:spcPct val="20000"/>
        </a:spcBef>
        <a:spcAft>
          <a:spcPct val="0"/>
        </a:spcAft>
        <a:buChar char="–"/>
        <a:defRPr sz="3200" b="1">
          <a:solidFill>
            <a:schemeClr val="tx1"/>
          </a:solidFill>
          <a:latin typeface="+mn-lt"/>
          <a:ea typeface="+mn-ea"/>
        </a:defRPr>
      </a:lvl2pPr>
      <a:lvl3pPr marL="1117600" indent="-223838" algn="l" defTabSz="893763" rtl="0" fontAlgn="base">
        <a:spcBef>
          <a:spcPct val="20000"/>
        </a:spcBef>
        <a:spcAft>
          <a:spcPct val="0"/>
        </a:spcAft>
        <a:buChar char="•"/>
        <a:defRPr sz="2300" b="1">
          <a:solidFill>
            <a:schemeClr val="tx1"/>
          </a:solidFill>
          <a:latin typeface="+mn-lt"/>
          <a:ea typeface="+mn-ea"/>
        </a:defRPr>
      </a:lvl3pPr>
      <a:lvl4pPr marL="1563688" indent="-222250" algn="l" defTabSz="893763" rtl="0" fontAlgn="base">
        <a:spcBef>
          <a:spcPct val="20000"/>
        </a:spcBef>
        <a:spcAft>
          <a:spcPct val="0"/>
        </a:spcAft>
        <a:buChar char="–"/>
        <a:defRPr sz="2000" b="1">
          <a:solidFill>
            <a:schemeClr val="tx1"/>
          </a:solidFill>
          <a:latin typeface="+mn-lt"/>
          <a:ea typeface="+mn-ea"/>
        </a:defRPr>
      </a:lvl4pPr>
      <a:lvl5pPr marL="2011363" indent="-223838" algn="l" defTabSz="893763" rtl="0" fontAlgn="base">
        <a:spcBef>
          <a:spcPct val="20000"/>
        </a:spcBef>
        <a:spcAft>
          <a:spcPct val="0"/>
        </a:spcAft>
        <a:buChar char="•"/>
        <a:defRPr sz="2000" b="1">
          <a:solidFill>
            <a:schemeClr val="tx1"/>
          </a:solidFill>
          <a:latin typeface="+mn-lt"/>
          <a:ea typeface="+mn-ea"/>
        </a:defRPr>
      </a:lvl5pPr>
      <a:lvl6pPr marL="2468563" indent="-223838" algn="l" defTabSz="893763" rtl="0" fontAlgn="base">
        <a:spcBef>
          <a:spcPct val="20000"/>
        </a:spcBef>
        <a:spcAft>
          <a:spcPct val="0"/>
        </a:spcAft>
        <a:buChar char="•"/>
        <a:defRPr sz="2000" b="1">
          <a:solidFill>
            <a:schemeClr val="tx1"/>
          </a:solidFill>
          <a:latin typeface="+mn-lt"/>
          <a:ea typeface="+mn-ea"/>
        </a:defRPr>
      </a:lvl6pPr>
      <a:lvl7pPr marL="2925763" indent="-223838" algn="l" defTabSz="893763" rtl="0" fontAlgn="base">
        <a:spcBef>
          <a:spcPct val="20000"/>
        </a:spcBef>
        <a:spcAft>
          <a:spcPct val="0"/>
        </a:spcAft>
        <a:buChar char="•"/>
        <a:defRPr sz="2000" b="1">
          <a:solidFill>
            <a:schemeClr val="tx1"/>
          </a:solidFill>
          <a:latin typeface="+mn-lt"/>
          <a:ea typeface="+mn-ea"/>
        </a:defRPr>
      </a:lvl7pPr>
      <a:lvl8pPr marL="3382963" indent="-223838" algn="l" defTabSz="893763" rtl="0" fontAlgn="base">
        <a:spcBef>
          <a:spcPct val="20000"/>
        </a:spcBef>
        <a:spcAft>
          <a:spcPct val="0"/>
        </a:spcAft>
        <a:buChar char="•"/>
        <a:defRPr sz="2000" b="1">
          <a:solidFill>
            <a:schemeClr val="tx1"/>
          </a:solidFill>
          <a:latin typeface="+mn-lt"/>
          <a:ea typeface="+mn-ea"/>
        </a:defRPr>
      </a:lvl8pPr>
      <a:lvl9pPr marL="3840163" indent="-223838" algn="l" defTabSz="893763" rtl="0" fontAlgn="base">
        <a:spcBef>
          <a:spcPct val="20000"/>
        </a:spcBef>
        <a:spcAft>
          <a:spcPct val="0"/>
        </a:spcAft>
        <a:buChar char="•"/>
        <a:defRPr sz="2000" b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7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8.e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0">
                <a:latin typeface="Times" charset="0"/>
              </a:rPr>
              <a:t>Principles of Disease Management: Physician View (paper-based)</a:t>
            </a:r>
          </a:p>
        </p:txBody>
      </p:sp>
      <p:sp>
        <p:nvSpPr>
          <p:cNvPr id="552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3100" b="0">
                <a:solidFill>
                  <a:srgbClr val="FAFD00"/>
                </a:solidFill>
                <a:latin typeface="Times" charset="0"/>
              </a:rPr>
              <a:t>in office documentation</a:t>
            </a:r>
            <a:r>
              <a:rPr lang="en-US" sz="3100" b="0">
                <a:latin typeface="Times" charset="0"/>
              </a:rPr>
              <a:t>- patient risk questionnaire,H&amp;P form/guide (focused materials increase efficientcy)  eg:			</a:t>
            </a:r>
          </a:p>
          <a:p>
            <a:pPr>
              <a:lnSpc>
                <a:spcPct val="90000"/>
              </a:lnSpc>
            </a:pPr>
            <a:r>
              <a:rPr lang="en-US" sz="3100" b="0">
                <a:solidFill>
                  <a:srgbClr val="FAFD00"/>
                </a:solidFill>
                <a:latin typeface="Times" charset="0"/>
              </a:rPr>
              <a:t>Reminders to MDs</a:t>
            </a:r>
            <a:r>
              <a:rPr lang="en-US" sz="3100" b="0">
                <a:latin typeface="Times" charset="0"/>
              </a:rPr>
              <a:t>- for elements of history, physical exam, lab,treatment plan elements</a:t>
            </a:r>
          </a:p>
          <a:p>
            <a:pPr>
              <a:lnSpc>
                <a:spcPct val="90000"/>
              </a:lnSpc>
            </a:pPr>
            <a:r>
              <a:rPr lang="en-US" sz="3100" b="0">
                <a:solidFill>
                  <a:srgbClr val="FAFD00"/>
                </a:solidFill>
                <a:latin typeface="Times" charset="0"/>
              </a:rPr>
              <a:t>guidelines</a:t>
            </a:r>
            <a:r>
              <a:rPr lang="en-US" sz="3100" b="0">
                <a:latin typeface="Times" charset="0"/>
              </a:rPr>
              <a:t>- drugs, referrals, recognition/care of co-morbidities</a:t>
            </a:r>
          </a:p>
          <a:p>
            <a:pPr>
              <a:lnSpc>
                <a:spcPct val="90000"/>
              </a:lnSpc>
            </a:pPr>
            <a:r>
              <a:rPr lang="en-US" sz="3100" b="0">
                <a:latin typeface="Times" charset="0"/>
              </a:rPr>
              <a:t>Monitor and compare performance to peers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3100" b="0">
              <a:latin typeface="Times" charset="0"/>
            </a:endParaRPr>
          </a:p>
          <a:p>
            <a:pPr>
              <a:lnSpc>
                <a:spcPct val="90000"/>
              </a:lnSpc>
            </a:pPr>
            <a:endParaRPr lang="en-US" sz="31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95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8613" y="298450"/>
            <a:ext cx="4321175" cy="6105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19523" name="Text Box 3"/>
          <p:cNvSpPr txBox="1">
            <a:spLocks noChangeArrowheads="1"/>
          </p:cNvSpPr>
          <p:nvPr/>
        </p:nvSpPr>
        <p:spPr bwMode="auto">
          <a:xfrm>
            <a:off x="7239000" y="1020763"/>
            <a:ext cx="28194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en-US" sz="2000"/>
              <a:t>Sx</a:t>
            </a:r>
            <a:r>
              <a:rPr lang="ja-JP" altLang="en-US" sz="2000">
                <a:latin typeface="Arial"/>
              </a:rPr>
              <a:t>’</a:t>
            </a:r>
            <a:r>
              <a:rPr lang="en-US" sz="2000"/>
              <a:t>s hyper-,hypoglycemia</a:t>
            </a:r>
          </a:p>
        </p:txBody>
      </p:sp>
      <p:sp>
        <p:nvSpPr>
          <p:cNvPr id="619524" name="Text Box 4"/>
          <p:cNvSpPr txBox="1">
            <a:spLocks noChangeArrowheads="1"/>
          </p:cNvSpPr>
          <p:nvPr/>
        </p:nvSpPr>
        <p:spPr bwMode="auto">
          <a:xfrm>
            <a:off x="7467600" y="2011363"/>
            <a:ext cx="2590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en-US" sz="2000"/>
              <a:t>Glucose monitoring</a:t>
            </a:r>
            <a:endParaRPr lang="en-US"/>
          </a:p>
        </p:txBody>
      </p:sp>
      <p:sp>
        <p:nvSpPr>
          <p:cNvPr id="619525" name="Text Box 5"/>
          <p:cNvSpPr txBox="1">
            <a:spLocks noChangeArrowheads="1"/>
          </p:cNvSpPr>
          <p:nvPr/>
        </p:nvSpPr>
        <p:spPr bwMode="auto">
          <a:xfrm>
            <a:off x="7391400" y="5135563"/>
            <a:ext cx="2667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en-US" sz="2000"/>
              <a:t>Depression sx</a:t>
            </a:r>
            <a:r>
              <a:rPr lang="ja-JP" altLang="en-US" sz="2000">
                <a:latin typeface="Arial"/>
              </a:rPr>
              <a:t>’</a:t>
            </a:r>
            <a:r>
              <a:rPr lang="en-US" sz="2000"/>
              <a:t>s</a:t>
            </a:r>
            <a:endParaRPr lang="en-US"/>
          </a:p>
        </p:txBody>
      </p:sp>
      <p:sp>
        <p:nvSpPr>
          <p:cNvPr id="619526" name="Text Box 6"/>
          <p:cNvSpPr txBox="1">
            <a:spLocks noChangeArrowheads="1"/>
          </p:cNvSpPr>
          <p:nvPr/>
        </p:nvSpPr>
        <p:spPr bwMode="auto">
          <a:xfrm>
            <a:off x="7315200" y="3459163"/>
            <a:ext cx="27432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en-US" sz="2000"/>
              <a:t>Diet, exercise, ETOH, smoking</a:t>
            </a:r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05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9875" y="446088"/>
            <a:ext cx="4495800" cy="588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2213" y="1023938"/>
            <a:ext cx="7599362" cy="4606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14403" name="Text Box 3"/>
          <p:cNvSpPr txBox="1">
            <a:spLocks noChangeArrowheads="1"/>
          </p:cNvSpPr>
          <p:nvPr/>
        </p:nvSpPr>
        <p:spPr bwMode="auto">
          <a:xfrm>
            <a:off x="0" y="5897563"/>
            <a:ext cx="10058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en-US" sz="2000">
                <a:solidFill>
                  <a:srgbClr val="FAFD00"/>
                </a:solidFill>
              </a:rPr>
              <a:t>eg: Triage center integrated multiple disease management programs, at a cost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0">
                <a:latin typeface="Times" charset="0"/>
              </a:rPr>
              <a:t>Principles of Disease Management: Triage/Stratify Risk</a:t>
            </a:r>
          </a:p>
        </p:txBody>
      </p:sp>
      <p:sp>
        <p:nvSpPr>
          <p:cNvPr id="551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914400"/>
            <a:ext cx="8839200" cy="5043488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endParaRPr lang="en-US" sz="3100" b="0">
              <a:latin typeface="Times" charset="0"/>
            </a:endParaRPr>
          </a:p>
          <a:p>
            <a:pPr>
              <a:lnSpc>
                <a:spcPct val="90000"/>
              </a:lnSpc>
            </a:pPr>
            <a:endParaRPr lang="en-US" sz="3100" b="0">
              <a:latin typeface="Times" charset="0"/>
            </a:endParaRPr>
          </a:p>
          <a:p>
            <a:pPr>
              <a:lnSpc>
                <a:spcPct val="90000"/>
              </a:lnSpc>
            </a:pPr>
            <a:r>
              <a:rPr lang="en-US" sz="2800" b="0">
                <a:latin typeface="Times" charset="0"/>
              </a:rPr>
              <a:t>Triage center: </a:t>
            </a:r>
          </a:p>
          <a:p>
            <a:pPr lvl="1">
              <a:lnSpc>
                <a:spcPct val="90000"/>
              </a:lnSpc>
            </a:pPr>
            <a:r>
              <a:rPr lang="en-US" sz="2500" b="0">
                <a:latin typeface="Times" charset="0"/>
              </a:rPr>
              <a:t>based on DM Disease Management Program Referral Guidelines-</a:t>
            </a:r>
          </a:p>
          <a:p>
            <a:pPr lvl="1">
              <a:lnSpc>
                <a:spcPct val="90000"/>
              </a:lnSpc>
            </a:pPr>
            <a:r>
              <a:rPr lang="en-US" sz="2500" b="0">
                <a:latin typeface="Times" charset="0"/>
              </a:rPr>
              <a:t>based on call from MD for urgent referrals -</a:t>
            </a:r>
          </a:p>
          <a:p>
            <a:pPr lvl="1">
              <a:lnSpc>
                <a:spcPct val="90000"/>
              </a:lnSpc>
            </a:pPr>
            <a:r>
              <a:rPr lang="en-US" sz="2500" b="0">
                <a:latin typeface="Times" charset="0"/>
              </a:rPr>
              <a:t> center</a:t>
            </a:r>
            <a:r>
              <a:rPr lang="ja-JP" altLang="en-US" sz="2500" b="0">
                <a:latin typeface="Arial"/>
              </a:rPr>
              <a:t>’</a:t>
            </a:r>
            <a:r>
              <a:rPr lang="en-US" sz="2500" b="0">
                <a:latin typeface="Times" charset="0"/>
              </a:rPr>
              <a:t>s review of data after MD selects 'enroll' on encounter sheet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 b="0">
                <a:latin typeface="Times" charset="0"/>
              </a:rPr>
              <a:t>		a.nml risk- 'routine education',classes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 b="0">
                <a:latin typeface="Times" charset="0"/>
              </a:rPr>
              <a:t>		b. adverse factors- specific care- eg:bp, lipids,		 	cardiac etc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 b="0">
                <a:latin typeface="Times" charset="0"/>
              </a:rPr>
              <a:t>		c. High risk- HIGH RISK Program- </a:t>
            </a:r>
            <a:r>
              <a:rPr lang="en-US" sz="2400" b="0">
                <a:latin typeface="Times" charset="0"/>
              </a:rPr>
              <a:t>one-on one,</a:t>
            </a:r>
          </a:p>
          <a:p>
            <a:pPr lvl="2">
              <a:lnSpc>
                <a:spcPct val="90000"/>
              </a:lnSpc>
              <a:buFontTx/>
              <a:buNone/>
            </a:pPr>
            <a:r>
              <a:rPr lang="en-US" sz="2400" b="0">
                <a:latin typeface="Times" charset="0"/>
              </a:rPr>
              <a:t>	 follow up calls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3100" b="0">
                <a:latin typeface="Times" charset="0"/>
              </a:rPr>
              <a:t>	</a:t>
            </a:r>
          </a:p>
          <a:p>
            <a:pPr>
              <a:lnSpc>
                <a:spcPct val="90000"/>
              </a:lnSpc>
            </a:pPr>
            <a:endParaRPr lang="en-US" sz="31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4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2213" y="873125"/>
            <a:ext cx="7599362" cy="4908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0">
                <a:latin typeface="Times" charset="0"/>
              </a:rPr>
              <a:t>Principles of Disease Management:</a:t>
            </a:r>
            <a:br>
              <a:rPr lang="en-US" b="0">
                <a:latin typeface="Times" charset="0"/>
              </a:rPr>
            </a:br>
            <a:r>
              <a:rPr lang="en-US" b="0">
                <a:latin typeface="Times" charset="0"/>
              </a:rPr>
              <a:t>Patient Interaction with System</a:t>
            </a:r>
          </a:p>
        </p:txBody>
      </p:sp>
      <p:sp>
        <p:nvSpPr>
          <p:cNvPr id="578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2133600"/>
            <a:ext cx="8839200" cy="3824288"/>
          </a:xfrm>
        </p:spPr>
        <p:txBody>
          <a:bodyPr/>
          <a:lstStyle/>
          <a:p>
            <a:r>
              <a:rPr lang="en-US" b="0"/>
              <a:t>MD, Case manager, Nutritionist, Nurse Educator, other Health care providers</a:t>
            </a:r>
          </a:p>
          <a:p>
            <a:r>
              <a:rPr lang="en-US" b="0"/>
              <a:t>Person-person, telephone, fax</a:t>
            </a:r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0">
                <a:latin typeface="Times" charset="0"/>
              </a:rPr>
              <a:t>Principles of Disease Management: Establish Outcomes to Follow</a:t>
            </a:r>
          </a:p>
        </p:txBody>
      </p:sp>
      <p:sp>
        <p:nvSpPr>
          <p:cNvPr id="555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b="0">
                <a:latin typeface="Times" charset="0"/>
              </a:rPr>
              <a:t>		</a:t>
            </a:r>
          </a:p>
          <a:p>
            <a:pPr>
              <a:lnSpc>
                <a:spcPct val="90000"/>
              </a:lnSpc>
            </a:pPr>
            <a:r>
              <a:rPr lang="en-US" b="0">
                <a:latin typeface="Times" charset="0"/>
              </a:rPr>
              <a:t>Process outcomes</a:t>
            </a:r>
          </a:p>
          <a:p>
            <a:pPr>
              <a:lnSpc>
                <a:spcPct val="90000"/>
              </a:lnSpc>
            </a:pPr>
            <a:r>
              <a:rPr lang="en-US" b="0">
                <a:latin typeface="Times" charset="0"/>
              </a:rPr>
              <a:t> Clinical result outcomes- eg: HgA1c, BP, Microalbumin, Lipids </a:t>
            </a:r>
          </a:p>
          <a:p>
            <a:pPr>
              <a:lnSpc>
                <a:spcPct val="90000"/>
              </a:lnSpc>
            </a:pPr>
            <a:r>
              <a:rPr lang="en-US" b="0">
                <a:latin typeface="Times" charset="0"/>
              </a:rPr>
              <a:t> Establish goals of program - ie- how many patients achieve process / outcome goals</a:t>
            </a:r>
          </a:p>
          <a:p>
            <a:pPr>
              <a:lnSpc>
                <a:spcPct val="90000"/>
              </a:lnSpc>
            </a:pPr>
            <a:r>
              <a:rPr lang="en-US" b="0">
                <a:latin typeface="Times" charset="0"/>
              </a:rPr>
              <a:t>Create monitoring/reporting mechanism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36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2213" y="852488"/>
            <a:ext cx="7524750" cy="490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0663" y="1350963"/>
            <a:ext cx="6927850" cy="3914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018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b"/>
          <a:lstStyle/>
          <a:p>
            <a:pPr defTabSz="914400"/>
            <a:r>
              <a:rPr lang="en-US" sz="3000"/>
              <a:t>Percent of Patients at Target BP Goal (&lt;135/&lt;85), initial cohort (n=121)</a:t>
            </a:r>
          </a:p>
        </p:txBody>
      </p:sp>
      <p:graphicFrame>
        <p:nvGraphicFramePr>
          <p:cNvPr id="598019" name="Object 3"/>
          <p:cNvGraphicFramePr>
            <a:graphicFrameLocks noGrp="1"/>
          </p:cNvGraphicFramePr>
          <p:nvPr>
            <p:ph type="chart" idx="1"/>
          </p:nvPr>
        </p:nvGraphicFramePr>
        <p:xfrm>
          <a:off x="1179513" y="1936750"/>
          <a:ext cx="7546975" cy="4021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8024" name="Chart" r:id="rId3" imgW="7721600" imgH="4114800" progId="MSGraph.Chart.8">
                  <p:embed followColorScheme="full"/>
                </p:oleObj>
              </mc:Choice>
              <mc:Fallback>
                <p:oleObj name="Chart" r:id="rId3" imgW="7721600" imgH="4114800" progId="MSGraph.Chart.8">
                  <p:embed followColorScheme="full"/>
                  <p:pic>
                    <p:nvPicPr>
                      <p:cNvPr id="0" name="Object 3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79513" y="1936750"/>
                        <a:ext cx="7546975" cy="4021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042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b"/>
          <a:lstStyle/>
          <a:p>
            <a:pPr defTabSz="914400"/>
            <a:r>
              <a:rPr lang="en-US" sz="3000"/>
              <a:t>Mean LDL Concentrations (Target&lt;100mg/dl), initial cohort (n=121)</a:t>
            </a:r>
          </a:p>
        </p:txBody>
      </p:sp>
      <p:graphicFrame>
        <p:nvGraphicFramePr>
          <p:cNvPr id="599043" name="Object 3"/>
          <p:cNvGraphicFramePr>
            <a:graphicFrameLocks noGrp="1"/>
          </p:cNvGraphicFramePr>
          <p:nvPr>
            <p:ph type="chart" idx="1"/>
          </p:nvPr>
        </p:nvGraphicFramePr>
        <p:xfrm>
          <a:off x="1179513" y="1936750"/>
          <a:ext cx="7546975" cy="4021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9048" name="Chart" r:id="rId3" imgW="7721600" imgH="4114800" progId="MSGraph.Chart.8">
                  <p:embed followColorScheme="full"/>
                </p:oleObj>
              </mc:Choice>
              <mc:Fallback>
                <p:oleObj name="Chart" r:id="rId3" imgW="7721600" imgH="4114800" progId="MSGraph.Chart.8">
                  <p:embed followColorScheme="full"/>
                  <p:pic>
                    <p:nvPicPr>
                      <p:cNvPr id="0" name="Object 3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79513" y="1936750"/>
                        <a:ext cx="7546975" cy="4021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56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600" y="836613"/>
            <a:ext cx="7599363" cy="4884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efault">
  <a:themeElements>
    <a:clrScheme name="">
      <a:dk1>
        <a:srgbClr val="919191"/>
      </a:dk1>
      <a:lt1>
        <a:srgbClr val="FFFFFF"/>
      </a:lt1>
      <a:dk2>
        <a:srgbClr val="02257A"/>
      </a:dk2>
      <a:lt2>
        <a:srgbClr val="FF7C80"/>
      </a:lt2>
      <a:accent1>
        <a:srgbClr val="618FFD"/>
      </a:accent1>
      <a:accent2>
        <a:srgbClr val="00AE00"/>
      </a:accent2>
      <a:accent3>
        <a:srgbClr val="AAACBE"/>
      </a:accent3>
      <a:accent4>
        <a:srgbClr val="DADADA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default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6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Times New Roman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6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Times New Roman" charset="0"/>
            <a:ea typeface="ＭＳ Ｐゴシック" charset="0"/>
          </a:defRPr>
        </a:defPPr>
      </a:lstStyle>
    </a:lnDef>
  </a:objectDefaults>
  <a:extraClrSchemeLst>
    <a:extraClrScheme>
      <a:clrScheme name="defaul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C:\WINDOWS\DESKTOP\SLIDES 2-09-00\BG-05TitleSlides_R8.ppt</Template>
  <TotalTime>84</TotalTime>
  <Pages>28</Pages>
  <Words>176</Words>
  <Application>Microsoft Macintosh PowerPoint</Application>
  <PresentationFormat>Custom</PresentationFormat>
  <Paragraphs>33</Paragraphs>
  <Slides>13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ＭＳ Ｐゴシック</vt:lpstr>
      <vt:lpstr>Arial</vt:lpstr>
      <vt:lpstr>Times</vt:lpstr>
      <vt:lpstr>Times New Roman</vt:lpstr>
      <vt:lpstr>default</vt:lpstr>
      <vt:lpstr>Chart</vt:lpstr>
      <vt:lpstr>Principles of Disease Management: Physician View (paper-based)</vt:lpstr>
      <vt:lpstr>PowerPoint Presentation</vt:lpstr>
      <vt:lpstr>PowerPoint Presentation</vt:lpstr>
      <vt:lpstr>PowerPoint Presentation</vt:lpstr>
      <vt:lpstr>Principles of Disease Management: Triage/Stratify Risk</vt:lpstr>
      <vt:lpstr>PowerPoint Presentation</vt:lpstr>
      <vt:lpstr>Principles of Disease Management: Patient Interaction with System</vt:lpstr>
      <vt:lpstr>Principles of Disease Management: Establish Outcomes to Follow</vt:lpstr>
      <vt:lpstr>PowerPoint Presentation</vt:lpstr>
      <vt:lpstr>PowerPoint Presentation</vt:lpstr>
      <vt:lpstr>Percent of Patients at Target BP Goal (&lt;135/&lt;85), initial cohort (n=121)</vt:lpstr>
      <vt:lpstr>Mean LDL Concentrations (Target&lt;100mg/dl), initial cohort (n=121)</vt:lpstr>
      <vt:lpstr>PowerPoint Presentation</vt:lpstr>
    </vt:vector>
  </TitlesOfParts>
  <Company>home</Company>
  <LinksUpToDate>false</LinksUpToDate>
  <SharedDoc>false</SharedDoc>
  <HyperlinksChanged>false</HyperlinksChanged>
  <AppVersion>16.0013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Future Use of Technology in Outpatient Care   Using  the  Computerized  Patient Record to Implement Principles of Disease Management: Focus on the Diabetes Mellitus Model</dc:title>
  <dc:subject/>
  <dc:creator>Stan Schwartz</dc:creator>
  <cp:keywords/>
  <dc:description/>
  <cp:lastModifiedBy>Monica Dennis</cp:lastModifiedBy>
  <cp:revision>9</cp:revision>
  <cp:lastPrinted>2003-03-02T15:41:03Z</cp:lastPrinted>
  <dcterms:created xsi:type="dcterms:W3CDTF">2004-10-22T15:13:21Z</dcterms:created>
  <dcterms:modified xsi:type="dcterms:W3CDTF">2018-05-27T17:48:58Z</dcterms:modified>
</cp:coreProperties>
</file>