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9"/>
  </p:notesMasterIdLst>
  <p:handoutMasterIdLst>
    <p:handoutMasterId r:id="rId10"/>
  </p:handoutMasterIdLst>
  <p:sldIdLst>
    <p:sldId id="616" r:id="rId2"/>
    <p:sldId id="536" r:id="rId3"/>
    <p:sldId id="592" r:id="rId4"/>
    <p:sldId id="537" r:id="rId5"/>
    <p:sldId id="590" r:id="rId6"/>
    <p:sldId id="627" r:id="rId7"/>
    <p:sldId id="591" r:id="rId8"/>
  </p:sldIdLst>
  <p:sldSz cx="10058400" cy="6702425"/>
  <p:notesSz cx="6985000" cy="9282113"/>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mn-cs"/>
      </a:defRPr>
    </a:lvl1pPr>
    <a:lvl2pPr marL="457200" algn="l" rtl="0" fontAlgn="base">
      <a:spcBef>
        <a:spcPct val="0"/>
      </a:spcBef>
      <a:spcAft>
        <a:spcPct val="0"/>
      </a:spcAft>
      <a:defRPr sz="1600" kern="1200">
        <a:solidFill>
          <a:schemeClr val="tx1"/>
        </a:solidFill>
        <a:latin typeface="Times New Roman" charset="0"/>
        <a:ea typeface="ＭＳ Ｐゴシック" charset="0"/>
        <a:cs typeface="+mn-cs"/>
      </a:defRPr>
    </a:lvl2pPr>
    <a:lvl3pPr marL="914400" algn="l" rtl="0" fontAlgn="base">
      <a:spcBef>
        <a:spcPct val="0"/>
      </a:spcBef>
      <a:spcAft>
        <a:spcPct val="0"/>
      </a:spcAft>
      <a:defRPr sz="1600" kern="1200">
        <a:solidFill>
          <a:schemeClr val="tx1"/>
        </a:solidFill>
        <a:latin typeface="Times New Roman" charset="0"/>
        <a:ea typeface="ＭＳ Ｐゴシック" charset="0"/>
        <a:cs typeface="+mn-cs"/>
      </a:defRPr>
    </a:lvl3pPr>
    <a:lvl4pPr marL="1371600" algn="l" rtl="0" fontAlgn="base">
      <a:spcBef>
        <a:spcPct val="0"/>
      </a:spcBef>
      <a:spcAft>
        <a:spcPct val="0"/>
      </a:spcAft>
      <a:defRPr sz="1600" kern="1200">
        <a:solidFill>
          <a:schemeClr val="tx1"/>
        </a:solidFill>
        <a:latin typeface="Times New Roman" charset="0"/>
        <a:ea typeface="ＭＳ Ｐゴシック" charset="0"/>
        <a:cs typeface="+mn-cs"/>
      </a:defRPr>
    </a:lvl4pPr>
    <a:lvl5pPr marL="1828800" algn="l" rtl="0" fontAlgn="base">
      <a:spcBef>
        <a:spcPct val="0"/>
      </a:spcBef>
      <a:spcAft>
        <a:spcPct val="0"/>
      </a:spcAft>
      <a:defRPr sz="1600" kern="1200">
        <a:solidFill>
          <a:schemeClr val="tx1"/>
        </a:solidFill>
        <a:latin typeface="Times New Roman" charset="0"/>
        <a:ea typeface="ＭＳ Ｐゴシック" charset="0"/>
        <a:cs typeface="+mn-cs"/>
      </a:defRPr>
    </a:lvl5pPr>
    <a:lvl6pPr marL="2286000" algn="l" defTabSz="457200" rtl="0" eaLnBrk="1" latinLnBrk="0" hangingPunct="1">
      <a:defRPr sz="1600" kern="1200">
        <a:solidFill>
          <a:schemeClr val="tx1"/>
        </a:solidFill>
        <a:latin typeface="Times New Roman" charset="0"/>
        <a:ea typeface="ＭＳ Ｐゴシック" charset="0"/>
        <a:cs typeface="+mn-cs"/>
      </a:defRPr>
    </a:lvl6pPr>
    <a:lvl7pPr marL="2743200" algn="l" defTabSz="457200" rtl="0" eaLnBrk="1" latinLnBrk="0" hangingPunct="1">
      <a:defRPr sz="1600" kern="1200">
        <a:solidFill>
          <a:schemeClr val="tx1"/>
        </a:solidFill>
        <a:latin typeface="Times New Roman" charset="0"/>
        <a:ea typeface="ＭＳ Ｐゴシック" charset="0"/>
        <a:cs typeface="+mn-cs"/>
      </a:defRPr>
    </a:lvl7pPr>
    <a:lvl8pPr marL="3200400" algn="l" defTabSz="457200" rtl="0" eaLnBrk="1" latinLnBrk="0" hangingPunct="1">
      <a:defRPr sz="1600" kern="1200">
        <a:solidFill>
          <a:schemeClr val="tx1"/>
        </a:solidFill>
        <a:latin typeface="Times New Roman" charset="0"/>
        <a:ea typeface="ＭＳ Ｐゴシック" charset="0"/>
        <a:cs typeface="+mn-cs"/>
      </a:defRPr>
    </a:lvl8pPr>
    <a:lvl9pPr marL="3657600" algn="l" defTabSz="457200" rtl="0" eaLnBrk="1" latinLnBrk="0" hangingPunct="1">
      <a:defRPr sz="1600" kern="1200">
        <a:solidFill>
          <a:schemeClr val="tx1"/>
        </a:solidFill>
        <a:latin typeface="Times New Roman" charset="0"/>
        <a:ea typeface="ＭＳ Ｐゴシック" charset="0"/>
        <a:cs typeface="+mn-cs"/>
      </a:defRPr>
    </a:lvl9pPr>
  </p:defaultTextStyle>
  <p:extLst>
    <p:ext uri="{EFAFB233-063F-42B5-8137-9DF3F51BA10A}">
      <p15:sldGuideLst xmlns:p15="http://schemas.microsoft.com/office/powerpoint/2012/main">
        <p15:guide id="1" orient="horz" pos="656">
          <p15:clr>
            <a:srgbClr val="A4A3A4"/>
          </p15:clr>
        </p15:guide>
        <p15:guide id="2" orient="horz" pos="3984">
          <p15:clr>
            <a:srgbClr val="A4A3A4"/>
          </p15:clr>
        </p15:guide>
        <p15:guide id="3" orient="horz" pos="3504">
          <p15:clr>
            <a:srgbClr val="A4A3A4"/>
          </p15:clr>
        </p15:guide>
        <p15:guide id="4" orient="horz" pos="2496">
          <p15:clr>
            <a:srgbClr val="A4A3A4"/>
          </p15:clr>
        </p15:guide>
        <p15:guide id="5" orient="horz" pos="1056">
          <p15:clr>
            <a:srgbClr val="A4A3A4"/>
          </p15:clr>
        </p15:guide>
        <p15:guide id="6" orient="horz" pos="3792">
          <p15:clr>
            <a:srgbClr val="A4A3A4"/>
          </p15:clr>
        </p15:guide>
        <p15:guide id="7" pos="3168">
          <p15:clr>
            <a:srgbClr val="A4A3A4"/>
          </p15:clr>
        </p15:guide>
        <p15:guide id="8" pos="336">
          <p15:clr>
            <a:srgbClr val="A4A3A4"/>
          </p15:clr>
        </p15:guide>
        <p15:guide id="9" pos="240">
          <p15:clr>
            <a:srgbClr val="A4A3A4"/>
          </p15:clr>
        </p15:guide>
      </p15:sldGuideLst>
    </p:ext>
    <p:ext uri="{2D200454-40CA-4A62-9FC3-DE9A4176ACB9}">
      <p15:notesGuideLst xmlns:p15="http://schemas.microsoft.com/office/powerpoint/2012/main">
        <p15:guide id="1" orient="horz" pos="2923">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000080"/>
    <a:srgbClr val="003399"/>
    <a:srgbClr val="FFFFFF"/>
    <a:srgbClr val="F76681"/>
    <a:srgbClr val="FAFD00"/>
    <a:srgbClr val="00336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ferSingleView="1">
    <p:restoredLeft sz="32787"/>
    <p:restoredTop sz="90943"/>
  </p:normalViewPr>
  <p:slideViewPr>
    <p:cSldViewPr>
      <p:cViewPr varScale="1">
        <p:scale>
          <a:sx n="107" d="100"/>
          <a:sy n="107" d="100"/>
        </p:scale>
        <p:origin x="472" y="168"/>
      </p:cViewPr>
      <p:guideLst>
        <p:guide orient="horz" pos="656"/>
        <p:guide orient="horz" pos="3984"/>
        <p:guide orient="horz" pos="3504"/>
        <p:guide orient="horz" pos="2496"/>
        <p:guide orient="horz" pos="1056"/>
        <p:guide orient="horz" pos="3792"/>
        <p:guide pos="3168"/>
        <p:guide pos="336"/>
        <p:guide pos="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328"/>
    </p:cViewPr>
  </p:sorterViewPr>
  <p:notesViewPr>
    <p:cSldViewPr>
      <p:cViewPr varScale="1">
        <p:scale>
          <a:sx n="37" d="100"/>
          <a:sy n="37" d="100"/>
        </p:scale>
        <p:origin x="-1458" y="-78"/>
      </p:cViewPr>
      <p:guideLst>
        <p:guide orient="horz" pos="2923"/>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9718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1" name="Rectangle 3"/>
          <p:cNvSpPr>
            <a:spLocks noGrp="1" noRot="1" noChangeAspect="1" noChangeArrowheads="1" noTextEdit="1"/>
          </p:cNvSpPr>
          <p:nvPr>
            <p:ph type="sldImg" idx="2"/>
          </p:nvPr>
        </p:nvSpPr>
        <p:spPr bwMode="auto">
          <a:xfrm>
            <a:off x="892175" y="703263"/>
            <a:ext cx="5200650" cy="3467100"/>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grpSp>
        <p:nvGrpSpPr>
          <p:cNvPr id="2052" name="Group 4"/>
          <p:cNvGrpSpPr>
            <a:grpSpLocks/>
          </p:cNvGrpSpPr>
          <p:nvPr/>
        </p:nvGrpSpPr>
        <p:grpSpPr bwMode="auto">
          <a:xfrm>
            <a:off x="946150" y="4641850"/>
            <a:ext cx="5073650" cy="4017963"/>
            <a:chOff x="596" y="2924"/>
            <a:chExt cx="3073" cy="2531"/>
          </a:xfrm>
        </p:grpSpPr>
        <p:sp>
          <p:nvSpPr>
            <p:cNvPr id="2053" name="Line 5"/>
            <p:cNvSpPr>
              <a:spLocks noChangeShapeType="1"/>
            </p:cNvSpPr>
            <p:nvPr/>
          </p:nvSpPr>
          <p:spPr bwMode="blackWhite">
            <a:xfrm>
              <a:off x="596" y="2924"/>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54" name="Line 6"/>
            <p:cNvSpPr>
              <a:spLocks noChangeShapeType="1"/>
            </p:cNvSpPr>
            <p:nvPr/>
          </p:nvSpPr>
          <p:spPr bwMode="blackWhite">
            <a:xfrm>
              <a:off x="596" y="3119"/>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55" name="Line 7"/>
            <p:cNvSpPr>
              <a:spLocks noChangeShapeType="1"/>
            </p:cNvSpPr>
            <p:nvPr/>
          </p:nvSpPr>
          <p:spPr bwMode="blackWhite">
            <a:xfrm>
              <a:off x="596" y="3314"/>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56" name="Line 8"/>
            <p:cNvSpPr>
              <a:spLocks noChangeShapeType="1"/>
            </p:cNvSpPr>
            <p:nvPr/>
          </p:nvSpPr>
          <p:spPr bwMode="blackWhite">
            <a:xfrm>
              <a:off x="596" y="3702"/>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57" name="Line 9"/>
            <p:cNvSpPr>
              <a:spLocks noChangeShapeType="1"/>
            </p:cNvSpPr>
            <p:nvPr/>
          </p:nvSpPr>
          <p:spPr bwMode="blackWhite">
            <a:xfrm>
              <a:off x="596" y="3897"/>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58" name="Line 10"/>
            <p:cNvSpPr>
              <a:spLocks noChangeShapeType="1"/>
            </p:cNvSpPr>
            <p:nvPr/>
          </p:nvSpPr>
          <p:spPr bwMode="blackWhite">
            <a:xfrm>
              <a:off x="596" y="3507"/>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59" name="Line 11"/>
            <p:cNvSpPr>
              <a:spLocks noChangeShapeType="1"/>
            </p:cNvSpPr>
            <p:nvPr/>
          </p:nvSpPr>
          <p:spPr bwMode="blackWhite">
            <a:xfrm>
              <a:off x="596" y="4870"/>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0" name="Line 12"/>
            <p:cNvSpPr>
              <a:spLocks noChangeShapeType="1"/>
            </p:cNvSpPr>
            <p:nvPr/>
          </p:nvSpPr>
          <p:spPr bwMode="blackWhite">
            <a:xfrm>
              <a:off x="596" y="5455"/>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1" name="Line 13"/>
            <p:cNvSpPr>
              <a:spLocks noChangeShapeType="1"/>
            </p:cNvSpPr>
            <p:nvPr/>
          </p:nvSpPr>
          <p:spPr bwMode="blackWhite">
            <a:xfrm>
              <a:off x="596" y="5065"/>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2" name="Line 14"/>
            <p:cNvSpPr>
              <a:spLocks noChangeShapeType="1"/>
            </p:cNvSpPr>
            <p:nvPr/>
          </p:nvSpPr>
          <p:spPr bwMode="blackWhite">
            <a:xfrm>
              <a:off x="596" y="4092"/>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3" name="Line 15"/>
            <p:cNvSpPr>
              <a:spLocks noChangeShapeType="1"/>
            </p:cNvSpPr>
            <p:nvPr/>
          </p:nvSpPr>
          <p:spPr bwMode="blackWhite">
            <a:xfrm>
              <a:off x="596" y="4287"/>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4" name="Line 16"/>
            <p:cNvSpPr>
              <a:spLocks noChangeShapeType="1"/>
            </p:cNvSpPr>
            <p:nvPr/>
          </p:nvSpPr>
          <p:spPr bwMode="blackWhite">
            <a:xfrm>
              <a:off x="596" y="4482"/>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5" name="Line 17"/>
            <p:cNvSpPr>
              <a:spLocks noChangeShapeType="1"/>
            </p:cNvSpPr>
            <p:nvPr/>
          </p:nvSpPr>
          <p:spPr bwMode="blackWhite">
            <a:xfrm>
              <a:off x="596" y="4675"/>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6" name="Line 18"/>
            <p:cNvSpPr>
              <a:spLocks noChangeShapeType="1"/>
            </p:cNvSpPr>
            <p:nvPr/>
          </p:nvSpPr>
          <p:spPr bwMode="blackWhite">
            <a:xfrm>
              <a:off x="596" y="5260"/>
              <a:ext cx="3073" cy="0"/>
            </a:xfrm>
            <a:prstGeom prst="line">
              <a:avLst/>
            </a:prstGeom>
            <a:noFill/>
            <a:ln w="952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067" name="Rectangle 19"/>
          <p:cNvSpPr>
            <a:spLocks noGrp="1" noChangeArrowheads="1"/>
          </p:cNvSpPr>
          <p:nvPr>
            <p:ph type="sldNum" sz="quarter" idx="5"/>
          </p:nvPr>
        </p:nvSpPr>
        <p:spPr bwMode="auto">
          <a:xfrm>
            <a:off x="3325813" y="8763000"/>
            <a:ext cx="369887" cy="2746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anchor="b" anchorCtr="0" compatLnSpc="1">
            <a:prstTxWarp prst="textNoShape">
              <a:avLst/>
            </a:prstTxWarp>
            <a:spAutoFit/>
          </a:bodyPr>
          <a:lstStyle>
            <a:lvl1pPr algn="r" eaLnBrk="0" hangingPunct="0">
              <a:defRPr sz="1200">
                <a:latin typeface="Arial" charset="0"/>
              </a:defRPr>
            </a:lvl1pPr>
          </a:lstStyle>
          <a:p>
            <a:fld id="{98CCE3EA-29AE-104A-B88F-ADA8527229DE}" type="slidenum">
              <a:rPr lang="en-US"/>
              <a:pPr/>
              <a:t>‹#›</a:t>
            </a:fld>
            <a:endParaRPr lang="en-US"/>
          </a:p>
        </p:txBody>
      </p:sp>
    </p:spTree>
    <p:extLst>
      <p:ext uri="{BB962C8B-B14F-4D97-AF65-F5344CB8AC3E}">
        <p14:creationId xmlns:p14="http://schemas.microsoft.com/office/powerpoint/2010/main" val="13833568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charset="0"/>
        <a:ea typeface="ＭＳ Ｐゴシック" charset="0"/>
        <a:cs typeface="+mn-cs"/>
      </a:defRPr>
    </a:lvl1pPr>
    <a:lvl2pPr marL="457200" algn="l" rtl="0" fontAlgn="base">
      <a:spcBef>
        <a:spcPct val="30000"/>
      </a:spcBef>
      <a:spcAft>
        <a:spcPct val="0"/>
      </a:spcAft>
      <a:defRPr sz="1200" kern="1200">
        <a:solidFill>
          <a:schemeClr val="tx1"/>
        </a:solidFill>
        <a:latin typeface="Times New Roman" charset="0"/>
        <a:ea typeface="ＭＳ Ｐゴシック" charset="0"/>
        <a:cs typeface="+mn-cs"/>
      </a:defRPr>
    </a:lvl2pPr>
    <a:lvl3pPr marL="914400" algn="l" rtl="0" fontAlgn="base">
      <a:spcBef>
        <a:spcPct val="30000"/>
      </a:spcBef>
      <a:spcAft>
        <a:spcPct val="0"/>
      </a:spcAft>
      <a:defRPr sz="1200" kern="1200">
        <a:solidFill>
          <a:schemeClr val="tx1"/>
        </a:solidFill>
        <a:latin typeface="Times New Roman" charset="0"/>
        <a:ea typeface="ＭＳ Ｐゴシック" charset="0"/>
        <a:cs typeface="+mn-cs"/>
      </a:defRPr>
    </a:lvl3pPr>
    <a:lvl4pPr marL="1371600" algn="l" rtl="0" fontAlgn="base">
      <a:spcBef>
        <a:spcPct val="30000"/>
      </a:spcBef>
      <a:spcAft>
        <a:spcPct val="0"/>
      </a:spcAft>
      <a:defRPr sz="1200" kern="1200">
        <a:solidFill>
          <a:schemeClr val="tx1"/>
        </a:solidFill>
        <a:latin typeface="Times New Roman" charset="0"/>
        <a:ea typeface="ＭＳ Ｐゴシック" charset="0"/>
        <a:cs typeface="+mn-cs"/>
      </a:defRPr>
    </a:lvl4pPr>
    <a:lvl5pPr marL="1828800" algn="l" rtl="0" fontAlgn="base">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Grp="1" noChangeArrowheads="1"/>
          </p:cNvSpPr>
          <p:nvPr>
            <p:ph type="sldNum" sz="quarter" idx="5"/>
          </p:nvPr>
        </p:nvSpPr>
        <p:spPr>
          <a:ln/>
        </p:spPr>
        <p:txBody>
          <a:bodyPr/>
          <a:lstStyle/>
          <a:p>
            <a:fld id="{C238053F-6C72-6D48-B80F-E38444CFBC40}" type="slidenum">
              <a:rPr lang="en-US"/>
              <a:pPr/>
              <a:t>2</a:t>
            </a:fld>
            <a:endParaRPr lang="en-US"/>
          </a:p>
        </p:txBody>
      </p:sp>
      <p:sp>
        <p:nvSpPr>
          <p:cNvPr id="544770" name="Rectangle 2"/>
          <p:cNvSpPr>
            <a:spLocks noGrp="1" noRot="1" noChangeAspect="1" noChangeArrowheads="1"/>
          </p:cNvSpPr>
          <p:nvPr>
            <p:ph type="sldImg"/>
          </p:nvPr>
        </p:nvSpPr>
        <p:spPr bwMode="auto">
          <a:xfrm>
            <a:off x="884238" y="696913"/>
            <a:ext cx="5219700" cy="3479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544771" name="Rectangle 3"/>
          <p:cNvSpPr>
            <a:spLocks noGrp="1" noChangeArrowheads="1"/>
          </p:cNvSpPr>
          <p:nvPr>
            <p:ph type="body" idx="1"/>
          </p:nvPr>
        </p:nvSpPr>
        <p:spPr bwMode="auto">
          <a:xfrm>
            <a:off x="1046163" y="4360863"/>
            <a:ext cx="4929187" cy="4506912"/>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9856" tIns="44139" rIns="89856" bIns="44139"/>
          <a:lstStyle/>
          <a:p>
            <a:pPr marL="236538" indent="-236538">
              <a:buFontTx/>
              <a:buChar char="•"/>
              <a:tabLst>
                <a:tab pos="236538" algn="l"/>
              </a:tabLst>
            </a:pPr>
            <a:r>
              <a:rPr lang="en-US" sz="1400">
                <a:latin typeface="Arial" charset="0"/>
              </a:rPr>
              <a:t>The UKPDS confirmed that type 2 diabetes is a progressive disease with an occult onset. People who develop type 2 diabetes often have few or no symptoms. Impaired fasting glucose with glucose levels just above normal—under 126 mg/dL but above 110 mg/dL, is followed by impaired glucose tolerance, and then frank diabetes.</a:t>
            </a:r>
          </a:p>
          <a:p>
            <a:pPr marL="236538" indent="-236538">
              <a:buFontTx/>
              <a:buChar char="•"/>
              <a:tabLst>
                <a:tab pos="236538" algn="l"/>
              </a:tabLst>
            </a:pPr>
            <a:r>
              <a:rPr lang="en-US" sz="1400">
                <a:latin typeface="Arial" charset="0"/>
              </a:rPr>
              <a:t>Patients may actually present with complications. In the UKPDS, 20% had retinopathy when diabetes was first diagnosed.</a:t>
            </a:r>
          </a:p>
          <a:p>
            <a:pPr marL="236538" indent="-236538">
              <a:buFontTx/>
              <a:buChar char="•"/>
              <a:tabLst>
                <a:tab pos="236538" algn="l"/>
              </a:tabLst>
            </a:pPr>
            <a:r>
              <a:rPr lang="en-US" sz="1400">
                <a:latin typeface="Arial" charset="0"/>
              </a:rPr>
              <a:t>The incidence of microvascular and macrovascular complications increases with time.</a:t>
            </a:r>
          </a:p>
          <a:p>
            <a:pPr marL="236538" indent="-236538">
              <a:buFontTx/>
              <a:buChar char="•"/>
              <a:tabLst>
                <a:tab pos="236538" algn="l"/>
              </a:tabLst>
            </a:pPr>
            <a:r>
              <a:rPr lang="en-US" sz="1400">
                <a:latin typeface="Arial" charset="0"/>
              </a:rPr>
              <a:t>Finally, hyperglycemia is progressive and requires progressive interventions. Polypharmacy and often insulin may be needed to improve outcome.</a:t>
            </a:r>
          </a:p>
          <a:p>
            <a:pPr marL="236538" indent="-236538">
              <a:buFontTx/>
              <a:buChar char="•"/>
              <a:tabLst>
                <a:tab pos="236538" algn="l"/>
              </a:tabLst>
            </a:pPr>
            <a:r>
              <a:rPr lang="en-US" sz="1400">
                <a:latin typeface="Arial" charset="0"/>
              </a:rPr>
              <a:t>In other words, a patient with type 2 diabetes may be treated effectively with one drug initially, but with disease progression and loss of beta cell function over time, additional therapeutic approaches to manage the hyperglycemia may be expected.</a:t>
            </a:r>
          </a:p>
          <a:p>
            <a:pPr marL="236538" indent="-236538">
              <a:buFontTx/>
              <a:buChar char="•"/>
              <a:tabLst>
                <a:tab pos="236538" algn="l"/>
              </a:tabLst>
            </a:pPr>
            <a:endParaRPr lang="en-US">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9"/>
          <p:cNvSpPr>
            <a:spLocks noGrp="1" noChangeArrowheads="1"/>
          </p:cNvSpPr>
          <p:nvPr>
            <p:ph type="sldNum" sz="quarter" idx="5"/>
          </p:nvPr>
        </p:nvSpPr>
        <p:spPr>
          <a:ln/>
        </p:spPr>
        <p:txBody>
          <a:bodyPr/>
          <a:lstStyle/>
          <a:p>
            <a:fld id="{F8C08B10-D0E4-8248-85DF-7E592F096E58}" type="slidenum">
              <a:rPr lang="en-US"/>
              <a:pPr/>
              <a:t>4</a:t>
            </a:fld>
            <a:endParaRPr lang="en-US"/>
          </a:p>
        </p:txBody>
      </p:sp>
      <p:sp>
        <p:nvSpPr>
          <p:cNvPr id="546818" name="Rectangle 2"/>
          <p:cNvSpPr>
            <a:spLocks noGrp="1" noRot="1" noChangeAspect="1" noChangeArrowheads="1"/>
          </p:cNvSpPr>
          <p:nvPr>
            <p:ph type="sldImg"/>
          </p:nvPr>
        </p:nvSpPr>
        <p:spPr bwMode="auto">
          <a:xfrm>
            <a:off x="884238" y="696913"/>
            <a:ext cx="5219700" cy="3479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546819" name="Rectangle 3"/>
          <p:cNvSpPr>
            <a:spLocks noGrp="1" noChangeArrowheads="1"/>
          </p:cNvSpPr>
          <p:nvPr>
            <p:ph type="body" idx="1"/>
          </p:nvPr>
        </p:nvSpPr>
        <p:spPr bwMode="auto">
          <a:xfrm>
            <a:off x="1046163" y="4368800"/>
            <a:ext cx="4929187" cy="4124325"/>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9522" tIns="44761" rIns="89522" bIns="44761"/>
          <a:lstStyle/>
          <a:p>
            <a:pPr marL="228600" indent="-228600">
              <a:buFontTx/>
              <a:buChar char="•"/>
            </a:pPr>
            <a:r>
              <a:rPr lang="en-US" sz="1400">
                <a:latin typeface="Arial" charset="0"/>
              </a:rPr>
              <a:t>Three independent studies: DCCT (type 1), Kumamoto (type 2-lean), UKPDS (type 2-typical) showed significant benefits of similar magnitude by  decreasing HbA</a:t>
            </a:r>
            <a:r>
              <a:rPr lang="en-US" sz="1400" baseline="-25000">
                <a:latin typeface="Arial" charset="0"/>
              </a:rPr>
              <a:t>1c</a:t>
            </a:r>
            <a:r>
              <a:rPr lang="en-US" sz="1400">
                <a:latin typeface="Arial" charset="0"/>
              </a:rPr>
              <a:t>.</a:t>
            </a:r>
          </a:p>
          <a:p>
            <a:pPr marL="228600" indent="-228600">
              <a:buFontTx/>
              <a:buChar char="•"/>
            </a:pPr>
            <a:r>
              <a:rPr lang="en-US" sz="1400">
                <a:latin typeface="Arial" charset="0"/>
              </a:rPr>
              <a:t>In the DCCT, when all major cardiovascular and peripheral vascular events were combined, intensive therapy reduced the risk of cardiovascular disease by 41%, although this reduction was not statistically significant. The relative youth of the patient cohort made the detection of a difference between treatments unlikely.</a:t>
            </a:r>
          </a:p>
          <a:p>
            <a:pPr marL="228600" indent="-228600">
              <a:buFontTx/>
              <a:buChar char="•"/>
            </a:pPr>
            <a:r>
              <a:rPr lang="en-US" sz="1400">
                <a:latin typeface="Arial" charset="0"/>
              </a:rPr>
              <a:t>The 16% reduced risk incidence of coronary heart disease in the UKPDS had a </a:t>
            </a:r>
            <a:r>
              <a:rPr lang="en-US" sz="1400" i="1">
                <a:latin typeface="Arial" charset="0"/>
              </a:rPr>
              <a:t>P </a:t>
            </a:r>
            <a:r>
              <a:rPr lang="en-US" sz="1400">
                <a:latin typeface="Arial" charset="0"/>
              </a:rPr>
              <a:t>value of 0.052, not quite statistically significant.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4063" y="2082800"/>
            <a:ext cx="8550275" cy="1436688"/>
          </a:xfrm>
        </p:spPr>
        <p:txBody>
          <a:bodyPr/>
          <a:lstStyle/>
          <a:p>
            <a:r>
              <a:rPr lang="en-US"/>
              <a:t>Click to edit Master title style</a:t>
            </a:r>
          </a:p>
        </p:txBody>
      </p:sp>
      <p:sp>
        <p:nvSpPr>
          <p:cNvPr id="3" name="Subtitle 2"/>
          <p:cNvSpPr>
            <a:spLocks noGrp="1"/>
          </p:cNvSpPr>
          <p:nvPr>
            <p:ph type="subTitle" idx="1"/>
          </p:nvPr>
        </p:nvSpPr>
        <p:spPr>
          <a:xfrm>
            <a:off x="1508125" y="3797300"/>
            <a:ext cx="7042150" cy="1712913"/>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2980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3126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5338" y="4306888"/>
            <a:ext cx="8548687" cy="1331912"/>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5338" y="2840038"/>
            <a:ext cx="8548687" cy="14668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91545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936750"/>
            <a:ext cx="4343400" cy="4021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936750"/>
            <a:ext cx="4343400" cy="40211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8244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238" y="268288"/>
            <a:ext cx="9051925" cy="1117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3238" y="1500188"/>
            <a:ext cx="4443412"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3238" y="2125663"/>
            <a:ext cx="4443412"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10163" y="1500188"/>
            <a:ext cx="4445000" cy="6254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10163" y="2125663"/>
            <a:ext cx="4445000" cy="3860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6011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7464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4201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238" y="266700"/>
            <a:ext cx="3308350" cy="113506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32238" y="266700"/>
            <a:ext cx="5622925" cy="5719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3238" y="1401763"/>
            <a:ext cx="3308350" cy="45847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1501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675" y="4691063"/>
            <a:ext cx="6035675" cy="55403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1675" y="598488"/>
            <a:ext cx="6035675" cy="40211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1675" y="5245100"/>
            <a:ext cx="6035675" cy="787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103387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5242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95313"/>
            <a:ext cx="2209800" cy="53625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595313"/>
            <a:ext cx="6477000" cy="5362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3717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534988" y="595313"/>
            <a:ext cx="8828087" cy="1117600"/>
          </a:xfrm>
        </p:spPr>
        <p:txBody>
          <a:bodyPr/>
          <a:lstStyle/>
          <a:p>
            <a:r>
              <a:rPr lang="en-US"/>
              <a:t>Click to edit Master title style</a:t>
            </a:r>
          </a:p>
        </p:txBody>
      </p:sp>
      <p:sp>
        <p:nvSpPr>
          <p:cNvPr id="3" name="Chart Placeholder 2"/>
          <p:cNvSpPr>
            <a:spLocks noGrp="1"/>
          </p:cNvSpPr>
          <p:nvPr>
            <p:ph type="chart" idx="1"/>
          </p:nvPr>
        </p:nvSpPr>
        <p:spPr>
          <a:xfrm>
            <a:off x="533400" y="1936750"/>
            <a:ext cx="8839200" cy="4021138"/>
          </a:xfrm>
        </p:spPr>
        <p:txBody>
          <a:bodyPr/>
          <a:lstStyle/>
          <a:p>
            <a:endParaRPr lang="en-US"/>
          </a:p>
        </p:txBody>
      </p:sp>
    </p:spTree>
    <p:extLst>
      <p:ext uri="{BB962C8B-B14F-4D97-AF65-F5344CB8AC3E}">
        <p14:creationId xmlns:p14="http://schemas.microsoft.com/office/powerpoint/2010/main" val="166800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000066">
                <a:gamma/>
                <a:shade val="30196"/>
                <a:invGamma/>
              </a:srgbClr>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4988" y="595313"/>
            <a:ext cx="8828087" cy="1117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88452" tIns="43450" rIns="88452" bIns="4345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33400" y="1936750"/>
            <a:ext cx="8839200" cy="4021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88452" tIns="43450" rIns="88452" bIns="43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893763" rtl="0" fontAlgn="base">
        <a:spcBef>
          <a:spcPct val="0"/>
        </a:spcBef>
        <a:spcAft>
          <a:spcPct val="0"/>
        </a:spcAft>
        <a:defRPr sz="4300" b="1">
          <a:solidFill>
            <a:srgbClr val="FAFD00"/>
          </a:solidFill>
          <a:latin typeface="+mj-lt"/>
          <a:ea typeface="+mj-ea"/>
          <a:cs typeface="+mj-cs"/>
        </a:defRPr>
      </a:lvl1pPr>
      <a:lvl2pPr algn="ctr" defTabSz="893763" rtl="0" fontAlgn="base">
        <a:spcBef>
          <a:spcPct val="0"/>
        </a:spcBef>
        <a:spcAft>
          <a:spcPct val="0"/>
        </a:spcAft>
        <a:defRPr sz="4300" b="1">
          <a:solidFill>
            <a:srgbClr val="FAFD00"/>
          </a:solidFill>
          <a:latin typeface="Arial" charset="0"/>
          <a:ea typeface="ＭＳ Ｐゴシック" charset="0"/>
        </a:defRPr>
      </a:lvl2pPr>
      <a:lvl3pPr algn="ctr" defTabSz="893763" rtl="0" fontAlgn="base">
        <a:spcBef>
          <a:spcPct val="0"/>
        </a:spcBef>
        <a:spcAft>
          <a:spcPct val="0"/>
        </a:spcAft>
        <a:defRPr sz="4300" b="1">
          <a:solidFill>
            <a:srgbClr val="FAFD00"/>
          </a:solidFill>
          <a:latin typeface="Arial" charset="0"/>
          <a:ea typeface="ＭＳ Ｐゴシック" charset="0"/>
        </a:defRPr>
      </a:lvl3pPr>
      <a:lvl4pPr algn="ctr" defTabSz="893763" rtl="0" fontAlgn="base">
        <a:spcBef>
          <a:spcPct val="0"/>
        </a:spcBef>
        <a:spcAft>
          <a:spcPct val="0"/>
        </a:spcAft>
        <a:defRPr sz="4300" b="1">
          <a:solidFill>
            <a:srgbClr val="FAFD00"/>
          </a:solidFill>
          <a:latin typeface="Arial" charset="0"/>
          <a:ea typeface="ＭＳ Ｐゴシック" charset="0"/>
        </a:defRPr>
      </a:lvl4pPr>
      <a:lvl5pPr algn="ctr" defTabSz="893763" rtl="0" fontAlgn="base">
        <a:spcBef>
          <a:spcPct val="0"/>
        </a:spcBef>
        <a:spcAft>
          <a:spcPct val="0"/>
        </a:spcAft>
        <a:defRPr sz="4300" b="1">
          <a:solidFill>
            <a:srgbClr val="FAFD00"/>
          </a:solidFill>
          <a:latin typeface="Arial" charset="0"/>
          <a:ea typeface="ＭＳ Ｐゴシック" charset="0"/>
        </a:defRPr>
      </a:lvl5pPr>
      <a:lvl6pPr marL="457200" algn="ctr" defTabSz="893763" rtl="0" fontAlgn="base">
        <a:spcBef>
          <a:spcPct val="0"/>
        </a:spcBef>
        <a:spcAft>
          <a:spcPct val="0"/>
        </a:spcAft>
        <a:defRPr sz="4300" b="1">
          <a:solidFill>
            <a:srgbClr val="FAFD00"/>
          </a:solidFill>
          <a:latin typeface="Arial" charset="0"/>
          <a:ea typeface="ＭＳ Ｐゴシック" charset="0"/>
        </a:defRPr>
      </a:lvl6pPr>
      <a:lvl7pPr marL="914400" algn="ctr" defTabSz="893763" rtl="0" fontAlgn="base">
        <a:spcBef>
          <a:spcPct val="0"/>
        </a:spcBef>
        <a:spcAft>
          <a:spcPct val="0"/>
        </a:spcAft>
        <a:defRPr sz="4300" b="1">
          <a:solidFill>
            <a:srgbClr val="FAFD00"/>
          </a:solidFill>
          <a:latin typeface="Arial" charset="0"/>
          <a:ea typeface="ＭＳ Ｐゴシック" charset="0"/>
        </a:defRPr>
      </a:lvl7pPr>
      <a:lvl8pPr marL="1371600" algn="ctr" defTabSz="893763" rtl="0" fontAlgn="base">
        <a:spcBef>
          <a:spcPct val="0"/>
        </a:spcBef>
        <a:spcAft>
          <a:spcPct val="0"/>
        </a:spcAft>
        <a:defRPr sz="4300" b="1">
          <a:solidFill>
            <a:srgbClr val="FAFD00"/>
          </a:solidFill>
          <a:latin typeface="Arial" charset="0"/>
          <a:ea typeface="ＭＳ Ｐゴシック" charset="0"/>
        </a:defRPr>
      </a:lvl8pPr>
      <a:lvl9pPr marL="1828800" algn="ctr" defTabSz="893763" rtl="0" fontAlgn="base">
        <a:spcBef>
          <a:spcPct val="0"/>
        </a:spcBef>
        <a:spcAft>
          <a:spcPct val="0"/>
        </a:spcAft>
        <a:defRPr sz="4300" b="1">
          <a:solidFill>
            <a:srgbClr val="FAFD00"/>
          </a:solidFill>
          <a:latin typeface="Arial" charset="0"/>
          <a:ea typeface="ＭＳ Ｐゴシック" charset="0"/>
        </a:defRPr>
      </a:lvl9pPr>
    </p:titleStyle>
    <p:bodyStyle>
      <a:lvl1pPr marL="334963" indent="-334963" algn="l" defTabSz="893763" rtl="0" fontAlgn="base">
        <a:spcBef>
          <a:spcPct val="20000"/>
        </a:spcBef>
        <a:spcAft>
          <a:spcPct val="0"/>
        </a:spcAft>
        <a:buChar char="•"/>
        <a:defRPr sz="3500" b="1">
          <a:solidFill>
            <a:schemeClr val="tx1"/>
          </a:solidFill>
          <a:latin typeface="+mn-lt"/>
          <a:ea typeface="+mn-ea"/>
          <a:cs typeface="+mn-cs"/>
        </a:defRPr>
      </a:lvl1pPr>
      <a:lvl2pPr marL="725488" indent="-277813" algn="l" defTabSz="893763" rtl="0" fontAlgn="base">
        <a:spcBef>
          <a:spcPct val="20000"/>
        </a:spcBef>
        <a:spcAft>
          <a:spcPct val="0"/>
        </a:spcAft>
        <a:buChar char="–"/>
        <a:defRPr sz="3200" b="1">
          <a:solidFill>
            <a:schemeClr val="tx1"/>
          </a:solidFill>
          <a:latin typeface="+mn-lt"/>
          <a:ea typeface="+mn-ea"/>
        </a:defRPr>
      </a:lvl2pPr>
      <a:lvl3pPr marL="1117600" indent="-223838" algn="l" defTabSz="893763" rtl="0" fontAlgn="base">
        <a:spcBef>
          <a:spcPct val="20000"/>
        </a:spcBef>
        <a:spcAft>
          <a:spcPct val="0"/>
        </a:spcAft>
        <a:buChar char="•"/>
        <a:defRPr sz="2300" b="1">
          <a:solidFill>
            <a:schemeClr val="tx1"/>
          </a:solidFill>
          <a:latin typeface="+mn-lt"/>
          <a:ea typeface="+mn-ea"/>
        </a:defRPr>
      </a:lvl3pPr>
      <a:lvl4pPr marL="1563688" indent="-222250" algn="l" defTabSz="893763" rtl="0" fontAlgn="base">
        <a:spcBef>
          <a:spcPct val="20000"/>
        </a:spcBef>
        <a:spcAft>
          <a:spcPct val="0"/>
        </a:spcAft>
        <a:buChar char="–"/>
        <a:defRPr sz="2000" b="1">
          <a:solidFill>
            <a:schemeClr val="tx1"/>
          </a:solidFill>
          <a:latin typeface="+mn-lt"/>
          <a:ea typeface="+mn-ea"/>
        </a:defRPr>
      </a:lvl4pPr>
      <a:lvl5pPr marL="2011363" indent="-223838" algn="l" defTabSz="893763" rtl="0" fontAlgn="base">
        <a:spcBef>
          <a:spcPct val="20000"/>
        </a:spcBef>
        <a:spcAft>
          <a:spcPct val="0"/>
        </a:spcAft>
        <a:buChar char="•"/>
        <a:defRPr sz="2000" b="1">
          <a:solidFill>
            <a:schemeClr val="tx1"/>
          </a:solidFill>
          <a:latin typeface="+mn-lt"/>
          <a:ea typeface="+mn-ea"/>
        </a:defRPr>
      </a:lvl5pPr>
      <a:lvl6pPr marL="2468563" indent="-223838" algn="l" defTabSz="893763" rtl="0" fontAlgn="base">
        <a:spcBef>
          <a:spcPct val="20000"/>
        </a:spcBef>
        <a:spcAft>
          <a:spcPct val="0"/>
        </a:spcAft>
        <a:buChar char="•"/>
        <a:defRPr sz="2000" b="1">
          <a:solidFill>
            <a:schemeClr val="tx1"/>
          </a:solidFill>
          <a:latin typeface="+mn-lt"/>
          <a:ea typeface="+mn-ea"/>
        </a:defRPr>
      </a:lvl6pPr>
      <a:lvl7pPr marL="2925763" indent="-223838" algn="l" defTabSz="893763" rtl="0" fontAlgn="base">
        <a:spcBef>
          <a:spcPct val="20000"/>
        </a:spcBef>
        <a:spcAft>
          <a:spcPct val="0"/>
        </a:spcAft>
        <a:buChar char="•"/>
        <a:defRPr sz="2000" b="1">
          <a:solidFill>
            <a:schemeClr val="tx1"/>
          </a:solidFill>
          <a:latin typeface="+mn-lt"/>
          <a:ea typeface="+mn-ea"/>
        </a:defRPr>
      </a:lvl7pPr>
      <a:lvl8pPr marL="3382963" indent="-223838" algn="l" defTabSz="893763" rtl="0" fontAlgn="base">
        <a:spcBef>
          <a:spcPct val="20000"/>
        </a:spcBef>
        <a:spcAft>
          <a:spcPct val="0"/>
        </a:spcAft>
        <a:buChar char="•"/>
        <a:defRPr sz="2000" b="1">
          <a:solidFill>
            <a:schemeClr val="tx1"/>
          </a:solidFill>
          <a:latin typeface="+mn-lt"/>
          <a:ea typeface="+mn-ea"/>
        </a:defRPr>
      </a:lvl8pPr>
      <a:lvl9pPr marL="3840163" indent="-223838" algn="l" defTabSz="893763" rtl="0" fontAlgn="base">
        <a:spcBef>
          <a:spcPct val="20000"/>
        </a:spcBef>
        <a:spcAft>
          <a:spcPct val="0"/>
        </a:spcAft>
        <a:buChar char="•"/>
        <a:defRPr sz="2000" b="1">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601663" y="304800"/>
            <a:ext cx="9456737" cy="1066800"/>
          </a:xfrm>
        </p:spPr>
        <p:txBody>
          <a:bodyPr/>
          <a:lstStyle/>
          <a:p>
            <a:r>
              <a:rPr lang="en-US" sz="2400"/>
              <a:t>Natural History of Type2 Diabetes:</a:t>
            </a:r>
            <a:br>
              <a:rPr lang="en-US" sz="2400"/>
            </a:br>
            <a:r>
              <a:rPr lang="en-US" sz="2400"/>
              <a:t>Implications for Prevention,</a:t>
            </a:r>
            <a:r>
              <a:rPr lang="en-US" sz="3200"/>
              <a:t> </a:t>
            </a:r>
            <a:br>
              <a:rPr lang="en-US" sz="3200"/>
            </a:br>
            <a:r>
              <a:rPr lang="en-US" sz="4000"/>
              <a:t>Progression</a:t>
            </a:r>
          </a:p>
        </p:txBody>
      </p:sp>
      <p:sp>
        <p:nvSpPr>
          <p:cNvPr id="635907" name="Rectangle 3"/>
          <p:cNvSpPr>
            <a:spLocks noChangeArrowheads="1"/>
          </p:cNvSpPr>
          <p:nvPr/>
        </p:nvSpPr>
        <p:spPr bwMode="auto">
          <a:xfrm>
            <a:off x="3687763" y="2755900"/>
            <a:ext cx="2270125" cy="1674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buClr>
                <a:schemeClr val="tx2"/>
              </a:buClr>
              <a:buFont typeface="Symbol" charset="0"/>
              <a:buNone/>
            </a:pPr>
            <a:r>
              <a:rPr lang="en-US" sz="1400">
                <a:latin typeface="Helvetica" charset="0"/>
              </a:rPr>
              <a:t>IR phenotype</a:t>
            </a:r>
            <a:br>
              <a:rPr lang="en-US" sz="1400">
                <a:latin typeface="Helvetica" charset="0"/>
              </a:rPr>
            </a:br>
            <a:r>
              <a:rPr lang="en-US" sz="1200">
                <a:latin typeface="Helvetica" charset="0"/>
              </a:rPr>
              <a:t>Atherosclerosis</a:t>
            </a:r>
            <a:br>
              <a:rPr lang="en-US" sz="1200">
                <a:latin typeface="Helvetica" charset="0"/>
              </a:rPr>
            </a:br>
            <a:r>
              <a:rPr lang="en-US" sz="1200">
                <a:latin typeface="Helvetica" charset="0"/>
              </a:rPr>
              <a:t>obesity</a:t>
            </a:r>
            <a:br>
              <a:rPr lang="en-US" sz="1200">
                <a:latin typeface="Helvetica" charset="0"/>
              </a:rPr>
            </a:br>
            <a:r>
              <a:rPr lang="en-US" sz="1200">
                <a:latin typeface="Helvetica" charset="0"/>
              </a:rPr>
              <a:t>hypertension</a:t>
            </a:r>
            <a:br>
              <a:rPr lang="en-US" sz="1200">
                <a:latin typeface="Helvetica" charset="0"/>
              </a:rPr>
            </a:br>
            <a:r>
              <a:rPr lang="en-US" sz="1200">
                <a:latin typeface="Helvetica" charset="0"/>
                <a:sym typeface="Symbol" charset="0"/>
              </a:rPr>
              <a:t></a:t>
            </a:r>
            <a:r>
              <a:rPr lang="en-US" sz="1200">
                <a:latin typeface="Helvetica" charset="0"/>
              </a:rPr>
              <a:t>HDL,</a:t>
            </a:r>
            <a:r>
              <a:rPr lang="en-US" sz="1200">
                <a:latin typeface="Helvetica" charset="0"/>
                <a:sym typeface="Symbol" charset="0"/>
              </a:rPr>
              <a:t></a:t>
            </a:r>
            <a:r>
              <a:rPr lang="en-US" sz="1200">
                <a:latin typeface="Helvetica" charset="0"/>
              </a:rPr>
              <a:t> TG</a:t>
            </a:r>
          </a:p>
          <a:p>
            <a:pPr>
              <a:spcBef>
                <a:spcPct val="50000"/>
              </a:spcBef>
              <a:buClr>
                <a:schemeClr val="tx2"/>
              </a:buClr>
              <a:buFont typeface="Symbol" charset="0"/>
              <a:buNone/>
            </a:pPr>
            <a:r>
              <a:rPr lang="en-US" sz="1200">
                <a:latin typeface="Helvetica" charset="0"/>
              </a:rPr>
              <a:t>Endothelial dysfunction</a:t>
            </a:r>
            <a:br>
              <a:rPr lang="en-US" sz="1200">
                <a:latin typeface="Helvetica" charset="0"/>
              </a:rPr>
            </a:br>
            <a:r>
              <a:rPr lang="en-US" sz="1200">
                <a:latin typeface="Helvetica" charset="0"/>
              </a:rPr>
              <a:t>PCO</a:t>
            </a:r>
            <a:br>
              <a:rPr lang="en-US" sz="1200">
                <a:latin typeface="Helvetica" charset="0"/>
              </a:rPr>
            </a:br>
            <a:endParaRPr lang="en-US" sz="1200">
              <a:latin typeface="Helvetica" charset="0"/>
            </a:endParaRPr>
          </a:p>
        </p:txBody>
      </p:sp>
      <p:sp>
        <p:nvSpPr>
          <p:cNvPr id="635908" name="Rectangle 4"/>
          <p:cNvSpPr>
            <a:spLocks noChangeArrowheads="1"/>
          </p:cNvSpPr>
          <p:nvPr/>
        </p:nvSpPr>
        <p:spPr bwMode="auto">
          <a:xfrm>
            <a:off x="2263775" y="1712913"/>
            <a:ext cx="1281113" cy="825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buClr>
                <a:schemeClr val="tx2"/>
              </a:buClr>
              <a:buFont typeface="Symbol" charset="0"/>
              <a:buNone/>
            </a:pPr>
            <a:r>
              <a:rPr lang="en-US">
                <a:latin typeface="Helvetica" charset="0"/>
              </a:rPr>
              <a:t>Envir.+ Other Disease</a:t>
            </a:r>
          </a:p>
        </p:txBody>
      </p:sp>
      <p:sp>
        <p:nvSpPr>
          <p:cNvPr id="635909" name="Rectangle 5"/>
          <p:cNvSpPr>
            <a:spLocks noChangeArrowheads="1"/>
          </p:cNvSpPr>
          <p:nvPr/>
        </p:nvSpPr>
        <p:spPr bwMode="auto">
          <a:xfrm>
            <a:off x="2263775" y="2755900"/>
            <a:ext cx="1155700" cy="836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buClr>
                <a:schemeClr val="tx2"/>
              </a:buClr>
              <a:buFont typeface="Symbol" charset="0"/>
              <a:buNone/>
            </a:pPr>
            <a:r>
              <a:rPr lang="en-US" sz="1400">
                <a:latin typeface="Helvetica" charset="0"/>
              </a:rPr>
              <a:t>Obesity</a:t>
            </a:r>
          </a:p>
          <a:p>
            <a:pPr>
              <a:spcBef>
                <a:spcPct val="50000"/>
              </a:spcBef>
              <a:buClr>
                <a:schemeClr val="tx2"/>
              </a:buClr>
              <a:buFont typeface="Symbol" charset="0"/>
              <a:buNone/>
            </a:pPr>
            <a:r>
              <a:rPr lang="en-US" sz="1400">
                <a:latin typeface="Helvetica" charset="0"/>
              </a:rPr>
              <a:t>Poor Diet </a:t>
            </a:r>
            <a:br>
              <a:rPr lang="en-US" sz="1400">
                <a:latin typeface="Helvetica" charset="0"/>
              </a:rPr>
            </a:br>
            <a:r>
              <a:rPr lang="en-US" sz="1400">
                <a:latin typeface="Helvetica" charset="0"/>
              </a:rPr>
              <a:t>Inactivity</a:t>
            </a:r>
          </a:p>
        </p:txBody>
      </p:sp>
      <p:sp>
        <p:nvSpPr>
          <p:cNvPr id="635910" name="Rectangle 6"/>
          <p:cNvSpPr>
            <a:spLocks noChangeArrowheads="1"/>
          </p:cNvSpPr>
          <p:nvPr/>
        </p:nvSpPr>
        <p:spPr bwMode="auto">
          <a:xfrm>
            <a:off x="669925" y="2830513"/>
            <a:ext cx="1776413"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buClr>
                <a:schemeClr val="tx2"/>
              </a:buClr>
              <a:buFont typeface="Symbol" charset="0"/>
              <a:buNone/>
            </a:pPr>
            <a:r>
              <a:rPr lang="en-US">
                <a:latin typeface="Helvetica" charset="0"/>
              </a:rPr>
              <a:t>Insulin Resistance</a:t>
            </a:r>
          </a:p>
        </p:txBody>
      </p:sp>
      <p:sp>
        <p:nvSpPr>
          <p:cNvPr id="635911" name="Rectangle 7"/>
          <p:cNvSpPr>
            <a:spLocks noChangeArrowheads="1"/>
          </p:cNvSpPr>
          <p:nvPr/>
        </p:nvSpPr>
        <p:spPr bwMode="auto">
          <a:xfrm>
            <a:off x="669925" y="5362575"/>
            <a:ext cx="1924050"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buClr>
                <a:schemeClr val="tx2"/>
              </a:buClr>
              <a:buFont typeface="Symbol" charset="0"/>
              <a:buNone/>
            </a:pPr>
            <a:r>
              <a:rPr lang="en-US">
                <a:latin typeface="Helvetica" charset="0"/>
              </a:rPr>
              <a:t>Risk of Dev. Complications</a:t>
            </a:r>
          </a:p>
        </p:txBody>
      </p:sp>
      <p:sp>
        <p:nvSpPr>
          <p:cNvPr id="635912" name="Rectangle 8"/>
          <p:cNvSpPr>
            <a:spLocks noChangeArrowheads="1"/>
          </p:cNvSpPr>
          <p:nvPr/>
        </p:nvSpPr>
        <p:spPr bwMode="auto">
          <a:xfrm>
            <a:off x="2263775" y="5362575"/>
            <a:ext cx="8763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spcBef>
                <a:spcPct val="50000"/>
              </a:spcBef>
              <a:buClr>
                <a:schemeClr val="tx2"/>
              </a:buClr>
              <a:buFont typeface="Symbol" charset="0"/>
              <a:buNone/>
            </a:pPr>
            <a:r>
              <a:rPr lang="en-US" sz="1400">
                <a:latin typeface="Helvetica" charset="0"/>
              </a:rPr>
              <a:t>ETOH</a:t>
            </a:r>
            <a:br>
              <a:rPr lang="en-US" sz="1400">
                <a:latin typeface="Helvetica" charset="0"/>
              </a:rPr>
            </a:br>
            <a:r>
              <a:rPr lang="en-US" sz="1400">
                <a:latin typeface="Helvetica" charset="0"/>
              </a:rPr>
              <a:t>BP</a:t>
            </a:r>
            <a:br>
              <a:rPr lang="en-US" sz="1400">
                <a:latin typeface="Helvetica" charset="0"/>
              </a:rPr>
            </a:br>
            <a:r>
              <a:rPr lang="en-US" sz="1400">
                <a:latin typeface="Helvetica" charset="0"/>
              </a:rPr>
              <a:t>Smoking</a:t>
            </a:r>
          </a:p>
        </p:txBody>
      </p:sp>
      <p:sp>
        <p:nvSpPr>
          <p:cNvPr id="635913" name="Rectangle 9"/>
          <p:cNvSpPr>
            <a:spLocks noChangeArrowheads="1"/>
          </p:cNvSpPr>
          <p:nvPr/>
        </p:nvSpPr>
        <p:spPr bwMode="auto">
          <a:xfrm>
            <a:off x="4678363" y="5010150"/>
            <a:ext cx="727075"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spcBef>
                <a:spcPct val="50000"/>
              </a:spcBef>
              <a:buClr>
                <a:schemeClr val="tx2"/>
              </a:buClr>
              <a:buFont typeface="Symbol" charset="0"/>
              <a:buNone/>
            </a:pPr>
            <a:r>
              <a:rPr lang="en-US" sz="1400">
                <a:latin typeface="Helvetica" charset="0"/>
              </a:rPr>
              <a:t>Eye</a:t>
            </a:r>
            <a:br>
              <a:rPr lang="en-US" sz="1400">
                <a:latin typeface="Helvetica" charset="0"/>
              </a:rPr>
            </a:br>
            <a:r>
              <a:rPr lang="en-US" sz="1400">
                <a:latin typeface="Helvetica" charset="0"/>
              </a:rPr>
              <a:t>Nerve</a:t>
            </a:r>
            <a:br>
              <a:rPr lang="en-US" sz="1400">
                <a:latin typeface="Helvetica" charset="0"/>
              </a:rPr>
            </a:br>
            <a:r>
              <a:rPr lang="en-US" sz="1400">
                <a:latin typeface="Helvetica" charset="0"/>
              </a:rPr>
              <a:t>Kidney</a:t>
            </a:r>
          </a:p>
        </p:txBody>
      </p:sp>
      <p:sp>
        <p:nvSpPr>
          <p:cNvPr id="635914" name="Rectangle 10"/>
          <p:cNvSpPr>
            <a:spLocks noChangeArrowheads="1"/>
          </p:cNvSpPr>
          <p:nvPr/>
        </p:nvSpPr>
        <p:spPr bwMode="auto">
          <a:xfrm>
            <a:off x="669925" y="4170363"/>
            <a:ext cx="1924050"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buClr>
                <a:schemeClr val="tx2"/>
              </a:buClr>
              <a:buFont typeface="Symbol" charset="0"/>
              <a:buNone/>
            </a:pPr>
            <a:r>
              <a:rPr lang="en-US">
                <a:latin typeface="Helvetica" charset="0"/>
                <a:sym typeface="Symbol" charset="0"/>
              </a:rPr>
              <a:t> </a:t>
            </a:r>
            <a:r>
              <a:rPr lang="en-US">
                <a:latin typeface="Helvetica" charset="0"/>
              </a:rPr>
              <a:t>Beta Cell Secretion</a:t>
            </a:r>
          </a:p>
        </p:txBody>
      </p:sp>
      <p:sp>
        <p:nvSpPr>
          <p:cNvPr id="635915" name="Rectangle 11"/>
          <p:cNvSpPr>
            <a:spLocks noChangeArrowheads="1"/>
          </p:cNvSpPr>
          <p:nvPr/>
        </p:nvSpPr>
        <p:spPr bwMode="auto">
          <a:xfrm>
            <a:off x="669925" y="1787525"/>
            <a:ext cx="8572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spcBef>
                <a:spcPct val="50000"/>
              </a:spcBef>
              <a:buClr>
                <a:schemeClr val="tx2"/>
              </a:buClr>
              <a:buFont typeface="Symbol" charset="0"/>
              <a:buNone/>
            </a:pPr>
            <a:r>
              <a:rPr lang="en-US" sz="1800">
                <a:latin typeface="Helvetica" charset="0"/>
              </a:rPr>
              <a:t>Genes</a:t>
            </a:r>
          </a:p>
        </p:txBody>
      </p:sp>
      <p:sp>
        <p:nvSpPr>
          <p:cNvPr id="635916" name="Rectangle 12"/>
          <p:cNvSpPr>
            <a:spLocks noChangeArrowheads="1"/>
          </p:cNvSpPr>
          <p:nvPr/>
        </p:nvSpPr>
        <p:spPr bwMode="auto">
          <a:xfrm>
            <a:off x="6705600" y="4765675"/>
            <a:ext cx="1084263"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spcBef>
                <a:spcPct val="50000"/>
              </a:spcBef>
              <a:buClr>
                <a:schemeClr val="tx2"/>
              </a:buClr>
              <a:buFont typeface="Symbol" charset="0"/>
              <a:buNone/>
            </a:pPr>
            <a:r>
              <a:rPr lang="en-US" sz="1400">
                <a:latin typeface="Helvetica" charset="0"/>
              </a:rPr>
              <a:t>Blindness</a:t>
            </a:r>
            <a:br>
              <a:rPr lang="en-US" sz="1400">
                <a:latin typeface="Helvetica" charset="0"/>
              </a:rPr>
            </a:br>
            <a:r>
              <a:rPr lang="en-US" sz="1400">
                <a:latin typeface="Helvetica" charset="0"/>
              </a:rPr>
              <a:t>Amputation</a:t>
            </a:r>
            <a:br>
              <a:rPr lang="en-US" sz="1400">
                <a:latin typeface="Helvetica" charset="0"/>
              </a:rPr>
            </a:br>
            <a:r>
              <a:rPr lang="en-US" sz="1400">
                <a:latin typeface="Helvetica" charset="0"/>
              </a:rPr>
              <a:t>CRF</a:t>
            </a:r>
          </a:p>
        </p:txBody>
      </p:sp>
      <p:sp>
        <p:nvSpPr>
          <p:cNvPr id="635917" name="Rectangle 13"/>
          <p:cNvSpPr>
            <a:spLocks noChangeArrowheads="1"/>
          </p:cNvSpPr>
          <p:nvPr/>
        </p:nvSpPr>
        <p:spPr bwMode="auto">
          <a:xfrm>
            <a:off x="5951538" y="2755900"/>
            <a:ext cx="19304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buClr>
                <a:schemeClr val="tx2"/>
              </a:buClr>
              <a:buFont typeface="Symbol" charset="0"/>
              <a:buNone/>
            </a:pPr>
            <a:r>
              <a:rPr lang="en-US">
                <a:latin typeface="Helvetica" charset="0"/>
              </a:rPr>
              <a:t>Disability</a:t>
            </a:r>
          </a:p>
        </p:txBody>
      </p:sp>
      <p:sp>
        <p:nvSpPr>
          <p:cNvPr id="635918" name="Rectangle 14"/>
          <p:cNvSpPr>
            <a:spLocks noChangeArrowheads="1"/>
          </p:cNvSpPr>
          <p:nvPr/>
        </p:nvSpPr>
        <p:spPr bwMode="auto">
          <a:xfrm>
            <a:off x="6286500" y="5437188"/>
            <a:ext cx="11731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buClr>
                <a:schemeClr val="tx2"/>
              </a:buClr>
              <a:buFont typeface="Symbol" charset="0"/>
              <a:buNone/>
            </a:pPr>
            <a:r>
              <a:rPr lang="en-US">
                <a:latin typeface="Helvetica" charset="0"/>
              </a:rPr>
              <a:t>Disability</a:t>
            </a:r>
          </a:p>
        </p:txBody>
      </p:sp>
      <p:sp>
        <p:nvSpPr>
          <p:cNvPr id="635919" name="Rectangle 15"/>
          <p:cNvSpPr>
            <a:spLocks noChangeArrowheads="1"/>
          </p:cNvSpPr>
          <p:nvPr/>
        </p:nvSpPr>
        <p:spPr bwMode="auto">
          <a:xfrm>
            <a:off x="6537325" y="3052763"/>
            <a:ext cx="549275"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spcBef>
                <a:spcPct val="50000"/>
              </a:spcBef>
              <a:buClr>
                <a:schemeClr val="tx2"/>
              </a:buClr>
              <a:buFont typeface="Symbol" charset="0"/>
              <a:buNone/>
            </a:pPr>
            <a:r>
              <a:rPr lang="en-US" sz="1400">
                <a:latin typeface="Helvetica" charset="0"/>
              </a:rPr>
              <a:t>MI</a:t>
            </a:r>
            <a:br>
              <a:rPr lang="en-US" sz="1400">
                <a:latin typeface="Helvetica" charset="0"/>
              </a:rPr>
            </a:br>
            <a:r>
              <a:rPr lang="en-US" sz="1400">
                <a:latin typeface="Helvetica" charset="0"/>
              </a:rPr>
              <a:t>CVA</a:t>
            </a:r>
            <a:br>
              <a:rPr lang="en-US" sz="1400">
                <a:latin typeface="Helvetica" charset="0"/>
              </a:rPr>
            </a:br>
            <a:r>
              <a:rPr lang="en-US" sz="1400">
                <a:latin typeface="Helvetica" charset="0"/>
              </a:rPr>
              <a:t>Amp</a:t>
            </a:r>
          </a:p>
        </p:txBody>
      </p:sp>
      <p:sp>
        <p:nvSpPr>
          <p:cNvPr id="635920" name="Text Box 16"/>
          <p:cNvSpPr txBox="1">
            <a:spLocks noChangeArrowheads="1"/>
          </p:cNvSpPr>
          <p:nvPr/>
        </p:nvSpPr>
        <p:spPr bwMode="auto">
          <a:xfrm>
            <a:off x="669925" y="1339850"/>
            <a:ext cx="6611938"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defTabSz="177800" eaLnBrk="0" hangingPunct="0">
              <a:defRPr sz="2400">
                <a:solidFill>
                  <a:schemeClr val="tx1"/>
                </a:solidFill>
                <a:latin typeface="Times New Roman" charset="0"/>
                <a:ea typeface="ＭＳ Ｐゴシック" charset="0"/>
              </a:defRPr>
            </a:lvl1pPr>
            <a:lvl2pPr defTabSz="177800" eaLnBrk="0" hangingPunct="0">
              <a:defRPr sz="2400">
                <a:solidFill>
                  <a:schemeClr val="tx1"/>
                </a:solidFill>
                <a:latin typeface="Times New Roman" charset="0"/>
                <a:ea typeface="ＭＳ Ｐゴシック" charset="0"/>
              </a:defRPr>
            </a:lvl2pPr>
            <a:lvl3pPr defTabSz="177800" eaLnBrk="0" hangingPunct="0">
              <a:defRPr sz="2400">
                <a:solidFill>
                  <a:schemeClr val="tx1"/>
                </a:solidFill>
                <a:latin typeface="Times New Roman" charset="0"/>
                <a:ea typeface="ＭＳ Ｐゴシック" charset="0"/>
              </a:defRPr>
            </a:lvl3pPr>
            <a:lvl4pPr defTabSz="177800" eaLnBrk="0" hangingPunct="0">
              <a:defRPr sz="2400">
                <a:solidFill>
                  <a:schemeClr val="tx1"/>
                </a:solidFill>
                <a:latin typeface="Times New Roman" charset="0"/>
                <a:ea typeface="ＭＳ Ｐゴシック" charset="0"/>
              </a:defRPr>
            </a:lvl4pPr>
            <a:lvl5pPr defTabSz="177800" eaLnBrk="0" hangingPunct="0">
              <a:defRPr sz="2400">
                <a:solidFill>
                  <a:schemeClr val="tx1"/>
                </a:solidFill>
                <a:latin typeface="Times New Roman" charset="0"/>
                <a:ea typeface="ＭＳ Ｐゴシック" charset="0"/>
              </a:defRPr>
            </a:lvl5pPr>
            <a:lvl6pPr defTabSz="177800" eaLnBrk="0" fontAlgn="base" hangingPunct="0">
              <a:spcBef>
                <a:spcPct val="0"/>
              </a:spcBef>
              <a:spcAft>
                <a:spcPct val="0"/>
              </a:spcAft>
              <a:defRPr sz="2400">
                <a:solidFill>
                  <a:schemeClr val="tx1"/>
                </a:solidFill>
                <a:latin typeface="Times New Roman" charset="0"/>
                <a:ea typeface="ＭＳ Ｐゴシック" charset="0"/>
              </a:defRPr>
            </a:lvl6pPr>
            <a:lvl7pPr defTabSz="177800" eaLnBrk="0" fontAlgn="base" hangingPunct="0">
              <a:spcBef>
                <a:spcPct val="0"/>
              </a:spcBef>
              <a:spcAft>
                <a:spcPct val="0"/>
              </a:spcAft>
              <a:defRPr sz="2400">
                <a:solidFill>
                  <a:schemeClr val="tx1"/>
                </a:solidFill>
                <a:latin typeface="Times New Roman" charset="0"/>
                <a:ea typeface="ＭＳ Ｐゴシック" charset="0"/>
              </a:defRPr>
            </a:lvl7pPr>
            <a:lvl8pPr defTabSz="177800" eaLnBrk="0" fontAlgn="base" hangingPunct="0">
              <a:spcBef>
                <a:spcPct val="0"/>
              </a:spcBef>
              <a:spcAft>
                <a:spcPct val="0"/>
              </a:spcAft>
              <a:defRPr sz="2400">
                <a:solidFill>
                  <a:schemeClr val="tx1"/>
                </a:solidFill>
                <a:latin typeface="Times New Roman" charset="0"/>
                <a:ea typeface="ＭＳ Ｐゴシック" charset="0"/>
              </a:defRPr>
            </a:lvl8pPr>
            <a:lvl9pPr defTabSz="177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800">
                <a:latin typeface="Helvetica" charset="0"/>
              </a:rPr>
              <a:t>Age 		0-15				15-40+				15-50+						25-70+</a:t>
            </a:r>
          </a:p>
        </p:txBody>
      </p:sp>
      <p:sp>
        <p:nvSpPr>
          <p:cNvPr id="635921" name="Line 17"/>
          <p:cNvSpPr>
            <a:spLocks noChangeShapeType="1"/>
          </p:cNvSpPr>
          <p:nvPr/>
        </p:nvSpPr>
        <p:spPr bwMode="auto">
          <a:xfrm>
            <a:off x="784225" y="1679575"/>
            <a:ext cx="8485188" cy="0"/>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22" name="AutoShape 18"/>
          <p:cNvSpPr>
            <a:spLocks noChangeArrowheads="1"/>
          </p:cNvSpPr>
          <p:nvPr/>
        </p:nvSpPr>
        <p:spPr bwMode="auto">
          <a:xfrm>
            <a:off x="2533650" y="2233613"/>
            <a:ext cx="5624513" cy="715962"/>
          </a:xfrm>
          <a:prstGeom prst="rightArrow">
            <a:avLst>
              <a:gd name="adj1" fmla="val 41667"/>
              <a:gd name="adj2" fmla="val 92925"/>
            </a:avLst>
          </a:prstGeom>
          <a:solidFill>
            <a:schemeClr val="accent2"/>
          </a:solidFill>
          <a:ln w="9525">
            <a:solidFill>
              <a:srgbClr val="000066"/>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b="1">
                <a:latin typeface="Helvetica" charset="0"/>
              </a:rPr>
              <a:t>Macrovascular Complications</a:t>
            </a:r>
          </a:p>
        </p:txBody>
      </p:sp>
      <p:sp>
        <p:nvSpPr>
          <p:cNvPr id="635923" name="AutoShape 19"/>
          <p:cNvSpPr>
            <a:spLocks noChangeArrowheads="1"/>
          </p:cNvSpPr>
          <p:nvPr/>
        </p:nvSpPr>
        <p:spPr bwMode="auto">
          <a:xfrm>
            <a:off x="3743325" y="4059238"/>
            <a:ext cx="4243388" cy="706437"/>
          </a:xfrm>
          <a:prstGeom prst="rightArrow">
            <a:avLst>
              <a:gd name="adj1" fmla="val 41667"/>
              <a:gd name="adj2" fmla="val 71052"/>
            </a:avLst>
          </a:prstGeom>
          <a:solidFill>
            <a:schemeClr val="accent2"/>
          </a:solidFill>
          <a:ln w="9525">
            <a:solidFill>
              <a:srgbClr val="000066"/>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b="1">
                <a:latin typeface="Helvetica" charset="0"/>
              </a:rPr>
              <a:t>IGT                       Type II DM</a:t>
            </a:r>
          </a:p>
        </p:txBody>
      </p:sp>
      <p:sp>
        <p:nvSpPr>
          <p:cNvPr id="635924" name="AutoShape 20"/>
          <p:cNvSpPr>
            <a:spLocks noChangeArrowheads="1"/>
          </p:cNvSpPr>
          <p:nvPr/>
        </p:nvSpPr>
        <p:spPr bwMode="auto">
          <a:xfrm>
            <a:off x="3800475" y="5584825"/>
            <a:ext cx="4241800" cy="742950"/>
          </a:xfrm>
          <a:prstGeom prst="rightArrow">
            <a:avLst>
              <a:gd name="adj1" fmla="val 41667"/>
              <a:gd name="adj2" fmla="val 67535"/>
            </a:avLst>
          </a:prstGeom>
          <a:solidFill>
            <a:schemeClr val="accent2"/>
          </a:solidFill>
          <a:ln w="9525">
            <a:solidFill>
              <a:srgbClr val="000066"/>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b="1">
                <a:latin typeface="Helvetica" charset="0"/>
              </a:rPr>
              <a:t>Microvascular Complications</a:t>
            </a:r>
          </a:p>
        </p:txBody>
      </p:sp>
      <p:sp>
        <p:nvSpPr>
          <p:cNvPr id="635925" name="Line 21"/>
          <p:cNvSpPr>
            <a:spLocks noChangeShapeType="1"/>
          </p:cNvSpPr>
          <p:nvPr/>
        </p:nvSpPr>
        <p:spPr bwMode="auto">
          <a:xfrm flipV="1">
            <a:off x="5867400" y="5287963"/>
            <a:ext cx="838200" cy="446087"/>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26" name="Line 22"/>
          <p:cNvSpPr>
            <a:spLocks noChangeShapeType="1"/>
          </p:cNvSpPr>
          <p:nvPr/>
        </p:nvSpPr>
        <p:spPr bwMode="auto">
          <a:xfrm flipV="1">
            <a:off x="7627938" y="4244975"/>
            <a:ext cx="922337" cy="520700"/>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27" name="Line 23"/>
          <p:cNvSpPr>
            <a:spLocks noChangeShapeType="1"/>
          </p:cNvSpPr>
          <p:nvPr/>
        </p:nvSpPr>
        <p:spPr bwMode="auto">
          <a:xfrm>
            <a:off x="5532438" y="2755900"/>
            <a:ext cx="1089025" cy="520700"/>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28" name="Line 24"/>
          <p:cNvSpPr>
            <a:spLocks noChangeShapeType="1"/>
          </p:cNvSpPr>
          <p:nvPr/>
        </p:nvSpPr>
        <p:spPr bwMode="auto">
          <a:xfrm>
            <a:off x="7124700" y="3500438"/>
            <a:ext cx="1425575" cy="669925"/>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29" name="Line 25"/>
          <p:cNvSpPr>
            <a:spLocks noChangeShapeType="1"/>
          </p:cNvSpPr>
          <p:nvPr/>
        </p:nvSpPr>
        <p:spPr bwMode="auto">
          <a:xfrm flipV="1">
            <a:off x="1489075" y="2978150"/>
            <a:ext cx="2038350" cy="0"/>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30" name="Text Box 26"/>
          <p:cNvSpPr txBox="1">
            <a:spLocks noChangeArrowheads="1"/>
          </p:cNvSpPr>
          <p:nvPr/>
        </p:nvSpPr>
        <p:spPr bwMode="auto">
          <a:xfrm>
            <a:off x="8480425" y="4021138"/>
            <a:ext cx="1577975"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1800">
                <a:latin typeface="Helvetica" charset="0"/>
              </a:rPr>
              <a:t>DEATH</a:t>
            </a:r>
          </a:p>
        </p:txBody>
      </p:sp>
      <p:sp>
        <p:nvSpPr>
          <p:cNvPr id="635931" name="Line 27"/>
          <p:cNvSpPr>
            <a:spLocks noChangeShapeType="1"/>
          </p:cNvSpPr>
          <p:nvPr/>
        </p:nvSpPr>
        <p:spPr bwMode="auto">
          <a:xfrm flipH="1">
            <a:off x="2179638" y="2979738"/>
            <a:ext cx="1504950" cy="1327150"/>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32" name="Line 28"/>
          <p:cNvSpPr>
            <a:spLocks noChangeShapeType="1"/>
          </p:cNvSpPr>
          <p:nvPr/>
        </p:nvSpPr>
        <p:spPr bwMode="auto">
          <a:xfrm flipH="1">
            <a:off x="2003425" y="4543425"/>
            <a:ext cx="2187575" cy="1012825"/>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33" name="Line 29"/>
          <p:cNvSpPr>
            <a:spLocks noChangeShapeType="1"/>
          </p:cNvSpPr>
          <p:nvPr/>
        </p:nvSpPr>
        <p:spPr bwMode="auto">
          <a:xfrm flipV="1">
            <a:off x="4525963" y="2830513"/>
            <a:ext cx="804862" cy="1414462"/>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34" name="Line 30"/>
          <p:cNvSpPr>
            <a:spLocks noChangeShapeType="1"/>
          </p:cNvSpPr>
          <p:nvPr/>
        </p:nvSpPr>
        <p:spPr bwMode="auto">
          <a:xfrm flipV="1">
            <a:off x="1712913" y="4468813"/>
            <a:ext cx="2038350" cy="0"/>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635935" name="Line 31"/>
          <p:cNvSpPr>
            <a:spLocks noChangeShapeType="1"/>
          </p:cNvSpPr>
          <p:nvPr/>
        </p:nvSpPr>
        <p:spPr bwMode="auto">
          <a:xfrm flipV="1">
            <a:off x="1712913" y="6032500"/>
            <a:ext cx="2038350" cy="0"/>
          </a:xfrm>
          <a:prstGeom prst="line">
            <a:avLst/>
          </a:prstGeom>
          <a:noFill/>
          <a:ln w="22225">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ChangeArrowheads="1"/>
          </p:cNvSpPr>
          <p:nvPr>
            <p:ph type="title"/>
          </p:nvPr>
        </p:nvSpPr>
        <p:spPr>
          <a:xfrm>
            <a:off x="669925" y="74613"/>
            <a:ext cx="8634413" cy="1414462"/>
          </a:xfrm>
          <a:noFill/>
          <a:ln/>
          <a:extLst>
            <a:ext uri="{91240B29-F687-4f45-9708-019B960494DF}">
              <a14:hiddenLine xmlns:a14="http://schemas.microsoft.com/office/drawing/2010/main" xmlns="" w="12700">
                <a:solidFill>
                  <a:schemeClr val="tx1"/>
                </a:solidFill>
                <a:miter lim="800000"/>
                <a:headEnd/>
                <a:tailEnd/>
              </a14:hiddenLine>
            </a:ext>
          </a:extLst>
        </p:spPr>
        <p:txBody>
          <a:bodyPr lIns="88451" rIns="88451"/>
          <a:lstStyle/>
          <a:p>
            <a:r>
              <a:rPr lang="en-GB" sz="4400"/>
              <a:t>Type 2 Diabetes Is a Progressive Disease</a:t>
            </a:r>
            <a:endParaRPr lang="en-US" b="0"/>
          </a:p>
        </p:txBody>
      </p:sp>
      <p:sp>
        <p:nvSpPr>
          <p:cNvPr id="543747" name="Rectangle 3"/>
          <p:cNvSpPr>
            <a:spLocks noChangeArrowheads="1"/>
          </p:cNvSpPr>
          <p:nvPr/>
        </p:nvSpPr>
        <p:spPr bwMode="auto">
          <a:xfrm>
            <a:off x="509588" y="1466850"/>
            <a:ext cx="8739187" cy="4749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6900" tIns="43450" rIns="86900" bIns="43450"/>
          <a:lstStyle/>
          <a:p>
            <a:pPr marL="447675" indent="-447675" defTabSz="893763">
              <a:spcBef>
                <a:spcPct val="90000"/>
              </a:spcBef>
              <a:buFontTx/>
              <a:buChar char="•"/>
            </a:pPr>
            <a:r>
              <a:rPr lang="en-GB" sz="2000" b="1">
                <a:latin typeface="Arial" charset="0"/>
              </a:rPr>
              <a:t>Often present for &gt;5 years prior to diagnosis-implications for  PREVENTION and SCREENING</a:t>
            </a:r>
          </a:p>
          <a:p>
            <a:pPr marL="447675" indent="-447675" defTabSz="893763">
              <a:spcBef>
                <a:spcPct val="90000"/>
              </a:spcBef>
              <a:buFontTx/>
              <a:buChar char="•"/>
            </a:pPr>
            <a:r>
              <a:rPr lang="en-GB" sz="2000" b="1">
                <a:latin typeface="Arial" charset="0"/>
              </a:rPr>
              <a:t>Patients may present with diabetic complications- implications for PREVENTION and SCREENING</a:t>
            </a:r>
          </a:p>
          <a:p>
            <a:pPr marL="447675" indent="-447675" defTabSz="893763">
              <a:spcBef>
                <a:spcPct val="90000"/>
              </a:spcBef>
              <a:buFontTx/>
              <a:buChar char="•"/>
            </a:pPr>
            <a:r>
              <a:rPr lang="en-GB" sz="2000" b="1">
                <a:latin typeface="Arial" charset="0"/>
              </a:rPr>
              <a:t>Incidence of microvascular and macrovascular</a:t>
            </a:r>
            <a:br>
              <a:rPr lang="en-GB" sz="2000" b="1">
                <a:latin typeface="Arial" charset="0"/>
              </a:rPr>
            </a:br>
            <a:r>
              <a:rPr lang="en-GB" sz="2000" b="1">
                <a:latin typeface="Arial" charset="0"/>
              </a:rPr>
              <a:t>complications increases with time-GLYCEMIC CONTROL can decrease risk </a:t>
            </a:r>
          </a:p>
          <a:p>
            <a:pPr marL="447675" indent="-447675" defTabSz="893763">
              <a:spcBef>
                <a:spcPct val="90000"/>
              </a:spcBef>
              <a:buFontTx/>
              <a:buChar char="•"/>
            </a:pPr>
            <a:r>
              <a:rPr lang="en-GB" sz="2000" b="1">
                <a:latin typeface="Arial" charset="0"/>
              </a:rPr>
              <a:t>Progressive hyperglycemia is typical (NATURAL HISTORY) and requires increasing therapeutic intervention (MANAGEMENT)</a:t>
            </a:r>
          </a:p>
          <a:p>
            <a:pPr marL="447675" indent="-447675" defTabSz="893763">
              <a:spcBef>
                <a:spcPct val="90000"/>
              </a:spcBef>
              <a:buFontTx/>
              <a:buChar char="•"/>
            </a:pPr>
            <a:r>
              <a:rPr lang="en-GB" sz="2000" b="1">
                <a:latin typeface="Arial" charset="0"/>
              </a:rPr>
              <a:t>Treating DM,inc. BP, Lipids decreases CV outcomes 50% ,Steno 2 (MANAGEMENT)</a:t>
            </a:r>
            <a:endParaRPr lang="en-GB" sz="2400" b="1">
              <a:latin typeface="Arial" charset="0"/>
            </a:endParaRPr>
          </a:p>
        </p:txBody>
      </p:sp>
      <p:sp>
        <p:nvSpPr>
          <p:cNvPr id="543748" name="Rectangle 4"/>
          <p:cNvSpPr>
            <a:spLocks noChangeArrowheads="1"/>
          </p:cNvSpPr>
          <p:nvPr/>
        </p:nvSpPr>
        <p:spPr bwMode="auto">
          <a:xfrm>
            <a:off x="7508875" y="6169025"/>
            <a:ext cx="2309813" cy="446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9383" tIns="44691" rIns="89383" bIns="44691"/>
          <a:lstStyle/>
          <a:p>
            <a:pPr algn="r" defTabSz="893763" eaLnBrk="0" hangingPunct="0"/>
            <a:fld id="{44F90488-24C5-2A47-B4F9-956D5C3C4D89}" type="slidenum">
              <a:rPr lang="en-US" sz="1400" b="1">
                <a:solidFill>
                  <a:srgbClr val="CCFFCC"/>
                </a:solidFill>
                <a:effectLst>
                  <a:outerShdw blurRad="38100" dist="38100" dir="2700000" algn="tl">
                    <a:srgbClr val="000000"/>
                  </a:outerShdw>
                </a:effectLst>
                <a:latin typeface="Arial" charset="0"/>
              </a:rPr>
              <a:pPr algn="r" defTabSz="893763" eaLnBrk="0" hangingPunct="0"/>
              <a:t>2</a:t>
            </a:fld>
            <a:endParaRPr lang="en-US" sz="1400">
              <a:latin typeface="Times"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3747">
                                            <p:txEl>
                                              <p:pRg st="0" end="0"/>
                                            </p:txEl>
                                          </p:spTgt>
                                        </p:tgtEl>
                                        <p:attrNameLst>
                                          <p:attrName>style.visibility</p:attrName>
                                        </p:attrNameLst>
                                      </p:cBhvr>
                                      <p:to>
                                        <p:strVal val="visible"/>
                                      </p:to>
                                    </p:set>
                                    <p:animEffect transition="in" filter="dissolve">
                                      <p:cBhvr>
                                        <p:cTn id="7" dur="500"/>
                                        <p:tgtEl>
                                          <p:spTgt spid="5437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3747">
                                            <p:txEl>
                                              <p:pRg st="1" end="1"/>
                                            </p:txEl>
                                          </p:spTgt>
                                        </p:tgtEl>
                                        <p:attrNameLst>
                                          <p:attrName>style.visibility</p:attrName>
                                        </p:attrNameLst>
                                      </p:cBhvr>
                                      <p:to>
                                        <p:strVal val="visible"/>
                                      </p:to>
                                    </p:set>
                                    <p:animEffect transition="in" filter="dissolve">
                                      <p:cBhvr>
                                        <p:cTn id="12" dur="500"/>
                                        <p:tgtEl>
                                          <p:spTgt spid="5437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43747">
                                            <p:txEl>
                                              <p:pRg st="2" end="2"/>
                                            </p:txEl>
                                          </p:spTgt>
                                        </p:tgtEl>
                                        <p:attrNameLst>
                                          <p:attrName>style.visibility</p:attrName>
                                        </p:attrNameLst>
                                      </p:cBhvr>
                                      <p:to>
                                        <p:strVal val="visible"/>
                                      </p:to>
                                    </p:set>
                                    <p:animEffect transition="in" filter="dissolve">
                                      <p:cBhvr>
                                        <p:cTn id="17" dur="500"/>
                                        <p:tgtEl>
                                          <p:spTgt spid="5437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43747">
                                            <p:txEl>
                                              <p:pRg st="3" end="3"/>
                                            </p:txEl>
                                          </p:spTgt>
                                        </p:tgtEl>
                                        <p:attrNameLst>
                                          <p:attrName>style.visibility</p:attrName>
                                        </p:attrNameLst>
                                      </p:cBhvr>
                                      <p:to>
                                        <p:strVal val="visible"/>
                                      </p:to>
                                    </p:set>
                                    <p:animEffect transition="in" filter="dissolve">
                                      <p:cBhvr>
                                        <p:cTn id="22" dur="500"/>
                                        <p:tgtEl>
                                          <p:spTgt spid="5437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43747">
                                            <p:txEl>
                                              <p:pRg st="4" end="4"/>
                                            </p:txEl>
                                          </p:spTgt>
                                        </p:tgtEl>
                                        <p:attrNameLst>
                                          <p:attrName>style.visibility</p:attrName>
                                        </p:attrNameLst>
                                      </p:cBhvr>
                                      <p:to>
                                        <p:strVal val="visible"/>
                                      </p:to>
                                    </p:set>
                                    <p:animEffect transition="in" filter="dissolve">
                                      <p:cBhvr>
                                        <p:cTn id="27" dur="500"/>
                                        <p:tgtEl>
                                          <p:spTgt spid="5437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74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p:cNvSpPr>
            <a:spLocks noGrp="1" noChangeArrowheads="1"/>
          </p:cNvSpPr>
          <p:nvPr>
            <p:ph type="title"/>
          </p:nvPr>
        </p:nvSpPr>
        <p:spPr>
          <a:xfrm>
            <a:off x="754063" y="149225"/>
            <a:ext cx="8605837" cy="1476375"/>
          </a:xfrm>
        </p:spPr>
        <p:txBody>
          <a:bodyPr/>
          <a:lstStyle/>
          <a:p>
            <a:r>
              <a:rPr lang="en-US" sz="3200"/>
              <a:t>Preserve </a:t>
            </a:r>
            <a:r>
              <a:rPr lang="en-US" sz="3200">
                <a:sym typeface="Symbol" charset="0"/>
              </a:rPr>
              <a:t></a:t>
            </a:r>
            <a:r>
              <a:rPr lang="en-US" sz="3200"/>
              <a:t>-cell Function in Patients with Insulin Resistance Syndrome</a:t>
            </a:r>
            <a:endParaRPr lang="en-US"/>
          </a:p>
        </p:txBody>
      </p:sp>
      <p:sp>
        <p:nvSpPr>
          <p:cNvPr id="607235" name="Rectangle 3"/>
          <p:cNvSpPr>
            <a:spLocks noGrp="1" noChangeArrowheads="1"/>
          </p:cNvSpPr>
          <p:nvPr>
            <p:ph type="body" idx="1"/>
          </p:nvPr>
        </p:nvSpPr>
        <p:spPr>
          <a:xfrm>
            <a:off x="1741488" y="1295400"/>
            <a:ext cx="6577012" cy="3621088"/>
          </a:xfrm>
        </p:spPr>
        <p:txBody>
          <a:bodyPr/>
          <a:lstStyle/>
          <a:p>
            <a:pPr marL="342900" indent="-342900" defTabSz="914400">
              <a:lnSpc>
                <a:spcPct val="90000"/>
              </a:lnSpc>
            </a:pPr>
            <a:r>
              <a:rPr lang="en-US" sz="2000"/>
              <a:t>Strongly Genetic- yet skips generations</a:t>
            </a:r>
          </a:p>
          <a:p>
            <a:pPr marL="342900" indent="-342900" defTabSz="914400">
              <a:lnSpc>
                <a:spcPct val="90000"/>
              </a:lnSpc>
            </a:pPr>
            <a:r>
              <a:rPr lang="en-US" sz="2000"/>
              <a:t>Weight loss: </a:t>
            </a:r>
          </a:p>
          <a:p>
            <a:pPr marL="742950" lvl="1" indent="-285750" defTabSz="914400">
              <a:lnSpc>
                <a:spcPct val="90000"/>
              </a:lnSpc>
            </a:pPr>
            <a:r>
              <a:rPr lang="en-US" sz="2000"/>
              <a:t>50% dec. with 8 Lb. Wt. loss/yr </a:t>
            </a:r>
          </a:p>
          <a:p>
            <a:pPr marL="342900" indent="-342900" defTabSz="914400">
              <a:lnSpc>
                <a:spcPct val="90000"/>
              </a:lnSpc>
            </a:pPr>
            <a:r>
              <a:rPr lang="en-US" sz="2000"/>
              <a:t>Exercise- 50% dec. with 20 min,fast walk 3x/wk</a:t>
            </a:r>
          </a:p>
          <a:p>
            <a:pPr marL="342900" indent="-342900" defTabSz="914400">
              <a:lnSpc>
                <a:spcPct val="90000"/>
              </a:lnSpc>
            </a:pPr>
            <a:r>
              <a:rPr lang="en-US" sz="2000"/>
              <a:t>Combined weight loss/exercise- DPT-2-58%</a:t>
            </a:r>
          </a:p>
          <a:p>
            <a:pPr marL="342900" indent="-342900" defTabSz="914400">
              <a:lnSpc>
                <a:spcPct val="90000"/>
              </a:lnSpc>
            </a:pPr>
            <a:r>
              <a:rPr lang="en-US" sz="2000"/>
              <a:t>Statins--CARE</a:t>
            </a:r>
          </a:p>
          <a:p>
            <a:pPr marL="342900" indent="-342900" defTabSz="914400">
              <a:lnSpc>
                <a:spcPct val="90000"/>
              </a:lnSpc>
            </a:pPr>
            <a:r>
              <a:rPr lang="en-US" sz="2000"/>
              <a:t>ACE-Inhibitors--HOPE (ramipril),Captopril</a:t>
            </a:r>
          </a:p>
          <a:p>
            <a:pPr marL="342900" indent="-342900" defTabSz="914400">
              <a:lnSpc>
                <a:spcPct val="90000"/>
              </a:lnSpc>
            </a:pPr>
            <a:r>
              <a:rPr lang="en-US" sz="2000"/>
              <a:t>Metformin--DPT-2</a:t>
            </a:r>
          </a:p>
          <a:p>
            <a:pPr marL="342900" indent="-342900" defTabSz="914400">
              <a:lnSpc>
                <a:spcPct val="90000"/>
              </a:lnSpc>
            </a:pPr>
            <a:r>
              <a:rPr lang="en-US" sz="2000"/>
              <a:t>Acarbose--Stop NIDDM</a:t>
            </a:r>
          </a:p>
          <a:p>
            <a:pPr marL="342900" indent="-342900" defTabSz="914400">
              <a:lnSpc>
                <a:spcPct val="90000"/>
              </a:lnSpc>
            </a:pPr>
            <a:r>
              <a:rPr lang="en-US" sz="2000"/>
              <a:t>Xenical</a:t>
            </a:r>
          </a:p>
          <a:p>
            <a:pPr marL="342900" indent="-342900" defTabSz="914400">
              <a:lnSpc>
                <a:spcPct val="90000"/>
              </a:lnSpc>
            </a:pPr>
            <a:r>
              <a:rPr lang="en-US" sz="2000"/>
              <a:t>TZD--TRIPOD,DPT-2</a:t>
            </a:r>
          </a:p>
          <a:p>
            <a:pPr marL="742950" lvl="1" indent="-285750" defTabSz="914400">
              <a:lnSpc>
                <a:spcPct val="90000"/>
              </a:lnSpc>
            </a:pPr>
            <a:endParaRPr lang="en-US" sz="2800"/>
          </a:p>
          <a:p>
            <a:pPr marL="342900" indent="-342900" defTabSz="914400">
              <a:lnSpc>
                <a:spcPct val="90000"/>
              </a:lnSpc>
            </a:pPr>
            <a:endParaRPr lang="en-US" sz="1300"/>
          </a:p>
          <a:p>
            <a:pPr marL="342900" indent="-342900" defTabSz="914400">
              <a:lnSpc>
                <a:spcPct val="90000"/>
              </a:lnSpc>
              <a:buFontTx/>
              <a:buNone/>
            </a:pPr>
            <a:endParaRPr lang="en-US" sz="1300"/>
          </a:p>
        </p:txBody>
      </p:sp>
      <p:sp>
        <p:nvSpPr>
          <p:cNvPr id="607236" name="Rectangle 4"/>
          <p:cNvSpPr>
            <a:spLocks noChangeArrowheads="1"/>
          </p:cNvSpPr>
          <p:nvPr/>
        </p:nvSpPr>
        <p:spPr bwMode="auto">
          <a:xfrm>
            <a:off x="609600" y="3767138"/>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endParaRPr lang="en-US" sz="2400"/>
          </a:p>
        </p:txBody>
      </p:sp>
      <p:graphicFrame>
        <p:nvGraphicFramePr>
          <p:cNvPr id="607237" name="Object 5"/>
          <p:cNvGraphicFramePr>
            <a:graphicFrameLocks noChangeAspect="1"/>
          </p:cNvGraphicFramePr>
          <p:nvPr/>
        </p:nvGraphicFramePr>
        <p:xfrm>
          <a:off x="609600" y="5105400"/>
          <a:ext cx="2209800" cy="1597025"/>
        </p:xfrm>
        <a:graphic>
          <a:graphicData uri="http://schemas.openxmlformats.org/presentationml/2006/ole">
            <mc:AlternateContent xmlns:mc="http://schemas.openxmlformats.org/markup-compatibility/2006">
              <mc:Choice xmlns:v="urn:schemas-microsoft-com:vml" Requires="v">
                <p:oleObj spid="_x0000_s607244" name="Chart" r:id="rId3" imgW="8966200" imgH="5105400" progId="MSGraph.Chart.8">
                  <p:embed followColorScheme="full"/>
                </p:oleObj>
              </mc:Choice>
              <mc:Fallback>
                <p:oleObj name="Chart" r:id="rId3" imgW="8966200" imgH="5105400" progId="MSGraph.Chart.8">
                  <p:embed followColorScheme="full"/>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5105400"/>
                        <a:ext cx="2209800" cy="1597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60723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5140325"/>
            <a:ext cx="2514600" cy="1562100"/>
          </a:xfrm>
          <a:prstGeom prst="rect">
            <a:avLst/>
          </a:prstGeom>
          <a:noFill/>
          <a:extLst>
            <a:ext uri="{909E8E84-426E-40dd-AFC4-6F175D3DCCD1}">
              <a14:hiddenFill xmlns:a14="http://schemas.microsoft.com/office/drawing/2010/main" xmlns="">
                <a:solidFill>
                  <a:srgbClr val="FFFFFF"/>
                </a:solidFill>
              </a14:hiddenFill>
            </a:ext>
          </a:extLst>
        </p:spPr>
      </p:pic>
      <p:pic>
        <p:nvPicPr>
          <p:cNvPr id="60723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6600" y="5105400"/>
            <a:ext cx="2438400" cy="15970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2"/>
          <p:cNvSpPr>
            <a:spLocks noChangeArrowheads="1"/>
          </p:cNvSpPr>
          <p:nvPr/>
        </p:nvSpPr>
        <p:spPr bwMode="auto">
          <a:xfrm>
            <a:off x="528638" y="5618163"/>
            <a:ext cx="9024937" cy="9128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3" tIns="45002" rIns="90003" bIns="45002" anchor="b">
            <a:spAutoFit/>
          </a:bodyPr>
          <a:lstStyle/>
          <a:p>
            <a:pPr defTabSz="893763" eaLnBrk="0" hangingPunct="0">
              <a:lnSpc>
                <a:spcPct val="120000"/>
              </a:lnSpc>
            </a:pPr>
            <a:r>
              <a:rPr lang="en-US" sz="1500">
                <a:solidFill>
                  <a:srgbClr val="FFFFFF"/>
                </a:solidFill>
                <a:latin typeface="Arial" charset="0"/>
              </a:rPr>
              <a:t>DCCT Research Group. </a:t>
            </a:r>
            <a:r>
              <a:rPr lang="en-US" sz="1500" i="1">
                <a:solidFill>
                  <a:srgbClr val="FFFFFF"/>
                </a:solidFill>
                <a:latin typeface="Arial" charset="0"/>
              </a:rPr>
              <a:t>N Engl J Med</a:t>
            </a:r>
            <a:r>
              <a:rPr lang="en-US" sz="1500">
                <a:solidFill>
                  <a:srgbClr val="FFFFFF"/>
                </a:solidFill>
                <a:latin typeface="Arial" charset="0"/>
              </a:rPr>
              <a:t>. 1993;329:977-986.</a:t>
            </a:r>
          </a:p>
          <a:p>
            <a:pPr defTabSz="893763" eaLnBrk="0" hangingPunct="0">
              <a:lnSpc>
                <a:spcPct val="120000"/>
              </a:lnSpc>
            </a:pPr>
            <a:r>
              <a:rPr lang="en-US" sz="1500">
                <a:solidFill>
                  <a:srgbClr val="FFFFFF"/>
                </a:solidFill>
                <a:latin typeface="Arial" charset="0"/>
              </a:rPr>
              <a:t>Ohkubo Y et al. </a:t>
            </a:r>
            <a:r>
              <a:rPr lang="en-US" sz="1500" i="1">
                <a:solidFill>
                  <a:srgbClr val="FFFFFF"/>
                </a:solidFill>
                <a:latin typeface="Arial" charset="0"/>
              </a:rPr>
              <a:t>Diabetes Res Clin Pract</a:t>
            </a:r>
            <a:r>
              <a:rPr lang="en-US" sz="1500">
                <a:solidFill>
                  <a:srgbClr val="FFFFFF"/>
                </a:solidFill>
                <a:latin typeface="Arial" charset="0"/>
              </a:rPr>
              <a:t>. 1995;28:103-117.</a:t>
            </a:r>
          </a:p>
          <a:p>
            <a:pPr defTabSz="893763" eaLnBrk="0" hangingPunct="0">
              <a:lnSpc>
                <a:spcPct val="120000"/>
              </a:lnSpc>
            </a:pPr>
            <a:r>
              <a:rPr lang="en-US" sz="1500">
                <a:solidFill>
                  <a:srgbClr val="FFFFFF"/>
                </a:solidFill>
                <a:latin typeface="Arial" charset="0"/>
              </a:rPr>
              <a:t>UKPDS 33: </a:t>
            </a:r>
            <a:r>
              <a:rPr lang="en-US" sz="1500" i="1">
                <a:solidFill>
                  <a:srgbClr val="FFFFFF"/>
                </a:solidFill>
                <a:latin typeface="Arial" charset="0"/>
              </a:rPr>
              <a:t>Lancet</a:t>
            </a:r>
            <a:r>
              <a:rPr lang="en-US" sz="1500">
                <a:solidFill>
                  <a:srgbClr val="FFFFFF"/>
                </a:solidFill>
                <a:latin typeface="Arial" charset="0"/>
              </a:rPr>
              <a:t>.</a:t>
            </a:r>
            <a:r>
              <a:rPr lang="en-US" sz="1500" i="1">
                <a:solidFill>
                  <a:srgbClr val="FFFFFF"/>
                </a:solidFill>
                <a:latin typeface="Arial" charset="0"/>
              </a:rPr>
              <a:t> </a:t>
            </a:r>
            <a:r>
              <a:rPr lang="en-US" sz="1500">
                <a:solidFill>
                  <a:srgbClr val="FFFFFF"/>
                </a:solidFill>
                <a:latin typeface="Arial" charset="0"/>
              </a:rPr>
              <a:t>1998;352:837-853.</a:t>
            </a:r>
            <a:endParaRPr lang="en-US">
              <a:solidFill>
                <a:schemeClr val="bg1"/>
              </a:solidFill>
              <a:effectLst>
                <a:outerShdw blurRad="38100" dist="38100" dir="2700000" algn="tl">
                  <a:srgbClr val="000000"/>
                </a:outerShdw>
              </a:effectLst>
              <a:latin typeface="Times" charset="0"/>
            </a:endParaRPr>
          </a:p>
        </p:txBody>
      </p:sp>
      <p:sp>
        <p:nvSpPr>
          <p:cNvPr id="545795" name="Rectangle 3"/>
          <p:cNvSpPr>
            <a:spLocks noChangeArrowheads="1"/>
          </p:cNvSpPr>
          <p:nvPr/>
        </p:nvSpPr>
        <p:spPr bwMode="auto">
          <a:xfrm>
            <a:off x="561975" y="1462088"/>
            <a:ext cx="3222625" cy="3067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3" tIns="45002" rIns="90003" bIns="45002">
            <a:spAutoFit/>
          </a:bodyPr>
          <a:lstStyle/>
          <a:p>
            <a:pPr defTabSz="893763" eaLnBrk="0" hangingPunct="0">
              <a:lnSpc>
                <a:spcPct val="105000"/>
              </a:lnSpc>
              <a:spcAft>
                <a:spcPts val="688"/>
              </a:spcAft>
              <a:tabLst>
                <a:tab pos="3351213" algn="ctr"/>
                <a:tab pos="6256338" algn="ctr"/>
              </a:tabLst>
            </a:pPr>
            <a:endParaRPr lang="en-US" sz="2300">
              <a:latin typeface="Times" charset="0"/>
            </a:endParaRPr>
          </a:p>
          <a:p>
            <a:pPr defTabSz="893763" eaLnBrk="0" hangingPunct="0">
              <a:lnSpc>
                <a:spcPct val="105000"/>
              </a:lnSpc>
              <a:spcAft>
                <a:spcPts val="688"/>
              </a:spcAft>
              <a:tabLst>
                <a:tab pos="3351213" algn="ctr"/>
                <a:tab pos="6256338" algn="ctr"/>
              </a:tabLst>
            </a:pPr>
            <a:r>
              <a:rPr lang="en-US" sz="2700">
                <a:solidFill>
                  <a:srgbClr val="FFFFFF"/>
                </a:solidFill>
                <a:latin typeface="Arial" charset="0"/>
              </a:rPr>
              <a:t>HbA</a:t>
            </a:r>
            <a:r>
              <a:rPr lang="en-US" sz="2700" baseline="-25000">
                <a:solidFill>
                  <a:srgbClr val="FFFFFF"/>
                </a:solidFill>
                <a:latin typeface="Arial" charset="0"/>
              </a:rPr>
              <a:t>1c</a:t>
            </a:r>
            <a:endParaRPr lang="en-US" sz="2700">
              <a:solidFill>
                <a:srgbClr val="FFFFFF"/>
              </a:solidFill>
              <a:latin typeface="Arial" charset="0"/>
            </a:endParaRPr>
          </a:p>
          <a:p>
            <a:pPr defTabSz="893763" eaLnBrk="0" hangingPunct="0">
              <a:lnSpc>
                <a:spcPct val="105000"/>
              </a:lnSpc>
              <a:spcAft>
                <a:spcPts val="688"/>
              </a:spcAft>
              <a:tabLst>
                <a:tab pos="3351213" algn="ctr"/>
                <a:tab pos="6256338" algn="ctr"/>
              </a:tabLst>
            </a:pPr>
            <a:endParaRPr lang="en-US" sz="800">
              <a:solidFill>
                <a:srgbClr val="FFFFFF"/>
              </a:solidFill>
              <a:latin typeface="Arial" charset="0"/>
            </a:endParaRPr>
          </a:p>
          <a:p>
            <a:pPr defTabSz="893763" eaLnBrk="0" hangingPunct="0">
              <a:lnSpc>
                <a:spcPct val="105000"/>
              </a:lnSpc>
              <a:spcAft>
                <a:spcPts val="688"/>
              </a:spcAft>
              <a:tabLst>
                <a:tab pos="3351213" algn="ctr"/>
                <a:tab pos="6256338" algn="ctr"/>
              </a:tabLst>
            </a:pPr>
            <a:r>
              <a:rPr lang="en-US" sz="2300">
                <a:solidFill>
                  <a:srgbClr val="FFFFFF"/>
                </a:solidFill>
                <a:latin typeface="Arial" charset="0"/>
              </a:rPr>
              <a:t>Retinopathy</a:t>
            </a:r>
          </a:p>
          <a:p>
            <a:pPr defTabSz="893763" eaLnBrk="0" hangingPunct="0">
              <a:lnSpc>
                <a:spcPct val="105000"/>
              </a:lnSpc>
              <a:spcAft>
                <a:spcPts val="688"/>
              </a:spcAft>
              <a:tabLst>
                <a:tab pos="3351213" algn="ctr"/>
                <a:tab pos="6256338" algn="ctr"/>
              </a:tabLst>
            </a:pPr>
            <a:r>
              <a:rPr lang="en-US" sz="2300">
                <a:solidFill>
                  <a:srgbClr val="FFFFFF"/>
                </a:solidFill>
                <a:latin typeface="Arial" charset="0"/>
              </a:rPr>
              <a:t>Nephropathy</a:t>
            </a:r>
          </a:p>
          <a:p>
            <a:pPr defTabSz="893763" eaLnBrk="0" hangingPunct="0">
              <a:lnSpc>
                <a:spcPct val="105000"/>
              </a:lnSpc>
              <a:spcAft>
                <a:spcPts val="688"/>
              </a:spcAft>
              <a:tabLst>
                <a:tab pos="3351213" algn="ctr"/>
                <a:tab pos="6256338" algn="ctr"/>
              </a:tabLst>
            </a:pPr>
            <a:r>
              <a:rPr lang="en-US" sz="2300">
                <a:solidFill>
                  <a:srgbClr val="FFFFFF"/>
                </a:solidFill>
                <a:latin typeface="Arial" charset="0"/>
              </a:rPr>
              <a:t>Neuropathy</a:t>
            </a:r>
          </a:p>
          <a:p>
            <a:pPr defTabSz="893763" eaLnBrk="0" hangingPunct="0">
              <a:lnSpc>
                <a:spcPct val="95000"/>
              </a:lnSpc>
              <a:spcAft>
                <a:spcPts val="688"/>
              </a:spcAft>
              <a:tabLst>
                <a:tab pos="3351213" algn="ctr"/>
                <a:tab pos="6256338" algn="ctr"/>
              </a:tabLst>
            </a:pPr>
            <a:r>
              <a:rPr lang="en-US" sz="2300">
                <a:solidFill>
                  <a:srgbClr val="FFFFFF"/>
                </a:solidFill>
                <a:latin typeface="Arial" charset="0"/>
              </a:rPr>
              <a:t>Macrovascular disease</a:t>
            </a:r>
            <a:endParaRPr lang="en-US" sz="2300">
              <a:latin typeface="Times" charset="0"/>
            </a:endParaRPr>
          </a:p>
        </p:txBody>
      </p:sp>
      <p:sp>
        <p:nvSpPr>
          <p:cNvPr id="545796" name="Rectangle 4"/>
          <p:cNvSpPr>
            <a:spLocks noChangeArrowheads="1"/>
          </p:cNvSpPr>
          <p:nvPr/>
        </p:nvSpPr>
        <p:spPr bwMode="auto">
          <a:xfrm>
            <a:off x="2765425" y="1114425"/>
            <a:ext cx="2714625" cy="3949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3" tIns="45002" rIns="90003" bIns="45002">
            <a:spAutoFit/>
          </a:bodyPr>
          <a:lstStyle/>
          <a:p>
            <a:pPr algn="ctr" defTabSz="893763" eaLnBrk="0" hangingPunct="0">
              <a:lnSpc>
                <a:spcPct val="105000"/>
              </a:lnSpc>
              <a:spcAft>
                <a:spcPts val="688"/>
              </a:spcAft>
              <a:tabLst>
                <a:tab pos="3351213" algn="ctr"/>
                <a:tab pos="6256338" algn="ctr"/>
              </a:tabLst>
            </a:pPr>
            <a:r>
              <a:rPr lang="en-US" sz="2300" b="1">
                <a:solidFill>
                  <a:srgbClr val="FFFFFF"/>
                </a:solidFill>
                <a:latin typeface="Arial" charset="0"/>
              </a:rPr>
              <a:t> </a:t>
            </a:r>
            <a:r>
              <a:rPr lang="en-US" sz="2300" b="1">
                <a:latin typeface="Arial" charset="0"/>
              </a:rPr>
              <a:t> </a:t>
            </a:r>
          </a:p>
          <a:p>
            <a:pPr algn="ctr" defTabSz="893763" eaLnBrk="0" hangingPunct="0">
              <a:lnSpc>
                <a:spcPct val="105000"/>
              </a:lnSpc>
              <a:spcAft>
                <a:spcPts val="688"/>
              </a:spcAft>
              <a:tabLst>
                <a:tab pos="3351213" algn="ctr"/>
                <a:tab pos="6256338" algn="ctr"/>
              </a:tabLst>
            </a:pPr>
            <a:r>
              <a:rPr lang="en-US" sz="2300" b="1" u="sng">
                <a:solidFill>
                  <a:srgbClr val="FFFF99"/>
                </a:solidFill>
                <a:latin typeface="Arial" charset="0"/>
              </a:rPr>
              <a:t>DCCT</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sym typeface="Symbol" charset="0"/>
              </a:rPr>
              <a:t>9  7%</a:t>
            </a:r>
          </a:p>
          <a:p>
            <a:pPr algn="ctr" defTabSz="893763" eaLnBrk="0" hangingPunct="0">
              <a:lnSpc>
                <a:spcPct val="105000"/>
              </a:lnSpc>
              <a:spcAft>
                <a:spcPts val="688"/>
              </a:spcAft>
              <a:tabLst>
                <a:tab pos="3351213" algn="ctr"/>
                <a:tab pos="6256338" algn="ctr"/>
              </a:tabLst>
            </a:pPr>
            <a:endParaRPr lang="en-US" sz="800" i="1">
              <a:solidFill>
                <a:srgbClr val="FFFFFF"/>
              </a:solidFill>
              <a:latin typeface="Arial" charset="0"/>
            </a:endParaRP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63%</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54%   </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60%</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41%</a:t>
            </a:r>
            <a:r>
              <a:rPr lang="en-US" sz="2300">
                <a:solidFill>
                  <a:srgbClr val="FFFF00"/>
                </a:solidFill>
                <a:latin typeface="Arial" charset="0"/>
              </a:rPr>
              <a:t>*</a:t>
            </a:r>
            <a:endParaRPr lang="en-US" sz="2300">
              <a:solidFill>
                <a:srgbClr val="FFFFFF"/>
              </a:solidFill>
              <a:latin typeface="Arial" charset="0"/>
            </a:endParaRPr>
          </a:p>
          <a:p>
            <a:pPr algn="ctr" defTabSz="893763" eaLnBrk="0" hangingPunct="0">
              <a:lnSpc>
                <a:spcPct val="105000"/>
              </a:lnSpc>
              <a:spcAft>
                <a:spcPts val="688"/>
              </a:spcAft>
              <a:tabLst>
                <a:tab pos="3351213" algn="ctr"/>
                <a:tab pos="6256338" algn="ctr"/>
              </a:tabLst>
            </a:pPr>
            <a:r>
              <a:rPr lang="en-US" sz="2300">
                <a:latin typeface="Times" charset="0"/>
              </a:rPr>
              <a:t> </a:t>
            </a:r>
          </a:p>
        </p:txBody>
      </p:sp>
      <p:sp>
        <p:nvSpPr>
          <p:cNvPr id="545797" name="Rectangle 5"/>
          <p:cNvSpPr>
            <a:spLocks noChangeArrowheads="1"/>
          </p:cNvSpPr>
          <p:nvPr/>
        </p:nvSpPr>
        <p:spPr bwMode="auto">
          <a:xfrm>
            <a:off x="5029200" y="1114425"/>
            <a:ext cx="2713038" cy="3949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3" tIns="45002" rIns="90003" bIns="45002">
            <a:spAutoFit/>
          </a:bodyPr>
          <a:lstStyle/>
          <a:p>
            <a:pPr algn="ctr" defTabSz="893763" eaLnBrk="0" hangingPunct="0">
              <a:lnSpc>
                <a:spcPct val="105000"/>
              </a:lnSpc>
              <a:spcAft>
                <a:spcPts val="688"/>
              </a:spcAft>
              <a:tabLst>
                <a:tab pos="3351213" algn="ctr"/>
                <a:tab pos="6256338" algn="ctr"/>
              </a:tabLst>
            </a:pPr>
            <a:r>
              <a:rPr lang="en-US" sz="2300" b="1">
                <a:solidFill>
                  <a:srgbClr val="FFFFFF"/>
                </a:solidFill>
                <a:latin typeface="Arial" charset="0"/>
              </a:rPr>
              <a:t> </a:t>
            </a:r>
            <a:r>
              <a:rPr lang="en-US" sz="2300" b="1">
                <a:latin typeface="Arial" charset="0"/>
              </a:rPr>
              <a:t> </a:t>
            </a:r>
          </a:p>
          <a:p>
            <a:pPr algn="ctr" defTabSz="893763" eaLnBrk="0" hangingPunct="0">
              <a:lnSpc>
                <a:spcPct val="105000"/>
              </a:lnSpc>
              <a:spcAft>
                <a:spcPts val="688"/>
              </a:spcAft>
              <a:tabLst>
                <a:tab pos="3351213" algn="ctr"/>
                <a:tab pos="6256338" algn="ctr"/>
              </a:tabLst>
            </a:pPr>
            <a:r>
              <a:rPr lang="en-US" sz="2300" b="1" u="sng">
                <a:solidFill>
                  <a:srgbClr val="FFFF99"/>
                </a:solidFill>
                <a:latin typeface="Arial" charset="0"/>
              </a:rPr>
              <a:t>Kumamoto</a:t>
            </a:r>
            <a:endParaRPr lang="en-US" sz="2300" b="1">
              <a:latin typeface="Arial" charset="0"/>
            </a:endParaRP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sym typeface="Symbol" charset="0"/>
              </a:rPr>
              <a:t>9  7%</a:t>
            </a:r>
          </a:p>
          <a:p>
            <a:pPr algn="ctr" defTabSz="893763" eaLnBrk="0" hangingPunct="0">
              <a:lnSpc>
                <a:spcPct val="105000"/>
              </a:lnSpc>
              <a:spcAft>
                <a:spcPts val="688"/>
              </a:spcAft>
              <a:tabLst>
                <a:tab pos="3351213" algn="ctr"/>
                <a:tab pos="6256338" algn="ctr"/>
              </a:tabLst>
            </a:pPr>
            <a:endParaRPr lang="en-US" sz="800">
              <a:solidFill>
                <a:srgbClr val="FFFFFF"/>
              </a:solidFill>
              <a:latin typeface="Arial" charset="0"/>
            </a:endParaRP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69%</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70%   </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a:t>
            </a:r>
            <a:endParaRPr lang="en-US" sz="2300">
              <a:latin typeface="Times" charset="0"/>
            </a:endParaRPr>
          </a:p>
          <a:p>
            <a:pPr algn="ctr" defTabSz="893763" eaLnBrk="0" hangingPunct="0">
              <a:lnSpc>
                <a:spcPct val="105000"/>
              </a:lnSpc>
              <a:spcAft>
                <a:spcPts val="688"/>
              </a:spcAft>
              <a:tabLst>
                <a:tab pos="3351213" algn="ctr"/>
                <a:tab pos="6256338" algn="ctr"/>
              </a:tabLst>
            </a:pPr>
            <a:endParaRPr lang="en-US" sz="2300">
              <a:solidFill>
                <a:srgbClr val="FFFFFF"/>
              </a:solidFill>
              <a:latin typeface="Arial" charset="0"/>
            </a:endParaRPr>
          </a:p>
        </p:txBody>
      </p:sp>
      <p:sp>
        <p:nvSpPr>
          <p:cNvPr id="545798" name="Rectangle 6"/>
          <p:cNvSpPr>
            <a:spLocks noChangeArrowheads="1"/>
          </p:cNvSpPr>
          <p:nvPr/>
        </p:nvSpPr>
        <p:spPr bwMode="auto">
          <a:xfrm>
            <a:off x="7346950" y="1125538"/>
            <a:ext cx="2711450" cy="3494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3" tIns="45002" rIns="90003" bIns="45002">
            <a:spAutoFit/>
          </a:bodyPr>
          <a:lstStyle/>
          <a:p>
            <a:pPr algn="ctr" defTabSz="893763" eaLnBrk="0" hangingPunct="0">
              <a:lnSpc>
                <a:spcPct val="105000"/>
              </a:lnSpc>
              <a:spcAft>
                <a:spcPts val="688"/>
              </a:spcAft>
              <a:tabLst>
                <a:tab pos="3351213" algn="ctr"/>
                <a:tab pos="6256338" algn="ctr"/>
              </a:tabLst>
            </a:pPr>
            <a:r>
              <a:rPr lang="en-US" sz="2300" b="1">
                <a:solidFill>
                  <a:srgbClr val="FFFFFF"/>
                </a:solidFill>
                <a:latin typeface="Arial" charset="0"/>
              </a:rPr>
              <a:t> </a:t>
            </a:r>
            <a:r>
              <a:rPr lang="en-US" sz="2300" b="1">
                <a:latin typeface="Arial" charset="0"/>
              </a:rPr>
              <a:t> </a:t>
            </a:r>
          </a:p>
          <a:p>
            <a:pPr algn="ctr" defTabSz="893763" eaLnBrk="0" hangingPunct="0">
              <a:lnSpc>
                <a:spcPct val="105000"/>
              </a:lnSpc>
              <a:spcAft>
                <a:spcPts val="688"/>
              </a:spcAft>
              <a:tabLst>
                <a:tab pos="3351213" algn="ctr"/>
                <a:tab pos="6256338" algn="ctr"/>
              </a:tabLst>
            </a:pPr>
            <a:r>
              <a:rPr lang="en-US" sz="2300" b="1" u="sng">
                <a:solidFill>
                  <a:srgbClr val="FFFF99"/>
                </a:solidFill>
                <a:latin typeface="Arial" charset="0"/>
              </a:rPr>
              <a:t>UKPDS</a:t>
            </a:r>
            <a:endParaRPr lang="en-US" sz="2300" b="1">
              <a:latin typeface="Arial" charset="0"/>
            </a:endParaRP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sym typeface="Symbol" charset="0"/>
              </a:rPr>
              <a:t>8  7%</a:t>
            </a:r>
          </a:p>
          <a:p>
            <a:pPr algn="ctr" defTabSz="893763" eaLnBrk="0" hangingPunct="0">
              <a:lnSpc>
                <a:spcPct val="105000"/>
              </a:lnSpc>
              <a:spcAft>
                <a:spcPts val="688"/>
              </a:spcAft>
              <a:tabLst>
                <a:tab pos="3351213" algn="ctr"/>
                <a:tab pos="6256338" algn="ctr"/>
              </a:tabLst>
            </a:pPr>
            <a:endParaRPr lang="en-US" sz="800" i="1">
              <a:solidFill>
                <a:srgbClr val="FFFFFF"/>
              </a:solidFill>
              <a:latin typeface="Arial" charset="0"/>
            </a:endParaRP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17-21%</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24-33%   </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a:t>
            </a:r>
          </a:p>
          <a:p>
            <a:pPr algn="ctr" defTabSz="893763" eaLnBrk="0" hangingPunct="0">
              <a:lnSpc>
                <a:spcPct val="105000"/>
              </a:lnSpc>
              <a:spcAft>
                <a:spcPts val="688"/>
              </a:spcAft>
              <a:tabLst>
                <a:tab pos="3351213" algn="ctr"/>
                <a:tab pos="6256338" algn="ctr"/>
              </a:tabLst>
            </a:pPr>
            <a:r>
              <a:rPr lang="en-US" sz="2300">
                <a:solidFill>
                  <a:srgbClr val="FFFFFF"/>
                </a:solidFill>
                <a:latin typeface="Arial" charset="0"/>
              </a:rPr>
              <a:t>16%</a:t>
            </a:r>
            <a:r>
              <a:rPr lang="en-US" sz="2300">
                <a:solidFill>
                  <a:srgbClr val="FFFF00"/>
                </a:solidFill>
                <a:latin typeface="Arial" charset="0"/>
              </a:rPr>
              <a:t>*</a:t>
            </a:r>
            <a:endParaRPr lang="en-US" sz="2300">
              <a:solidFill>
                <a:srgbClr val="FFFFFF"/>
              </a:solidFill>
              <a:latin typeface="Arial" charset="0"/>
            </a:endParaRPr>
          </a:p>
        </p:txBody>
      </p:sp>
      <p:sp>
        <p:nvSpPr>
          <p:cNvPr id="545799" name="Line 7"/>
          <p:cNvSpPr>
            <a:spLocks noChangeShapeType="1"/>
          </p:cNvSpPr>
          <p:nvPr/>
        </p:nvSpPr>
        <p:spPr bwMode="auto">
          <a:xfrm>
            <a:off x="660400" y="2578100"/>
            <a:ext cx="8728075" cy="0"/>
          </a:xfrm>
          <a:prstGeom prst="line">
            <a:avLst/>
          </a:prstGeom>
          <a:noFill/>
          <a:ln w="9525">
            <a:solidFill>
              <a:srgbClr val="FF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45800" name="Rectangle 8"/>
          <p:cNvSpPr>
            <a:spLocks noChangeArrowheads="1"/>
          </p:cNvSpPr>
          <p:nvPr/>
        </p:nvSpPr>
        <p:spPr bwMode="auto">
          <a:xfrm>
            <a:off x="541338" y="4954588"/>
            <a:ext cx="2292350" cy="301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9383" tIns="44691" rIns="89383" bIns="44691">
            <a:spAutoFit/>
          </a:bodyPr>
          <a:lstStyle/>
          <a:p>
            <a:pPr defTabSz="893763" eaLnBrk="0" hangingPunct="0"/>
            <a:r>
              <a:rPr lang="en-US" sz="1400">
                <a:solidFill>
                  <a:srgbClr val="FFFF00"/>
                </a:solidFill>
                <a:effectLst>
                  <a:outerShdw blurRad="38100" dist="38100" dir="2700000" algn="tl">
                    <a:srgbClr val="000000"/>
                  </a:outerShdw>
                </a:effectLst>
                <a:latin typeface="Arial" charset="0"/>
              </a:rPr>
              <a:t>* not statistically significant</a:t>
            </a:r>
          </a:p>
        </p:txBody>
      </p:sp>
      <p:sp>
        <p:nvSpPr>
          <p:cNvPr id="545801" name="Line 9"/>
          <p:cNvSpPr>
            <a:spLocks noChangeShapeType="1"/>
          </p:cNvSpPr>
          <p:nvPr/>
        </p:nvSpPr>
        <p:spPr bwMode="auto">
          <a:xfrm>
            <a:off x="660400" y="4864100"/>
            <a:ext cx="8728075" cy="0"/>
          </a:xfrm>
          <a:prstGeom prst="line">
            <a:avLst/>
          </a:prstGeom>
          <a:noFill/>
          <a:ln w="9525">
            <a:solidFill>
              <a:srgbClr val="FFFFFF"/>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45802" name="Rectangle 10"/>
          <p:cNvSpPr>
            <a:spLocks noGrp="1" noChangeArrowheads="1"/>
          </p:cNvSpPr>
          <p:nvPr>
            <p:ph type="title"/>
          </p:nvPr>
        </p:nvSpPr>
        <p:spPr>
          <a:xfrm>
            <a:off x="534988" y="0"/>
            <a:ext cx="8828087" cy="1371600"/>
          </a:xfrm>
        </p:spPr>
        <p:txBody>
          <a:bodyPr/>
          <a:lstStyle/>
          <a:p>
            <a:r>
              <a:rPr lang="en-US" sz="3200"/>
              <a:t>Good Glycemic Control (Lower HbA</a:t>
            </a:r>
            <a:r>
              <a:rPr lang="en-US" sz="3200" baseline="-25000"/>
              <a:t>1c</a:t>
            </a:r>
            <a:r>
              <a:rPr lang="en-US" sz="3200"/>
              <a:t>) </a:t>
            </a:r>
            <a:br>
              <a:rPr lang="en-US" sz="3200"/>
            </a:br>
            <a:r>
              <a:rPr lang="en-US" sz="3200"/>
              <a:t>Reduces Incidence of Complications</a:t>
            </a:r>
            <a:endParaRPr lang="en-US"/>
          </a:p>
        </p:txBody>
      </p:sp>
      <p:sp>
        <p:nvSpPr>
          <p:cNvPr id="545803" name="Rectangle 11"/>
          <p:cNvSpPr>
            <a:spLocks noChangeArrowheads="1"/>
          </p:cNvSpPr>
          <p:nvPr/>
        </p:nvSpPr>
        <p:spPr bwMode="auto">
          <a:xfrm>
            <a:off x="7508875" y="6169025"/>
            <a:ext cx="2309813" cy="4460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89383" tIns="44691" rIns="89383" bIns="44691"/>
          <a:lstStyle/>
          <a:p>
            <a:pPr algn="r" defTabSz="893763" eaLnBrk="0" hangingPunct="0"/>
            <a:fld id="{BF820A37-1DE9-2146-9C53-501697E8C4C1}" type="slidenum">
              <a:rPr lang="en-US" sz="1400" b="1">
                <a:solidFill>
                  <a:srgbClr val="CCFFCC"/>
                </a:solidFill>
                <a:effectLst>
                  <a:outerShdw blurRad="38100" dist="38100" dir="2700000" algn="tl">
                    <a:srgbClr val="000000"/>
                  </a:outerShdw>
                </a:effectLst>
                <a:latin typeface="Arial" charset="0"/>
              </a:rPr>
              <a:pPr algn="r" defTabSz="893763" eaLnBrk="0" hangingPunct="0"/>
              <a:t>4</a:t>
            </a:fld>
            <a:endParaRPr lang="en-US" sz="1400">
              <a:latin typeface="Times"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5796"/>
                                        </p:tgtEl>
                                        <p:attrNameLst>
                                          <p:attrName>style.visibility</p:attrName>
                                        </p:attrNameLst>
                                      </p:cBhvr>
                                      <p:to>
                                        <p:strVal val="visible"/>
                                      </p:to>
                                    </p:set>
                                    <p:animEffect transition="in" filter="dissolve">
                                      <p:cBhvr>
                                        <p:cTn id="7" dur="500"/>
                                        <p:tgtEl>
                                          <p:spTgt spid="5457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5797"/>
                                        </p:tgtEl>
                                        <p:attrNameLst>
                                          <p:attrName>style.visibility</p:attrName>
                                        </p:attrNameLst>
                                      </p:cBhvr>
                                      <p:to>
                                        <p:strVal val="visible"/>
                                      </p:to>
                                    </p:set>
                                    <p:animEffect transition="in" filter="dissolve">
                                      <p:cBhvr>
                                        <p:cTn id="12" dur="500"/>
                                        <p:tgtEl>
                                          <p:spTgt spid="5457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45798"/>
                                        </p:tgtEl>
                                        <p:attrNameLst>
                                          <p:attrName>style.visibility</p:attrName>
                                        </p:attrNameLst>
                                      </p:cBhvr>
                                      <p:to>
                                        <p:strVal val="visible"/>
                                      </p:to>
                                    </p:set>
                                    <p:animEffect transition="in" filter="dissolve">
                                      <p:cBhvr>
                                        <p:cTn id="17" dur="500"/>
                                        <p:tgtEl>
                                          <p:spTgt spid="545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5796" grpId="0" autoUpdateAnimBg="0"/>
      <p:bldP spid="545797" grpId="0" autoUpdateAnimBg="0"/>
      <p:bldP spid="54579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51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888" y="1203325"/>
            <a:ext cx="7002462" cy="443547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1363" y="1092200"/>
            <a:ext cx="5961062" cy="4462463"/>
          </a:xfrm>
          <a:prstGeom prst="rect">
            <a:avLst/>
          </a:prstGeom>
          <a:noFill/>
          <a:extLst>
            <a:ext uri="{909E8E84-426E-40dd-AFC4-6F175D3DCCD1}">
              <a14:hiddenFill xmlns:a14="http://schemas.microsoft.com/office/drawing/2010/main" xmlns="">
                <a:solidFill>
                  <a:srgbClr val="FFFFFF"/>
                </a:solidFill>
              </a14:hiddenFill>
            </a:ext>
          </a:extLst>
        </p:spPr>
      </p:pic>
      <p:sp>
        <p:nvSpPr>
          <p:cNvPr id="647171" name="Text Box 3"/>
          <p:cNvSpPr txBox="1">
            <a:spLocks noChangeArrowheads="1"/>
          </p:cNvSpPr>
          <p:nvPr/>
        </p:nvSpPr>
        <p:spPr bwMode="auto">
          <a:xfrm>
            <a:off x="2890838" y="6121400"/>
            <a:ext cx="3027362"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t>Gaede,NEJM 348:383,2003</a:t>
            </a:r>
          </a:p>
          <a:p>
            <a:endParaRPr lang="en-US" sz="200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62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763" y="608013"/>
            <a:ext cx="8196262" cy="5437187"/>
          </a:xfrm>
          <a:prstGeom prst="rect">
            <a:avLst/>
          </a:prstGeom>
          <a:noFill/>
          <a:extLst>
            <a:ext uri="{909E8E84-426E-40dd-AFC4-6F175D3DCCD1}">
              <a14:hiddenFill xmlns:a14="http://schemas.microsoft.com/office/drawing/2010/main" xmlns="">
                <a:solidFill>
                  <a:srgbClr val="FFFFFF"/>
                </a:solidFill>
              </a14:hiddenFill>
            </a:ext>
          </a:extLst>
        </p:spPr>
      </p:pic>
      <p:sp>
        <p:nvSpPr>
          <p:cNvPr id="606211" name="Text Box 3"/>
          <p:cNvSpPr txBox="1">
            <a:spLocks noChangeArrowheads="1"/>
          </p:cNvSpPr>
          <p:nvPr/>
        </p:nvSpPr>
        <p:spPr bwMode="auto">
          <a:xfrm>
            <a:off x="4479925" y="6156325"/>
            <a:ext cx="1463675" cy="3365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lgn="ctr"/>
            <a:endParaRPr lang="en-US"/>
          </a:p>
        </p:txBody>
      </p:sp>
      <p:sp>
        <p:nvSpPr>
          <p:cNvPr id="606212" name="Text Box 4"/>
          <p:cNvSpPr txBox="1">
            <a:spLocks noChangeArrowheads="1"/>
          </p:cNvSpPr>
          <p:nvPr/>
        </p:nvSpPr>
        <p:spPr bwMode="auto">
          <a:xfrm>
            <a:off x="4191000" y="6140450"/>
            <a:ext cx="1295400" cy="5191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lgn="ctr"/>
            <a:r>
              <a:rPr lang="en-US" sz="2800">
                <a:solidFill>
                  <a:srgbClr val="FAFD00"/>
                </a:solidFill>
              </a:rPr>
              <a:t>HgA1c</a:t>
            </a:r>
          </a:p>
        </p:txBody>
      </p:sp>
      <p:sp>
        <p:nvSpPr>
          <p:cNvPr id="606213" name="Text Box 5"/>
          <p:cNvSpPr txBox="1">
            <a:spLocks noChangeArrowheads="1"/>
          </p:cNvSpPr>
          <p:nvPr/>
        </p:nvSpPr>
        <p:spPr bwMode="auto">
          <a:xfrm>
            <a:off x="52388" y="2459038"/>
            <a:ext cx="815975" cy="13731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lgn="ctr"/>
            <a:r>
              <a:rPr lang="en-US" sz="2800">
                <a:solidFill>
                  <a:srgbClr val="FAFD00"/>
                </a:solidFill>
              </a:rPr>
              <a:t>%</a:t>
            </a:r>
          </a:p>
          <a:p>
            <a:pPr algn="ctr"/>
            <a:r>
              <a:rPr lang="en-US" sz="2800">
                <a:solidFill>
                  <a:srgbClr val="FAFD00"/>
                </a:solidFill>
              </a:rPr>
              <a:t>of</a:t>
            </a:r>
          </a:p>
          <a:p>
            <a:pPr algn="ctr"/>
            <a:r>
              <a:rPr lang="en-US" sz="2800">
                <a:solidFill>
                  <a:srgbClr val="FAFD00"/>
                </a:solidFill>
              </a:rPr>
              <a:t>Pts.</a:t>
            </a:r>
            <a:endParaRPr lang="en-US"/>
          </a:p>
        </p:txBody>
      </p:sp>
    </p:spTree>
  </p:cSld>
  <p:clrMapOvr>
    <a:masterClrMapping/>
  </p:clrMapOvr>
  <p:transition/>
</p:sld>
</file>

<file path=ppt/theme/theme1.xml><?xml version="1.0" encoding="utf-8"?>
<a:theme xmlns:a="http://schemas.openxmlformats.org/drawingml/2006/main" name="default">
  <a:themeElements>
    <a:clrScheme name="">
      <a:dk1>
        <a:srgbClr val="919191"/>
      </a:dk1>
      <a:lt1>
        <a:srgbClr val="FFFFFF"/>
      </a:lt1>
      <a:dk2>
        <a:srgbClr val="02257A"/>
      </a:dk2>
      <a:lt2>
        <a:srgbClr val="FF7C80"/>
      </a:lt2>
      <a:accent1>
        <a:srgbClr val="618FFD"/>
      </a:accent1>
      <a:accent2>
        <a:srgbClr val="00AE00"/>
      </a:accent2>
      <a:accent3>
        <a:srgbClr val="AAACBE"/>
      </a:accent3>
      <a:accent4>
        <a:srgbClr val="DADADA"/>
      </a:accent4>
      <a:accent5>
        <a:srgbClr val="B7C6FE"/>
      </a:accent5>
      <a:accent6>
        <a:srgbClr val="009D00"/>
      </a:accent6>
      <a:hlink>
        <a:srgbClr val="FC0128"/>
      </a:hlink>
      <a:folHlink>
        <a:srgbClr val="CECECE"/>
      </a:folHlink>
    </a:clrScheme>
    <a:fontScheme name="default">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round/>
              <a:headEnd type="none" w="sm" len="sm"/>
              <a:tailEnd type="none" w="sm" len="sm"/>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600" b="0" i="0" u="none" strike="noStrike" cap="none" normalizeH="0" baseline="0">
            <a:ln>
              <a:noFill/>
            </a:ln>
            <a:solidFill>
              <a:srgbClr val="FFFFFF"/>
            </a:solidFill>
            <a:effectLst/>
            <a:latin typeface="Times New Roman"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round/>
              <a:headEnd type="none" w="sm" len="sm"/>
              <a:tailEnd type="none" w="sm" len="sm"/>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600" b="0" i="0" u="none" strike="noStrike" cap="none" normalizeH="0" baseline="0">
            <a:ln>
              <a:noFill/>
            </a:ln>
            <a:solidFill>
              <a:srgbClr val="FFFFFF"/>
            </a:solidFill>
            <a:effectLst/>
            <a:latin typeface="Times New Roman" charset="0"/>
            <a:ea typeface="ＭＳ Ｐゴシック" charset="0"/>
          </a:defRPr>
        </a:defPPr>
      </a:lstStyle>
    </a:lnDef>
  </a:objectDefaults>
  <a:extraClrSchemeLst>
    <a:extraClrScheme>
      <a:clrScheme name="defaul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C:\WINDOWS\DESKTOP\SLIDES 2-09-00\BG-05TitleSlides_R8.ppt</Template>
  <TotalTime>83</TotalTime>
  <Pages>28</Pages>
  <Words>519</Words>
  <Application>Microsoft Macintosh PowerPoint</Application>
  <PresentationFormat>Custom</PresentationFormat>
  <Paragraphs>94</Paragraphs>
  <Slides>7</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5" baseType="lpstr">
      <vt:lpstr>ＭＳ Ｐゴシック</vt:lpstr>
      <vt:lpstr>Arial</vt:lpstr>
      <vt:lpstr>Helvetica</vt:lpstr>
      <vt:lpstr>Symbol</vt:lpstr>
      <vt:lpstr>Times</vt:lpstr>
      <vt:lpstr>Times New Roman</vt:lpstr>
      <vt:lpstr>default</vt:lpstr>
      <vt:lpstr>Chart</vt:lpstr>
      <vt:lpstr>Natural History of Type2 Diabetes: Implications for Prevention,  Progression</vt:lpstr>
      <vt:lpstr>Type 2 Diabetes Is a Progressive Disease</vt:lpstr>
      <vt:lpstr>Preserve -cell Function in Patients with Insulin Resistance Syndrome</vt:lpstr>
      <vt:lpstr>Good Glycemic Control (Lower HbA1c)  Reduces Incidence of Complications</vt:lpstr>
      <vt:lpstr>PowerPoint Presentation</vt:lpstr>
      <vt:lpstr>PowerPoint Presentation</vt:lpstr>
      <vt:lpstr>PowerPoint Presentation</vt:lpstr>
    </vt:vector>
  </TitlesOfParts>
  <Company>home</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Use of Technology in Outpatient Care   Using  the  Computerized  Patient Record to Implement Principles of Disease Management: Focus on the Diabetes Mellitus Model</dc:title>
  <dc:subject/>
  <dc:creator>Stan Schwartz</dc:creator>
  <cp:keywords/>
  <dc:description/>
  <cp:lastModifiedBy>Monica Dennis</cp:lastModifiedBy>
  <cp:revision>9</cp:revision>
  <cp:lastPrinted>2003-03-02T15:41:03Z</cp:lastPrinted>
  <dcterms:created xsi:type="dcterms:W3CDTF">2004-10-22T15:13:21Z</dcterms:created>
  <dcterms:modified xsi:type="dcterms:W3CDTF">2018-05-27T17:45:40Z</dcterms:modified>
</cp:coreProperties>
</file>