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498" r:id="rId2"/>
    <p:sldId id="294" r:id="rId3"/>
    <p:sldId id="523" r:id="rId4"/>
    <p:sldId id="643" r:id="rId5"/>
    <p:sldId id="527" r:id="rId6"/>
    <p:sldId id="526" r:id="rId7"/>
  </p:sldIdLst>
  <p:sldSz cx="10058400" cy="6702425"/>
  <p:notesSz cx="698500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6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2496">
          <p15:clr>
            <a:srgbClr val="A4A3A4"/>
          </p15:clr>
        </p15:guide>
        <p15:guide id="5" orient="horz" pos="1056">
          <p15:clr>
            <a:srgbClr val="A4A3A4"/>
          </p15:clr>
        </p15:guide>
        <p15:guide id="6" orient="horz" pos="3792">
          <p15:clr>
            <a:srgbClr val="A4A3A4"/>
          </p15:clr>
        </p15:guide>
        <p15:guide id="7" pos="3168">
          <p15:clr>
            <a:srgbClr val="A4A3A4"/>
          </p15:clr>
        </p15:guide>
        <p15:guide id="8" pos="336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0080"/>
    <a:srgbClr val="003399"/>
    <a:srgbClr val="FFFFFF"/>
    <a:srgbClr val="F76681"/>
    <a:srgbClr val="FAFD00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787"/>
    <p:restoredTop sz="90943"/>
  </p:normalViewPr>
  <p:slideViewPr>
    <p:cSldViewPr>
      <p:cViewPr varScale="1">
        <p:scale>
          <a:sx n="116" d="100"/>
          <a:sy n="116" d="100"/>
        </p:scale>
        <p:origin x="208" y="240"/>
      </p:cViewPr>
      <p:guideLst>
        <p:guide orient="horz" pos="656"/>
        <p:guide orient="horz" pos="3984"/>
        <p:guide orient="horz" pos="3504"/>
        <p:guide orient="horz" pos="2496"/>
        <p:guide orient="horz" pos="1056"/>
        <p:guide orient="horz" pos="3792"/>
        <p:guide pos="3168"/>
        <p:guide pos="336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37" d="100"/>
          <a:sy n="37" d="100"/>
        </p:scale>
        <p:origin x="-1458" y="-78"/>
      </p:cViewPr>
      <p:guideLst>
        <p:guide orient="horz" pos="2923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71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03263"/>
            <a:ext cx="5200650" cy="3467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946150" y="4641850"/>
            <a:ext cx="5073650" cy="4017963"/>
            <a:chOff x="596" y="2924"/>
            <a:chExt cx="3073" cy="2531"/>
          </a:xfrm>
        </p:grpSpPr>
        <p:sp>
          <p:nvSpPr>
            <p:cNvPr id="2053" name="Line 5"/>
            <p:cNvSpPr>
              <a:spLocks noChangeShapeType="1"/>
            </p:cNvSpPr>
            <p:nvPr/>
          </p:nvSpPr>
          <p:spPr bwMode="blackWhite">
            <a:xfrm>
              <a:off x="596" y="292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blackWhite">
            <a:xfrm>
              <a:off x="596" y="3119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blackWhite">
            <a:xfrm>
              <a:off x="596" y="331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blackWhite">
            <a:xfrm>
              <a:off x="596" y="370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blackWhite">
            <a:xfrm>
              <a:off x="596" y="389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blackWhite">
            <a:xfrm>
              <a:off x="596" y="350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blackWhite">
            <a:xfrm>
              <a:off x="596" y="487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blackWhite">
            <a:xfrm>
              <a:off x="596" y="545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blackWhite">
            <a:xfrm>
              <a:off x="596" y="506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blackWhite">
            <a:xfrm>
              <a:off x="596" y="409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blackWhite">
            <a:xfrm>
              <a:off x="596" y="428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blackWhite">
            <a:xfrm>
              <a:off x="596" y="448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blackWhite">
            <a:xfrm>
              <a:off x="596" y="467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blackWhite">
            <a:xfrm>
              <a:off x="596" y="526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325813" y="8763000"/>
            <a:ext cx="369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98CCE3EA-29AE-104A-B88F-ADA8527229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C1F737-B6D5-A849-B7D9-5E9B97569FFB}" type="slidenum">
              <a:rPr lang="en-US"/>
              <a:pPr/>
              <a:t>2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9475" y="693738"/>
            <a:ext cx="5227638" cy="3484562"/>
          </a:xfrm>
          <a:ln cap="flat"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406900"/>
            <a:ext cx="5124450" cy="4178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1A63FD-0FA4-824C-A6BE-BE51FA6122C2}" type="slidenum">
              <a:rPr lang="en-US"/>
              <a:pPr/>
              <a:t>3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79475" y="692150"/>
            <a:ext cx="5229225" cy="348615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406900"/>
            <a:ext cx="5124450" cy="4178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2068" tIns="46035" rIns="92068" bIns="46035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C9813C-D6CA-E44B-85B4-C406049E5FE6}" type="slidenum">
              <a:rPr lang="en-US"/>
              <a:pPr/>
              <a:t>5</a:t>
            </a:fld>
            <a:endParaRPr lang="en-US"/>
          </a:p>
        </p:txBody>
      </p:sp>
      <p:sp>
        <p:nvSpPr>
          <p:cNvPr id="5294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03288" y="719138"/>
            <a:ext cx="5181600" cy="34544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AB7C4D-C9B1-5F42-86F1-6AF15E6F63EB}" type="slidenum">
              <a:rPr lang="en-US"/>
              <a:pPr/>
              <a:t>6</a:t>
            </a:fld>
            <a:endParaRPr lang="en-US"/>
          </a:p>
        </p:txBody>
      </p:sp>
      <p:sp>
        <p:nvSpPr>
          <p:cNvPr id="527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84238" y="696913"/>
            <a:ext cx="5219700" cy="3479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95388" y="4397375"/>
            <a:ext cx="4668837" cy="4213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9857" tIns="44139" rIns="89857" bIns="44139">
            <a:spAutoFit/>
          </a:bodyPr>
          <a:lstStyle/>
          <a:p>
            <a:pPr marL="404813" indent="-404813">
              <a:buFontTx/>
              <a:buChar char="•"/>
            </a:pPr>
            <a:r>
              <a:rPr lang="en-US" sz="1400">
                <a:latin typeface="Arial" charset="0"/>
              </a:rPr>
              <a:t>Diabetes is a major cause of premature death and disability in the US.</a:t>
            </a:r>
          </a:p>
          <a:p>
            <a:pPr marL="404813" indent="-404813"/>
            <a:r>
              <a:rPr lang="en-US" sz="1400">
                <a:solidFill>
                  <a:schemeClr val="hlink"/>
                </a:solidFill>
                <a:latin typeface="Arial" charset="0"/>
              </a:rPr>
              <a:t>	</a:t>
            </a:r>
            <a:r>
              <a:rPr lang="en-US" sz="1400">
                <a:latin typeface="Arial" charset="0"/>
              </a:rPr>
              <a:t>–Type 2: 17% of all reported deaths in people </a:t>
            </a:r>
            <a:r>
              <a:rPr lang="en-US" sz="1400">
                <a:latin typeface="Arial" charset="0"/>
                <a:sym typeface="Symbol" charset="0"/>
              </a:rPr>
              <a:t></a:t>
            </a:r>
            <a:r>
              <a:rPr lang="en-US" sz="1400">
                <a:latin typeface="Arial" charset="0"/>
              </a:rPr>
              <a:t>25 years of age</a:t>
            </a:r>
          </a:p>
          <a:p>
            <a:pPr marL="404813" indent="-404813"/>
            <a:r>
              <a:rPr lang="en-US" sz="1400">
                <a:latin typeface="Arial" charset="0"/>
              </a:rPr>
              <a:t>	–Type 1: 7-12 times that of the general population</a:t>
            </a:r>
          </a:p>
          <a:p>
            <a:pPr marL="404813" indent="-404813">
              <a:buFontTx/>
              <a:buChar char="•"/>
            </a:pPr>
            <a:r>
              <a:rPr lang="en-US" sz="1400">
                <a:latin typeface="Arial" charset="0"/>
              </a:rPr>
              <a:t>Leading cause of new cases of blindness in working-age adults.</a:t>
            </a:r>
          </a:p>
          <a:p>
            <a:pPr marL="404813" indent="-404813">
              <a:lnSpc>
                <a:spcPct val="0"/>
              </a:lnSpc>
              <a:buFontTx/>
              <a:buChar char="•"/>
            </a:pPr>
            <a:endParaRPr lang="en-US" sz="1400">
              <a:latin typeface="Arial" charset="0"/>
            </a:endParaRPr>
          </a:p>
          <a:p>
            <a:pPr marL="404813" indent="-404813">
              <a:buFontTx/>
              <a:buChar char="•"/>
            </a:pPr>
            <a:r>
              <a:rPr lang="en-US" sz="1400">
                <a:latin typeface="Arial" charset="0"/>
              </a:rPr>
              <a:t>Diabetes:</a:t>
            </a:r>
          </a:p>
          <a:p>
            <a:pPr marL="404813" indent="-404813"/>
            <a:r>
              <a:rPr lang="en-US" sz="1400">
                <a:latin typeface="Arial" charset="0"/>
              </a:rPr>
              <a:t>	 –Contributes to 50% of nontraumatic lower extremity amputations</a:t>
            </a:r>
          </a:p>
          <a:p>
            <a:pPr marL="404813" indent="-404813"/>
            <a:r>
              <a:rPr lang="en-US" sz="1400">
                <a:latin typeface="Arial" charset="0"/>
              </a:rPr>
              <a:t>	– Accounts for about 40% of new cases of end-stage renal disease</a:t>
            </a:r>
          </a:p>
          <a:p>
            <a:pPr marL="404813" indent="-404813"/>
            <a:r>
              <a:rPr lang="en-US" sz="1400">
                <a:latin typeface="Arial" charset="0"/>
              </a:rPr>
              <a:t>	– Causes a two- to fourfold increase in the risk of cardiovascular disease</a:t>
            </a:r>
          </a:p>
          <a:p>
            <a:pPr marL="404813" indent="-404813">
              <a:lnSpc>
                <a:spcPct val="40000"/>
              </a:lnSpc>
              <a:buFontTx/>
              <a:buChar char="•"/>
            </a:pPr>
            <a:endParaRPr lang="en-US" sz="1400">
              <a:latin typeface="Arial" charset="0"/>
            </a:endParaRPr>
          </a:p>
          <a:p>
            <a:pPr marL="404813" indent="-404813">
              <a:buFontTx/>
              <a:buChar char="•"/>
            </a:pPr>
            <a:r>
              <a:rPr lang="en-US" sz="1400">
                <a:latin typeface="Arial" charset="0"/>
              </a:rPr>
              <a:t>These complications can be minimized or prevented.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082800"/>
            <a:ext cx="8550275" cy="1436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3797300"/>
            <a:ext cx="7042150" cy="171291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31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306888"/>
            <a:ext cx="8548687" cy="13319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840038"/>
            <a:ext cx="8548687" cy="1466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54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24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8288"/>
            <a:ext cx="9051925" cy="1117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500188"/>
            <a:ext cx="4443412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125663"/>
            <a:ext cx="4443412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500188"/>
            <a:ext cx="4445000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125663"/>
            <a:ext cx="4445000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601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20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6700"/>
            <a:ext cx="3308350" cy="11350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266700"/>
            <a:ext cx="5622925" cy="571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401763"/>
            <a:ext cx="3308350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0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4691063"/>
            <a:ext cx="6035675" cy="554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598488"/>
            <a:ext cx="6035675" cy="40211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5245100"/>
            <a:ext cx="6035675" cy="78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3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24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95313"/>
            <a:ext cx="2209800" cy="5362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95313"/>
            <a:ext cx="6477000" cy="5362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3717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95313"/>
            <a:ext cx="8828087" cy="1117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400" y="1936750"/>
            <a:ext cx="8839200" cy="40211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0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66">
                <a:gamma/>
                <a:shade val="30196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595313"/>
            <a:ext cx="88280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36750"/>
            <a:ext cx="8839200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+mj-lt"/>
          <a:ea typeface="+mj-ea"/>
          <a:cs typeface="+mj-cs"/>
        </a:defRPr>
      </a:lvl1pPr>
      <a:lvl2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2pPr>
      <a:lvl3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3pPr>
      <a:lvl4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4pPr>
      <a:lvl5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5pPr>
      <a:lvl6pPr marL="4572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6pPr>
      <a:lvl7pPr marL="9144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7pPr>
      <a:lvl8pPr marL="13716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8pPr>
      <a:lvl9pPr marL="18288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9pPr>
    </p:titleStyle>
    <p:bodyStyle>
      <a:lvl1pPr marL="334963" indent="-334963" algn="l" defTabSz="893763" rtl="0" fontAlgn="base">
        <a:spcBef>
          <a:spcPct val="20000"/>
        </a:spcBef>
        <a:spcAft>
          <a:spcPct val="0"/>
        </a:spcAft>
        <a:buChar char="•"/>
        <a:defRPr sz="3500" b="1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7813" algn="l" defTabSz="893763" rtl="0" fontAlgn="base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  <a:ea typeface="+mn-ea"/>
        </a:defRPr>
      </a:lvl2pPr>
      <a:lvl3pPr marL="1117600" indent="-223838" algn="l" defTabSz="893763" rtl="0" fontAlgn="base">
        <a:spcBef>
          <a:spcPct val="20000"/>
        </a:spcBef>
        <a:spcAft>
          <a:spcPct val="0"/>
        </a:spcAft>
        <a:buChar char="•"/>
        <a:defRPr sz="2300" b="1">
          <a:solidFill>
            <a:schemeClr val="tx1"/>
          </a:solidFill>
          <a:latin typeface="+mn-lt"/>
          <a:ea typeface="+mn-ea"/>
        </a:defRPr>
      </a:lvl3pPr>
      <a:lvl4pPr marL="1563688" indent="-222250" algn="l" defTabSz="893763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+mn-ea"/>
        </a:defRPr>
      </a:lvl4pPr>
      <a:lvl5pPr marL="20113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5pPr>
      <a:lvl6pPr marL="24685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6pPr>
      <a:lvl7pPr marL="29257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7pPr>
      <a:lvl8pPr marL="33829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8pPr>
      <a:lvl9pPr marL="38401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895350"/>
            <a:ext cx="9434513" cy="2990850"/>
          </a:xfrm>
        </p:spPr>
        <p:txBody>
          <a:bodyPr/>
          <a:lstStyle/>
          <a:p>
            <a:r>
              <a:rPr lang="en-US" sz="3600" dirty="0"/>
              <a:t>The Future Use of</a:t>
            </a:r>
            <a:br>
              <a:rPr lang="en-US" sz="3600" dirty="0"/>
            </a:br>
            <a:r>
              <a:rPr lang="en-US" sz="3600" dirty="0"/>
              <a:t>Technology in Outpatient Care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Using  the  Computerized  Patient Record to Implement Principles of Disease Management:</a:t>
            </a:r>
            <a:br>
              <a:rPr lang="en-US" sz="3600" dirty="0"/>
            </a:br>
            <a:r>
              <a:rPr lang="en-US" sz="3600" dirty="0"/>
              <a:t>Focus on the Diabetes Mellitus Model</a:t>
            </a:r>
            <a:br>
              <a:rPr lang="en-US" sz="4400" dirty="0"/>
            </a:br>
            <a:endParaRPr lang="en-US" sz="4700" dirty="0"/>
          </a:p>
        </p:txBody>
      </p:sp>
      <p:sp>
        <p:nvSpPr>
          <p:cNvPr id="4843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19113" y="4024313"/>
            <a:ext cx="9023350" cy="1712912"/>
          </a:xfrm>
          <a:noFill/>
          <a:ln/>
        </p:spPr>
        <p:txBody>
          <a:bodyPr lIns="89383" tIns="44691" rIns="89383" bIns="44691"/>
          <a:lstStyle/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sz="2800"/>
              <a:t>Stan Schwartz, M.D.</a:t>
            </a:r>
          </a:p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sz="2800"/>
              <a:t>Clinical Assoc. Professor of Medicine</a:t>
            </a:r>
          </a:p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sz="2800"/>
              <a:t>Department of Endocrinology, Diabetes and Metabolism</a:t>
            </a:r>
          </a:p>
          <a:p>
            <a:pPr defTabSz="914400">
              <a:spcBef>
                <a:spcPct val="0"/>
              </a:spcBef>
              <a:buFontTx/>
              <a:buChar char="•"/>
            </a:pPr>
            <a:r>
              <a:rPr lang="en-US" sz="2800"/>
              <a:t>University of Pennsylvania, School of Medicine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Rectangle 10"/>
          <p:cNvSpPr>
            <a:spLocks noGrp="1" noChangeArrowheads="1"/>
          </p:cNvSpPr>
          <p:nvPr>
            <p:ph type="title"/>
          </p:nvPr>
        </p:nvSpPr>
        <p:spPr>
          <a:xfrm>
            <a:off x="534988" y="633413"/>
            <a:ext cx="8828087" cy="1117600"/>
          </a:xfrm>
        </p:spPr>
        <p:txBody>
          <a:bodyPr/>
          <a:lstStyle/>
          <a:p>
            <a:r>
              <a:rPr lang="en-US"/>
              <a:t>Burden of Diabetes USA:</a:t>
            </a:r>
            <a:br>
              <a:rPr lang="en-US"/>
            </a:br>
            <a:r>
              <a:rPr lang="en-US"/>
              <a:t>Incidence &amp; Prevalence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FAFD00"/>
              </a:buClr>
            </a:pPr>
            <a:r>
              <a:rPr lang="en-US"/>
              <a:t>15.7 Million Americans have diabetes</a:t>
            </a:r>
          </a:p>
          <a:p>
            <a:pPr lvl="1">
              <a:buClr>
                <a:srgbClr val="FAFD00"/>
              </a:buClr>
            </a:pPr>
            <a:r>
              <a:rPr lang="en-US"/>
              <a:t>Nearly 6% of the population</a:t>
            </a:r>
          </a:p>
          <a:p>
            <a:pPr>
              <a:buClr>
                <a:srgbClr val="FAFD00"/>
              </a:buClr>
            </a:pPr>
            <a:r>
              <a:rPr lang="en-US"/>
              <a:t>5.4 Million of these people are unaware they have diabetes</a:t>
            </a:r>
          </a:p>
          <a:p>
            <a:pPr>
              <a:buClr>
                <a:srgbClr val="FAFD00"/>
              </a:buClr>
            </a:pPr>
            <a:r>
              <a:rPr lang="en-US"/>
              <a:t>Each year, 798,000 Americans develop diabetes</a:t>
            </a:r>
          </a:p>
          <a:p>
            <a:pPr lvl="1">
              <a:buClr>
                <a:srgbClr val="FAFD00"/>
              </a:buClr>
            </a:pPr>
            <a:r>
              <a:rPr lang="en-US"/>
              <a:t>2200 each day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304800"/>
            <a:ext cx="8828087" cy="1117600"/>
          </a:xfrm>
        </p:spPr>
        <p:txBody>
          <a:bodyPr/>
          <a:lstStyle/>
          <a:p>
            <a:r>
              <a:rPr lang="en-US" sz="3900"/>
              <a:t>Burden of Diabetes USA Costs</a:t>
            </a:r>
            <a:endParaRPr lang="en-US"/>
          </a:p>
        </p:txBody>
      </p:sp>
      <p:sp>
        <p:nvSpPr>
          <p:cNvPr id="522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36750"/>
            <a:ext cx="9144000" cy="4021138"/>
          </a:xfrm>
        </p:spPr>
        <p:txBody>
          <a:bodyPr/>
          <a:lstStyle/>
          <a:p>
            <a:pPr>
              <a:buClr>
                <a:srgbClr val="FAFD00"/>
              </a:buClr>
            </a:pPr>
            <a:r>
              <a:rPr lang="en-US" sz="2800"/>
              <a:t>1 in every 7 healthcare dollars spent </a:t>
            </a:r>
          </a:p>
          <a:p>
            <a:pPr>
              <a:buClr>
                <a:srgbClr val="FAFD00"/>
              </a:buClr>
            </a:pPr>
            <a:r>
              <a:rPr lang="en-US" sz="2800"/>
              <a:t>19% of Medicare population has diabetes, but 30% of Medicare budget spent on diabetes (accounts for CMS interest in Disease Management)</a:t>
            </a:r>
          </a:p>
          <a:p>
            <a:pPr>
              <a:buClr>
                <a:srgbClr val="FAFD00"/>
              </a:buClr>
            </a:pPr>
            <a:r>
              <a:rPr lang="en-US" sz="2800"/>
              <a:t>Total costs attributable to diabetes (direct &amp; indirect) estimated at $97 billion in 1997,$132 billion in 2002</a:t>
            </a:r>
          </a:p>
          <a:p>
            <a:pPr>
              <a:buClr>
                <a:srgbClr val="FAFD00"/>
              </a:buClr>
            </a:pPr>
            <a:r>
              <a:rPr lang="en-US" sz="2800"/>
              <a:t>Costs greater if have Diabetes complications</a:t>
            </a:r>
            <a:endParaRPr lang="en-US" sz="21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54063" y="298450"/>
            <a:ext cx="8550275" cy="1116013"/>
          </a:xfrm>
        </p:spPr>
        <p:txBody>
          <a:bodyPr/>
          <a:lstStyle/>
          <a:p>
            <a:r>
              <a:rPr lang="en-US"/>
              <a:t>Per Capita Economic Costs</a:t>
            </a:r>
            <a:br>
              <a:rPr lang="en-US"/>
            </a:br>
            <a:r>
              <a:rPr lang="en-US"/>
              <a:t>by Diabetes Status, </a:t>
            </a:r>
            <a:r>
              <a:rPr lang="en-US">
                <a:solidFill>
                  <a:schemeClr val="tx1"/>
                </a:solidFill>
              </a:rPr>
              <a:t>1992,</a:t>
            </a:r>
            <a:r>
              <a:rPr lang="en-US"/>
              <a:t>2002</a:t>
            </a:r>
          </a:p>
        </p:txBody>
      </p:sp>
      <p:sp>
        <p:nvSpPr>
          <p:cNvPr id="665603" name="Text Box 3"/>
          <p:cNvSpPr txBox="1">
            <a:spLocks noChangeArrowheads="1"/>
          </p:cNvSpPr>
          <p:nvPr/>
        </p:nvSpPr>
        <p:spPr bwMode="auto">
          <a:xfrm>
            <a:off x="2346325" y="6181725"/>
            <a:ext cx="52578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9383" tIns="44691" rIns="89383" bIns="44691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accent1"/>
                </a:solidFill>
                <a:latin typeface="Helvetica" charset="0"/>
              </a:rPr>
              <a:t>(Rubin RJ et al. J Clin Endrocrinol Metab. 1994;78:809A – 809F)</a:t>
            </a:r>
          </a:p>
        </p:txBody>
      </p:sp>
      <p:sp>
        <p:nvSpPr>
          <p:cNvPr id="665604" name="Text Box 4"/>
          <p:cNvSpPr txBox="1">
            <a:spLocks noChangeArrowheads="1"/>
          </p:cNvSpPr>
          <p:nvPr/>
        </p:nvSpPr>
        <p:spPr bwMode="auto">
          <a:xfrm>
            <a:off x="1006475" y="1638300"/>
            <a:ext cx="29083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9383" tIns="44691" rIns="89383" bIns="44691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</a:rPr>
              <a:t>Confirmed Diabetes</a:t>
            </a:r>
          </a:p>
        </p:txBody>
      </p:sp>
      <p:sp>
        <p:nvSpPr>
          <p:cNvPr id="665605" name="Text Box 5"/>
          <p:cNvSpPr txBox="1">
            <a:spLocks noChangeArrowheads="1"/>
          </p:cNvSpPr>
          <p:nvPr/>
        </p:nvSpPr>
        <p:spPr bwMode="auto">
          <a:xfrm>
            <a:off x="6956425" y="1638300"/>
            <a:ext cx="17018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9383" tIns="44691" rIns="89383" bIns="44691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Helvetica" charset="0"/>
              </a:rPr>
              <a:t>Nondiabetes</a:t>
            </a:r>
          </a:p>
        </p:txBody>
      </p:sp>
      <p:graphicFrame>
        <p:nvGraphicFramePr>
          <p:cNvPr id="665606" name="Object 6"/>
          <p:cNvGraphicFramePr>
            <a:graphicFrameLocks noChangeAspect="1"/>
          </p:cNvGraphicFramePr>
          <p:nvPr/>
        </p:nvGraphicFramePr>
        <p:xfrm>
          <a:off x="547688" y="2157413"/>
          <a:ext cx="3597275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18" name="Chart" r:id="rId3" imgW="5181600" imgH="4025900" progId="MSGraph.Chart.8">
                  <p:embed followColorScheme="full"/>
                </p:oleObj>
              </mc:Choice>
              <mc:Fallback>
                <p:oleObj name="Chart" r:id="rId3" imgW="5181600" imgH="4025900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688" y="2157413"/>
                        <a:ext cx="3597275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07" name="Object 7"/>
          <p:cNvGraphicFramePr>
            <a:graphicFrameLocks noChangeAspect="1"/>
          </p:cNvGraphicFramePr>
          <p:nvPr/>
        </p:nvGraphicFramePr>
        <p:xfrm>
          <a:off x="2457450" y="1785938"/>
          <a:ext cx="6762750" cy="3814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19" name="Chart" r:id="rId5" imgW="6032500" imgH="3403600" progId="MSGraph.Chart.8">
                  <p:embed followColorScheme="full"/>
                </p:oleObj>
              </mc:Choice>
              <mc:Fallback>
                <p:oleObj name="Chart" r:id="rId5" imgW="6032500" imgH="3403600" progId="MSGraph.Chart.8">
                  <p:embed followColorScheme="full"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1785938"/>
                        <a:ext cx="6762750" cy="3814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08" name="Text Box 8"/>
          <p:cNvSpPr txBox="1">
            <a:spLocks noChangeArrowheads="1"/>
          </p:cNvSpPr>
          <p:nvPr/>
        </p:nvSpPr>
        <p:spPr bwMode="auto">
          <a:xfrm>
            <a:off x="754063" y="5138738"/>
            <a:ext cx="25987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9383" tIns="44691" rIns="89383" bIns="44691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tx2"/>
                </a:solidFill>
                <a:latin typeface="Helvetica" charset="0"/>
              </a:rPr>
              <a:t>Total Expenditures per person = </a:t>
            </a:r>
            <a:r>
              <a:rPr lang="en-US" sz="1600">
                <a:latin typeface="Helvetica" charset="0"/>
              </a:rPr>
              <a:t>$11,157,</a:t>
            </a:r>
            <a:r>
              <a:rPr lang="en-US" sz="1600">
                <a:solidFill>
                  <a:srgbClr val="FAFD00"/>
                </a:solidFill>
                <a:latin typeface="Helvetica" charset="0"/>
              </a:rPr>
              <a:t>13,243</a:t>
            </a:r>
          </a:p>
          <a:p>
            <a:pPr eaLnBrk="1" hangingPunct="1"/>
            <a:r>
              <a:rPr lang="en-US" sz="1600">
                <a:solidFill>
                  <a:srgbClr val="FAFD00"/>
                </a:solidFill>
                <a:latin typeface="Helvetica" charset="0"/>
              </a:rPr>
              <a:t>	in-pt         47.6%</a:t>
            </a:r>
          </a:p>
          <a:p>
            <a:pPr eaLnBrk="1" hangingPunct="1"/>
            <a:r>
              <a:rPr lang="en-US" sz="1600">
                <a:solidFill>
                  <a:srgbClr val="FAFD00"/>
                </a:solidFill>
                <a:latin typeface="Helvetica" charset="0"/>
              </a:rPr>
              <a:t>	drugs       12.8%</a:t>
            </a:r>
            <a:endParaRPr lang="en-US" sz="1600">
              <a:solidFill>
                <a:schemeClr val="tx2"/>
              </a:solidFill>
              <a:latin typeface="Helvetica" charset="0"/>
            </a:endParaRPr>
          </a:p>
        </p:txBody>
      </p:sp>
      <p:sp>
        <p:nvSpPr>
          <p:cNvPr id="665609" name="Text Box 9"/>
          <p:cNvSpPr txBox="1">
            <a:spLocks noChangeArrowheads="1"/>
          </p:cNvSpPr>
          <p:nvPr/>
        </p:nvSpPr>
        <p:spPr bwMode="auto">
          <a:xfrm>
            <a:off x="6789738" y="5213350"/>
            <a:ext cx="25987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9383" tIns="44691" rIns="89383" bIns="44691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chemeClr val="tx2"/>
                </a:solidFill>
                <a:latin typeface="Helvetica" charset="0"/>
              </a:rPr>
              <a:t>Total Expenditures per Person = </a:t>
            </a:r>
            <a:r>
              <a:rPr lang="en-US" sz="1600">
                <a:latin typeface="Helvetica" charset="0"/>
              </a:rPr>
              <a:t>$2604,</a:t>
            </a:r>
            <a:r>
              <a:rPr lang="en-US" sz="1600">
                <a:solidFill>
                  <a:srgbClr val="FAFD00"/>
                </a:solidFill>
                <a:latin typeface="Helvetica" charset="0"/>
              </a:rPr>
              <a:t>2560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Burden of Diabetes:  Mortality</a:t>
            </a:r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36750"/>
            <a:ext cx="8839200" cy="31543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sz="3100"/>
              <a:t>Mortality: 57,000 deaths directly attributable to diabetes—#7 cause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sz="3100"/>
              <a:t>Mortality: more than 193,000 deaths linked to diabetes—makes it the #3 cause</a:t>
            </a:r>
          </a:p>
          <a:p>
            <a:pPr>
              <a:lnSpc>
                <a:spcPct val="90000"/>
              </a:lnSpc>
              <a:spcBef>
                <a:spcPct val="55000"/>
              </a:spcBef>
            </a:pPr>
            <a:r>
              <a:rPr lang="en-US" sz="3100"/>
              <a:t>Death rate in the population with diabetes decreased 9% between 1980 and 1994.  However, mortality is still high because of the increasing prevalence of diabetes</a:t>
            </a:r>
            <a:endParaRPr lang="en-US" sz="2900"/>
          </a:p>
        </p:txBody>
      </p:sp>
      <p:sp>
        <p:nvSpPr>
          <p:cNvPr id="528388" name="Text Box 4"/>
          <p:cNvSpPr txBox="1">
            <a:spLocks noChangeArrowheads="1"/>
          </p:cNvSpPr>
          <p:nvPr/>
        </p:nvSpPr>
        <p:spPr bwMode="auto">
          <a:xfrm>
            <a:off x="447675" y="6200775"/>
            <a:ext cx="752157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A0BCF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9383" tIns="44691" rIns="89383" bIns="44691" anchor="ctr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ts val="2050"/>
              </a:lnSpc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 charset="0"/>
              </a:rPr>
              <a:t>Center for Disease Control and Prevention.</a:t>
            </a:r>
            <a:r>
              <a:rPr lang="en-US" sz="1800" i="1">
                <a:solidFill>
                  <a:srgbClr val="FFFFFF"/>
                </a:solidFill>
                <a:latin typeface="Arial" charset="0"/>
              </a:rPr>
              <a:t> Diabetes At-A-Glance, </a:t>
            </a:r>
            <a:r>
              <a:rPr lang="en-US" sz="1800">
                <a:solidFill>
                  <a:srgbClr val="FFFFFF"/>
                </a:solidFill>
                <a:latin typeface="Arial" charset="0"/>
              </a:rPr>
              <a:t>1999.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ChangeArrowheads="1"/>
          </p:cNvSpPr>
          <p:nvPr/>
        </p:nvSpPr>
        <p:spPr bwMode="auto">
          <a:xfrm>
            <a:off x="754063" y="6107113"/>
            <a:ext cx="2095500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6339" name="Rectangle 3"/>
          <p:cNvSpPr>
            <a:spLocks noChangeArrowheads="1"/>
          </p:cNvSpPr>
          <p:nvPr/>
        </p:nvSpPr>
        <p:spPr bwMode="auto">
          <a:xfrm>
            <a:off x="3436938" y="6107113"/>
            <a:ext cx="3184525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6340" name="Rectangle 4"/>
          <p:cNvSpPr>
            <a:spLocks noChangeArrowheads="1"/>
          </p:cNvSpPr>
          <p:nvPr/>
        </p:nvSpPr>
        <p:spPr bwMode="auto">
          <a:xfrm>
            <a:off x="473075" y="5487988"/>
            <a:ext cx="881062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8452" tIns="43450" rIns="88452" bIns="43450">
            <a:spAutoFit/>
          </a:bodyPr>
          <a:lstStyle/>
          <a:p>
            <a:pPr defTabSz="893763" eaLnBrk="0" hangingPunct="0"/>
            <a:r>
              <a:rPr lang="en-US" sz="1500">
                <a:solidFill>
                  <a:srgbClr val="FFFFFF"/>
                </a:solidFill>
                <a:latin typeface="Arial" charset="0"/>
              </a:rPr>
              <a:t>Harris MI, In:</a:t>
            </a:r>
            <a:r>
              <a:rPr lang="en-US" sz="1500" i="1">
                <a:solidFill>
                  <a:srgbClr val="FFFFFF"/>
                </a:solidFill>
                <a:latin typeface="Arial" charset="0"/>
              </a:rPr>
              <a:t> </a:t>
            </a:r>
            <a:r>
              <a:rPr lang="en-US" sz="1500">
                <a:solidFill>
                  <a:srgbClr val="FFFFFF"/>
                </a:solidFill>
                <a:latin typeface="Arial" charset="0"/>
              </a:rPr>
              <a:t>Diabetes in America</a:t>
            </a:r>
            <a:r>
              <a:rPr lang="en-US" sz="1500" i="1">
                <a:solidFill>
                  <a:srgbClr val="FFFFFF"/>
                </a:solidFill>
                <a:latin typeface="Arial" charset="0"/>
              </a:rPr>
              <a:t>. </a:t>
            </a:r>
            <a:r>
              <a:rPr lang="en-US" sz="1500">
                <a:solidFill>
                  <a:srgbClr val="FFFFFF"/>
                </a:solidFill>
                <a:latin typeface="Arial" charset="0"/>
              </a:rPr>
              <a:t>2nd ed. 1995. Washington, DC: National Institutes of Health; 1995. </a:t>
            </a:r>
            <a:br>
              <a:rPr lang="en-US" sz="1500">
                <a:solidFill>
                  <a:srgbClr val="FFFFFF"/>
                </a:solidFill>
                <a:latin typeface="Arial" charset="0"/>
              </a:rPr>
            </a:br>
            <a:r>
              <a:rPr lang="en-US" sz="1500">
                <a:solidFill>
                  <a:srgbClr val="FFFFFF"/>
                </a:solidFill>
                <a:latin typeface="Arial" charset="0"/>
              </a:rPr>
              <a:t>NIH Publication 95-1468. pp.1-14.</a:t>
            </a:r>
          </a:p>
          <a:p>
            <a:pPr defTabSz="893763" eaLnBrk="0" hangingPunct="0"/>
            <a:r>
              <a:rPr lang="en-US" sz="1500">
                <a:solidFill>
                  <a:srgbClr val="FFFFFF"/>
                </a:solidFill>
                <a:latin typeface="Arial" charset="0"/>
              </a:rPr>
              <a:t>Wingard DL, et al. In: Diabetes in America. 2nd ed. 1995. Washington, DC: National Institutes of Health; 1995 NIH publication 95-1468.pp. 429-448.</a:t>
            </a:r>
            <a:endParaRPr lang="en-US" sz="14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26341" name="Rectangle 5"/>
          <p:cNvSpPr>
            <a:spLocks noGrp="1" noChangeArrowheads="1"/>
          </p:cNvSpPr>
          <p:nvPr>
            <p:ph type="title"/>
          </p:nvPr>
        </p:nvSpPr>
        <p:spPr>
          <a:xfrm>
            <a:off x="534988" y="0"/>
            <a:ext cx="8828087" cy="990600"/>
          </a:xfrm>
        </p:spPr>
        <p:txBody>
          <a:bodyPr/>
          <a:lstStyle/>
          <a:p>
            <a:r>
              <a:rPr lang="en-US"/>
              <a:t>Morbidity of Diabetes</a:t>
            </a:r>
          </a:p>
        </p:txBody>
      </p:sp>
      <p:sp>
        <p:nvSpPr>
          <p:cNvPr id="52634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839200" cy="4524375"/>
          </a:xfrm>
        </p:spPr>
        <p:txBody>
          <a:bodyPr>
            <a:spAutoFit/>
          </a:bodyPr>
          <a:lstStyle/>
          <a:p>
            <a:pPr marL="457200" indent="-457200" defTabSz="914400">
              <a:spcBef>
                <a:spcPct val="60000"/>
              </a:spcBef>
            </a:pPr>
            <a:r>
              <a:rPr lang="en-US" sz="2800"/>
              <a:t>Major cause of premature death and disability in the US  </a:t>
            </a:r>
          </a:p>
          <a:p>
            <a:pPr marL="457200" indent="-457200" defTabSz="914400">
              <a:spcBef>
                <a:spcPct val="60000"/>
              </a:spcBef>
            </a:pPr>
            <a:r>
              <a:rPr lang="en-US" sz="2800"/>
              <a:t>Leading cause of new cases of blindness </a:t>
            </a:r>
            <a:br>
              <a:rPr lang="en-US" sz="2800"/>
            </a:br>
            <a:r>
              <a:rPr lang="en-US" sz="2800"/>
              <a:t>in working-aged adults</a:t>
            </a:r>
          </a:p>
          <a:p>
            <a:pPr marL="457200" indent="-457200" defTabSz="914400">
              <a:spcBef>
                <a:spcPct val="60000"/>
              </a:spcBef>
            </a:pPr>
            <a:r>
              <a:rPr lang="en-US" sz="2800"/>
              <a:t>50% of nontraumatic lower extremity amputations </a:t>
            </a:r>
          </a:p>
          <a:p>
            <a:pPr marL="457200" indent="-457200" defTabSz="914400">
              <a:spcBef>
                <a:spcPct val="60000"/>
              </a:spcBef>
            </a:pPr>
            <a:r>
              <a:rPr lang="en-US" sz="2800"/>
              <a:t>35% of new cases of end-stage renal disease </a:t>
            </a:r>
          </a:p>
          <a:p>
            <a:pPr marL="457200" indent="-457200" defTabSz="914400">
              <a:spcBef>
                <a:spcPct val="60000"/>
              </a:spcBef>
            </a:pPr>
            <a:r>
              <a:rPr lang="en-US" sz="2800"/>
              <a:t>2- to 4-fold increase in cardiovascular risk</a:t>
            </a:r>
          </a:p>
        </p:txBody>
      </p:sp>
      <p:sp>
        <p:nvSpPr>
          <p:cNvPr id="526343" name="Rectangle 7"/>
          <p:cNvSpPr>
            <a:spLocks noChangeArrowheads="1"/>
          </p:cNvSpPr>
          <p:nvPr/>
        </p:nvSpPr>
        <p:spPr bwMode="auto">
          <a:xfrm>
            <a:off x="7508875" y="6169025"/>
            <a:ext cx="2309813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9383" tIns="44691" rIns="89383" bIns="44691"/>
          <a:lstStyle/>
          <a:p>
            <a:pPr algn="r" defTabSz="893763" eaLnBrk="0" hangingPunct="0"/>
            <a:fld id="{BD8143BE-46F5-414C-AF3B-3889A12A615E}" type="slidenum">
              <a:rPr lang="en-US" sz="1400" b="1">
                <a:solidFill>
                  <a:srgbClr val="CC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pPr algn="r" defTabSz="893763" eaLnBrk="0" hangingPunct="0"/>
              <a:t>6</a:t>
            </a:fld>
            <a:endParaRPr lang="en-US" sz="1400">
              <a:latin typeface="Times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6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6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6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63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263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42" grpId="0" build="p" autoUpdateAnimBg="0"/>
    </p:bldLst>
  </p:timing>
</p:sld>
</file>

<file path=ppt/theme/theme1.xml><?xml version="1.0" encoding="utf-8"?>
<a:theme xmlns:a="http://schemas.openxmlformats.org/drawingml/2006/main" name="default">
  <a:themeElements>
    <a:clrScheme name="">
      <a:dk1>
        <a:srgbClr val="919191"/>
      </a:dk1>
      <a:lt1>
        <a:srgbClr val="FFFFFF"/>
      </a:lt1>
      <a:dk2>
        <a:srgbClr val="02257A"/>
      </a:dk2>
      <a:lt2>
        <a:srgbClr val="FF7C80"/>
      </a:lt2>
      <a:accent1>
        <a:srgbClr val="618FFD"/>
      </a:accent1>
      <a:accent2>
        <a:srgbClr val="00AE00"/>
      </a:accent2>
      <a:accent3>
        <a:srgbClr val="AAACBE"/>
      </a:accent3>
      <a:accent4>
        <a:srgbClr val="DADADA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C:\WINDOWS\DESKTOP\SLIDES 2-09-00\BG-05TitleSlides_R8.ppt</Template>
  <TotalTime>88</TotalTime>
  <Pages>28</Pages>
  <Words>305</Words>
  <Application>Microsoft Macintosh PowerPoint</Application>
  <PresentationFormat>Custom</PresentationFormat>
  <Paragraphs>53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ＭＳ Ｐゴシック</vt:lpstr>
      <vt:lpstr>Arial</vt:lpstr>
      <vt:lpstr>Helvetica</vt:lpstr>
      <vt:lpstr>Symbol</vt:lpstr>
      <vt:lpstr>Times</vt:lpstr>
      <vt:lpstr>Times New Roman</vt:lpstr>
      <vt:lpstr>default</vt:lpstr>
      <vt:lpstr>Chart</vt:lpstr>
      <vt:lpstr>The Future Use of Technology in Outpatient Care   Using  the  Computerized  Patient Record to Implement Principles of Disease Management: Focus on the Diabetes Mellitus Model </vt:lpstr>
      <vt:lpstr>Burden of Diabetes USA: Incidence &amp; Prevalence</vt:lpstr>
      <vt:lpstr>Burden of Diabetes USA Costs</vt:lpstr>
      <vt:lpstr>Per Capita Economic Costs by Diabetes Status, 1992,2002</vt:lpstr>
      <vt:lpstr>Burden of Diabetes:  Mortality</vt:lpstr>
      <vt:lpstr>Morbidity of Diabetes</vt:lpstr>
    </vt:vector>
  </TitlesOfParts>
  <Company>home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Use of Technology in Outpatient Care   Using  the  Computerized  Patient Record to Implement Principles of Disease Management: Focus on the Diabetes Mellitus Model</dc:title>
  <dc:subject/>
  <dc:creator>Stan Schwartz</dc:creator>
  <cp:keywords/>
  <dc:description/>
  <cp:lastModifiedBy>Monica Dennis</cp:lastModifiedBy>
  <cp:revision>9</cp:revision>
  <cp:lastPrinted>2003-03-02T15:41:03Z</cp:lastPrinted>
  <dcterms:created xsi:type="dcterms:W3CDTF">2004-10-22T15:13:21Z</dcterms:created>
  <dcterms:modified xsi:type="dcterms:W3CDTF">2018-05-27T17:44:13Z</dcterms:modified>
</cp:coreProperties>
</file>