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64" r:id="rId3"/>
    <p:sldMasterId id="2147483667" r:id="rId4"/>
    <p:sldMasterId id="2147483686" r:id="rId5"/>
    <p:sldMasterId id="2147483687" r:id="rId6"/>
    <p:sldMasterId id="2147483689" r:id="rId7"/>
    <p:sldMasterId id="2147497832" r:id="rId8"/>
    <p:sldMasterId id="2147499373" r:id="rId9"/>
    <p:sldMasterId id="2147507704" r:id="rId10"/>
    <p:sldMasterId id="2147507768" r:id="rId11"/>
    <p:sldMasterId id="2147507958" r:id="rId12"/>
  </p:sldMasterIdLst>
  <p:notesMasterIdLst>
    <p:notesMasterId r:id="rId25"/>
  </p:notesMasterIdLst>
  <p:handoutMasterIdLst>
    <p:handoutMasterId r:id="rId26"/>
  </p:handoutMasterIdLst>
  <p:sldIdLst>
    <p:sldId id="1611" r:id="rId13"/>
    <p:sldId id="1612" r:id="rId14"/>
    <p:sldId id="1614" r:id="rId15"/>
    <p:sldId id="1716" r:id="rId16"/>
    <p:sldId id="1722" r:id="rId17"/>
    <p:sldId id="1744" r:id="rId18"/>
    <p:sldId id="1567" r:id="rId19"/>
    <p:sldId id="1568" r:id="rId20"/>
    <p:sldId id="1569" r:id="rId21"/>
    <p:sldId id="1570" r:id="rId22"/>
    <p:sldId id="1571" r:id="rId23"/>
    <p:sldId id="1783" r:id="rId24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FF00"/>
    <a:srgbClr val="66FF99"/>
    <a:srgbClr val="000000"/>
    <a:srgbClr val="3333FF"/>
    <a:srgbClr val="3527E5"/>
    <a:srgbClr val="291BDF"/>
    <a:srgbClr val="2029DA"/>
    <a:srgbClr val="1D2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275" autoAdjust="0"/>
    <p:restoredTop sz="86429" autoAdjust="0"/>
  </p:normalViewPr>
  <p:slideViewPr>
    <p:cSldViewPr>
      <p:cViewPr varScale="1">
        <p:scale>
          <a:sx n="66" d="100"/>
          <a:sy n="66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544" y="16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D1B249-5657-43AB-A9B2-EA63CE01E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6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9F5C42-C30F-4623-A341-3D3260D77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73573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ahom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0515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63233" indent="-293551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74204" indent="-234841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43885" indent="-234841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13567" indent="-234841"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defTabSz="939363">
              <a:defRPr/>
            </a:pPr>
            <a:fld id="{4A6BC2A8-2DDF-4889-BCE7-8B24F21A044E}" type="slidenum">
              <a:rPr lang="en-US" altLang="en-US" sz="1200">
                <a:solidFill>
                  <a:prstClr val="black"/>
                </a:solidFill>
                <a:latin typeface="Tahoma" pitchFamily="34" charset="0"/>
              </a:rPr>
              <a:pPr defTabSz="939363">
                <a:defRPr/>
              </a:pPr>
              <a:t>2</a:t>
            </a:fld>
            <a:endParaRPr lang="en-US" altLang="en-US" sz="1200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ahoma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641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8563" y="701675"/>
            <a:ext cx="4681537" cy="35115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 fontAlgn="auto">
              <a:spcBef>
                <a:spcPts val="0"/>
              </a:spcBef>
              <a:spcAft>
                <a:spcPts val="0"/>
              </a:spcAft>
              <a:defRPr/>
            </a:pPr>
            <a:fld id="{322C3D7C-0B17-46DF-ACBF-7E3BC83BA86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9363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0041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Cumulative incidence of the primary outcome (A) and all-cause mortality (B) by treatment arm stratified by those with normoglycemia and</a:t>
            </a:r>
            <a:r>
              <a:rPr lang="en-US" b="1" baseline="0" dirty="0"/>
              <a:t> </a:t>
            </a:r>
            <a:r>
              <a:rPr lang="en-US" b="1" dirty="0"/>
              <a:t>prediabetes at baseline.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A47E5A-CA0D-462C-BFFF-D8CAAFE443B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48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Time-to-event analysis for SPRINT-eligible ACCORD-BP trial participants. The time to event between intensive and standard BP control in</a:t>
            </a:r>
            <a:r>
              <a:rPr lang="en-US" b="1" baseline="0" dirty="0"/>
              <a:t> </a:t>
            </a:r>
            <a:r>
              <a:rPr lang="en-US" b="1" dirty="0"/>
              <a:t>SPRINT-eligible ACCORD-BP trial participants receiving standard glucose control treatment was compared with Cox proportional hazards regression. The treatment effect of intensive BP control in SPRINT-eligible ACCORD-BP participants is depicted according to two separate definitions:</a:t>
            </a:r>
            <a:r>
              <a:rPr lang="en-US" b="1" baseline="0" dirty="0"/>
              <a:t> </a:t>
            </a:r>
            <a:r>
              <a:rPr lang="en-US" b="1" dirty="0"/>
              <a:t>a composite of myocardial infarction, any revascularization, stroke, heart failure, and CVD death (primary outcome of SPRINT) (A) and a composite</a:t>
            </a:r>
            <a:r>
              <a:rPr lang="en-US" b="1" baseline="0" dirty="0"/>
              <a:t> </a:t>
            </a:r>
            <a:r>
              <a:rPr lang="en-US" b="1" dirty="0"/>
              <a:t>outcome of CVD death, nonfatal myocardial infarction, and nonfatal stroke (primary outcome of the ACCORD-BP trial) (B). (A high-quality color</a:t>
            </a:r>
            <a:r>
              <a:rPr lang="en-US" b="1" baseline="0" dirty="0"/>
              <a:t> </a:t>
            </a:r>
            <a:r>
              <a:rPr lang="en-US" b="1" dirty="0"/>
              <a:t>representation of this figure is available in the online issue.)</a:t>
            </a:r>
          </a:p>
          <a:p>
            <a:endParaRPr lang="en-US" dirty="0"/>
          </a:p>
          <a:p>
            <a:r>
              <a:rPr lang="en-US" b="1" dirty="0"/>
              <a:t>Intensive BP control reduced CVD outcomes in a cohort of participants with T2DM</a:t>
            </a:r>
            <a:r>
              <a:rPr lang="en-US" b="1" baseline="0" dirty="0"/>
              <a:t> </a:t>
            </a:r>
            <a:r>
              <a:rPr lang="en-US" b="1" dirty="0"/>
              <a:t>and additional CVD risk factors. The “SPRINT-eligible” ACCORD-BP participants were pooled with SPRINT participants</a:t>
            </a:r>
            <a:r>
              <a:rPr lang="en-US" b="1" baseline="0" dirty="0"/>
              <a:t> </a:t>
            </a:r>
            <a:r>
              <a:rPr lang="en-US" b="1" dirty="0"/>
              <a:t>to determine whether the effects of intensive BP control interacted with T2DM.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9F5C42-C30F-4623-A341-3D3260D775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 Kaplan-Meier plot of the composite primary end point in the pooled cohort (n = 14,094). Primary composite end point consists of myocardial infarction, stroke, and cardiovascular death plus unstable angina and acute cardiac decompensation. The hazard ratio for primary end point event is 0.82 (95% CI 0.73–0.93), P = 0.0017. No significant interaction between T2DM and treatment allocation was observed (P for interaction 0.13).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9F5C42-C30F-4623-A341-3D3260D7753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402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Hazard Ratios and 95%CIs for Major Cardiovascular Disease</a:t>
            </a:r>
            <a:r>
              <a:rPr lang="en-US" b="1" baseline="0" dirty="0"/>
              <a:t> </a:t>
            </a:r>
            <a:r>
              <a:rPr lang="en-US" b="1" dirty="0"/>
              <a:t>Associated With More Intensive Reductions in Systolic Blood Pressure</a:t>
            </a:r>
          </a:p>
          <a:p>
            <a:endParaRPr lang="en-US" b="1" dirty="0"/>
          </a:p>
          <a:p>
            <a:r>
              <a:rPr lang="en-US" b="1" dirty="0"/>
              <a:t>Our findings should be interpreted in light of several limitations,</a:t>
            </a:r>
            <a:r>
              <a:rPr lang="en-US" b="1" baseline="0" dirty="0"/>
              <a:t> </a:t>
            </a:r>
            <a:r>
              <a:rPr lang="en-US" b="1" dirty="0"/>
              <a:t>most of which have been common to all meta analyses</a:t>
            </a:r>
            <a:r>
              <a:rPr lang="en-US" b="1" baseline="0" dirty="0"/>
              <a:t> </a:t>
            </a:r>
            <a:r>
              <a:rPr lang="en-US" b="1" dirty="0"/>
              <a:t>conducted in this topic area. First, we had limited</a:t>
            </a:r>
            <a:r>
              <a:rPr lang="en-US" b="1" baseline="0" dirty="0"/>
              <a:t> </a:t>
            </a:r>
            <a:r>
              <a:rPr lang="en-US" b="1" dirty="0"/>
              <a:t>sample size in some mean achieved SBP comparisons. For example,</a:t>
            </a:r>
            <a:r>
              <a:rPr lang="en-US" b="1" baseline="0" dirty="0"/>
              <a:t> </a:t>
            </a:r>
            <a:r>
              <a:rPr lang="en-US" b="1" dirty="0"/>
              <a:t>only 3 trials achieved mean SBP levels below 120mm</a:t>
            </a:r>
            <a:r>
              <a:rPr lang="en-US" b="1" baseline="0" dirty="0"/>
              <a:t> </a:t>
            </a:r>
            <a:r>
              <a:rPr lang="en-US" b="1" dirty="0"/>
              <a:t>Hg, with a combined sample size of 7333. Thus, most of the</a:t>
            </a:r>
            <a:r>
              <a:rPr lang="en-US" b="1" baseline="0" dirty="0"/>
              <a:t> </a:t>
            </a:r>
            <a:r>
              <a:rPr lang="en-US" b="1" dirty="0"/>
              <a:t>evidence in our analyses is based on trials treating participants</a:t>
            </a:r>
            <a:r>
              <a:rPr lang="en-US" b="1" baseline="0" dirty="0"/>
              <a:t> </a:t>
            </a:r>
            <a:r>
              <a:rPr lang="en-US" b="1" dirty="0"/>
              <a:t>To achieve SBP levels above 120 mmHg. Second, few trials</a:t>
            </a:r>
            <a:r>
              <a:rPr lang="en-US" b="1" baseline="0" dirty="0"/>
              <a:t> </a:t>
            </a:r>
            <a:r>
              <a:rPr lang="en-US" b="1" dirty="0"/>
              <a:t>reported heart failure outcomes, which resulted in an insufficiently</a:t>
            </a:r>
            <a:r>
              <a:rPr lang="en-US" b="1" baseline="0" dirty="0"/>
              <a:t> </a:t>
            </a:r>
            <a:r>
              <a:rPr lang="en-US" b="1" dirty="0"/>
              <a:t>connected network to analyze this outcome. Similarly,</a:t>
            </a:r>
            <a:r>
              <a:rPr lang="en-US" b="1" baseline="0" dirty="0"/>
              <a:t> w</a:t>
            </a:r>
            <a:r>
              <a:rPr lang="en-US" b="1" dirty="0"/>
              <a:t>e were unable to assess the association of intensive SBP</a:t>
            </a:r>
            <a:r>
              <a:rPr lang="en-US" b="1" baseline="0" dirty="0"/>
              <a:t> </a:t>
            </a:r>
            <a:r>
              <a:rPr lang="en-US" b="1" dirty="0"/>
              <a:t>reduction with kidney disease outcomes, dementia, or adverse</a:t>
            </a:r>
            <a:r>
              <a:rPr lang="en-US" b="1" baseline="0" dirty="0"/>
              <a:t> </a:t>
            </a:r>
            <a:r>
              <a:rPr lang="en-US" b="1" dirty="0"/>
              <a:t>events such as hypotension or falling, which have been</a:t>
            </a:r>
            <a:r>
              <a:rPr lang="en-US" b="1" baseline="0" dirty="0"/>
              <a:t> </a:t>
            </a:r>
            <a:r>
              <a:rPr lang="en-US" b="1" dirty="0"/>
              <a:t>concerns with intensive treatment of BP.18  Furthermore, we</a:t>
            </a:r>
            <a:r>
              <a:rPr lang="en-US" b="1" baseline="0" dirty="0"/>
              <a:t> </a:t>
            </a:r>
            <a:r>
              <a:rPr lang="en-US" b="1" dirty="0"/>
              <a:t>were unable to conduct subgroup analyses by age, race/ethnicity, history of CVD, stroke, chronic kidney disease, or diabetes</a:t>
            </a:r>
            <a:r>
              <a:rPr lang="en-US" b="1" baseline="0" dirty="0"/>
              <a:t> </a:t>
            </a:r>
            <a:r>
              <a:rPr lang="en-US" b="1" dirty="0"/>
              <a:t>owing to insufficient data. Finally, we defined treatment</a:t>
            </a:r>
            <a:r>
              <a:rPr lang="en-US" b="1" baseline="0" dirty="0"/>
              <a:t> </a:t>
            </a:r>
            <a:r>
              <a:rPr lang="en-US" b="1" dirty="0"/>
              <a:t>nodes according to the mean achieved SBP in each</a:t>
            </a:r>
            <a:r>
              <a:rPr lang="en-US" b="1" baseline="0" dirty="0"/>
              <a:t> </a:t>
            </a:r>
            <a:r>
              <a:rPr lang="en-US" b="1" dirty="0"/>
              <a:t>randomization group, which does not consider the distribution</a:t>
            </a:r>
            <a:r>
              <a:rPr lang="en-US" b="1" baseline="0" dirty="0"/>
              <a:t> </a:t>
            </a:r>
            <a:r>
              <a:rPr lang="en-US" b="1" dirty="0"/>
              <a:t>of individual SBP levels within groups. Thus, mean</a:t>
            </a:r>
            <a:r>
              <a:rPr lang="en-US" b="1" baseline="0" dirty="0"/>
              <a:t> </a:t>
            </a:r>
            <a:r>
              <a:rPr lang="en-US" b="1" dirty="0"/>
              <a:t>achieved SBP groups may represent a range of SBPs. In addition,</a:t>
            </a:r>
            <a:r>
              <a:rPr lang="en-US" b="1" baseline="0" dirty="0"/>
              <a:t> </a:t>
            </a:r>
            <a:r>
              <a:rPr lang="en-US" b="1" dirty="0"/>
              <a:t>analysis of mean achieved SBP does not guide treatment</a:t>
            </a:r>
            <a:r>
              <a:rPr lang="en-US" b="1" baseline="0" dirty="0"/>
              <a:t> </a:t>
            </a:r>
            <a:r>
              <a:rPr lang="en-US" b="1" dirty="0"/>
              <a:t>decisions regarding diastolic BP.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11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Hazard Ratios and 95%CIs for All-Cause Mortality Associated</a:t>
            </a:r>
            <a:r>
              <a:rPr lang="en-US" b="1" baseline="0" dirty="0"/>
              <a:t> </a:t>
            </a:r>
            <a:r>
              <a:rPr lang="en-US" b="1" dirty="0"/>
              <a:t>With More Intensive Reductions in Systolic Blood Pressure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402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Among</a:t>
            </a:r>
            <a:r>
              <a:rPr lang="en-US" b="1" baseline="0" dirty="0"/>
              <a:t> </a:t>
            </a:r>
            <a:r>
              <a:rPr lang="en-US" b="1" dirty="0"/>
              <a:t>patients with CKD and hypertension without diabetes, targeting an SBP&lt;120 mmHg compared with</a:t>
            </a:r>
            <a:r>
              <a:rPr lang="en-US" b="1" baseline="0" dirty="0"/>
              <a:t> &lt;</a:t>
            </a:r>
            <a:r>
              <a:rPr lang="en-US" b="1" dirty="0"/>
              <a:t>140</a:t>
            </a:r>
            <a:r>
              <a:rPr lang="en-US" b="1" baseline="0" dirty="0"/>
              <a:t> </a:t>
            </a:r>
            <a:r>
              <a:rPr lang="en-US" b="1" dirty="0"/>
              <a:t>mmHg reduced rates of major cardiovascular events and all-cause death without evidence of effect</a:t>
            </a:r>
            <a:r>
              <a:rPr lang="en-US" b="1" baseline="0" dirty="0"/>
              <a:t> </a:t>
            </a:r>
            <a:r>
              <a:rPr lang="en-US" b="1" dirty="0"/>
              <a:t>modifications by CKD or deleterious effect on the main kidney outcome.</a:t>
            </a:r>
          </a:p>
          <a:p>
            <a:endParaRPr lang="en-US" b="1" dirty="0"/>
          </a:p>
          <a:p>
            <a:r>
              <a:rPr lang="en-US" b="1" dirty="0"/>
              <a:t>Kaplan-Meier curves for pre-specified outcomes in SPRINT participants with CKD. Panel A shows the primary cardiovascular</a:t>
            </a:r>
            <a:r>
              <a:rPr lang="en-US" b="1" baseline="0" dirty="0"/>
              <a:t> </a:t>
            </a:r>
            <a:r>
              <a:rPr lang="en-US" b="1" dirty="0"/>
              <a:t>outcome, defined as the composite of myocardial infarction, acute coronary syndrome, stroke, acute decompensated heart failure, and</a:t>
            </a:r>
            <a:r>
              <a:rPr lang="en-US" b="1" baseline="0" dirty="0"/>
              <a:t> </a:t>
            </a:r>
            <a:r>
              <a:rPr lang="en-US" b="1" dirty="0"/>
              <a:t>death from cardiovascular causes. Panel B shows the all-cause death outcome. Panel C shows the main kidney outcome, defined as the</a:t>
            </a:r>
            <a:r>
              <a:rPr lang="en-US" b="1" baseline="0" dirty="0"/>
              <a:t> </a:t>
            </a:r>
            <a:r>
              <a:rPr lang="en-US" b="1" dirty="0"/>
              <a:t>composite of a decrease in eGFR of $50% from baseline (confirmed by repeat testing $90 days later) or the development of ESRD. The</a:t>
            </a:r>
            <a:r>
              <a:rPr lang="en-US" b="1" baseline="0" dirty="0"/>
              <a:t> </a:t>
            </a:r>
            <a:r>
              <a:rPr lang="en-US" b="1" dirty="0"/>
              <a:t>broken lines depict the intensive group; the solid lines depict the standard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89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Among</a:t>
            </a:r>
            <a:r>
              <a:rPr lang="en-US" b="1" baseline="0" dirty="0"/>
              <a:t> </a:t>
            </a:r>
            <a:r>
              <a:rPr lang="en-US" b="1" dirty="0"/>
              <a:t>patients with CKD and hypertension without diabetes, targeting an SBP&lt;120 mmHg compared with</a:t>
            </a:r>
            <a:r>
              <a:rPr lang="en-US" b="1" baseline="0" dirty="0"/>
              <a:t> &lt;</a:t>
            </a:r>
            <a:r>
              <a:rPr lang="en-US" b="1" dirty="0"/>
              <a:t>140</a:t>
            </a:r>
            <a:r>
              <a:rPr lang="en-US" b="1" baseline="0" dirty="0"/>
              <a:t> </a:t>
            </a:r>
            <a:r>
              <a:rPr lang="en-US" b="1" dirty="0"/>
              <a:t>mmHg reduced rates of major cardiovascular events and all-cause death without evidence of effect</a:t>
            </a:r>
            <a:r>
              <a:rPr lang="en-US" b="1" baseline="0" dirty="0"/>
              <a:t> </a:t>
            </a:r>
            <a:r>
              <a:rPr lang="en-US" b="1" dirty="0"/>
              <a:t>modifications by CKD or deleterious effect on the main kidney outcome.</a:t>
            </a:r>
          </a:p>
          <a:p>
            <a:endParaRPr lang="en-US" b="1" dirty="0"/>
          </a:p>
          <a:p>
            <a:r>
              <a:rPr lang="en-US" b="1" dirty="0"/>
              <a:t>Kaplan-Meier curves for pre-specified outcomes in SPRINT participants with CKD. Panel A shows the primary cardiovascular</a:t>
            </a:r>
            <a:r>
              <a:rPr lang="en-US" b="1" baseline="0" dirty="0"/>
              <a:t> </a:t>
            </a:r>
            <a:r>
              <a:rPr lang="en-US" b="1" dirty="0"/>
              <a:t>outcome, defined as the composite of myocardial infarction, acute coronary syndrome, stroke, acute decompensated heart failure, and</a:t>
            </a:r>
            <a:r>
              <a:rPr lang="en-US" b="1" baseline="0" dirty="0"/>
              <a:t> </a:t>
            </a:r>
            <a:r>
              <a:rPr lang="en-US" b="1" dirty="0"/>
              <a:t>death from cardiovascular causes. Panel B shows the all-cause death outcome. Panel C shows the main kidney outcome, defined as the</a:t>
            </a:r>
            <a:r>
              <a:rPr lang="en-US" b="1" baseline="0" dirty="0"/>
              <a:t> </a:t>
            </a:r>
            <a:r>
              <a:rPr lang="en-US" b="1" dirty="0"/>
              <a:t>composite of a decrease in eGFR of $50% from baseline (confirmed by repeat testing $90 days later) or the development of ESRD. The</a:t>
            </a:r>
            <a:r>
              <a:rPr lang="en-US" b="1" baseline="0" dirty="0"/>
              <a:t> </a:t>
            </a:r>
            <a:r>
              <a:rPr lang="en-US" b="1" dirty="0"/>
              <a:t>broken lines depict the intensive group; the solid lines depict the standard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98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Among</a:t>
            </a:r>
            <a:r>
              <a:rPr lang="en-US" b="1" baseline="0" dirty="0"/>
              <a:t> </a:t>
            </a:r>
            <a:r>
              <a:rPr lang="en-US" b="1" dirty="0"/>
              <a:t>patients with CKD and hypertension without diabetes, targeting an SBP&lt;120 mmHg compared with</a:t>
            </a:r>
            <a:r>
              <a:rPr lang="en-US" b="1" baseline="0" dirty="0"/>
              <a:t> &lt;</a:t>
            </a:r>
            <a:r>
              <a:rPr lang="en-US" b="1" dirty="0"/>
              <a:t>140</a:t>
            </a:r>
            <a:r>
              <a:rPr lang="en-US" b="1" baseline="0" dirty="0"/>
              <a:t> </a:t>
            </a:r>
            <a:r>
              <a:rPr lang="en-US" b="1" dirty="0"/>
              <a:t>mmHg reduced rates of major cardiovascular events and all-cause death without evidence of effect</a:t>
            </a:r>
            <a:r>
              <a:rPr lang="en-US" b="1" baseline="0" dirty="0"/>
              <a:t> </a:t>
            </a:r>
            <a:r>
              <a:rPr lang="en-US" b="1" dirty="0"/>
              <a:t>modifications by CKD or deleterious effect on the main kidney outcome.</a:t>
            </a:r>
          </a:p>
          <a:p>
            <a:endParaRPr lang="en-US" b="1" dirty="0"/>
          </a:p>
          <a:p>
            <a:r>
              <a:rPr lang="en-US" b="1" dirty="0"/>
              <a:t>Kaplan-Meier curves for pre-specified outcomes in SPRINT participants with CKD. Panel A shows the primary cardiovascular</a:t>
            </a:r>
            <a:r>
              <a:rPr lang="en-US" b="1" baseline="0" dirty="0"/>
              <a:t> </a:t>
            </a:r>
            <a:r>
              <a:rPr lang="en-US" b="1" dirty="0"/>
              <a:t>outcome, defined as the composite of myocardial infarction, acute coronary syndrome, stroke, acute decompensated heart failure, and</a:t>
            </a:r>
            <a:r>
              <a:rPr lang="en-US" b="1" baseline="0" dirty="0"/>
              <a:t> </a:t>
            </a:r>
            <a:r>
              <a:rPr lang="en-US" b="1" dirty="0"/>
              <a:t>death from cardiovascular causes. Panel B shows the all-cause death outcome. Panel C shows the main kidney outcome, defined as the</a:t>
            </a:r>
            <a:r>
              <a:rPr lang="en-US" b="1" baseline="0" dirty="0"/>
              <a:t> </a:t>
            </a:r>
            <a:r>
              <a:rPr lang="en-US" b="1" dirty="0"/>
              <a:t>composite of a decrease in eGFR of $50% from baseline (confirmed by repeat testing $90 days later) or the development of ESRD. The</a:t>
            </a:r>
            <a:r>
              <a:rPr lang="en-US" b="1" baseline="0" dirty="0"/>
              <a:t> </a:t>
            </a:r>
            <a:r>
              <a:rPr lang="en-US" b="1" dirty="0"/>
              <a:t>broken lines depict the intensive group; the solid lines depict the standard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906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Among adults 75 years or older in SPRINT, treating to a systolic BP target of less than 120mmHg compared with a target of less than 140mmHg had no effect on changes in gait speed and was not associated with changes in mobility limitation.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47E5A-CA0D-462C-BFFF-D8CAAFE443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20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2B53-B73E-428F-9112-D78F884C90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7AD65-FC65-46CA-891B-998AF96274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D5AD-7F13-4AED-8E8B-6CA072802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9E890-96EA-4F79-8AE6-7D388620A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89068-A904-421D-B744-0F5B25E06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AC372-FE3C-4D76-94D2-50BCBFED2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E0F2-0AE4-46E6-BE92-4A29A3306F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19253-43CC-4341-AF0D-082A7535B1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03AA5-3709-4C40-A190-4899AB1089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0251-DB3B-4230-96F7-EF026DE3C8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5A4EA-54A3-42BC-8DE8-5DEBF6FE36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E7F4-53DB-457B-BD53-A3CC0A416E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9500-077A-4423-9BCE-A9F204EE0D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26A3A-3F04-4B18-848A-D6D060CD9D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521D5-6126-4D41-B950-0693CA8B03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DEBA7-12AD-4C24-8C6D-DBF108D5C9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6F7C0-7871-46E5-9389-F237FFC942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1043B-5241-42A8-B77D-4B0DEA8EB1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068CF-2B9A-4E5C-86F3-51585CC8B1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9DD04-AC33-41DB-A910-D72846FA0B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F62E-395E-4F29-B436-C4C3AB5FDF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721A7-C460-4438-86D0-84EDFC1A22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A4FC-EDAF-4FE3-990F-540B501880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458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304800"/>
            <a:ext cx="2044700" cy="3273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304800"/>
            <a:ext cx="5981700" cy="3273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907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198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1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8458200" cy="259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31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581400"/>
            <a:ext cx="84582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8600" y="0"/>
            <a:ext cx="1295400" cy="304800"/>
          </a:xfrm>
        </p:spPr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F04FD85-C3D5-4C01-83BA-A938443A84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737DEF-6FF0-4821-9A3E-4696ED11E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BFA5DFE-F93E-4724-9970-0DBA6B69A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F47276-88AC-4915-8DB2-487A5EEBBB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FB33E68-0E06-4AD8-A16B-7B5AD3B8F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B25B781-BA15-4047-B3A9-FBD368CF8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537B679-CBF4-4758-B259-D7A5AEDCD5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FDDDE38-335F-480C-ADFE-D531930A1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DC592D-431E-46DF-B70F-802BE9C35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AE2AC54-F43C-4F87-A08F-9364B94B26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0"/>
            <a:ext cx="21145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5" y="0"/>
            <a:ext cx="61912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8513C48-A23C-48DE-9616-83F146A4D0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5496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866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1378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5996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322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251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22386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1947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03539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283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47714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C8EAC35A-A1A4-46C9-AAEA-5B07468636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49041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27C9AADB-F6AA-4869-A80D-0F9C514497B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57937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47989122-8A2C-44F7-98A0-23C701E4956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51195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E82AA431-A42B-475B-8A4F-E24E10190BA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68756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8960CDD-53F3-478D-9108-9048961B9BC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479956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1D8F05D-C591-4D5A-B9E9-4DF00D05EC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31178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E1F33FDC-8515-493E-8144-F65831C8A00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108637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98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0F6C19E4-4DFA-47A8-8CC5-6A4CBF65C32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911717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9095488-2D30-44D3-BF4B-CABBBF09310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2123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F6DE9583-1234-4E9A-8C26-1C82447B28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7124850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48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48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C40A9C52-52D1-4954-833A-76FCD0022FB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394648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BDBE9F18-A3A0-4473-9ACD-DA3C111D7A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0638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7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7" y="1600200"/>
            <a:ext cx="8540750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7" y="3925936"/>
            <a:ext cx="8540750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ED592A5D-677D-45CF-904A-652DA57B21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984330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7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49" y="1600200"/>
            <a:ext cx="4194175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24" y="1600200"/>
            <a:ext cx="4194175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450B702-8634-4BDD-9040-435464CF61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55090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2B53-B73E-428F-9112-D78F884C90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5847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7AD65-FC65-46CA-891B-998AF96274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52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D5AD-7F13-4AED-8E8B-6CA072802D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653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9E890-96EA-4F79-8AE6-7D388620A2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6805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89068-A904-421D-B744-0F5B25E06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12066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AC372-FE3C-4D76-94D2-50BCBFED26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66507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E0F2-0AE4-46E6-BE92-4A29A3306F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5901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19253-43CC-4341-AF0D-082A7535B1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5055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03AA5-3709-4C40-A190-4899AB1089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9926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0251-DB3B-4230-96F7-EF026DE3C8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39265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5A4EA-54A3-42BC-8DE8-5DEBF6FE36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45374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E7F4-53DB-457B-BD53-A3CC0A416E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4361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C9D605B-6D73-4E3E-870F-584C03AEA4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6911" r:id="rId1"/>
    <p:sldLayoutId id="2147506912" r:id="rId2"/>
    <p:sldLayoutId id="2147506913" r:id="rId3"/>
    <p:sldLayoutId id="2147506914" r:id="rId4"/>
    <p:sldLayoutId id="2147506915" r:id="rId5"/>
    <p:sldLayoutId id="2147506916" r:id="rId6"/>
    <p:sldLayoutId id="2147506917" r:id="rId7"/>
    <p:sldLayoutId id="2147506918" r:id="rId8"/>
    <p:sldLayoutId id="2147506919" r:id="rId9"/>
    <p:sldLayoutId id="2147506920" r:id="rId10"/>
    <p:sldLayoutId id="2147506921" r:id="rId11"/>
    <p:sldLayoutId id="214750692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74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74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74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A54A1E-04FD-42E9-8C63-E79C55DE45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6934" r:id="rId1"/>
    <p:sldLayoutId id="2147506935" r:id="rId2"/>
    <p:sldLayoutId id="2147506936" r:id="rId3"/>
    <p:sldLayoutId id="2147506937" r:id="rId4"/>
    <p:sldLayoutId id="2147506938" r:id="rId5"/>
    <p:sldLayoutId id="2147506939" r:id="rId6"/>
    <p:sldLayoutId id="2147506940" r:id="rId7"/>
    <p:sldLayoutId id="2147506941" r:id="rId8"/>
    <p:sldLayoutId id="2147506942" r:id="rId9"/>
    <p:sldLayoutId id="2147506943" r:id="rId10"/>
    <p:sldLayoutId id="21475069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61C5AB27-C06E-476B-A5A8-DE33BABBE4CB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3" r:id="rId1"/>
    <p:sldLayoutId id="2147507002" r:id="rId2"/>
    <p:sldLayoutId id="2147507003" r:id="rId3"/>
    <p:sldLayoutId id="2147507004" r:id="rId4"/>
    <p:sldLayoutId id="2147507005" r:id="rId5"/>
    <p:sldLayoutId id="2147507006" r:id="rId6"/>
    <p:sldLayoutId id="2147507007" r:id="rId7"/>
    <p:sldLayoutId id="2147507008" r:id="rId8"/>
    <p:sldLayoutId id="2147507009" r:id="rId9"/>
    <p:sldLayoutId id="2147507010" r:id="rId10"/>
    <p:sldLayoutId id="214750701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4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AB8075A8-D3C3-43C7-A4D9-6D8A75534FF5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4" r:id="rId1"/>
    <p:sldLayoutId id="2147507023" r:id="rId2"/>
    <p:sldLayoutId id="2147507024" r:id="rId3"/>
    <p:sldLayoutId id="2147507025" r:id="rId4"/>
    <p:sldLayoutId id="2147507026" r:id="rId5"/>
    <p:sldLayoutId id="2147507027" r:id="rId6"/>
    <p:sldLayoutId id="2147507028" r:id="rId7"/>
    <p:sldLayoutId id="2147507029" r:id="rId8"/>
    <p:sldLayoutId id="2147507030" r:id="rId9"/>
    <p:sldLayoutId id="2147507031" r:id="rId10"/>
    <p:sldLayoutId id="214750703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9466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9469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0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1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2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3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46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855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4478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85548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9463" name="Picture 1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800" y="635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9855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772400" cy="406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65" name="Line 15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10" r:id="rId1"/>
    <p:sldLayoutId id="2147507111" r:id="rId2"/>
    <p:sldLayoutId id="2147507112" r:id="rId3"/>
    <p:sldLayoutId id="2147507113" r:id="rId4"/>
    <p:sldLayoutId id="2147507114" r:id="rId5"/>
    <p:sldLayoutId id="2147507115" r:id="rId6"/>
    <p:sldLayoutId id="2147507116" r:id="rId7"/>
    <p:sldLayoutId id="2147507117" r:id="rId8"/>
    <p:sldLayoutId id="2147507118" r:id="rId9"/>
    <p:sldLayoutId id="2147507119" r:id="rId10"/>
    <p:sldLayoutId id="2147507120" r:id="rId11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 Black" pitchFamily="34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Times" pitchFamily="18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49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49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492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0807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0807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20487" name="Picture 1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0488" name="Line 14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00807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90" name="Line 16"/>
          <p:cNvSpPr>
            <a:spLocks noChangeShapeType="1"/>
          </p:cNvSpPr>
          <p:nvPr userDrawn="1"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21" r:id="rId1"/>
    <p:sldLayoutId id="2147507122" r:id="rId2"/>
    <p:sldLayoutId id="2147507123" r:id="rId3"/>
    <p:sldLayoutId id="2147507124" r:id="rId4"/>
    <p:sldLayoutId id="2147507125" r:id="rId5"/>
    <p:sldLayoutId id="2147507126" r:id="rId6"/>
    <p:sldLayoutId id="2147507127" r:id="rId7"/>
    <p:sldLayoutId id="2147507128" r:id="rId8"/>
    <p:sldLayoutId id="2147507129" r:id="rId9"/>
    <p:sldLayoutId id="2147507130" r:id="rId10"/>
    <p:sldLayoutId id="2147507131" r:id="rId11"/>
    <p:sldLayoutId id="2147507132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87630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8" name="Freeform 4"/>
          <p:cNvSpPr>
            <a:spLocks/>
          </p:cNvSpPr>
          <p:nvPr/>
        </p:nvSpPr>
        <p:spPr bwMode="auto">
          <a:xfrm>
            <a:off x="0" y="2895600"/>
            <a:ext cx="9144000" cy="708025"/>
          </a:xfrm>
          <a:custGeom>
            <a:avLst/>
            <a:gdLst>
              <a:gd name="T0" fmla="*/ 0 w 5760"/>
              <a:gd name="T1" fmla="*/ 2147483647 h 446"/>
              <a:gd name="T2" fmla="*/ 2147483647 w 5760"/>
              <a:gd name="T3" fmla="*/ 2147483647 h 446"/>
              <a:gd name="T4" fmla="*/ 2147483647 w 5760"/>
              <a:gd name="T5" fmla="*/ 2147483647 h 446"/>
              <a:gd name="T6" fmla="*/ 2147483647 w 5760"/>
              <a:gd name="T7" fmla="*/ 2147483647 h 446"/>
              <a:gd name="T8" fmla="*/ 2147483647 w 5760"/>
              <a:gd name="T9" fmla="*/ 2147483647 h 446"/>
              <a:gd name="T10" fmla="*/ 2147483647 w 5760"/>
              <a:gd name="T11" fmla="*/ 2147483647 h 446"/>
              <a:gd name="T12" fmla="*/ 2147483647 w 5760"/>
              <a:gd name="T13" fmla="*/ 2147483647 h 446"/>
              <a:gd name="T14" fmla="*/ 2147483647 w 5760"/>
              <a:gd name="T15" fmla="*/ 2147483647 h 446"/>
              <a:gd name="T16" fmla="*/ 2147483647 w 5760"/>
              <a:gd name="T17" fmla="*/ 2147483647 h 446"/>
              <a:gd name="T18" fmla="*/ 2147483647 w 5760"/>
              <a:gd name="T19" fmla="*/ 2147483647 h 446"/>
              <a:gd name="T20" fmla="*/ 2147483647 w 5760"/>
              <a:gd name="T21" fmla="*/ 2147483647 h 446"/>
              <a:gd name="T22" fmla="*/ 2147483647 w 5760"/>
              <a:gd name="T23" fmla="*/ 2147483647 h 446"/>
              <a:gd name="T24" fmla="*/ 2147483647 w 5760"/>
              <a:gd name="T25" fmla="*/ 2147483647 h 446"/>
              <a:gd name="T26" fmla="*/ 2147483647 w 5760"/>
              <a:gd name="T27" fmla="*/ 2147483647 h 446"/>
              <a:gd name="T28" fmla="*/ 2147483647 w 5760"/>
              <a:gd name="T29" fmla="*/ 2147483647 h 446"/>
              <a:gd name="T30" fmla="*/ 2147483647 w 5760"/>
              <a:gd name="T31" fmla="*/ 2147483647 h 446"/>
              <a:gd name="T32" fmla="*/ 2147483647 w 5760"/>
              <a:gd name="T33" fmla="*/ 2147483647 h 446"/>
              <a:gd name="T34" fmla="*/ 2147483647 w 5760"/>
              <a:gd name="T35" fmla="*/ 2147483647 h 446"/>
              <a:gd name="T36" fmla="*/ 2147483647 w 5760"/>
              <a:gd name="T37" fmla="*/ 2147483647 h 446"/>
              <a:gd name="T38" fmla="*/ 2147483647 w 5760"/>
              <a:gd name="T39" fmla="*/ 2147483647 h 446"/>
              <a:gd name="T40" fmla="*/ 2147483647 w 5760"/>
              <a:gd name="T41" fmla="*/ 2147483647 h 446"/>
              <a:gd name="T42" fmla="*/ 2147483647 w 5760"/>
              <a:gd name="T43" fmla="*/ 0 h 446"/>
              <a:gd name="T44" fmla="*/ 2147483647 w 5760"/>
              <a:gd name="T45" fmla="*/ 0 h 446"/>
              <a:gd name="T46" fmla="*/ 2147483647 w 5760"/>
              <a:gd name="T47" fmla="*/ 0 h 446"/>
              <a:gd name="T48" fmla="*/ 2147483647 w 5760"/>
              <a:gd name="T49" fmla="*/ 0 h 446"/>
              <a:gd name="T50" fmla="*/ 2147483647 w 5760"/>
              <a:gd name="T51" fmla="*/ 2147483647 h 446"/>
              <a:gd name="T52" fmla="*/ 2147483647 w 5760"/>
              <a:gd name="T53" fmla="*/ 2147483647 h 446"/>
              <a:gd name="T54" fmla="*/ 2147483647 w 5760"/>
              <a:gd name="T55" fmla="*/ 2147483647 h 446"/>
              <a:gd name="T56" fmla="*/ 2147483647 w 5760"/>
              <a:gd name="T57" fmla="*/ 2147483647 h 446"/>
              <a:gd name="T58" fmla="*/ 2147483647 w 5760"/>
              <a:gd name="T59" fmla="*/ 2147483647 h 446"/>
              <a:gd name="T60" fmla="*/ 2147483647 w 5760"/>
              <a:gd name="T61" fmla="*/ 2147483647 h 446"/>
              <a:gd name="T62" fmla="*/ 2147483647 w 5760"/>
              <a:gd name="T63" fmla="*/ 2147483647 h 446"/>
              <a:gd name="T64" fmla="*/ 2147483647 w 5760"/>
              <a:gd name="T65" fmla="*/ 2147483647 h 446"/>
              <a:gd name="T66" fmla="*/ 2147483647 w 5760"/>
              <a:gd name="T67" fmla="*/ 2147483647 h 446"/>
              <a:gd name="T68" fmla="*/ 2147483647 w 5760"/>
              <a:gd name="T69" fmla="*/ 2147483647 h 446"/>
              <a:gd name="T70" fmla="*/ 2147483647 w 5760"/>
              <a:gd name="T71" fmla="*/ 2147483647 h 446"/>
              <a:gd name="T72" fmla="*/ 2147483647 w 5760"/>
              <a:gd name="T73" fmla="*/ 2147483647 h 446"/>
              <a:gd name="T74" fmla="*/ 2147483647 w 5760"/>
              <a:gd name="T75" fmla="*/ 2147483647 h 446"/>
              <a:gd name="T76" fmla="*/ 2147483647 w 5760"/>
              <a:gd name="T77" fmla="*/ 2147483647 h 446"/>
              <a:gd name="T78" fmla="*/ 2147483647 w 5760"/>
              <a:gd name="T79" fmla="*/ 2147483647 h 446"/>
              <a:gd name="T80" fmla="*/ 2147483647 w 5760"/>
              <a:gd name="T81" fmla="*/ 2147483647 h 446"/>
              <a:gd name="T82" fmla="*/ 2147483647 w 5760"/>
              <a:gd name="T83" fmla="*/ 2147483647 h 446"/>
              <a:gd name="T84" fmla="*/ 0 w 5760"/>
              <a:gd name="T85" fmla="*/ 2147483647 h 44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760" h="446">
                <a:moveTo>
                  <a:pt x="0" y="446"/>
                </a:moveTo>
                <a:lnTo>
                  <a:pt x="5760" y="446"/>
                </a:lnTo>
                <a:lnTo>
                  <a:pt x="5760" y="332"/>
                </a:lnTo>
                <a:lnTo>
                  <a:pt x="5716" y="314"/>
                </a:lnTo>
                <a:lnTo>
                  <a:pt x="5668" y="296"/>
                </a:lnTo>
                <a:lnTo>
                  <a:pt x="5616" y="278"/>
                </a:lnTo>
                <a:lnTo>
                  <a:pt x="5562" y="262"/>
                </a:lnTo>
                <a:lnTo>
                  <a:pt x="5502" y="246"/>
                </a:lnTo>
                <a:lnTo>
                  <a:pt x="5440" y="228"/>
                </a:lnTo>
                <a:lnTo>
                  <a:pt x="5304" y="198"/>
                </a:lnTo>
                <a:lnTo>
                  <a:pt x="5158" y="168"/>
                </a:lnTo>
                <a:lnTo>
                  <a:pt x="4998" y="142"/>
                </a:lnTo>
                <a:lnTo>
                  <a:pt x="4826" y="116"/>
                </a:lnTo>
                <a:lnTo>
                  <a:pt x="4644" y="92"/>
                </a:lnTo>
                <a:lnTo>
                  <a:pt x="4450" y="72"/>
                </a:lnTo>
                <a:lnTo>
                  <a:pt x="4248" y="54"/>
                </a:lnTo>
                <a:lnTo>
                  <a:pt x="4038" y="38"/>
                </a:lnTo>
                <a:lnTo>
                  <a:pt x="3820" y="24"/>
                </a:lnTo>
                <a:lnTo>
                  <a:pt x="3594" y="14"/>
                </a:lnTo>
                <a:lnTo>
                  <a:pt x="3362" y="6"/>
                </a:lnTo>
                <a:lnTo>
                  <a:pt x="3124" y="0"/>
                </a:lnTo>
                <a:lnTo>
                  <a:pt x="2880" y="0"/>
                </a:lnTo>
                <a:lnTo>
                  <a:pt x="2636" y="0"/>
                </a:lnTo>
                <a:lnTo>
                  <a:pt x="2398" y="6"/>
                </a:lnTo>
                <a:lnTo>
                  <a:pt x="2166" y="14"/>
                </a:lnTo>
                <a:lnTo>
                  <a:pt x="1940" y="24"/>
                </a:lnTo>
                <a:lnTo>
                  <a:pt x="1722" y="38"/>
                </a:lnTo>
                <a:lnTo>
                  <a:pt x="1512" y="54"/>
                </a:lnTo>
                <a:lnTo>
                  <a:pt x="1310" y="72"/>
                </a:lnTo>
                <a:lnTo>
                  <a:pt x="1116" y="92"/>
                </a:lnTo>
                <a:lnTo>
                  <a:pt x="934" y="116"/>
                </a:lnTo>
                <a:lnTo>
                  <a:pt x="762" y="142"/>
                </a:lnTo>
                <a:lnTo>
                  <a:pt x="602" y="168"/>
                </a:lnTo>
                <a:lnTo>
                  <a:pt x="456" y="198"/>
                </a:lnTo>
                <a:lnTo>
                  <a:pt x="320" y="228"/>
                </a:lnTo>
                <a:lnTo>
                  <a:pt x="258" y="246"/>
                </a:lnTo>
                <a:lnTo>
                  <a:pt x="198" y="262"/>
                </a:lnTo>
                <a:lnTo>
                  <a:pt x="144" y="278"/>
                </a:lnTo>
                <a:lnTo>
                  <a:pt x="92" y="296"/>
                </a:lnTo>
                <a:lnTo>
                  <a:pt x="44" y="314"/>
                </a:lnTo>
                <a:lnTo>
                  <a:pt x="0" y="3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63688"/>
            <a:ext cx="82296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510" name="Picture 7" descr="primed_logo_wt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2A5C"/>
              </a:clrFrom>
              <a:clrTo>
                <a:srgbClr val="002A5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62925" y="6588125"/>
            <a:ext cx="8382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0" y="1206500"/>
            <a:ext cx="9144000" cy="0"/>
          </a:xfrm>
          <a:prstGeom prst="line">
            <a:avLst/>
          </a:prstGeom>
          <a:noFill/>
          <a:ln w="38100">
            <a:solidFill>
              <a:srgbClr val="7FA498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7133" r:id="rId1"/>
    <p:sldLayoutId id="2147507134" r:id="rId2"/>
    <p:sldLayoutId id="2147507135" r:id="rId3"/>
    <p:sldLayoutId id="2147507136" r:id="rId4"/>
    <p:sldLayoutId id="2147507137" r:id="rId5"/>
    <p:sldLayoutId id="2147507138" r:id="rId6"/>
    <p:sldLayoutId id="2147507139" r:id="rId7"/>
    <p:sldLayoutId id="2147507140" r:id="rId8"/>
    <p:sldLayoutId id="2147507141" r:id="rId9"/>
    <p:sldLayoutId id="2147507142" r:id="rId10"/>
    <p:sldLayoutId id="21475071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7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1755" name="Group 28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1758" name="Freeform 29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59" name="Freeform 30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0" name="Freeform 31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1" name="Freeform 32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2" name="Freeform 33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56" name="Freeform 34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5 w 2296"/>
                <a:gd name="T1" fmla="*/ 2186 h 1469"/>
                <a:gd name="T2" fmla="*/ 35 w 2296"/>
                <a:gd name="T3" fmla="*/ 2086 h 1469"/>
                <a:gd name="T4" fmla="*/ 43 w 2296"/>
                <a:gd name="T5" fmla="*/ 1975 h 1469"/>
                <a:gd name="T6" fmla="*/ 48 w 2296"/>
                <a:gd name="T7" fmla="*/ 1849 h 1469"/>
                <a:gd name="T8" fmla="*/ 54 w 2296"/>
                <a:gd name="T9" fmla="*/ 1716 h 1469"/>
                <a:gd name="T10" fmla="*/ 56 w 2296"/>
                <a:gd name="T11" fmla="*/ 1560 h 1469"/>
                <a:gd name="T12" fmla="*/ 57 w 2296"/>
                <a:gd name="T13" fmla="*/ 1378 h 1469"/>
                <a:gd name="T14" fmla="*/ 58 w 2296"/>
                <a:gd name="T15" fmla="*/ 1156 h 1469"/>
                <a:gd name="T16" fmla="*/ 57 w 2296"/>
                <a:gd name="T17" fmla="*/ 941 h 1469"/>
                <a:gd name="T18" fmla="*/ 55 w 2296"/>
                <a:gd name="T19" fmla="*/ 749 h 1469"/>
                <a:gd name="T20" fmla="*/ 51 w 2296"/>
                <a:gd name="T21" fmla="*/ 570 h 1469"/>
                <a:gd name="T22" fmla="*/ 45 w 2296"/>
                <a:gd name="T23" fmla="*/ 323 h 1469"/>
                <a:gd name="T24" fmla="*/ 41 w 2296"/>
                <a:gd name="T25" fmla="*/ 189 h 1469"/>
                <a:gd name="T26" fmla="*/ 38 w 2296"/>
                <a:gd name="T27" fmla="*/ 88 h 1469"/>
                <a:gd name="T28" fmla="*/ 35 w 2296"/>
                <a:gd name="T29" fmla="*/ 10 h 1469"/>
                <a:gd name="T30" fmla="*/ 34 w 2296"/>
                <a:gd name="T31" fmla="*/ 0 h 1469"/>
                <a:gd name="T32" fmla="*/ 41 w 2296"/>
                <a:gd name="T33" fmla="*/ 247 h 1469"/>
                <a:gd name="T34" fmla="*/ 50 w 2296"/>
                <a:gd name="T35" fmla="*/ 526 h 1469"/>
                <a:gd name="T36" fmla="*/ 52 w 2296"/>
                <a:gd name="T37" fmla="*/ 675 h 1469"/>
                <a:gd name="T38" fmla="*/ 55 w 2296"/>
                <a:gd name="T39" fmla="*/ 827 h 1469"/>
                <a:gd name="T40" fmla="*/ 57 w 2296"/>
                <a:gd name="T41" fmla="*/ 985 h 1469"/>
                <a:gd name="T42" fmla="*/ 57 w 2296"/>
                <a:gd name="T43" fmla="*/ 1156 h 1469"/>
                <a:gd name="T44" fmla="*/ 57 w 2296"/>
                <a:gd name="T45" fmla="*/ 1310 h 1469"/>
                <a:gd name="T46" fmla="*/ 55 w 2296"/>
                <a:gd name="T47" fmla="*/ 1450 h 1469"/>
                <a:gd name="T48" fmla="*/ 52 w 2296"/>
                <a:gd name="T49" fmla="*/ 1560 h 1469"/>
                <a:gd name="T50" fmla="*/ 48 w 2296"/>
                <a:gd name="T51" fmla="*/ 1651 h 1469"/>
                <a:gd name="T52" fmla="*/ 45 w 2296"/>
                <a:gd name="T53" fmla="*/ 1740 h 1469"/>
                <a:gd name="T54" fmla="*/ 34 w 2296"/>
                <a:gd name="T55" fmla="*/ 1872 h 1469"/>
                <a:gd name="T56" fmla="*/ 23 w 2296"/>
                <a:gd name="T57" fmla="*/ 1996 h 1469"/>
                <a:gd name="T58" fmla="*/ 14 w 2296"/>
                <a:gd name="T59" fmla="*/ 2122 h 1469"/>
                <a:gd name="T60" fmla="*/ 9 w 2296"/>
                <a:gd name="T61" fmla="*/ 2200 h 1469"/>
                <a:gd name="T62" fmla="*/ 6 w 2296"/>
                <a:gd name="T63" fmla="*/ 2276 h 1469"/>
                <a:gd name="T64" fmla="*/ 2 w 2296"/>
                <a:gd name="T65" fmla="*/ 2370 h 1469"/>
                <a:gd name="T66" fmla="*/ 2 w 2296"/>
                <a:gd name="T67" fmla="*/ 2482 h 1469"/>
                <a:gd name="T68" fmla="*/ 0 w 2296"/>
                <a:gd name="T69" fmla="*/ 2603 h 1469"/>
                <a:gd name="T70" fmla="*/ 2 w 2296"/>
                <a:gd name="T71" fmla="*/ 2737 h 1469"/>
                <a:gd name="T72" fmla="*/ 2 w 2296"/>
                <a:gd name="T73" fmla="*/ 2851 h 1469"/>
                <a:gd name="T74" fmla="*/ 5 w 2296"/>
                <a:gd name="T75" fmla="*/ 2942 h 1469"/>
                <a:gd name="T76" fmla="*/ 9 w 2296"/>
                <a:gd name="T77" fmla="*/ 3028 h 1469"/>
                <a:gd name="T78" fmla="*/ 6 w 2296"/>
                <a:gd name="T79" fmla="*/ 2916 h 1469"/>
                <a:gd name="T80" fmla="*/ 4 w 2296"/>
                <a:gd name="T81" fmla="*/ 2805 h 1469"/>
                <a:gd name="T82" fmla="*/ 3 w 2296"/>
                <a:gd name="T83" fmla="*/ 2692 h 1469"/>
                <a:gd name="T84" fmla="*/ 4 w 2296"/>
                <a:gd name="T85" fmla="*/ 2595 h 1469"/>
                <a:gd name="T86" fmla="*/ 6 w 2296"/>
                <a:gd name="T87" fmla="*/ 2491 h 1469"/>
                <a:gd name="T88" fmla="*/ 9 w 2296"/>
                <a:gd name="T89" fmla="*/ 2403 h 1469"/>
                <a:gd name="T90" fmla="*/ 14 w 2296"/>
                <a:gd name="T91" fmla="*/ 2310 h 1469"/>
                <a:gd name="T92" fmla="*/ 20 w 2296"/>
                <a:gd name="T93" fmla="*/ 2244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7" name="Freeform 35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616 h 1906"/>
                <a:gd name="T4" fmla="*/ 6035 w 5740"/>
                <a:gd name="T5" fmla="*/ 616 h 1906"/>
                <a:gd name="T6" fmla="*/ 603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338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33924" name="Rectangle 36"/>
          <p:cNvSpPr>
            <a:spLocks noChangeArrowheads="1"/>
          </p:cNvSpPr>
          <p:nvPr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 pitchFamily="-80" charset="2"/>
              <a:buChar char="4"/>
              <a:defRPr/>
            </a:pPr>
            <a:endParaRPr kumimoji="1" lang="en-US" b="1" dirty="0">
              <a:solidFill>
                <a:srgbClr val="FFBA3E"/>
              </a:solidFill>
              <a:latin typeface="Arial" pitchFamily="34" charset="0"/>
            </a:endParaRPr>
          </a:p>
        </p:txBody>
      </p:sp>
      <p:pic>
        <p:nvPicPr>
          <p:cNvPr id="31751" name="Picture 3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31752" name="Line 38"/>
          <p:cNvSpPr>
            <a:spLocks noChangeShapeType="1"/>
          </p:cNvSpPr>
          <p:nvPr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1338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54" name="Line 39"/>
          <p:cNvSpPr>
            <a:spLocks noChangeShapeType="1"/>
          </p:cNvSpPr>
          <p:nvPr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30" r:id="rId1"/>
    <p:sldLayoutId id="2147507231" r:id="rId2"/>
    <p:sldLayoutId id="2147507232" r:id="rId3"/>
    <p:sldLayoutId id="2147507233" r:id="rId4"/>
    <p:sldLayoutId id="2147507234" r:id="rId5"/>
    <p:sldLayoutId id="2147507235" r:id="rId6"/>
    <p:sldLayoutId id="2147507236" r:id="rId7"/>
    <p:sldLayoutId id="2147507237" r:id="rId8"/>
    <p:sldLayoutId id="2147507238" r:id="rId9"/>
    <p:sldLayoutId id="2147507239" r:id="rId10"/>
    <p:sldLayoutId id="2147507240" r:id="rId11"/>
    <p:sldLayoutId id="2147507241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574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146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718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290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0"/>
            <a:ext cx="845820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309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FFCF02"/>
                </a:solidFill>
                <a:latin typeface="Arial" charset="0"/>
                <a:ea typeface="+mn-ea"/>
                <a:cs typeface="Arial"/>
              </a:defRPr>
            </a:lvl1pPr>
          </a:lstStyle>
          <a:p>
            <a:pPr>
              <a:defRPr/>
            </a:pPr>
            <a:fld id="{3B925A68-BE7D-422F-B826-C963A49D4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2773" name="Line 5"/>
          <p:cNvSpPr>
            <a:spLocks noChangeShapeType="1"/>
          </p:cNvSpPr>
          <p:nvPr userDrawn="1"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59" r:id="rId1"/>
    <p:sldLayoutId id="2147507260" r:id="rId2"/>
    <p:sldLayoutId id="2147507261" r:id="rId3"/>
    <p:sldLayoutId id="2147507262" r:id="rId4"/>
    <p:sldLayoutId id="2147507263" r:id="rId5"/>
    <p:sldLayoutId id="2147507264" r:id="rId6"/>
    <p:sldLayoutId id="2147507265" r:id="rId7"/>
    <p:sldLayoutId id="2147507266" r:id="rId8"/>
    <p:sldLayoutId id="2147507267" r:id="rId9"/>
    <p:sldLayoutId id="2147507268" r:id="rId10"/>
    <p:sldLayoutId id="21475072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3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28650" indent="-2857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800" b="1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715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144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6573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1145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6pPr>
      <a:lvl7pPr marL="25717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7pPr>
      <a:lvl8pPr marL="30289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8pPr>
      <a:lvl9pPr marL="34861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F3183-C73B-429E-A536-E37D2E718B7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B9D4D-B902-4B36-BC0E-A9D9FE8650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0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705" r:id="rId1"/>
    <p:sldLayoutId id="2147507706" r:id="rId2"/>
    <p:sldLayoutId id="2147507707" r:id="rId3"/>
    <p:sldLayoutId id="2147507708" r:id="rId4"/>
    <p:sldLayoutId id="2147507709" r:id="rId5"/>
    <p:sldLayoutId id="2147507710" r:id="rId6"/>
    <p:sldLayoutId id="2147507711" r:id="rId7"/>
    <p:sldLayoutId id="2147507712" r:id="rId8"/>
    <p:sldLayoutId id="2147507713" r:id="rId9"/>
    <p:sldLayoutId id="2147507714" r:id="rId10"/>
    <p:sldLayoutId id="2147507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9683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FFFF00"/>
                </a:solidFill>
                <a:latin typeface="Times New Roman"/>
                <a:ea typeface="+mn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9683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rgbClr val="FFFF00"/>
                </a:solidFill>
                <a:latin typeface="Times New Roman"/>
                <a:ea typeface="+mn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968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3C6B8E6-60A5-4DE6-B7D7-C415ADB39027}" type="slidenum">
              <a:rPr lang="en-US" altLang="en-US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83580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769" r:id="rId1"/>
    <p:sldLayoutId id="2147507770" r:id="rId2"/>
    <p:sldLayoutId id="2147507771" r:id="rId3"/>
    <p:sldLayoutId id="2147507772" r:id="rId4"/>
    <p:sldLayoutId id="2147507773" r:id="rId5"/>
    <p:sldLayoutId id="2147507774" r:id="rId6"/>
    <p:sldLayoutId id="2147507775" r:id="rId7"/>
    <p:sldLayoutId id="2147507776" r:id="rId8"/>
    <p:sldLayoutId id="2147507777" r:id="rId9"/>
    <p:sldLayoutId id="2147507778" r:id="rId10"/>
    <p:sldLayoutId id="2147507779" r:id="rId11"/>
    <p:sldLayoutId id="2147507780" r:id="rId12"/>
    <p:sldLayoutId id="2147507781" r:id="rId13"/>
    <p:sldLayoutId id="214750778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9D605B-6D73-4E3E-870F-584C03AEA48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0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959" r:id="rId1"/>
    <p:sldLayoutId id="2147507960" r:id="rId2"/>
    <p:sldLayoutId id="2147507961" r:id="rId3"/>
    <p:sldLayoutId id="2147507962" r:id="rId4"/>
    <p:sldLayoutId id="2147507963" r:id="rId5"/>
    <p:sldLayoutId id="2147507964" r:id="rId6"/>
    <p:sldLayoutId id="2147507965" r:id="rId7"/>
    <p:sldLayoutId id="2147507966" r:id="rId8"/>
    <p:sldLayoutId id="2147507967" r:id="rId9"/>
    <p:sldLayoutId id="2147507968" r:id="rId10"/>
    <p:sldLayoutId id="2147507969" r:id="rId11"/>
    <p:sldLayoutId id="214750797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38100" y="457200"/>
            <a:ext cx="9144000" cy="1447800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Systolic Blood Pressure </a:t>
            </a:r>
            <a:br>
              <a:rPr lang="en-US" altLang="en-US" sz="4000" b="1" dirty="0"/>
            </a:br>
            <a:r>
              <a:rPr lang="en-US" altLang="en-US" sz="4000" b="1" dirty="0"/>
              <a:t>Intervention Trial (SPRINT) </a:t>
            </a:r>
            <a:br>
              <a:rPr lang="en-US" altLang="en-US" sz="4000" b="1" dirty="0">
                <a:ea typeface="ＭＳ Ｐゴシック" pitchFamily="34" charset="-128"/>
              </a:rPr>
            </a:br>
            <a:r>
              <a:rPr lang="en-US" altLang="en-US" sz="4000" b="1" dirty="0">
                <a:ea typeface="ＭＳ Ｐゴシック" pitchFamily="34" charset="-128"/>
              </a:rPr>
              <a:t> 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609600" y="1879600"/>
            <a:ext cx="7924800" cy="2743200"/>
          </a:xfrm>
          <a:prstGeom prst="rect">
            <a:avLst/>
          </a:prstGeo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b="1" dirty="0">
                <a:solidFill>
                  <a:srgbClr val="FFFFFF"/>
                </a:solidFill>
                <a:ea typeface="ＭＳ Ｐゴシック" pitchFamily="34" charset="-128"/>
              </a:rPr>
              <a:t>SPRINT was a randomized controlled clinical trial examining the effect of a high blood pressure treatment strategy aimed at reducing systolic blood pressure to a lower goal than is currently recommended. 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257800"/>
            <a:ext cx="2819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4722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00" y="15240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+mn-lt"/>
              </a:rPr>
              <a:t>Why Conduct SPRINT?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8458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High blood pressure is still the #1 cause of death in the world one and is a leading risk factor for stroke, heart disease, chronic kidney disease, and other conditions.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Previous trials demonstrated effectiveness of treating systolic blood pressure to about 140 mmHg.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Observational studies suggest benefits of systolic blood pressure lowering may extend to levels below 120 mmHg.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ct val="400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FFFF"/>
                </a:solidFill>
              </a:rPr>
              <a:t>SPRINT will provide critical evidence regarding feasibility and benefits and potential risks of more intensive blood pressure control. 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867400"/>
            <a:ext cx="2438400" cy="82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40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9620" y="5082366"/>
            <a:ext cx="172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Include NNT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24" y="1371600"/>
            <a:ext cx="6729551" cy="47077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9005" y="2180831"/>
            <a:ext cx="499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Hazard Ratio = 0.73 (95% CI: 0.60 to 0.90)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8295" y="3398423"/>
            <a:ext cx="10479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7224" y="6079367"/>
            <a:ext cx="6729551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Number Needed to Treat to prevent one death was 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7493" y="2910272"/>
            <a:ext cx="154459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(210 deaths)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3469" y="30118050"/>
            <a:ext cx="1049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Intensive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1200" y="4123342"/>
            <a:ext cx="152791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Intensive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(155 deaths)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456" y="6544846"/>
            <a:ext cx="33528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 Engl J Med 2015;373:2103-2116</a:t>
            </a:r>
          </a:p>
        </p:txBody>
      </p:sp>
      <p:sp>
        <p:nvSpPr>
          <p:cNvPr id="14" name="Title 16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SPRINT Trial: ↓ All-Cause Mortality</a:t>
            </a:r>
            <a:b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Systolic Blood Pressure &lt;120 vs. &lt;140 mmHg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12257" y="6397928"/>
            <a:ext cx="5486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Automated office blood pressure (AOBP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165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0"/>
            <a:ext cx="8991600" cy="1470025"/>
          </a:xfrm>
        </p:spPr>
        <p:txBody>
          <a:bodyPr/>
          <a:lstStyle/>
          <a:p>
            <a:r>
              <a:rPr lang="en-US" sz="3200" b="1" dirty="0"/>
              <a:t>Intensive Treatment of Blood Pressure ↓ All Cause Mortality in Normoglycemic and Prediabetes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6434554"/>
            <a:ext cx="31465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FFFF"/>
                </a:solidFill>
                <a:latin typeface="Times New Roman"/>
              </a:rPr>
              <a:t>Diabetes Care 2017;40:1401-1408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62400" y="6388387"/>
            <a:ext cx="5486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Automated office BP (AOBP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387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229600" cy="1470025"/>
          </a:xfrm>
        </p:spPr>
        <p:txBody>
          <a:bodyPr/>
          <a:lstStyle/>
          <a:p>
            <a:r>
              <a:rPr lang="en-US" sz="3800" b="1" dirty="0">
                <a:solidFill>
                  <a:srgbClr val="FFFF00"/>
                </a:solidFill>
              </a:rPr>
              <a:t>Tight Blood Pressure Control Reduced CVD in Patients with Type 2 DM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(SPRINT-Eligible ACCORD-BP Trial)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6400799"/>
            <a:ext cx="4876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FFFF"/>
                </a:solidFill>
              </a:rPr>
              <a:t>Diabetes Care 2017;40:1733-1738</a:t>
            </a:r>
            <a:endParaRPr lang="en-US" sz="1600" b="1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5715000" cy="431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26280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C675231-A307-4AF2-B75C-6D9347229098}"/>
              </a:ext>
            </a:extLst>
          </p:cNvPr>
          <p:cNvSpPr/>
          <p:nvPr/>
        </p:nvSpPr>
        <p:spPr>
          <a:xfrm>
            <a:off x="381000" y="6388104"/>
            <a:ext cx="44449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Diabetes Care https://doi.org/10.2337/dc17-1722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641F4B-22A1-4946-B736-0A313B582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8" y="-76200"/>
            <a:ext cx="8801101" cy="21336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Intensive Blood Pressure Lowering-Systolic &lt; 120 mmHg ↓ CV Events in Both Patients with and without T2DM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5FF9C4-9805-4FEB-8D16-40EAF0695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84" y="2055230"/>
            <a:ext cx="7784229" cy="42820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7387C0-901D-4FB8-A8FD-E539CBF6D50B}"/>
              </a:ext>
            </a:extLst>
          </p:cNvPr>
          <p:cNvSpPr txBox="1"/>
          <p:nvPr/>
        </p:nvSpPr>
        <p:spPr>
          <a:xfrm>
            <a:off x="5715000" y="3276600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Standard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F861BB-FD5F-49A4-94BC-E3675468D361}"/>
              </a:ext>
            </a:extLst>
          </p:cNvPr>
          <p:cNvSpPr txBox="1"/>
          <p:nvPr/>
        </p:nvSpPr>
        <p:spPr>
          <a:xfrm>
            <a:off x="5638800" y="4576118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Intensive</a:t>
            </a:r>
          </a:p>
        </p:txBody>
      </p:sp>
    </p:spTree>
    <p:extLst>
      <p:ext uri="{BB962C8B-B14F-4D97-AF65-F5344CB8AC3E}">
        <p14:creationId xmlns:p14="http://schemas.microsoft.com/office/powerpoint/2010/main" val="275682984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76200"/>
            <a:ext cx="9220200" cy="1470025"/>
          </a:xfrm>
        </p:spPr>
        <p:txBody>
          <a:bodyPr/>
          <a:lstStyle/>
          <a:p>
            <a:r>
              <a:rPr lang="en-US" sz="3800" b="1" dirty="0">
                <a:solidFill>
                  <a:srgbClr val="FFFF00"/>
                </a:solidFill>
              </a:rPr>
              <a:t>Intensive Control of Systolic Blood Pressure Significantly ↓ Major CVD Events</a:t>
            </a:r>
            <a:endParaRPr lang="en-US" sz="3800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6519446"/>
            <a:ext cx="32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600" b="1" dirty="0">
                <a:solidFill>
                  <a:srgbClr val="FFFFFF"/>
                </a:solidFill>
              </a:rPr>
              <a:t>JAMA Cardiol 2017;2:775-781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143" y="1546225"/>
            <a:ext cx="4134858" cy="4815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1302" y="2438400"/>
            <a:ext cx="19973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Lower is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Better!!</a:t>
            </a:r>
          </a:p>
        </p:txBody>
      </p:sp>
    </p:spTree>
    <p:extLst>
      <p:ext uri="{BB962C8B-B14F-4D97-AF65-F5344CB8AC3E}">
        <p14:creationId xmlns:p14="http://schemas.microsoft.com/office/powerpoint/2010/main" val="2384886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79375"/>
            <a:ext cx="9220199" cy="1470025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Intensive Control of Systolic Blood Pressure Significantly ↓ All Cause Mortality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6372114"/>
            <a:ext cx="3657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600" b="1" dirty="0">
                <a:solidFill>
                  <a:srgbClr val="FFFFFF"/>
                </a:solidFill>
              </a:rPr>
              <a:t>JAMA Cardiol 2017;2:775-781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329" y="1524000"/>
            <a:ext cx="3967071" cy="4822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8478" y="2286000"/>
            <a:ext cx="19973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Lower is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Better!!</a:t>
            </a:r>
          </a:p>
        </p:txBody>
      </p:sp>
    </p:spTree>
    <p:extLst>
      <p:ext uri="{BB962C8B-B14F-4D97-AF65-F5344CB8AC3E}">
        <p14:creationId xmlns:p14="http://schemas.microsoft.com/office/powerpoint/2010/main" val="1964389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686800" cy="1905000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Targeting Systolic Blood Pressure &lt;120 mmHg Decreased Major Cardiovascular Events by 19% in Patients with CKD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6324600"/>
            <a:ext cx="381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 Am Soc Nephrol </a:t>
            </a:r>
            <a:r>
              <a:rPr lang="en-US" sz="1600" b="1" dirty="0">
                <a:solidFill>
                  <a:srgbClr val="FFFFFF"/>
                </a:solidFill>
              </a:rPr>
              <a:t>2017;28:2812-2823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99549"/>
            <a:ext cx="7253111" cy="3859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50" y="2690366"/>
            <a:ext cx="2523963" cy="646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8181" y="3906966"/>
            <a:ext cx="2402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Intensive  Group</a:t>
            </a:r>
          </a:p>
        </p:txBody>
      </p:sp>
    </p:spTree>
    <p:extLst>
      <p:ext uri="{BB962C8B-B14F-4D97-AF65-F5344CB8AC3E}">
        <p14:creationId xmlns:p14="http://schemas.microsoft.com/office/powerpoint/2010/main" val="32027378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8991600" cy="1524000"/>
          </a:xfrm>
        </p:spPr>
        <p:txBody>
          <a:bodyPr/>
          <a:lstStyle/>
          <a:p>
            <a:r>
              <a:rPr lang="en-US" sz="3800" b="1" dirty="0">
                <a:solidFill>
                  <a:srgbClr val="FFFF00"/>
                </a:solidFill>
              </a:rPr>
              <a:t>Targeting Systolic Blood Pressure &lt;120 mmHg Decreased All-Cause Mortality in Patients with CKD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1854" y="6400800"/>
            <a:ext cx="36681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 Am Soc Nephrol 2017;28:2561-2563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905001"/>
            <a:ext cx="7100711" cy="4259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895600"/>
            <a:ext cx="2523963" cy="6462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0" y="4075233"/>
            <a:ext cx="2402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Intensive  Group</a:t>
            </a:r>
          </a:p>
        </p:txBody>
      </p:sp>
    </p:spTree>
    <p:extLst>
      <p:ext uri="{BB962C8B-B14F-4D97-AF65-F5344CB8AC3E}">
        <p14:creationId xmlns:p14="http://schemas.microsoft.com/office/powerpoint/2010/main" val="367950176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243204"/>
            <a:ext cx="7391399" cy="3899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9067799" cy="1905000"/>
          </a:xfrm>
        </p:spPr>
        <p:txBody>
          <a:bodyPr/>
          <a:lstStyle/>
          <a:p>
            <a:r>
              <a:rPr lang="en-US" sz="3800" b="1" dirty="0">
                <a:solidFill>
                  <a:srgbClr val="FFFF00"/>
                </a:solidFill>
              </a:rPr>
              <a:t>Targeting Systolic Blood Pressure &lt;120 mmHg had </a:t>
            </a:r>
            <a:r>
              <a:rPr lang="en-US" sz="3800" b="1" u="sng" dirty="0">
                <a:solidFill>
                  <a:srgbClr val="FFFF00"/>
                </a:solidFill>
              </a:rPr>
              <a:t>NO</a:t>
            </a:r>
            <a:r>
              <a:rPr lang="en-US" sz="3800" b="1" dirty="0">
                <a:solidFill>
                  <a:srgbClr val="FFFF00"/>
                </a:solidFill>
              </a:rPr>
              <a:t> Deleterious Effect on Kidney Outcome in Patients with CKD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2918724"/>
            <a:ext cx="236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3962356"/>
            <a:ext cx="2402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Intensive  Group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4C6002-43E8-4913-9A02-A443245AEB53}"/>
              </a:ext>
            </a:extLst>
          </p:cNvPr>
          <p:cNvSpPr/>
          <p:nvPr/>
        </p:nvSpPr>
        <p:spPr>
          <a:xfrm>
            <a:off x="141854" y="6400800"/>
            <a:ext cx="36681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 Am Soc Nephrol 2017;28:2561-2563</a:t>
            </a:r>
          </a:p>
        </p:txBody>
      </p:sp>
    </p:spTree>
    <p:extLst>
      <p:ext uri="{BB962C8B-B14F-4D97-AF65-F5344CB8AC3E}">
        <p14:creationId xmlns:p14="http://schemas.microsoft.com/office/powerpoint/2010/main" val="36171261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D7E7-E15A-4977-9BD8-90D78CA46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28600"/>
            <a:ext cx="7772400" cy="1905000"/>
          </a:xfrm>
        </p:spPr>
        <p:txBody>
          <a:bodyPr/>
          <a:lstStyle/>
          <a:p>
            <a:r>
              <a:rPr lang="en-US" sz="4200" b="1" dirty="0">
                <a:solidFill>
                  <a:srgbClr val="FFFF00"/>
                </a:solidFill>
              </a:rPr>
              <a:t>Targeting SBP &lt;120 mmHg had </a:t>
            </a:r>
            <a:r>
              <a:rPr lang="en-US" sz="4200" b="1" u="sng" dirty="0">
                <a:solidFill>
                  <a:srgbClr val="FFFF00"/>
                </a:solidFill>
              </a:rPr>
              <a:t>NO</a:t>
            </a:r>
            <a:r>
              <a:rPr lang="en-US" sz="4200" b="1" dirty="0">
                <a:solidFill>
                  <a:srgbClr val="FFFF00"/>
                </a:solidFill>
              </a:rPr>
              <a:t> Effect on Changes in Gait Speed or Mobility Limitation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09171-BE18-48FA-A630-475B244F8D5B}"/>
              </a:ext>
            </a:extLst>
          </p:cNvPr>
          <p:cNvSpPr/>
          <p:nvPr/>
        </p:nvSpPr>
        <p:spPr>
          <a:xfrm>
            <a:off x="21771" y="6488668"/>
            <a:ext cx="347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JAMA Intern Med 2017;177:500-507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3AAE9-8722-4C61-AC8C-487AAE784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214580"/>
            <a:ext cx="6477000" cy="397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6897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 Presentation">
  <a:themeElements>
    <a:clrScheme name="3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3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ank Presentation">
  <a:themeElements>
    <a:clrScheme name="4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4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1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Default Design">
  <a:themeElements>
    <a:clrScheme name="">
      <a:dk1>
        <a:srgbClr val="F1F9FF"/>
      </a:dk1>
      <a:lt1>
        <a:srgbClr val="FFFFFF"/>
      </a:lt1>
      <a:dk2>
        <a:srgbClr val="FFFFFF"/>
      </a:dk2>
      <a:lt2>
        <a:srgbClr val="808080"/>
      </a:lt2>
      <a:accent1>
        <a:srgbClr val="F08821"/>
      </a:accent1>
      <a:accent2>
        <a:srgbClr val="7FA498"/>
      </a:accent2>
      <a:accent3>
        <a:srgbClr val="FFFFFF"/>
      </a:accent3>
      <a:accent4>
        <a:srgbClr val="CED5DA"/>
      </a:accent4>
      <a:accent5>
        <a:srgbClr val="F6C3AB"/>
      </a:accent5>
      <a:accent6>
        <a:srgbClr val="729489"/>
      </a:accent6>
      <a:hlink>
        <a:srgbClr val="143151"/>
      </a:hlink>
      <a:folHlink>
        <a:srgbClr val="A3A3A5"/>
      </a:folHlink>
    </a:clrScheme>
    <a:fontScheme name="9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F08821"/>
        </a:accent1>
        <a:accent2>
          <a:srgbClr val="7FA498"/>
        </a:accent2>
        <a:accent3>
          <a:srgbClr val="FFFFFF"/>
        </a:accent3>
        <a:accent4>
          <a:srgbClr val="000000"/>
        </a:accent4>
        <a:accent5>
          <a:srgbClr val="F6C3AB"/>
        </a:accent5>
        <a:accent6>
          <a:srgbClr val="729489"/>
        </a:accent6>
        <a:hlink>
          <a:srgbClr val="143151"/>
        </a:hlink>
        <a:folHlink>
          <a:srgbClr val="A3A3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Blank Presentation">
  <a:themeElements>
    <a:clrScheme name="">
      <a:dk1>
        <a:srgbClr val="FF9900"/>
      </a:dk1>
      <a:lt1>
        <a:srgbClr val="FFFFFF"/>
      </a:lt1>
      <a:dk2>
        <a:srgbClr val="003399"/>
      </a:dk2>
      <a:lt2>
        <a:srgbClr val="FFFF00"/>
      </a:lt2>
      <a:accent1>
        <a:srgbClr val="339966"/>
      </a:accent1>
      <a:accent2>
        <a:srgbClr val="33CCFF"/>
      </a:accent2>
      <a:accent3>
        <a:srgbClr val="AAADCA"/>
      </a:accent3>
      <a:accent4>
        <a:srgbClr val="DADADA"/>
      </a:accent4>
      <a:accent5>
        <a:srgbClr val="ADCAB8"/>
      </a:accent5>
      <a:accent6>
        <a:srgbClr val="2DB9E7"/>
      </a:accent6>
      <a:hlink>
        <a:srgbClr val="B00000"/>
      </a:hlink>
      <a:folHlink>
        <a:srgbClr val="969696"/>
      </a:folHlink>
    </a:clrScheme>
    <a:fontScheme name="6_Blank Presentation">
      <a:majorFont>
        <a:latin typeface="Arial"/>
        <a:ea typeface="MS PGothic"/>
        <a:cs typeface="Arial"/>
      </a:majorFont>
      <a:minorFont>
        <a:latin typeface="Arial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3">
        <a:dk1>
          <a:srgbClr val="000000"/>
        </a:dk1>
        <a:lt1>
          <a:srgbClr val="FFFFFF"/>
        </a:lt1>
        <a:dk2>
          <a:srgbClr val="003399"/>
        </a:dk2>
        <a:lt2>
          <a:srgbClr val="FFCC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4">
        <a:dk1>
          <a:srgbClr val="0000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5">
        <a:dk1>
          <a:srgbClr val="CC79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6">
        <a:dk1>
          <a:srgbClr val="B86E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2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8_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12807</TotalTime>
  <Words>1436</Words>
  <Application>Microsoft Office PowerPoint</Application>
  <PresentationFormat>On-screen Show (4:3)</PresentationFormat>
  <Paragraphs>77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12</vt:i4>
      </vt:variant>
    </vt:vector>
  </HeadingPairs>
  <TitlesOfParts>
    <vt:vector size="34" baseType="lpstr">
      <vt:lpstr>MS PGothic</vt:lpstr>
      <vt:lpstr>MS PGothic</vt:lpstr>
      <vt:lpstr>Arial</vt:lpstr>
      <vt:lpstr>Arial Black</vt:lpstr>
      <vt:lpstr>Calibri</vt:lpstr>
      <vt:lpstr>Calibri Light</vt:lpstr>
      <vt:lpstr>Monotype Sorts</vt:lpstr>
      <vt:lpstr>Tahoma</vt:lpstr>
      <vt:lpstr>Times</vt:lpstr>
      <vt:lpstr>Times New Roman</vt:lpstr>
      <vt:lpstr>Default Design</vt:lpstr>
      <vt:lpstr>1_Default Design</vt:lpstr>
      <vt:lpstr>3_Blank Presentation</vt:lpstr>
      <vt:lpstr>4_Blank Presentation</vt:lpstr>
      <vt:lpstr>1_dcri_slides_template</vt:lpstr>
      <vt:lpstr>2_dcri_slides_template</vt:lpstr>
      <vt:lpstr>9_Default Design</vt:lpstr>
      <vt:lpstr>3_dcri_slides_template</vt:lpstr>
      <vt:lpstr>6_Blank Presentation</vt:lpstr>
      <vt:lpstr>8_Office Theme</vt:lpstr>
      <vt:lpstr>22_Default Design</vt:lpstr>
      <vt:lpstr>28_Default Design</vt:lpstr>
      <vt:lpstr>Systolic Blood Pressure  Intervention Trial (SPRINT)   </vt:lpstr>
      <vt:lpstr>Why Conduct SPRINT?</vt:lpstr>
      <vt:lpstr>SPRINT Trial: ↓ All-Cause Mortality Systolic Blood Pressure &lt;120 vs. &lt;140 mmHg</vt:lpstr>
      <vt:lpstr>Intensive Treatment of Blood Pressure ↓ All Cause Mortality in Normoglycemic and Prediabetes </vt:lpstr>
      <vt:lpstr>Tight Blood Pressure Control Reduced CVD in Patients with Type 2 DM (SPRINT-Eligible ACCORD-BP Trial)</vt:lpstr>
      <vt:lpstr>Intensive Blood Pressure Lowering-Systolic &lt; 120 mmHg ↓ CV Events in Both Patients with and without T2DM</vt:lpstr>
      <vt:lpstr>Intensive Control of Systolic Blood Pressure Significantly ↓ Major CVD Events</vt:lpstr>
      <vt:lpstr>Intensive Control of Systolic Blood Pressure Significantly ↓ All Cause Mortality</vt:lpstr>
      <vt:lpstr>Targeting Systolic Blood Pressure &lt;120 mmHg Decreased Major Cardiovascular Events by 19% in Patients with CKD </vt:lpstr>
      <vt:lpstr>Targeting Systolic Blood Pressure &lt;120 mmHg Decreased All-Cause Mortality in Patients with CKD </vt:lpstr>
      <vt:lpstr>Targeting Systolic Blood Pressure &lt;120 mmHg had NO Deleterious Effect on Kidney Outcome in Patients with CKD </vt:lpstr>
      <vt:lpstr>Targeting SBP &lt;120 mmHg had NO Effect on Changes in Gait Speed or Mobility Limitation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Ryan</dc:creator>
  <cp:lastModifiedBy>Monica Dennis</cp:lastModifiedBy>
  <cp:revision>2589</cp:revision>
  <cp:lastPrinted>2017-09-04T19:30:53Z</cp:lastPrinted>
  <dcterms:created xsi:type="dcterms:W3CDTF">1601-01-01T00:00:00Z</dcterms:created>
  <dcterms:modified xsi:type="dcterms:W3CDTF">2018-04-02T01:19:38Z</dcterms:modified>
</cp:coreProperties>
</file>