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9.xml" ContentType="application/vnd.openxmlformats-officedocument.theme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theme/theme10.xml" ContentType="application/vnd.openxmlformats-officedocument.theme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11.xml" ContentType="application/vnd.openxmlformats-officedocument.theme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3.xml" ContentType="application/vnd.openxmlformats-officedocument.theme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49" r:id="rId2"/>
    <p:sldMasterId id="2147483652" r:id="rId3"/>
    <p:sldMasterId id="2147483660" r:id="rId4"/>
    <p:sldMasterId id="2147483664" r:id="rId5"/>
    <p:sldMasterId id="2147483667" r:id="rId6"/>
    <p:sldMasterId id="2147483686" r:id="rId7"/>
    <p:sldMasterId id="2147483687" r:id="rId8"/>
    <p:sldMasterId id="2147483689" r:id="rId9"/>
    <p:sldMasterId id="2147483696" r:id="rId10"/>
    <p:sldMasterId id="2147497832" r:id="rId11"/>
    <p:sldMasterId id="2147499373" r:id="rId12"/>
    <p:sldMasterId id="2147507296" r:id="rId13"/>
    <p:sldMasterId id="2147507335" r:id="rId14"/>
  </p:sldMasterIdLst>
  <p:notesMasterIdLst>
    <p:notesMasterId r:id="rId24"/>
  </p:notesMasterIdLst>
  <p:handoutMasterIdLst>
    <p:handoutMasterId r:id="rId25"/>
  </p:handoutMasterIdLst>
  <p:sldIdLst>
    <p:sldId id="1650" r:id="rId15"/>
    <p:sldId id="808" r:id="rId16"/>
    <p:sldId id="648" r:id="rId17"/>
    <p:sldId id="1017" r:id="rId18"/>
    <p:sldId id="1430" r:id="rId19"/>
    <p:sldId id="1431" r:id="rId20"/>
    <p:sldId id="1288" r:id="rId21"/>
    <p:sldId id="854" r:id="rId22"/>
    <p:sldId id="1113" r:id="rId23"/>
  </p:sldIdLst>
  <p:sldSz cx="9144000" cy="6858000" type="screen4x3"/>
  <p:notesSz cx="7077075" cy="9363075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FF00"/>
    <a:srgbClr val="66FF99"/>
    <a:srgbClr val="000000"/>
    <a:srgbClr val="3333FF"/>
    <a:srgbClr val="3527E5"/>
    <a:srgbClr val="291BDF"/>
    <a:srgbClr val="2029DA"/>
    <a:srgbClr val="1D25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275" autoAdjust="0"/>
    <p:restoredTop sz="86429" autoAdjust="0"/>
  </p:normalViewPr>
  <p:slideViewPr>
    <p:cSldViewPr>
      <p:cViewPr varScale="1">
        <p:scale>
          <a:sx n="66" d="100"/>
          <a:sy n="66" d="100"/>
        </p:scale>
        <p:origin x="658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3544" y="168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0" Type="http://schemas.openxmlformats.org/officeDocument/2006/relationships/slide" Target="slides/slide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28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D1B249-5657-43AB-A9B2-EA63CE01E4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768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10342" y="0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37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701675"/>
            <a:ext cx="4683125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0342" y="8894921"/>
            <a:ext cx="3066733" cy="46815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3936" tIns="46968" rIns="93936" bIns="4696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B9F5C42-C30F-4623-A341-3D3260D77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" name="Notes Placeholder 1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773573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</p:spPr>
        <p:txBody>
          <a:bodyPr/>
          <a:lstStyle/>
          <a:p>
            <a:r>
              <a:rPr lang="en-US" b="1" dirty="0"/>
              <a:t>Primary Efficacy End Point.</a:t>
            </a:r>
          </a:p>
          <a:p>
            <a:r>
              <a:rPr lang="en-US" b="1" dirty="0"/>
              <a:t>A significant change from baseline to 6 months in</a:t>
            </a:r>
            <a:r>
              <a:rPr lang="en-US" b="1" baseline="0" dirty="0"/>
              <a:t> </a:t>
            </a:r>
            <a:r>
              <a:rPr lang="en-US" b="1" dirty="0"/>
              <a:t>office systolic blood pressure was observed in both</a:t>
            </a:r>
            <a:r>
              <a:rPr lang="en-US" b="1" baseline="0" dirty="0"/>
              <a:t> </a:t>
            </a:r>
            <a:r>
              <a:rPr lang="en-US" b="1" dirty="0"/>
              <a:t>study groups. The between-group difference (the primary efficacy</a:t>
            </a:r>
            <a:r>
              <a:rPr lang="en-US" b="1" baseline="0" dirty="0"/>
              <a:t> </a:t>
            </a:r>
            <a:r>
              <a:rPr lang="en-US" b="1" dirty="0"/>
              <a:t>end point) did not meet a test of superiority with a margin of 5 mm Hg. The I bars indicate</a:t>
            </a:r>
            <a:r>
              <a:rPr lang="en-US" b="1" baseline="0" dirty="0"/>
              <a:t> </a:t>
            </a:r>
            <a:r>
              <a:rPr lang="en-US" b="1" dirty="0"/>
              <a:t>standard deviations.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39363">
              <a:defRPr/>
            </a:pPr>
            <a:fld id="{8B9F5C42-C30F-4623-A341-3D3260D7753F}" type="slidenum">
              <a:rPr lang="en-US">
                <a:solidFill>
                  <a:srgbClr val="000000"/>
                </a:solidFill>
              </a:rPr>
              <a:pPr defTabSz="939363">
                <a:defRPr/>
              </a:pPr>
              <a:t>1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93985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6500" y="708025"/>
            <a:ext cx="4665663" cy="3498850"/>
          </a:xfrm>
          <a:ln/>
        </p:spPr>
      </p:sp>
      <p:sp>
        <p:nvSpPr>
          <p:cNvPr id="177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0504" y="4476720"/>
            <a:ext cx="5196408" cy="4169495"/>
          </a:xfrm>
          <a:prstGeom prst="rect">
            <a:avLst/>
          </a:prstGeom>
          <a:noFill/>
        </p:spPr>
        <p:txBody>
          <a:bodyPr lIns="92816" tIns="46407" rIns="92816" bIns="46407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9578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7395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87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163FF2B-69D0-497B-92B9-8B4AC01124FE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959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6611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96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E11B076-FA7D-459A-AB14-83281C1DE3A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423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97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7368F239-878F-402C-BFED-09DEC79A476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0537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8659" name="Notes Placeholder 2"/>
          <p:cNvSpPr>
            <a:spLocks noGrp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  <p:sp>
        <p:nvSpPr>
          <p:cNvPr id="198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9A831224-B65A-4CE7-8AA4-4433B4CBD9C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61590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10D1793F-4757-4B62-95B5-7D6E277215DD}" type="slidenum">
              <a:rPr lang="en-US" smtClean="0">
                <a:solidFill>
                  <a:srgbClr val="000000"/>
                </a:solidFill>
                <a:latin typeface="Arial" charset="0"/>
                <a:ea typeface="MS PGothic" pitchFamily="34" charset="-128"/>
              </a:rPr>
              <a:pPr/>
              <a:t>7</a:t>
            </a:fld>
            <a:endParaRPr lang="en-US" dirty="0">
              <a:solidFill>
                <a:srgbClr val="000000"/>
              </a:solidFill>
              <a:latin typeface="Arial" charset="0"/>
              <a:ea typeface="MS PGothic" pitchFamily="34" charset="-128"/>
            </a:endParaRPr>
          </a:p>
        </p:txBody>
      </p:sp>
      <p:sp>
        <p:nvSpPr>
          <p:cNvPr id="210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8563" y="701675"/>
            <a:ext cx="4684712" cy="3513138"/>
          </a:xfrm>
          <a:ln/>
        </p:spPr>
      </p:sp>
      <p:sp>
        <p:nvSpPr>
          <p:cNvPr id="2109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pPr eaLnBrk="1" hangingPunct="1"/>
            <a:endParaRPr lang="en-US" sz="1100" b="1" dirty="0">
              <a:latin typeface="Arial" charset="0"/>
            </a:endParaRPr>
          </a:p>
        </p:txBody>
      </p:sp>
      <p:sp>
        <p:nvSpPr>
          <p:cNvPr id="210949" name="Rectangle 4"/>
          <p:cNvSpPr>
            <a:spLocks noChangeArrowheads="1"/>
          </p:cNvSpPr>
          <p:nvPr/>
        </p:nvSpPr>
        <p:spPr bwMode="auto">
          <a:xfrm>
            <a:off x="609415" y="7656264"/>
            <a:ext cx="5868075" cy="1731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180" tIns="46090" rIns="92180" bIns="46090">
            <a:spAutoFit/>
          </a:bodyPr>
          <a:lstStyle/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References</a:t>
            </a: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1.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American Diabetes Association, Workgroup on Hypoglycemia. Defining and reporting hypoglycemia in diabetes.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Diabetes Care.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2005;28(5):1245–1249.</a:t>
            </a:r>
            <a:endParaRPr lang="en-US" sz="800" b="1" dirty="0">
              <a:solidFill>
                <a:srgbClr val="000000"/>
              </a:solidFill>
              <a:latin typeface="Arial" charset="0"/>
              <a:ea typeface="MS PGothic" pitchFamily="34" charset="-128"/>
              <a:cs typeface="Arial" charset="0"/>
            </a:endParaRP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2. 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UK Hypoglycaemia Study Group. Risk of hypoglycaemia in types 1 and 2 diabetes: effects of treatment modalities and their duration.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Diabetologia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. 2007;50:1140–1147.</a:t>
            </a: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3.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 Matyka K, Evans M, Lomas J, Cranston I, MacDonald I, Amiel SA. Altered hierarchy of protective responses against severe hypoglycemia in normal aging in healthy men.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Diabetes Care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. 1997;20(2):135–141.</a:t>
            </a: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4.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 Akram K, Pedersen-Bjergaard U, Carstensen B, Borch-Johnsen K, Thorsteinsson B. Frequency and risk factors of severe hypoglycaemia in insulin-treated type 2 diabetes: a cross-sectional survey.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Diabetes Med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. 2006;23:750–756.</a:t>
            </a: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5.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 Chico A, Vidal-Ríos P, Subirà M, Novials A. The continuous glucose monitoring system is useful for detecting unrecognized hypoglycemias in patients with type 1 and type 2 diabetes but is not better than frequent capillary glucose measurements for improving metabolic control.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Diabetes Care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. 2003;26:1153–1157.</a:t>
            </a:r>
          </a:p>
          <a:p>
            <a:pPr marL="114159" indent="-114159" algn="l"/>
            <a:r>
              <a:rPr lang="en-US" sz="800" b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6.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 Amiel SA, Dixon T, Mann R, Jameson K. Hypoglycaemia in type 2 diabetes. </a:t>
            </a:r>
            <a:r>
              <a:rPr lang="en-US" sz="800" i="1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Diabet Med</a:t>
            </a:r>
            <a:r>
              <a:rPr lang="en-US" sz="800" dirty="0">
                <a:solidFill>
                  <a:srgbClr val="000000"/>
                </a:solidFill>
                <a:latin typeface="Arial" charset="0"/>
                <a:ea typeface="MS PGothic" pitchFamily="34" charset="-128"/>
                <a:cs typeface="Arial" charset="0"/>
              </a:rPr>
              <a:t>. 2008;25(3):245–254.</a:t>
            </a:r>
          </a:p>
        </p:txBody>
      </p:sp>
    </p:spTree>
    <p:extLst>
      <p:ext uri="{BB962C8B-B14F-4D97-AF65-F5344CB8AC3E}">
        <p14:creationId xmlns:p14="http://schemas.microsoft.com/office/powerpoint/2010/main" val="1612999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1738" y="701675"/>
            <a:ext cx="4679950" cy="3509963"/>
          </a:xfrm>
          <a:ln/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b="1" i="1" dirty="0">
              <a:cs typeface="Times New Roman" pitchFamily="18" charset="0"/>
            </a:endParaRP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974814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3610" y="4447461"/>
            <a:ext cx="5189855" cy="4213384"/>
          </a:xfrm>
          <a:prstGeom prst="rect">
            <a:avLst/>
          </a:prstGeom>
          <a:noFill/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049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2B53-B73E-428F-9112-D78F884C90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F7AD65-FC65-46CA-891B-998AF962743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D1D5AD-7F13-4AED-8E8B-6CA072802D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49E890-96EA-4F79-8AE6-7D388620A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389068-A904-421D-B744-0F5B25E06A5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AC372-FE3C-4D76-94D2-50BCBFED26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3E0F2-0AE4-46E6-BE92-4A29A3306F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E19253-43CC-4341-AF0D-082A7535B1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503AA5-3709-4C40-A190-4899AB1089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EF0251-DB3B-4230-96F7-EF026DE3C8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5A4EA-54A3-42BC-8DE8-5DEBF6FE36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E7F4-53DB-457B-BD53-A3CC0A416E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918EA0-1098-4611-BA98-46A8537068D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60A5D7-75B5-4987-A936-1064319435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4D4504-5751-4972-99BF-8186527665A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E5A0EEB-B801-46FC-B76D-5D05AC52D52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EBE356-ADFB-44AF-A733-1B0FA8E73E6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F79123-A4D6-4378-BF66-00A5277D36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787B0-0602-47D8-97D9-69A87077A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D74850-C44A-45CD-B392-CBA6C41511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F7025C-DC78-47DB-BC07-5D4CA069FB9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BA38B-A558-4493-A519-EA4F57D1188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01916E-6057-43DC-A8A6-6D8E3137BE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866BCA-1FFA-4176-BE4B-DEB16961CD4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70C07-90F2-4F3C-B1A8-24AEA3C963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B948E-257B-4EF6-AFB4-B29458738A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553124-721E-4C3C-A315-72A901212DB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62E3A-6B1B-47B0-963E-D62ED296D5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DE0988-8C71-408D-BC67-37C8E6C882C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B97C33-7740-4432-BCA7-DD675E389BB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DA3E-A6CD-4B95-97CE-A9ED27EE775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2B5223-7871-47B7-AB8A-28E540D80C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6E0B1-6209-4B77-9DA3-601CE0A8AB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9A3A3-8BE0-4BA7-8F6B-010836243B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275927-587D-480E-B76B-59D529EECA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4663" y="1944688"/>
            <a:ext cx="4117975" cy="416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45038" y="1944688"/>
            <a:ext cx="4119562" cy="4168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96088" y="546100"/>
            <a:ext cx="2106612" cy="55673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4663" y="546100"/>
            <a:ext cx="6169025" cy="55673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4663" y="546100"/>
            <a:ext cx="8428037" cy="10255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74663" y="1944688"/>
            <a:ext cx="8389937" cy="416877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45817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45818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lide_title_v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utoShape 5"/>
          <p:cNvSpPr>
            <a:spLocks noChangeArrowheads="1"/>
          </p:cNvSpPr>
          <p:nvPr userDrawn="1"/>
        </p:nvSpPr>
        <p:spPr bwMode="auto">
          <a:xfrm>
            <a:off x="620713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6" name="AutoShape 6"/>
          <p:cNvSpPr>
            <a:spLocks noChangeArrowheads="1"/>
          </p:cNvSpPr>
          <p:nvPr userDrawn="1"/>
        </p:nvSpPr>
        <p:spPr bwMode="auto">
          <a:xfrm flipH="1" flipV="1">
            <a:off x="8077200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7" name="AutoShape 7"/>
          <p:cNvSpPr>
            <a:spLocks noChangeArrowheads="1"/>
          </p:cNvSpPr>
          <p:nvPr userDrawn="1"/>
        </p:nvSpPr>
        <p:spPr bwMode="auto">
          <a:xfrm flipH="1">
            <a:off x="8077200" y="518160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8" name="AutoShape 8"/>
          <p:cNvSpPr>
            <a:spLocks noChangeArrowheads="1"/>
          </p:cNvSpPr>
          <p:nvPr userDrawn="1"/>
        </p:nvSpPr>
        <p:spPr bwMode="auto">
          <a:xfrm flipV="1">
            <a:off x="620713" y="1403350"/>
            <a:ext cx="457200" cy="533400"/>
          </a:xfrm>
          <a:prstGeom prst="rtTriangle">
            <a:avLst/>
          </a:prstGeom>
          <a:solidFill>
            <a:srgbClr val="FF3399"/>
          </a:solidFill>
          <a:ln w="19050" algn="ctr">
            <a:solidFill>
              <a:srgbClr val="FF0066"/>
            </a:solidFill>
            <a:miter lim="800000"/>
            <a:headEnd/>
            <a:tailEnd/>
          </a:ln>
          <a:effectLst>
            <a:outerShdw dist="35921" dir="2700000" algn="ctr" rotWithShape="0">
              <a:srgbClr val="990000"/>
            </a:outerShdw>
          </a:effectLst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5360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667000"/>
            <a:ext cx="7772400" cy="1143000"/>
          </a:xfrm>
        </p:spPr>
        <p:txBody>
          <a:bodyPr/>
          <a:lstStyle>
            <a:lvl1pPr algn="ctr">
              <a:defRPr sz="4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0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62000" y="4038600"/>
            <a:ext cx="7620000" cy="1314450"/>
          </a:xfrm>
        </p:spPr>
        <p:txBody>
          <a:bodyPr/>
          <a:lstStyle>
            <a:lvl1pPr marL="0" indent="0" algn="ctr">
              <a:buFontTx/>
              <a:buNone/>
              <a:defRPr sz="3600">
                <a:solidFill>
                  <a:srgbClr val="FF0066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239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447800"/>
            <a:ext cx="3810000" cy="4465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2288" y="0"/>
            <a:ext cx="2286000" cy="59134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288" y="0"/>
            <a:ext cx="6705600" cy="59134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652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5500" y="14478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99300" y="304800"/>
            <a:ext cx="2044700" cy="32734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65200" y="304800"/>
            <a:ext cx="5981700" cy="32734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63688"/>
            <a:ext cx="4038600" cy="47609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0"/>
            <a:ext cx="2190750" cy="6324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0"/>
            <a:ext cx="6419850" cy="63246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2B7F9E-6DA6-4C08-96B8-798FE9F63F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ECE94D-7903-402A-A74D-B511BB50CA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D8B51F-4F3E-4507-9E74-B8AAD02FB20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44B2B-D3DC-48BD-A0DB-A4FFD61714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08CA12-F947-4479-817C-4D4790D292C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395FB-0C93-4B68-830E-3A1B0F6C102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C2469D-F257-4973-9AA6-EC59234A700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9889F4-9055-455D-82F8-FD825548EC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16600F-B814-4F89-ADF9-D11E95B55D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593F0-07B5-4DB2-A39E-682C3E8DC36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792C1D-FF5A-44A3-8971-7FD06D6B7A9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24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92725" y="1549400"/>
            <a:ext cx="3517900" cy="21304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64400" y="438150"/>
            <a:ext cx="1879600" cy="3241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22425" y="438150"/>
            <a:ext cx="5489575" cy="3241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2425" y="438150"/>
            <a:ext cx="7521575" cy="4635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622425" y="1549400"/>
            <a:ext cx="7188200" cy="2130425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0" y="34290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21319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762000"/>
            <a:ext cx="8458200" cy="259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1319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1000" y="3581400"/>
            <a:ext cx="8458200" cy="28194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7848600" y="0"/>
            <a:ext cx="1295400" cy="304800"/>
          </a:xfrm>
        </p:spPr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F04FD85-C3D5-4C01-83BA-A938443A84B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737DEF-6FF0-4821-9A3E-4696ED11E19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BFA5DFE-F93E-4724-9970-0DBA6B69A74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14800" cy="5029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F47276-88AC-4915-8DB2-487A5EEBBB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FB33E68-0E06-4AD8-A16B-7B5AD3B8F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B25B781-BA15-4047-B3A9-FBD368CF8DA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537B679-CBF4-4758-B259-D7A5AEDCD5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FDDDE38-335F-480C-ADFE-D531930A14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7DC592D-431E-46DF-B70F-802BE9C350C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AE2AC54-F43C-4F87-A08F-9364B94B267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075" y="0"/>
            <a:ext cx="2114550" cy="6553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425" y="0"/>
            <a:ext cx="6191250" cy="655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 algn="l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8513C48-A23C-48DE-9616-83F146A4D06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FF742-A6FF-4F11-9AC2-D06D3D28B029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934376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09A5A-83AA-4A44-9535-B1AE2A8DDAB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043994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7CF814-FA5B-4B28-A0FB-0C945A67583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9355103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16BD8D-2955-4F54-A954-9113FED3A158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3282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4E0F70-A0A7-4478-A179-8BDAEAE331E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44883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E0263-FF88-41AF-A2F1-101C8FCA7A4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059701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B7FA4B-BF67-43E5-9612-33464FC91662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952532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FD031-2F94-4414-A65D-AB2E2CE08E10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4442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B92BAD-9D88-4577-BD4F-BD2513481E64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764359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BBE2B9E-08CC-45DA-9A75-20353895A6D7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755979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5165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5165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A0932F-B4BB-4612-9B06-8CB3CC261CE6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43620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5BB528-11E4-4268-B23D-36EBEA85BD4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1739393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8540750" cy="21732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625" y="3925888"/>
            <a:ext cx="8540750" cy="21732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2B23FF-7DC2-4E25-8BEF-3A46DD7AB49C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13317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629500-077A-4423-9BCE-A9F204EE0D0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53649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126A3A-3F04-4B18-848A-D6D060CD9DF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177930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5521D5-6126-4D41-B950-0693CA8B0349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7416767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DEBA7-12AD-4C24-8C6D-DBF108D5C9AF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3186049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C6F7C0-7871-46E5-9389-F237FFC942B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164335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E1043B-5241-42A8-B77D-4B0DEA8EB1F5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2118571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1068CF-2B9A-4E5C-86F3-51585CC8B15F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301700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C9DD04-AC33-41DB-A910-D72846FA0BD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772252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D9F62E-395E-4F29-B436-C4C3AB5FDFB7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4353678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7721A7-C460-4438-86D0-84EDFC1A2233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11041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C6A4FC-EDAF-4FE3-990F-540B5018809B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60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6" Type="http://schemas.openxmlformats.org/officeDocument/2006/relationships/image" Target="../media/image2.wmf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5" Type="http://schemas.openxmlformats.org/officeDocument/2006/relationships/slide" Target="../slides/slide1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5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image" Target="../media/image5.jpeg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4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11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6" Type="http://schemas.openxmlformats.org/officeDocument/2006/relationships/slideLayout" Target="../slideLayouts/slideLayout109.xml"/><Relationship Id="rId11" Type="http://schemas.openxmlformats.org/officeDocument/2006/relationships/slideLayout" Target="../slideLayouts/slideLayout114.xml"/><Relationship Id="rId5" Type="http://schemas.openxmlformats.org/officeDocument/2006/relationships/slideLayout" Target="../slideLayouts/slideLayout108.xml"/><Relationship Id="rId10" Type="http://schemas.openxmlformats.org/officeDocument/2006/relationships/slideLayout" Target="../slideLayouts/slideLayout113.xml"/><Relationship Id="rId4" Type="http://schemas.openxmlformats.org/officeDocument/2006/relationships/slideLayout" Target="../slideLayouts/slideLayout107.xml"/><Relationship Id="rId9" Type="http://schemas.openxmlformats.org/officeDocument/2006/relationships/slideLayout" Target="../slideLayouts/slideLayout11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2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7.xml"/><Relationship Id="rId7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26.xml"/><Relationship Id="rId2" Type="http://schemas.openxmlformats.org/officeDocument/2006/relationships/slideLayout" Target="../slideLayouts/slideLayout116.xml"/><Relationship Id="rId1" Type="http://schemas.openxmlformats.org/officeDocument/2006/relationships/slideLayout" Target="../slideLayouts/slideLayout115.xml"/><Relationship Id="rId6" Type="http://schemas.openxmlformats.org/officeDocument/2006/relationships/slideLayout" Target="../slideLayouts/slideLayout120.xml"/><Relationship Id="rId11" Type="http://schemas.openxmlformats.org/officeDocument/2006/relationships/slideLayout" Target="../slideLayouts/slideLayout125.xml"/><Relationship Id="rId5" Type="http://schemas.openxmlformats.org/officeDocument/2006/relationships/slideLayout" Target="../slideLayouts/slideLayout119.xml"/><Relationship Id="rId10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18.xml"/><Relationship Id="rId9" Type="http://schemas.openxmlformats.org/officeDocument/2006/relationships/slideLayout" Target="../slideLayouts/slideLayout123.xml"/><Relationship Id="rId14" Type="http://schemas.openxmlformats.org/officeDocument/2006/relationships/image" Target="../media/image7.jpe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133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8.xml"/><Relationship Id="rId1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32.xml"/><Relationship Id="rId11" Type="http://schemas.openxmlformats.org/officeDocument/2006/relationships/slideLayout" Target="../slideLayouts/slideLayout137.xml"/><Relationship Id="rId5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6.xml"/><Relationship Id="rId4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13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Relationship Id="rId14" Type="http://schemas.openxmlformats.org/officeDocument/2006/relationships/theme" Target="../theme/theme1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3" Type="http://schemas.openxmlformats.org/officeDocument/2006/relationships/slideLayout" Target="../slideLayouts/slideLayout153.xml"/><Relationship Id="rId7" Type="http://schemas.openxmlformats.org/officeDocument/2006/relationships/slideLayout" Target="../slideLayouts/slideLayout157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2.x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5" Type="http://schemas.openxmlformats.org/officeDocument/2006/relationships/slideLayout" Target="../slideLayouts/slideLayout155.xml"/><Relationship Id="rId10" Type="http://schemas.openxmlformats.org/officeDocument/2006/relationships/slideLayout" Target="../slideLayouts/slideLayout160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C9D605B-6D73-4E3E-870F-584C03AEA4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6911" r:id="rId1"/>
    <p:sldLayoutId id="2147506912" r:id="rId2"/>
    <p:sldLayoutId id="2147506913" r:id="rId3"/>
    <p:sldLayoutId id="2147506914" r:id="rId4"/>
    <p:sldLayoutId id="2147506915" r:id="rId5"/>
    <p:sldLayoutId id="2147506916" r:id="rId6"/>
    <p:sldLayoutId id="2147506917" r:id="rId7"/>
    <p:sldLayoutId id="2147506918" r:id="rId8"/>
    <p:sldLayoutId id="2147506919" r:id="rId9"/>
    <p:sldLayoutId id="2147506920" r:id="rId10"/>
    <p:sldLayoutId id="2147506921" r:id="rId11"/>
    <p:sldLayoutId id="2147506922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72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72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72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51AC2C4-B24F-41B9-B9CD-35212530E21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6923" r:id="rId1"/>
    <p:sldLayoutId id="2147506924" r:id="rId2"/>
    <p:sldLayoutId id="2147506925" r:id="rId3"/>
    <p:sldLayoutId id="2147506926" r:id="rId4"/>
    <p:sldLayoutId id="2147506927" r:id="rId5"/>
    <p:sldLayoutId id="2147506928" r:id="rId6"/>
    <p:sldLayoutId id="2147506929" r:id="rId7"/>
    <p:sldLayoutId id="2147506930" r:id="rId8"/>
    <p:sldLayoutId id="2147506931" r:id="rId9"/>
    <p:sldLayoutId id="2147506932" r:id="rId10"/>
    <p:sldLayoutId id="214750693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8512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851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28512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AE16A1F-71F2-4D30-B12E-E5C4CA6D409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6945" r:id="rId1"/>
    <p:sldLayoutId id="2147506946" r:id="rId2"/>
    <p:sldLayoutId id="2147506947" r:id="rId3"/>
    <p:sldLayoutId id="2147506948" r:id="rId4"/>
    <p:sldLayoutId id="2147506949" r:id="rId5"/>
    <p:sldLayoutId id="2147506950" r:id="rId6"/>
    <p:sldLayoutId id="2147506951" r:id="rId7"/>
    <p:sldLayoutId id="2147506952" r:id="rId8"/>
    <p:sldLayoutId id="2147506953" r:id="rId9"/>
    <p:sldLayoutId id="2147506954" r:id="rId10"/>
    <p:sldLayoutId id="2147506955" r:id="rId11"/>
    <p:sldLayoutId id="2147506956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74663" y="546100"/>
            <a:ext cx="8428037" cy="1025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51120" rIns="0" bIns="511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title text format</a:t>
            </a:r>
          </a:p>
        </p:txBody>
      </p:sp>
      <p:sp>
        <p:nvSpPr>
          <p:cNvPr id="1392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74663" y="1944688"/>
            <a:ext cx="8389937" cy="41687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the outline text format</a:t>
            </a:r>
          </a:p>
          <a:p>
            <a:pPr lvl="1"/>
            <a:r>
              <a:rPr lang="en-GB"/>
              <a:t>Second Outline Level</a:t>
            </a:r>
          </a:p>
          <a:p>
            <a:pPr lvl="2"/>
            <a:r>
              <a:rPr lang="en-GB"/>
              <a:t>Third Outline Level</a:t>
            </a:r>
          </a:p>
          <a:p>
            <a:pPr lvl="3"/>
            <a:r>
              <a:rPr lang="en-GB"/>
              <a:t>Fourth Outline Level</a:t>
            </a:r>
          </a:p>
          <a:p>
            <a:pPr lvl="4"/>
            <a:r>
              <a:rPr lang="en-GB"/>
              <a:t>Fifth Outline Level</a:t>
            </a:r>
          </a:p>
          <a:p>
            <a:pPr lvl="4"/>
            <a:r>
              <a:rPr lang="en-GB"/>
              <a:t>Sixth Outline Level</a:t>
            </a:r>
          </a:p>
          <a:p>
            <a:pPr lvl="4"/>
            <a:r>
              <a:rPr lang="en-GB"/>
              <a:t>Seventh Outline Level</a:t>
            </a:r>
          </a:p>
          <a:p>
            <a:pPr lvl="4"/>
            <a:r>
              <a:rPr lang="en-GB"/>
              <a:t>Eighth Outline Level</a:t>
            </a:r>
          </a:p>
          <a:p>
            <a:pPr lvl="4"/>
            <a:r>
              <a:rPr lang="en-GB"/>
              <a:t>Ninth Outline Level</a:t>
            </a: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74663" y="1525588"/>
            <a:ext cx="8334375" cy="9683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6149" name="Picture 5">
            <a:hlinkClick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8062913" y="6183313"/>
            <a:ext cx="781050" cy="4714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506968" r:id="rId1"/>
    <p:sldLayoutId id="2147506969" r:id="rId2"/>
    <p:sldLayoutId id="2147506970" r:id="rId3"/>
    <p:sldLayoutId id="2147506971" r:id="rId4"/>
    <p:sldLayoutId id="2147506972" r:id="rId5"/>
    <p:sldLayoutId id="2147506973" r:id="rId6"/>
    <p:sldLayoutId id="2147506974" r:id="rId7"/>
    <p:sldLayoutId id="2147506975" r:id="rId8"/>
    <p:sldLayoutId id="2147506976" r:id="rId9"/>
    <p:sldLayoutId id="2147506977" r:id="rId10"/>
    <p:sldLayoutId id="2147506978" r:id="rId11"/>
    <p:sldLayoutId id="2147506979" r:id="rId12"/>
  </p:sldLayoutIdLst>
  <p:txStyles>
    <p:titleStyle>
      <a:lvl1pPr algn="l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l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l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l" defTabSz="457200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pitchFamily="34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pitchFamily="34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pitchFamily="34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l" defTabSz="457200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FFFF00"/>
        </a:buClr>
        <a:buSzPct val="100000"/>
        <a:buFont typeface="Arial" pitchFamily="34" charset="0"/>
        <a:defRPr sz="3200" b="1">
          <a:solidFill>
            <a:srgbClr val="FFFF00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2900" indent="-342900" algn="l" defTabSz="457200" rtl="0" eaLnBrk="0" fontAlgn="base" hangingPunct="0">
        <a:lnSpc>
          <a:spcPct val="87000"/>
        </a:lnSpc>
        <a:spcBef>
          <a:spcPts val="700"/>
        </a:spcBef>
        <a:spcAft>
          <a:spcPct val="0"/>
        </a:spcAft>
        <a:buClr>
          <a:srgbClr val="FFFF66"/>
        </a:buClr>
        <a:buSzPct val="100000"/>
        <a:buFont typeface="Arial" charset="0"/>
        <a:defRPr sz="2800" b="1">
          <a:solidFill>
            <a:srgbClr val="FFFF66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395288" indent="-393700" algn="l" defTabSz="457200" rtl="0" eaLnBrk="0" fontAlgn="base" hangingPunct="0">
        <a:lnSpc>
          <a:spcPct val="87000"/>
        </a:lnSpc>
        <a:spcBef>
          <a:spcPts val="600"/>
        </a:spcBef>
        <a:spcAft>
          <a:spcPct val="0"/>
        </a:spcAft>
        <a:buClr>
          <a:srgbClr val="FFFF00"/>
        </a:buClr>
        <a:buSzPct val="90000"/>
        <a:buFont typeface="Wingdings" pitchFamily="2" charset="2"/>
        <a:buChar char=""/>
        <a:defRPr sz="24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914400" indent="-287338" algn="l" defTabSz="457200" rtl="0" eaLnBrk="0" fontAlgn="base" hangingPunct="0">
        <a:lnSpc>
          <a:spcPct val="87000"/>
        </a:lnSpc>
        <a:spcBef>
          <a:spcPts val="5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"/>
        <a:defRPr sz="20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425575" indent="-228600" algn="l" defTabSz="457200" rtl="0" eaLnBrk="0" fontAlgn="base" hangingPunct="0">
        <a:lnSpc>
          <a:spcPct val="87000"/>
        </a:lnSpc>
        <a:spcBef>
          <a:spcPts val="450"/>
        </a:spcBef>
        <a:spcAft>
          <a:spcPct val="0"/>
        </a:spcAft>
        <a:buClr>
          <a:srgbClr val="FFFF00"/>
        </a:buClr>
        <a:buSzPct val="100000"/>
        <a:buFont typeface="Arial" charset="0"/>
        <a:buChar char="–"/>
        <a:defRPr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1941513" indent="-282575" algn="l" defTabSz="457200" rtl="0" eaLnBrk="0" fontAlgn="base" hangingPunct="0">
        <a:lnSpc>
          <a:spcPct val="87000"/>
        </a:lnSpc>
        <a:spcBef>
          <a:spcPts val="4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"/>
        <a:defRPr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398713" indent="-282575" algn="l" defTabSz="457200" rtl="0" fontAlgn="base">
        <a:lnSpc>
          <a:spcPct val="87000"/>
        </a:lnSpc>
        <a:spcBef>
          <a:spcPts val="4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"/>
        <a:defRPr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855913" indent="-282575" algn="l" defTabSz="457200" rtl="0" fontAlgn="base">
        <a:lnSpc>
          <a:spcPct val="87000"/>
        </a:lnSpc>
        <a:spcBef>
          <a:spcPts val="4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"/>
        <a:defRPr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13113" indent="-282575" algn="l" defTabSz="457200" rtl="0" fontAlgn="base">
        <a:lnSpc>
          <a:spcPct val="87000"/>
        </a:lnSpc>
        <a:spcBef>
          <a:spcPts val="4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"/>
        <a:defRPr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770313" indent="-282575" algn="l" defTabSz="457200" rtl="0" fontAlgn="base">
        <a:lnSpc>
          <a:spcPct val="87000"/>
        </a:lnSpc>
        <a:spcBef>
          <a:spcPts val="400"/>
        </a:spcBef>
        <a:spcAft>
          <a:spcPct val="0"/>
        </a:spcAft>
        <a:buClr>
          <a:srgbClr val="FFFF00"/>
        </a:buClr>
        <a:buSzPct val="75000"/>
        <a:buFont typeface="Wingdings" pitchFamily="2" charset="2"/>
        <a:buChar char=""/>
        <a:defRPr sz="1600">
          <a:solidFill>
            <a:srgbClr val="FFFFFF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5715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61C5AB27-C06E-476B-A5A8-DE33BABBE4CB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3" r:id="rId1"/>
    <p:sldLayoutId id="2147507002" r:id="rId2"/>
    <p:sldLayoutId id="2147507003" r:id="rId3"/>
    <p:sldLayoutId id="2147507004" r:id="rId4"/>
    <p:sldLayoutId id="2147507005" r:id="rId5"/>
    <p:sldLayoutId id="2147507006" r:id="rId6"/>
    <p:sldLayoutId id="2147507007" r:id="rId7"/>
    <p:sldLayoutId id="2147507008" r:id="rId8"/>
    <p:sldLayoutId id="2147507009" r:id="rId9"/>
    <p:sldLayoutId id="2147507010" r:id="rId10"/>
    <p:sldLayoutId id="2147507011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lide_content_v03b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497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4288" y="0"/>
            <a:ext cx="9144000" cy="1143000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1447800"/>
            <a:ext cx="7772400" cy="446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8610600" y="6491288"/>
            <a:ext cx="533400" cy="36671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50000"/>
              </a:spcBef>
              <a:defRPr/>
            </a:pPr>
            <a:fld id="{AB8075A8-D3C3-43C7-A4D9-6D8A75534FF5}" type="slidenum">
              <a:rPr lang="en-US" sz="1800" b="1" smtClean="0">
                <a:latin typeface="Arial" charset="0"/>
              </a:rPr>
              <a:pPr algn="r" eaLnBrk="1" hangingPunct="1">
                <a:spcBef>
                  <a:spcPct val="50000"/>
                </a:spcBef>
                <a:defRPr/>
              </a:pPr>
              <a:t>‹#›</a:t>
            </a:fld>
            <a:endParaRPr lang="en-US" sz="1800" b="1" dirty="0">
              <a:latin typeface="Arial" charset="0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44" r:id="rId1"/>
    <p:sldLayoutId id="2147507023" r:id="rId2"/>
    <p:sldLayoutId id="2147507024" r:id="rId3"/>
    <p:sldLayoutId id="2147507025" r:id="rId4"/>
    <p:sldLayoutId id="2147507026" r:id="rId5"/>
    <p:sldLayoutId id="2147507027" r:id="rId6"/>
    <p:sldLayoutId id="2147507028" r:id="rId7"/>
    <p:sldLayoutId id="2147507029" r:id="rId8"/>
    <p:sldLayoutId id="2147507030" r:id="rId9"/>
    <p:sldLayoutId id="2147507031" r:id="rId10"/>
    <p:sldLayoutId id="2147507032" r:id="rId11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0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9466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9469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0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1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2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473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946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1985547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5200" y="14478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85548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19463" name="Picture 13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0800" y="635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19855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1371600" y="304800"/>
            <a:ext cx="7772400" cy="4064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9465" name="Line 15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10" r:id="rId1"/>
    <p:sldLayoutId id="2147507111" r:id="rId2"/>
    <p:sldLayoutId id="2147507112" r:id="rId3"/>
    <p:sldLayoutId id="2147507113" r:id="rId4"/>
    <p:sldLayoutId id="2147507114" r:id="rId5"/>
    <p:sldLayoutId id="2147507115" r:id="rId6"/>
    <p:sldLayoutId id="2147507116" r:id="rId7"/>
    <p:sldLayoutId id="2147507117" r:id="rId8"/>
    <p:sldLayoutId id="2147507118" r:id="rId9"/>
    <p:sldLayoutId id="2147507119" r:id="rId10"/>
    <p:sldLayoutId id="2147507120" r:id="rId11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28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 Black" pitchFamily="34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Times" pitchFamily="18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 userDrawn="1"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2049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20494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5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6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7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98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20492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 w 2296"/>
                <a:gd name="T1" fmla="*/ 8118 h 1469"/>
                <a:gd name="T2" fmla="*/ 2 w 2296"/>
                <a:gd name="T3" fmla="*/ 7750 h 1469"/>
                <a:gd name="T4" fmla="*/ 2 w 2296"/>
                <a:gd name="T5" fmla="*/ 7334 h 1469"/>
                <a:gd name="T6" fmla="*/ 2 w 2296"/>
                <a:gd name="T7" fmla="*/ 6872 h 1469"/>
                <a:gd name="T8" fmla="*/ 2 w 2296"/>
                <a:gd name="T9" fmla="*/ 6374 h 1469"/>
                <a:gd name="T10" fmla="*/ 2 w 2296"/>
                <a:gd name="T11" fmla="*/ 5800 h 1469"/>
                <a:gd name="T12" fmla="*/ 2 w 2296"/>
                <a:gd name="T13" fmla="*/ 5124 h 1469"/>
                <a:gd name="T14" fmla="*/ 2 w 2296"/>
                <a:gd name="T15" fmla="*/ 4289 h 1469"/>
                <a:gd name="T16" fmla="*/ 2 w 2296"/>
                <a:gd name="T17" fmla="*/ 3503 h 1469"/>
                <a:gd name="T18" fmla="*/ 2 w 2296"/>
                <a:gd name="T19" fmla="*/ 2793 h 1469"/>
                <a:gd name="T20" fmla="*/ 2 w 2296"/>
                <a:gd name="T21" fmla="*/ 2119 h 1469"/>
                <a:gd name="T22" fmla="*/ 2 w 2296"/>
                <a:gd name="T23" fmla="*/ 1208 h 1469"/>
                <a:gd name="T24" fmla="*/ 2 w 2296"/>
                <a:gd name="T25" fmla="*/ 707 h 1469"/>
                <a:gd name="T26" fmla="*/ 2 w 2296"/>
                <a:gd name="T27" fmla="*/ 327 h 1469"/>
                <a:gd name="T28" fmla="*/ 2 w 2296"/>
                <a:gd name="T29" fmla="*/ 10 h 1469"/>
                <a:gd name="T30" fmla="*/ 2 w 2296"/>
                <a:gd name="T31" fmla="*/ 0 h 1469"/>
                <a:gd name="T32" fmla="*/ 2 w 2296"/>
                <a:gd name="T33" fmla="*/ 920 h 1469"/>
                <a:gd name="T34" fmla="*/ 2 w 2296"/>
                <a:gd name="T35" fmla="*/ 1954 h 1469"/>
                <a:gd name="T36" fmla="*/ 2 w 2296"/>
                <a:gd name="T37" fmla="*/ 2504 h 1469"/>
                <a:gd name="T38" fmla="*/ 2 w 2296"/>
                <a:gd name="T39" fmla="*/ 3072 h 1469"/>
                <a:gd name="T40" fmla="*/ 2 w 2296"/>
                <a:gd name="T41" fmla="*/ 3665 h 1469"/>
                <a:gd name="T42" fmla="*/ 2 w 2296"/>
                <a:gd name="T43" fmla="*/ 4289 h 1469"/>
                <a:gd name="T44" fmla="*/ 2 w 2296"/>
                <a:gd name="T45" fmla="*/ 4865 h 1469"/>
                <a:gd name="T46" fmla="*/ 2 w 2296"/>
                <a:gd name="T47" fmla="*/ 5378 h 1469"/>
                <a:gd name="T48" fmla="*/ 2 w 2296"/>
                <a:gd name="T49" fmla="*/ 5800 h 1469"/>
                <a:gd name="T50" fmla="*/ 2 w 2296"/>
                <a:gd name="T51" fmla="*/ 6140 h 1469"/>
                <a:gd name="T52" fmla="*/ 2 w 2296"/>
                <a:gd name="T53" fmla="*/ 6466 h 1469"/>
                <a:gd name="T54" fmla="*/ 2 w 2296"/>
                <a:gd name="T55" fmla="*/ 6957 h 1469"/>
                <a:gd name="T56" fmla="*/ 2 w 2296"/>
                <a:gd name="T57" fmla="*/ 7415 h 1469"/>
                <a:gd name="T58" fmla="*/ 2 w 2296"/>
                <a:gd name="T59" fmla="*/ 7888 h 1469"/>
                <a:gd name="T60" fmla="*/ 2 w 2296"/>
                <a:gd name="T61" fmla="*/ 8179 h 1469"/>
                <a:gd name="T62" fmla="*/ 2 w 2296"/>
                <a:gd name="T63" fmla="*/ 8449 h 1469"/>
                <a:gd name="T64" fmla="*/ 2 w 2296"/>
                <a:gd name="T65" fmla="*/ 8809 h 1469"/>
                <a:gd name="T66" fmla="*/ 2 w 2296"/>
                <a:gd name="T67" fmla="*/ 9226 h 1469"/>
                <a:gd name="T68" fmla="*/ 0 w 2296"/>
                <a:gd name="T69" fmla="*/ 9664 h 1469"/>
                <a:gd name="T70" fmla="*/ 2 w 2296"/>
                <a:gd name="T71" fmla="*/ 10167 h 1469"/>
                <a:gd name="T72" fmla="*/ 2 w 2296"/>
                <a:gd name="T73" fmla="*/ 10587 h 1469"/>
                <a:gd name="T74" fmla="*/ 2 w 2296"/>
                <a:gd name="T75" fmla="*/ 10931 h 1469"/>
                <a:gd name="T76" fmla="*/ 2 w 2296"/>
                <a:gd name="T77" fmla="*/ 11242 h 1469"/>
                <a:gd name="T78" fmla="*/ 2 w 2296"/>
                <a:gd name="T79" fmla="*/ 10830 h 1469"/>
                <a:gd name="T80" fmla="*/ 2 w 2296"/>
                <a:gd name="T81" fmla="*/ 10423 h 1469"/>
                <a:gd name="T82" fmla="*/ 2 w 2296"/>
                <a:gd name="T83" fmla="*/ 9996 h 1469"/>
                <a:gd name="T84" fmla="*/ 2 w 2296"/>
                <a:gd name="T85" fmla="*/ 9644 h 1469"/>
                <a:gd name="T86" fmla="*/ 2 w 2296"/>
                <a:gd name="T87" fmla="*/ 9249 h 1469"/>
                <a:gd name="T88" fmla="*/ 2 w 2296"/>
                <a:gd name="T89" fmla="*/ 8924 h 1469"/>
                <a:gd name="T90" fmla="*/ 2 w 2296"/>
                <a:gd name="T91" fmla="*/ 8585 h 1469"/>
                <a:gd name="T92" fmla="*/ 2 w 2296"/>
                <a:gd name="T93" fmla="*/ 8338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3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78 h 1906"/>
                <a:gd name="T4" fmla="*/ 6608 w 5740"/>
                <a:gd name="T5" fmla="*/ 78 h 1906"/>
                <a:gd name="T6" fmla="*/ 6608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00807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08076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>
              <a:defRPr/>
            </a:pPr>
            <a:endParaRPr lang="en-US" dirty="0"/>
          </a:p>
        </p:txBody>
      </p:sp>
      <p:pic>
        <p:nvPicPr>
          <p:cNvPr id="20487" name="Picture 13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20488" name="Line 14"/>
          <p:cNvSpPr>
            <a:spLocks noChangeShapeType="1"/>
          </p:cNvSpPr>
          <p:nvPr userDrawn="1"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2008079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490" name="Line 16"/>
          <p:cNvSpPr>
            <a:spLocks noChangeShapeType="1"/>
          </p:cNvSpPr>
          <p:nvPr userDrawn="1"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121" r:id="rId1"/>
    <p:sldLayoutId id="2147507122" r:id="rId2"/>
    <p:sldLayoutId id="2147507123" r:id="rId3"/>
    <p:sldLayoutId id="2147507124" r:id="rId4"/>
    <p:sldLayoutId id="2147507125" r:id="rId5"/>
    <p:sldLayoutId id="2147507126" r:id="rId6"/>
    <p:sldLayoutId id="2147507127" r:id="rId7"/>
    <p:sldLayoutId id="2147507128" r:id="rId8"/>
    <p:sldLayoutId id="2147507129" r:id="rId9"/>
    <p:sldLayoutId id="2147507130" r:id="rId10"/>
    <p:sldLayoutId id="2147507131" r:id="rId11"/>
    <p:sldLayoutId id="2147507132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5pPr>
      <a:lvl6pPr marL="4572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6pPr>
      <a:lvl7pPr marL="9144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7pPr>
      <a:lvl8pPr marL="13716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8pPr>
      <a:lvl9pPr marL="1828800" algn="ctr" rtl="0" fontAlgn="base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  <a:cs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4574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146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3718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29050" indent="-171450" algn="l" rtl="0" fontAlgn="base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14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0"/>
            <a:ext cx="8763000" cy="117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1508" name="Freeform 4"/>
          <p:cNvSpPr>
            <a:spLocks/>
          </p:cNvSpPr>
          <p:nvPr/>
        </p:nvSpPr>
        <p:spPr bwMode="auto">
          <a:xfrm>
            <a:off x="0" y="2895600"/>
            <a:ext cx="9144000" cy="708025"/>
          </a:xfrm>
          <a:custGeom>
            <a:avLst/>
            <a:gdLst>
              <a:gd name="T0" fmla="*/ 0 w 5760"/>
              <a:gd name="T1" fmla="*/ 2147483647 h 446"/>
              <a:gd name="T2" fmla="*/ 2147483647 w 5760"/>
              <a:gd name="T3" fmla="*/ 2147483647 h 446"/>
              <a:gd name="T4" fmla="*/ 2147483647 w 5760"/>
              <a:gd name="T5" fmla="*/ 2147483647 h 446"/>
              <a:gd name="T6" fmla="*/ 2147483647 w 5760"/>
              <a:gd name="T7" fmla="*/ 2147483647 h 446"/>
              <a:gd name="T8" fmla="*/ 2147483647 w 5760"/>
              <a:gd name="T9" fmla="*/ 2147483647 h 446"/>
              <a:gd name="T10" fmla="*/ 2147483647 w 5760"/>
              <a:gd name="T11" fmla="*/ 2147483647 h 446"/>
              <a:gd name="T12" fmla="*/ 2147483647 w 5760"/>
              <a:gd name="T13" fmla="*/ 2147483647 h 446"/>
              <a:gd name="T14" fmla="*/ 2147483647 w 5760"/>
              <a:gd name="T15" fmla="*/ 2147483647 h 446"/>
              <a:gd name="T16" fmla="*/ 2147483647 w 5760"/>
              <a:gd name="T17" fmla="*/ 2147483647 h 446"/>
              <a:gd name="T18" fmla="*/ 2147483647 w 5760"/>
              <a:gd name="T19" fmla="*/ 2147483647 h 446"/>
              <a:gd name="T20" fmla="*/ 2147483647 w 5760"/>
              <a:gd name="T21" fmla="*/ 2147483647 h 446"/>
              <a:gd name="T22" fmla="*/ 2147483647 w 5760"/>
              <a:gd name="T23" fmla="*/ 2147483647 h 446"/>
              <a:gd name="T24" fmla="*/ 2147483647 w 5760"/>
              <a:gd name="T25" fmla="*/ 2147483647 h 446"/>
              <a:gd name="T26" fmla="*/ 2147483647 w 5760"/>
              <a:gd name="T27" fmla="*/ 2147483647 h 446"/>
              <a:gd name="T28" fmla="*/ 2147483647 w 5760"/>
              <a:gd name="T29" fmla="*/ 2147483647 h 446"/>
              <a:gd name="T30" fmla="*/ 2147483647 w 5760"/>
              <a:gd name="T31" fmla="*/ 2147483647 h 446"/>
              <a:gd name="T32" fmla="*/ 2147483647 w 5760"/>
              <a:gd name="T33" fmla="*/ 2147483647 h 446"/>
              <a:gd name="T34" fmla="*/ 2147483647 w 5760"/>
              <a:gd name="T35" fmla="*/ 2147483647 h 446"/>
              <a:gd name="T36" fmla="*/ 2147483647 w 5760"/>
              <a:gd name="T37" fmla="*/ 2147483647 h 446"/>
              <a:gd name="T38" fmla="*/ 2147483647 w 5760"/>
              <a:gd name="T39" fmla="*/ 2147483647 h 446"/>
              <a:gd name="T40" fmla="*/ 2147483647 w 5760"/>
              <a:gd name="T41" fmla="*/ 2147483647 h 446"/>
              <a:gd name="T42" fmla="*/ 2147483647 w 5760"/>
              <a:gd name="T43" fmla="*/ 0 h 446"/>
              <a:gd name="T44" fmla="*/ 2147483647 w 5760"/>
              <a:gd name="T45" fmla="*/ 0 h 446"/>
              <a:gd name="T46" fmla="*/ 2147483647 w 5760"/>
              <a:gd name="T47" fmla="*/ 0 h 446"/>
              <a:gd name="T48" fmla="*/ 2147483647 w 5760"/>
              <a:gd name="T49" fmla="*/ 0 h 446"/>
              <a:gd name="T50" fmla="*/ 2147483647 w 5760"/>
              <a:gd name="T51" fmla="*/ 2147483647 h 446"/>
              <a:gd name="T52" fmla="*/ 2147483647 w 5760"/>
              <a:gd name="T53" fmla="*/ 2147483647 h 446"/>
              <a:gd name="T54" fmla="*/ 2147483647 w 5760"/>
              <a:gd name="T55" fmla="*/ 2147483647 h 446"/>
              <a:gd name="T56" fmla="*/ 2147483647 w 5760"/>
              <a:gd name="T57" fmla="*/ 2147483647 h 446"/>
              <a:gd name="T58" fmla="*/ 2147483647 w 5760"/>
              <a:gd name="T59" fmla="*/ 2147483647 h 446"/>
              <a:gd name="T60" fmla="*/ 2147483647 w 5760"/>
              <a:gd name="T61" fmla="*/ 2147483647 h 446"/>
              <a:gd name="T62" fmla="*/ 2147483647 w 5760"/>
              <a:gd name="T63" fmla="*/ 2147483647 h 446"/>
              <a:gd name="T64" fmla="*/ 2147483647 w 5760"/>
              <a:gd name="T65" fmla="*/ 2147483647 h 446"/>
              <a:gd name="T66" fmla="*/ 2147483647 w 5760"/>
              <a:gd name="T67" fmla="*/ 2147483647 h 446"/>
              <a:gd name="T68" fmla="*/ 2147483647 w 5760"/>
              <a:gd name="T69" fmla="*/ 2147483647 h 446"/>
              <a:gd name="T70" fmla="*/ 2147483647 w 5760"/>
              <a:gd name="T71" fmla="*/ 2147483647 h 446"/>
              <a:gd name="T72" fmla="*/ 2147483647 w 5760"/>
              <a:gd name="T73" fmla="*/ 2147483647 h 446"/>
              <a:gd name="T74" fmla="*/ 2147483647 w 5760"/>
              <a:gd name="T75" fmla="*/ 2147483647 h 446"/>
              <a:gd name="T76" fmla="*/ 2147483647 w 5760"/>
              <a:gd name="T77" fmla="*/ 2147483647 h 446"/>
              <a:gd name="T78" fmla="*/ 2147483647 w 5760"/>
              <a:gd name="T79" fmla="*/ 2147483647 h 446"/>
              <a:gd name="T80" fmla="*/ 2147483647 w 5760"/>
              <a:gd name="T81" fmla="*/ 2147483647 h 446"/>
              <a:gd name="T82" fmla="*/ 2147483647 w 5760"/>
              <a:gd name="T83" fmla="*/ 2147483647 h 446"/>
              <a:gd name="T84" fmla="*/ 0 w 5760"/>
              <a:gd name="T85" fmla="*/ 2147483647 h 44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5760" h="446">
                <a:moveTo>
                  <a:pt x="0" y="446"/>
                </a:moveTo>
                <a:lnTo>
                  <a:pt x="5760" y="446"/>
                </a:lnTo>
                <a:lnTo>
                  <a:pt x="5760" y="332"/>
                </a:lnTo>
                <a:lnTo>
                  <a:pt x="5716" y="314"/>
                </a:lnTo>
                <a:lnTo>
                  <a:pt x="5668" y="296"/>
                </a:lnTo>
                <a:lnTo>
                  <a:pt x="5616" y="278"/>
                </a:lnTo>
                <a:lnTo>
                  <a:pt x="5562" y="262"/>
                </a:lnTo>
                <a:lnTo>
                  <a:pt x="5502" y="246"/>
                </a:lnTo>
                <a:lnTo>
                  <a:pt x="5440" y="228"/>
                </a:lnTo>
                <a:lnTo>
                  <a:pt x="5304" y="198"/>
                </a:lnTo>
                <a:lnTo>
                  <a:pt x="5158" y="168"/>
                </a:lnTo>
                <a:lnTo>
                  <a:pt x="4998" y="142"/>
                </a:lnTo>
                <a:lnTo>
                  <a:pt x="4826" y="116"/>
                </a:lnTo>
                <a:lnTo>
                  <a:pt x="4644" y="92"/>
                </a:lnTo>
                <a:lnTo>
                  <a:pt x="4450" y="72"/>
                </a:lnTo>
                <a:lnTo>
                  <a:pt x="4248" y="54"/>
                </a:lnTo>
                <a:lnTo>
                  <a:pt x="4038" y="38"/>
                </a:lnTo>
                <a:lnTo>
                  <a:pt x="3820" y="24"/>
                </a:lnTo>
                <a:lnTo>
                  <a:pt x="3594" y="14"/>
                </a:lnTo>
                <a:lnTo>
                  <a:pt x="3362" y="6"/>
                </a:lnTo>
                <a:lnTo>
                  <a:pt x="3124" y="0"/>
                </a:lnTo>
                <a:lnTo>
                  <a:pt x="2880" y="0"/>
                </a:lnTo>
                <a:lnTo>
                  <a:pt x="2636" y="0"/>
                </a:lnTo>
                <a:lnTo>
                  <a:pt x="2398" y="6"/>
                </a:lnTo>
                <a:lnTo>
                  <a:pt x="2166" y="14"/>
                </a:lnTo>
                <a:lnTo>
                  <a:pt x="1940" y="24"/>
                </a:lnTo>
                <a:lnTo>
                  <a:pt x="1722" y="38"/>
                </a:lnTo>
                <a:lnTo>
                  <a:pt x="1512" y="54"/>
                </a:lnTo>
                <a:lnTo>
                  <a:pt x="1310" y="72"/>
                </a:lnTo>
                <a:lnTo>
                  <a:pt x="1116" y="92"/>
                </a:lnTo>
                <a:lnTo>
                  <a:pt x="934" y="116"/>
                </a:lnTo>
                <a:lnTo>
                  <a:pt x="762" y="142"/>
                </a:lnTo>
                <a:lnTo>
                  <a:pt x="602" y="168"/>
                </a:lnTo>
                <a:lnTo>
                  <a:pt x="456" y="198"/>
                </a:lnTo>
                <a:lnTo>
                  <a:pt x="320" y="228"/>
                </a:lnTo>
                <a:lnTo>
                  <a:pt x="258" y="246"/>
                </a:lnTo>
                <a:lnTo>
                  <a:pt x="198" y="262"/>
                </a:lnTo>
                <a:lnTo>
                  <a:pt x="144" y="278"/>
                </a:lnTo>
                <a:lnTo>
                  <a:pt x="92" y="296"/>
                </a:lnTo>
                <a:lnTo>
                  <a:pt x="44" y="314"/>
                </a:lnTo>
                <a:lnTo>
                  <a:pt x="0" y="332"/>
                </a:lnTo>
              </a:path>
            </a:pathLst>
          </a:cu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1509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563688"/>
            <a:ext cx="8229600" cy="476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1510" name="Picture 7" descr="primed_logo_wt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2A5C"/>
              </a:clrFrom>
              <a:clrTo>
                <a:srgbClr val="002A5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62925" y="6588125"/>
            <a:ext cx="838200" cy="15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11" name="Line 8"/>
          <p:cNvSpPr>
            <a:spLocks noChangeShapeType="1"/>
          </p:cNvSpPr>
          <p:nvPr/>
        </p:nvSpPr>
        <p:spPr bwMode="auto">
          <a:xfrm>
            <a:off x="0" y="1206500"/>
            <a:ext cx="9144000" cy="0"/>
          </a:xfrm>
          <a:prstGeom prst="line">
            <a:avLst/>
          </a:prstGeom>
          <a:noFill/>
          <a:ln w="38100">
            <a:solidFill>
              <a:srgbClr val="7FA498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7133" r:id="rId1"/>
    <p:sldLayoutId id="2147507134" r:id="rId2"/>
    <p:sldLayoutId id="2147507135" r:id="rId3"/>
    <p:sldLayoutId id="2147507136" r:id="rId4"/>
    <p:sldLayoutId id="2147507137" r:id="rId5"/>
    <p:sldLayoutId id="2147507138" r:id="rId6"/>
    <p:sldLayoutId id="2147507139" r:id="rId7"/>
    <p:sldLayoutId id="2147507140" r:id="rId8"/>
    <p:sldLayoutId id="2147507141" r:id="rId9"/>
    <p:sldLayoutId id="2147507142" r:id="rId10"/>
    <p:sldLayoutId id="214750714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MS PGothic" pitchFamily="34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MS PGothic" pitchFamily="34" charset="-128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pitchFamily="34" charset="0"/>
          <a:ea typeface="ＭＳ Ｐゴシック" pitchFamily="34" charset="-128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MS PGothic" pitchFamily="3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bg1"/>
          </a:solidFill>
          <a:latin typeface="+mn-lt"/>
          <a:ea typeface="MS PGothic" pitchFamily="3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MS PGothic" pitchFamily="34" charset="-128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600">
          <a:solidFill>
            <a:schemeClr val="bg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2476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476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2476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400"/>
            </a:lvl1pPr>
          </a:lstStyle>
          <a:p>
            <a:pPr>
              <a:defRPr/>
            </a:pPr>
            <a:fld id="{FB5693C4-F764-4545-BD1C-177D3732030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07165" r:id="rId1"/>
    <p:sldLayoutId id="2147507166" r:id="rId2"/>
    <p:sldLayoutId id="2147507167" r:id="rId3"/>
    <p:sldLayoutId id="2147507168" r:id="rId4"/>
    <p:sldLayoutId id="2147507169" r:id="rId5"/>
    <p:sldLayoutId id="2147507170" r:id="rId6"/>
    <p:sldLayoutId id="2147507171" r:id="rId7"/>
    <p:sldLayoutId id="2147507172" r:id="rId8"/>
    <p:sldLayoutId id="2147507173" r:id="rId9"/>
    <p:sldLayoutId id="2147507174" r:id="rId10"/>
    <p:sldLayoutId id="214750717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8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6" name="Group 27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31755" name="Group 28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31758" name="Freeform 29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>
                  <a:gd name="T0" fmla="*/ 2740 w 2882"/>
                  <a:gd name="T1" fmla="*/ 528 h 1671"/>
                  <a:gd name="T2" fmla="*/ 2632 w 2882"/>
                  <a:gd name="T3" fmla="*/ 484 h 1671"/>
                  <a:gd name="T4" fmla="*/ 2480 w 2882"/>
                  <a:gd name="T5" fmla="*/ 424 h 1671"/>
                  <a:gd name="T6" fmla="*/ 2203 w 2882"/>
                  <a:gd name="T7" fmla="*/ 343 h 1671"/>
                  <a:gd name="T8" fmla="*/ 1970 w 2882"/>
                  <a:gd name="T9" fmla="*/ 277 h 1671"/>
                  <a:gd name="T10" fmla="*/ 1807 w 2882"/>
                  <a:gd name="T11" fmla="*/ 212 h 1671"/>
                  <a:gd name="T12" fmla="*/ 1693 w 2882"/>
                  <a:gd name="T13" fmla="*/ 152 h 1671"/>
                  <a:gd name="T14" fmla="*/ 1628 w 2882"/>
                  <a:gd name="T15" fmla="*/ 103 h 1671"/>
                  <a:gd name="T16" fmla="*/ 1590 w 2882"/>
                  <a:gd name="T17" fmla="*/ 60 h 1671"/>
                  <a:gd name="T18" fmla="*/ 1579 w 2882"/>
                  <a:gd name="T19" fmla="*/ 27 h 1671"/>
                  <a:gd name="T20" fmla="*/ 1585 w 2882"/>
                  <a:gd name="T21" fmla="*/ 0 h 1671"/>
                  <a:gd name="T22" fmla="*/ 1557 w 2882"/>
                  <a:gd name="T23" fmla="*/ 49 h 1671"/>
                  <a:gd name="T24" fmla="*/ 1568 w 2882"/>
                  <a:gd name="T25" fmla="*/ 98 h 1671"/>
                  <a:gd name="T26" fmla="*/ 1617 w 2882"/>
                  <a:gd name="T27" fmla="*/ 141 h 1671"/>
                  <a:gd name="T28" fmla="*/ 1688 w 2882"/>
                  <a:gd name="T29" fmla="*/ 185 h 1671"/>
                  <a:gd name="T30" fmla="*/ 1791 w 2882"/>
                  <a:gd name="T31" fmla="*/ 228 h 1671"/>
                  <a:gd name="T32" fmla="*/ 2040 w 2882"/>
                  <a:gd name="T33" fmla="*/ 310 h 1671"/>
                  <a:gd name="T34" fmla="*/ 2285 w 2882"/>
                  <a:gd name="T35" fmla="*/ 381 h 1671"/>
                  <a:gd name="T36" fmla="*/ 2464 w 2882"/>
                  <a:gd name="T37" fmla="*/ 435 h 1671"/>
                  <a:gd name="T38" fmla="*/ 2605 w 2882"/>
                  <a:gd name="T39" fmla="*/ 484 h 1671"/>
                  <a:gd name="T40" fmla="*/ 2708 w 2882"/>
                  <a:gd name="T41" fmla="*/ 528 h 1671"/>
                  <a:gd name="T42" fmla="*/ 2768 w 2882"/>
                  <a:gd name="T43" fmla="*/ 560 h 1671"/>
                  <a:gd name="T44" fmla="*/ 2795 w 2882"/>
                  <a:gd name="T45" fmla="*/ 593 h 1671"/>
                  <a:gd name="T46" fmla="*/ 2795 w 2882"/>
                  <a:gd name="T47" fmla="*/ 642 h 1671"/>
                  <a:gd name="T48" fmla="*/ 2762 w 2882"/>
                  <a:gd name="T49" fmla="*/ 691 h 1671"/>
                  <a:gd name="T50" fmla="*/ 2692 w 2882"/>
                  <a:gd name="T51" fmla="*/ 735 h 1671"/>
                  <a:gd name="T52" fmla="*/ 2589 w 2882"/>
                  <a:gd name="T53" fmla="*/ 778 h 1671"/>
                  <a:gd name="T54" fmla="*/ 2458 w 2882"/>
                  <a:gd name="T55" fmla="*/ 822 h 1671"/>
                  <a:gd name="T56" fmla="*/ 2301 w 2882"/>
                  <a:gd name="T57" fmla="*/ 865 h 1671"/>
                  <a:gd name="T58" fmla="*/ 2030 w 2882"/>
                  <a:gd name="T59" fmla="*/ 930 h 1671"/>
                  <a:gd name="T60" fmla="*/ 1606 w 2882"/>
                  <a:gd name="T61" fmla="*/ 1034 h 1671"/>
                  <a:gd name="T62" fmla="*/ 1145 w 2882"/>
                  <a:gd name="T63" fmla="*/ 1164 h 1671"/>
                  <a:gd name="T64" fmla="*/ 673 w 2882"/>
                  <a:gd name="T65" fmla="*/ 1328 h 1671"/>
                  <a:gd name="T66" fmla="*/ 217 w 2882"/>
                  <a:gd name="T67" fmla="*/ 1545 h 1671"/>
                  <a:gd name="T68" fmla="*/ 353 w 2882"/>
                  <a:gd name="T69" fmla="*/ 1671 h 1671"/>
                  <a:gd name="T70" fmla="*/ 754 w 2882"/>
                  <a:gd name="T71" fmla="*/ 1469 h 1671"/>
                  <a:gd name="T72" fmla="*/ 1145 w 2882"/>
                  <a:gd name="T73" fmla="*/ 1311 h 1671"/>
                  <a:gd name="T74" fmla="*/ 1519 w 2882"/>
                  <a:gd name="T75" fmla="*/ 1186 h 1671"/>
                  <a:gd name="T76" fmla="*/ 1861 w 2882"/>
                  <a:gd name="T77" fmla="*/ 1083 h 1671"/>
                  <a:gd name="T78" fmla="*/ 2165 w 2882"/>
                  <a:gd name="T79" fmla="*/ 1007 h 1671"/>
                  <a:gd name="T80" fmla="*/ 2426 w 2882"/>
                  <a:gd name="T81" fmla="*/ 947 h 1671"/>
                  <a:gd name="T82" fmla="*/ 2626 w 2882"/>
                  <a:gd name="T83" fmla="*/ 892 h 1671"/>
                  <a:gd name="T84" fmla="*/ 2762 w 2882"/>
                  <a:gd name="T85" fmla="*/ 838 h 1671"/>
                  <a:gd name="T86" fmla="*/ 2827 w 2882"/>
                  <a:gd name="T87" fmla="*/ 794 h 1671"/>
                  <a:gd name="T88" fmla="*/ 2865 w 2882"/>
                  <a:gd name="T89" fmla="*/ 745 h 1671"/>
                  <a:gd name="T90" fmla="*/ 2882 w 2882"/>
                  <a:gd name="T91" fmla="*/ 702 h 1671"/>
                  <a:gd name="T92" fmla="*/ 2854 w 2882"/>
                  <a:gd name="T93" fmla="*/ 620 h 1671"/>
                  <a:gd name="T94" fmla="*/ 2800 w 2882"/>
                  <a:gd name="T95" fmla="*/ 560 h 1671"/>
                  <a:gd name="T96" fmla="*/ 2773 w 2882"/>
                  <a:gd name="T97" fmla="*/ 544 h 1671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59" name="Freeform 30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>
                  <a:gd name="T0" fmla="*/ 1259 w 1259"/>
                  <a:gd name="T1" fmla="*/ 615 h 811"/>
                  <a:gd name="T2" fmla="*/ 1248 w 1259"/>
                  <a:gd name="T3" fmla="*/ 588 h 811"/>
                  <a:gd name="T4" fmla="*/ 1237 w 1259"/>
                  <a:gd name="T5" fmla="*/ 566 h 811"/>
                  <a:gd name="T6" fmla="*/ 1216 w 1259"/>
                  <a:gd name="T7" fmla="*/ 539 h 811"/>
                  <a:gd name="T8" fmla="*/ 1188 w 1259"/>
                  <a:gd name="T9" fmla="*/ 517 h 811"/>
                  <a:gd name="T10" fmla="*/ 1123 w 1259"/>
                  <a:gd name="T11" fmla="*/ 479 h 811"/>
                  <a:gd name="T12" fmla="*/ 1042 w 1259"/>
                  <a:gd name="T13" fmla="*/ 441 h 811"/>
                  <a:gd name="T14" fmla="*/ 944 w 1259"/>
                  <a:gd name="T15" fmla="*/ 408 h 811"/>
                  <a:gd name="T16" fmla="*/ 841 w 1259"/>
                  <a:gd name="T17" fmla="*/ 381 h 811"/>
                  <a:gd name="T18" fmla="*/ 727 w 1259"/>
                  <a:gd name="T19" fmla="*/ 348 h 811"/>
                  <a:gd name="T20" fmla="*/ 613 w 1259"/>
                  <a:gd name="T21" fmla="*/ 321 h 811"/>
                  <a:gd name="T22" fmla="*/ 499 w 1259"/>
                  <a:gd name="T23" fmla="*/ 294 h 811"/>
                  <a:gd name="T24" fmla="*/ 391 w 1259"/>
                  <a:gd name="T25" fmla="*/ 261 h 811"/>
                  <a:gd name="T26" fmla="*/ 288 w 1259"/>
                  <a:gd name="T27" fmla="*/ 229 h 811"/>
                  <a:gd name="T28" fmla="*/ 195 w 1259"/>
                  <a:gd name="T29" fmla="*/ 196 h 811"/>
                  <a:gd name="T30" fmla="*/ 119 w 1259"/>
                  <a:gd name="T31" fmla="*/ 152 h 811"/>
                  <a:gd name="T32" fmla="*/ 54 w 1259"/>
                  <a:gd name="T33" fmla="*/ 109 h 811"/>
                  <a:gd name="T34" fmla="*/ 33 w 1259"/>
                  <a:gd name="T35" fmla="*/ 87 h 811"/>
                  <a:gd name="T36" fmla="*/ 16 w 1259"/>
                  <a:gd name="T37" fmla="*/ 60 h 811"/>
                  <a:gd name="T38" fmla="*/ 5 w 1259"/>
                  <a:gd name="T39" fmla="*/ 33 h 811"/>
                  <a:gd name="T40" fmla="*/ 0 w 1259"/>
                  <a:gd name="T41" fmla="*/ 0 h 811"/>
                  <a:gd name="T42" fmla="*/ 0 w 1259"/>
                  <a:gd name="T43" fmla="*/ 6 h 811"/>
                  <a:gd name="T44" fmla="*/ 0 w 1259"/>
                  <a:gd name="T45" fmla="*/ 11 h 811"/>
                  <a:gd name="T46" fmla="*/ 0 w 1259"/>
                  <a:gd name="T47" fmla="*/ 38 h 811"/>
                  <a:gd name="T48" fmla="*/ 5 w 1259"/>
                  <a:gd name="T49" fmla="*/ 60 h 811"/>
                  <a:gd name="T50" fmla="*/ 16 w 1259"/>
                  <a:gd name="T51" fmla="*/ 87 h 811"/>
                  <a:gd name="T52" fmla="*/ 33 w 1259"/>
                  <a:gd name="T53" fmla="*/ 114 h 811"/>
                  <a:gd name="T54" fmla="*/ 54 w 1259"/>
                  <a:gd name="T55" fmla="*/ 142 h 811"/>
                  <a:gd name="T56" fmla="*/ 87 w 1259"/>
                  <a:gd name="T57" fmla="*/ 174 h 811"/>
                  <a:gd name="T58" fmla="*/ 125 w 1259"/>
                  <a:gd name="T59" fmla="*/ 207 h 811"/>
                  <a:gd name="T60" fmla="*/ 179 w 1259"/>
                  <a:gd name="T61" fmla="*/ 240 h 811"/>
                  <a:gd name="T62" fmla="*/ 244 w 1259"/>
                  <a:gd name="T63" fmla="*/ 278 h 811"/>
                  <a:gd name="T64" fmla="*/ 326 w 1259"/>
                  <a:gd name="T65" fmla="*/ 310 h 811"/>
                  <a:gd name="T66" fmla="*/ 418 w 1259"/>
                  <a:gd name="T67" fmla="*/ 348 h 811"/>
                  <a:gd name="T68" fmla="*/ 526 w 1259"/>
                  <a:gd name="T69" fmla="*/ 381 h 811"/>
                  <a:gd name="T70" fmla="*/ 657 w 1259"/>
                  <a:gd name="T71" fmla="*/ 414 h 811"/>
                  <a:gd name="T72" fmla="*/ 749 w 1259"/>
                  <a:gd name="T73" fmla="*/ 435 h 811"/>
                  <a:gd name="T74" fmla="*/ 830 w 1259"/>
                  <a:gd name="T75" fmla="*/ 463 h 811"/>
                  <a:gd name="T76" fmla="*/ 901 w 1259"/>
                  <a:gd name="T77" fmla="*/ 490 h 811"/>
                  <a:gd name="T78" fmla="*/ 966 w 1259"/>
                  <a:gd name="T79" fmla="*/ 512 h 811"/>
                  <a:gd name="T80" fmla="*/ 1015 w 1259"/>
                  <a:gd name="T81" fmla="*/ 539 h 811"/>
                  <a:gd name="T82" fmla="*/ 1053 w 1259"/>
                  <a:gd name="T83" fmla="*/ 566 h 811"/>
                  <a:gd name="T84" fmla="*/ 1080 w 1259"/>
                  <a:gd name="T85" fmla="*/ 593 h 811"/>
                  <a:gd name="T86" fmla="*/ 1102 w 1259"/>
                  <a:gd name="T87" fmla="*/ 620 h 811"/>
                  <a:gd name="T88" fmla="*/ 1112 w 1259"/>
                  <a:gd name="T89" fmla="*/ 648 h 811"/>
                  <a:gd name="T90" fmla="*/ 1118 w 1259"/>
                  <a:gd name="T91" fmla="*/ 675 h 811"/>
                  <a:gd name="T92" fmla="*/ 1112 w 1259"/>
                  <a:gd name="T93" fmla="*/ 697 h 811"/>
                  <a:gd name="T94" fmla="*/ 1096 w 1259"/>
                  <a:gd name="T95" fmla="*/ 724 h 811"/>
                  <a:gd name="T96" fmla="*/ 1080 w 1259"/>
                  <a:gd name="T97" fmla="*/ 746 h 811"/>
                  <a:gd name="T98" fmla="*/ 1053 w 1259"/>
                  <a:gd name="T99" fmla="*/ 767 h 811"/>
                  <a:gd name="T100" fmla="*/ 1015 w 1259"/>
                  <a:gd name="T101" fmla="*/ 789 h 811"/>
                  <a:gd name="T102" fmla="*/ 977 w 1259"/>
                  <a:gd name="T103" fmla="*/ 811 h 811"/>
                  <a:gd name="T104" fmla="*/ 1047 w 1259"/>
                  <a:gd name="T105" fmla="*/ 789 h 811"/>
                  <a:gd name="T106" fmla="*/ 1107 w 1259"/>
                  <a:gd name="T107" fmla="*/ 767 h 811"/>
                  <a:gd name="T108" fmla="*/ 1156 w 1259"/>
                  <a:gd name="T109" fmla="*/ 746 h 811"/>
                  <a:gd name="T110" fmla="*/ 1199 w 1259"/>
                  <a:gd name="T111" fmla="*/ 724 h 811"/>
                  <a:gd name="T112" fmla="*/ 1226 w 1259"/>
                  <a:gd name="T113" fmla="*/ 702 h 811"/>
                  <a:gd name="T114" fmla="*/ 1248 w 1259"/>
                  <a:gd name="T115" fmla="*/ 675 h 811"/>
                  <a:gd name="T116" fmla="*/ 1259 w 1259"/>
                  <a:gd name="T117" fmla="*/ 648 h 811"/>
                  <a:gd name="T118" fmla="*/ 1259 w 1259"/>
                  <a:gd name="T119" fmla="*/ 615 h 811"/>
                  <a:gd name="T120" fmla="*/ 1259 w 1259"/>
                  <a:gd name="T121" fmla="*/ 615 h 81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0" name="Freeform 31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>
                  <a:gd name="T0" fmla="*/ 92 w 2849"/>
                  <a:gd name="T1" fmla="*/ 958 h 969"/>
                  <a:gd name="T2" fmla="*/ 0 w 2849"/>
                  <a:gd name="T3" fmla="*/ 969 h 969"/>
                  <a:gd name="T4" fmla="*/ 391 w 2849"/>
                  <a:gd name="T5" fmla="*/ 969 h 969"/>
                  <a:gd name="T6" fmla="*/ 434 w 2849"/>
                  <a:gd name="T7" fmla="*/ 947 h 969"/>
                  <a:gd name="T8" fmla="*/ 483 w 2849"/>
                  <a:gd name="T9" fmla="*/ 914 h 969"/>
                  <a:gd name="T10" fmla="*/ 554 w 2849"/>
                  <a:gd name="T11" fmla="*/ 876 h 969"/>
                  <a:gd name="T12" fmla="*/ 635 w 2849"/>
                  <a:gd name="T13" fmla="*/ 838 h 969"/>
                  <a:gd name="T14" fmla="*/ 727 w 2849"/>
                  <a:gd name="T15" fmla="*/ 794 h 969"/>
                  <a:gd name="T16" fmla="*/ 836 w 2849"/>
                  <a:gd name="T17" fmla="*/ 745 h 969"/>
                  <a:gd name="T18" fmla="*/ 961 w 2849"/>
                  <a:gd name="T19" fmla="*/ 696 h 969"/>
                  <a:gd name="T20" fmla="*/ 1102 w 2849"/>
                  <a:gd name="T21" fmla="*/ 642 h 969"/>
                  <a:gd name="T22" fmla="*/ 1259 w 2849"/>
                  <a:gd name="T23" fmla="*/ 582 h 969"/>
                  <a:gd name="T24" fmla="*/ 1433 w 2849"/>
                  <a:gd name="T25" fmla="*/ 522 h 969"/>
                  <a:gd name="T26" fmla="*/ 1623 w 2849"/>
                  <a:gd name="T27" fmla="*/ 462 h 969"/>
                  <a:gd name="T28" fmla="*/ 1829 w 2849"/>
                  <a:gd name="T29" fmla="*/ 403 h 969"/>
                  <a:gd name="T30" fmla="*/ 2057 w 2849"/>
                  <a:gd name="T31" fmla="*/ 343 h 969"/>
                  <a:gd name="T32" fmla="*/ 2301 w 2849"/>
                  <a:gd name="T33" fmla="*/ 283 h 969"/>
                  <a:gd name="T34" fmla="*/ 2567 w 2849"/>
                  <a:gd name="T35" fmla="*/ 223 h 969"/>
                  <a:gd name="T36" fmla="*/ 2849 w 2849"/>
                  <a:gd name="T37" fmla="*/ 163 h 969"/>
                  <a:gd name="T38" fmla="*/ 2849 w 2849"/>
                  <a:gd name="T39" fmla="*/ 0 h 969"/>
                  <a:gd name="T40" fmla="*/ 2817 w 2849"/>
                  <a:gd name="T41" fmla="*/ 16 h 969"/>
                  <a:gd name="T42" fmla="*/ 2773 w 2849"/>
                  <a:gd name="T43" fmla="*/ 33 h 969"/>
                  <a:gd name="T44" fmla="*/ 2719 w 2849"/>
                  <a:gd name="T45" fmla="*/ 54 h 969"/>
                  <a:gd name="T46" fmla="*/ 2648 w 2849"/>
                  <a:gd name="T47" fmla="*/ 76 h 969"/>
                  <a:gd name="T48" fmla="*/ 2572 w 2849"/>
                  <a:gd name="T49" fmla="*/ 98 h 969"/>
                  <a:gd name="T50" fmla="*/ 2491 w 2849"/>
                  <a:gd name="T51" fmla="*/ 120 h 969"/>
                  <a:gd name="T52" fmla="*/ 2399 w 2849"/>
                  <a:gd name="T53" fmla="*/ 147 h 969"/>
                  <a:gd name="T54" fmla="*/ 2301 w 2849"/>
                  <a:gd name="T55" fmla="*/ 169 h 969"/>
                  <a:gd name="T56" fmla="*/ 2095 w 2849"/>
                  <a:gd name="T57" fmla="*/ 223 h 969"/>
                  <a:gd name="T58" fmla="*/ 1889 w 2849"/>
                  <a:gd name="T59" fmla="*/ 277 h 969"/>
                  <a:gd name="T60" fmla="*/ 1688 w 2849"/>
                  <a:gd name="T61" fmla="*/ 326 h 969"/>
                  <a:gd name="T62" fmla="*/ 1590 w 2849"/>
                  <a:gd name="T63" fmla="*/ 354 h 969"/>
                  <a:gd name="T64" fmla="*/ 1503 w 2849"/>
                  <a:gd name="T65" fmla="*/ 381 h 969"/>
                  <a:gd name="T66" fmla="*/ 1107 w 2849"/>
                  <a:gd name="T67" fmla="*/ 506 h 969"/>
                  <a:gd name="T68" fmla="*/ 912 w 2849"/>
                  <a:gd name="T69" fmla="*/ 577 h 969"/>
                  <a:gd name="T70" fmla="*/ 727 w 2849"/>
                  <a:gd name="T71" fmla="*/ 647 h 969"/>
                  <a:gd name="T72" fmla="*/ 548 w 2849"/>
                  <a:gd name="T73" fmla="*/ 718 h 969"/>
                  <a:gd name="T74" fmla="*/ 380 w 2849"/>
                  <a:gd name="T75" fmla="*/ 794 h 969"/>
                  <a:gd name="T76" fmla="*/ 228 w 2849"/>
                  <a:gd name="T77" fmla="*/ 876 h 969"/>
                  <a:gd name="T78" fmla="*/ 92 w 2849"/>
                  <a:gd name="T79" fmla="*/ 958 h 969"/>
                  <a:gd name="T80" fmla="*/ 92 w 2849"/>
                  <a:gd name="T81" fmla="*/ 958 h 969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</a:gdLst>
                <a:ahLst/>
                <a:cxnLst>
                  <a:cxn ang="T82">
                    <a:pos x="T0" y="T1"/>
                  </a:cxn>
                  <a:cxn ang="T83">
                    <a:pos x="T2" y="T3"/>
                  </a:cxn>
                  <a:cxn ang="T84">
                    <a:pos x="T4" y="T5"/>
                  </a:cxn>
                  <a:cxn ang="T85">
                    <a:pos x="T6" y="T7"/>
                  </a:cxn>
                  <a:cxn ang="T86">
                    <a:pos x="T8" y="T9"/>
                  </a:cxn>
                  <a:cxn ang="T87">
                    <a:pos x="T10" y="T11"/>
                  </a:cxn>
                  <a:cxn ang="T88">
                    <a:pos x="T12" y="T13"/>
                  </a:cxn>
                  <a:cxn ang="T89">
                    <a:pos x="T14" y="T15"/>
                  </a:cxn>
                  <a:cxn ang="T90">
                    <a:pos x="T16" y="T17"/>
                  </a:cxn>
                  <a:cxn ang="T91">
                    <a:pos x="T18" y="T19"/>
                  </a:cxn>
                  <a:cxn ang="T92">
                    <a:pos x="T20" y="T21"/>
                  </a:cxn>
                  <a:cxn ang="T93">
                    <a:pos x="T22" y="T23"/>
                  </a:cxn>
                  <a:cxn ang="T94">
                    <a:pos x="T24" y="T25"/>
                  </a:cxn>
                  <a:cxn ang="T95">
                    <a:pos x="T26" y="T27"/>
                  </a:cxn>
                  <a:cxn ang="T96">
                    <a:pos x="T28" y="T29"/>
                  </a:cxn>
                  <a:cxn ang="T97">
                    <a:pos x="T30" y="T31"/>
                  </a:cxn>
                  <a:cxn ang="T98">
                    <a:pos x="T32" y="T33"/>
                  </a:cxn>
                  <a:cxn ang="T99">
                    <a:pos x="T34" y="T35"/>
                  </a:cxn>
                  <a:cxn ang="T100">
                    <a:pos x="T36" y="T37"/>
                  </a:cxn>
                  <a:cxn ang="T101">
                    <a:pos x="T38" y="T39"/>
                  </a:cxn>
                  <a:cxn ang="T102">
                    <a:pos x="T40" y="T41"/>
                  </a:cxn>
                  <a:cxn ang="T103">
                    <a:pos x="T42" y="T43"/>
                  </a:cxn>
                  <a:cxn ang="T104">
                    <a:pos x="T44" y="T45"/>
                  </a:cxn>
                  <a:cxn ang="T105">
                    <a:pos x="T46" y="T47"/>
                  </a:cxn>
                  <a:cxn ang="T106">
                    <a:pos x="T48" y="T49"/>
                  </a:cxn>
                  <a:cxn ang="T107">
                    <a:pos x="T50" y="T51"/>
                  </a:cxn>
                  <a:cxn ang="T108">
                    <a:pos x="T52" y="T53"/>
                  </a:cxn>
                  <a:cxn ang="T109">
                    <a:pos x="T54" y="T55"/>
                  </a:cxn>
                  <a:cxn ang="T110">
                    <a:pos x="T56" y="T57"/>
                  </a:cxn>
                  <a:cxn ang="T111">
                    <a:pos x="T58" y="T59"/>
                  </a:cxn>
                  <a:cxn ang="T112">
                    <a:pos x="T60" y="T61"/>
                  </a:cxn>
                  <a:cxn ang="T113">
                    <a:pos x="T62" y="T63"/>
                  </a:cxn>
                  <a:cxn ang="T114">
                    <a:pos x="T64" y="T65"/>
                  </a:cxn>
                  <a:cxn ang="T115">
                    <a:pos x="T66" y="T67"/>
                  </a:cxn>
                  <a:cxn ang="T116">
                    <a:pos x="T68" y="T69"/>
                  </a:cxn>
                  <a:cxn ang="T117">
                    <a:pos x="T70" y="T71"/>
                  </a:cxn>
                  <a:cxn ang="T118">
                    <a:pos x="T72" y="T73"/>
                  </a:cxn>
                  <a:cxn ang="T119">
                    <a:pos x="T74" y="T75"/>
                  </a:cxn>
                  <a:cxn ang="T120">
                    <a:pos x="T76" y="T77"/>
                  </a:cxn>
                  <a:cxn ang="T121">
                    <a:pos x="T78" y="T79"/>
                  </a:cxn>
                  <a:cxn ang="T122">
                    <a:pos x="T80" y="T81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1" name="Freeform 32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>
                  <a:gd name="T0" fmla="*/ 1433 w 3007"/>
                  <a:gd name="T1" fmla="*/ 474 h 2085"/>
                  <a:gd name="T2" fmla="*/ 1460 w 3007"/>
                  <a:gd name="T3" fmla="*/ 528 h 2085"/>
                  <a:gd name="T4" fmla="*/ 1541 w 3007"/>
                  <a:gd name="T5" fmla="*/ 593 h 2085"/>
                  <a:gd name="T6" fmla="*/ 1715 w 3007"/>
                  <a:gd name="T7" fmla="*/ 670 h 2085"/>
                  <a:gd name="T8" fmla="*/ 1927 w 3007"/>
                  <a:gd name="T9" fmla="*/ 735 h 2085"/>
                  <a:gd name="T10" fmla="*/ 2155 w 3007"/>
                  <a:gd name="T11" fmla="*/ 789 h 2085"/>
                  <a:gd name="T12" fmla="*/ 2372 w 3007"/>
                  <a:gd name="T13" fmla="*/ 849 h 2085"/>
                  <a:gd name="T14" fmla="*/ 2551 w 3007"/>
                  <a:gd name="T15" fmla="*/ 920 h 2085"/>
                  <a:gd name="T16" fmla="*/ 2638 w 3007"/>
                  <a:gd name="T17" fmla="*/ 980 h 2085"/>
                  <a:gd name="T18" fmla="*/ 2676 w 3007"/>
                  <a:gd name="T19" fmla="*/ 1029 h 2085"/>
                  <a:gd name="T20" fmla="*/ 2681 w 3007"/>
                  <a:gd name="T21" fmla="*/ 1083 h 2085"/>
                  <a:gd name="T22" fmla="*/ 2665 w 3007"/>
                  <a:gd name="T23" fmla="*/ 1127 h 2085"/>
                  <a:gd name="T24" fmla="*/ 2616 w 3007"/>
                  <a:gd name="T25" fmla="*/ 1170 h 2085"/>
                  <a:gd name="T26" fmla="*/ 2545 w 3007"/>
                  <a:gd name="T27" fmla="*/ 1208 h 2085"/>
                  <a:gd name="T28" fmla="*/ 2448 w 3007"/>
                  <a:gd name="T29" fmla="*/ 1241 h 2085"/>
                  <a:gd name="T30" fmla="*/ 2328 w 3007"/>
                  <a:gd name="T31" fmla="*/ 1274 h 2085"/>
                  <a:gd name="T32" fmla="*/ 2106 w 3007"/>
                  <a:gd name="T33" fmla="*/ 1328 h 2085"/>
                  <a:gd name="T34" fmla="*/ 1742 w 3007"/>
                  <a:gd name="T35" fmla="*/ 1421 h 2085"/>
                  <a:gd name="T36" fmla="*/ 1308 w 3007"/>
                  <a:gd name="T37" fmla="*/ 1540 h 2085"/>
                  <a:gd name="T38" fmla="*/ 820 w 3007"/>
                  <a:gd name="T39" fmla="*/ 1709 h 2085"/>
                  <a:gd name="T40" fmla="*/ 282 w 3007"/>
                  <a:gd name="T41" fmla="*/ 1943 h 2085"/>
                  <a:gd name="T42" fmla="*/ 152 w 3007"/>
                  <a:gd name="T43" fmla="*/ 2085 h 2085"/>
                  <a:gd name="T44" fmla="*/ 386 w 3007"/>
                  <a:gd name="T45" fmla="*/ 1992 h 2085"/>
                  <a:gd name="T46" fmla="*/ 700 w 3007"/>
                  <a:gd name="T47" fmla="*/ 1834 h 2085"/>
                  <a:gd name="T48" fmla="*/ 1064 w 3007"/>
                  <a:gd name="T49" fmla="*/ 1693 h 2085"/>
                  <a:gd name="T50" fmla="*/ 1661 w 3007"/>
                  <a:gd name="T51" fmla="*/ 1497 h 2085"/>
                  <a:gd name="T52" fmla="*/ 1845 w 3007"/>
                  <a:gd name="T53" fmla="*/ 1442 h 2085"/>
                  <a:gd name="T54" fmla="*/ 2252 w 3007"/>
                  <a:gd name="T55" fmla="*/ 1339 h 2085"/>
                  <a:gd name="T56" fmla="*/ 2551 w 3007"/>
                  <a:gd name="T57" fmla="*/ 1263 h 2085"/>
                  <a:gd name="T58" fmla="*/ 2730 w 3007"/>
                  <a:gd name="T59" fmla="*/ 1214 h 2085"/>
                  <a:gd name="T60" fmla="*/ 2876 w 3007"/>
                  <a:gd name="T61" fmla="*/ 1170 h 2085"/>
                  <a:gd name="T62" fmla="*/ 2974 w 3007"/>
                  <a:gd name="T63" fmla="*/ 1132 h 2085"/>
                  <a:gd name="T64" fmla="*/ 3007 w 3007"/>
                  <a:gd name="T65" fmla="*/ 871 h 2085"/>
                  <a:gd name="T66" fmla="*/ 2860 w 3007"/>
                  <a:gd name="T67" fmla="*/ 844 h 2085"/>
                  <a:gd name="T68" fmla="*/ 2670 w 3007"/>
                  <a:gd name="T69" fmla="*/ 806 h 2085"/>
                  <a:gd name="T70" fmla="*/ 2458 w 3007"/>
                  <a:gd name="T71" fmla="*/ 757 h 2085"/>
                  <a:gd name="T72" fmla="*/ 2138 w 3007"/>
                  <a:gd name="T73" fmla="*/ 670 h 2085"/>
                  <a:gd name="T74" fmla="*/ 1959 w 3007"/>
                  <a:gd name="T75" fmla="*/ 604 h 2085"/>
                  <a:gd name="T76" fmla="*/ 1824 w 3007"/>
                  <a:gd name="T77" fmla="*/ 534 h 2085"/>
                  <a:gd name="T78" fmla="*/ 1769 w 3007"/>
                  <a:gd name="T79" fmla="*/ 474 h 2085"/>
                  <a:gd name="T80" fmla="*/ 1753 w 3007"/>
                  <a:gd name="T81" fmla="*/ 436 h 2085"/>
                  <a:gd name="T82" fmla="*/ 1780 w 3007"/>
                  <a:gd name="T83" fmla="*/ 381 h 2085"/>
                  <a:gd name="T84" fmla="*/ 1862 w 3007"/>
                  <a:gd name="T85" fmla="*/ 316 h 2085"/>
                  <a:gd name="T86" fmla="*/ 1986 w 3007"/>
                  <a:gd name="T87" fmla="*/ 267 h 2085"/>
                  <a:gd name="T88" fmla="*/ 2149 w 3007"/>
                  <a:gd name="T89" fmla="*/ 229 h 2085"/>
                  <a:gd name="T90" fmla="*/ 2431 w 3007"/>
                  <a:gd name="T91" fmla="*/ 180 h 2085"/>
                  <a:gd name="T92" fmla="*/ 2827 w 3007"/>
                  <a:gd name="T93" fmla="*/ 125 h 2085"/>
                  <a:gd name="T94" fmla="*/ 3007 w 3007"/>
                  <a:gd name="T95" fmla="*/ 87 h 2085"/>
                  <a:gd name="T96" fmla="*/ 2909 w 3007"/>
                  <a:gd name="T97" fmla="*/ 22 h 2085"/>
                  <a:gd name="T98" fmla="*/ 2676 w 3007"/>
                  <a:gd name="T99" fmla="*/ 66 h 2085"/>
                  <a:gd name="T100" fmla="*/ 2285 w 3007"/>
                  <a:gd name="T101" fmla="*/ 120 h 2085"/>
                  <a:gd name="T102" fmla="*/ 2030 w 3007"/>
                  <a:gd name="T103" fmla="*/ 158 h 2085"/>
                  <a:gd name="T104" fmla="*/ 1791 w 3007"/>
                  <a:gd name="T105" fmla="*/ 202 h 2085"/>
                  <a:gd name="T106" fmla="*/ 1601 w 3007"/>
                  <a:gd name="T107" fmla="*/ 261 h 2085"/>
                  <a:gd name="T108" fmla="*/ 1471 w 3007"/>
                  <a:gd name="T109" fmla="*/ 338 h 2085"/>
                  <a:gd name="T110" fmla="*/ 1438 w 3007"/>
                  <a:gd name="T111" fmla="*/ 387 h 2085"/>
                  <a:gd name="T112" fmla="*/ 1427 w 3007"/>
                  <a:gd name="T113" fmla="*/ 441 h 2085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</a:gdLst>
                <a:ahLst/>
                <a:cxnLst>
                  <a:cxn ang="T114">
                    <a:pos x="T0" y="T1"/>
                  </a:cxn>
                  <a:cxn ang="T115">
                    <a:pos x="T2" y="T3"/>
                  </a:cxn>
                  <a:cxn ang="T116">
                    <a:pos x="T4" y="T5"/>
                  </a:cxn>
                  <a:cxn ang="T117">
                    <a:pos x="T6" y="T7"/>
                  </a:cxn>
                  <a:cxn ang="T118">
                    <a:pos x="T8" y="T9"/>
                  </a:cxn>
                  <a:cxn ang="T119">
                    <a:pos x="T10" y="T11"/>
                  </a:cxn>
                  <a:cxn ang="T120">
                    <a:pos x="T12" y="T13"/>
                  </a:cxn>
                  <a:cxn ang="T121">
                    <a:pos x="T14" y="T15"/>
                  </a:cxn>
                  <a:cxn ang="T122">
                    <a:pos x="T16" y="T17"/>
                  </a:cxn>
                  <a:cxn ang="T123">
                    <a:pos x="T18" y="T19"/>
                  </a:cxn>
                  <a:cxn ang="T124">
                    <a:pos x="T20" y="T21"/>
                  </a:cxn>
                  <a:cxn ang="T125">
                    <a:pos x="T22" y="T23"/>
                  </a:cxn>
                  <a:cxn ang="T126">
                    <a:pos x="T24" y="T25"/>
                  </a:cxn>
                  <a:cxn ang="T127">
                    <a:pos x="T26" y="T27"/>
                  </a:cxn>
                  <a:cxn ang="T128">
                    <a:pos x="T28" y="T29"/>
                  </a:cxn>
                  <a:cxn ang="T129">
                    <a:pos x="T30" y="T31"/>
                  </a:cxn>
                  <a:cxn ang="T130">
                    <a:pos x="T32" y="T33"/>
                  </a:cxn>
                  <a:cxn ang="T131">
                    <a:pos x="T34" y="T35"/>
                  </a:cxn>
                  <a:cxn ang="T132">
                    <a:pos x="T36" y="T37"/>
                  </a:cxn>
                  <a:cxn ang="T133">
                    <a:pos x="T38" y="T39"/>
                  </a:cxn>
                  <a:cxn ang="T134">
                    <a:pos x="T40" y="T41"/>
                  </a:cxn>
                  <a:cxn ang="T135">
                    <a:pos x="T42" y="T43"/>
                  </a:cxn>
                  <a:cxn ang="T136">
                    <a:pos x="T44" y="T45"/>
                  </a:cxn>
                  <a:cxn ang="T137">
                    <a:pos x="T46" y="T47"/>
                  </a:cxn>
                  <a:cxn ang="T138">
                    <a:pos x="T48" y="T49"/>
                  </a:cxn>
                  <a:cxn ang="T139">
                    <a:pos x="T50" y="T51"/>
                  </a:cxn>
                  <a:cxn ang="T140">
                    <a:pos x="T52" y="T53"/>
                  </a:cxn>
                  <a:cxn ang="T141">
                    <a:pos x="T54" y="T55"/>
                  </a:cxn>
                  <a:cxn ang="T142">
                    <a:pos x="T56" y="T57"/>
                  </a:cxn>
                  <a:cxn ang="T143">
                    <a:pos x="T58" y="T59"/>
                  </a:cxn>
                  <a:cxn ang="T144">
                    <a:pos x="T60" y="T61"/>
                  </a:cxn>
                  <a:cxn ang="T145">
                    <a:pos x="T62" y="T63"/>
                  </a:cxn>
                  <a:cxn ang="T146">
                    <a:pos x="T64" y="T65"/>
                  </a:cxn>
                  <a:cxn ang="T147">
                    <a:pos x="T66" y="T67"/>
                  </a:cxn>
                  <a:cxn ang="T148">
                    <a:pos x="T68" y="T69"/>
                  </a:cxn>
                  <a:cxn ang="T149">
                    <a:pos x="T70" y="T71"/>
                  </a:cxn>
                  <a:cxn ang="T150">
                    <a:pos x="T72" y="T73"/>
                  </a:cxn>
                  <a:cxn ang="T151">
                    <a:pos x="T74" y="T75"/>
                  </a:cxn>
                  <a:cxn ang="T152">
                    <a:pos x="T76" y="T77"/>
                  </a:cxn>
                  <a:cxn ang="T153">
                    <a:pos x="T78" y="T79"/>
                  </a:cxn>
                  <a:cxn ang="T154">
                    <a:pos x="T80" y="T81"/>
                  </a:cxn>
                  <a:cxn ang="T155">
                    <a:pos x="T82" y="T83"/>
                  </a:cxn>
                  <a:cxn ang="T156">
                    <a:pos x="T84" y="T85"/>
                  </a:cxn>
                  <a:cxn ang="T157">
                    <a:pos x="T86" y="T87"/>
                  </a:cxn>
                  <a:cxn ang="T158">
                    <a:pos x="T88" y="T89"/>
                  </a:cxn>
                  <a:cxn ang="T159">
                    <a:pos x="T90" y="T91"/>
                  </a:cxn>
                  <a:cxn ang="T160">
                    <a:pos x="T92" y="T93"/>
                  </a:cxn>
                  <a:cxn ang="T161">
                    <a:pos x="T94" y="T95"/>
                  </a:cxn>
                  <a:cxn ang="T162">
                    <a:pos x="T96" y="T97"/>
                  </a:cxn>
                  <a:cxn ang="T163">
                    <a:pos x="T98" y="T99"/>
                  </a:cxn>
                  <a:cxn ang="T164">
                    <a:pos x="T100" y="T101"/>
                  </a:cxn>
                  <a:cxn ang="T165">
                    <a:pos x="T102" y="T103"/>
                  </a:cxn>
                  <a:cxn ang="T166">
                    <a:pos x="T104" y="T105"/>
                  </a:cxn>
                  <a:cxn ang="T167">
                    <a:pos x="T106" y="T107"/>
                  </a:cxn>
                  <a:cxn ang="T168">
                    <a:pos x="T108" y="T109"/>
                  </a:cxn>
                  <a:cxn ang="T169">
                    <a:pos x="T110" y="T111"/>
                  </a:cxn>
                  <a:cxn ang="T170">
                    <a:pos x="T112" y="T113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rgbClr val="00008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31762" name="Freeform 33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>
                  <a:gd name="T0" fmla="*/ 0 w 1248"/>
                  <a:gd name="T1" fmla="*/ 332 h 539"/>
                  <a:gd name="T2" fmla="*/ 0 w 1248"/>
                  <a:gd name="T3" fmla="*/ 360 h 539"/>
                  <a:gd name="T4" fmla="*/ 5 w 1248"/>
                  <a:gd name="T5" fmla="*/ 387 h 539"/>
                  <a:gd name="T6" fmla="*/ 27 w 1248"/>
                  <a:gd name="T7" fmla="*/ 414 h 539"/>
                  <a:gd name="T8" fmla="*/ 54 w 1248"/>
                  <a:gd name="T9" fmla="*/ 436 h 539"/>
                  <a:gd name="T10" fmla="*/ 92 w 1248"/>
                  <a:gd name="T11" fmla="*/ 463 h 539"/>
                  <a:gd name="T12" fmla="*/ 141 w 1248"/>
                  <a:gd name="T13" fmla="*/ 490 h 539"/>
                  <a:gd name="T14" fmla="*/ 195 w 1248"/>
                  <a:gd name="T15" fmla="*/ 512 h 539"/>
                  <a:gd name="T16" fmla="*/ 255 w 1248"/>
                  <a:gd name="T17" fmla="*/ 539 h 539"/>
                  <a:gd name="T18" fmla="*/ 212 w 1248"/>
                  <a:gd name="T19" fmla="*/ 517 h 539"/>
                  <a:gd name="T20" fmla="*/ 179 w 1248"/>
                  <a:gd name="T21" fmla="*/ 490 h 539"/>
                  <a:gd name="T22" fmla="*/ 157 w 1248"/>
                  <a:gd name="T23" fmla="*/ 468 h 539"/>
                  <a:gd name="T24" fmla="*/ 141 w 1248"/>
                  <a:gd name="T25" fmla="*/ 447 h 539"/>
                  <a:gd name="T26" fmla="*/ 136 w 1248"/>
                  <a:gd name="T27" fmla="*/ 425 h 539"/>
                  <a:gd name="T28" fmla="*/ 136 w 1248"/>
                  <a:gd name="T29" fmla="*/ 403 h 539"/>
                  <a:gd name="T30" fmla="*/ 141 w 1248"/>
                  <a:gd name="T31" fmla="*/ 381 h 539"/>
                  <a:gd name="T32" fmla="*/ 157 w 1248"/>
                  <a:gd name="T33" fmla="*/ 365 h 539"/>
                  <a:gd name="T34" fmla="*/ 179 w 1248"/>
                  <a:gd name="T35" fmla="*/ 343 h 539"/>
                  <a:gd name="T36" fmla="*/ 201 w 1248"/>
                  <a:gd name="T37" fmla="*/ 327 h 539"/>
                  <a:gd name="T38" fmla="*/ 266 w 1248"/>
                  <a:gd name="T39" fmla="*/ 294 h 539"/>
                  <a:gd name="T40" fmla="*/ 353 w 1248"/>
                  <a:gd name="T41" fmla="*/ 262 h 539"/>
                  <a:gd name="T42" fmla="*/ 445 w 1248"/>
                  <a:gd name="T43" fmla="*/ 234 h 539"/>
                  <a:gd name="T44" fmla="*/ 554 w 1248"/>
                  <a:gd name="T45" fmla="*/ 213 h 539"/>
                  <a:gd name="T46" fmla="*/ 662 w 1248"/>
                  <a:gd name="T47" fmla="*/ 191 h 539"/>
                  <a:gd name="T48" fmla="*/ 890 w 1248"/>
                  <a:gd name="T49" fmla="*/ 153 h 539"/>
                  <a:gd name="T50" fmla="*/ 993 w 1248"/>
                  <a:gd name="T51" fmla="*/ 136 h 539"/>
                  <a:gd name="T52" fmla="*/ 1091 w 1248"/>
                  <a:gd name="T53" fmla="*/ 120 h 539"/>
                  <a:gd name="T54" fmla="*/ 1178 w 1248"/>
                  <a:gd name="T55" fmla="*/ 115 h 539"/>
                  <a:gd name="T56" fmla="*/ 1248 w 1248"/>
                  <a:gd name="T57" fmla="*/ 104 h 539"/>
                  <a:gd name="T58" fmla="*/ 1248 w 1248"/>
                  <a:gd name="T59" fmla="*/ 0 h 539"/>
                  <a:gd name="T60" fmla="*/ 1161 w 1248"/>
                  <a:gd name="T61" fmla="*/ 22 h 539"/>
                  <a:gd name="T62" fmla="*/ 1069 w 1248"/>
                  <a:gd name="T63" fmla="*/ 38 h 539"/>
                  <a:gd name="T64" fmla="*/ 874 w 1248"/>
                  <a:gd name="T65" fmla="*/ 71 h 539"/>
                  <a:gd name="T66" fmla="*/ 673 w 1248"/>
                  <a:gd name="T67" fmla="*/ 93 h 539"/>
                  <a:gd name="T68" fmla="*/ 483 w 1248"/>
                  <a:gd name="T69" fmla="*/ 126 h 539"/>
                  <a:gd name="T70" fmla="*/ 391 w 1248"/>
                  <a:gd name="T71" fmla="*/ 142 h 539"/>
                  <a:gd name="T72" fmla="*/ 309 w 1248"/>
                  <a:gd name="T73" fmla="*/ 158 h 539"/>
                  <a:gd name="T74" fmla="*/ 228 w 1248"/>
                  <a:gd name="T75" fmla="*/ 180 h 539"/>
                  <a:gd name="T76" fmla="*/ 163 w 1248"/>
                  <a:gd name="T77" fmla="*/ 202 h 539"/>
                  <a:gd name="T78" fmla="*/ 103 w 1248"/>
                  <a:gd name="T79" fmla="*/ 229 h 539"/>
                  <a:gd name="T80" fmla="*/ 54 w 1248"/>
                  <a:gd name="T81" fmla="*/ 256 h 539"/>
                  <a:gd name="T82" fmla="*/ 22 w 1248"/>
                  <a:gd name="T83" fmla="*/ 294 h 539"/>
                  <a:gd name="T84" fmla="*/ 0 w 1248"/>
                  <a:gd name="T85" fmla="*/ 332 h 539"/>
                  <a:gd name="T86" fmla="*/ 0 w 1248"/>
                  <a:gd name="T87" fmla="*/ 332 h 539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</a:gdLst>
                <a:ahLst/>
                <a:cxnLst>
                  <a:cxn ang="T88">
                    <a:pos x="T0" y="T1"/>
                  </a:cxn>
                  <a:cxn ang="T89">
                    <a:pos x="T2" y="T3"/>
                  </a:cxn>
                  <a:cxn ang="T90">
                    <a:pos x="T4" y="T5"/>
                  </a:cxn>
                  <a:cxn ang="T91">
                    <a:pos x="T6" y="T7"/>
                  </a:cxn>
                  <a:cxn ang="T92">
                    <a:pos x="T8" y="T9"/>
                  </a:cxn>
                  <a:cxn ang="T93">
                    <a:pos x="T10" y="T11"/>
                  </a:cxn>
                  <a:cxn ang="T94">
                    <a:pos x="T12" y="T13"/>
                  </a:cxn>
                  <a:cxn ang="T95">
                    <a:pos x="T14" y="T15"/>
                  </a:cxn>
                  <a:cxn ang="T96">
                    <a:pos x="T16" y="T17"/>
                  </a:cxn>
                  <a:cxn ang="T97">
                    <a:pos x="T18" y="T19"/>
                  </a:cxn>
                  <a:cxn ang="T98">
                    <a:pos x="T20" y="T21"/>
                  </a:cxn>
                  <a:cxn ang="T99">
                    <a:pos x="T22" y="T23"/>
                  </a:cxn>
                  <a:cxn ang="T100">
                    <a:pos x="T24" y="T25"/>
                  </a:cxn>
                  <a:cxn ang="T101">
                    <a:pos x="T26" y="T27"/>
                  </a:cxn>
                  <a:cxn ang="T102">
                    <a:pos x="T28" y="T29"/>
                  </a:cxn>
                  <a:cxn ang="T103">
                    <a:pos x="T30" y="T31"/>
                  </a:cxn>
                  <a:cxn ang="T104">
                    <a:pos x="T32" y="T33"/>
                  </a:cxn>
                  <a:cxn ang="T105">
                    <a:pos x="T34" y="T35"/>
                  </a:cxn>
                  <a:cxn ang="T106">
                    <a:pos x="T36" y="T37"/>
                  </a:cxn>
                  <a:cxn ang="T107">
                    <a:pos x="T38" y="T39"/>
                  </a:cxn>
                  <a:cxn ang="T108">
                    <a:pos x="T40" y="T41"/>
                  </a:cxn>
                  <a:cxn ang="T109">
                    <a:pos x="T42" y="T43"/>
                  </a:cxn>
                  <a:cxn ang="T110">
                    <a:pos x="T44" y="T45"/>
                  </a:cxn>
                  <a:cxn ang="T111">
                    <a:pos x="T46" y="T47"/>
                  </a:cxn>
                  <a:cxn ang="T112">
                    <a:pos x="T48" y="T49"/>
                  </a:cxn>
                  <a:cxn ang="T113">
                    <a:pos x="T50" y="T51"/>
                  </a:cxn>
                  <a:cxn ang="T114">
                    <a:pos x="T52" y="T53"/>
                  </a:cxn>
                  <a:cxn ang="T115">
                    <a:pos x="T54" y="T55"/>
                  </a:cxn>
                  <a:cxn ang="T116">
                    <a:pos x="T56" y="T57"/>
                  </a:cxn>
                  <a:cxn ang="T117">
                    <a:pos x="T58" y="T59"/>
                  </a:cxn>
                  <a:cxn ang="T118">
                    <a:pos x="T60" y="T61"/>
                  </a:cxn>
                  <a:cxn ang="T119">
                    <a:pos x="T62" y="T63"/>
                  </a:cxn>
                  <a:cxn ang="T120">
                    <a:pos x="T64" y="T65"/>
                  </a:cxn>
                  <a:cxn ang="T121">
                    <a:pos x="T66" y="T67"/>
                  </a:cxn>
                  <a:cxn ang="T122">
                    <a:pos x="T68" y="T69"/>
                  </a:cxn>
                  <a:cxn ang="T123">
                    <a:pos x="T70" y="T71"/>
                  </a:cxn>
                  <a:cxn ang="T124">
                    <a:pos x="T72" y="T73"/>
                  </a:cxn>
                  <a:cxn ang="T125">
                    <a:pos x="T74" y="T75"/>
                  </a:cxn>
                  <a:cxn ang="T126">
                    <a:pos x="T76" y="T77"/>
                  </a:cxn>
                  <a:cxn ang="T127">
                    <a:pos x="T78" y="T79"/>
                  </a:cxn>
                  <a:cxn ang="T128">
                    <a:pos x="T80" y="T81"/>
                  </a:cxn>
                  <a:cxn ang="T129">
                    <a:pos x="T82" y="T83"/>
                  </a:cxn>
                  <a:cxn ang="T130">
                    <a:pos x="T84" y="T85"/>
                  </a:cxn>
                  <a:cxn ang="T131">
                    <a:pos x="T86" y="T87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close/>
                  </a:path>
                </a:pathLst>
              </a:custGeom>
              <a:solidFill>
                <a:srgbClr val="00007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31756" name="Freeform 34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>
                <a:gd name="T0" fmla="*/ 25 w 2296"/>
                <a:gd name="T1" fmla="*/ 2186 h 1469"/>
                <a:gd name="T2" fmla="*/ 35 w 2296"/>
                <a:gd name="T3" fmla="*/ 2086 h 1469"/>
                <a:gd name="T4" fmla="*/ 43 w 2296"/>
                <a:gd name="T5" fmla="*/ 1975 h 1469"/>
                <a:gd name="T6" fmla="*/ 48 w 2296"/>
                <a:gd name="T7" fmla="*/ 1849 h 1469"/>
                <a:gd name="T8" fmla="*/ 54 w 2296"/>
                <a:gd name="T9" fmla="*/ 1716 h 1469"/>
                <a:gd name="T10" fmla="*/ 56 w 2296"/>
                <a:gd name="T11" fmla="*/ 1560 h 1469"/>
                <a:gd name="T12" fmla="*/ 57 w 2296"/>
                <a:gd name="T13" fmla="*/ 1378 h 1469"/>
                <a:gd name="T14" fmla="*/ 58 w 2296"/>
                <a:gd name="T15" fmla="*/ 1156 h 1469"/>
                <a:gd name="T16" fmla="*/ 57 w 2296"/>
                <a:gd name="T17" fmla="*/ 941 h 1469"/>
                <a:gd name="T18" fmla="*/ 55 w 2296"/>
                <a:gd name="T19" fmla="*/ 749 h 1469"/>
                <a:gd name="T20" fmla="*/ 51 w 2296"/>
                <a:gd name="T21" fmla="*/ 570 h 1469"/>
                <a:gd name="T22" fmla="*/ 45 w 2296"/>
                <a:gd name="T23" fmla="*/ 323 h 1469"/>
                <a:gd name="T24" fmla="*/ 41 w 2296"/>
                <a:gd name="T25" fmla="*/ 189 h 1469"/>
                <a:gd name="T26" fmla="*/ 38 w 2296"/>
                <a:gd name="T27" fmla="*/ 88 h 1469"/>
                <a:gd name="T28" fmla="*/ 35 w 2296"/>
                <a:gd name="T29" fmla="*/ 10 h 1469"/>
                <a:gd name="T30" fmla="*/ 34 w 2296"/>
                <a:gd name="T31" fmla="*/ 0 h 1469"/>
                <a:gd name="T32" fmla="*/ 41 w 2296"/>
                <a:gd name="T33" fmla="*/ 247 h 1469"/>
                <a:gd name="T34" fmla="*/ 50 w 2296"/>
                <a:gd name="T35" fmla="*/ 526 h 1469"/>
                <a:gd name="T36" fmla="*/ 52 w 2296"/>
                <a:gd name="T37" fmla="*/ 675 h 1469"/>
                <a:gd name="T38" fmla="*/ 55 w 2296"/>
                <a:gd name="T39" fmla="*/ 827 h 1469"/>
                <a:gd name="T40" fmla="*/ 57 w 2296"/>
                <a:gd name="T41" fmla="*/ 985 h 1469"/>
                <a:gd name="T42" fmla="*/ 57 w 2296"/>
                <a:gd name="T43" fmla="*/ 1156 h 1469"/>
                <a:gd name="T44" fmla="*/ 57 w 2296"/>
                <a:gd name="T45" fmla="*/ 1310 h 1469"/>
                <a:gd name="T46" fmla="*/ 55 w 2296"/>
                <a:gd name="T47" fmla="*/ 1450 h 1469"/>
                <a:gd name="T48" fmla="*/ 52 w 2296"/>
                <a:gd name="T49" fmla="*/ 1560 h 1469"/>
                <a:gd name="T50" fmla="*/ 48 w 2296"/>
                <a:gd name="T51" fmla="*/ 1651 h 1469"/>
                <a:gd name="T52" fmla="*/ 45 w 2296"/>
                <a:gd name="T53" fmla="*/ 1740 h 1469"/>
                <a:gd name="T54" fmla="*/ 34 w 2296"/>
                <a:gd name="T55" fmla="*/ 1872 h 1469"/>
                <a:gd name="T56" fmla="*/ 23 w 2296"/>
                <a:gd name="T57" fmla="*/ 1996 h 1469"/>
                <a:gd name="T58" fmla="*/ 14 w 2296"/>
                <a:gd name="T59" fmla="*/ 2122 h 1469"/>
                <a:gd name="T60" fmla="*/ 9 w 2296"/>
                <a:gd name="T61" fmla="*/ 2200 h 1469"/>
                <a:gd name="T62" fmla="*/ 6 w 2296"/>
                <a:gd name="T63" fmla="*/ 2276 h 1469"/>
                <a:gd name="T64" fmla="*/ 2 w 2296"/>
                <a:gd name="T65" fmla="*/ 2370 h 1469"/>
                <a:gd name="T66" fmla="*/ 2 w 2296"/>
                <a:gd name="T67" fmla="*/ 2482 h 1469"/>
                <a:gd name="T68" fmla="*/ 0 w 2296"/>
                <a:gd name="T69" fmla="*/ 2603 h 1469"/>
                <a:gd name="T70" fmla="*/ 2 w 2296"/>
                <a:gd name="T71" fmla="*/ 2737 h 1469"/>
                <a:gd name="T72" fmla="*/ 2 w 2296"/>
                <a:gd name="T73" fmla="*/ 2851 h 1469"/>
                <a:gd name="T74" fmla="*/ 5 w 2296"/>
                <a:gd name="T75" fmla="*/ 2942 h 1469"/>
                <a:gd name="T76" fmla="*/ 9 w 2296"/>
                <a:gd name="T77" fmla="*/ 3028 h 1469"/>
                <a:gd name="T78" fmla="*/ 6 w 2296"/>
                <a:gd name="T79" fmla="*/ 2916 h 1469"/>
                <a:gd name="T80" fmla="*/ 4 w 2296"/>
                <a:gd name="T81" fmla="*/ 2805 h 1469"/>
                <a:gd name="T82" fmla="*/ 3 w 2296"/>
                <a:gd name="T83" fmla="*/ 2692 h 1469"/>
                <a:gd name="T84" fmla="*/ 4 w 2296"/>
                <a:gd name="T85" fmla="*/ 2595 h 1469"/>
                <a:gd name="T86" fmla="*/ 6 w 2296"/>
                <a:gd name="T87" fmla="*/ 2491 h 1469"/>
                <a:gd name="T88" fmla="*/ 9 w 2296"/>
                <a:gd name="T89" fmla="*/ 2403 h 1469"/>
                <a:gd name="T90" fmla="*/ 14 w 2296"/>
                <a:gd name="T91" fmla="*/ 2310 h 1469"/>
                <a:gd name="T92" fmla="*/ 20 w 2296"/>
                <a:gd name="T93" fmla="*/ 2244 h 1469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close/>
                </a:path>
              </a:pathLst>
            </a:custGeom>
            <a:solidFill>
              <a:srgbClr val="00007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1757" name="Freeform 35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>
                <a:gd name="T0" fmla="*/ 0 w 5740"/>
                <a:gd name="T1" fmla="*/ 0 h 1906"/>
                <a:gd name="T2" fmla="*/ 0 w 5740"/>
                <a:gd name="T3" fmla="*/ 616 h 1906"/>
                <a:gd name="T4" fmla="*/ 6035 w 5740"/>
                <a:gd name="T5" fmla="*/ 616 h 1906"/>
                <a:gd name="T6" fmla="*/ 6035 w 5740"/>
                <a:gd name="T7" fmla="*/ 0 h 1906"/>
                <a:gd name="T8" fmla="*/ 0 w 5740"/>
                <a:gd name="T9" fmla="*/ 0 h 1906"/>
                <a:gd name="T10" fmla="*/ 0 w 5740"/>
                <a:gd name="T11" fmla="*/ 0 h 190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rgbClr val="000084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1338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22425" y="1549400"/>
            <a:ext cx="7188200" cy="21304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91440" rIns="4572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33924" name="Rectangle 36"/>
          <p:cNvSpPr>
            <a:spLocks noChangeArrowheads="1"/>
          </p:cNvSpPr>
          <p:nvPr/>
        </p:nvSpPr>
        <p:spPr bwMode="auto">
          <a:xfrm>
            <a:off x="0" y="0"/>
            <a:ext cx="9144000" cy="1020763"/>
          </a:xfrm>
          <a:prstGeom prst="rect">
            <a:avLst/>
          </a:prstGeom>
          <a:gradFill rotWithShape="1">
            <a:gsLst>
              <a:gs pos="0">
                <a:srgbClr val="FF6600">
                  <a:gamma/>
                  <a:shade val="46275"/>
                  <a:invGamma/>
                </a:srgbClr>
              </a:gs>
              <a:gs pos="50000">
                <a:srgbClr val="FF6600">
                  <a:alpha val="81000"/>
                </a:srgbClr>
              </a:gs>
              <a:gs pos="100000">
                <a:srgbClr val="FF6600">
                  <a:gamma/>
                  <a:shade val="46275"/>
                  <a:invGamma/>
                </a:srgbClr>
              </a:gs>
            </a:gsLst>
            <a:lin ang="5400000" scaled="1"/>
          </a:gradFill>
          <a:ln w="31750">
            <a:solidFill>
              <a:srgbClr val="D7300A"/>
            </a:solidFill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  <a:buFont typeface="Monotype Sorts" pitchFamily="-80" charset="2"/>
              <a:buChar char="4"/>
              <a:defRPr/>
            </a:pPr>
            <a:endParaRPr kumimoji="1" lang="en-US" b="1" dirty="0">
              <a:solidFill>
                <a:srgbClr val="FFBA3E"/>
              </a:solidFill>
              <a:latin typeface="Arial" pitchFamily="34" charset="0"/>
            </a:endParaRPr>
          </a:p>
        </p:txBody>
      </p:sp>
      <p:pic>
        <p:nvPicPr>
          <p:cNvPr id="31751" name="Picture 3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0800" y="76200"/>
            <a:ext cx="1311275" cy="854075"/>
          </a:xfrm>
          <a:prstGeom prst="rect">
            <a:avLst/>
          </a:prstGeom>
          <a:noFill/>
          <a:ln w="12700">
            <a:solidFill>
              <a:srgbClr val="99CC0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</p:pic>
      <p:sp>
        <p:nvSpPr>
          <p:cNvPr id="31752" name="Line 38"/>
          <p:cNvSpPr>
            <a:spLocks noChangeShapeType="1"/>
          </p:cNvSpPr>
          <p:nvPr/>
        </p:nvSpPr>
        <p:spPr bwMode="auto">
          <a:xfrm>
            <a:off x="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  <p:sp>
        <p:nvSpPr>
          <p:cNvPr id="4133894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622425" y="438150"/>
            <a:ext cx="7521575" cy="4635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754" name="Line 39"/>
          <p:cNvSpPr>
            <a:spLocks noChangeShapeType="1"/>
          </p:cNvSpPr>
          <p:nvPr/>
        </p:nvSpPr>
        <p:spPr bwMode="auto">
          <a:xfrm>
            <a:off x="-25400" y="1038225"/>
            <a:ext cx="91440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 wrap="none">
            <a:spAutoFit/>
          </a:bodyPr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30" r:id="rId1"/>
    <p:sldLayoutId id="2147507231" r:id="rId2"/>
    <p:sldLayoutId id="2147507232" r:id="rId3"/>
    <p:sldLayoutId id="2147507233" r:id="rId4"/>
    <p:sldLayoutId id="2147507234" r:id="rId5"/>
    <p:sldLayoutId id="2147507235" r:id="rId6"/>
    <p:sldLayoutId id="2147507236" r:id="rId7"/>
    <p:sldLayoutId id="2147507237" r:id="rId8"/>
    <p:sldLayoutId id="2147507238" r:id="rId9"/>
    <p:sldLayoutId id="2147507239" r:id="rId10"/>
    <p:sldLayoutId id="2147507240" r:id="rId11"/>
    <p:sldLayoutId id="2147507241" r:id="rId12"/>
  </p:sldLayoutIdLst>
  <p:txStyles>
    <p:titleStyle>
      <a:lvl1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2pPr>
      <a:lvl3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3pPr>
      <a:lvl4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4pPr>
      <a:lvl5pPr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5pPr>
      <a:lvl6pPr marL="4572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6pPr>
      <a:lvl7pPr marL="9144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7pPr>
      <a:lvl8pPr marL="13716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8pPr>
      <a:lvl9pPr marL="1828800" algn="ctr" rtl="0" eaLnBrk="0" fontAlgn="base" hangingPunct="0">
        <a:lnSpc>
          <a:spcPct val="95000"/>
        </a:lnSpc>
        <a:spcBef>
          <a:spcPct val="0"/>
        </a:spcBef>
        <a:spcAft>
          <a:spcPct val="0"/>
        </a:spcAft>
        <a:defRPr sz="32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Arial" pitchFamily="34" charset="0"/>
        </a:defRPr>
      </a:lvl9pPr>
    </p:titleStyle>
    <p:bodyStyle>
      <a:lvl1pPr marL="341313" indent="-341313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rgbClr val="CC0000"/>
        </a:buClr>
        <a:buSzPct val="68000"/>
        <a:buFont typeface="Arial" charset="0"/>
        <a:buChar char="►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801688" indent="-346075" algn="l" rtl="0" eaLnBrk="0" fontAlgn="base" hangingPunct="0">
        <a:lnSpc>
          <a:spcPct val="95000"/>
        </a:lnSpc>
        <a:spcBef>
          <a:spcPct val="25000"/>
        </a:spcBef>
        <a:spcAft>
          <a:spcPct val="0"/>
        </a:spcAft>
        <a:buClr>
          <a:schemeClr val="accent2"/>
        </a:buClr>
        <a:buSzPct val="68000"/>
        <a:buFont typeface="Arial" charset="0"/>
        <a:buChar char="●"/>
        <a:defRPr sz="26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7763" indent="-231775" algn="l" rtl="0" eaLnBrk="0" fontAlgn="base" hangingPunct="0">
        <a:lnSpc>
          <a:spcPct val="95000"/>
        </a:lnSpc>
        <a:spcBef>
          <a:spcPct val="15000"/>
        </a:spcBef>
        <a:spcAft>
          <a:spcPct val="0"/>
        </a:spcAft>
        <a:buClr>
          <a:schemeClr val="tx2"/>
        </a:buClr>
        <a:buFont typeface="Arial" charset="0"/>
        <a:buChar char="•"/>
        <a:defRPr sz="2600" b="1" i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711325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–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002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4574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146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3718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29050" indent="-171450" algn="l" rtl="0" eaLnBrk="0" fontAlgn="base" hangingPunct="0">
        <a:lnSpc>
          <a:spcPct val="95000"/>
        </a:lnSpc>
        <a:spcBef>
          <a:spcPct val="20000"/>
        </a:spcBef>
        <a:spcAft>
          <a:spcPct val="0"/>
        </a:spcAft>
        <a:buChar char="»"/>
        <a:defRPr sz="2000" b="1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52425" y="0"/>
            <a:ext cx="8458200" cy="133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524000"/>
            <a:ext cx="8382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309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solidFill>
                  <a:srgbClr val="FFCF02"/>
                </a:solidFill>
                <a:latin typeface="Arial" charset="0"/>
                <a:ea typeface="+mn-ea"/>
                <a:cs typeface="Arial"/>
              </a:defRPr>
            </a:lvl1pPr>
          </a:lstStyle>
          <a:p>
            <a:pPr>
              <a:defRPr/>
            </a:pPr>
            <a:fld id="{3B925A68-BE7D-422F-B826-C963A49D4B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32773" name="Line 5"/>
          <p:cNvSpPr>
            <a:spLocks noChangeShapeType="1"/>
          </p:cNvSpPr>
          <p:nvPr userDrawn="1"/>
        </p:nvSpPr>
        <p:spPr bwMode="auto">
          <a:xfrm>
            <a:off x="0" y="1371600"/>
            <a:ext cx="9144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507259" r:id="rId1"/>
    <p:sldLayoutId id="2147507260" r:id="rId2"/>
    <p:sldLayoutId id="2147507261" r:id="rId3"/>
    <p:sldLayoutId id="2147507262" r:id="rId4"/>
    <p:sldLayoutId id="2147507263" r:id="rId5"/>
    <p:sldLayoutId id="2147507264" r:id="rId6"/>
    <p:sldLayoutId id="2147507265" r:id="rId7"/>
    <p:sldLayoutId id="2147507266" r:id="rId8"/>
    <p:sldLayoutId id="2147507267" r:id="rId9"/>
    <p:sldLayoutId id="2147507268" r:id="rId10"/>
    <p:sldLayoutId id="214750726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  <a:ea typeface="MS PGothic" pitchFamily="34" charset="-128"/>
          <a:cs typeface="Arial" charset="0"/>
        </a:defRPr>
      </a:lvl9pPr>
    </p:titleStyle>
    <p:bodyStyle>
      <a:lvl1pPr marL="22860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3200" b="1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628650" indent="-28575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800" b="1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9715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400" b="1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3144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1657350" indent="-228600" algn="l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1145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6pPr>
      <a:lvl7pPr marL="25717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7pPr>
      <a:lvl8pPr marL="30289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8pPr>
      <a:lvl9pPr marL="3486150" indent="-228600" algn="l" rtl="0" fontAlgn="base">
        <a:spcBef>
          <a:spcPct val="30000"/>
        </a:spcBef>
        <a:spcAft>
          <a:spcPct val="0"/>
        </a:spcAft>
        <a:buClr>
          <a:schemeClr val="tx2"/>
        </a:buClr>
        <a:buChar char="•"/>
        <a:defRPr sz="2000" b="1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9683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 algn="l"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  <p:sp>
        <p:nvSpPr>
          <p:cNvPr id="2296837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buFontTx/>
              <a:buNone/>
              <a:defRPr sz="1400" b="0">
                <a:solidFill>
                  <a:schemeClr val="tx1"/>
                </a:solidFill>
                <a:cs typeface="Arial" pitchFamily="34" charset="0"/>
              </a:defRPr>
            </a:lvl1pPr>
          </a:lstStyle>
          <a:p>
            <a:pPr>
              <a:defRPr/>
            </a:pPr>
            <a:fld id="{405B0E29-03C9-4604-B175-81520244469B}" type="slidenum">
              <a:rPr lang="en-US">
                <a:solidFill>
                  <a:srgbClr val="FFFF00"/>
                </a:solidFill>
                <a:latin typeface="Times New Roman"/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6571683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297" r:id="rId1"/>
    <p:sldLayoutId id="2147507298" r:id="rId2"/>
    <p:sldLayoutId id="2147507299" r:id="rId3"/>
    <p:sldLayoutId id="2147507300" r:id="rId4"/>
    <p:sldLayoutId id="2147507301" r:id="rId5"/>
    <p:sldLayoutId id="2147507302" r:id="rId6"/>
    <p:sldLayoutId id="2147507303" r:id="rId7"/>
    <p:sldLayoutId id="2147507304" r:id="rId8"/>
    <p:sldLayoutId id="2147507305" r:id="rId9"/>
    <p:sldLayoutId id="2147507306" r:id="rId10"/>
    <p:sldLayoutId id="2147507307" r:id="rId11"/>
    <p:sldLayoutId id="2147507308" r:id="rId12"/>
    <p:sldLayoutId id="2147507309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748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748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2748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3A54A1E-04FD-42E9-8C63-E79C55DE452F}" type="slidenum">
              <a:rPr lang="en-US">
                <a:solidFill>
                  <a:srgbClr val="FFFF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865442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507336" r:id="rId1"/>
    <p:sldLayoutId id="2147507337" r:id="rId2"/>
    <p:sldLayoutId id="2147507338" r:id="rId3"/>
    <p:sldLayoutId id="2147507339" r:id="rId4"/>
    <p:sldLayoutId id="2147507340" r:id="rId5"/>
    <p:sldLayoutId id="2147507341" r:id="rId6"/>
    <p:sldLayoutId id="2147507342" r:id="rId7"/>
    <p:sldLayoutId id="2147507343" r:id="rId8"/>
    <p:sldLayoutId id="2147507344" r:id="rId9"/>
    <p:sldLayoutId id="2147507345" r:id="rId10"/>
    <p:sldLayoutId id="214750734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9.xml"/><Relationship Id="rId4" Type="http://schemas.openxmlformats.org/officeDocument/2006/relationships/image" Target="../media/image9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5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/>
          <a:lstStyle/>
          <a:p>
            <a:r>
              <a:rPr lang="en-US" b="1" dirty="0"/>
              <a:t>Renal Denervation</a:t>
            </a:r>
            <a:br>
              <a:rPr lang="en-US" b="1" dirty="0"/>
            </a:br>
            <a:r>
              <a:rPr lang="en-US" b="1" dirty="0"/>
              <a:t>Failed to Reduce Blood Pressure </a:t>
            </a:r>
            <a:br>
              <a:rPr lang="en-US" b="1" dirty="0"/>
            </a:br>
            <a:r>
              <a:rPr lang="en-US" b="1" dirty="0"/>
              <a:t>in Resistant Hypertension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244474" y="6508869"/>
            <a:ext cx="43973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 pitchFamily="18" charset="0"/>
                <a:ea typeface="+mn-ea"/>
                <a:cs typeface="Arial"/>
              </a:rPr>
              <a:t>N Engl J Med 2014;370:1393-1401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itchFamily="18" charset="0"/>
              <a:ea typeface="+mn-ea"/>
              <a:cs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2286001"/>
            <a:ext cx="4257675" cy="4074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2286001"/>
            <a:ext cx="4105275" cy="4091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9704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Line 2"/>
          <p:cNvSpPr>
            <a:spLocks noChangeShapeType="1"/>
          </p:cNvSpPr>
          <p:nvPr/>
        </p:nvSpPr>
        <p:spPr bwMode="auto">
          <a:xfrm rot="1595702">
            <a:off x="4505325" y="1597025"/>
            <a:ext cx="139700" cy="292100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lIns="186848" tIns="93422" rIns="186848" bIns="93422" anchor="ctr" anchorCtr="1"/>
          <a:lstStyle/>
          <a:p>
            <a:endParaRPr lang="en-US" dirty="0"/>
          </a:p>
        </p:txBody>
      </p:sp>
      <p:sp>
        <p:nvSpPr>
          <p:cNvPr id="101379" name="Line 3"/>
          <p:cNvSpPr>
            <a:spLocks noChangeShapeType="1"/>
          </p:cNvSpPr>
          <p:nvPr/>
        </p:nvSpPr>
        <p:spPr bwMode="auto">
          <a:xfrm>
            <a:off x="4572000" y="1143000"/>
            <a:ext cx="3175" cy="295275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lIns="186848" tIns="93422" rIns="186848" bIns="93422" anchor="ctr" anchorCtr="1"/>
          <a:lstStyle/>
          <a:p>
            <a:endParaRPr lang="en-US" dirty="0"/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blackWhite">
          <a:xfrm>
            <a:off x="2971800" y="1447800"/>
            <a:ext cx="3276600" cy="304800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Start thiazide-type diuretic</a:t>
            </a:r>
            <a:r>
              <a:rPr lang="en-US" sz="1800" b="1" dirty="0">
                <a:solidFill>
                  <a:srgbClr val="FFFFFF"/>
                </a:solidFill>
                <a:latin typeface="Arial" charset="0"/>
              </a:rPr>
              <a:t>.</a:t>
            </a:r>
          </a:p>
        </p:txBody>
      </p:sp>
      <p:sp>
        <p:nvSpPr>
          <p:cNvPr id="101381" name="Line 5"/>
          <p:cNvSpPr>
            <a:spLocks noChangeShapeType="1"/>
          </p:cNvSpPr>
          <p:nvPr/>
        </p:nvSpPr>
        <p:spPr bwMode="auto">
          <a:xfrm>
            <a:off x="4568825" y="2160588"/>
            <a:ext cx="0" cy="328612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lIns="186848" tIns="93422" rIns="186848" bIns="93422" anchor="ctr" anchorCtr="1"/>
          <a:lstStyle/>
          <a:p>
            <a:endParaRPr lang="en-US" dirty="0"/>
          </a:p>
        </p:txBody>
      </p:sp>
      <p:sp>
        <p:nvSpPr>
          <p:cNvPr id="101382" name="Rectangle 6"/>
          <p:cNvSpPr>
            <a:spLocks noChangeArrowheads="1"/>
          </p:cNvSpPr>
          <p:nvPr/>
        </p:nvSpPr>
        <p:spPr bwMode="blackWhite">
          <a:xfrm>
            <a:off x="609600" y="1981200"/>
            <a:ext cx="7924800" cy="381000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algn="l"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If not at goal, add ACEI or ARB if creatinine &gt;1.5, cough, hyperkalemia.</a:t>
            </a:r>
          </a:p>
        </p:txBody>
      </p:sp>
      <p:grpSp>
        <p:nvGrpSpPr>
          <p:cNvPr id="101383" name="Group 7"/>
          <p:cNvGrpSpPr>
            <a:grpSpLocks/>
          </p:cNvGrpSpPr>
          <p:nvPr/>
        </p:nvGrpSpPr>
        <p:grpSpPr bwMode="auto">
          <a:xfrm>
            <a:off x="4025900" y="3336925"/>
            <a:ext cx="979488" cy="471488"/>
            <a:chOff x="2032" y="1339"/>
            <a:chExt cx="694" cy="286"/>
          </a:xfrm>
        </p:grpSpPr>
        <p:sp>
          <p:nvSpPr>
            <p:cNvPr id="101404" name="Line 8"/>
            <p:cNvSpPr>
              <a:spLocks noChangeShapeType="1"/>
            </p:cNvSpPr>
            <p:nvPr/>
          </p:nvSpPr>
          <p:spPr bwMode="auto">
            <a:xfrm flipH="1">
              <a:off x="2032" y="1339"/>
              <a:ext cx="351" cy="286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  <p:sp>
          <p:nvSpPr>
            <p:cNvPr id="101405" name="Line 9"/>
            <p:cNvSpPr>
              <a:spLocks noChangeShapeType="1"/>
            </p:cNvSpPr>
            <p:nvPr/>
          </p:nvSpPr>
          <p:spPr bwMode="auto">
            <a:xfrm>
              <a:off x="2375" y="1339"/>
              <a:ext cx="351" cy="286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</p:grpSp>
      <p:grpSp>
        <p:nvGrpSpPr>
          <p:cNvPr id="101384" name="Group 10"/>
          <p:cNvGrpSpPr>
            <a:grpSpLocks/>
          </p:cNvGrpSpPr>
          <p:nvPr/>
        </p:nvGrpSpPr>
        <p:grpSpPr bwMode="auto">
          <a:xfrm>
            <a:off x="3049588" y="3921125"/>
            <a:ext cx="3035300" cy="436563"/>
            <a:chOff x="1340" y="1830"/>
            <a:chExt cx="2151" cy="433"/>
          </a:xfrm>
        </p:grpSpPr>
        <p:sp>
          <p:nvSpPr>
            <p:cNvPr id="101402" name="Line 11"/>
            <p:cNvSpPr>
              <a:spLocks noChangeShapeType="1"/>
            </p:cNvSpPr>
            <p:nvPr/>
          </p:nvSpPr>
          <p:spPr bwMode="auto">
            <a:xfrm>
              <a:off x="1340" y="1830"/>
              <a:ext cx="0" cy="433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  <p:sp>
          <p:nvSpPr>
            <p:cNvPr id="101403" name="Line 12"/>
            <p:cNvSpPr>
              <a:spLocks noChangeShapeType="1"/>
            </p:cNvSpPr>
            <p:nvPr/>
          </p:nvSpPr>
          <p:spPr bwMode="auto">
            <a:xfrm>
              <a:off x="3491" y="1830"/>
              <a:ext cx="0" cy="433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</p:grpSp>
      <p:sp>
        <p:nvSpPr>
          <p:cNvPr id="101385" name="Rectangle 13"/>
          <p:cNvSpPr>
            <a:spLocks noChangeArrowheads="1"/>
          </p:cNvSpPr>
          <p:nvPr/>
        </p:nvSpPr>
        <p:spPr bwMode="blackWhite">
          <a:xfrm>
            <a:off x="1524000" y="3200400"/>
            <a:ext cx="6172200" cy="457200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8925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 BP still not at goal?  Assess 24-hour urinary sodium</a:t>
            </a:r>
            <a:r>
              <a:rPr lang="en-US" sz="1600" b="1" i="1" dirty="0">
                <a:solidFill>
                  <a:srgbClr val="FFFFFF"/>
                </a:solidFill>
                <a:latin typeface="Arial" charset="0"/>
              </a:rPr>
              <a:t>.</a:t>
            </a:r>
          </a:p>
        </p:txBody>
      </p:sp>
      <p:sp>
        <p:nvSpPr>
          <p:cNvPr id="101386" name="Rectangle 14"/>
          <p:cNvSpPr>
            <a:spLocks noChangeArrowheads="1"/>
          </p:cNvSpPr>
          <p:nvPr/>
        </p:nvSpPr>
        <p:spPr bwMode="blackWhite">
          <a:xfrm>
            <a:off x="4876800" y="3824288"/>
            <a:ext cx="2209800" cy="290512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Sodium &lt;100 Meq</a:t>
            </a:r>
          </a:p>
        </p:txBody>
      </p:sp>
      <p:grpSp>
        <p:nvGrpSpPr>
          <p:cNvPr id="101387" name="Group 15"/>
          <p:cNvGrpSpPr>
            <a:grpSpLocks/>
          </p:cNvGrpSpPr>
          <p:nvPr/>
        </p:nvGrpSpPr>
        <p:grpSpPr bwMode="auto">
          <a:xfrm>
            <a:off x="3033713" y="4381500"/>
            <a:ext cx="3040062" cy="1101725"/>
            <a:chOff x="1329" y="2261"/>
            <a:chExt cx="2155" cy="286"/>
          </a:xfrm>
        </p:grpSpPr>
        <p:sp>
          <p:nvSpPr>
            <p:cNvPr id="101400" name="Line 16"/>
            <p:cNvSpPr>
              <a:spLocks noChangeShapeType="1"/>
            </p:cNvSpPr>
            <p:nvPr/>
          </p:nvSpPr>
          <p:spPr bwMode="auto">
            <a:xfrm>
              <a:off x="1329" y="2261"/>
              <a:ext cx="351" cy="286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  <p:sp>
          <p:nvSpPr>
            <p:cNvPr id="101401" name="Line 17"/>
            <p:cNvSpPr>
              <a:spLocks noChangeShapeType="1"/>
            </p:cNvSpPr>
            <p:nvPr/>
          </p:nvSpPr>
          <p:spPr bwMode="auto">
            <a:xfrm flipH="1">
              <a:off x="3133" y="2261"/>
              <a:ext cx="351" cy="286"/>
            </a:xfrm>
            <a:prstGeom prst="line">
              <a:avLst/>
            </a:prstGeom>
            <a:noFill/>
            <a:ln w="25400">
              <a:solidFill>
                <a:srgbClr val="FFFF66"/>
              </a:solidFill>
              <a:round/>
              <a:headEnd/>
              <a:tailEnd type="triangle" w="med" len="med"/>
            </a:ln>
          </p:spPr>
          <p:txBody>
            <a:bodyPr wrap="none" lIns="186848" tIns="93422" rIns="186848" bIns="93422" anchor="ctr" anchorCtr="1"/>
            <a:lstStyle/>
            <a:p>
              <a:endParaRPr lang="en-US" dirty="0"/>
            </a:p>
          </p:txBody>
        </p:sp>
      </p:grpSp>
      <p:sp>
        <p:nvSpPr>
          <p:cNvPr id="101388" name="Rectangle 18"/>
          <p:cNvSpPr>
            <a:spLocks noChangeArrowheads="1"/>
          </p:cNvSpPr>
          <p:nvPr/>
        </p:nvSpPr>
        <p:spPr bwMode="blackWhite">
          <a:xfrm>
            <a:off x="762000" y="4343400"/>
            <a:ext cx="3198813" cy="893763"/>
          </a:xfrm>
          <a:prstGeom prst="rect">
            <a:avLst/>
          </a:prstGeom>
          <a:solidFill>
            <a:srgbClr val="000066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 Refer to a nutritionist </a:t>
            </a:r>
          </a:p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for education on reducing </a:t>
            </a:r>
          </a:p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foods high in salt.</a:t>
            </a:r>
          </a:p>
        </p:txBody>
      </p:sp>
      <p:sp>
        <p:nvSpPr>
          <p:cNvPr id="101389" name="Rectangle 19"/>
          <p:cNvSpPr>
            <a:spLocks noChangeArrowheads="1"/>
          </p:cNvSpPr>
          <p:nvPr/>
        </p:nvSpPr>
        <p:spPr bwMode="blackWhite">
          <a:xfrm>
            <a:off x="4343400" y="4343400"/>
            <a:ext cx="4114800" cy="892175"/>
          </a:xfrm>
          <a:prstGeom prst="rect">
            <a:avLst/>
          </a:prstGeom>
          <a:solidFill>
            <a:srgbClr val="000068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Add spironolactone, eplerenone,</a:t>
            </a:r>
          </a:p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aliskiren, clonidine, or alpha-blocker.</a:t>
            </a:r>
          </a:p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CHF add Valsartan + Sacubitril</a:t>
            </a:r>
          </a:p>
        </p:txBody>
      </p:sp>
      <p:sp>
        <p:nvSpPr>
          <p:cNvPr id="101390" name="Line 20"/>
          <p:cNvSpPr>
            <a:spLocks noChangeShapeType="1"/>
          </p:cNvSpPr>
          <p:nvPr/>
        </p:nvSpPr>
        <p:spPr bwMode="auto">
          <a:xfrm>
            <a:off x="4535488" y="5602288"/>
            <a:ext cx="36512" cy="417512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lIns="186848" tIns="93422" rIns="186848" bIns="93422" anchor="ctr" anchorCtr="1"/>
          <a:lstStyle/>
          <a:p>
            <a:endParaRPr lang="en-US" dirty="0"/>
          </a:p>
        </p:txBody>
      </p:sp>
      <p:sp>
        <p:nvSpPr>
          <p:cNvPr id="101391" name="Rectangle 21"/>
          <p:cNvSpPr>
            <a:spLocks noChangeArrowheads="1"/>
          </p:cNvSpPr>
          <p:nvPr/>
        </p:nvSpPr>
        <p:spPr bwMode="blackWhite">
          <a:xfrm>
            <a:off x="2209800" y="6019800"/>
            <a:ext cx="4876800" cy="338138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Refer to a clinical hypertension specialist.</a:t>
            </a:r>
          </a:p>
        </p:txBody>
      </p:sp>
      <p:sp>
        <p:nvSpPr>
          <p:cNvPr id="101392" name="Rectangle 22"/>
          <p:cNvSpPr>
            <a:spLocks noChangeArrowheads="1"/>
          </p:cNvSpPr>
          <p:nvPr/>
        </p:nvSpPr>
        <p:spPr bwMode="blackWhite">
          <a:xfrm>
            <a:off x="1905000" y="5486400"/>
            <a:ext cx="4953000" cy="330200"/>
          </a:xfrm>
          <a:prstGeom prst="rect">
            <a:avLst/>
          </a:prstGeom>
          <a:solidFill>
            <a:srgbClr val="333333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8925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BP still not at goal?  Exclude secondary causes.</a:t>
            </a:r>
          </a:p>
        </p:txBody>
      </p:sp>
      <p:sp>
        <p:nvSpPr>
          <p:cNvPr id="101393" name="Line 23"/>
          <p:cNvSpPr>
            <a:spLocks noChangeShapeType="1"/>
          </p:cNvSpPr>
          <p:nvPr/>
        </p:nvSpPr>
        <p:spPr bwMode="auto">
          <a:xfrm>
            <a:off x="4568825" y="2771775"/>
            <a:ext cx="3175" cy="428625"/>
          </a:xfrm>
          <a:prstGeom prst="line">
            <a:avLst/>
          </a:prstGeom>
          <a:noFill/>
          <a:ln w="25400">
            <a:solidFill>
              <a:srgbClr val="FFFF66"/>
            </a:solidFill>
            <a:round/>
            <a:headEnd/>
            <a:tailEnd type="triangle" w="med" len="med"/>
          </a:ln>
        </p:spPr>
        <p:txBody>
          <a:bodyPr wrap="none" lIns="186848" tIns="93422" rIns="186848" bIns="93422" anchor="ctr" anchorCtr="1"/>
          <a:lstStyle/>
          <a:p>
            <a:endParaRPr lang="en-US" dirty="0"/>
          </a:p>
        </p:txBody>
      </p:sp>
      <p:sp>
        <p:nvSpPr>
          <p:cNvPr id="101394" name="Rectangle 24"/>
          <p:cNvSpPr>
            <a:spLocks noChangeArrowheads="1"/>
          </p:cNvSpPr>
          <p:nvPr/>
        </p:nvSpPr>
        <p:spPr bwMode="blackWhite">
          <a:xfrm>
            <a:off x="533400" y="2590800"/>
            <a:ext cx="7848600" cy="304800"/>
          </a:xfrm>
          <a:prstGeom prst="rect">
            <a:avLst/>
          </a:prstGeom>
          <a:solidFill>
            <a:srgbClr val="00086E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  If BP still not at goal, add carvedilol/nebivolol or calcium-channel blocker.</a:t>
            </a:r>
          </a:p>
        </p:txBody>
      </p:sp>
      <p:sp>
        <p:nvSpPr>
          <p:cNvPr id="101395" name="Rectangle 25"/>
          <p:cNvSpPr>
            <a:spLocks noChangeArrowheads="1"/>
          </p:cNvSpPr>
          <p:nvPr/>
        </p:nvSpPr>
        <p:spPr bwMode="blackWhite">
          <a:xfrm>
            <a:off x="381000" y="762000"/>
            <a:ext cx="8305800" cy="534988"/>
          </a:xfrm>
          <a:prstGeom prst="rect">
            <a:avLst/>
          </a:prstGeom>
          <a:solidFill>
            <a:srgbClr val="00054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Blood pressure &gt;120/80 mmHg *</a:t>
            </a:r>
          </a:p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Work toward lifestyle modifications and search for exogenous factors.</a:t>
            </a:r>
          </a:p>
        </p:txBody>
      </p:sp>
      <p:sp>
        <p:nvSpPr>
          <p:cNvPr id="101396" name="Rectangle 26"/>
          <p:cNvSpPr>
            <a:spLocks noGrp="1" noChangeArrowheads="1"/>
          </p:cNvSpPr>
          <p:nvPr>
            <p:ph type="title"/>
          </p:nvPr>
        </p:nvSpPr>
        <p:spPr bwMode="blackWhite">
          <a:xfrm>
            <a:off x="304800" y="152400"/>
            <a:ext cx="8610600" cy="533400"/>
          </a:xfrm>
        </p:spPr>
        <p:txBody>
          <a:bodyPr wrap="none">
            <a:noAutofit/>
          </a:bodyPr>
          <a:lstStyle/>
          <a:p>
            <a:pPr eaLnBrk="1" hangingPunct="1"/>
            <a:r>
              <a:rPr lang="en-US" sz="3200" b="1" dirty="0"/>
              <a:t>Teaching Tool: Targeting Blood Pressure to Goal </a:t>
            </a:r>
          </a:p>
        </p:txBody>
      </p:sp>
      <p:sp>
        <p:nvSpPr>
          <p:cNvPr id="101397" name="Rectangle 27"/>
          <p:cNvSpPr>
            <a:spLocks noChangeArrowheads="1"/>
          </p:cNvSpPr>
          <p:nvPr/>
        </p:nvSpPr>
        <p:spPr bwMode="blackWhite">
          <a:xfrm>
            <a:off x="1981200" y="3824288"/>
            <a:ext cx="2049463" cy="290512"/>
          </a:xfrm>
          <a:prstGeom prst="rect">
            <a:avLst/>
          </a:prstGeom>
          <a:solidFill>
            <a:srgbClr val="000066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 wrap="none" lIns="89245" tIns="0" rIns="89245" bIns="0" anchor="ctr"/>
          <a:lstStyle/>
          <a:p>
            <a:pPr defTabSz="847725"/>
            <a:r>
              <a:rPr lang="en-US" sz="1600" b="1" dirty="0">
                <a:solidFill>
                  <a:srgbClr val="FFFFFF"/>
                </a:solidFill>
                <a:latin typeface="Arial" charset="0"/>
              </a:rPr>
              <a:t>Sodium &gt;100 Meq</a:t>
            </a:r>
          </a:p>
        </p:txBody>
      </p:sp>
      <p:sp>
        <p:nvSpPr>
          <p:cNvPr id="101398" name="Text Box 28"/>
          <p:cNvSpPr txBox="1">
            <a:spLocks noChangeArrowheads="1"/>
          </p:cNvSpPr>
          <p:nvPr/>
        </p:nvSpPr>
        <p:spPr bwMode="auto">
          <a:xfrm>
            <a:off x="0" y="6461125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FFFFFF"/>
                </a:solidFill>
              </a:rPr>
              <a:t>* </a:t>
            </a:r>
            <a:r>
              <a:rPr lang="en-US" sz="1800" b="1" u="sng" dirty="0">
                <a:solidFill>
                  <a:srgbClr val="FFFFFF"/>
                </a:solidFill>
              </a:rPr>
              <a:t>NO</a:t>
            </a:r>
            <a:r>
              <a:rPr lang="en-US" sz="1800" b="1" dirty="0">
                <a:solidFill>
                  <a:srgbClr val="FFFFFF"/>
                </a:solidFill>
              </a:rPr>
              <a:t> threshold for BP when albuminuria is present; 5 mmHg above syncope!!</a:t>
            </a:r>
          </a:p>
        </p:txBody>
      </p:sp>
      <p:sp>
        <p:nvSpPr>
          <p:cNvPr id="101399" name="Text Box 29"/>
          <p:cNvSpPr txBox="1">
            <a:spLocks noChangeArrowheads="1"/>
          </p:cNvSpPr>
          <p:nvPr/>
        </p:nvSpPr>
        <p:spPr bwMode="auto">
          <a:xfrm>
            <a:off x="4648200" y="2819400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1" dirty="0">
                <a:solidFill>
                  <a:srgbClr val="FFFFFF"/>
                </a:solidFill>
              </a:rPr>
              <a:t>Once at goal consider combination therapy.</a:t>
            </a:r>
          </a:p>
        </p:txBody>
      </p:sp>
      <p:sp>
        <p:nvSpPr>
          <p:cNvPr id="3" name="Rectangle 2"/>
          <p:cNvSpPr/>
          <p:nvPr/>
        </p:nvSpPr>
        <p:spPr>
          <a:xfrm>
            <a:off x="6897688" y="5435025"/>
            <a:ext cx="20100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FFFFFF"/>
                </a:solidFill>
                <a:latin typeface="+mn-lt"/>
              </a:rPr>
              <a:t>JAMA</a:t>
            </a:r>
          </a:p>
          <a:p>
            <a:r>
              <a:rPr lang="en-US" sz="1600" b="1" dirty="0">
                <a:solidFill>
                  <a:srgbClr val="FFFFFF"/>
                </a:solidFill>
                <a:latin typeface="+mn-lt"/>
              </a:rPr>
              <a:t> 2014;311:507-520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04800"/>
            <a:ext cx="9144000" cy="1524000"/>
          </a:xfrm>
        </p:spPr>
        <p:txBody>
          <a:bodyPr/>
          <a:lstStyle/>
          <a:p>
            <a:pPr eaLnBrk="1" hangingPunct="1"/>
            <a:r>
              <a:rPr lang="en-US" sz="4800" b="1" dirty="0">
                <a:solidFill>
                  <a:srgbClr val="FFFF00"/>
                </a:solidFill>
              </a:rPr>
              <a:t>Carvedilol</a:t>
            </a:r>
            <a:br>
              <a:rPr lang="en-US" b="1" dirty="0">
                <a:solidFill>
                  <a:srgbClr val="FFFF00"/>
                </a:solidFill>
              </a:rPr>
            </a:br>
            <a:r>
              <a:rPr lang="en-US" sz="2800" b="1" i="1" dirty="0">
                <a:solidFill>
                  <a:srgbClr val="00B050"/>
                </a:solidFill>
              </a:rPr>
              <a:t>All the GOOD NEWS of </a:t>
            </a:r>
            <a:r>
              <a:rPr lang="en-US" sz="2800" b="1" i="1" dirty="0">
                <a:solidFill>
                  <a:srgbClr val="00B050"/>
                </a:solidFill>
                <a:latin typeface="Symbol" pitchFamily="18" charset="2"/>
                <a:sym typeface="Symbol" pitchFamily="18" charset="2"/>
              </a:rPr>
              <a:t>b</a:t>
            </a:r>
            <a:r>
              <a:rPr lang="en-US" sz="2800" b="1" i="1" dirty="0">
                <a:solidFill>
                  <a:srgbClr val="00B050"/>
                </a:solidFill>
              </a:rPr>
              <a:t>-blockers without the Concerns</a:t>
            </a:r>
            <a:r>
              <a:rPr lang="en-US" sz="2800" b="1" i="1" baseline="30000" dirty="0">
                <a:solidFill>
                  <a:srgbClr val="00B050"/>
                </a:solidFill>
              </a:rPr>
              <a:t>*</a:t>
            </a:r>
            <a:endParaRPr lang="en-US" sz="4000" b="1" i="1" baseline="30000" dirty="0">
              <a:solidFill>
                <a:srgbClr val="00B050"/>
              </a:solidFill>
            </a:endParaRP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17580"/>
            <a:ext cx="5010150" cy="3956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>
                <a:solidFill>
                  <a:srgbClr val="FFFFFF"/>
                </a:solidFill>
                <a:sym typeface="Symbol" pitchFamily="18" charset="2"/>
              </a:rPr>
              <a:t>  </a:t>
            </a:r>
            <a:r>
              <a:rPr lang="en-US" sz="3600" b="1" dirty="0">
                <a:solidFill>
                  <a:srgbClr val="FFFFFF"/>
                </a:solidFill>
                <a:cs typeface="Times New Roman" pitchFamily="18" charset="0"/>
                <a:sym typeface="Symbol" pitchFamily="18" charset="2"/>
              </a:rPr>
              <a:t>         </a:t>
            </a:r>
            <a:r>
              <a:rPr lang="en-US" sz="3600" b="1" u="sng" dirty="0">
                <a:solidFill>
                  <a:srgbClr val="FFFFFF"/>
                </a:solidFill>
                <a:latin typeface="Symbol" pitchFamily="18" charset="2"/>
                <a:sym typeface="Symbol" pitchFamily="18" charset="2"/>
              </a:rPr>
              <a:t>b</a:t>
            </a:r>
            <a:r>
              <a:rPr lang="en-US" sz="3600" b="1" u="sng" dirty="0">
                <a:solidFill>
                  <a:srgbClr val="FFFFFF"/>
                </a:solidFill>
                <a:sym typeface="Symbol" pitchFamily="18" charset="2"/>
              </a:rPr>
              <a:t>-</a:t>
            </a:r>
            <a:r>
              <a:rPr lang="en-US" sz="3600" b="1" u="sng" dirty="0">
                <a:solidFill>
                  <a:srgbClr val="FFFFFF"/>
                </a:solidFill>
              </a:rPr>
              <a:t>Blockers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worsen lipids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increase visceral weight 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peripheral 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FFFF"/>
                </a:solidFill>
              </a:rPr>
              <a:t>vasoconstriction </a:t>
            </a:r>
            <a:r>
              <a:rPr lang="en-US" sz="2800" b="1" dirty="0">
                <a:solidFill>
                  <a:srgbClr val="FFFFFF"/>
                </a:solidFill>
                <a:sym typeface="Symbol" pitchFamily="18" charset="2"/>
              </a:rPr>
              <a:t>       </a:t>
            </a:r>
            <a:r>
              <a:rPr lang="en-US" sz="2800" b="1" dirty="0">
                <a:solidFill>
                  <a:srgbClr val="FFFFFF"/>
                </a:solidFill>
              </a:rPr>
              <a:t>cold extremities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altLang="en-US" b="1" dirty="0">
                <a:solidFill>
                  <a:schemeClr val="bg1"/>
                </a:solidFill>
                <a:sym typeface="Symbol" pitchFamily="18" charset="2"/>
              </a:rPr>
              <a:t></a:t>
            </a:r>
            <a:r>
              <a:rPr lang="en-US" sz="2800" b="1" dirty="0">
                <a:solidFill>
                  <a:schemeClr val="bg1"/>
                </a:solidFill>
              </a:rPr>
              <a:t> insulin </a:t>
            </a:r>
            <a:r>
              <a:rPr lang="en-US" sz="2800" b="1" dirty="0">
                <a:solidFill>
                  <a:srgbClr val="FFFFFF"/>
                </a:solidFill>
              </a:rPr>
              <a:t>resistance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may increase albuminuria</a:t>
            </a:r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923990"/>
            <a:ext cx="4267200" cy="39560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b="1" dirty="0">
                <a:solidFill>
                  <a:srgbClr val="FFFFFF"/>
                </a:solidFill>
              </a:rPr>
              <a:t>      </a:t>
            </a:r>
            <a:r>
              <a:rPr lang="en-US" sz="3600" b="1" u="sng" dirty="0">
                <a:solidFill>
                  <a:srgbClr val="FFFFFF"/>
                </a:solidFill>
              </a:rPr>
              <a:t>Carvedilol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neutral on lipids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no weight gain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rgbClr val="FFFFFF"/>
                </a:solidFill>
              </a:rPr>
              <a:t>peripheral </a:t>
            </a:r>
            <a:br>
              <a:rPr lang="en-US" sz="2800" b="1" dirty="0">
                <a:solidFill>
                  <a:srgbClr val="FFFFFF"/>
                </a:solidFill>
              </a:rPr>
            </a:br>
            <a:r>
              <a:rPr lang="en-US" sz="2800" b="1" dirty="0">
                <a:solidFill>
                  <a:srgbClr val="FFFFFF"/>
                </a:solidFill>
              </a:rPr>
              <a:t>vasodilation </a:t>
            </a:r>
            <a:r>
              <a:rPr lang="en-US" sz="2800" b="1" dirty="0">
                <a:solidFill>
                  <a:srgbClr val="FFFFFF"/>
                </a:solidFill>
                <a:sym typeface="Symbol" pitchFamily="18" charset="2"/>
              </a:rPr>
              <a:t></a:t>
            </a:r>
            <a:r>
              <a:rPr lang="en-US" sz="2800" b="1" dirty="0">
                <a:solidFill>
                  <a:srgbClr val="FFFFFF"/>
                </a:solidFill>
              </a:rPr>
              <a:t>        no cold extremities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sz="2800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  <a:latin typeface="Symbol" pitchFamily="18" charset="2"/>
              </a:rPr>
              <a:t>¯</a:t>
            </a:r>
            <a:r>
              <a:rPr lang="en-US" sz="2800" b="1" dirty="0">
                <a:solidFill>
                  <a:schemeClr val="bg1"/>
                </a:solidFill>
              </a:rPr>
              <a:t> insulin resistance</a:t>
            </a:r>
          </a:p>
          <a:p>
            <a:pPr lvl="1" eaLnBrk="1" hangingPunct="1">
              <a:spcBef>
                <a:spcPct val="15000"/>
              </a:spcBef>
              <a:buClr>
                <a:srgbClr val="FFFF00"/>
              </a:buClr>
              <a:buFont typeface="Courier New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Symbol" pitchFamily="18" charset="2"/>
              </a:rPr>
              <a:t>¯</a:t>
            </a:r>
            <a:r>
              <a:rPr lang="en-US" sz="2800" b="1" dirty="0">
                <a:solidFill>
                  <a:schemeClr val="bg1"/>
                </a:solidFill>
              </a:rPr>
              <a:t> albuminuria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764680" y="6242050"/>
            <a:ext cx="59558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baseline="30000" dirty="0">
                <a:solidFill>
                  <a:srgbClr val="FFFFFF"/>
                </a:solidFill>
              </a:rPr>
              <a:t>*</a:t>
            </a:r>
            <a:r>
              <a:rPr lang="en-US" sz="2000" b="1" dirty="0">
                <a:solidFill>
                  <a:srgbClr val="FFFFFF"/>
                </a:solidFill>
              </a:rPr>
              <a:t>Nebivolol (Bystolic) similar properties to Carvedilol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2" descr="Signal_Light_-_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52400"/>
            <a:ext cx="32004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5" name="Picture 4" descr="edem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19600" y="3733800"/>
            <a:ext cx="45720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0836" name="Picture 13" descr="traffic_light_gre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152400"/>
            <a:ext cx="2819400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615" name="Text Box 15"/>
          <p:cNvSpPr txBox="1">
            <a:spLocks noChangeArrowheads="1"/>
          </p:cNvSpPr>
          <p:nvPr/>
        </p:nvSpPr>
        <p:spPr bwMode="auto">
          <a:xfrm>
            <a:off x="1219200" y="2590800"/>
            <a:ext cx="762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 dirty="0"/>
              <a:t>5 mg</a:t>
            </a:r>
          </a:p>
        </p:txBody>
      </p:sp>
      <p:sp>
        <p:nvSpPr>
          <p:cNvPr id="1945616" name="Text Box 16"/>
          <p:cNvSpPr txBox="1">
            <a:spLocks noChangeArrowheads="1"/>
          </p:cNvSpPr>
          <p:nvPr/>
        </p:nvSpPr>
        <p:spPr bwMode="auto">
          <a:xfrm>
            <a:off x="6248400" y="1981200"/>
            <a:ext cx="2286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800" b="1" dirty="0"/>
              <a:t>NO to 10 mg!!</a:t>
            </a:r>
          </a:p>
        </p:txBody>
      </p:sp>
      <p:pic>
        <p:nvPicPr>
          <p:cNvPr id="120839" name="Picture 24" descr="Ankles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400" y="3810000"/>
            <a:ext cx="3276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B895256-900A-4738-8895-CB6A3E828ECD}"/>
              </a:ext>
            </a:extLst>
          </p:cNvPr>
          <p:cNvSpPr txBox="1"/>
          <p:nvPr/>
        </p:nvSpPr>
        <p:spPr>
          <a:xfrm>
            <a:off x="2979943" y="793571"/>
            <a:ext cx="287931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FFFF00"/>
                </a:solidFill>
              </a:rPr>
              <a:t>Amlodipine </a:t>
            </a:r>
          </a:p>
          <a:p>
            <a:r>
              <a:rPr lang="en-US" sz="4000" b="1" dirty="0">
                <a:solidFill>
                  <a:srgbClr val="FFFF00"/>
                </a:solidFill>
              </a:rPr>
              <a:t>Besylate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466" name="Rectangle 2"/>
          <p:cNvSpPr>
            <a:spLocks noChangeArrowheads="1"/>
          </p:cNvSpPr>
          <p:nvPr/>
        </p:nvSpPr>
        <p:spPr bwMode="auto">
          <a:xfrm>
            <a:off x="38100" y="2219693"/>
            <a:ext cx="9067800" cy="1631216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sz="2000" b="1" dirty="0">
                <a:cs typeface="Times New Roman" pitchFamily="18" charset="0"/>
              </a:rPr>
              <a:t>EXFORGE (amlodipine + valsartan)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FFFF"/>
                </a:solidFill>
                <a:cs typeface="Times New Roman" pitchFamily="18" charset="0"/>
              </a:rPr>
              <a:t>5 mg amlodipine/160 mg valsartan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amlodipine/320 mg valsartan</a:t>
            </a:r>
            <a:r>
              <a:rPr lang="en-US" sz="2000" b="1" dirty="0">
                <a:solidFill>
                  <a:srgbClr val="FFFFFF"/>
                </a:solidFill>
              </a:rPr>
              <a:t> 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amlodipine/160 mg valsartan</a:t>
            </a:r>
            <a:endParaRPr lang="en-US" sz="2000" b="1" dirty="0">
              <a:solidFill>
                <a:srgbClr val="FFFFFF"/>
              </a:solidFill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amlodipine/320 mg valsartan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5400" y="689527"/>
            <a:ext cx="9144000" cy="163121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sv-SE" sz="2000" b="1" dirty="0">
                <a:solidFill>
                  <a:srgbClr val="FFFF00"/>
                </a:solidFill>
                <a:cs typeface="Times New Roman" pitchFamily="18" charset="0"/>
              </a:rPr>
              <a:t>AZOR (amlodipine + olmesartan)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amlodipine/20 mg olmesartan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amlodipine/40 mg olmesartan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amlodipine/20 mg olmesartan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amlodipine/40 mg olmesartan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38100" y="3711759"/>
            <a:ext cx="9067800" cy="163121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sv-SE" sz="2000" b="1" dirty="0">
                <a:solidFill>
                  <a:srgbClr val="FFFF00"/>
                </a:solidFill>
                <a:cs typeface="Times New Roman" pitchFamily="18" charset="0"/>
              </a:rPr>
              <a:t>TWYNSTA (amlodipine + telmisartan)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amlodipine/40 mg telmisartan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amlodipine/80 mg telmisartan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amlodipine/40 mg telmisartan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amlodipine/80 mg telmisartan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0" y="5280025"/>
            <a:ext cx="9067800" cy="163121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sv-SE" sz="2000" b="1" dirty="0">
                <a:solidFill>
                  <a:srgbClr val="FFFF00"/>
                </a:solidFill>
                <a:cs typeface="Times New Roman" pitchFamily="18" charset="0"/>
              </a:rPr>
              <a:t>TEKAMLO (amlodipine + aliskiren)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amlodipine/150 mg aliskiren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5 mg amlodipine/300 mg aliskiren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amlodipine/150 mg aliskiren</a:t>
            </a:r>
          </a:p>
          <a:p>
            <a:pPr marL="342900" indent="-342900" eaLnBrk="1" hangingPunct="1">
              <a:buFont typeface="Arial" pitchFamily="34" charset="0"/>
              <a:buChar char="•"/>
              <a:defRPr/>
            </a:pPr>
            <a:r>
              <a:rPr lang="sv-SE" sz="2000" b="1" dirty="0">
                <a:solidFill>
                  <a:srgbClr val="FFFFFF"/>
                </a:solidFill>
                <a:cs typeface="Times New Roman" pitchFamily="18" charset="0"/>
              </a:rPr>
              <a:t>10 mg amlodipine/300 mg aliskiren</a:t>
            </a:r>
          </a:p>
        </p:txBody>
      </p:sp>
      <p:sp>
        <p:nvSpPr>
          <p:cNvPr id="121864" name="TextBox 16"/>
          <p:cNvSpPr txBox="1">
            <a:spLocks noChangeArrowheads="1"/>
          </p:cNvSpPr>
          <p:nvPr/>
        </p:nvSpPr>
        <p:spPr bwMode="auto">
          <a:xfrm>
            <a:off x="0" y="152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dirty="0"/>
              <a:t>CCB Combination with ARBs and DRI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786089" y="4989032"/>
            <a:ext cx="229441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rgbClr val="FFFFCC"/>
                </a:solidFill>
              </a:rPr>
              <a:t>Do not offer 10 mg </a:t>
            </a:r>
          </a:p>
          <a:p>
            <a:r>
              <a:rPr lang="en-US" sz="2000" b="1" dirty="0">
                <a:solidFill>
                  <a:srgbClr val="FFFFCC"/>
                </a:solidFill>
              </a:rPr>
              <a:t>on your formulary.</a:t>
            </a:r>
          </a:p>
        </p:txBody>
      </p:sp>
    </p:spTree>
    <p:extLst>
      <p:ext uri="{BB962C8B-B14F-4D97-AF65-F5344CB8AC3E}">
        <p14:creationId xmlns:p14="http://schemas.microsoft.com/office/powerpoint/2010/main" val="36028320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466" name="Rectangle 2"/>
          <p:cNvSpPr>
            <a:spLocks noChangeArrowheads="1"/>
          </p:cNvSpPr>
          <p:nvPr/>
        </p:nvSpPr>
        <p:spPr bwMode="auto">
          <a:xfrm>
            <a:off x="0" y="2743200"/>
            <a:ext cx="9096375" cy="1846263"/>
          </a:xfrm>
          <a:prstGeom prst="rect">
            <a:avLst/>
          </a:prstGeom>
          <a:noFill/>
          <a:ln>
            <a:noFill/>
          </a:ln>
          <a:extLst/>
        </p:spPr>
        <p:txBody>
          <a:bodyPr anchor="ctr">
            <a:spAutoFit/>
          </a:bodyPr>
          <a:lstStyle/>
          <a:p>
            <a:pPr>
              <a:defRPr/>
            </a:pPr>
            <a:r>
              <a:rPr lang="en-US" b="1" dirty="0"/>
              <a:t>EXFORGE HCT (amlodipine + valsartan + HCT)</a:t>
            </a: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5 mg amlodipine/160 mg valsartan/12.5 mg HCT</a:t>
            </a:r>
            <a:endParaRPr lang="en-US" sz="1800" b="1" dirty="0">
              <a:solidFill>
                <a:srgbClr val="FFFFFF"/>
              </a:solidFill>
            </a:endParaRP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5 mg amlodipine/160 mg valsartan/25 mg HCT </a:t>
            </a:r>
            <a:endParaRPr lang="en-US" sz="1800" b="1" dirty="0">
              <a:solidFill>
                <a:srgbClr val="FFFFFF"/>
              </a:solidFill>
            </a:endParaRP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10 mg amlodipine/160 mg valsartan/12.5 mg HCT </a:t>
            </a:r>
            <a:endParaRPr lang="en-US" sz="1800" b="1" dirty="0">
              <a:solidFill>
                <a:srgbClr val="FFFFFF"/>
              </a:solidFill>
            </a:endParaRP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10 mg amlodipine/160 mg valsartan/25 mg HCT</a:t>
            </a:r>
            <a:endParaRPr lang="en-US" sz="1800" b="1" dirty="0">
              <a:solidFill>
                <a:srgbClr val="FFFFFF"/>
              </a:solidFill>
            </a:endParaRPr>
          </a:p>
          <a:p>
            <a:pPr marL="285750" indent="-285750" eaLnBrk="0" hangingPunct="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10 mg amlodipine/320 mg valsartan/25 mg HCT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6675" y="903288"/>
            <a:ext cx="9102725" cy="1846262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sv-SE" b="1" dirty="0">
                <a:cs typeface="Times New Roman" pitchFamily="18" charset="0"/>
              </a:rPr>
              <a:t>TRIBENZOR (amlodipine + olmesartan + HCT)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5 mg amlodipine/20 mg olmesartan/12.5 mg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5 mg amlodipine/40 mg olmesartan/25 mg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5 mg amlodipine/40 mg olmesartan/25 mg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10 mg amlodipine/40 mg olmesartan/12.5 mg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sv-SE" sz="1800" b="1" dirty="0">
                <a:solidFill>
                  <a:srgbClr val="FFFFFF"/>
                </a:solidFill>
                <a:cs typeface="Times New Roman" pitchFamily="18" charset="0"/>
              </a:rPr>
              <a:t>10 mg amlodipine/40 mg olmesartan//25 mg HCT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325" y="4810125"/>
            <a:ext cx="9096375" cy="18478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en-US" b="1" kern="0" dirty="0">
                <a:solidFill>
                  <a:srgbClr val="FFFF00"/>
                </a:solidFill>
                <a:latin typeface="Times New Roman"/>
                <a:ea typeface="+mj-ea"/>
                <a:cs typeface="+mj-cs"/>
              </a:rPr>
              <a:t>AMTURNIDE (amlodipine + aliskiren + HCT)</a:t>
            </a:r>
            <a:r>
              <a:rPr lang="en-US" b="1" dirty="0"/>
              <a:t> 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5 mg amlodipine/150 mg aliskiren/12.5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5 mg amlodipine/300 mg aliskiren/12.5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5 mg amlodipine/300 mg aliskiren/25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10 mg amlodipine/300 mg aliskiren/12.5 HCT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1800" b="1" dirty="0">
                <a:solidFill>
                  <a:srgbClr val="FFFFFF"/>
                </a:solidFill>
                <a:cs typeface="Times New Roman" pitchFamily="18" charset="0"/>
              </a:rPr>
              <a:t>10 mg amlodipine/300 mg aliskiren/25 HCT</a:t>
            </a:r>
          </a:p>
        </p:txBody>
      </p:sp>
      <p:sp>
        <p:nvSpPr>
          <p:cNvPr id="122887" name="TextBox 2"/>
          <p:cNvSpPr txBox="1">
            <a:spLocks noChangeArrowheads="1"/>
          </p:cNvSpPr>
          <p:nvPr/>
        </p:nvSpPr>
        <p:spPr bwMode="auto">
          <a:xfrm>
            <a:off x="0" y="211138"/>
            <a:ext cx="91440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/>
              <a:t>CCB Combinations + ARB/DRI + HCT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7058025" y="4191000"/>
            <a:ext cx="208597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dirty="0">
                <a:solidFill>
                  <a:srgbClr val="FFFFCC"/>
                </a:solidFill>
              </a:rPr>
              <a:t>Do not offer 10 mg </a:t>
            </a:r>
          </a:p>
          <a:p>
            <a:r>
              <a:rPr lang="en-US" sz="1800" b="1" dirty="0">
                <a:solidFill>
                  <a:srgbClr val="FFFFCC"/>
                </a:solidFill>
              </a:rPr>
              <a:t>on your formulary.</a:t>
            </a:r>
          </a:p>
        </p:txBody>
      </p:sp>
    </p:spTree>
    <p:extLst>
      <p:ext uri="{BB962C8B-B14F-4D97-AF65-F5344CB8AC3E}">
        <p14:creationId xmlns:p14="http://schemas.microsoft.com/office/powerpoint/2010/main" val="10645400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4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46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846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" y="381000"/>
            <a:ext cx="9144000" cy="609600"/>
          </a:xfrm>
        </p:spPr>
        <p:txBody>
          <a:bodyPr/>
          <a:lstStyle/>
          <a:p>
            <a:pPr eaLnBrk="1" hangingPunct="1"/>
            <a:r>
              <a:rPr lang="en-US" sz="4800" dirty="0">
                <a:latin typeface="Times New Roman" pitchFamily="18" charset="0"/>
              </a:rPr>
              <a:t>Hypertension-Conclusion</a:t>
            </a:r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" y="1143000"/>
            <a:ext cx="8534400" cy="50673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200" dirty="0">
                <a:latin typeface="Times New Roman" pitchFamily="18" charset="0"/>
              </a:rPr>
              <a:t>Hypertension remains the #1 cause of mortality in the world and must be treated aggressively.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>
                <a:latin typeface="Times New Roman" pitchFamily="18" charset="0"/>
              </a:rPr>
              <a:t>Complications of hypertension include cardiovascular disease, stroke, heart failure and chronic kidney disease (hyperfiltration and albuminuria); new treatment options are emerging to improve patient quality of life and increase survival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>
                <a:latin typeface="Times New Roman" pitchFamily="18" charset="0"/>
              </a:rPr>
              <a:t>New hypertension trials are demonstrating that lowering systolic blood pressure to &lt;120 mmHg is safe and beneficial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>
                <a:latin typeface="Times New Roman" pitchFamily="18" charset="0"/>
              </a:rPr>
              <a:t>Medical Nutrition Therapy remains the cornerstone of treating hypertension; customize nutrition based on ApoE genotype;  it is now time that we start </a:t>
            </a:r>
            <a:r>
              <a:rPr lang="en-US" sz="2200" u="sng" dirty="0">
                <a:latin typeface="Times New Roman" pitchFamily="18" charset="0"/>
              </a:rPr>
              <a:t>restricting</a:t>
            </a:r>
            <a:r>
              <a:rPr lang="en-US" sz="2200" dirty="0">
                <a:latin typeface="Times New Roman" pitchFamily="18" charset="0"/>
              </a:rPr>
              <a:t> fructose in the diet.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>
                <a:latin typeface="Times New Roman" pitchFamily="18" charset="0"/>
              </a:rPr>
              <a:t>Carvedilol (and Nebivolol) provides all the “good” things in a         </a:t>
            </a:r>
            <a:r>
              <a:rPr lang="en-US" sz="2200" dirty="0">
                <a:latin typeface="Symbol" panose="05050102010706020507" pitchFamily="18" charset="2"/>
              </a:rPr>
              <a:t>b</a:t>
            </a:r>
            <a:r>
              <a:rPr lang="en-US" sz="2200" dirty="0">
                <a:latin typeface="Times New Roman" pitchFamily="18" charset="0"/>
              </a:rPr>
              <a:t>-blocker; Amlodipine 5mg is an effective antihypertensive; 10mg dosing offers little or no additional benefit and should not be prescribed given the high rate of adverse events.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Game004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55535"/>
            <a:ext cx="7122160" cy="632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31" name="WordArt 3"/>
          <p:cNvSpPr>
            <a:spLocks noChangeArrowheads="1" noChangeShapeType="1" noTextEdit="1"/>
          </p:cNvSpPr>
          <p:nvPr/>
        </p:nvSpPr>
        <p:spPr bwMode="auto">
          <a:xfrm rot="302027">
            <a:off x="1965325" y="2457450"/>
            <a:ext cx="6475413" cy="3014663"/>
          </a:xfrm>
          <a:prstGeom prst="rect">
            <a:avLst/>
          </a:prstGeom>
        </p:spPr>
        <p:txBody>
          <a:bodyPr wrap="none" fromWordArt="1">
            <a:prstTxWarp prst="textDeflateBottom">
              <a:avLst>
                <a:gd name="adj" fmla="val 88352"/>
              </a:avLst>
            </a:prstTxWarp>
            <a:scene3d>
              <a:camera prst="legacyPerspectiveFront">
                <a:rot lat="20699957" lon="20040000" rev="0"/>
              </a:camera>
              <a:lightRig rig="legacyNormal4" dir="b"/>
            </a:scene3d>
            <a:sp3d extrusionH="227000" prstMaterial="legacyMatte">
              <a:extrusionClr>
                <a:srgbClr val="CAA400"/>
              </a:extrusionClr>
            </a:sp3d>
          </a:bodyPr>
          <a:lstStyle/>
          <a:p>
            <a:r>
              <a:rPr lang="en-US" sz="72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rgbClr val="FFFF00"/>
                    </a:gs>
                  </a:gsLst>
                  <a:lin ang="5040000" scaled="1"/>
                </a:gradFill>
                <a:latin typeface="Arial"/>
              </a:rPr>
              <a:t>BP TARGET</a:t>
            </a:r>
          </a:p>
          <a:p>
            <a:r>
              <a:rPr lang="en-US" sz="7200" b="1" kern="10" dirty="0">
                <a:ln w="9525">
                  <a:round/>
                  <a:headEnd/>
                  <a:tailEnd/>
                </a:ln>
                <a:gradFill rotWithShape="1">
                  <a:gsLst>
                    <a:gs pos="0">
                      <a:schemeClr val="accent1"/>
                    </a:gs>
                    <a:gs pos="100000">
                      <a:srgbClr val="FFFF00"/>
                    </a:gs>
                  </a:gsLst>
                  <a:lin ang="5040000" scaled="1"/>
                </a:gradFill>
                <a:latin typeface="Arial"/>
              </a:rPr>
              <a:t>&lt;120/80 mmHg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81100" y="6380545"/>
            <a:ext cx="68812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FFFF"/>
                </a:solidFill>
              </a:rPr>
              <a:t>5 mmHg above syncope if albuminuria is present</a:t>
            </a:r>
            <a:r>
              <a:rPr lang="en-US" dirty="0">
                <a:solidFill>
                  <a:srgbClr val="FFFFFF"/>
                </a:solidFill>
              </a:rPr>
              <a:t>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3"/>
          <p:cNvSpPr>
            <a:spLocks noChangeArrowheads="1"/>
          </p:cNvSpPr>
          <p:nvPr/>
        </p:nvSpPr>
        <p:spPr bwMode="auto">
          <a:xfrm>
            <a:off x="0" y="-25400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tabLst>
                <a:tab pos="457200" algn="r"/>
                <a:tab pos="2743200" algn="ctr"/>
                <a:tab pos="5486400" algn="r"/>
              </a:tabLst>
            </a:pPr>
            <a:r>
              <a:rPr lang="en-US" sz="1200" b="1" dirty="0">
                <a:cs typeface="Times New Roman" pitchFamily="18" charset="0"/>
              </a:rPr>
              <a:t>      </a:t>
            </a: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r>
              <a:rPr lang="en-US" sz="6600" b="1" dirty="0">
                <a:latin typeface="+mn-lt"/>
                <a:cs typeface="Times New Roman" pitchFamily="18" charset="0"/>
              </a:rPr>
              <a:t>Thank you for your attention!</a:t>
            </a: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endParaRPr lang="en-US" sz="3600" dirty="0">
              <a:latin typeface="+mn-lt"/>
              <a:cs typeface="Times New Roman" pitchFamily="18" charset="0"/>
            </a:endParaRP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endParaRPr lang="en-US" sz="3600" dirty="0">
              <a:latin typeface="+mn-lt"/>
              <a:cs typeface="Times New Roman" pitchFamily="18" charset="0"/>
            </a:endParaRP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endParaRPr lang="en-US" sz="3600" dirty="0">
              <a:latin typeface="+mn-lt"/>
              <a:cs typeface="Times New Roman" pitchFamily="18" charset="0"/>
            </a:endParaRP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endParaRPr lang="en-US" sz="3600" dirty="0">
              <a:latin typeface="+mn-lt"/>
              <a:cs typeface="Times New Roman" pitchFamily="18" charset="0"/>
            </a:endParaRP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endParaRPr lang="en-US" sz="3600" dirty="0">
              <a:latin typeface="+mn-lt"/>
              <a:cs typeface="Times New Roman" pitchFamily="18" charset="0"/>
            </a:endParaRP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r>
              <a:rPr lang="en-US" sz="5400" b="1" dirty="0">
                <a:latin typeface="+mn-lt"/>
                <a:cs typeface="Times New Roman" pitchFamily="18" charset="0"/>
              </a:rPr>
              <a:t>Happy to Answer Any</a:t>
            </a:r>
          </a:p>
          <a:p>
            <a:pPr>
              <a:tabLst>
                <a:tab pos="457200" algn="r"/>
                <a:tab pos="2743200" algn="ctr"/>
                <a:tab pos="5486400" algn="r"/>
              </a:tabLst>
            </a:pPr>
            <a:r>
              <a:rPr lang="en-US" sz="5400" b="1" dirty="0">
                <a:latin typeface="+mn-lt"/>
                <a:cs typeface="Times New Roman" pitchFamily="18" charset="0"/>
              </a:rPr>
              <a:t>QUESTIONS?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362200"/>
            <a:ext cx="2266950" cy="2438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1000" y="2362200"/>
            <a:ext cx="2857500" cy="2438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4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808080"/>
      </a:accent2>
      <a:accent3>
        <a:srgbClr val="FFFFFF"/>
      </a:accent3>
      <a:accent4>
        <a:srgbClr val="000000"/>
      </a:accent4>
      <a:accent5>
        <a:srgbClr val="EBEBEB"/>
      </a:accent5>
      <a:accent6>
        <a:srgbClr val="737373"/>
      </a:accent6>
      <a:hlink>
        <a:srgbClr val="4D4D4D"/>
      </a:hlink>
      <a:folHlink>
        <a:srgbClr val="EAEAEA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1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1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Default Design">
  <a:themeElements>
    <a:clrScheme name="">
      <a:dk1>
        <a:srgbClr val="808080"/>
      </a:dk1>
      <a:lt1>
        <a:srgbClr val="FFFF00"/>
      </a:lt1>
      <a:dk2>
        <a:srgbClr val="0000FF"/>
      </a:dk2>
      <a:lt2>
        <a:srgbClr val="FFFF00"/>
      </a:lt2>
      <a:accent1>
        <a:srgbClr val="00CC99"/>
      </a:accent1>
      <a:accent2>
        <a:srgbClr val="3333CC"/>
      </a:accent2>
      <a:accent3>
        <a:srgbClr val="AAAA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3_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3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3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3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Default Design">
  <a:themeElements>
    <a:clrScheme name="6_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6_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6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Blank Presentation">
  <a:themeElements>
    <a:clrScheme name="3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3_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3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3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3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Blank Presentation">
  <a:themeElements>
    <a:clrScheme name="4_Blank Presentation 9">
      <a:dk1>
        <a:srgbClr val="336699"/>
      </a:dk1>
      <a:lt1>
        <a:srgbClr val="FFFFFF"/>
      </a:lt1>
      <a:dk2>
        <a:srgbClr val="000000"/>
      </a:dk2>
      <a:lt2>
        <a:srgbClr val="E3EBF1"/>
      </a:lt2>
      <a:accent1>
        <a:srgbClr val="003399"/>
      </a:accent1>
      <a:accent2>
        <a:srgbClr val="468A4B"/>
      </a:accent2>
      <a:accent3>
        <a:srgbClr val="AAAAAA"/>
      </a:accent3>
      <a:accent4>
        <a:srgbClr val="DADADA"/>
      </a:accent4>
      <a:accent5>
        <a:srgbClr val="AAADCA"/>
      </a:accent5>
      <a:accent6>
        <a:srgbClr val="3F7D43"/>
      </a:accent6>
      <a:hlink>
        <a:srgbClr val="66CCFF"/>
      </a:hlink>
      <a:folHlink>
        <a:srgbClr val="F0E500"/>
      </a:folHlink>
    </a:clrScheme>
    <a:fontScheme name="4_Blank Presentatio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4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4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4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1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2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_Default Design">
  <a:themeElements>
    <a:clrScheme name="">
      <a:dk1>
        <a:srgbClr val="F1F9FF"/>
      </a:dk1>
      <a:lt1>
        <a:srgbClr val="FFFFFF"/>
      </a:lt1>
      <a:dk2>
        <a:srgbClr val="FFFFFF"/>
      </a:dk2>
      <a:lt2>
        <a:srgbClr val="808080"/>
      </a:lt2>
      <a:accent1>
        <a:srgbClr val="F08821"/>
      </a:accent1>
      <a:accent2>
        <a:srgbClr val="7FA498"/>
      </a:accent2>
      <a:accent3>
        <a:srgbClr val="FFFFFF"/>
      </a:accent3>
      <a:accent4>
        <a:srgbClr val="CED5DA"/>
      </a:accent4>
      <a:accent5>
        <a:srgbClr val="F6C3AB"/>
      </a:accent5>
      <a:accent6>
        <a:srgbClr val="729489"/>
      </a:accent6>
      <a:hlink>
        <a:srgbClr val="143151"/>
      </a:hlink>
      <a:folHlink>
        <a:srgbClr val="A3A3A5"/>
      </a:folHlink>
    </a:clrScheme>
    <a:fontScheme name="9_Default Design">
      <a:majorFont>
        <a:latin typeface="Arial"/>
        <a:ea typeface="ＭＳ Ｐゴシック"/>
        <a:cs typeface="Arial"/>
      </a:majorFont>
      <a:minorFont>
        <a:latin typeface="Arial"/>
        <a:ea typeface="ＭＳ Ｐゴシック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9_Default Design 1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F08821"/>
        </a:accent1>
        <a:accent2>
          <a:srgbClr val="7FA498"/>
        </a:accent2>
        <a:accent3>
          <a:srgbClr val="FFFFFF"/>
        </a:accent3>
        <a:accent4>
          <a:srgbClr val="000000"/>
        </a:accent4>
        <a:accent5>
          <a:srgbClr val="F6C3AB"/>
        </a:accent5>
        <a:accent6>
          <a:srgbClr val="729489"/>
        </a:accent6>
        <a:hlink>
          <a:srgbClr val="143151"/>
        </a:hlink>
        <a:folHlink>
          <a:srgbClr val="A3A3A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2_Default Design">
  <a:themeElements>
    <a:clrScheme name="">
      <a:dk1>
        <a:srgbClr val="FFFF00"/>
      </a:dk1>
      <a:lt1>
        <a:srgbClr val="FFFFFF"/>
      </a:lt1>
      <a:dk2>
        <a:srgbClr val="FFFF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DADA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12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2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2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2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3_dcri_slides_template">
  <a:themeElements>
    <a:clrScheme name="">
      <a:dk1>
        <a:srgbClr val="000000"/>
      </a:dk1>
      <a:lt1>
        <a:srgbClr val="FFFFFF"/>
      </a:lt1>
      <a:dk2>
        <a:srgbClr val="00009C"/>
      </a:dk2>
      <a:lt2>
        <a:srgbClr val="FFBA3E"/>
      </a:lt2>
      <a:accent1>
        <a:srgbClr val="3365FB"/>
      </a:accent1>
      <a:accent2>
        <a:srgbClr val="6B6BCE"/>
      </a:accent2>
      <a:accent3>
        <a:srgbClr val="AAAACB"/>
      </a:accent3>
      <a:accent4>
        <a:srgbClr val="DADADA"/>
      </a:accent4>
      <a:accent5>
        <a:srgbClr val="ADB8FD"/>
      </a:accent5>
      <a:accent6>
        <a:srgbClr val="6060BA"/>
      </a:accent6>
      <a:hlink>
        <a:srgbClr val="00B7A5"/>
      </a:hlink>
      <a:folHlink>
        <a:srgbClr val="F8E6C6"/>
      </a:folHlink>
    </a:clrScheme>
    <a:fontScheme name="2_dcri_slides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1796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 typeface="Monotype Sorts" pitchFamily="-80" charset="2"/>
          <a:buChar char="4"/>
          <a:tabLst/>
          <a:defRPr kumimoji="1" lang="en-US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2_dcri_slides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dcri_slides_templat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cri_slides_templat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6_Blank Presentation">
  <a:themeElements>
    <a:clrScheme name="">
      <a:dk1>
        <a:srgbClr val="FF9900"/>
      </a:dk1>
      <a:lt1>
        <a:srgbClr val="FFFFFF"/>
      </a:lt1>
      <a:dk2>
        <a:srgbClr val="003399"/>
      </a:dk2>
      <a:lt2>
        <a:srgbClr val="FFFF00"/>
      </a:lt2>
      <a:accent1>
        <a:srgbClr val="339966"/>
      </a:accent1>
      <a:accent2>
        <a:srgbClr val="33CCFF"/>
      </a:accent2>
      <a:accent3>
        <a:srgbClr val="AAADCA"/>
      </a:accent3>
      <a:accent4>
        <a:srgbClr val="DADADA"/>
      </a:accent4>
      <a:accent5>
        <a:srgbClr val="ADCAB8"/>
      </a:accent5>
      <a:accent6>
        <a:srgbClr val="2DB9E7"/>
      </a:accent6>
      <a:hlink>
        <a:srgbClr val="B00000"/>
      </a:hlink>
      <a:folHlink>
        <a:srgbClr val="969696"/>
      </a:folHlink>
    </a:clrScheme>
    <a:fontScheme name="6_Blank Presentation">
      <a:majorFont>
        <a:latin typeface="Arial"/>
        <a:ea typeface="MS PGothic"/>
        <a:cs typeface="Arial"/>
      </a:majorFont>
      <a:minorFont>
        <a:latin typeface="Arial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6_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6_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3">
        <a:dk1>
          <a:srgbClr val="000000"/>
        </a:dk1>
        <a:lt1>
          <a:srgbClr val="FFFFFF"/>
        </a:lt1>
        <a:dk2>
          <a:srgbClr val="003399"/>
        </a:dk2>
        <a:lt2>
          <a:srgbClr val="FFCC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4">
        <a:dk1>
          <a:srgbClr val="0000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5">
        <a:dk1>
          <a:srgbClr val="CC79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6_Blank Presentation 16">
        <a:dk1>
          <a:srgbClr val="B86E00"/>
        </a:dk1>
        <a:lt1>
          <a:srgbClr val="FFFFFF"/>
        </a:lt1>
        <a:dk2>
          <a:srgbClr val="003399"/>
        </a:dk2>
        <a:lt2>
          <a:srgbClr val="EBE600"/>
        </a:lt2>
        <a:accent1>
          <a:srgbClr val="339966"/>
        </a:accent1>
        <a:accent2>
          <a:srgbClr val="0099CC"/>
        </a:accent2>
        <a:accent3>
          <a:srgbClr val="AAADCA"/>
        </a:accent3>
        <a:accent4>
          <a:srgbClr val="DADADA"/>
        </a:accent4>
        <a:accent5>
          <a:srgbClr val="ADCAB8"/>
        </a:accent5>
        <a:accent6>
          <a:srgbClr val="008AB9"/>
        </a:accent6>
        <a:hlink>
          <a:srgbClr val="CC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8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Arial"/>
      </a:majorFont>
      <a:minorFont>
        <a:latin typeface="Times New Roman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 typeface="Wingdings" pitchFamily="2" charset="2"/>
          <a:buChar char="§"/>
          <a:tabLst/>
          <a:defRPr kumimoji="0" lang="en-US" sz="2000" b="1" i="0" u="none" strike="noStrike" cap="none" normalizeH="0" baseline="0" smtClean="0">
            <a:ln>
              <a:noFill/>
            </a:ln>
            <a:solidFill>
              <a:srgbClr val="FFFFFF"/>
            </a:solidFill>
            <a:effectLst/>
            <a:latin typeface="Times New Roman" pitchFamily="18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23_Default Design">
  <a:themeElements>
    <a:clrScheme name="">
      <a:dk1>
        <a:srgbClr val="000000"/>
      </a:dk1>
      <a:lt1>
        <a:srgbClr val="FFFF00"/>
      </a:lt1>
      <a:dk2>
        <a:srgbClr val="0066FF"/>
      </a:dk2>
      <a:lt2>
        <a:srgbClr val="FFFF00"/>
      </a:lt2>
      <a:accent1>
        <a:srgbClr val="FF9900"/>
      </a:accent1>
      <a:accent2>
        <a:srgbClr val="00FFFF"/>
      </a:accent2>
      <a:accent3>
        <a:srgbClr val="AAB8FF"/>
      </a:accent3>
      <a:accent4>
        <a:srgbClr val="DADA00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1_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12808</TotalTime>
  <Words>1000</Words>
  <Application>Microsoft Office PowerPoint</Application>
  <PresentationFormat>On-screen Show (4:3)</PresentationFormat>
  <Paragraphs>118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14</vt:i4>
      </vt:variant>
      <vt:variant>
        <vt:lpstr>Slide Titles</vt:lpstr>
      </vt:variant>
      <vt:variant>
        <vt:i4>9</vt:i4>
      </vt:variant>
    </vt:vector>
  </HeadingPairs>
  <TitlesOfParts>
    <vt:vector size="33" baseType="lpstr">
      <vt:lpstr>ＭＳ Ｐゴシック</vt:lpstr>
      <vt:lpstr>ＭＳ Ｐゴシック</vt:lpstr>
      <vt:lpstr>Arial</vt:lpstr>
      <vt:lpstr>Arial Black</vt:lpstr>
      <vt:lpstr>Courier New</vt:lpstr>
      <vt:lpstr>Monotype Sorts</vt:lpstr>
      <vt:lpstr>Symbol</vt:lpstr>
      <vt:lpstr>Times</vt:lpstr>
      <vt:lpstr>Times New Roman</vt:lpstr>
      <vt:lpstr>Wingdings</vt:lpstr>
      <vt:lpstr>Default Design</vt:lpstr>
      <vt:lpstr>11_Default Design</vt:lpstr>
      <vt:lpstr>13_Default Design</vt:lpstr>
      <vt:lpstr>6_Default Design</vt:lpstr>
      <vt:lpstr>3_Blank Presentation</vt:lpstr>
      <vt:lpstr>4_Blank Presentation</vt:lpstr>
      <vt:lpstr>1_dcri_slides_template</vt:lpstr>
      <vt:lpstr>2_dcri_slides_template</vt:lpstr>
      <vt:lpstr>9_Default Design</vt:lpstr>
      <vt:lpstr>12_Default Design</vt:lpstr>
      <vt:lpstr>3_dcri_slides_template</vt:lpstr>
      <vt:lpstr>6_Blank Presentation</vt:lpstr>
      <vt:lpstr>18_Default Design</vt:lpstr>
      <vt:lpstr>23_Default Design</vt:lpstr>
      <vt:lpstr>Renal Denervation Failed to Reduce Blood Pressure  in Resistant Hypertension</vt:lpstr>
      <vt:lpstr>Teaching Tool: Targeting Blood Pressure to Goal </vt:lpstr>
      <vt:lpstr>Carvedilol All the GOOD NEWS of b-blockers without the Concerns*</vt:lpstr>
      <vt:lpstr>PowerPoint Presentation</vt:lpstr>
      <vt:lpstr>PowerPoint Presentation</vt:lpstr>
      <vt:lpstr>PowerPoint Presentation</vt:lpstr>
      <vt:lpstr>Hypertension-Conclusion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Alyssa Ryan</dc:creator>
  <cp:lastModifiedBy>Monica Dennis</cp:lastModifiedBy>
  <cp:revision>2590</cp:revision>
  <cp:lastPrinted>2017-09-04T19:30:53Z</cp:lastPrinted>
  <dcterms:created xsi:type="dcterms:W3CDTF">1601-01-01T00:00:00Z</dcterms:created>
  <dcterms:modified xsi:type="dcterms:W3CDTF">2018-04-02T01:22:33Z</dcterms:modified>
</cp:coreProperties>
</file>