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754" r:id="rId2"/>
    <p:sldId id="832" r:id="rId3"/>
    <p:sldId id="709" r:id="rId4"/>
    <p:sldId id="812" r:id="rId5"/>
    <p:sldId id="522" r:id="rId6"/>
    <p:sldId id="79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/>
    <p:restoredTop sz="93669" autoAdjust="0"/>
  </p:normalViewPr>
  <p:slideViewPr>
    <p:cSldViewPr snapToGrid="0" snapToObjects="1">
      <p:cViewPr varScale="1">
        <p:scale>
          <a:sx n="85" d="100"/>
          <a:sy n="85" d="100"/>
        </p:scale>
        <p:origin x="1552" y="176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2/11/18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25479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Practical Implementation  of the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THE COMMON ORIGINS OF DIABETES AND ITS COMPLICATIONS CONSTRUCT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6994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2015-07-13 13.02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363" y="274638"/>
            <a:ext cx="7770091" cy="5819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08194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And Economic VALUE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Not just cost of a dose, but cost benefit of CV/Complication reduction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363" y="1985818"/>
            <a:ext cx="1576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Ins. Def./IR</a:t>
            </a:r>
          </a:p>
          <a:p>
            <a:r>
              <a:rPr lang="en-US" dirty="0" err="1" smtClean="0">
                <a:solidFill>
                  <a:srgbClr val="FFFFFF"/>
                </a:solidFill>
              </a:rPr>
              <a:t>Inflam</a:t>
            </a:r>
            <a:r>
              <a:rPr lang="en-US" dirty="0" smtClean="0">
                <a:solidFill>
                  <a:srgbClr val="FFFFFF"/>
                </a:solidFill>
              </a:rPr>
              <a:t>/Immune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363" y="3590636"/>
            <a:ext cx="13947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HYPO-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Weight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GI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Edema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GU </a:t>
            </a:r>
            <a:r>
              <a:rPr lang="en-US" dirty="0" err="1" smtClean="0">
                <a:solidFill>
                  <a:srgbClr val="FFFFFF"/>
                </a:solidFill>
              </a:rPr>
              <a:t>inf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Volume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Co-</a:t>
            </a:r>
            <a:r>
              <a:rPr lang="en-US" dirty="0" err="1" smtClean="0">
                <a:solidFill>
                  <a:srgbClr val="FFFFFF"/>
                </a:solidFill>
              </a:rPr>
              <a:t>morbities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5746" y="2771307"/>
            <a:ext cx="13147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Wt. loss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CV benefit</a:t>
            </a:r>
          </a:p>
          <a:p>
            <a:r>
              <a:rPr lang="en-US" dirty="0" err="1" smtClean="0">
                <a:solidFill>
                  <a:srgbClr val="FFFFFF"/>
                </a:solidFill>
              </a:rPr>
              <a:t>Steatosis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albuminuria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7066" y="5447361"/>
            <a:ext cx="3177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Speed of efficacy, injection,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dosing schedule, lab monitoring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3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215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"/>
          <p:cNvSpPr>
            <a:spLocks noGrp="1"/>
          </p:cNvSpPr>
          <p:nvPr>
            <p:ph type="title"/>
          </p:nvPr>
        </p:nvSpPr>
        <p:spPr>
          <a:xfrm>
            <a:off x="185507" y="0"/>
            <a:ext cx="8772986" cy="4598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12" b="1" dirty="0"/>
              <a:t>Principles/ Potential of </a:t>
            </a:r>
            <a:r>
              <a:rPr lang="en-US" sz="2812" b="1"/>
              <a:t>Omics Analysis for Rx DM </a:t>
            </a:r>
            <a:endParaRPr sz="2812" b="1" dirty="0"/>
          </a:p>
        </p:txBody>
      </p:sp>
      <p:pic>
        <p:nvPicPr>
          <p:cNvPr id="201" name="Screen Shot 2017-05-10 at 11.52.53 AM.png" descr="Screen Shot 2017-05-10 at 11.52.5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3765" y="459879"/>
            <a:ext cx="9605209" cy="90489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590933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91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12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SELECT AGENTS THAT CAN PRESERVE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β-Cell  function/mass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48" y="386213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Liraglutide</a:t>
            </a:r>
            <a:r>
              <a:rPr lang="en-US" sz="2400" dirty="0" smtClean="0">
                <a:solidFill>
                  <a:schemeClr val="bg1"/>
                </a:solidFill>
              </a:rPr>
              <a:t>- 80% delay in progression to overt DM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Piog</a:t>
            </a:r>
            <a:r>
              <a:rPr lang="en-US" sz="2400" dirty="0" smtClean="0">
                <a:solidFill>
                  <a:schemeClr val="bg1"/>
                </a:solidFill>
              </a:rPr>
              <a:t>- Act-Now   72%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Metformin 30%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sglt-2- theoretical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Triple </a:t>
            </a:r>
            <a:r>
              <a:rPr lang="en-US" sz="2400" dirty="0" err="1" smtClean="0">
                <a:solidFill>
                  <a:schemeClr val="bg1"/>
                </a:solidFill>
              </a:rPr>
              <a:t>rx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Screen Shot 2017-05-09 at 11.24.59 AM.png" descr="Screen Shot 2017-05-09 at 11.24.5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1189" y="4379495"/>
            <a:ext cx="5642811" cy="2393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Screen Shot 2017-05-09 at 11.26.35 AM.png" descr="Screen Shot 2017-05-09 at 11.26.35 A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4840" y="6696843"/>
            <a:ext cx="1928813" cy="1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/>
          <p:cNvSpPr/>
          <p:nvPr/>
        </p:nvSpPr>
        <p:spPr>
          <a:xfrm>
            <a:off x="-144379" y="1676189"/>
            <a:ext cx="9144000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altLang="en-US" dirty="0" smtClean="0">
                <a:solidFill>
                  <a:srgbClr val="FFFF00"/>
                </a:solidFill>
                <a:ea typeface="ＭＳ Ｐゴシック" charset="-128"/>
              </a:rPr>
              <a:t> </a:t>
            </a:r>
            <a:r>
              <a:rPr lang="en-US" altLang="en-US" sz="2400" dirty="0" smtClean="0">
                <a:solidFill>
                  <a:srgbClr val="FFFF00"/>
                </a:solidFill>
                <a:ea typeface="ＭＳ Ｐゴシック" charset="-128"/>
              </a:rPr>
              <a:t>Treating </a:t>
            </a:r>
            <a:r>
              <a:rPr lang="en-US" altLang="en-US" sz="2400" dirty="0">
                <a:solidFill>
                  <a:srgbClr val="FFFF00"/>
                </a:solidFill>
                <a:ea typeface="ＭＳ Ｐゴシック" charset="-128"/>
              </a:rPr>
              <a:t>Causes</a:t>
            </a:r>
            <a:r>
              <a:rPr lang="en-US" altLang="en-US" sz="2400" dirty="0">
                <a:solidFill>
                  <a:srgbClr val="FFFFFF"/>
                </a:solidFill>
                <a:ea typeface="ＭＳ Ｐゴシック" charset="-128"/>
              </a:rPr>
              <a:t> of </a:t>
            </a:r>
            <a:r>
              <a:rPr lang="en-US" altLang="en-US" sz="2400" b="1" dirty="0">
                <a:solidFill>
                  <a:srgbClr val="FFFF00"/>
                </a:solidFill>
                <a:ea typeface="ＭＳ Ｐゴシック" charset="-128"/>
              </a:rPr>
              <a:t>β-Cell </a:t>
            </a:r>
            <a:r>
              <a:rPr lang="en-US" altLang="en-US" sz="2400" b="1" dirty="0" smtClean="0">
                <a:solidFill>
                  <a:srgbClr val="FFFFFF"/>
                </a:solidFill>
                <a:ea typeface="ＭＳ Ｐゴシック" charset="-128"/>
              </a:rPr>
              <a:t>d</a:t>
            </a:r>
            <a:r>
              <a:rPr lang="en-US" altLang="en-US" sz="2400" dirty="0" smtClean="0">
                <a:solidFill>
                  <a:srgbClr val="FFFFFF"/>
                </a:solidFill>
                <a:ea typeface="ＭＳ Ｐゴシック" charset="-128"/>
              </a:rPr>
              <a:t>ysfunction</a:t>
            </a:r>
          </a:p>
          <a:p>
            <a:pPr lvl="1">
              <a:lnSpc>
                <a:spcPct val="80000"/>
              </a:lnSpc>
            </a:pPr>
            <a:endParaRPr lang="en-US" altLang="en-US" sz="2400" dirty="0">
              <a:solidFill>
                <a:srgbClr val="FFFFFF"/>
              </a:solidFill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2400" dirty="0">
                <a:solidFill>
                  <a:srgbClr val="FFFF00"/>
                </a:solidFill>
                <a:ea typeface="ＭＳ Ｐゴシック" charset="-128"/>
              </a:rPr>
              <a:t>Treating</a:t>
            </a:r>
            <a:r>
              <a:rPr lang="en-US" altLang="en-US" sz="2400" dirty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2400" dirty="0">
                <a:solidFill>
                  <a:srgbClr val="FFFF00"/>
                </a:solidFill>
                <a:ea typeface="ＭＳ Ｐゴシック" charset="-128"/>
              </a:rPr>
              <a:t>Abnormalities</a:t>
            </a:r>
            <a:r>
              <a:rPr lang="en-US" altLang="en-US" sz="2400" dirty="0">
                <a:solidFill>
                  <a:srgbClr val="FFFFFF"/>
                </a:solidFill>
                <a:ea typeface="ＭＳ Ｐゴシック" charset="-128"/>
              </a:rPr>
              <a:t> resulting from </a:t>
            </a:r>
            <a:r>
              <a:rPr lang="en-US" altLang="en-US" sz="2400" b="1" dirty="0">
                <a:solidFill>
                  <a:srgbClr val="FFFF00"/>
                </a:solidFill>
                <a:ea typeface="ＭＳ Ｐゴシック" charset="-128"/>
              </a:rPr>
              <a:t>β-Cell </a:t>
            </a:r>
            <a:r>
              <a:rPr lang="en-US" altLang="en-US" sz="2400" b="1" dirty="0" smtClean="0">
                <a:solidFill>
                  <a:srgbClr val="FFFF00"/>
                </a:solidFill>
                <a:ea typeface="ＭＳ Ｐゴシック" charset="-128"/>
              </a:rPr>
              <a:t>dysfunction</a:t>
            </a:r>
          </a:p>
          <a:p>
            <a:pPr lvl="1">
              <a:lnSpc>
                <a:spcPct val="80000"/>
              </a:lnSpc>
            </a:pPr>
            <a:endParaRPr lang="en-US" altLang="en-US" sz="2400" b="1" dirty="0">
              <a:solidFill>
                <a:srgbClr val="FFFF00"/>
              </a:solidFill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400" b="1" dirty="0" smtClean="0">
                <a:solidFill>
                  <a:srgbClr val="FFFF00"/>
                </a:solidFill>
                <a:ea typeface="ＭＳ Ｐゴシック" charset="-128"/>
              </a:rPr>
              <a:t>        No </a:t>
            </a:r>
            <a:r>
              <a:rPr lang="en-US" altLang="en-US" sz="2400" b="1" dirty="0">
                <a:solidFill>
                  <a:srgbClr val="FFFF00"/>
                </a:solidFill>
                <a:ea typeface="ＭＳ Ｐゴシック" charset="-128"/>
              </a:rPr>
              <a:t>Logic for Agents that Decrease </a:t>
            </a:r>
            <a:r>
              <a:rPr lang="en-US" altLang="en-US" sz="2400" b="1" dirty="0" smtClean="0">
                <a:solidFill>
                  <a:srgbClr val="FFFF00"/>
                </a:solidFill>
                <a:ea typeface="ＭＳ Ｐゴシック" charset="-128"/>
              </a:rPr>
              <a:t>β-Cell dysfunction</a:t>
            </a:r>
            <a:endParaRPr lang="en-US" altLang="en-US" sz="2400" b="1" dirty="0">
              <a:solidFill>
                <a:srgbClr val="FFFF00"/>
              </a:solidFill>
              <a:ea typeface="ＭＳ Ｐゴシック" charset="-128"/>
            </a:endParaRPr>
          </a:p>
          <a:p>
            <a:pPr>
              <a:lnSpc>
                <a:spcPct val="80000"/>
              </a:lnSpc>
            </a:pPr>
            <a:endParaRPr lang="en-US" altLang="en-US" sz="2400" b="1" dirty="0">
              <a:solidFill>
                <a:srgbClr val="FFFF00"/>
              </a:solidFill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endParaRPr lang="en-US" altLang="en-US" sz="3000" b="1" dirty="0">
              <a:solidFill>
                <a:srgbClr val="FFFF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5039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36036</TotalTime>
  <Words>109</Words>
  <Application>Microsoft Macintosh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ＭＳ Ｐゴシック</vt:lpstr>
      <vt:lpstr>Arial</vt:lpstr>
      <vt:lpstr>Office Theme</vt:lpstr>
      <vt:lpstr>Practical Implementation  of the  THE COMMON ORIGINS OF DIABETES AND ITS COMPLICATIONS CONSTRUCT  </vt:lpstr>
      <vt:lpstr>PowerPoint Presentation</vt:lpstr>
      <vt:lpstr>PowerPoint Presentation</vt:lpstr>
      <vt:lpstr>Principles/ Potential of Omics Analysis for Rx DM </vt:lpstr>
      <vt:lpstr>PowerPoint Presentation</vt:lpstr>
      <vt:lpstr>SELECT AGENTS THAT CAN PRESERVE  β-Cell  function/mass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1052</cp:revision>
  <cp:lastPrinted>2014-04-01T12:35:45Z</cp:lastPrinted>
  <dcterms:created xsi:type="dcterms:W3CDTF">2014-11-05T16:03:03Z</dcterms:created>
  <dcterms:modified xsi:type="dcterms:W3CDTF">2018-02-12T04:27:43Z</dcterms:modified>
</cp:coreProperties>
</file>