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700" r:id="rId2"/>
    <p:sldId id="887" r:id="rId3"/>
    <p:sldId id="888" r:id="rId4"/>
    <p:sldId id="856" r:id="rId5"/>
    <p:sldId id="766" r:id="rId6"/>
    <p:sldId id="860" r:id="rId7"/>
    <p:sldId id="762" r:id="rId8"/>
    <p:sldId id="70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11A2"/>
    <a:srgbClr val="000099"/>
    <a:srgbClr val="002076"/>
    <a:srgbClr val="182B6E"/>
    <a:srgbClr val="260066"/>
    <a:srgbClr val="008000"/>
    <a:srgbClr val="FFFF00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3750" autoAdjust="0"/>
  </p:normalViewPr>
  <p:slideViewPr>
    <p:cSldViewPr snapToGrid="0" snapToObjects="1">
      <p:cViewPr varScale="1">
        <p:scale>
          <a:sx n="89" d="100"/>
          <a:sy n="89" d="100"/>
        </p:scale>
        <p:origin x="1744" y="176"/>
      </p:cViewPr>
      <p:guideLst>
        <p:guide orient="horz" pos="2176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1" d="100"/>
        <a:sy n="171" d="100"/>
      </p:scale>
      <p:origin x="0" y="2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2/21/18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  <a:ea typeface="MS PGothic" charset="0"/>
                <a:cs typeface="MS PGothic" charset="0"/>
              </a:rPr>
              <a:t>All because all insulin results in hyperinsulinemia with risk of negative consequences</a:t>
            </a:r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37F6CC52-4311-2D4D-AECF-C585C7FDF6CC}" type="slidenum">
              <a:rPr lang="en-US" sz="1200">
                <a:ea typeface="MS PGothic" charset="0"/>
                <a:cs typeface="MS PGothic" charset="0"/>
              </a:rPr>
              <a:pPr/>
              <a:t>3</a:t>
            </a:fld>
            <a:endParaRPr lang="en-US" sz="1200">
              <a:ea typeface="MS PGothic" charset="0"/>
              <a:cs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069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5F9D96-77BD-E247-A503-67D529F37C2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71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2/21/18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2/21/18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2/21/18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2/21/18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800">
                <a:solidFill>
                  <a:srgbClr val="BCB08F"/>
                </a:solidFill>
                <a:effectLst>
                  <a:outerShdw blurRad="12700" dist="12700" dir="16200000" rotWithShape="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One</a:t>
            </a:r>
          </a:p>
          <a:p>
            <a:pPr lvl="1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Two</a:t>
            </a:r>
          </a:p>
          <a:p>
            <a:pPr lvl="2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Three</a:t>
            </a:r>
          </a:p>
          <a:p>
            <a:pPr lvl="3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Four</a:t>
            </a:r>
          </a:p>
          <a:p>
            <a:pPr lvl="4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2289143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2/21/18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6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1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>
                <a:solidFill>
                  <a:srgbClr val="FFFF00"/>
                </a:solidFill>
                <a:ea typeface="ＭＳ Ｐゴシック" charset="-128"/>
              </a:rPr>
              <a:t>Choice of 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1200"/>
            <a:ext cx="9144000" cy="3035300"/>
          </a:xfrm>
        </p:spPr>
        <p:txBody>
          <a:bodyPr>
            <a:normAutofit/>
          </a:bodyPr>
          <a:lstStyle/>
          <a:p>
            <a:pPr lvl="1"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3000" b="1" dirty="0" smtClean="0">
              <a:solidFill>
                <a:srgbClr val="FFFF00"/>
              </a:solidFill>
              <a:ea typeface="ＭＳ Ｐゴシック" charset="-128"/>
            </a:endParaRPr>
          </a:p>
          <a:p>
            <a:pPr lvl="1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3000" b="1" dirty="0" smtClean="0">
                <a:solidFill>
                  <a:srgbClr val="FFFF00"/>
                </a:solidFill>
                <a:ea typeface="ＭＳ Ｐゴシック" charset="-128"/>
              </a:rPr>
              <a:t>Allows us to Correct a myth </a:t>
            </a:r>
            <a:endParaRPr lang="en-US" altLang="en-US" sz="3000" b="1" dirty="0">
              <a:solidFill>
                <a:srgbClr val="FFFF00"/>
              </a:solidFill>
              <a:ea typeface="ＭＳ Ｐゴシック" charset="-128"/>
            </a:endParaRPr>
          </a:p>
          <a:p>
            <a:pPr lvl="1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2000" b="1" dirty="0">
                <a:solidFill>
                  <a:srgbClr val="FFFF00"/>
                </a:solidFill>
                <a:ea typeface="ＭＳ Ｐゴシック" charset="-128"/>
              </a:rPr>
              <a:t> </a:t>
            </a:r>
          </a:p>
        </p:txBody>
      </p:sp>
      <p:sp>
        <p:nvSpPr>
          <p:cNvPr id="86019" name="TextBox 3"/>
          <p:cNvSpPr txBox="1">
            <a:spLocks noChangeArrowheads="1"/>
          </p:cNvSpPr>
          <p:nvPr/>
        </p:nvSpPr>
        <p:spPr bwMode="auto">
          <a:xfrm>
            <a:off x="171321" y="2176976"/>
            <a:ext cx="9175509" cy="489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3200" dirty="0">
                <a:solidFill>
                  <a:srgbClr val="FFFF00"/>
                </a:solidFill>
              </a:rPr>
              <a:t>MYTH: “Most Patients with ‘T2DM’ will </a:t>
            </a:r>
            <a:r>
              <a:rPr lang="en-US" altLang="en-US" sz="3200" dirty="0" smtClean="0">
                <a:solidFill>
                  <a:srgbClr val="FFFF00"/>
                </a:solidFill>
              </a:rPr>
              <a:t>eventually</a:t>
            </a:r>
          </a:p>
          <a:p>
            <a:pPr eaLnBrk="1" hangingPunct="1"/>
            <a:r>
              <a:rPr lang="en-US" altLang="en-US" sz="3200" dirty="0" smtClean="0">
                <a:solidFill>
                  <a:srgbClr val="FFFF00"/>
                </a:solidFill>
              </a:rPr>
              <a:t> </a:t>
            </a:r>
            <a:r>
              <a:rPr lang="en-US" altLang="en-US" sz="3200" dirty="0">
                <a:solidFill>
                  <a:srgbClr val="FFFF00"/>
                </a:solidFill>
              </a:rPr>
              <a:t>progress to </a:t>
            </a:r>
            <a:r>
              <a:rPr lang="en-US" altLang="en-US" sz="3200" dirty="0" smtClean="0">
                <a:solidFill>
                  <a:srgbClr val="FFFF00"/>
                </a:solidFill>
              </a:rPr>
              <a:t>insulin because </a:t>
            </a:r>
            <a:r>
              <a:rPr lang="en-US" altLang="en-US" sz="3200" dirty="0">
                <a:solidFill>
                  <a:srgbClr val="FFFF00"/>
                </a:solidFill>
              </a:rPr>
              <a:t>of inexorable </a:t>
            </a:r>
            <a:r>
              <a:rPr lang="en-US" altLang="en-US" sz="3200" b="1" dirty="0">
                <a:solidFill>
                  <a:srgbClr val="FFFF00"/>
                </a:solidFill>
              </a:rPr>
              <a:t>β-Cell  loss</a:t>
            </a:r>
            <a:r>
              <a:rPr lang="en-US" altLang="en-US" sz="3200" b="1" dirty="0" smtClean="0">
                <a:solidFill>
                  <a:srgbClr val="FFFF00"/>
                </a:solidFill>
              </a:rPr>
              <a:t>”</a:t>
            </a:r>
          </a:p>
          <a:p>
            <a:pPr eaLnBrk="1" hangingPunct="1"/>
            <a:endParaRPr lang="en-US" altLang="en-US" sz="3200" b="1" dirty="0">
              <a:solidFill>
                <a:srgbClr val="FFFF00"/>
              </a:solidFill>
            </a:endParaRPr>
          </a:p>
          <a:p>
            <a:pPr eaLnBrk="1" hangingPunct="1"/>
            <a:r>
              <a:rPr lang="en-US" altLang="en-US" sz="1800" b="1" dirty="0">
                <a:solidFill>
                  <a:srgbClr val="FFFFFF"/>
                </a:solidFill>
              </a:rPr>
              <a:t>	</a:t>
            </a:r>
            <a:r>
              <a:rPr lang="en-US" altLang="en-US" sz="2000" b="1" dirty="0">
                <a:solidFill>
                  <a:srgbClr val="FFFFFF"/>
                </a:solidFill>
              </a:rPr>
              <a:t>- </a:t>
            </a:r>
            <a:r>
              <a:rPr lang="en-US" altLang="en-US" sz="2000" dirty="0">
                <a:solidFill>
                  <a:srgbClr val="FFFFFF"/>
                </a:solidFill>
              </a:rPr>
              <a:t>But </a:t>
            </a:r>
            <a:r>
              <a:rPr lang="en-US" altLang="en-US" sz="2000" dirty="0">
                <a:solidFill>
                  <a:srgbClr val="FFFF00"/>
                </a:solidFill>
              </a:rPr>
              <a:t>data obtained </a:t>
            </a:r>
            <a:r>
              <a:rPr lang="en-US" altLang="en-US" sz="2000" dirty="0">
                <a:solidFill>
                  <a:srgbClr val="FFFFFF"/>
                </a:solidFill>
              </a:rPr>
              <a:t>on SU=</a:t>
            </a:r>
            <a:r>
              <a:rPr lang="en-US" altLang="en-US" sz="2000" dirty="0" smtClean="0">
                <a:solidFill>
                  <a:srgbClr val="FFFFFF"/>
                </a:solidFill>
              </a:rPr>
              <a:t>apoptosis;  </a:t>
            </a:r>
            <a:r>
              <a:rPr lang="en-US" altLang="en-US" sz="2000" dirty="0" err="1">
                <a:solidFill>
                  <a:srgbClr val="FFFFFF"/>
                </a:solidFill>
              </a:rPr>
              <a:t>Hyperinsulinism</a:t>
            </a:r>
            <a:r>
              <a:rPr lang="en-US" altLang="en-US" sz="2000" dirty="0">
                <a:solidFill>
                  <a:srgbClr val="FFFFFF"/>
                </a:solidFill>
              </a:rPr>
              <a:t> with weight </a:t>
            </a:r>
            <a:r>
              <a:rPr lang="en-US" altLang="en-US" sz="2000" dirty="0" smtClean="0">
                <a:solidFill>
                  <a:srgbClr val="FFFFFF"/>
                </a:solidFill>
              </a:rPr>
              <a:t>gain</a:t>
            </a:r>
          </a:p>
          <a:p>
            <a:pPr eaLnBrk="1" hangingPunct="1"/>
            <a:endParaRPr lang="en-US" altLang="en-US" sz="2000" dirty="0">
              <a:solidFill>
                <a:srgbClr val="FFFFFF"/>
              </a:solidFill>
            </a:endParaRPr>
          </a:p>
          <a:p>
            <a:pPr eaLnBrk="1" hangingPunct="1"/>
            <a:r>
              <a:rPr lang="en-US" altLang="en-US" sz="2000" b="1" dirty="0">
                <a:solidFill>
                  <a:srgbClr val="FFFF00"/>
                </a:solidFill>
              </a:rPr>
              <a:t>	</a:t>
            </a:r>
            <a:r>
              <a:rPr lang="en-US" altLang="en-US" sz="2000" b="1" dirty="0">
                <a:solidFill>
                  <a:srgbClr val="FFFFFF"/>
                </a:solidFill>
              </a:rPr>
              <a:t>- T</a:t>
            </a:r>
            <a:r>
              <a:rPr lang="en-US" altLang="en-US" sz="2000" dirty="0">
                <a:solidFill>
                  <a:srgbClr val="FFFFFF"/>
                </a:solidFill>
              </a:rPr>
              <a:t>hink of </a:t>
            </a:r>
            <a:r>
              <a:rPr lang="en-US" altLang="en-US" sz="2000" dirty="0">
                <a:solidFill>
                  <a:srgbClr val="FFFF00"/>
                </a:solidFill>
              </a:rPr>
              <a:t>bariatric</a:t>
            </a:r>
            <a:r>
              <a:rPr lang="en-US" altLang="en-US" sz="2000" dirty="0">
                <a:solidFill>
                  <a:srgbClr val="FFFFFF"/>
                </a:solidFill>
              </a:rPr>
              <a:t> patients –no insulin after 25  years DM/ 20 years </a:t>
            </a:r>
            <a:r>
              <a:rPr lang="en-US" altLang="en-US" sz="2000" dirty="0" smtClean="0">
                <a:solidFill>
                  <a:srgbClr val="FFFFFF"/>
                </a:solidFill>
              </a:rPr>
              <a:t> insulin</a:t>
            </a:r>
          </a:p>
          <a:p>
            <a:pPr eaLnBrk="1" hangingPunct="1"/>
            <a:endParaRPr lang="en-US" altLang="en-US" sz="2000" dirty="0">
              <a:solidFill>
                <a:srgbClr val="FFFFFF"/>
              </a:solidFill>
            </a:endParaRPr>
          </a:p>
          <a:p>
            <a:pPr eaLnBrk="1" hangingPunct="1"/>
            <a:r>
              <a:rPr lang="en-US" altLang="en-US" sz="2000" dirty="0">
                <a:solidFill>
                  <a:srgbClr val="FFFFFF"/>
                </a:solidFill>
              </a:rPr>
              <a:t>      </a:t>
            </a:r>
            <a:r>
              <a:rPr lang="en-US" altLang="en-US" sz="2000" dirty="0" smtClean="0">
                <a:solidFill>
                  <a:srgbClr val="FFFFFF"/>
                </a:solidFill>
              </a:rPr>
              <a:t>  </a:t>
            </a:r>
            <a:r>
              <a:rPr lang="en-US" altLang="en-US" sz="2000" dirty="0">
                <a:solidFill>
                  <a:srgbClr val="FFFFFF"/>
                </a:solidFill>
              </a:rPr>
              <a:t>- Most patients dying with DM have &gt; 20% </a:t>
            </a:r>
            <a:r>
              <a:rPr lang="en-US" altLang="en-US" sz="2000" b="1" dirty="0">
                <a:solidFill>
                  <a:schemeClr val="bg1"/>
                </a:solidFill>
              </a:rPr>
              <a:t>β-Cell </a:t>
            </a:r>
            <a:r>
              <a:rPr lang="en-US" altLang="en-US" sz="2000" dirty="0">
                <a:solidFill>
                  <a:srgbClr val="FFFFFF"/>
                </a:solidFill>
              </a:rPr>
              <a:t>mass- </a:t>
            </a:r>
            <a:r>
              <a:rPr lang="en-US" altLang="en-US" sz="2000" dirty="0" smtClean="0">
                <a:solidFill>
                  <a:srgbClr val="FFFFFF"/>
                </a:solidFill>
              </a:rPr>
              <a:t>Butler</a:t>
            </a:r>
          </a:p>
          <a:p>
            <a:pPr eaLnBrk="1" hangingPunct="1"/>
            <a:endParaRPr lang="en-US" altLang="en-US" sz="2000" dirty="0">
              <a:solidFill>
                <a:srgbClr val="FFFFFF"/>
              </a:solidFill>
            </a:endParaRPr>
          </a:p>
          <a:p>
            <a:pPr eaLnBrk="1" hangingPunct="1"/>
            <a:r>
              <a:rPr lang="en-US" altLang="en-US" sz="2000" dirty="0">
                <a:solidFill>
                  <a:srgbClr val="FFFFFF"/>
                </a:solidFill>
              </a:rPr>
              <a:t>      </a:t>
            </a:r>
            <a:r>
              <a:rPr lang="en-US" altLang="en-US" sz="2000" dirty="0" smtClean="0">
                <a:solidFill>
                  <a:srgbClr val="FFFFFF"/>
                </a:solidFill>
              </a:rPr>
              <a:t>  </a:t>
            </a:r>
            <a:r>
              <a:rPr lang="en-US" altLang="en-US" sz="2000" dirty="0">
                <a:solidFill>
                  <a:srgbClr val="FFFFFF"/>
                </a:solidFill>
              </a:rPr>
              <a:t>- </a:t>
            </a:r>
            <a:r>
              <a:rPr lang="en-US" altLang="en-US" sz="2000" dirty="0" smtClean="0">
                <a:solidFill>
                  <a:srgbClr val="FFFFFF"/>
                </a:solidFill>
              </a:rPr>
              <a:t>saw in med school-Need </a:t>
            </a:r>
            <a:r>
              <a:rPr lang="en-US" altLang="en-US" sz="2000" dirty="0">
                <a:solidFill>
                  <a:srgbClr val="FFFFFF"/>
                </a:solidFill>
              </a:rPr>
              <a:t>to remove &gt;80% </a:t>
            </a:r>
            <a:r>
              <a:rPr lang="en-US" altLang="en-US" sz="2000" dirty="0" smtClean="0">
                <a:solidFill>
                  <a:srgbClr val="FFFFFF"/>
                </a:solidFill>
              </a:rPr>
              <a:t>pancreas to get DM;</a:t>
            </a:r>
          </a:p>
          <a:p>
            <a:pPr eaLnBrk="1" hangingPunct="1"/>
            <a:r>
              <a:rPr lang="en-US" altLang="en-US" sz="2000" dirty="0">
                <a:solidFill>
                  <a:srgbClr val="FFFFFF"/>
                </a:solidFill>
              </a:rPr>
              <a:t>	</a:t>
            </a:r>
            <a:r>
              <a:rPr lang="en-US" altLang="en-US" sz="2000" dirty="0" smtClean="0">
                <a:solidFill>
                  <a:srgbClr val="FFFFFF"/>
                </a:solidFill>
              </a:rPr>
              <a:t>	see  </a:t>
            </a:r>
            <a:r>
              <a:rPr lang="en-US" altLang="en-US" sz="2000" dirty="0">
                <a:solidFill>
                  <a:srgbClr val="FFFFFF"/>
                </a:solidFill>
              </a:rPr>
              <a:t>in sub-total </a:t>
            </a:r>
            <a:r>
              <a:rPr lang="en-US" altLang="en-US" sz="2000" dirty="0" err="1" smtClean="0">
                <a:solidFill>
                  <a:srgbClr val="FFFFFF"/>
                </a:solidFill>
              </a:rPr>
              <a:t>pancreatectomies</a:t>
            </a:r>
            <a:r>
              <a:rPr lang="en-US" altLang="en-US" sz="2000" dirty="0" smtClean="0">
                <a:solidFill>
                  <a:srgbClr val="FFFFFF"/>
                </a:solidFill>
              </a:rPr>
              <a:t>- need to remove &gt;80%</a:t>
            </a:r>
          </a:p>
          <a:p>
            <a:pPr eaLnBrk="1" hangingPunct="1"/>
            <a:r>
              <a:rPr lang="en-US" altLang="en-US" sz="2000" dirty="0">
                <a:solidFill>
                  <a:srgbClr val="FFFFFF"/>
                </a:solidFill>
              </a:rPr>
              <a:t> </a:t>
            </a:r>
            <a:r>
              <a:rPr lang="en-US" altLang="en-US" sz="2000" dirty="0" smtClean="0">
                <a:solidFill>
                  <a:srgbClr val="FFFFFF"/>
                </a:solidFill>
              </a:rPr>
              <a:t>              </a:t>
            </a:r>
            <a:r>
              <a:rPr lang="en-US" altLang="en-US" sz="2000" dirty="0">
                <a:solidFill>
                  <a:srgbClr val="FFFFFF"/>
                </a:solidFill>
              </a:rPr>
              <a:t>to </a:t>
            </a:r>
            <a:r>
              <a:rPr lang="en-US" altLang="en-US" sz="2000" dirty="0" smtClean="0">
                <a:solidFill>
                  <a:srgbClr val="FFFFFF"/>
                </a:solidFill>
              </a:rPr>
              <a:t> </a:t>
            </a:r>
            <a:r>
              <a:rPr lang="en-US" altLang="en-US" sz="2000" dirty="0">
                <a:solidFill>
                  <a:srgbClr val="FFFFFF"/>
                </a:solidFill>
              </a:rPr>
              <a:t>leave  patient with DM post-op</a:t>
            </a:r>
          </a:p>
          <a:p>
            <a:pPr eaLnBrk="1" hangingPunct="1"/>
            <a:endParaRPr lang="en-US" altLang="en-US" sz="1800" dirty="0">
              <a:solidFill>
                <a:srgbClr val="FFFFFF"/>
              </a:solidFill>
            </a:endParaRPr>
          </a:p>
          <a:p>
            <a:pPr eaLnBrk="1" hangingPunct="1"/>
            <a:endParaRPr lang="en-US" altLang="en-US" sz="1800" dirty="0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905125" y="6477000"/>
            <a:ext cx="62547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chemeClr val="bg1"/>
                </a:solidFill>
              </a:rPr>
              <a:t>J </a:t>
            </a:r>
            <a:r>
              <a:rPr lang="en-US" sz="1000" dirty="0" err="1">
                <a:solidFill>
                  <a:schemeClr val="bg1"/>
                </a:solidFill>
              </a:rPr>
              <a:t>Gastrointest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Surg</a:t>
            </a:r>
            <a:r>
              <a:rPr lang="en-US" sz="1000" dirty="0">
                <a:solidFill>
                  <a:schemeClr val="bg1"/>
                </a:solidFill>
              </a:rPr>
              <a:t> (2008) 12:1548–1553,Distal </a:t>
            </a:r>
            <a:r>
              <a:rPr lang="en-US" sz="1000" dirty="0" err="1">
                <a:solidFill>
                  <a:schemeClr val="bg1"/>
                </a:solidFill>
              </a:rPr>
              <a:t>Pancreatectomy</a:t>
            </a:r>
            <a:r>
              <a:rPr lang="en-US" sz="1000" dirty="0">
                <a:solidFill>
                  <a:schemeClr val="bg1"/>
                </a:solidFill>
              </a:rPr>
              <a:t>: Incidence of Postoperative Diabetes </a:t>
            </a:r>
          </a:p>
          <a:p>
            <a:pPr eaLnBrk="1" hangingPunct="1"/>
            <a:r>
              <a:rPr lang="en-US" sz="1000" dirty="0">
                <a:solidFill>
                  <a:schemeClr val="bg1"/>
                </a:solidFill>
              </a:rPr>
              <a:t>Jonathan King &amp; </a:t>
            </a:r>
            <a:r>
              <a:rPr lang="en-US" sz="1000" dirty="0" err="1">
                <a:solidFill>
                  <a:schemeClr val="bg1"/>
                </a:solidFill>
              </a:rPr>
              <a:t>Kevork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Kazanjian</a:t>
            </a:r>
            <a:r>
              <a:rPr lang="en-US" sz="1000" dirty="0">
                <a:solidFill>
                  <a:schemeClr val="bg1"/>
                </a:solidFill>
              </a:rPr>
              <a:t> &amp; J. Matsumoto &amp; Howard A. </a:t>
            </a:r>
            <a:r>
              <a:rPr lang="en-US" sz="1000" dirty="0" err="1">
                <a:solidFill>
                  <a:schemeClr val="bg1"/>
                </a:solidFill>
              </a:rPr>
              <a:t>Reber</a:t>
            </a:r>
            <a:r>
              <a:rPr lang="en-US" sz="1000" dirty="0">
                <a:solidFill>
                  <a:schemeClr val="bg1"/>
                </a:solidFill>
              </a:rPr>
              <a:t> &amp; Michael W. </a:t>
            </a:r>
            <a:r>
              <a:rPr lang="en-US" sz="1000" dirty="0" err="1">
                <a:solidFill>
                  <a:schemeClr val="bg1"/>
                </a:solidFill>
              </a:rPr>
              <a:t>Yeh</a:t>
            </a:r>
            <a:r>
              <a:rPr lang="en-US" sz="1000" dirty="0">
                <a:solidFill>
                  <a:schemeClr val="bg1"/>
                </a:solidFill>
              </a:rPr>
              <a:t> &amp; O. Joe Hines &amp; Guido </a:t>
            </a:r>
            <a:r>
              <a:rPr lang="en-US" sz="1000" dirty="0" err="1">
                <a:solidFill>
                  <a:schemeClr val="bg1"/>
                </a:solidFill>
              </a:rPr>
              <a:t>Eibl</a:t>
            </a:r>
            <a:endParaRPr lang="en-US" sz="1000" dirty="0">
              <a:solidFill>
                <a:schemeClr val="bg1"/>
              </a:solidFill>
            </a:endParaRPr>
          </a:p>
          <a:p>
            <a:pPr eaLnBrk="1" hangingPunct="1"/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B6546AA-18EF-412D-B069-C3C45B948244}"/>
              </a:ext>
            </a:extLst>
          </p:cNvPr>
          <p:cNvSpPr/>
          <p:nvPr/>
        </p:nvSpPr>
        <p:spPr>
          <a:xfrm>
            <a:off x="570441" y="1792287"/>
            <a:ext cx="7734300" cy="474662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0578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83"/>
          <a:stretch/>
        </p:blipFill>
        <p:spPr bwMode="auto">
          <a:xfrm>
            <a:off x="570441" y="2406454"/>
            <a:ext cx="7734300" cy="4451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urved Left Arrow 4"/>
          <p:cNvSpPr/>
          <p:nvPr/>
        </p:nvSpPr>
        <p:spPr>
          <a:xfrm rot="1226458">
            <a:off x="5345995" y="3343275"/>
            <a:ext cx="863600" cy="2382838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80580" name="TextBox 5"/>
          <p:cNvSpPr txBox="1">
            <a:spLocks noChangeArrowheads="1"/>
          </p:cNvSpPr>
          <p:nvPr/>
        </p:nvSpPr>
        <p:spPr bwMode="auto">
          <a:xfrm>
            <a:off x="6133042" y="4459374"/>
            <a:ext cx="2171699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 dirty="0">
                <a:solidFill>
                  <a:srgbClr val="E46C0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Increased risk of severe hypoglycemia </a:t>
            </a:r>
            <a:r>
              <a:rPr lang="en-US" sz="1500" b="1" dirty="0">
                <a:solidFill>
                  <a:srgbClr val="E46C0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episodes, deleterious chronic asymptomatic hypoglycemia and its sequelae</a:t>
            </a:r>
          </a:p>
        </p:txBody>
      </p:sp>
      <p:sp>
        <p:nvSpPr>
          <p:cNvPr id="280581" name="TextBox 2"/>
          <p:cNvSpPr txBox="1">
            <a:spLocks noChangeArrowheads="1"/>
          </p:cNvSpPr>
          <p:nvPr/>
        </p:nvSpPr>
        <p:spPr bwMode="auto">
          <a:xfrm>
            <a:off x="5811447" y="2468344"/>
            <a:ext cx="1932378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 dirty="0">
                <a:solidFill>
                  <a:srgbClr val="E46C0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Over-insulinization </a:t>
            </a:r>
            <a:r>
              <a:rPr lang="en-US" sz="1500" b="1" dirty="0">
                <a:solidFill>
                  <a:srgbClr val="E46C0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with basal or bolus insulin to compensate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0124" y="2851993"/>
            <a:ext cx="11620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E46C0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Poor diet/food choices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29000" y="1743076"/>
            <a:ext cx="13465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E46C0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Blood glucose rises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EA55A34-60C5-447E-B84C-5E8BD66C0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8016" y="6356350"/>
            <a:ext cx="753533" cy="365125"/>
          </a:xfrm>
        </p:spPr>
        <p:txBody>
          <a:bodyPr/>
          <a:lstStyle/>
          <a:p>
            <a:fld id="{39D2EDEF-3451-7448-87E3-B6A13191168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="" xmlns:a16="http://schemas.microsoft.com/office/drawing/2014/main" id="{9A37B51B-3AF7-4207-81DC-00E8BBF532F8}"/>
              </a:ext>
            </a:extLst>
          </p:cNvPr>
          <p:cNvSpPr txBox="1">
            <a:spLocks/>
          </p:cNvSpPr>
          <p:nvPr/>
        </p:nvSpPr>
        <p:spPr>
          <a:xfrm>
            <a:off x="485775" y="31310"/>
            <a:ext cx="8229600" cy="594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accent6">
                    <a:lumMod val="75000"/>
                  </a:schemeClr>
                </a:solidFill>
                <a:latin typeface="Maiandra GD" panose="020E0502030308020204" pitchFamily="34" charset="0"/>
                <a:ea typeface="+mj-ea"/>
                <a:cs typeface="+mj-cs"/>
              </a:defRPr>
            </a:lvl1pPr>
          </a:lstStyle>
          <a:p>
            <a:r>
              <a:rPr lang="en-US" sz="3300" smtClean="0">
                <a:solidFill>
                  <a:schemeClr val="bg1"/>
                </a:solidFill>
              </a:rPr>
              <a:t>Re-Examining </a:t>
            </a:r>
            <a:r>
              <a:rPr lang="en-US" sz="3300" dirty="0">
                <a:solidFill>
                  <a:schemeClr val="bg1"/>
                </a:solidFill>
              </a:rPr>
              <a:t>Insulin Therapy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533361"/>
            <a:ext cx="9144000" cy="1143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ea typeface="ＭＳ Ｐゴシック" charset="0"/>
                <a:cs typeface="ＭＳ Ｐゴシック" charset="0"/>
              </a:rPr>
              <a:t>Avoid Early Insulin Therapy and Hyper-</a:t>
            </a:r>
            <a:r>
              <a:rPr lang="en-US" sz="2800" b="1" dirty="0" err="1" smtClean="0">
                <a:solidFill>
                  <a:srgbClr val="FFFF00"/>
                </a:solidFill>
                <a:ea typeface="ＭＳ Ｐゴシック" charset="0"/>
                <a:cs typeface="ＭＳ Ｐゴシック" charset="0"/>
              </a:rPr>
              <a:t>Insulinemia</a:t>
            </a:r>
            <a:r>
              <a:rPr lang="en-US" sz="3600" b="1" dirty="0" smtClean="0">
                <a:solidFill>
                  <a:srgbClr val="FFFF00"/>
                </a:solidFill>
                <a:ea typeface="ＭＳ Ｐゴシック" charset="0"/>
                <a:cs typeface="ＭＳ Ｐゴシック" charset="0"/>
              </a:rPr>
              <a:t/>
            </a:r>
            <a:br>
              <a:rPr lang="en-US" sz="3600" b="1" dirty="0" smtClean="0">
                <a:solidFill>
                  <a:srgbClr val="FFFF00"/>
                </a:solidFill>
                <a:ea typeface="ＭＳ Ｐゴシック" charset="0"/>
                <a:cs typeface="ＭＳ Ｐゴシック" charset="0"/>
              </a:rPr>
            </a:br>
            <a:r>
              <a:rPr lang="en-US" sz="1400" b="1" dirty="0" smtClean="0">
                <a:solidFill>
                  <a:srgbClr val="FFFF00"/>
                </a:solidFill>
                <a:ea typeface="ＭＳ Ｐゴシック" charset="0"/>
                <a:cs typeface="ＭＳ Ｐゴシック" charset="0"/>
              </a:rPr>
              <a:t>(except in Ketosis-prone)</a:t>
            </a:r>
            <a:r>
              <a:rPr lang="en-US" sz="14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14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1800" b="1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Vicious </a:t>
            </a:r>
            <a:r>
              <a:rPr lang="en-US" sz="1800" b="1" dirty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Circle(s) of </a:t>
            </a:r>
            <a:r>
              <a:rPr lang="en-US" sz="1800" b="1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Hyperinsulinemia- </a:t>
            </a:r>
            <a:br>
              <a:rPr lang="en-US" sz="1800" b="1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400" b="1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Result </a:t>
            </a:r>
            <a:r>
              <a:rPr lang="en-US" sz="2400" b="1" dirty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in Weight Gain and Hypoglycemia</a:t>
            </a:r>
          </a:p>
        </p:txBody>
      </p:sp>
    </p:spTree>
    <p:extLst>
      <p:ext uri="{BB962C8B-B14F-4D97-AF65-F5344CB8AC3E}">
        <p14:creationId xmlns:p14="http://schemas.microsoft.com/office/powerpoint/2010/main" val="1621044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Box 23"/>
          <p:cNvSpPr txBox="1">
            <a:spLocks noChangeArrowheads="1"/>
          </p:cNvSpPr>
          <p:nvPr/>
        </p:nvSpPr>
        <p:spPr bwMode="auto">
          <a:xfrm>
            <a:off x="2705100" y="3417888"/>
            <a:ext cx="2951163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33350" indent="-1333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300" b="1" dirty="0">
                <a:solidFill>
                  <a:srgbClr val="E46C0A"/>
                </a:solidFill>
              </a:rPr>
              <a:t>‘</a:t>
            </a:r>
            <a:r>
              <a:rPr lang="en-US" sz="1300" b="1" dirty="0">
                <a:solidFill>
                  <a:srgbClr val="FFFF00"/>
                </a:solidFill>
              </a:rPr>
              <a:t>Obligatory’ excess peripheral insulin </a:t>
            </a:r>
            <a:r>
              <a:rPr lang="en-US" sz="1300" dirty="0">
                <a:solidFill>
                  <a:srgbClr val="FFFF00"/>
                </a:solidFill>
              </a:rPr>
              <a:t>to get modicum of reduced hepatic glucose         production</a:t>
            </a:r>
          </a:p>
        </p:txBody>
      </p:sp>
      <p:sp>
        <p:nvSpPr>
          <p:cNvPr id="19" name="TextBox 23"/>
          <p:cNvSpPr txBox="1">
            <a:spLocks noChangeArrowheads="1"/>
          </p:cNvSpPr>
          <p:nvPr/>
        </p:nvSpPr>
        <p:spPr bwMode="auto">
          <a:xfrm>
            <a:off x="663575" y="2781300"/>
            <a:ext cx="1577975" cy="387350"/>
          </a:xfrm>
          <a:prstGeom prst="rect">
            <a:avLst/>
          </a:prstGeom>
          <a:solidFill>
            <a:srgbClr val="F6BB00"/>
          </a:solidFill>
          <a:ln>
            <a:solidFill>
              <a:srgbClr val="B08600"/>
            </a:solidFill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fontAlgn="auto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b="1" dirty="0">
                <a:solidFill>
                  <a:srgbClr val="2E2300"/>
                </a:solidFill>
                <a:latin typeface="Calibri"/>
              </a:rPr>
              <a:t>Endogenous Insulin </a:t>
            </a:r>
          </a:p>
        </p:txBody>
      </p:sp>
      <p:sp>
        <p:nvSpPr>
          <p:cNvPr id="54276" name="TextBox 23"/>
          <p:cNvSpPr txBox="1">
            <a:spLocks noChangeArrowheads="1"/>
          </p:cNvSpPr>
          <p:nvPr/>
        </p:nvSpPr>
        <p:spPr bwMode="auto">
          <a:xfrm>
            <a:off x="7272338" y="4314825"/>
            <a:ext cx="1019175" cy="1878013"/>
          </a:xfrm>
          <a:prstGeom prst="rect">
            <a:avLst/>
          </a:prstGeom>
          <a:solidFill>
            <a:schemeClr val="bg2"/>
          </a:solidFill>
          <a:ln w="19050">
            <a:solidFill>
              <a:schemeClr val="bg1"/>
            </a:solidFill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endParaRPr lang="en-US" sz="1300" b="1" dirty="0">
              <a:solidFill>
                <a:srgbClr val="E46C0A"/>
              </a:solidFill>
              <a:ea typeface="MS PGothic" charset="0"/>
              <a:cs typeface="MS PGothic" charset="0"/>
            </a:endParaRPr>
          </a:p>
          <a:p>
            <a:pPr algn="ctr" eaLnBrk="1" hangingPunct="1"/>
            <a:endParaRPr lang="en-US" sz="900" b="1" i="1" dirty="0">
              <a:solidFill>
                <a:srgbClr val="E46C0A"/>
              </a:solidFill>
              <a:ea typeface="MS PGothic" charset="0"/>
              <a:cs typeface="MS PGothic" charset="0"/>
            </a:endParaRPr>
          </a:p>
          <a:p>
            <a:pPr algn="ctr" eaLnBrk="1" hangingPunct="1"/>
            <a:r>
              <a:rPr lang="el-GR" sz="1300" b="1" i="1" dirty="0">
                <a:solidFill>
                  <a:srgbClr val="E46C0A"/>
                </a:solidFill>
                <a:ea typeface="MS PGothic" charset="0"/>
                <a:cs typeface="MS PGothic" charset="0"/>
              </a:rPr>
              <a:t>β-</a:t>
            </a:r>
            <a:r>
              <a:rPr lang="en-US" sz="1300" b="1" i="1" dirty="0">
                <a:solidFill>
                  <a:srgbClr val="E46C0A"/>
                </a:solidFill>
                <a:ea typeface="MS PGothic" charset="0"/>
                <a:cs typeface="MS PGothic" charset="0"/>
              </a:rPr>
              <a:t>cell Dysfunction</a:t>
            </a:r>
          </a:p>
          <a:p>
            <a:pPr algn="ctr" eaLnBrk="1" hangingPunct="1"/>
            <a:r>
              <a:rPr lang="en-US" sz="1300" b="1" i="1" dirty="0">
                <a:solidFill>
                  <a:srgbClr val="E46C0A"/>
                </a:solidFill>
                <a:ea typeface="MS PGothic" charset="0"/>
                <a:cs typeface="MS PGothic" charset="0"/>
              </a:rPr>
              <a:t>-------</a:t>
            </a:r>
          </a:p>
          <a:p>
            <a:pPr algn="ctr" eaLnBrk="1" hangingPunct="1"/>
            <a:r>
              <a:rPr lang="en-US" sz="1300" b="1" i="1" dirty="0">
                <a:solidFill>
                  <a:srgbClr val="E46C0A"/>
                </a:solidFill>
                <a:ea typeface="MS PGothic" charset="0"/>
                <a:cs typeface="MS PGothic" charset="0"/>
              </a:rPr>
              <a:t> Potential </a:t>
            </a:r>
          </a:p>
          <a:p>
            <a:pPr algn="ctr" eaLnBrk="1" hangingPunct="1"/>
            <a:r>
              <a:rPr lang="el-GR" sz="1300" b="1" i="1" dirty="0">
                <a:solidFill>
                  <a:srgbClr val="E46C0A"/>
                </a:solidFill>
                <a:ea typeface="MS PGothic" charset="0"/>
                <a:cs typeface="MS PGothic" charset="0"/>
              </a:rPr>
              <a:t>β-</a:t>
            </a:r>
            <a:r>
              <a:rPr lang="en-US" sz="1300" b="1" i="1" dirty="0">
                <a:solidFill>
                  <a:srgbClr val="E46C0A"/>
                </a:solidFill>
                <a:ea typeface="MS PGothic" charset="0"/>
                <a:cs typeface="MS PGothic" charset="0"/>
              </a:rPr>
              <a:t>cell Exhaustion</a:t>
            </a:r>
          </a:p>
          <a:p>
            <a:pPr algn="ctr" eaLnBrk="1" hangingPunct="1"/>
            <a:endParaRPr lang="en-US" sz="1600" b="1" dirty="0">
              <a:solidFill>
                <a:srgbClr val="E46C0A"/>
              </a:solidFill>
              <a:ea typeface="MS PGothic" charset="0"/>
              <a:cs typeface="MS PGothic" charset="0"/>
            </a:endParaRPr>
          </a:p>
        </p:txBody>
      </p:sp>
      <p:sp>
        <p:nvSpPr>
          <p:cNvPr id="54277" name="TextBox 23"/>
          <p:cNvSpPr txBox="1">
            <a:spLocks noChangeArrowheads="1"/>
          </p:cNvSpPr>
          <p:nvPr/>
        </p:nvSpPr>
        <p:spPr bwMode="auto">
          <a:xfrm>
            <a:off x="6265863" y="2692400"/>
            <a:ext cx="2228850" cy="506413"/>
          </a:xfrm>
          <a:prstGeom prst="rect">
            <a:avLst/>
          </a:prstGeom>
          <a:solidFill>
            <a:srgbClr val="F6BB00"/>
          </a:solidFill>
          <a:ln w="9525">
            <a:solidFill>
              <a:srgbClr val="B08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2E2300"/>
                </a:solidFill>
                <a:ea typeface="MS PGothic" charset="0"/>
                <a:cs typeface="MS PGothic" charset="0"/>
              </a:rPr>
              <a:t>Fine-tuned, physiologically appropriate insulinemia</a:t>
            </a:r>
          </a:p>
        </p:txBody>
      </p:sp>
      <p:cxnSp>
        <p:nvCxnSpPr>
          <p:cNvPr id="34" name="Straight Arrow Connector 33"/>
          <p:cNvCxnSpPr>
            <a:cxnSpLocks noChangeShapeType="1"/>
          </p:cNvCxnSpPr>
          <p:nvPr/>
        </p:nvCxnSpPr>
        <p:spPr bwMode="auto">
          <a:xfrm>
            <a:off x="2347913" y="2930525"/>
            <a:ext cx="479425" cy="0"/>
          </a:xfrm>
          <a:prstGeom prst="straightConnector1">
            <a:avLst/>
          </a:prstGeom>
          <a:noFill/>
          <a:ln w="31750">
            <a:solidFill>
              <a:schemeClr val="bg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1685925" y="4948238"/>
            <a:ext cx="1303338" cy="2746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Atherosclerosis</a:t>
            </a:r>
          </a:p>
        </p:txBody>
      </p:sp>
      <p:sp>
        <p:nvSpPr>
          <p:cNvPr id="18" name="Rounded Rectangle 17"/>
          <p:cNvSpPr>
            <a:spLocks noChangeArrowheads="1"/>
          </p:cNvSpPr>
          <p:nvPr/>
        </p:nvSpPr>
        <p:spPr bwMode="auto">
          <a:xfrm>
            <a:off x="1685925" y="5408613"/>
            <a:ext cx="1303338" cy="2746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Hypertension</a:t>
            </a:r>
          </a:p>
        </p:txBody>
      </p:sp>
      <p:sp>
        <p:nvSpPr>
          <p:cNvPr id="21" name="Rounded Rectangle 20"/>
          <p:cNvSpPr>
            <a:spLocks noChangeArrowheads="1"/>
          </p:cNvSpPr>
          <p:nvPr/>
        </p:nvSpPr>
        <p:spPr bwMode="auto">
          <a:xfrm>
            <a:off x="5037138" y="5934075"/>
            <a:ext cx="1303337" cy="4111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Chronic Inflammation</a:t>
            </a:r>
          </a:p>
        </p:txBody>
      </p:sp>
      <p:sp>
        <p:nvSpPr>
          <p:cNvPr id="22" name="Rounded Rectangle 21"/>
          <p:cNvSpPr>
            <a:spLocks noChangeArrowheads="1"/>
          </p:cNvSpPr>
          <p:nvPr/>
        </p:nvSpPr>
        <p:spPr bwMode="auto">
          <a:xfrm>
            <a:off x="5037138" y="4095750"/>
            <a:ext cx="1303337" cy="4111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b="1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Insulin Resistance</a:t>
            </a:r>
          </a:p>
        </p:txBody>
      </p:sp>
      <p:sp>
        <p:nvSpPr>
          <p:cNvPr id="23" name="Rounded Rectangle 22"/>
          <p:cNvSpPr>
            <a:spLocks noChangeArrowheads="1"/>
          </p:cNvSpPr>
          <p:nvPr/>
        </p:nvSpPr>
        <p:spPr bwMode="auto">
          <a:xfrm>
            <a:off x="1836738" y="5868988"/>
            <a:ext cx="1303337" cy="2746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Cancer</a:t>
            </a:r>
          </a:p>
        </p:txBody>
      </p:sp>
      <p:sp>
        <p:nvSpPr>
          <p:cNvPr id="25" name="Rounded Rectangle 24"/>
          <p:cNvSpPr>
            <a:spLocks noChangeArrowheads="1"/>
          </p:cNvSpPr>
          <p:nvPr/>
        </p:nvSpPr>
        <p:spPr bwMode="auto">
          <a:xfrm>
            <a:off x="3471863" y="6029325"/>
            <a:ext cx="1301750" cy="274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Type II Diabetes</a:t>
            </a:r>
          </a:p>
        </p:txBody>
      </p:sp>
      <p:sp>
        <p:nvSpPr>
          <p:cNvPr id="26" name="Rounded Rectangle 25"/>
          <p:cNvSpPr>
            <a:spLocks noChangeArrowheads="1"/>
          </p:cNvSpPr>
          <p:nvPr/>
        </p:nvSpPr>
        <p:spPr bwMode="auto">
          <a:xfrm>
            <a:off x="5162550" y="4657725"/>
            <a:ext cx="1279525" cy="274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Obesity</a:t>
            </a:r>
          </a:p>
        </p:txBody>
      </p:sp>
      <p:sp>
        <p:nvSpPr>
          <p:cNvPr id="27" name="Rounded Rectangle 26"/>
          <p:cNvSpPr>
            <a:spLocks noChangeArrowheads="1"/>
          </p:cNvSpPr>
          <p:nvPr/>
        </p:nvSpPr>
        <p:spPr bwMode="auto">
          <a:xfrm>
            <a:off x="1838325" y="4486275"/>
            <a:ext cx="1301750" cy="274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t>Hypoglycemia</a:t>
            </a:r>
          </a:p>
        </p:txBody>
      </p:sp>
      <p:sp>
        <p:nvSpPr>
          <p:cNvPr id="31" name="Rounded Rectangle 30"/>
          <p:cNvSpPr>
            <a:spLocks noChangeArrowheads="1"/>
          </p:cNvSpPr>
          <p:nvPr/>
        </p:nvSpPr>
        <p:spPr bwMode="auto">
          <a:xfrm>
            <a:off x="3470275" y="4860925"/>
            <a:ext cx="1303338" cy="685800"/>
          </a:xfrm>
          <a:prstGeom prst="roundRect">
            <a:avLst>
              <a:gd name="adj" fmla="val 16667"/>
            </a:avLst>
          </a:prstGeom>
          <a:solidFill>
            <a:srgbClr val="B08600"/>
          </a:soli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b="1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Hyperinsulin-emia</a:t>
            </a:r>
          </a:p>
        </p:txBody>
      </p:sp>
      <p:cxnSp>
        <p:nvCxnSpPr>
          <p:cNvPr id="36" name="Straight Arrow Connector 35"/>
          <p:cNvCxnSpPr>
            <a:cxnSpLocks noChangeShapeType="1"/>
          </p:cNvCxnSpPr>
          <p:nvPr/>
        </p:nvCxnSpPr>
        <p:spPr bwMode="auto">
          <a:xfrm>
            <a:off x="4128294" y="5627687"/>
            <a:ext cx="0" cy="339725"/>
          </a:xfrm>
          <a:prstGeom prst="straightConnector1">
            <a:avLst/>
          </a:prstGeom>
          <a:noFill/>
          <a:ln w="47625">
            <a:solidFill>
              <a:schemeClr val="accent1">
                <a:lumMod val="40000"/>
                <a:lumOff val="60000"/>
              </a:schemeClr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cxnSp>
        <p:nvCxnSpPr>
          <p:cNvPr id="32" name="Straight Arrow Connector 31"/>
          <p:cNvCxnSpPr>
            <a:cxnSpLocks noChangeShapeType="1"/>
          </p:cNvCxnSpPr>
          <p:nvPr/>
        </p:nvCxnSpPr>
        <p:spPr bwMode="auto">
          <a:xfrm>
            <a:off x="4829175" y="5416550"/>
            <a:ext cx="2190750" cy="0"/>
          </a:xfrm>
          <a:prstGeom prst="straightConnector1">
            <a:avLst/>
          </a:prstGeom>
          <a:noFill/>
          <a:ln w="31750">
            <a:solidFill>
              <a:schemeClr val="bg1"/>
            </a:solidFill>
            <a:round/>
            <a:headEnd type="oval" w="med" len="med"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cxnSp>
        <p:nvCxnSpPr>
          <p:cNvPr id="38" name="Straight Arrow Connector 37"/>
          <p:cNvCxnSpPr>
            <a:cxnSpLocks noChangeShapeType="1"/>
          </p:cNvCxnSpPr>
          <p:nvPr/>
        </p:nvCxnSpPr>
        <p:spPr bwMode="auto">
          <a:xfrm>
            <a:off x="6426200" y="4333875"/>
            <a:ext cx="593725" cy="0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 type="oval" w="med" len="med"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cxnSp>
        <p:nvCxnSpPr>
          <p:cNvPr id="46" name="Straight Arrow Connector 45"/>
          <p:cNvCxnSpPr>
            <a:cxnSpLocks noChangeShapeType="1"/>
          </p:cNvCxnSpPr>
          <p:nvPr/>
        </p:nvCxnSpPr>
        <p:spPr bwMode="auto">
          <a:xfrm>
            <a:off x="4127500" y="3981450"/>
            <a:ext cx="0" cy="746125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sp>
        <p:nvSpPr>
          <p:cNvPr id="47" name="Rounded Rectangle 46"/>
          <p:cNvSpPr>
            <a:spLocks noChangeArrowheads="1"/>
          </p:cNvSpPr>
          <p:nvPr/>
        </p:nvSpPr>
        <p:spPr bwMode="auto">
          <a:xfrm>
            <a:off x="5162550" y="5522913"/>
            <a:ext cx="1303338" cy="2746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t>Dyslipidemia</a:t>
            </a:r>
          </a:p>
        </p:txBody>
      </p:sp>
      <p:sp>
        <p:nvSpPr>
          <p:cNvPr id="54" name="Rounded Rectangle 53"/>
          <p:cNvSpPr>
            <a:spLocks noChangeArrowheads="1"/>
          </p:cNvSpPr>
          <p:nvPr/>
        </p:nvSpPr>
        <p:spPr bwMode="auto">
          <a:xfrm>
            <a:off x="5162550" y="5068888"/>
            <a:ext cx="1303338" cy="2746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Weight gain</a:t>
            </a:r>
          </a:p>
        </p:txBody>
      </p:sp>
      <p:cxnSp>
        <p:nvCxnSpPr>
          <p:cNvPr id="55" name="Straight Arrow Connector 54"/>
          <p:cNvCxnSpPr>
            <a:cxnSpLocks noChangeShapeType="1"/>
          </p:cNvCxnSpPr>
          <p:nvPr/>
        </p:nvCxnSpPr>
        <p:spPr bwMode="auto">
          <a:xfrm>
            <a:off x="5573713" y="2895600"/>
            <a:ext cx="481012" cy="0"/>
          </a:xfrm>
          <a:prstGeom prst="straightConnector1">
            <a:avLst/>
          </a:prstGeom>
          <a:noFill/>
          <a:ln w="31750">
            <a:solidFill>
              <a:schemeClr val="bg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sp>
        <p:nvSpPr>
          <p:cNvPr id="56" name="TextBox 23"/>
          <p:cNvSpPr txBox="1">
            <a:spLocks noChangeArrowheads="1"/>
          </p:cNvSpPr>
          <p:nvPr/>
        </p:nvSpPr>
        <p:spPr bwMode="auto">
          <a:xfrm>
            <a:off x="2838450" y="2692400"/>
            <a:ext cx="2817813" cy="5232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FFFF00"/>
                </a:solidFill>
                <a:latin typeface="Calibri"/>
              </a:rPr>
              <a:t>Exquisitely controlled levels of insulin released into the portal vein</a:t>
            </a:r>
          </a:p>
        </p:txBody>
      </p:sp>
      <p:cxnSp>
        <p:nvCxnSpPr>
          <p:cNvPr id="57" name="Straight Arrow Connector 56"/>
          <p:cNvCxnSpPr>
            <a:cxnSpLocks noChangeShapeType="1"/>
          </p:cNvCxnSpPr>
          <p:nvPr/>
        </p:nvCxnSpPr>
        <p:spPr bwMode="auto">
          <a:xfrm>
            <a:off x="2347913" y="3608388"/>
            <a:ext cx="479425" cy="0"/>
          </a:xfrm>
          <a:prstGeom prst="straightConnector1">
            <a:avLst/>
          </a:prstGeom>
          <a:noFill/>
          <a:ln w="31750">
            <a:solidFill>
              <a:schemeClr val="bg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grpSp>
        <p:nvGrpSpPr>
          <p:cNvPr id="54297" name="Group 39"/>
          <p:cNvGrpSpPr>
            <a:grpSpLocks noChangeAspect="1"/>
          </p:cNvGrpSpPr>
          <p:nvPr/>
        </p:nvGrpSpPr>
        <p:grpSpPr bwMode="auto">
          <a:xfrm>
            <a:off x="1452563" y="2455863"/>
            <a:ext cx="685800" cy="377825"/>
            <a:chOff x="5332822" y="2541002"/>
            <a:chExt cx="1892476" cy="1163662"/>
          </a:xfrm>
        </p:grpSpPr>
        <p:sp>
          <p:nvSpPr>
            <p:cNvPr id="41" name="Oval 40"/>
            <p:cNvSpPr/>
            <p:nvPr/>
          </p:nvSpPr>
          <p:spPr>
            <a:xfrm>
              <a:off x="5486146" y="2541002"/>
              <a:ext cx="1690962" cy="1163662"/>
            </a:xfrm>
            <a:prstGeom prst="ellipse">
              <a:avLst/>
            </a:prstGeom>
            <a:solidFill>
              <a:srgbClr val="EB6E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00">
                <a:solidFill>
                  <a:srgbClr val="FFFFFF"/>
                </a:solidFill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pic>
          <p:nvPicPr>
            <p:cNvPr id="54315" name="Picture 31"/>
            <p:cNvPicPr>
              <a:picLocks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2822" y="2541002"/>
              <a:ext cx="1892476" cy="1089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4298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92100">
            <a:off x="688975" y="3657600"/>
            <a:ext cx="490538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3" name="Straight Arrow Connector 42"/>
          <p:cNvCxnSpPr>
            <a:cxnSpLocks noChangeShapeType="1"/>
          </p:cNvCxnSpPr>
          <p:nvPr/>
        </p:nvCxnSpPr>
        <p:spPr bwMode="auto">
          <a:xfrm>
            <a:off x="6562725" y="4824246"/>
            <a:ext cx="457200" cy="0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 type="oval" w="med" len="med"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61988" y="3500438"/>
            <a:ext cx="1568450" cy="271462"/>
          </a:xfrm>
          <a:prstGeom prst="rect">
            <a:avLst/>
          </a:prstGeom>
          <a:solidFill>
            <a:srgbClr val="B08600"/>
          </a:solidFill>
          <a:ln>
            <a:noFill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/>
        </p:spPr>
        <p:txBody>
          <a:bodyPr anchor="ctr"/>
          <a:lstStyle>
            <a:defPPr>
              <a:defRPr lang="en-US"/>
            </a:defPPr>
            <a:lvl1pPr algn="ctr">
              <a:defRPr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fontAlgn="auto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Exogenous Insulin </a:t>
            </a:r>
          </a:p>
        </p:txBody>
      </p:sp>
      <p:cxnSp>
        <p:nvCxnSpPr>
          <p:cNvPr id="44" name="Straight Arrow Connector 43"/>
          <p:cNvCxnSpPr>
            <a:cxnSpLocks noChangeShapeType="1"/>
          </p:cNvCxnSpPr>
          <p:nvPr/>
        </p:nvCxnSpPr>
        <p:spPr bwMode="auto">
          <a:xfrm>
            <a:off x="6562725" y="5659438"/>
            <a:ext cx="457200" cy="0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 type="oval" w="med" len="med"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cxnSp>
        <p:nvCxnSpPr>
          <p:cNvPr id="48" name="Straight Arrow Connector 47"/>
          <p:cNvCxnSpPr>
            <a:cxnSpLocks noChangeShapeType="1"/>
          </p:cNvCxnSpPr>
          <p:nvPr/>
        </p:nvCxnSpPr>
        <p:spPr bwMode="auto">
          <a:xfrm>
            <a:off x="4829175" y="5203825"/>
            <a:ext cx="255588" cy="0"/>
          </a:xfrm>
          <a:prstGeom prst="straightConnector1">
            <a:avLst/>
          </a:prstGeom>
          <a:noFill/>
          <a:ln w="47625">
            <a:solidFill>
              <a:schemeClr val="accent1">
                <a:lumMod val="40000"/>
                <a:lumOff val="60000"/>
              </a:schemeClr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cxnSp>
        <p:nvCxnSpPr>
          <p:cNvPr id="49" name="Straight Arrow Connector 48"/>
          <p:cNvCxnSpPr>
            <a:cxnSpLocks noChangeShapeType="1"/>
          </p:cNvCxnSpPr>
          <p:nvPr/>
        </p:nvCxnSpPr>
        <p:spPr bwMode="auto">
          <a:xfrm flipV="1">
            <a:off x="4842669" y="4837905"/>
            <a:ext cx="228600" cy="119063"/>
          </a:xfrm>
          <a:prstGeom prst="straightConnector1">
            <a:avLst/>
          </a:prstGeom>
          <a:noFill/>
          <a:ln w="47625">
            <a:solidFill>
              <a:schemeClr val="accent1">
                <a:lumMod val="40000"/>
                <a:lumOff val="60000"/>
              </a:schemeClr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cxnSp>
        <p:nvCxnSpPr>
          <p:cNvPr id="58" name="Straight Arrow Connector 57"/>
          <p:cNvCxnSpPr>
            <a:cxnSpLocks noChangeShapeType="1"/>
          </p:cNvCxnSpPr>
          <p:nvPr/>
        </p:nvCxnSpPr>
        <p:spPr bwMode="auto">
          <a:xfrm flipV="1">
            <a:off x="4675188" y="4556125"/>
            <a:ext cx="274637" cy="209550"/>
          </a:xfrm>
          <a:prstGeom prst="straightConnector1">
            <a:avLst/>
          </a:prstGeom>
          <a:noFill/>
          <a:ln w="47625">
            <a:solidFill>
              <a:schemeClr val="accent1">
                <a:lumMod val="40000"/>
                <a:lumOff val="60000"/>
              </a:schemeClr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cxnSp>
        <p:nvCxnSpPr>
          <p:cNvPr id="60" name="Straight Arrow Connector 59"/>
          <p:cNvCxnSpPr>
            <a:cxnSpLocks noChangeShapeType="1"/>
          </p:cNvCxnSpPr>
          <p:nvPr/>
        </p:nvCxnSpPr>
        <p:spPr bwMode="auto">
          <a:xfrm>
            <a:off x="6470650" y="6139656"/>
            <a:ext cx="549275" cy="0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 type="oval" w="med" len="med"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cxnSp>
        <p:nvCxnSpPr>
          <p:cNvPr id="63" name="Straight Arrow Connector 62"/>
          <p:cNvCxnSpPr>
            <a:cxnSpLocks noChangeShapeType="1"/>
          </p:cNvCxnSpPr>
          <p:nvPr/>
        </p:nvCxnSpPr>
        <p:spPr bwMode="auto">
          <a:xfrm flipH="1">
            <a:off x="3256884" y="5683250"/>
            <a:ext cx="188912" cy="209550"/>
          </a:xfrm>
          <a:prstGeom prst="straightConnector1">
            <a:avLst/>
          </a:prstGeom>
          <a:noFill/>
          <a:ln w="47625">
            <a:solidFill>
              <a:schemeClr val="accent1">
                <a:lumMod val="40000"/>
                <a:lumOff val="60000"/>
              </a:schemeClr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cxnSp>
        <p:nvCxnSpPr>
          <p:cNvPr id="64" name="Straight Arrow Connector 63"/>
          <p:cNvCxnSpPr>
            <a:cxnSpLocks noChangeShapeType="1"/>
          </p:cNvCxnSpPr>
          <p:nvPr/>
        </p:nvCxnSpPr>
        <p:spPr bwMode="auto">
          <a:xfrm flipH="1" flipV="1">
            <a:off x="3105150" y="5133975"/>
            <a:ext cx="258763" cy="47625"/>
          </a:xfrm>
          <a:prstGeom prst="straightConnector1">
            <a:avLst/>
          </a:prstGeom>
          <a:noFill/>
          <a:ln w="47625">
            <a:solidFill>
              <a:schemeClr val="accent1">
                <a:lumMod val="40000"/>
                <a:lumOff val="60000"/>
              </a:schemeClr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cxnSp>
        <p:nvCxnSpPr>
          <p:cNvPr id="65" name="Straight Arrow Connector 64"/>
          <p:cNvCxnSpPr>
            <a:cxnSpLocks noChangeShapeType="1"/>
          </p:cNvCxnSpPr>
          <p:nvPr/>
        </p:nvCxnSpPr>
        <p:spPr bwMode="auto">
          <a:xfrm flipH="1" flipV="1">
            <a:off x="3292433" y="4686300"/>
            <a:ext cx="174625" cy="211137"/>
          </a:xfrm>
          <a:prstGeom prst="straightConnector1">
            <a:avLst/>
          </a:prstGeom>
          <a:noFill/>
          <a:ln w="47625">
            <a:solidFill>
              <a:schemeClr val="accent1">
                <a:lumMod val="40000"/>
                <a:lumOff val="60000"/>
              </a:schemeClr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cxnSp>
        <p:nvCxnSpPr>
          <p:cNvPr id="67" name="Straight Arrow Connector 66"/>
          <p:cNvCxnSpPr>
            <a:cxnSpLocks noChangeShapeType="1"/>
          </p:cNvCxnSpPr>
          <p:nvPr/>
        </p:nvCxnSpPr>
        <p:spPr bwMode="auto">
          <a:xfrm flipH="1">
            <a:off x="3095625" y="5418138"/>
            <a:ext cx="258763" cy="47625"/>
          </a:xfrm>
          <a:prstGeom prst="straightConnector1">
            <a:avLst/>
          </a:prstGeom>
          <a:noFill/>
          <a:ln w="47625">
            <a:solidFill>
              <a:schemeClr val="accent1">
                <a:lumMod val="40000"/>
                <a:lumOff val="60000"/>
              </a:schemeClr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cxnSp>
        <p:nvCxnSpPr>
          <p:cNvPr id="53" name="Straight Arrow Connector 52"/>
          <p:cNvCxnSpPr>
            <a:cxnSpLocks noChangeShapeType="1"/>
          </p:cNvCxnSpPr>
          <p:nvPr/>
        </p:nvCxnSpPr>
        <p:spPr bwMode="auto">
          <a:xfrm>
            <a:off x="4810125" y="5537200"/>
            <a:ext cx="228600" cy="119063"/>
          </a:xfrm>
          <a:prstGeom prst="straightConnector1">
            <a:avLst/>
          </a:prstGeom>
          <a:noFill/>
          <a:ln w="47625">
            <a:solidFill>
              <a:schemeClr val="accent1">
                <a:lumMod val="40000"/>
                <a:lumOff val="60000"/>
              </a:schemeClr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cxnSp>
        <p:nvCxnSpPr>
          <p:cNvPr id="59" name="Straight Arrow Connector 58"/>
          <p:cNvCxnSpPr>
            <a:cxnSpLocks noChangeShapeType="1"/>
          </p:cNvCxnSpPr>
          <p:nvPr/>
        </p:nvCxnSpPr>
        <p:spPr bwMode="auto">
          <a:xfrm>
            <a:off x="4637088" y="5641975"/>
            <a:ext cx="274637" cy="209550"/>
          </a:xfrm>
          <a:prstGeom prst="straightConnector1">
            <a:avLst/>
          </a:prstGeom>
          <a:noFill/>
          <a:ln w="47625">
            <a:solidFill>
              <a:schemeClr val="accent1">
                <a:lumMod val="40000"/>
                <a:lumOff val="60000"/>
              </a:schemeClr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cxnSp>
        <p:nvCxnSpPr>
          <p:cNvPr id="61" name="Straight Arrow Connector 60"/>
          <p:cNvCxnSpPr>
            <a:cxnSpLocks noChangeShapeType="1"/>
          </p:cNvCxnSpPr>
          <p:nvPr/>
        </p:nvCxnSpPr>
        <p:spPr bwMode="auto">
          <a:xfrm>
            <a:off x="6562725" y="5184775"/>
            <a:ext cx="457200" cy="0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 type="oval" w="med" len="med"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/>
        </p:spPr>
      </p:cxn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4EB0AD19-086C-4C22-8B20-D13141F82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0" name="Content Placeholder 2">
            <a:extLst>
              <a:ext uri="{FF2B5EF4-FFF2-40B4-BE49-F238E27FC236}">
                <a16:creationId xmlns="" xmlns:a16="http://schemas.microsoft.com/office/drawing/2014/main" id="{90BCD0E4-CED7-4322-8027-5917FE0B0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9495"/>
            <a:ext cx="9144000" cy="8366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00"/>
                </a:solidFill>
              </a:rPr>
              <a:t>Iatrogenic </a:t>
            </a:r>
            <a:r>
              <a:rPr lang="en-US" b="1" dirty="0" err="1" smtClean="0">
                <a:solidFill>
                  <a:srgbClr val="FFFF00"/>
                </a:solidFill>
              </a:rPr>
              <a:t>hyperinsulinemia</a:t>
            </a:r>
            <a:endParaRPr lang="en-US" b="1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F3F8FB"/>
                </a:solidFill>
              </a:rPr>
              <a:t>is an unavoidable consequence injecting insulin into the </a:t>
            </a:r>
            <a:r>
              <a:rPr lang="en-US" sz="2400" dirty="0" smtClean="0">
                <a:solidFill>
                  <a:srgbClr val="F3F8FB"/>
                </a:solidFill>
              </a:rPr>
              <a:t>periphery, </a:t>
            </a:r>
            <a:r>
              <a:rPr lang="en-US" sz="2400" dirty="0">
                <a:solidFill>
                  <a:srgbClr val="F3F8FB"/>
                </a:solidFill>
              </a:rPr>
              <a:t>and causes a host of downstream negative effects</a:t>
            </a:r>
            <a:endParaRPr lang="en-US" sz="2400" dirty="0"/>
          </a:p>
        </p:txBody>
      </p:sp>
      <p:sp>
        <p:nvSpPr>
          <p:cNvPr id="51" name="Title 1">
            <a:extLst>
              <a:ext uri="{FF2B5EF4-FFF2-40B4-BE49-F238E27FC236}">
                <a16:creationId xmlns="" xmlns:a16="http://schemas.microsoft.com/office/drawing/2014/main" id="{C7A7AEE7-2438-444D-BE76-32AC16D99B82}"/>
              </a:ext>
            </a:extLst>
          </p:cNvPr>
          <p:cNvSpPr txBox="1">
            <a:spLocks/>
          </p:cNvSpPr>
          <p:nvPr/>
        </p:nvSpPr>
        <p:spPr>
          <a:xfrm>
            <a:off x="536743" y="4431"/>
            <a:ext cx="8229600" cy="627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accent6">
                    <a:lumMod val="75000"/>
                  </a:schemeClr>
                </a:solidFill>
                <a:latin typeface="Maiandra GD" panose="020E0502030308020204" pitchFamily="34" charset="0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FFFF00"/>
                </a:solidFill>
              </a:rPr>
              <a:t/>
            </a:r>
            <a:br>
              <a:rPr lang="en-US" sz="3200" dirty="0">
                <a:solidFill>
                  <a:srgbClr val="FFFF00"/>
                </a:solidFill>
              </a:rPr>
            </a:br>
            <a:r>
              <a:rPr lang="en-US" sz="3200" dirty="0">
                <a:solidFill>
                  <a:srgbClr val="FFFF00"/>
                </a:solidFill>
              </a:rPr>
              <a:t>Re-Examining Insulin Therapy</a:t>
            </a:r>
          </a:p>
        </p:txBody>
      </p:sp>
    </p:spTree>
    <p:extLst>
      <p:ext uri="{BB962C8B-B14F-4D97-AF65-F5344CB8AC3E}">
        <p14:creationId xmlns:p14="http://schemas.microsoft.com/office/powerpoint/2010/main" val="1924374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Screen Shot 2017-08-14 at 12.16.33 P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396" y="0"/>
            <a:ext cx="8523743" cy="62755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488668"/>
            <a:ext cx="5220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Modified from Abdul-</a:t>
            </a:r>
            <a:r>
              <a:rPr lang="en-US" dirty="0" err="1" smtClean="0">
                <a:solidFill>
                  <a:schemeClr val="bg1"/>
                </a:solidFill>
              </a:rPr>
              <a:t>Ghani</a:t>
            </a:r>
            <a:r>
              <a:rPr lang="en-US" dirty="0" smtClean="0">
                <a:solidFill>
                  <a:schemeClr val="bg1"/>
                </a:solidFill>
              </a:rPr>
              <a:t>, Diabetes Care  July, 2017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30681" y="3143841"/>
            <a:ext cx="1172116" cy="369332"/>
          </a:xfrm>
          <a:prstGeom prst="rect">
            <a:avLst/>
          </a:prstGeom>
          <a:solidFill>
            <a:srgbClr val="000090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Bromo</a:t>
            </a:r>
            <a:r>
              <a:rPr lang="en-US" dirty="0" smtClean="0">
                <a:solidFill>
                  <a:schemeClr val="bg1"/>
                </a:solidFill>
              </a:rPr>
              <a:t>-QR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7396" y="0"/>
            <a:ext cx="3452227" cy="954107"/>
          </a:xfrm>
          <a:prstGeom prst="rect">
            <a:avLst/>
          </a:prstGeom>
          <a:noFill/>
          <a:ln w="38100">
            <a:solidFill>
              <a:srgbClr val="0A11A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Recognize CV benefits</a:t>
            </a:r>
          </a:p>
          <a:p>
            <a:r>
              <a:rPr lang="en-US" sz="2800" b="1" dirty="0" smtClean="0"/>
              <a:t> of some DM MEDS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756197" y="5254327"/>
            <a:ext cx="122401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Adverse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5980210" y="2564074"/>
            <a:ext cx="2070583" cy="682955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337604" y="2036881"/>
            <a:ext cx="1437641" cy="52719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535114" y="4157635"/>
            <a:ext cx="22578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Metformin/DPP-4 </a:t>
            </a:r>
            <a:r>
              <a:rPr lang="en-US" b="1" dirty="0" err="1" smtClean="0"/>
              <a:t>inh</a:t>
            </a:r>
            <a:endParaRPr lang="en-US" b="1" dirty="0" smtClean="0"/>
          </a:p>
          <a:p>
            <a:pPr algn="ctr"/>
            <a:r>
              <a:rPr lang="en-US" b="1" dirty="0" smtClean="0"/>
              <a:t>Neutral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3904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8337" y="-186290"/>
            <a:ext cx="9197975" cy="1015663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rgbClr val="000090"/>
                </a:solidFill>
              </a:rPr>
              <a:t>A.  β</a:t>
            </a:r>
            <a:r>
              <a:rPr lang="en-US" sz="2000" b="1" i="1" dirty="0" smtClean="0">
                <a:solidFill>
                  <a:srgbClr val="000090"/>
                </a:solidFill>
              </a:rPr>
              <a:t>-Cell-Centric </a:t>
            </a:r>
            <a:r>
              <a:rPr lang="en-US" sz="2000" b="1" i="1" dirty="0">
                <a:solidFill>
                  <a:srgbClr val="000090"/>
                </a:solidFill>
              </a:rPr>
              <a:t>Construct: </a:t>
            </a:r>
            <a:r>
              <a:rPr lang="en-US" sz="2000" b="1" i="1" dirty="0" smtClean="0">
                <a:solidFill>
                  <a:srgbClr val="000090"/>
                </a:solidFill>
              </a:rPr>
              <a:t>Egregious Eleven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smtClean="0">
                <a:solidFill>
                  <a:srgbClr val="000090"/>
                </a:solidFill>
              </a:rPr>
              <a:t>Basis for New Guideline for DM Care</a:t>
            </a:r>
            <a:endParaRPr lang="en-US" sz="4000" b="1" dirty="0">
              <a:solidFill>
                <a:srgbClr val="000090"/>
              </a:solidFill>
            </a:endParaRPr>
          </a:p>
        </p:txBody>
      </p:sp>
      <p:sp>
        <p:nvSpPr>
          <p:cNvPr id="258" name="TextBox 4"/>
          <p:cNvSpPr txBox="1">
            <a:spLocks noChangeArrowheads="1"/>
          </p:cNvSpPr>
          <p:nvPr/>
        </p:nvSpPr>
        <p:spPr bwMode="auto">
          <a:xfrm>
            <a:off x="3137939" y="2130942"/>
            <a:ext cx="270986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8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1</a:t>
            </a:r>
            <a:r>
              <a:rPr lang="en-US" altLang="en-US" sz="2800" b="1" dirty="0">
                <a:solidFill>
                  <a:srgbClr val="008000"/>
                </a:solidFill>
              </a:rPr>
              <a:t>. </a:t>
            </a:r>
            <a:r>
              <a:rPr lang="en-US" altLang="en-US" sz="2000" b="1" dirty="0">
                <a:solidFill>
                  <a:srgbClr val="008000"/>
                </a:solidFill>
              </a:rPr>
              <a:t>Pancreatic β-cells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000000"/>
                </a:solidFill>
              </a:rPr>
              <a:t>             ↓ β-Cell function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000000"/>
                </a:solidFill>
              </a:rPr>
              <a:t>             ↓ β-Cell mass</a:t>
            </a:r>
          </a:p>
        </p:txBody>
      </p:sp>
      <p:sp>
        <p:nvSpPr>
          <p:cNvPr id="259" name="TextBox 258"/>
          <p:cNvSpPr txBox="1"/>
          <p:nvPr/>
        </p:nvSpPr>
        <p:spPr>
          <a:xfrm>
            <a:off x="3008314" y="5233988"/>
            <a:ext cx="3141662" cy="4921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cap="all" dirty="0">
                <a:solidFill>
                  <a:srgbClr val="FF0000"/>
                </a:solidFill>
              </a:rPr>
              <a:t>Hyperglycemia</a:t>
            </a:r>
          </a:p>
        </p:txBody>
      </p:sp>
      <p:pic>
        <p:nvPicPr>
          <p:cNvPr id="260" name="Picture 45" descr="body_parts_kidne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3175" y="5957094"/>
            <a:ext cx="1555750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1" name="TextBox 50"/>
          <p:cNvSpPr txBox="1">
            <a:spLocks noChangeArrowheads="1"/>
          </p:cNvSpPr>
          <p:nvPr/>
        </p:nvSpPr>
        <p:spPr bwMode="auto">
          <a:xfrm>
            <a:off x="4651819" y="5852492"/>
            <a:ext cx="173236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solidFill>
                  <a:srgbClr val="008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5</a:t>
            </a:r>
            <a:r>
              <a:rPr lang="en-US" altLang="en-US" sz="1800" b="1" dirty="0" smtClean="0">
                <a:solidFill>
                  <a:srgbClr val="008000"/>
                </a:solidFill>
              </a:rPr>
              <a:t>.  </a:t>
            </a:r>
            <a:r>
              <a:rPr lang="en-US" altLang="en-US" sz="1800" b="1" dirty="0">
                <a:solidFill>
                  <a:srgbClr val="008000"/>
                </a:solidFill>
              </a:rPr>
              <a:t>Kidney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>
                <a:solidFill>
                  <a:srgbClr val="CC6600"/>
                </a:solidFill>
              </a:rPr>
              <a:t>   </a:t>
            </a:r>
            <a:r>
              <a:rPr lang="en-US" altLang="en-US" sz="1000" b="1" dirty="0" smtClean="0">
                <a:solidFill>
                  <a:srgbClr val="E46C0A"/>
                </a:solidFill>
              </a:rPr>
              <a:t>SGLT-2 Inhibitors</a:t>
            </a:r>
          </a:p>
          <a:p>
            <a:pPr algn="r">
              <a:spcBef>
                <a:spcPct val="0"/>
              </a:spcBef>
              <a:buNone/>
            </a:pPr>
            <a:r>
              <a:rPr lang="en-US" sz="1000" b="1" dirty="0">
                <a:solidFill>
                  <a:schemeClr val="accent6">
                    <a:lumMod val="75000"/>
                  </a:schemeClr>
                </a:solidFill>
              </a:rPr>
              <a:t>***WR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en-US" sz="1200" b="1" dirty="0">
              <a:solidFill>
                <a:srgbClr val="E46C0A"/>
              </a:solidFill>
            </a:endParaRPr>
          </a:p>
        </p:txBody>
      </p:sp>
      <p:pic>
        <p:nvPicPr>
          <p:cNvPr id="262" name="Picture 34" descr="body_parts_brain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6876" y="2416330"/>
            <a:ext cx="1522412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3" name="Picture 28" descr="body_parts_liver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8043" y="1370661"/>
            <a:ext cx="960683" cy="62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" name="Picture 29" descr="body_parts_muscle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7801" y="1300163"/>
            <a:ext cx="896215" cy="72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9" name="TextBox 37"/>
          <p:cNvSpPr txBox="1">
            <a:spLocks noChangeArrowheads="1"/>
          </p:cNvSpPr>
          <p:nvPr/>
        </p:nvSpPr>
        <p:spPr bwMode="auto">
          <a:xfrm>
            <a:off x="5567018" y="860553"/>
            <a:ext cx="12890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660033"/>
                </a:solidFill>
              </a:rPr>
              <a:t> </a:t>
            </a:r>
            <a:r>
              <a:rPr lang="en-US" altLang="en-US" sz="1800" b="1" dirty="0" smtClean="0">
                <a:solidFill>
                  <a:srgbClr val="660033"/>
                </a:solidFill>
              </a:rPr>
              <a:t>3. Muscle</a:t>
            </a:r>
            <a:endParaRPr lang="en-US" altLang="en-US" sz="1800" b="1" dirty="0">
              <a:solidFill>
                <a:srgbClr val="660033"/>
              </a:solidFill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2545556" y="795356"/>
            <a:ext cx="1423988" cy="5032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ts val="15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660033"/>
                </a:solidFill>
              </a:rPr>
              <a:t>1</a:t>
            </a:r>
            <a:r>
              <a:rPr lang="en-US" b="1" dirty="0" smtClean="0">
                <a:solidFill>
                  <a:srgbClr val="660033"/>
                </a:solidFill>
              </a:rPr>
              <a:t>. </a:t>
            </a:r>
            <a:r>
              <a:rPr lang="en-US" b="1" dirty="0">
                <a:solidFill>
                  <a:srgbClr val="660033"/>
                </a:solidFill>
              </a:rPr>
              <a:t>Liver </a:t>
            </a:r>
          </a:p>
          <a:p>
            <a:pPr marL="167879" indent="-167879" fontAlgn="auto">
              <a:lnSpc>
                <a:spcPts val="15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b="1" dirty="0">
                <a:solidFill>
                  <a:srgbClr val="660033"/>
                </a:solidFill>
              </a:rPr>
              <a:t>    </a:t>
            </a:r>
            <a:endParaRPr lang="en-US" sz="1350" b="1" kern="900" dirty="0">
              <a:solidFill>
                <a:srgbClr val="660033"/>
              </a:solidFill>
            </a:endParaRPr>
          </a:p>
        </p:txBody>
      </p:sp>
      <p:sp>
        <p:nvSpPr>
          <p:cNvPr id="271" name="Rectangle 270"/>
          <p:cNvSpPr>
            <a:spLocks noChangeArrowheads="1"/>
          </p:cNvSpPr>
          <p:nvPr/>
        </p:nvSpPr>
        <p:spPr bwMode="auto">
          <a:xfrm>
            <a:off x="2560352" y="738170"/>
            <a:ext cx="4098782" cy="1188879"/>
          </a:xfrm>
          <a:prstGeom prst="rect">
            <a:avLst/>
          </a:prstGeom>
          <a:noFill/>
          <a:ln w="38100" cmpd="sng">
            <a:solidFill>
              <a:srgbClr val="000090"/>
            </a:solidFill>
            <a:prstDash val="lgDashDot"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72" name="TextBox 51"/>
          <p:cNvSpPr txBox="1">
            <a:spLocks noChangeArrowheads="1"/>
          </p:cNvSpPr>
          <p:nvPr/>
        </p:nvSpPr>
        <p:spPr bwMode="auto">
          <a:xfrm>
            <a:off x="2545763" y="1113631"/>
            <a:ext cx="41152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 dirty="0" smtClean="0">
                <a:solidFill>
                  <a:srgbClr val="E46C0A"/>
                </a:solidFill>
              </a:rPr>
              <a:t>Metformin						TZDs**</a:t>
            </a:r>
            <a:r>
              <a:rPr lang="en-US" altLang="en-US" sz="1200" b="1" dirty="0" smtClean="0">
                <a:solidFill>
                  <a:srgbClr val="E46C0A"/>
                </a:solidFill>
              </a:rPr>
              <a:t>			</a:t>
            </a:r>
            <a:endParaRPr lang="en-US" altLang="en-US" sz="1200" b="1" dirty="0">
              <a:solidFill>
                <a:srgbClr val="E46C0A"/>
              </a:solidFill>
            </a:endParaRPr>
          </a:p>
        </p:txBody>
      </p:sp>
      <p:sp>
        <p:nvSpPr>
          <p:cNvPr id="275" name="TextBox 38"/>
          <p:cNvSpPr txBox="1">
            <a:spLocks noChangeArrowheads="1"/>
          </p:cNvSpPr>
          <p:nvPr/>
        </p:nvSpPr>
        <p:spPr bwMode="auto">
          <a:xfrm>
            <a:off x="3583239" y="981508"/>
            <a:ext cx="1785687" cy="306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660033"/>
                </a:solidFill>
              </a:rPr>
              <a:t>      </a:t>
            </a:r>
            <a:r>
              <a:rPr lang="en-US" altLang="en-US" sz="1800" b="1" dirty="0">
                <a:solidFill>
                  <a:srgbClr val="660033"/>
                </a:solidFill>
              </a:rPr>
              <a:t>2</a:t>
            </a:r>
            <a:r>
              <a:rPr lang="en-US" altLang="en-US" sz="1800" b="1" dirty="0" smtClean="0">
                <a:solidFill>
                  <a:srgbClr val="660033"/>
                </a:solidFill>
              </a:rPr>
              <a:t>. </a:t>
            </a:r>
            <a:r>
              <a:rPr lang="en-US" altLang="en-US" sz="1800" b="1" dirty="0">
                <a:solidFill>
                  <a:srgbClr val="660033"/>
                </a:solidFill>
              </a:rPr>
              <a:t>Adipose</a:t>
            </a:r>
            <a:endParaRPr lang="en-US" altLang="en-US" sz="2000" b="1" dirty="0">
              <a:solidFill>
                <a:srgbClr val="660033"/>
              </a:solidFill>
            </a:endParaRPr>
          </a:p>
        </p:txBody>
      </p:sp>
      <p:grpSp>
        <p:nvGrpSpPr>
          <p:cNvPr id="277" name="Group 99"/>
          <p:cNvGrpSpPr>
            <a:grpSpLocks/>
          </p:cNvGrpSpPr>
          <p:nvPr/>
        </p:nvGrpSpPr>
        <p:grpSpPr bwMode="auto">
          <a:xfrm>
            <a:off x="7618412" y="2580409"/>
            <a:ext cx="1756496" cy="923329"/>
            <a:chOff x="7799133" y="2764183"/>
            <a:chExt cx="1987718" cy="771018"/>
          </a:xfrm>
        </p:grpSpPr>
        <p:sp>
          <p:nvSpPr>
            <p:cNvPr id="278" name="Rectangle 36"/>
            <p:cNvSpPr>
              <a:spLocks noChangeArrowheads="1"/>
            </p:cNvSpPr>
            <p:nvPr/>
          </p:nvSpPr>
          <p:spPr bwMode="auto">
            <a:xfrm>
              <a:off x="7799133" y="3072590"/>
              <a:ext cx="1987718" cy="462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en-US" altLang="en-US" sz="1000" b="1" dirty="0" smtClean="0">
                  <a:solidFill>
                    <a:schemeClr val="accent6">
                      <a:lumMod val="75000"/>
                    </a:schemeClr>
                  </a:solidFill>
                </a:rPr>
                <a:t>GLP-1 RA</a:t>
              </a:r>
              <a:r>
                <a:rPr lang="en-US" sz="1000" b="1" dirty="0">
                  <a:solidFill>
                    <a:schemeClr val="accent6">
                      <a:lumMod val="75000"/>
                    </a:schemeClr>
                  </a:solidFill>
                </a:rPr>
                <a:t>***</a:t>
              </a:r>
              <a:r>
                <a:rPr lang="en-US" sz="1000" b="1" dirty="0" smtClean="0">
                  <a:solidFill>
                    <a:schemeClr val="accent6">
                      <a:lumMod val="75000"/>
                    </a:schemeClr>
                  </a:solidFill>
                </a:rPr>
                <a:t>WR</a:t>
              </a:r>
              <a:endParaRPr lang="en-US" altLang="en-US" sz="1000" b="1" dirty="0" smtClean="0">
                <a:solidFill>
                  <a:schemeClr val="accent6">
                    <a:lumMod val="75000"/>
                  </a:schemeClr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 dirty="0" err="1" smtClean="0">
                  <a:solidFill>
                    <a:schemeClr val="accent6">
                      <a:lumMod val="75000"/>
                    </a:schemeClr>
                  </a:solidFill>
                </a:rPr>
                <a:t>Bromocriptine</a:t>
              </a:r>
              <a:r>
                <a:rPr lang="en-US" altLang="en-US" sz="1000" b="1" dirty="0" smtClean="0">
                  <a:solidFill>
                    <a:schemeClr val="accent6">
                      <a:lumMod val="75000"/>
                    </a:schemeClr>
                  </a:solidFill>
                </a:rPr>
                <a:t>-QR**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 b="1" dirty="0" smtClean="0">
                  <a:solidFill>
                    <a:schemeClr val="accent6">
                      <a:lumMod val="75000"/>
                    </a:schemeClr>
                  </a:solidFill>
                </a:rPr>
                <a:t>Appetite Suppressants</a:t>
              </a:r>
              <a:endParaRPr lang="en-US" altLang="en-US" sz="1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79" name="Rectangle 54"/>
            <p:cNvSpPr>
              <a:spLocks noChangeArrowheads="1"/>
            </p:cNvSpPr>
            <p:nvPr/>
          </p:nvSpPr>
          <p:spPr bwMode="auto">
            <a:xfrm>
              <a:off x="8045380" y="2764183"/>
              <a:ext cx="1480166" cy="308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chemeClr val="tx2">
                      <a:lumMod val="75000"/>
                    </a:schemeClr>
                  </a:solidFill>
                </a:rPr>
                <a:t>6</a:t>
              </a:r>
              <a:r>
                <a:rPr lang="en-US" altLang="en-US" sz="1800" b="1" dirty="0" smtClean="0">
                  <a:solidFill>
                    <a:schemeClr val="tx2">
                      <a:lumMod val="75000"/>
                    </a:schemeClr>
                  </a:solidFill>
                </a:rPr>
                <a:t>. </a:t>
              </a:r>
              <a:r>
                <a:rPr lang="en-US" altLang="en-US" sz="1800" b="1" dirty="0">
                  <a:solidFill>
                    <a:schemeClr val="tx2">
                      <a:lumMod val="75000"/>
                    </a:schemeClr>
                  </a:solidFill>
                </a:rPr>
                <a:t>Brain</a:t>
              </a:r>
            </a:p>
          </p:txBody>
        </p:sp>
      </p:grpSp>
      <p:pic>
        <p:nvPicPr>
          <p:cNvPr id="280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0816" y="1563840"/>
            <a:ext cx="603250" cy="552450"/>
          </a:xfrm>
          <a:prstGeom prst="rect">
            <a:avLst/>
          </a:prstGeom>
          <a:noFill/>
          <a:ln w="41275">
            <a:solidFill>
              <a:srgbClr val="AC4A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1" name="Group 16"/>
          <p:cNvGrpSpPr>
            <a:grpSpLocks noChangeAspect="1"/>
          </p:cNvGrpSpPr>
          <p:nvPr/>
        </p:nvGrpSpPr>
        <p:grpSpPr bwMode="auto">
          <a:xfrm>
            <a:off x="1775611" y="5233988"/>
            <a:ext cx="679450" cy="614362"/>
            <a:chOff x="3207621" y="1798530"/>
            <a:chExt cx="901978" cy="947133"/>
          </a:xfrm>
        </p:grpSpPr>
        <p:sp>
          <p:nvSpPr>
            <p:cNvPr id="282" name="Oval 281"/>
            <p:cNvSpPr/>
            <p:nvPr/>
          </p:nvSpPr>
          <p:spPr>
            <a:xfrm>
              <a:off x="3260307" y="1920899"/>
              <a:ext cx="849292" cy="736659"/>
            </a:xfrm>
            <a:prstGeom prst="ellipse">
              <a:avLst/>
            </a:prstGeom>
            <a:solidFill>
              <a:srgbClr val="EB6E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pic>
          <p:nvPicPr>
            <p:cNvPr id="283" name="Picture 282" descr="http://www.clker.com/cliparts/W/H/C/H/K/x/stomach-hi.png"/>
            <p:cNvPicPr>
              <a:picLocks noChangeAspect="1" noChangeArrowheads="1"/>
            </p:cNvPicPr>
            <p:nvPr/>
          </p:nvPicPr>
          <p:blipFill>
            <a:blip r:embed="rId8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7621" y="1798530"/>
              <a:ext cx="894779" cy="947133"/>
            </a:xfrm>
            <a:prstGeom prst="rect">
              <a:avLst/>
            </a:prstGeom>
            <a:noFill/>
            <a:extLst/>
          </p:spPr>
        </p:pic>
      </p:grpSp>
      <p:sp>
        <p:nvSpPr>
          <p:cNvPr id="284" name="TextBox 19"/>
          <p:cNvSpPr txBox="1">
            <a:spLocks noChangeArrowheads="1"/>
          </p:cNvSpPr>
          <p:nvPr/>
        </p:nvSpPr>
        <p:spPr bwMode="auto">
          <a:xfrm>
            <a:off x="0" y="829373"/>
            <a:ext cx="22733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17375E"/>
                </a:solidFill>
              </a:rPr>
              <a:t> </a:t>
            </a:r>
            <a:r>
              <a:rPr lang="en-US" altLang="en-US" sz="1800" b="1" dirty="0">
                <a:solidFill>
                  <a:srgbClr val="17375E"/>
                </a:solidFill>
              </a:rPr>
              <a:t>4</a:t>
            </a:r>
            <a:r>
              <a:rPr lang="en-US" altLang="en-US" sz="1800" b="1" dirty="0" smtClean="0">
                <a:solidFill>
                  <a:srgbClr val="17375E"/>
                </a:solidFill>
              </a:rPr>
              <a:t>. </a:t>
            </a:r>
            <a:r>
              <a:rPr lang="en-US" altLang="en-US" sz="1800" b="1" dirty="0">
                <a:solidFill>
                  <a:srgbClr val="17375E"/>
                </a:solidFill>
              </a:rPr>
              <a:t>Colon/Biome</a:t>
            </a:r>
          </a:p>
        </p:txBody>
      </p:sp>
      <p:sp>
        <p:nvSpPr>
          <p:cNvPr id="285" name="TextBox 20"/>
          <p:cNvSpPr txBox="1">
            <a:spLocks noChangeArrowheads="1"/>
          </p:cNvSpPr>
          <p:nvPr/>
        </p:nvSpPr>
        <p:spPr bwMode="auto">
          <a:xfrm>
            <a:off x="0" y="1105963"/>
            <a:ext cx="235585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 dirty="0" smtClean="0">
                <a:solidFill>
                  <a:srgbClr val="CC6600"/>
                </a:solidFill>
              </a:rPr>
              <a:t>Probiotics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 dirty="0" smtClean="0">
                <a:solidFill>
                  <a:srgbClr val="CC6600"/>
                </a:solidFill>
              </a:rPr>
              <a:t>DPP-4 </a:t>
            </a:r>
            <a:r>
              <a:rPr lang="en-US" altLang="en-US" sz="1000" b="1" dirty="0" err="1" smtClean="0">
                <a:solidFill>
                  <a:srgbClr val="CC6600"/>
                </a:solidFill>
              </a:rPr>
              <a:t>Inh</a:t>
            </a:r>
            <a:r>
              <a:rPr lang="en-US" altLang="en-US" sz="1000" b="1" dirty="0" smtClean="0">
                <a:solidFill>
                  <a:srgbClr val="CC6600"/>
                </a:solidFill>
              </a:rPr>
              <a:t>*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000" b="1" dirty="0" smtClean="0">
                <a:solidFill>
                  <a:srgbClr val="CC6600"/>
                </a:solidFill>
              </a:rPr>
              <a:t>GLP-1 RA </a:t>
            </a:r>
            <a:r>
              <a:rPr lang="en-US" sz="1000" b="1" dirty="0">
                <a:solidFill>
                  <a:schemeClr val="accent6">
                    <a:lumMod val="75000"/>
                  </a:schemeClr>
                </a:solidFill>
              </a:rPr>
              <a:t>***WR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b="1" dirty="0" smtClean="0">
              <a:solidFill>
                <a:srgbClr val="CC660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1000" b="1" dirty="0" smtClean="0">
                <a:solidFill>
                  <a:srgbClr val="CC6600"/>
                </a:solidFill>
              </a:rPr>
              <a:t>Metformin</a:t>
            </a:r>
            <a:r>
              <a:rPr lang="en-US" sz="1000" b="1" dirty="0">
                <a:solidFill>
                  <a:schemeClr val="accent6">
                    <a:lumMod val="75000"/>
                  </a:schemeClr>
                </a:solidFill>
              </a:rPr>
              <a:t>**</a:t>
            </a:r>
            <a:r>
              <a:rPr lang="en-US" sz="1000" b="1" dirty="0" smtClean="0">
                <a:solidFill>
                  <a:schemeClr val="accent6">
                    <a:lumMod val="75000"/>
                  </a:schemeClr>
                </a:solidFill>
              </a:rPr>
              <a:t>*</a:t>
            </a:r>
            <a:endParaRPr lang="en-US" altLang="en-US" sz="1000" b="1" dirty="0">
              <a:solidFill>
                <a:srgbClr val="CC6600"/>
              </a:solidFill>
            </a:endParaRPr>
          </a:p>
        </p:txBody>
      </p:sp>
      <p:sp>
        <p:nvSpPr>
          <p:cNvPr id="286" name="TextBox 22"/>
          <p:cNvSpPr txBox="1">
            <a:spLocks noChangeArrowheads="1"/>
          </p:cNvSpPr>
          <p:nvPr/>
        </p:nvSpPr>
        <p:spPr bwMode="auto">
          <a:xfrm>
            <a:off x="217769" y="5033962"/>
            <a:ext cx="16192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4</a:t>
            </a:r>
            <a:r>
              <a:rPr lang="en-US" altLang="en-US" sz="1800" b="1" dirty="0" smtClean="0">
                <a:solidFill>
                  <a:srgbClr val="008000"/>
                </a:solidFill>
              </a:rPr>
              <a:t>. </a:t>
            </a:r>
            <a:r>
              <a:rPr lang="en-US" altLang="en-US" sz="1800" b="1" dirty="0">
                <a:solidFill>
                  <a:srgbClr val="008000"/>
                </a:solidFill>
              </a:rPr>
              <a:t>Stomach/</a:t>
            </a:r>
          </a:p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8000"/>
                </a:solidFill>
              </a:rPr>
              <a:t>Small intestine</a:t>
            </a:r>
          </a:p>
        </p:txBody>
      </p:sp>
      <p:sp>
        <p:nvSpPr>
          <p:cNvPr id="287" name="TextBox 23"/>
          <p:cNvSpPr txBox="1">
            <a:spLocks noChangeArrowheads="1"/>
          </p:cNvSpPr>
          <p:nvPr/>
        </p:nvSpPr>
        <p:spPr bwMode="auto">
          <a:xfrm>
            <a:off x="95075" y="5591175"/>
            <a:ext cx="1829167" cy="635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ts val="1425"/>
              </a:lnSpc>
              <a:spcBef>
                <a:spcPct val="0"/>
              </a:spcBef>
              <a:buNone/>
            </a:pPr>
            <a:r>
              <a:rPr lang="en-US" altLang="en-US" sz="1000" b="1" dirty="0" smtClean="0">
                <a:solidFill>
                  <a:srgbClr val="CC6600"/>
                </a:solidFill>
              </a:rPr>
              <a:t>GLP_1 RA</a:t>
            </a:r>
            <a:r>
              <a:rPr lang="en-US" sz="1000" b="1" dirty="0">
                <a:solidFill>
                  <a:schemeClr val="accent6">
                    <a:lumMod val="75000"/>
                  </a:schemeClr>
                </a:solidFill>
              </a:rPr>
              <a:t>***</a:t>
            </a:r>
            <a:r>
              <a:rPr lang="en-US" sz="1000" b="1" dirty="0" smtClean="0">
                <a:solidFill>
                  <a:schemeClr val="accent6">
                    <a:lumMod val="75000"/>
                  </a:schemeClr>
                </a:solidFill>
              </a:rPr>
              <a:t>WR</a:t>
            </a:r>
            <a:endParaRPr lang="en-US" altLang="en-US" sz="1000" b="1" dirty="0" smtClean="0">
              <a:solidFill>
                <a:srgbClr val="CC6600"/>
              </a:solidFill>
            </a:endParaRPr>
          </a:p>
          <a:p>
            <a:pPr eaLnBrk="1" hangingPunct="1">
              <a:lnSpc>
                <a:spcPts val="1425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 err="1" smtClean="0">
                <a:solidFill>
                  <a:srgbClr val="CC6600"/>
                </a:solidFill>
              </a:rPr>
              <a:t>Pramlintide</a:t>
            </a:r>
            <a:endParaRPr lang="en-US" altLang="en-US" sz="1000" b="1" dirty="0" smtClean="0">
              <a:solidFill>
                <a:srgbClr val="CC6600"/>
              </a:solidFill>
            </a:endParaRPr>
          </a:p>
          <a:p>
            <a:pPr eaLnBrk="1" hangingPunct="1">
              <a:lnSpc>
                <a:spcPts val="1425"/>
              </a:lnSpc>
              <a:spcBef>
                <a:spcPct val="0"/>
              </a:spcBef>
              <a:buFontTx/>
              <a:buNone/>
            </a:pPr>
            <a:r>
              <a:rPr lang="en-US" altLang="en-US" sz="1000" b="1" dirty="0" smtClean="0">
                <a:solidFill>
                  <a:srgbClr val="CC6600"/>
                </a:solidFill>
              </a:rPr>
              <a:t>Alpha </a:t>
            </a:r>
            <a:r>
              <a:rPr lang="en-US" altLang="en-US" sz="1000" b="1" dirty="0" err="1" smtClean="0">
                <a:solidFill>
                  <a:srgbClr val="CC6600"/>
                </a:solidFill>
              </a:rPr>
              <a:t>Glucosidase</a:t>
            </a:r>
            <a:r>
              <a:rPr lang="en-US" altLang="en-US" sz="1000" b="1" dirty="0" smtClean="0">
                <a:solidFill>
                  <a:srgbClr val="CC6600"/>
                </a:solidFill>
              </a:rPr>
              <a:t> Inhibitors**</a:t>
            </a:r>
            <a:endParaRPr lang="en-US" altLang="en-US" sz="1000" b="1" dirty="0">
              <a:solidFill>
                <a:srgbClr val="CC6600"/>
              </a:solidFill>
            </a:endParaRPr>
          </a:p>
        </p:txBody>
      </p:sp>
      <p:sp>
        <p:nvSpPr>
          <p:cNvPr id="288" name="TextBox 287"/>
          <p:cNvSpPr txBox="1"/>
          <p:nvPr/>
        </p:nvSpPr>
        <p:spPr>
          <a:xfrm>
            <a:off x="1349376" y="4570413"/>
            <a:ext cx="1100137" cy="37623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600" b="1" dirty="0" smtClean="0">
                <a:solidFill>
                  <a:srgbClr val="008000"/>
                </a:solidFill>
              </a:rPr>
              <a:t>↓Amylin</a:t>
            </a:r>
          </a:p>
        </p:txBody>
      </p:sp>
      <p:cxnSp>
        <p:nvCxnSpPr>
          <p:cNvPr id="289" name="Straight Arrow Connector 288"/>
          <p:cNvCxnSpPr/>
          <p:nvPr/>
        </p:nvCxnSpPr>
        <p:spPr>
          <a:xfrm flipH="1">
            <a:off x="2335213" y="3551238"/>
            <a:ext cx="960438" cy="1682750"/>
          </a:xfrm>
          <a:prstGeom prst="straightConnector1">
            <a:avLst/>
          </a:prstGeom>
          <a:ln w="25400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0" name="Round Same Side Corner Rectangle 289"/>
          <p:cNvSpPr/>
          <p:nvPr/>
        </p:nvSpPr>
        <p:spPr>
          <a:xfrm rot="10800000">
            <a:off x="3371850" y="2173858"/>
            <a:ext cx="2282556" cy="1640978"/>
          </a:xfrm>
          <a:prstGeom prst="round2Same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1" name="TextBox 290"/>
          <p:cNvSpPr txBox="1"/>
          <p:nvPr/>
        </p:nvSpPr>
        <p:spPr>
          <a:xfrm>
            <a:off x="3214343" y="2798762"/>
            <a:ext cx="2352675" cy="658813"/>
          </a:xfrm>
          <a:prstGeom prst="rect">
            <a:avLst/>
          </a:prstGeom>
          <a:noFill/>
          <a:ln w="38100" cmpd="sng"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75" b="1" dirty="0" smtClean="0">
                <a:solidFill>
                  <a:prstClr val="black"/>
                </a:solidFill>
              </a:rPr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prstClr val="black"/>
                </a:solidFill>
              </a:rPr>
              <a:t>                   </a:t>
            </a:r>
            <a:r>
              <a:rPr lang="en-US" sz="2400" b="1" dirty="0" smtClean="0">
                <a:solidFill>
                  <a:prstClr val="black"/>
                </a:solidFill>
              </a:rPr>
              <a:t>Insulin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292" name="Down Arrow 291"/>
          <p:cNvSpPr/>
          <p:nvPr/>
        </p:nvSpPr>
        <p:spPr>
          <a:xfrm>
            <a:off x="3935413" y="3109119"/>
            <a:ext cx="215900" cy="25558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3" name="TextBox 64"/>
          <p:cNvSpPr txBox="1">
            <a:spLocks noChangeArrowheads="1"/>
          </p:cNvSpPr>
          <p:nvPr/>
        </p:nvSpPr>
        <p:spPr bwMode="auto">
          <a:xfrm>
            <a:off x="3371850" y="3264743"/>
            <a:ext cx="2352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008000"/>
                </a:solidFill>
              </a:rPr>
              <a:t>FINAL COMMON      DENOMINATOR</a:t>
            </a:r>
          </a:p>
        </p:txBody>
      </p:sp>
      <p:sp>
        <p:nvSpPr>
          <p:cNvPr id="294" name="Down Arrow 293"/>
          <p:cNvSpPr/>
          <p:nvPr/>
        </p:nvSpPr>
        <p:spPr>
          <a:xfrm>
            <a:off x="4492870" y="4122738"/>
            <a:ext cx="123825" cy="1162843"/>
          </a:xfrm>
          <a:prstGeom prst="downArrow">
            <a:avLst>
              <a:gd name="adj1" fmla="val 29129"/>
              <a:gd name="adj2" fmla="val 79711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95" name="Straight Arrow Connector 294"/>
          <p:cNvCxnSpPr/>
          <p:nvPr/>
        </p:nvCxnSpPr>
        <p:spPr>
          <a:xfrm>
            <a:off x="5302661" y="3841751"/>
            <a:ext cx="0" cy="280987"/>
          </a:xfrm>
          <a:prstGeom prst="straightConnector1">
            <a:avLst/>
          </a:prstGeom>
          <a:ln w="28575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6" name="TextBox 295"/>
          <p:cNvSpPr txBox="1"/>
          <p:nvPr/>
        </p:nvSpPr>
        <p:spPr>
          <a:xfrm>
            <a:off x="3059065" y="3978355"/>
            <a:ext cx="1463675" cy="620713"/>
          </a:xfrm>
          <a:prstGeom prst="flowChartAlternateProcess">
            <a:avLst/>
          </a:prstGeom>
          <a:noFill/>
          <a:ln w="222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defRPr/>
            </a:pPr>
            <a:r>
              <a:rPr lang="en-US" altLang="en-US" sz="1900" b="1" dirty="0">
                <a:solidFill>
                  <a:srgbClr val="008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2</a:t>
            </a:r>
            <a:r>
              <a:rPr lang="en-US" altLang="en-US" sz="1900" b="1" dirty="0">
                <a:solidFill>
                  <a:srgbClr val="008000"/>
                </a:solidFill>
              </a:rPr>
              <a:t>. </a:t>
            </a:r>
            <a:r>
              <a:rPr lang="en-US" altLang="en-US" b="1" dirty="0" smtClean="0">
                <a:solidFill>
                  <a:srgbClr val="008000"/>
                </a:solidFill>
              </a:rPr>
              <a:t>↓Incretin   </a:t>
            </a:r>
          </a:p>
          <a:p>
            <a:pPr eaLnBrk="1" hangingPunct="1">
              <a:lnSpc>
                <a:spcPts val="2000"/>
              </a:lnSpc>
              <a:defRPr/>
            </a:pPr>
            <a:r>
              <a:rPr lang="en-US" altLang="en-US" b="1" dirty="0" smtClean="0">
                <a:solidFill>
                  <a:srgbClr val="008000"/>
                </a:solidFill>
              </a:rPr>
              <a:t>       effect</a:t>
            </a:r>
          </a:p>
        </p:txBody>
      </p:sp>
      <p:cxnSp>
        <p:nvCxnSpPr>
          <p:cNvPr id="297" name="Straight Arrow Connector 296"/>
          <p:cNvCxnSpPr/>
          <p:nvPr/>
        </p:nvCxnSpPr>
        <p:spPr>
          <a:xfrm>
            <a:off x="3856038" y="4599068"/>
            <a:ext cx="0" cy="707424"/>
          </a:xfrm>
          <a:prstGeom prst="straightConnector1">
            <a:avLst/>
          </a:prstGeom>
          <a:ln w="25400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8" name="Straight Arrow Connector 297"/>
          <p:cNvCxnSpPr/>
          <p:nvPr/>
        </p:nvCxnSpPr>
        <p:spPr>
          <a:xfrm>
            <a:off x="3856038" y="3830638"/>
            <a:ext cx="0" cy="292100"/>
          </a:xfrm>
          <a:prstGeom prst="straightConnector1">
            <a:avLst/>
          </a:prstGeom>
          <a:ln w="28575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99" name="Group 93"/>
          <p:cNvGrpSpPr>
            <a:grpSpLocks/>
          </p:cNvGrpSpPr>
          <p:nvPr/>
        </p:nvGrpSpPr>
        <p:grpSpPr bwMode="auto">
          <a:xfrm>
            <a:off x="4449763" y="5676900"/>
            <a:ext cx="247650" cy="384175"/>
            <a:chOff x="-3379684" y="3810156"/>
            <a:chExt cx="341281" cy="447330"/>
          </a:xfrm>
        </p:grpSpPr>
        <p:cxnSp>
          <p:nvCxnSpPr>
            <p:cNvPr id="300" name="Straight Arrow Connector 299"/>
            <p:cNvCxnSpPr/>
            <p:nvPr/>
          </p:nvCxnSpPr>
          <p:spPr>
            <a:xfrm>
              <a:off x="-3379684" y="3836035"/>
              <a:ext cx="0" cy="421451"/>
            </a:xfrm>
            <a:prstGeom prst="straightConnector1">
              <a:avLst/>
            </a:prstGeom>
            <a:ln w="25400">
              <a:solidFill>
                <a:srgbClr val="00800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1" name="Straight Arrow Connector 300"/>
            <p:cNvCxnSpPr/>
            <p:nvPr/>
          </p:nvCxnSpPr>
          <p:spPr>
            <a:xfrm flipV="1">
              <a:off x="-3038403" y="3810156"/>
              <a:ext cx="0" cy="425148"/>
            </a:xfrm>
            <a:prstGeom prst="straightConnector1">
              <a:avLst/>
            </a:prstGeom>
            <a:ln w="25400">
              <a:solidFill>
                <a:srgbClr val="00800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2" name="Group 96"/>
          <p:cNvGrpSpPr>
            <a:grpSpLocks/>
          </p:cNvGrpSpPr>
          <p:nvPr/>
        </p:nvGrpSpPr>
        <p:grpSpPr bwMode="auto">
          <a:xfrm rot="7336106">
            <a:off x="7523163" y="1314063"/>
            <a:ext cx="190500" cy="1718458"/>
            <a:chOff x="-3379684" y="3832548"/>
            <a:chExt cx="341281" cy="424938"/>
          </a:xfrm>
        </p:grpSpPr>
        <p:cxnSp>
          <p:nvCxnSpPr>
            <p:cNvPr id="303" name="Straight Arrow Connector 302"/>
            <p:cNvCxnSpPr/>
            <p:nvPr/>
          </p:nvCxnSpPr>
          <p:spPr>
            <a:xfrm>
              <a:off x="-3413813" y="3879763"/>
              <a:ext cx="0" cy="421003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4" name="Straight Arrow Connector 303"/>
            <p:cNvCxnSpPr/>
            <p:nvPr/>
          </p:nvCxnSpPr>
          <p:spPr>
            <a:xfrm flipV="1">
              <a:off x="-3072531" y="3848286"/>
              <a:ext cx="0" cy="424938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5" name="Group 100"/>
          <p:cNvGrpSpPr>
            <a:grpSpLocks/>
          </p:cNvGrpSpPr>
          <p:nvPr/>
        </p:nvGrpSpPr>
        <p:grpSpPr bwMode="auto">
          <a:xfrm rot="10800000">
            <a:off x="4260025" y="1935130"/>
            <a:ext cx="209550" cy="238727"/>
            <a:chOff x="-3380325" y="3835275"/>
            <a:chExt cx="233372" cy="424937"/>
          </a:xfrm>
        </p:grpSpPr>
        <p:cxnSp>
          <p:nvCxnSpPr>
            <p:cNvPr id="306" name="Straight Arrow Connector 305"/>
            <p:cNvCxnSpPr/>
            <p:nvPr/>
          </p:nvCxnSpPr>
          <p:spPr>
            <a:xfrm>
              <a:off x="-3380320" y="3836281"/>
              <a:ext cx="0" cy="420674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7" name="Straight Arrow Connector 306"/>
            <p:cNvCxnSpPr/>
            <p:nvPr/>
          </p:nvCxnSpPr>
          <p:spPr>
            <a:xfrm flipV="1">
              <a:off x="-3147371" y="3835771"/>
              <a:ext cx="0" cy="424938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8" name="Group 103"/>
          <p:cNvGrpSpPr>
            <a:grpSpLocks/>
          </p:cNvGrpSpPr>
          <p:nvPr/>
        </p:nvGrpSpPr>
        <p:grpSpPr bwMode="auto">
          <a:xfrm rot="16200000">
            <a:off x="6227378" y="2354059"/>
            <a:ext cx="191276" cy="1125797"/>
            <a:chOff x="-3379684" y="3832548"/>
            <a:chExt cx="341281" cy="424938"/>
          </a:xfrm>
        </p:grpSpPr>
        <p:cxnSp>
          <p:nvCxnSpPr>
            <p:cNvPr id="309" name="Straight Arrow Connector 308"/>
            <p:cNvCxnSpPr/>
            <p:nvPr/>
          </p:nvCxnSpPr>
          <p:spPr>
            <a:xfrm>
              <a:off x="-3373955" y="3851504"/>
              <a:ext cx="0" cy="420216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0" name="Straight Arrow Connector 309"/>
            <p:cNvCxnSpPr/>
            <p:nvPr/>
          </p:nvCxnSpPr>
          <p:spPr>
            <a:xfrm flipV="1">
              <a:off x="-3038594" y="3832820"/>
              <a:ext cx="0" cy="424938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1" name="Group 108"/>
          <p:cNvGrpSpPr>
            <a:grpSpLocks/>
          </p:cNvGrpSpPr>
          <p:nvPr/>
        </p:nvGrpSpPr>
        <p:grpSpPr bwMode="auto">
          <a:xfrm rot="6351788">
            <a:off x="2353584" y="1563979"/>
            <a:ext cx="190500" cy="1238508"/>
            <a:chOff x="-3379684" y="3832548"/>
            <a:chExt cx="341281" cy="424938"/>
          </a:xfrm>
        </p:grpSpPr>
        <p:cxnSp>
          <p:nvCxnSpPr>
            <p:cNvPr id="312" name="Straight Arrow Connector 311"/>
            <p:cNvCxnSpPr/>
            <p:nvPr/>
          </p:nvCxnSpPr>
          <p:spPr>
            <a:xfrm>
              <a:off x="-3413813" y="3879763"/>
              <a:ext cx="0" cy="421003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3" name="Straight Arrow Connector 312"/>
            <p:cNvCxnSpPr/>
            <p:nvPr/>
          </p:nvCxnSpPr>
          <p:spPr>
            <a:xfrm flipV="1">
              <a:off x="-3072531" y="3848286"/>
              <a:ext cx="0" cy="424938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4" name="Group 111"/>
          <p:cNvGrpSpPr>
            <a:grpSpLocks/>
          </p:cNvGrpSpPr>
          <p:nvPr/>
        </p:nvGrpSpPr>
        <p:grpSpPr bwMode="auto">
          <a:xfrm rot="5400000">
            <a:off x="2465113" y="2259837"/>
            <a:ext cx="203582" cy="929741"/>
            <a:chOff x="-3379684" y="3832548"/>
            <a:chExt cx="341281" cy="424938"/>
          </a:xfrm>
        </p:grpSpPr>
        <p:cxnSp>
          <p:nvCxnSpPr>
            <p:cNvPr id="315" name="Straight Arrow Connector 314"/>
            <p:cNvCxnSpPr/>
            <p:nvPr/>
          </p:nvCxnSpPr>
          <p:spPr>
            <a:xfrm>
              <a:off x="-3394545" y="3827501"/>
              <a:ext cx="0" cy="420981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6" name="Straight Arrow Connector 315"/>
            <p:cNvCxnSpPr/>
            <p:nvPr/>
          </p:nvCxnSpPr>
          <p:spPr>
            <a:xfrm flipV="1">
              <a:off x="-3039644" y="3833228"/>
              <a:ext cx="0" cy="424938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18" name="TextBox 317"/>
          <p:cNvSpPr txBox="1"/>
          <p:nvPr/>
        </p:nvSpPr>
        <p:spPr>
          <a:xfrm>
            <a:off x="4697413" y="4719638"/>
            <a:ext cx="1265238" cy="376238"/>
          </a:xfrm>
          <a:prstGeom prst="flowChartAlternateProcess">
            <a:avLst/>
          </a:prstGeom>
          <a:noFill/>
          <a:ln w="222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600" b="1" dirty="0" smtClean="0">
                <a:solidFill>
                  <a:srgbClr val="008000"/>
                </a:solidFill>
              </a:rPr>
              <a:t>↑ Glucagon</a:t>
            </a:r>
          </a:p>
        </p:txBody>
      </p:sp>
      <p:sp>
        <p:nvSpPr>
          <p:cNvPr id="319" name="TextBox 318"/>
          <p:cNvSpPr txBox="1"/>
          <p:nvPr/>
        </p:nvSpPr>
        <p:spPr>
          <a:xfrm>
            <a:off x="4697413" y="4014868"/>
            <a:ext cx="1265238" cy="584200"/>
          </a:xfrm>
          <a:prstGeom prst="flowChartAlternateProcess">
            <a:avLst/>
          </a:prstGeom>
          <a:noFill/>
          <a:ln w="222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defRPr/>
            </a:pPr>
            <a:r>
              <a:rPr lang="en-US" altLang="en-US" sz="1900" b="1" dirty="0" smtClean="0">
                <a:solidFill>
                  <a:srgbClr val="008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3</a:t>
            </a:r>
            <a:r>
              <a:rPr lang="en-US" altLang="en-US" sz="1600" b="1" dirty="0" smtClean="0">
                <a:solidFill>
                  <a:srgbClr val="008000"/>
                </a:solidFill>
              </a:rPr>
              <a:t>. </a:t>
            </a:r>
            <a:r>
              <a:rPr lang="en-US" altLang="en-US" sz="1800" b="1" dirty="0" smtClean="0">
                <a:solidFill>
                  <a:srgbClr val="008000"/>
                </a:solidFill>
              </a:rPr>
              <a:t>α-cell</a:t>
            </a:r>
          </a:p>
          <a:p>
            <a:pPr eaLnBrk="1" hangingPunct="1">
              <a:lnSpc>
                <a:spcPts val="2000"/>
              </a:lnSpc>
              <a:defRPr/>
            </a:pPr>
            <a:r>
              <a:rPr lang="en-US" altLang="en-US" sz="1800" b="1" dirty="0" smtClean="0">
                <a:solidFill>
                  <a:srgbClr val="008000"/>
                </a:solidFill>
              </a:rPr>
              <a:t>      defect</a:t>
            </a:r>
          </a:p>
        </p:txBody>
      </p:sp>
      <p:sp>
        <p:nvSpPr>
          <p:cNvPr id="320" name="TextBox 21"/>
          <p:cNvSpPr>
            <a:spLocks noChangeArrowheads="1"/>
          </p:cNvSpPr>
          <p:nvPr/>
        </p:nvSpPr>
        <p:spPr bwMode="auto">
          <a:xfrm>
            <a:off x="-120650" y="2203450"/>
            <a:ext cx="2119313" cy="952500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66688" indent="-1666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17375E"/>
                </a:solidFill>
              </a:rPr>
              <a:t>5</a:t>
            </a:r>
            <a:r>
              <a:rPr lang="en-US" altLang="en-US" sz="1800" b="1" dirty="0" smtClean="0">
                <a:solidFill>
                  <a:srgbClr val="17375E"/>
                </a:solidFill>
              </a:rPr>
              <a:t>.  </a:t>
            </a:r>
            <a:r>
              <a:rPr lang="en-US" altLang="en-US" sz="1800" b="1" dirty="0">
                <a:solidFill>
                  <a:srgbClr val="17375E"/>
                </a:solidFill>
              </a:rPr>
              <a:t>Immune</a:t>
            </a:r>
          </a:p>
          <a:p>
            <a:pPr algn="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 err="1">
                <a:solidFill>
                  <a:srgbClr val="17375E"/>
                </a:solidFill>
              </a:rPr>
              <a:t>Dysregulation</a:t>
            </a:r>
            <a:r>
              <a:rPr lang="en-US" altLang="en-US" sz="1800" b="1" dirty="0">
                <a:solidFill>
                  <a:srgbClr val="17375E"/>
                </a:solidFill>
              </a:rPr>
              <a:t>/</a:t>
            </a:r>
          </a:p>
          <a:p>
            <a:pPr algn="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17375E"/>
                </a:solidFill>
              </a:rPr>
              <a:t>Inflammation</a:t>
            </a:r>
          </a:p>
        </p:txBody>
      </p:sp>
      <p:sp>
        <p:nvSpPr>
          <p:cNvPr id="321" name="Flowchart: Alternate Process 320"/>
          <p:cNvSpPr/>
          <p:nvPr/>
        </p:nvSpPr>
        <p:spPr>
          <a:xfrm>
            <a:off x="3257550" y="5311686"/>
            <a:ext cx="2695575" cy="409575"/>
          </a:xfrm>
          <a:prstGeom prst="flowChartAlternateProcess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3" name="TextBox 106"/>
          <p:cNvSpPr txBox="1">
            <a:spLocks noChangeArrowheads="1"/>
          </p:cNvSpPr>
          <p:nvPr/>
        </p:nvSpPr>
        <p:spPr bwMode="auto">
          <a:xfrm>
            <a:off x="3295651" y="755668"/>
            <a:ext cx="2520960" cy="311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2000" b="1" i="1" dirty="0">
                <a:solidFill>
                  <a:srgbClr val="000090"/>
                </a:solidFill>
              </a:rPr>
              <a:t>INSULIN RESISTANCE</a:t>
            </a:r>
          </a:p>
        </p:txBody>
      </p:sp>
      <p:grpSp>
        <p:nvGrpSpPr>
          <p:cNvPr id="324" name="Group 87"/>
          <p:cNvGrpSpPr>
            <a:grpSpLocks noChangeAspect="1"/>
          </p:cNvGrpSpPr>
          <p:nvPr/>
        </p:nvGrpSpPr>
        <p:grpSpPr bwMode="auto">
          <a:xfrm>
            <a:off x="1036638" y="3171825"/>
            <a:ext cx="581025" cy="519113"/>
            <a:chOff x="2031362" y="4464998"/>
            <a:chExt cx="1061811" cy="991954"/>
          </a:xfrm>
        </p:grpSpPr>
        <p:pic>
          <p:nvPicPr>
            <p:cNvPr id="325" name="Picture 324"/>
            <p:cNvPicPr>
              <a:picLocks noChangeAspect="1"/>
            </p:cNvPicPr>
            <p:nvPr/>
          </p:nvPicPr>
          <p:blipFill>
            <a:blip r:embed="rId9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31362" y="4464998"/>
              <a:ext cx="1061811" cy="991954"/>
            </a:xfrm>
            <a:prstGeom prst="rect">
              <a:avLst/>
            </a:prstGeom>
            <a:ln w="41275">
              <a:solidFill>
                <a:srgbClr val="9B460D"/>
              </a:solidFill>
            </a:ln>
          </p:spPr>
        </p:pic>
        <p:sp>
          <p:nvSpPr>
            <p:cNvPr id="326" name="Oval 325"/>
            <p:cNvSpPr/>
            <p:nvPr/>
          </p:nvSpPr>
          <p:spPr>
            <a:xfrm>
              <a:off x="2304068" y="4589372"/>
              <a:ext cx="507696" cy="546029"/>
            </a:xfrm>
            <a:prstGeom prst="ellipse">
              <a:avLst/>
            </a:prstGeom>
            <a:noFill/>
            <a:ln w="41275">
              <a:solidFill>
                <a:srgbClr val="9B46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27" name="Oval 326"/>
            <p:cNvSpPr/>
            <p:nvPr/>
          </p:nvSpPr>
          <p:spPr>
            <a:xfrm>
              <a:off x="2440419" y="4895754"/>
              <a:ext cx="121847" cy="115273"/>
            </a:xfrm>
            <a:prstGeom prst="ellipse">
              <a:avLst/>
            </a:prstGeom>
            <a:noFill/>
            <a:ln w="41275">
              <a:solidFill>
                <a:srgbClr val="9B46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328" name="Straight Arrow Connector 327"/>
          <p:cNvCxnSpPr/>
          <p:nvPr/>
        </p:nvCxnSpPr>
        <p:spPr>
          <a:xfrm>
            <a:off x="2493963" y="5500688"/>
            <a:ext cx="663575" cy="0"/>
          </a:xfrm>
          <a:prstGeom prst="straightConnector1">
            <a:avLst/>
          </a:prstGeom>
          <a:ln w="25400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9" name="Straight Arrow Connector 328"/>
          <p:cNvCxnSpPr/>
          <p:nvPr/>
        </p:nvCxnSpPr>
        <p:spPr>
          <a:xfrm>
            <a:off x="5297108" y="4559698"/>
            <a:ext cx="5553" cy="319880"/>
          </a:xfrm>
          <a:prstGeom prst="straightConnector1">
            <a:avLst/>
          </a:prstGeom>
          <a:ln w="25400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0" name="Straight Arrow Connector 329"/>
          <p:cNvCxnSpPr/>
          <p:nvPr/>
        </p:nvCxnSpPr>
        <p:spPr>
          <a:xfrm>
            <a:off x="5303419" y="5031855"/>
            <a:ext cx="0" cy="274637"/>
          </a:xfrm>
          <a:prstGeom prst="straightConnector1">
            <a:avLst/>
          </a:prstGeom>
          <a:ln w="25400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31" name="Group 330"/>
          <p:cNvGrpSpPr/>
          <p:nvPr/>
        </p:nvGrpSpPr>
        <p:grpSpPr>
          <a:xfrm>
            <a:off x="4306326" y="1376989"/>
            <a:ext cx="500201" cy="492549"/>
            <a:chOff x="6700838" y="5538788"/>
            <a:chExt cx="882650" cy="884237"/>
          </a:xfrm>
        </p:grpSpPr>
        <p:pic>
          <p:nvPicPr>
            <p:cNvPr id="332" name="Picture 331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842125" y="5667375"/>
              <a:ext cx="588963" cy="608013"/>
            </a:xfrm>
            <a:prstGeom prst="rect">
              <a:avLst/>
            </a:prstGeom>
            <a:ln>
              <a:solidFill>
                <a:schemeClr val="accent1">
                  <a:shade val="50000"/>
                </a:schemeClr>
              </a:solidFill>
            </a:ln>
          </p:spPr>
        </p:pic>
        <p:sp>
          <p:nvSpPr>
            <p:cNvPr id="333" name="Donut 332"/>
            <p:cNvSpPr/>
            <p:nvPr/>
          </p:nvSpPr>
          <p:spPr bwMode="auto">
            <a:xfrm>
              <a:off x="6700838" y="5538788"/>
              <a:ext cx="882650" cy="884237"/>
            </a:xfrm>
            <a:prstGeom prst="donut">
              <a:avLst>
                <a:gd name="adj" fmla="val 17053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black"/>
                </a:solidFill>
              </a:endParaRPr>
            </a:p>
          </p:txBody>
        </p:sp>
        <p:sp>
          <p:nvSpPr>
            <p:cNvPr id="334" name="Donut 333"/>
            <p:cNvSpPr/>
            <p:nvPr/>
          </p:nvSpPr>
          <p:spPr bwMode="auto">
            <a:xfrm>
              <a:off x="6805613" y="5646738"/>
              <a:ext cx="661987" cy="644525"/>
            </a:xfrm>
            <a:prstGeom prst="donut">
              <a:avLst>
                <a:gd name="adj" fmla="val 7107"/>
              </a:avLst>
            </a:prstGeom>
            <a:solidFill>
              <a:srgbClr val="CC6600"/>
            </a:solidFill>
            <a:ln w="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13" name="Straight Connector 12"/>
          <p:cNvCxnSpPr/>
          <p:nvPr/>
        </p:nvCxnSpPr>
        <p:spPr>
          <a:xfrm>
            <a:off x="5724525" y="3171825"/>
            <a:ext cx="3435517" cy="192405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flipV="1">
            <a:off x="46643" y="3173294"/>
            <a:ext cx="3206405" cy="1818482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570470" y="4775537"/>
            <a:ext cx="2531087" cy="2031325"/>
          </a:xfrm>
          <a:prstGeom prst="rect">
            <a:avLst/>
          </a:prstGeom>
          <a:noFill/>
          <a:ln w="57150" cmpd="sng">
            <a:solidFill>
              <a:srgbClr val="000000"/>
            </a:solidFill>
            <a:prstDash val="dashDot"/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effectLst/>
              </a:rPr>
              <a:t>*Logic for CV risk/outcome</a:t>
            </a:r>
          </a:p>
          <a:p>
            <a:r>
              <a:rPr lang="en-US" sz="1400" b="1" dirty="0" smtClean="0">
                <a:effectLst/>
              </a:rPr>
              <a:t>   </a:t>
            </a:r>
            <a:r>
              <a:rPr lang="en-US" sz="1400" b="1" dirty="0" smtClean="0">
                <a:solidFill>
                  <a:srgbClr val="000000"/>
                </a:solidFill>
                <a:effectLst/>
              </a:rPr>
              <a:t>        reduction exists</a:t>
            </a:r>
          </a:p>
          <a:p>
            <a:endParaRPr lang="en-US" sz="1400" b="1" dirty="0" smtClean="0">
              <a:solidFill>
                <a:srgbClr val="000000"/>
              </a:solidFill>
              <a:effectLst/>
            </a:endParaRPr>
          </a:p>
          <a:p>
            <a:r>
              <a:rPr lang="en-US" sz="1400" b="1" dirty="0" smtClean="0">
                <a:solidFill>
                  <a:srgbClr val="000000"/>
                </a:solidFill>
                <a:effectLst/>
              </a:rPr>
              <a:t>**Supporting evidence exists</a:t>
            </a:r>
          </a:p>
          <a:p>
            <a:endParaRPr lang="en-US" sz="1400" b="1" dirty="0">
              <a:solidFill>
                <a:srgbClr val="000000"/>
              </a:solidFill>
              <a:effectLst/>
            </a:endParaRPr>
          </a:p>
          <a:p>
            <a:r>
              <a:rPr lang="en-US" sz="1400" b="1" dirty="0" smtClean="0">
                <a:solidFill>
                  <a:srgbClr val="000000"/>
                </a:solidFill>
                <a:effectLst/>
              </a:rPr>
              <a:t>***Prospective Evidence-Based </a:t>
            </a:r>
          </a:p>
          <a:p>
            <a:r>
              <a:rPr lang="en-US" sz="1400" b="1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1" dirty="0" smtClean="0">
                <a:solidFill>
                  <a:srgbClr val="000000"/>
                </a:solidFill>
                <a:effectLst/>
              </a:rPr>
              <a:t>          Data Exists</a:t>
            </a:r>
          </a:p>
          <a:p>
            <a:endParaRPr lang="en-US" sz="1400" b="1" dirty="0" smtClean="0">
              <a:solidFill>
                <a:srgbClr val="000000"/>
              </a:solidFill>
              <a:effectLst/>
            </a:endParaRPr>
          </a:p>
          <a:p>
            <a:r>
              <a:rPr lang="en-US" sz="1400" b="1" dirty="0" smtClean="0">
                <a:solidFill>
                  <a:srgbClr val="000000"/>
                </a:solidFill>
                <a:effectLst/>
              </a:rPr>
              <a:t>WR-  weight reduction</a:t>
            </a:r>
            <a:endParaRPr lang="en-US" sz="1400" b="1" dirty="0">
              <a:solidFill>
                <a:srgbClr val="000000"/>
              </a:solidFill>
              <a:effectLst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38" y="3461665"/>
            <a:ext cx="12839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chemeClr val="accent6">
                    <a:lumMod val="75000"/>
                  </a:schemeClr>
                </a:solidFill>
              </a:rPr>
              <a:t>DPP-4 </a:t>
            </a:r>
            <a:r>
              <a:rPr lang="en-US" sz="1000" b="1" dirty="0" err="1" smtClean="0">
                <a:solidFill>
                  <a:schemeClr val="accent6">
                    <a:lumMod val="75000"/>
                  </a:schemeClr>
                </a:solidFill>
              </a:rPr>
              <a:t>Inh</a:t>
            </a:r>
            <a:r>
              <a:rPr lang="en-US" sz="1000" b="1" dirty="0" smtClean="0">
                <a:solidFill>
                  <a:schemeClr val="accent6">
                    <a:lumMod val="75000"/>
                  </a:schemeClr>
                </a:solidFill>
              </a:rPr>
              <a:t>.*</a:t>
            </a:r>
          </a:p>
          <a:p>
            <a:r>
              <a:rPr lang="en-US" sz="1000" b="1" dirty="0" smtClean="0">
                <a:solidFill>
                  <a:schemeClr val="accent6">
                    <a:lumMod val="75000"/>
                  </a:schemeClr>
                </a:solidFill>
              </a:rPr>
              <a:t>GLP-1 RA***WR</a:t>
            </a:r>
          </a:p>
          <a:p>
            <a:r>
              <a:rPr lang="en-US" sz="1000" b="1" dirty="0" smtClean="0">
                <a:solidFill>
                  <a:schemeClr val="accent6">
                    <a:lumMod val="75000"/>
                  </a:schemeClr>
                </a:solidFill>
              </a:rPr>
              <a:t>(anti-inflammatories</a:t>
            </a:r>
          </a:p>
          <a:p>
            <a:r>
              <a:rPr lang="en-US" sz="1000" b="1" dirty="0" smtClean="0">
                <a:solidFill>
                  <a:schemeClr val="accent6">
                    <a:lumMod val="75000"/>
                  </a:schemeClr>
                </a:solidFill>
              </a:rPr>
              <a:t>Immune Modulators</a:t>
            </a:r>
            <a:endParaRPr lang="en-US" sz="1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45829" y="4541878"/>
            <a:ext cx="105204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rgbClr val="E46C0A"/>
                </a:solidFill>
              </a:rPr>
              <a:t>DPP-4 </a:t>
            </a:r>
            <a:r>
              <a:rPr lang="en-US" sz="1000" b="1" dirty="0" err="1" smtClean="0">
                <a:solidFill>
                  <a:srgbClr val="E46C0A"/>
                </a:solidFill>
              </a:rPr>
              <a:t>Inh</a:t>
            </a:r>
            <a:r>
              <a:rPr lang="en-US" sz="1000" b="1" dirty="0" smtClean="0">
                <a:solidFill>
                  <a:srgbClr val="E46C0A"/>
                </a:solidFill>
              </a:rPr>
              <a:t>*</a:t>
            </a:r>
          </a:p>
          <a:p>
            <a:r>
              <a:rPr lang="en-US" sz="1000" b="1" dirty="0" smtClean="0">
                <a:solidFill>
                  <a:srgbClr val="E46C0A"/>
                </a:solidFill>
              </a:rPr>
              <a:t>GLP-1 RA</a:t>
            </a:r>
            <a:r>
              <a:rPr lang="en-US" sz="1000" b="1" dirty="0" smtClean="0">
                <a:solidFill>
                  <a:schemeClr val="accent6">
                    <a:lumMod val="75000"/>
                  </a:schemeClr>
                </a:solidFill>
              </a:rPr>
              <a:t>***WR</a:t>
            </a:r>
          </a:p>
          <a:p>
            <a:endParaRPr lang="en-US" sz="1000" b="1" dirty="0" smtClean="0">
              <a:solidFill>
                <a:srgbClr val="E46C0A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5325167" y="4637833"/>
            <a:ext cx="10520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rgbClr val="E46C0A"/>
                </a:solidFill>
              </a:rPr>
              <a:t>DPP-4 </a:t>
            </a:r>
            <a:r>
              <a:rPr lang="en-US" sz="1000" b="1" dirty="0" err="1" smtClean="0">
                <a:solidFill>
                  <a:srgbClr val="E46C0A"/>
                </a:solidFill>
              </a:rPr>
              <a:t>Inh</a:t>
            </a:r>
            <a:r>
              <a:rPr lang="en-US" sz="1000" b="1" dirty="0" smtClean="0">
                <a:solidFill>
                  <a:srgbClr val="E46C0A"/>
                </a:solidFill>
              </a:rPr>
              <a:t>*</a:t>
            </a:r>
          </a:p>
          <a:p>
            <a:endParaRPr lang="en-US" sz="1000" b="1" dirty="0" smtClean="0">
              <a:solidFill>
                <a:srgbClr val="E46C0A"/>
              </a:solidFill>
            </a:endParaRPr>
          </a:p>
          <a:p>
            <a:r>
              <a:rPr lang="en-US" sz="1000" b="1" dirty="0" smtClean="0">
                <a:solidFill>
                  <a:srgbClr val="E46C0A"/>
                </a:solidFill>
              </a:rPr>
              <a:t>GLP-1 RA</a:t>
            </a:r>
            <a:r>
              <a:rPr lang="en-US" sz="1000" b="1" dirty="0" smtClean="0">
                <a:solidFill>
                  <a:schemeClr val="accent6">
                    <a:lumMod val="75000"/>
                  </a:schemeClr>
                </a:solidFill>
              </a:rPr>
              <a:t>***WR</a:t>
            </a:r>
            <a:endParaRPr lang="en-US" sz="1000" b="1" dirty="0" smtClean="0">
              <a:solidFill>
                <a:srgbClr val="E46C0A"/>
              </a:solidFill>
            </a:endParaRPr>
          </a:p>
          <a:p>
            <a:r>
              <a:rPr lang="en-US" sz="1000" b="1" dirty="0" err="1" smtClean="0">
                <a:solidFill>
                  <a:srgbClr val="E46C0A"/>
                </a:solidFill>
              </a:rPr>
              <a:t>Pramlintide</a:t>
            </a:r>
            <a:endParaRPr lang="en-US" sz="1000" b="1" dirty="0" smtClean="0">
              <a:solidFill>
                <a:srgbClr val="E46C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6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2943"/>
            <a:ext cx="91440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Logic for (early) Combination therapy- </a:t>
            </a:r>
            <a:br>
              <a:rPr lang="en-US" sz="3200" dirty="0" smtClean="0">
                <a:solidFill>
                  <a:srgbClr val="FFFF00"/>
                </a:solidFill>
              </a:rPr>
            </a:br>
            <a:r>
              <a:rPr lang="en-US" sz="3200" dirty="0">
                <a:solidFill>
                  <a:srgbClr val="FFFF00"/>
                </a:solidFill>
              </a:rPr>
              <a:t/>
            </a:r>
            <a:br>
              <a:rPr lang="en-US" sz="3200" dirty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Use least number of Agents that treat most number of mechanisms of hyperglycemia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68500"/>
            <a:ext cx="9131300" cy="48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231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1" y="401444"/>
            <a:ext cx="9300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Therapeutic Principles Across Continuum of Care </a:t>
            </a:r>
            <a:r>
              <a:rPr lang="en-US" b="1" dirty="0" err="1" smtClean="0">
                <a:solidFill>
                  <a:srgbClr val="FFFFFF"/>
                </a:solidFill>
              </a:rPr>
              <a:t>eg</a:t>
            </a:r>
            <a:r>
              <a:rPr lang="en-US" b="1" dirty="0" smtClean="0">
                <a:solidFill>
                  <a:srgbClr val="FFFFFF"/>
                </a:solidFill>
              </a:rPr>
              <a:t>: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smtClean="0">
                <a:solidFill>
                  <a:srgbClr val="FFFFFF"/>
                </a:solidFill>
              </a:rPr>
              <a:t>Right </a:t>
            </a:r>
            <a:r>
              <a:rPr lang="en-US" b="1" dirty="0">
                <a:solidFill>
                  <a:srgbClr val="FFFFFF"/>
                </a:solidFill>
              </a:rPr>
              <a:t>Drug for Right Patient and vice versa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63337" y="0"/>
            <a:ext cx="5198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EMR- CDMP can take patient specific data and apply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687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/>
        </p:nvSpPr>
        <p:spPr>
          <a:xfrm>
            <a:off x="8569359" y="6731000"/>
            <a:ext cx="403157" cy="12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b">
            <a:spAutoFit/>
          </a:bodyPr>
          <a:lstStyle>
            <a:lvl1pPr marL="119062" indent="-119062" algn="ctr" defTabSz="914400">
              <a:buClr>
                <a:srgbClr val="000000"/>
              </a:buClr>
              <a:buFont typeface="Garamond"/>
              <a:tabLst>
                <a:tab pos="88900" algn="l"/>
                <a:tab pos="914400" algn="l"/>
              </a:tabLst>
              <a:defRPr sz="700"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r>
              <a:t>TAK-OEC</a:t>
            </a:r>
          </a:p>
        </p:txBody>
      </p:sp>
      <p:sp>
        <p:nvSpPr>
          <p:cNvPr id="154" name="Shape 15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5" name="Shape 15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6" name="Screenshot 2016-06-25 07.14.4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8100" y="0"/>
            <a:ext cx="92202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575088"/>
            <a:ext cx="3417322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000090"/>
                </a:solidFill>
              </a:rPr>
              <a:t>Pharmacogenetics</a:t>
            </a:r>
            <a:r>
              <a:rPr lang="en-US" sz="3200" b="1" dirty="0" smtClean="0">
                <a:solidFill>
                  <a:srgbClr val="000090"/>
                </a:solidFill>
              </a:rPr>
              <a:t>:</a:t>
            </a:r>
          </a:p>
          <a:p>
            <a:endParaRPr lang="en-US" sz="3200" dirty="0">
              <a:solidFill>
                <a:srgbClr val="000090"/>
              </a:solidFill>
            </a:endParaRPr>
          </a:p>
          <a:p>
            <a:r>
              <a:rPr lang="en-US" sz="2400" dirty="0" smtClean="0">
                <a:solidFill>
                  <a:srgbClr val="000090"/>
                </a:solidFill>
              </a:rPr>
              <a:t>Which agents most likely</a:t>
            </a:r>
          </a:p>
          <a:p>
            <a:r>
              <a:rPr lang="en-US" sz="2400" dirty="0" smtClean="0">
                <a:solidFill>
                  <a:srgbClr val="000090"/>
                </a:solidFill>
              </a:rPr>
              <a:t> to be effective</a:t>
            </a:r>
          </a:p>
          <a:p>
            <a:r>
              <a:rPr lang="en-US" sz="2400" dirty="0" smtClean="0">
                <a:solidFill>
                  <a:srgbClr val="000090"/>
                </a:solidFill>
              </a:rPr>
              <a:t> in a given patient</a:t>
            </a:r>
            <a:endParaRPr lang="en-US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375887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36036</TotalTime>
  <Words>437</Words>
  <Application>Microsoft Macintosh PowerPoint</Application>
  <PresentationFormat>On-screen Show (4:3)</PresentationFormat>
  <Paragraphs>131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Calibri</vt:lpstr>
      <vt:lpstr>Ebrima</vt:lpstr>
      <vt:lpstr>Garamond</vt:lpstr>
      <vt:lpstr>Maiandra GD</vt:lpstr>
      <vt:lpstr>MS PGothic</vt:lpstr>
      <vt:lpstr>ＭＳ Ｐゴシック</vt:lpstr>
      <vt:lpstr>Arial</vt:lpstr>
      <vt:lpstr>Office Theme</vt:lpstr>
      <vt:lpstr>Choice of Therapy</vt:lpstr>
      <vt:lpstr>Avoid Early Insulin Therapy and Hyper-Insulinemia (except in Ketosis-prone) Vicious Circle(s) of Hyperinsulinemia-  Result in Weight Gain and Hypoglycemia</vt:lpstr>
      <vt:lpstr>PowerPoint Presentation</vt:lpstr>
      <vt:lpstr>PowerPoint Presentation</vt:lpstr>
      <vt:lpstr>PowerPoint Presentation</vt:lpstr>
      <vt:lpstr>Logic for (early) Combination therapy-   Use least number of Agents that treat most number of mechanisms of hyperglycemia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1051</cp:revision>
  <cp:lastPrinted>2014-04-01T12:35:45Z</cp:lastPrinted>
  <dcterms:created xsi:type="dcterms:W3CDTF">2014-11-05T16:03:03Z</dcterms:created>
  <dcterms:modified xsi:type="dcterms:W3CDTF">2018-02-22T03:30:15Z</dcterms:modified>
</cp:coreProperties>
</file>