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828" r:id="rId2"/>
    <p:sldId id="823" r:id="rId3"/>
    <p:sldId id="923" r:id="rId4"/>
    <p:sldId id="924" r:id="rId5"/>
    <p:sldId id="925" r:id="rId6"/>
    <p:sldId id="926" r:id="rId7"/>
    <p:sldId id="886" r:id="rId8"/>
    <p:sldId id="79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3750" autoAdjust="0"/>
  </p:normalViewPr>
  <p:slideViewPr>
    <p:cSldViewPr snapToGrid="0" snapToObjects="1">
      <p:cViewPr varScale="1">
        <p:scale>
          <a:sx n="89" d="100"/>
          <a:sy n="89" d="100"/>
        </p:scale>
        <p:origin x="1744" y="176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Glycemic Hypothesis Proven in Primary Prevention in both ‘T1DM, T2DM’; Success despite ‘wrong meds’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In Older patients with T2DM- longer duration DM, and many with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prexisting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 complications; Achieved modest ‘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microvascular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 benefit, no CV benefit, but increased mortality in ACCORD- likely due to ‘metabolic memory, and use of ‘wrong meds’ to point of excess hypoglycemia and undue weight gain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But 4 agents recently shown to have reduction in complications-- likely due to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benefits primarily driven by other mechanisms besides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glycemia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eg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: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Wingdings" charset="0"/>
                <a:ea typeface="ＭＳ Ｐゴシック" charset="0"/>
                <a:cs typeface="ＭＳ Ｐゴシック" charset="0"/>
                <a:sym typeface="Wingdings" charset="0"/>
              </a:rPr>
              <a:t>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 IR,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Wingdings" charset="0"/>
                <a:ea typeface="ＭＳ Ｐゴシック" charset="0"/>
                <a:cs typeface="ＭＳ Ｐゴシック" charset="0"/>
                <a:sym typeface="Wingdings" charset="0"/>
              </a:rPr>
              <a:t>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Arterial Stiffness, reduced Inflammation,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Wingdings" charset="0"/>
                <a:ea typeface="ＭＳ Ｐゴシック" charset="0"/>
                <a:cs typeface="ＭＳ Ｐゴシック" charset="0"/>
                <a:sym typeface="Wingdings" charset="0"/>
              </a:rPr>
              <a:t> 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Sympathetic Tone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84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 Bold" charset="0"/>
                <a:ea typeface="MS PGothic" charset="0"/>
                <a:cs typeface="MS PGothic" charset="0"/>
                <a:sym typeface="Arial Bold" charset="0"/>
              </a:rPr>
              <a:t>Frequency of Hypoglycemic Symptoms Among Patients With Type 2 Diabetes</a:t>
            </a: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1100">
              <a:solidFill>
                <a:srgbClr val="000000"/>
              </a:solidFill>
              <a:latin typeface="Arial Bold" charset="0"/>
              <a:ea typeface="MS PGothic" charset="0"/>
              <a:cs typeface="MS PGothic" charset="0"/>
              <a:sym typeface="Arial Bold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Lundkvist et al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1</a:t>
            </a: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 compared the frequency of hypoglycemic symptoms among 309 patients with  type 2 diabetes who were receiving oral agents only or insulin. </a:t>
            </a: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Symptoms of hypoglycemia were reported by 115 patients during the previous month, representing a 37% incidence of hypoglycemia (24% of patients experienced symptoms once during the month, 11% every week, and 2% every day).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1</a:t>
            </a: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 The results demonstrated that the frequency of hypoglycemic symptoms in 1 month was lower for patients with type 2 diabetes using only oral agents than in patients taking insulin, as seen on this chart.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1</a:t>
            </a: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Other studies in Asia and Europe have shown similar prevalence of self-reported hypoglycemia in patients with type 2 diabetes treated with oral agents.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2,3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 Bold" charset="0"/>
                <a:ea typeface="MS PGothic" charset="0"/>
                <a:cs typeface="MS PGothic" charset="0"/>
                <a:sym typeface="Arial Bold" charset="0"/>
              </a:rPr>
              <a:t>Asymptomatic Episodes of Hypoglycemia May Go Unreported </a:t>
            </a: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1100">
              <a:solidFill>
                <a:srgbClr val="000000"/>
              </a:solidFill>
              <a:latin typeface="Arial Bold" charset="0"/>
              <a:ea typeface="MS PGothic" charset="0"/>
              <a:cs typeface="MS PGothic" charset="0"/>
              <a:sym typeface="Arial Bold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endParaRPr lang="en-US" sz="2200">
              <a:latin typeface="Lucida Grande" charset="0"/>
              <a:ea typeface="MS PGothic" charset="0"/>
              <a:cs typeface="MS PGothic" charset="0"/>
              <a:sym typeface="Lucida Grande" charset="0"/>
            </a:endParaRP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In clinical studies of continuous glucose monitoring (CGM), episodes of hypoglycemia have been found to go unrecognized.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1–3</a:t>
            </a: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 </a:t>
            </a: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Chico et al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1</a:t>
            </a: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 used CGM to measure the frequency of unrecognized episodes of hypoglycemia in patients with type 1 (n=40) and type 2 (n=30) diabetes. CGM detected unrecognized hypoglycemic events in 55.7% of all patients. In the subset of patients with type 2 diabetes, CGM detected hypoglycemic events in 46.6% of patients.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1</a:t>
            </a: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 </a:t>
            </a:r>
          </a:p>
          <a:p>
            <a:pPr marL="41275" eaLnBrk="1" hangingPunct="1">
              <a:lnSpc>
                <a:spcPct val="90000"/>
              </a:lnSpc>
              <a:spcBef>
                <a:spcPts val="350"/>
              </a:spcBef>
            </a:pPr>
            <a:r>
              <a:rPr lang="en-US" sz="11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Other researchers have reported similar findings.</a:t>
            </a:r>
            <a:r>
              <a:rPr lang="en-US" sz="1100" baseline="3000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  <a:sym typeface="Arial" charset="0"/>
              </a:rPr>
              <a:t>2,3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Glycemic Hypothesis Proven in Primary Prevention in both ‘T1DM, T2DM’; Success despite ‘wrong meds’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In Older patients with T2DM- longer duration DM, and many with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prexisting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 complications; Achieved modest ‘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microvascular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 benefit, no CV benefit, but increased mortality in ACCORD- likely due to ‘metabolic memory, and use of ‘wrong meds’ to point of excess hypoglycemia and undue weight gain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But 4 agents recently shown to have reduction in complications-- likely due to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benefits primarily driven by other mechanisms besides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glycemia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eg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: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Wingdings" charset="0"/>
                <a:ea typeface="ＭＳ Ｐゴシック" charset="0"/>
                <a:cs typeface="ＭＳ Ｐゴシック" charset="0"/>
                <a:sym typeface="Wingdings" charset="0"/>
              </a:rPr>
              <a:t>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 IR,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Wingdings" charset="0"/>
                <a:ea typeface="ＭＳ Ｐゴシック" charset="0"/>
                <a:cs typeface="ＭＳ Ｐゴシック" charset="0"/>
                <a:sym typeface="Wingdings" charset="0"/>
              </a:rPr>
              <a:t>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Arterial Stiffness, reduced Inflammation,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Wingdings" charset="0"/>
                <a:ea typeface="ＭＳ Ｐゴシック" charset="0"/>
                <a:cs typeface="ＭＳ Ｐゴシック" charset="0"/>
                <a:sym typeface="Wingdings" charset="0"/>
              </a:rPr>
              <a:t> 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Helvetica" charset="0"/>
                <a:ea typeface="ＭＳ Ｐゴシック" charset="0"/>
                <a:cs typeface="ＭＳ Ｐゴシック" charset="0"/>
              </a:rPr>
              <a:t>Sympathetic Tone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Helvetica" charset="0"/>
              <a:ea typeface="ＭＳ Ｐゴシック" charset="0"/>
              <a:cs typeface="ＭＳ Ｐゴシック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84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37EFDA-1636-5C4E-9ED5-F3AAC161BA37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663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1/31/18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327" y="53701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99"/>
                </a:solidFill>
              </a:rPr>
              <a:t>Value of construct</a:t>
            </a:r>
            <a:endParaRPr lang="en-US" b="1" dirty="0">
              <a:solidFill>
                <a:srgbClr val="0000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85"/>
            <a:ext cx="8229600" cy="5542052"/>
          </a:xfrm>
        </p:spPr>
        <p:txBody>
          <a:bodyPr/>
          <a:lstStyle/>
          <a:p>
            <a:r>
              <a:rPr lang="en-US" dirty="0" smtClean="0">
                <a:solidFill>
                  <a:srgbClr val="0A11A2"/>
                </a:solidFill>
              </a:rPr>
              <a:t>1. Fits with Harry Keen’s construct</a:t>
            </a:r>
            <a:r>
              <a:rPr lang="en-US" dirty="0">
                <a:solidFill>
                  <a:srgbClr val="0A11A2"/>
                </a:solidFill>
              </a:rPr>
              <a:t>	</a:t>
            </a:r>
            <a:endParaRPr lang="en-US" dirty="0" smtClean="0">
              <a:solidFill>
                <a:srgbClr val="0A11A2"/>
              </a:solidFill>
            </a:endParaRPr>
          </a:p>
          <a:p>
            <a:pPr lvl="1"/>
            <a:r>
              <a:rPr lang="en-US" altLang="en-US" dirty="0">
                <a:solidFill>
                  <a:srgbClr val="0A11A2"/>
                </a:solidFill>
              </a:rPr>
              <a:t>why similar HgA1c in different folk give different </a:t>
            </a:r>
            <a:r>
              <a:rPr lang="en-US" altLang="en-US" dirty="0" smtClean="0">
                <a:solidFill>
                  <a:srgbClr val="0A11A2"/>
                </a:solidFill>
              </a:rPr>
              <a:t>risks</a:t>
            </a:r>
          </a:p>
          <a:p>
            <a:pPr lvl="1"/>
            <a:endParaRPr lang="en-US" altLang="en-US" dirty="0">
              <a:solidFill>
                <a:srgbClr val="0A11A2"/>
              </a:solidFill>
            </a:endParaRPr>
          </a:p>
          <a:p>
            <a:r>
              <a:rPr lang="en-US" altLang="en-US" dirty="0" smtClean="0">
                <a:solidFill>
                  <a:srgbClr val="0A11A2"/>
                </a:solidFill>
              </a:rPr>
              <a:t>2. Helps understand how DM meds reduce CV outcomes, even if glycemic benefit small</a:t>
            </a:r>
          </a:p>
          <a:p>
            <a:endParaRPr lang="en-US" altLang="en-US" dirty="0" smtClean="0">
              <a:solidFill>
                <a:srgbClr val="0A11A2"/>
              </a:solidFill>
            </a:endParaRPr>
          </a:p>
          <a:p>
            <a:r>
              <a:rPr lang="en-US" altLang="en-US" dirty="0" smtClean="0">
                <a:solidFill>
                  <a:srgbClr val="0A11A2"/>
                </a:solidFill>
              </a:rPr>
              <a:t>3. Helps explain STENO_2 trial CV or mortality benefits, </a:t>
            </a:r>
            <a:r>
              <a:rPr lang="en-US" altLang="en-US" dirty="0">
                <a:solidFill>
                  <a:srgbClr val="0A11A2"/>
                </a:solidFill>
              </a:rPr>
              <a:t>even if glycemic benefit small</a:t>
            </a:r>
            <a:endParaRPr lang="en-US" altLang="en-US" dirty="0" smtClean="0">
              <a:solidFill>
                <a:srgbClr val="0A11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7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43215"/>
              </p:ext>
            </p:extLst>
          </p:nvPr>
        </p:nvGraphicFramePr>
        <p:xfrm>
          <a:off x="158044" y="560388"/>
          <a:ext cx="8902829" cy="5857471"/>
        </p:xfrm>
        <a:graphic>
          <a:graphicData uri="http://schemas.openxmlformats.org/drawingml/2006/table">
            <a:tbl>
              <a:tblPr/>
              <a:tblGrid>
                <a:gridCol w="908922"/>
                <a:gridCol w="605368"/>
                <a:gridCol w="526254"/>
                <a:gridCol w="596721"/>
                <a:gridCol w="665687"/>
                <a:gridCol w="604776"/>
                <a:gridCol w="517976"/>
                <a:gridCol w="368036"/>
                <a:gridCol w="513773"/>
                <a:gridCol w="553242"/>
                <a:gridCol w="671685"/>
                <a:gridCol w="2370389"/>
              </a:tblGrid>
              <a:tr h="103233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study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HgA1c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drop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eye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nerve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kidney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MACE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CV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CVA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CHF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All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Cause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Inferences on Value of Glycemic Control and Other Mechanisms of DM meds in Reducing Complications of Diabetes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7492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UKPDS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Glycemic Hypothesis Proven in Primary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938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DCCT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~2.0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Prevention despite ‘wrong meds’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39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VADT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Glycemic Benefit could not be proven in face 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389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ADV.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Metabolic memory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435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ACCORD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Wrong drugs, wrong process of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care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527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BROMO-QR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pts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 &lt;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7)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Benefits primarily driven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354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Canvas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EMPAReg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~0.5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Wingdings"/>
                        <a:ea typeface="Wingdings"/>
                        <a:cs typeface="Wingdings"/>
                        <a:sym typeface="Wingdings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Wingdings"/>
                        <a:ea typeface="Wingdings"/>
                        <a:cs typeface="Wingdings"/>
                        <a:sym typeface="Wingdings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By other mechanisms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9005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IRIS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IR /pre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-DM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Besides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glycemia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eg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443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LEADER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Wingdings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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IR, Arterial Stiffness, 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Inflam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.,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Symp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. 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48637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</a:rPr>
              <a:t>CV Benefits </a:t>
            </a:r>
            <a:r>
              <a:rPr lang="en-US" sz="2800" dirty="0" smtClean="0">
                <a:solidFill>
                  <a:srgbClr val="FFFF00"/>
                </a:solidFill>
              </a:rPr>
              <a:t>of DM Meds Driven </a:t>
            </a:r>
            <a:r>
              <a:rPr lang="en-US" sz="2800" dirty="0">
                <a:solidFill>
                  <a:srgbClr val="FFFF00"/>
                </a:solidFill>
              </a:rPr>
              <a:t>By Other Mechanisms!!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541353"/>
            <a:ext cx="19980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Primary prevention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98075" y="6567774"/>
            <a:ext cx="224175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Secondary Prevention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52917" y="6567774"/>
            <a:ext cx="489108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Secondary Prevention-  Drug trials with CV Benefit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87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charset="0"/>
              </a:rPr>
              <a:t>Hypoglycemia Outcomes VADT, ACCORD, ADVANCE</a:t>
            </a:r>
          </a:p>
        </p:txBody>
      </p:sp>
      <p:pic>
        <p:nvPicPr>
          <p:cNvPr id="65538" name="Picture 4" descr="Screen shot 2012-02-21 at 11.36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3962400"/>
            <a:ext cx="4368800" cy="278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9" name="Picture 4" descr="Screen Shot 2013-07-03 at 3.39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4813"/>
            <a:ext cx="4775200" cy="391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Picture 5" descr="Screen Shot 2013-07-03 at 3.38.5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685800"/>
            <a:ext cx="4030663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7416800" y="1219200"/>
            <a:ext cx="115093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385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467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894374"/>
      </p:ext>
    </p:extLst>
  </p:cSld>
  <p:clrMapOvr>
    <a:masterClrMapping/>
  </p:clrMapOvr>
  <p:transition spd="med"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467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436133"/>
      </p:ext>
    </p:extLst>
  </p:cSld>
  <p:clrMapOvr>
    <a:masterClrMapping/>
  </p:clrMapOvr>
  <p:transition spd="med"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7056"/>
              </p:ext>
            </p:extLst>
          </p:nvPr>
        </p:nvGraphicFramePr>
        <p:xfrm>
          <a:off x="158044" y="560388"/>
          <a:ext cx="8902829" cy="5857471"/>
        </p:xfrm>
        <a:graphic>
          <a:graphicData uri="http://schemas.openxmlformats.org/drawingml/2006/table">
            <a:tbl>
              <a:tblPr/>
              <a:tblGrid>
                <a:gridCol w="908922"/>
                <a:gridCol w="605368"/>
                <a:gridCol w="526254"/>
                <a:gridCol w="596721"/>
                <a:gridCol w="665687"/>
                <a:gridCol w="604776"/>
                <a:gridCol w="517976"/>
                <a:gridCol w="368036"/>
                <a:gridCol w="513773"/>
                <a:gridCol w="553242"/>
                <a:gridCol w="671685"/>
                <a:gridCol w="2370389"/>
              </a:tblGrid>
              <a:tr h="1032339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study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HgA1c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drop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eye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nerve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kidney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MACE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CV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MI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CVA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CHF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All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Cause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Mort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Inferences on Value of Glycemic Control and Other Mechanisms of DM meds in Reducing Complications of Diabetes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7492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UKPDS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0.9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Glycemic Hypothesis Proven in Primary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938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DCCT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~2.0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Prevention despite ‘wrong meds’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391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VADT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Glycemic Benefit could not be proven in face 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389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ADV.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Metabolic memory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435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ACCORD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−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Wrong drugs, wrong process of 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care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527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BROMO-QR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(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pts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 &lt;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7)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Benefits primarily driven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6354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Canvas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EMPAReg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~0.5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10109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Wingdings"/>
                        <a:ea typeface="Wingdings"/>
                        <a:cs typeface="Wingdings"/>
                        <a:sym typeface="Wingdings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Wingdings"/>
                        <a:ea typeface="Wingdings"/>
                        <a:cs typeface="Wingdings"/>
                        <a:sym typeface="Wingdings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By other mechanisms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9005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IRIS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IR /pre</a:t>
                      </a: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-DM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Besides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glycemia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,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eg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4432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LEADER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10109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19191"/>
                          </a:solidFill>
                          <a:effectLst/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19191"/>
                        </a:solidFill>
                        <a:effectLst/>
                        <a:latin typeface="Helvetic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Wingdings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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IR, Arterial Stiffness,  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Inflam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.,</a:t>
                      </a: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Symp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latin typeface="Helvetica" charset="0"/>
                          <a:ea typeface="ＭＳ Ｐゴシック" charset="0"/>
                          <a:cs typeface="ＭＳ Ｐゴシック" charset="0"/>
                        </a:rPr>
                        <a:t>. 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48637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sz="2800" dirty="0">
                <a:solidFill>
                  <a:srgbClr val="FFFF00"/>
                </a:solidFill>
              </a:rPr>
              <a:t>CV Benefits </a:t>
            </a:r>
            <a:r>
              <a:rPr lang="en-US" sz="2800" dirty="0" smtClean="0">
                <a:solidFill>
                  <a:srgbClr val="FFFF00"/>
                </a:solidFill>
              </a:rPr>
              <a:t>of DM Meds Driven </a:t>
            </a:r>
            <a:r>
              <a:rPr lang="en-US" sz="2800" dirty="0">
                <a:solidFill>
                  <a:srgbClr val="FFFF00"/>
                </a:solidFill>
              </a:rPr>
              <a:t>By Other Mechanisms!!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541353"/>
            <a:ext cx="19980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Primary prevention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98075" y="6567774"/>
            <a:ext cx="224175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Secondary Prevention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52917" y="6567774"/>
            <a:ext cx="489108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Secondary Prevention-  Drug trials with CV Benefit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59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4719557" y="1052633"/>
            <a:ext cx="2888255" cy="2080891"/>
            <a:chOff x="5042122" y="5135597"/>
            <a:chExt cx="1493584" cy="10538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6" name="Rectangle: Rounded Corners 85"/>
            <p:cNvSpPr/>
            <p:nvPr/>
          </p:nvSpPr>
          <p:spPr>
            <a:xfrm>
              <a:off x="5048173" y="5142164"/>
              <a:ext cx="1472177" cy="10473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5381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42122" y="5135597"/>
              <a:ext cx="1493584" cy="274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CELLS </a:t>
              </a: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DIABETES-RELATED COMPLICATIONS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Intracellular Fuel Excess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Curved Up Arrow 22"/>
          <p:cNvSpPr/>
          <p:nvPr/>
        </p:nvSpPr>
        <p:spPr>
          <a:xfrm flipH="1" flipV="1">
            <a:off x="1112415" y="2393579"/>
            <a:ext cx="3560944" cy="1078995"/>
          </a:xfrm>
          <a:prstGeom prst="curvedUpArrow">
            <a:avLst>
              <a:gd name="adj1" fmla="val 17809"/>
              <a:gd name="adj2" fmla="val 50000"/>
              <a:gd name="adj3" fmla="val 20322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Speech Bubble: Rectangle 96"/>
          <p:cNvSpPr/>
          <p:nvPr/>
        </p:nvSpPr>
        <p:spPr>
          <a:xfrm>
            <a:off x="7395300" y="3592515"/>
            <a:ext cx="1757348" cy="745603"/>
          </a:xfrm>
          <a:prstGeom prst="wedgeRectCallout">
            <a:avLst>
              <a:gd name="adj1" fmla="val 11738"/>
              <a:gd name="adj2" fmla="val 22347"/>
            </a:avLst>
          </a:prstGeom>
          <a:noFill/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EXTRACELLULAR FUEL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EXCESS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(glucose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/ lipids)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(Brownlee’s Unified Theory of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Complications)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9" name="Rectangle: Rounded Corners 98"/>
          <p:cNvSpPr/>
          <p:nvPr/>
        </p:nvSpPr>
        <p:spPr>
          <a:xfrm>
            <a:off x="4994928" y="2550064"/>
            <a:ext cx="2468045" cy="506346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Cell/Tissue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damage and dysfunction</a:t>
            </a:r>
          </a:p>
        </p:txBody>
      </p:sp>
      <p:sp>
        <p:nvSpPr>
          <p:cNvPr id="3" name="Curved Up Arrow 2"/>
          <p:cNvSpPr/>
          <p:nvPr/>
        </p:nvSpPr>
        <p:spPr>
          <a:xfrm flipH="1">
            <a:off x="1102863" y="3974735"/>
            <a:ext cx="3566160" cy="1072315"/>
          </a:xfrm>
          <a:prstGeom prst="curvedUpArrow">
            <a:avLst>
              <a:gd name="adj1" fmla="val 17820"/>
              <a:gd name="adj2" fmla="val 50000"/>
              <a:gd name="adj3" fmla="val 2200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Right Arrow 24"/>
          <p:cNvSpPr/>
          <p:nvPr/>
        </p:nvSpPr>
        <p:spPr>
          <a:xfrm rot="10800000" flipV="1">
            <a:off x="4301799" y="3653335"/>
            <a:ext cx="3200400" cy="170067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Left-Right Arrow 16"/>
          <p:cNvSpPr/>
          <p:nvPr/>
        </p:nvSpPr>
        <p:spPr>
          <a:xfrm>
            <a:off x="593398" y="3494411"/>
            <a:ext cx="1370463" cy="492894"/>
          </a:xfrm>
          <a:prstGeom prst="leftRightArrow">
            <a:avLst>
              <a:gd name="adj1" fmla="val 59276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031" y="3517703"/>
            <a:ext cx="118494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Epigenetic </a:t>
            </a: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ight Arrow 24"/>
          <p:cNvSpPr/>
          <p:nvPr/>
        </p:nvSpPr>
        <p:spPr>
          <a:xfrm rot="13194572" flipV="1">
            <a:off x="7543876" y="3001347"/>
            <a:ext cx="822960" cy="21867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33670" y="2397622"/>
            <a:ext cx="2920080" cy="4226539"/>
            <a:chOff x="4760701" y="1955653"/>
            <a:chExt cx="2565013" cy="4226539"/>
          </a:xfrm>
        </p:grpSpPr>
        <p:sp>
          <p:nvSpPr>
            <p:cNvPr id="111" name="Arrow: Down 110"/>
            <p:cNvSpPr/>
            <p:nvPr/>
          </p:nvSpPr>
          <p:spPr>
            <a:xfrm>
              <a:off x="6607464" y="5328290"/>
              <a:ext cx="137160" cy="219456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6" name="Group 255"/>
            <p:cNvGrpSpPr/>
            <p:nvPr/>
          </p:nvGrpSpPr>
          <p:grpSpPr>
            <a:xfrm>
              <a:off x="4764398" y="4114268"/>
              <a:ext cx="2556028" cy="2067924"/>
              <a:chOff x="5048173" y="5142164"/>
              <a:chExt cx="1472177" cy="1047312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257" name="Rectangle: Rounded Corners 256"/>
              <p:cNvSpPr/>
              <p:nvPr/>
            </p:nvSpPr>
            <p:spPr>
              <a:xfrm>
                <a:off x="5048173" y="5142164"/>
                <a:ext cx="1472177" cy="104731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5381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5102226" y="5775094"/>
                <a:ext cx="1338414" cy="2744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R="0" lvl="0" indent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Intracellular Fuel Excess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800" b="1" dirty="0">
                  <a:solidFill>
                    <a:srgbClr val="1F497D"/>
                  </a:solidFill>
                  <a:latin typeface="Calibri"/>
                </a:endParaRPr>
              </a:p>
              <a:p>
                <a:pPr>
                  <a:lnSpc>
                    <a:spcPts val="1700"/>
                  </a:lnSpc>
                </a:pPr>
                <a:r>
                  <a:rPr lang="en-US" sz="2000" b="1" dirty="0">
                    <a:solidFill>
                      <a:srgbClr val="002060"/>
                    </a:solidFill>
                  </a:rPr>
                  <a:t>BETA CELLS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Final Common Denominator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1" name="Rectangle: Rounded Corners 100"/>
            <p:cNvSpPr/>
            <p:nvPr/>
          </p:nvSpPr>
          <p:spPr>
            <a:xfrm>
              <a:off x="4760701" y="4027114"/>
              <a:ext cx="2565013" cy="1427951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Diminished insulin secretion and beta cell mass;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</a:t>
              </a:r>
              <a:r>
                <a:rPr lang="en-US" sz="1500" i="1" kern="0" dirty="0">
                  <a:solidFill>
                    <a:srgbClr val="4F81BD">
                      <a:lumMod val="50000"/>
                    </a:srgbClr>
                  </a:solidFill>
                </a:rPr>
                <a:t>ell damage and dysfunction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Arrow: Down 258"/>
            <p:cNvSpPr/>
            <p:nvPr/>
          </p:nvSpPr>
          <p:spPr>
            <a:xfrm rot="10800000">
              <a:off x="5975179" y="5074915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Arrow: Down 258"/>
            <p:cNvSpPr/>
            <p:nvPr/>
          </p:nvSpPr>
          <p:spPr>
            <a:xfrm>
              <a:off x="5981936" y="1955653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 rot="19156330">
            <a:off x="7669975" y="4791524"/>
            <a:ext cx="128944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Gluco/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Lipo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toxicity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0" name="Title 1"/>
          <p:cNvSpPr txBox="1">
            <a:spLocks/>
          </p:cNvSpPr>
          <p:nvPr/>
        </p:nvSpPr>
        <p:spPr>
          <a:xfrm>
            <a:off x="0" y="112016"/>
            <a:ext cx="9143999" cy="815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Diabetes and Its Complications Arise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from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Common </a:t>
            </a:r>
            <a:r>
              <a:rPr lang="en-US" sz="3200" b="1" dirty="0">
                <a:solidFill>
                  <a:srgbClr val="002060"/>
                </a:solidFill>
                <a:latin typeface="Calibri"/>
              </a:rPr>
              <a:t>P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athophysiologies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7590833" y="4562214"/>
            <a:ext cx="840888" cy="313295"/>
            <a:chOff x="8937871" y="5253183"/>
            <a:chExt cx="639238" cy="231774"/>
          </a:xfrm>
        </p:grpSpPr>
        <p:sp>
          <p:nvSpPr>
            <p:cNvPr id="283" name="Right Arrow 24"/>
            <p:cNvSpPr/>
            <p:nvPr/>
          </p:nvSpPr>
          <p:spPr>
            <a:xfrm rot="8377203" flipV="1">
              <a:off x="8937871" y="5329650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4" name="Right Arrow 24"/>
            <p:cNvSpPr/>
            <p:nvPr/>
          </p:nvSpPr>
          <p:spPr>
            <a:xfrm rot="19177203" flipV="1">
              <a:off x="9028469" y="5253183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6" name="Group 42"/>
          <p:cNvGrpSpPr>
            <a:grpSpLocks noChangeAspect="1"/>
          </p:cNvGrpSpPr>
          <p:nvPr/>
        </p:nvGrpSpPr>
        <p:grpSpPr bwMode="auto">
          <a:xfrm rot="4204593">
            <a:off x="-108807" y="3675734"/>
            <a:ext cx="975055" cy="325187"/>
            <a:chOff x="296189" y="2559679"/>
            <a:chExt cx="4856626" cy="1764160"/>
          </a:xfrm>
        </p:grpSpPr>
        <p:sp>
          <p:nvSpPr>
            <p:cNvPr id="287" name="Oval 286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8" name="Oval 287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9" name="Oval 288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0" name="Straight Connector 289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2" name="Oval 291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3" name="Oval 292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6" name="Oval 295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9" name="Oval 298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9" name="Straight Connector 308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0" name="Oval 309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3" name="Straight Connector 312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5" name="Oval 314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Oval 315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7" name="Straight Connector 316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0" name="Oval 319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Oval 320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2" name="Straight Connector 321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3" name="Oval 322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4" name="Oval 323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6" name="Straight Connector 325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2" name="Straight Connector 331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3" name="Oval 332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4" name="Straight Connector 333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5" name="Oval 334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6" name="TextBox 335"/>
          <p:cNvSpPr txBox="1"/>
          <p:nvPr/>
        </p:nvSpPr>
        <p:spPr>
          <a:xfrm>
            <a:off x="371871" y="3207378"/>
            <a:ext cx="14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870551" y="3127118"/>
            <a:ext cx="20274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REDOX regulators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(L/P, β/A, SH/SS, ROS)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4F81BD">
                  <a:lumMod val="50000"/>
                </a:srgbClr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err="1">
                <a:solidFill>
                  <a:srgbClr val="4F81BD">
                    <a:lumMod val="50000"/>
                  </a:srgbClr>
                </a:solidFill>
                <a:latin typeface="Calibri"/>
              </a:rPr>
              <a:t>miRNA</a:t>
            </a: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, mechanisms of altered gene expression</a:t>
            </a:r>
          </a:p>
        </p:txBody>
      </p:sp>
      <p:sp>
        <p:nvSpPr>
          <p:cNvPr id="92" name="Right Arrow 24"/>
          <p:cNvSpPr/>
          <p:nvPr/>
        </p:nvSpPr>
        <p:spPr>
          <a:xfrm rot="20659919" flipV="1">
            <a:off x="3962100" y="2990114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Curved Up Arrow 22"/>
          <p:cNvSpPr/>
          <p:nvPr/>
        </p:nvSpPr>
        <p:spPr>
          <a:xfrm rot="18617398" flipH="1">
            <a:off x="6696742" y="3343360"/>
            <a:ext cx="634900" cy="182880"/>
          </a:xfrm>
          <a:prstGeom prst="curvedUpArrow">
            <a:avLst>
              <a:gd name="adj1" fmla="val 29825"/>
              <a:gd name="adj2" fmla="val 111201"/>
              <a:gd name="adj3" fmla="val 64855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Curved Up Arrow 22"/>
          <p:cNvSpPr/>
          <p:nvPr/>
        </p:nvSpPr>
        <p:spPr>
          <a:xfrm rot="14219872">
            <a:off x="6626124" y="4073940"/>
            <a:ext cx="734542" cy="182880"/>
          </a:xfrm>
          <a:prstGeom prst="curvedUpArrow">
            <a:avLst>
              <a:gd name="adj1" fmla="val 29825"/>
              <a:gd name="adj2" fmla="val 111202"/>
              <a:gd name="adj3" fmla="val 64855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Right Arrow 24"/>
          <p:cNvSpPr/>
          <p:nvPr/>
        </p:nvSpPr>
        <p:spPr>
          <a:xfrm rot="940081">
            <a:off x="4059923" y="4518979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Arrow: Bent 88"/>
          <p:cNvSpPr/>
          <p:nvPr/>
        </p:nvSpPr>
        <p:spPr>
          <a:xfrm>
            <a:off x="448907" y="1876880"/>
            <a:ext cx="3931920" cy="894715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Arrow: Bent 89"/>
          <p:cNvSpPr/>
          <p:nvPr/>
        </p:nvSpPr>
        <p:spPr>
          <a:xfrm flipV="1">
            <a:off x="481959" y="4743917"/>
            <a:ext cx="3931920" cy="816610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2041620" y="2633155"/>
            <a:ext cx="1850595" cy="12684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 cmpd="sng"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1846753" y="3698263"/>
            <a:ext cx="920729" cy="10647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2692432" y="3781397"/>
            <a:ext cx="1488966" cy="9100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Text Box 2"/>
          <p:cNvSpPr txBox="1">
            <a:spLocks noChangeArrowheads="1"/>
          </p:cNvSpPr>
          <p:nvPr/>
        </p:nvSpPr>
        <p:spPr bwMode="auto">
          <a:xfrm>
            <a:off x="2091545" y="2765155"/>
            <a:ext cx="1747332" cy="88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IR / 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Dyslipidemia / Hypertension, etc.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2576205" y="3977881"/>
            <a:ext cx="174733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Inflammation /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latin typeface="Calibri" panose="020F0502020204030204" pitchFamily="34" charset="0"/>
                <a:ea typeface="Calibri" panose="020F0502020204030204" pitchFamily="34" charset="0"/>
                <a:cs typeface="DaunPenh" panose="02000500000000020004" pitchFamily="2" charset="0"/>
              </a:rPr>
              <a:t>Immune mech.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9" name="Text Box 2"/>
          <p:cNvSpPr txBox="1">
            <a:spLocks noChangeArrowheads="1"/>
          </p:cNvSpPr>
          <p:nvPr/>
        </p:nvSpPr>
        <p:spPr bwMode="auto">
          <a:xfrm>
            <a:off x="1842064" y="3938444"/>
            <a:ext cx="92080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Environ-</a:t>
            </a:r>
            <a:r>
              <a:rPr lang="en-US" sz="1500" b="1" dirty="0" err="1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ment</a:t>
            </a:r>
            <a:endParaRPr lang="en-US" sz="1500" b="1" dirty="0">
              <a:solidFill>
                <a:srgbClr val="13203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DaunPenh" panose="02000500000000020004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648" y="97444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Defines Logic for Varied Risk of </a:t>
            </a:r>
            <a:r>
              <a:rPr lang="en-US" b="1" dirty="0" smtClean="0">
                <a:solidFill>
                  <a:srgbClr val="000090"/>
                </a:solidFill>
              </a:rPr>
              <a:t>Complications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dirty="0">
                <a:solidFill>
                  <a:srgbClr val="000090"/>
                </a:solidFill>
              </a:rPr>
              <a:t>in  Individual Patients with similar </a:t>
            </a:r>
            <a:r>
              <a:rPr lang="en-US" b="1" dirty="0" smtClean="0">
                <a:solidFill>
                  <a:srgbClr val="000090"/>
                </a:solidFill>
              </a:rPr>
              <a:t>,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dirty="0">
                <a:solidFill>
                  <a:srgbClr val="000090"/>
                </a:solidFill>
              </a:rPr>
              <a:t>(poor) HgA1: Likely Genetically based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90561" y="773102"/>
            <a:ext cx="16823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Not Micro/</a:t>
            </a:r>
          </a:p>
          <a:p>
            <a:r>
              <a:rPr lang="en-US" b="1" dirty="0" smtClean="0"/>
              <a:t>Macro Vascular</a:t>
            </a:r>
          </a:p>
          <a:p>
            <a:endParaRPr lang="en-US" b="1" dirty="0" smtClean="0"/>
          </a:p>
          <a:p>
            <a:r>
              <a:rPr lang="en-US" b="1" dirty="0" smtClean="0"/>
              <a:t>Same comp. for</a:t>
            </a:r>
          </a:p>
          <a:p>
            <a:r>
              <a:rPr lang="en-US" b="1" dirty="0" smtClean="0"/>
              <a:t> T1DM &amp; T2DM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314988" y="1890308"/>
            <a:ext cx="30746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Susceptibility to abnormal </a:t>
            </a:r>
            <a:r>
              <a:rPr lang="en-US" sz="1200" b="1" dirty="0" smtClean="0">
                <a:solidFill>
                  <a:schemeClr val="bg1"/>
                </a:solidFill>
              </a:rPr>
              <a:t>metabolic </a:t>
            </a:r>
            <a:r>
              <a:rPr lang="en-US" sz="1200" b="1" dirty="0" err="1">
                <a:solidFill>
                  <a:schemeClr val="bg1"/>
                </a:solidFill>
              </a:rPr>
              <a:t>envir</a:t>
            </a:r>
            <a:r>
              <a:rPr lang="en-US" sz="1200" b="1" dirty="0">
                <a:solidFill>
                  <a:srgbClr val="FFFFFF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54405" y="5259567"/>
            <a:ext cx="2795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Cause or permit susceptibility to damage</a:t>
            </a:r>
          </a:p>
          <a:p>
            <a:endParaRPr lang="en-US" sz="1200" dirty="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xmlns="" id="{F714BB2F-34DF-44EA-92B4-F4D3A76E062E}"/>
              </a:ext>
            </a:extLst>
          </p:cNvPr>
          <p:cNvGrpSpPr/>
          <p:nvPr/>
        </p:nvGrpSpPr>
        <p:grpSpPr>
          <a:xfrm>
            <a:off x="4666550" y="972588"/>
            <a:ext cx="2987200" cy="2136547"/>
            <a:chOff x="5046570" y="5074651"/>
            <a:chExt cx="1493584" cy="108749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4" name="Rectangle: Rounded Corners 85">
              <a:extLst>
                <a:ext uri="{FF2B5EF4-FFF2-40B4-BE49-F238E27FC236}">
                  <a16:creationId xmlns:a16="http://schemas.microsoft.com/office/drawing/2014/main" xmlns="" id="{41E665A3-6045-4A35-8926-5D227AB2CC0E}"/>
                </a:ext>
              </a:extLst>
            </p:cNvPr>
            <p:cNvSpPr/>
            <p:nvPr/>
          </p:nvSpPr>
          <p:spPr>
            <a:xfrm>
              <a:off x="5053975" y="5136879"/>
              <a:ext cx="1472177" cy="102527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alpha val="0"/>
                    <a:lumMod val="0"/>
                    <a:lumOff val="10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88000">
                  <a:srgbClr val="FFCAA7"/>
                </a:gs>
                <a:gs pos="53000">
                  <a:srgbClr val="E6EDF6"/>
                </a:gs>
                <a:gs pos="100000">
                  <a:srgbClr val="FFB171"/>
                </a:gs>
              </a:gsLst>
              <a:lin ang="5400000" scaled="1"/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53000">
                    <a:schemeClr val="accent1">
                      <a:lumMod val="45000"/>
                      <a:lumOff val="55000"/>
                    </a:schemeClr>
                  </a:gs>
                  <a:gs pos="71000">
                    <a:srgbClr val="FFB17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xmlns="" id="{A62556EB-2876-43EA-B0F8-ED15B6C613EF}"/>
                </a:ext>
              </a:extLst>
            </p:cNvPr>
            <p:cNvSpPr txBox="1"/>
            <p:nvPr/>
          </p:nvSpPr>
          <p:spPr>
            <a:xfrm>
              <a:off x="5046570" y="5074651"/>
              <a:ext cx="1493584" cy="27440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ctr" defTabSz="914400">
                <a:defRPr kern="0">
                  <a:solidFill>
                    <a:sysClr val="windowText" lastClr="000000"/>
                  </a:solidFill>
                  <a:latin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CELLS of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DIABETES-RELATED COMPLICATIONS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Intracellular Fuel Excess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680870" y="2410079"/>
            <a:ext cx="2873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b="1" i="1" kern="0" dirty="0">
                <a:solidFill>
                  <a:srgbClr val="4F81BD">
                    <a:lumMod val="50000"/>
                  </a:srgbClr>
                </a:solidFill>
              </a:rPr>
              <a:t>Cell/Tissue</a:t>
            </a:r>
          </a:p>
          <a:p>
            <a:pPr lvl="0" algn="ctr" defTabSz="914400">
              <a:defRPr/>
            </a:pPr>
            <a:r>
              <a:rPr lang="en-US" b="1" i="1" kern="0" dirty="0">
                <a:solidFill>
                  <a:srgbClr val="4F81BD">
                    <a:lumMod val="50000"/>
                  </a:srgbClr>
                </a:solidFill>
              </a:rPr>
              <a:t>damage and dysfunction</a:t>
            </a:r>
          </a:p>
        </p:txBody>
      </p:sp>
      <p:sp>
        <p:nvSpPr>
          <p:cNvPr id="112" name="Arrow: Down 258"/>
          <p:cNvSpPr/>
          <p:nvPr/>
        </p:nvSpPr>
        <p:spPr>
          <a:xfrm rot="10800000">
            <a:off x="7727975" y="7322752"/>
            <a:ext cx="156147" cy="21945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Arrow: Down 258"/>
          <p:cNvSpPr/>
          <p:nvPr/>
        </p:nvSpPr>
        <p:spPr>
          <a:xfrm rot="10800000">
            <a:off x="7880375" y="7475152"/>
            <a:ext cx="156147" cy="21945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Arrow: Down 258">
            <a:extLst>
              <a:ext uri="{FF2B5EF4-FFF2-40B4-BE49-F238E27FC236}">
                <a16:creationId xmlns:a16="http://schemas.microsoft.com/office/drawing/2014/main" xmlns="" id="{F6A62226-7B47-427B-9173-B44D4629A0EC}"/>
              </a:ext>
            </a:extLst>
          </p:cNvPr>
          <p:cNvSpPr/>
          <p:nvPr/>
        </p:nvSpPr>
        <p:spPr>
          <a:xfrm>
            <a:off x="6219825" y="2208213"/>
            <a:ext cx="149225" cy="21907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Rectangle: Rounded Corners 256">
            <a:extLst>
              <a:ext uri="{FF2B5EF4-FFF2-40B4-BE49-F238E27FC236}">
                <a16:creationId xmlns:a16="http://schemas.microsoft.com/office/drawing/2014/main" xmlns="" id="{0562BDE9-D6E3-4A1F-ADBF-4ED1769E8B1E}"/>
              </a:ext>
            </a:extLst>
          </p:cNvPr>
          <p:cNvSpPr/>
          <p:nvPr/>
        </p:nvSpPr>
        <p:spPr>
          <a:xfrm>
            <a:off x="4737878" y="4556236"/>
            <a:ext cx="2915871" cy="208689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alpha val="0"/>
                  <a:lumMod val="0"/>
                  <a:lumOff val="100000"/>
                </a:schemeClr>
              </a:gs>
              <a:gs pos="0">
                <a:schemeClr val="accent1">
                  <a:lumMod val="40000"/>
                  <a:lumOff val="60000"/>
                </a:schemeClr>
              </a:gs>
              <a:gs pos="69000">
                <a:srgbClr val="FFCAA7"/>
              </a:gs>
              <a:gs pos="31000">
                <a:schemeClr val="accent1">
                  <a:lumMod val="20000"/>
                  <a:lumOff val="80000"/>
                </a:schemeClr>
              </a:gs>
              <a:gs pos="100000">
                <a:srgbClr val="FFB171"/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26000">
                  <a:schemeClr val="accent1">
                    <a:lumMod val="45000"/>
                    <a:lumOff val="55000"/>
                  </a:schemeClr>
                </a:gs>
                <a:gs pos="70000">
                  <a:srgbClr val="FFB17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700"/>
              </a:lnSpc>
            </a:pPr>
            <a:endParaRPr lang="en-US" b="1" kern="0" dirty="0" smtClean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 smtClean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  <a:p>
            <a:pPr lvl="0">
              <a:lnSpc>
                <a:spcPts val="17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       </a:t>
            </a:r>
            <a:r>
              <a:rPr lang="en-US" sz="1400" kern="0" dirty="0">
                <a:solidFill>
                  <a:srgbClr val="4F81BD">
                    <a:lumMod val="75000"/>
                  </a:srgbClr>
                </a:solidFill>
              </a:rPr>
              <a:t>Intracellular Fuel Excess</a:t>
            </a:r>
          </a:p>
          <a:p>
            <a:pPr>
              <a:lnSpc>
                <a:spcPts val="1700"/>
              </a:lnSpc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>
              <a:lnSpc>
                <a:spcPts val="1700"/>
              </a:lnSpc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       BETA </a:t>
            </a:r>
            <a:r>
              <a:rPr lang="en-US" sz="2400" b="1" dirty="0">
                <a:solidFill>
                  <a:srgbClr val="002060"/>
                </a:solidFill>
              </a:rPr>
              <a:t>CELLS</a:t>
            </a:r>
          </a:p>
          <a:p>
            <a:pPr lvl="0" algn="ctr" defTabSz="914400">
              <a:lnSpc>
                <a:spcPts val="1700"/>
              </a:lnSpc>
              <a:defRPr/>
            </a:pPr>
            <a:r>
              <a:rPr lang="en-US" b="1" kern="0" dirty="0">
                <a:solidFill>
                  <a:srgbClr val="1F497D"/>
                </a:solidFill>
              </a:rPr>
              <a:t>Final Common Denominator</a:t>
            </a: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</p:txBody>
      </p:sp>
      <p:sp>
        <p:nvSpPr>
          <p:cNvPr id="117" name="Rectangle: Rounded Corners 100">
            <a:extLst>
              <a:ext uri="{FF2B5EF4-FFF2-40B4-BE49-F238E27FC236}">
                <a16:creationId xmlns:a16="http://schemas.microsoft.com/office/drawing/2014/main" xmlns="" id="{EA63153F-09C4-4222-83D8-FFBB37BB66CB}"/>
              </a:ext>
            </a:extLst>
          </p:cNvPr>
          <p:cNvSpPr/>
          <p:nvPr/>
        </p:nvSpPr>
        <p:spPr>
          <a:xfrm>
            <a:off x="4891088" y="4360863"/>
            <a:ext cx="2790825" cy="1428750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Diminished insulin secretion and beta cell mass; 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 damage and dysfunction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1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676031" y="5653905"/>
            <a:ext cx="86450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Explains why some newer </a:t>
            </a:r>
            <a:r>
              <a:rPr lang="en-US" b="1" dirty="0" smtClean="0">
                <a:solidFill>
                  <a:srgbClr val="000090"/>
                </a:solidFill>
              </a:rPr>
              <a:t>meds for </a:t>
            </a:r>
            <a:r>
              <a:rPr lang="en-US" b="1" dirty="0">
                <a:solidFill>
                  <a:srgbClr val="000090"/>
                </a:solidFill>
              </a:rPr>
              <a:t>DM </a:t>
            </a:r>
            <a:r>
              <a:rPr lang="en-US" b="1" dirty="0" smtClean="0">
                <a:solidFill>
                  <a:srgbClr val="000090"/>
                </a:solidFill>
              </a:rPr>
              <a:t>  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and </a:t>
            </a:r>
            <a:r>
              <a:rPr lang="en-US" b="1" dirty="0" err="1" smtClean="0">
                <a:solidFill>
                  <a:srgbClr val="000090"/>
                </a:solidFill>
              </a:rPr>
              <a:t>Rx’ing</a:t>
            </a:r>
            <a:r>
              <a:rPr lang="en-US" b="1" dirty="0" smtClean="0">
                <a:solidFill>
                  <a:srgbClr val="000090"/>
                </a:solidFill>
              </a:rPr>
              <a:t> comorbidities a la Steno -2 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decrease </a:t>
            </a:r>
            <a:r>
              <a:rPr lang="en-US" b="1" dirty="0">
                <a:solidFill>
                  <a:srgbClr val="000090"/>
                </a:solidFill>
              </a:rPr>
              <a:t>adverse </a:t>
            </a:r>
            <a:r>
              <a:rPr lang="en-US" b="1" dirty="0" smtClean="0">
                <a:solidFill>
                  <a:srgbClr val="000090"/>
                </a:solidFill>
              </a:rPr>
              <a:t>outcomes 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without </a:t>
            </a:r>
            <a:r>
              <a:rPr lang="en-US" b="1" dirty="0">
                <a:solidFill>
                  <a:srgbClr val="000090"/>
                </a:solidFill>
              </a:rPr>
              <a:t>major drops in HgA1c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80174" y="2063709"/>
            <a:ext cx="814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 *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-90158" y="5361893"/>
            <a:ext cx="1202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2,3 *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66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tle"/>
          <p:cNvSpPr>
            <a:spLocks noGrp="1"/>
          </p:cNvSpPr>
          <p:nvPr>
            <p:ph type="title"/>
          </p:nvPr>
        </p:nvSpPr>
        <p:spPr>
          <a:xfrm>
            <a:off x="250655" y="205689"/>
            <a:ext cx="8678918" cy="45230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531" dirty="0">
                <a:solidFill>
                  <a:srgbClr val="0000FF"/>
                </a:solidFill>
              </a:rPr>
              <a:t>Crosstalk Benefits of </a:t>
            </a:r>
            <a:r>
              <a:rPr lang="en-US" sz="2531" dirty="0" smtClean="0">
                <a:solidFill>
                  <a:srgbClr val="0000FF"/>
                </a:solidFill>
              </a:rPr>
              <a:t>Current </a:t>
            </a:r>
            <a:r>
              <a:rPr lang="en-US" sz="2531" dirty="0">
                <a:solidFill>
                  <a:srgbClr val="0000FF"/>
                </a:solidFill>
              </a:rPr>
              <a:t>and Future </a:t>
            </a:r>
            <a:r>
              <a:rPr lang="en-US" sz="2531" dirty="0" err="1">
                <a:solidFill>
                  <a:srgbClr val="0000FF"/>
                </a:solidFill>
              </a:rPr>
              <a:t>AntiDiabetic</a:t>
            </a:r>
            <a:r>
              <a:rPr lang="en-US" sz="2531" dirty="0">
                <a:solidFill>
                  <a:srgbClr val="0000FF"/>
                </a:solidFill>
              </a:rPr>
              <a:t> Meds</a:t>
            </a:r>
            <a:endParaRPr sz="2531" dirty="0">
              <a:solidFill>
                <a:srgbClr val="0000FF"/>
              </a:solidFill>
            </a:endParaRPr>
          </a:p>
        </p:txBody>
      </p:sp>
      <p:sp>
        <p:nvSpPr>
          <p:cNvPr id="299" name="Body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endParaRPr/>
          </a:p>
        </p:txBody>
      </p:sp>
      <p:pic>
        <p:nvPicPr>
          <p:cNvPr id="300" name="Screen Shot 2017-05-09 at 12.36.40 PM.png" descr="Screen Shot 2017-05-09 at 12.36.4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2235" y="901899"/>
            <a:ext cx="7679531" cy="505420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0" y="5546407"/>
            <a:ext cx="9206165" cy="110799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Current (</a:t>
            </a:r>
            <a:r>
              <a:rPr lang="en-US" sz="2200" dirty="0" smtClean="0">
                <a:solidFill>
                  <a:srgbClr val="0A11A2"/>
                </a:solidFill>
              </a:rPr>
              <a:t>blue</a:t>
            </a:r>
            <a:r>
              <a:rPr lang="en-US" sz="2200" dirty="0" smtClean="0"/>
              <a:t>) and future (</a:t>
            </a:r>
            <a:r>
              <a:rPr lang="en-US" sz="2200" dirty="0" smtClean="0">
                <a:solidFill>
                  <a:srgbClr val="FF0000"/>
                </a:solidFill>
              </a:rPr>
              <a:t>red</a:t>
            </a:r>
            <a:r>
              <a:rPr lang="en-US" sz="2200" dirty="0" smtClean="0"/>
              <a:t>) antidiabetic agents may exert beneficial </a:t>
            </a:r>
          </a:p>
          <a:p>
            <a:r>
              <a:rPr lang="en-US" sz="2200" dirty="0" smtClean="0"/>
              <a:t>vascular effects by targeting several crosstalk mechanisms linking</a:t>
            </a:r>
          </a:p>
          <a:p>
            <a:r>
              <a:rPr lang="en-US" sz="2200" dirty="0" smtClean="0"/>
              <a:t> metabolic abnormalities, inflammatory response, and endothelial dysfunction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012915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36030</TotalTime>
  <Words>1061</Words>
  <Application>Microsoft Macintosh PowerPoint</Application>
  <PresentationFormat>On-screen Show (4:3)</PresentationFormat>
  <Paragraphs>318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 Bold</vt:lpstr>
      <vt:lpstr>Calibri</vt:lpstr>
      <vt:lpstr>DaunPenh</vt:lpstr>
      <vt:lpstr>Helvetica</vt:lpstr>
      <vt:lpstr>Lucida Grande</vt:lpstr>
      <vt:lpstr>MS PGothic</vt:lpstr>
      <vt:lpstr>ＭＳ Ｐゴシック</vt:lpstr>
      <vt:lpstr>Times New Roman</vt:lpstr>
      <vt:lpstr>Wingdings</vt:lpstr>
      <vt:lpstr>Arial</vt:lpstr>
      <vt:lpstr>Office Theme</vt:lpstr>
      <vt:lpstr>Value of construct</vt:lpstr>
      <vt:lpstr>PowerPoint Presentation</vt:lpstr>
      <vt:lpstr>Hypoglycemia Outcomes VADT, ACCORD, ADVANCE</vt:lpstr>
      <vt:lpstr>PowerPoint Presentation</vt:lpstr>
      <vt:lpstr>PowerPoint Presentation</vt:lpstr>
      <vt:lpstr>PowerPoint Presentation</vt:lpstr>
      <vt:lpstr>PowerPoint Presentation</vt:lpstr>
      <vt:lpstr>Crosstalk Benefits of Current and Future AntiDiabetic Meds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1049</cp:revision>
  <cp:lastPrinted>2014-04-01T12:35:45Z</cp:lastPrinted>
  <dcterms:created xsi:type="dcterms:W3CDTF">2014-11-05T16:03:03Z</dcterms:created>
  <dcterms:modified xsi:type="dcterms:W3CDTF">2018-01-31T21:11:35Z</dcterms:modified>
</cp:coreProperties>
</file>