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711" r:id="rId2"/>
    <p:sldId id="710" r:id="rId3"/>
    <p:sldId id="827" r:id="rId4"/>
    <p:sldId id="712" r:id="rId5"/>
    <p:sldId id="858" r:id="rId6"/>
    <p:sldId id="859" r:id="rId7"/>
    <p:sldId id="878" r:id="rId8"/>
    <p:sldId id="877" r:id="rId9"/>
    <p:sldId id="879" r:id="rId10"/>
    <p:sldId id="71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3750" autoAdjust="0"/>
  </p:normalViewPr>
  <p:slideViewPr>
    <p:cSldViewPr snapToGrid="0" snapToObjects="1">
      <p:cViewPr>
        <p:scale>
          <a:sx n="106" d="100"/>
          <a:sy n="106" d="100"/>
        </p:scale>
        <p:origin x="1264" y="-504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CBFB1BD-0EE4-E54D-8690-1C3C5DD63327}" type="slidenum">
              <a:rPr lang="en-US" sz="1200">
                <a:latin typeface="Times" charset="0"/>
              </a:rPr>
              <a:pPr eaLnBrk="1" hangingPunct="1"/>
              <a:t>2</a:t>
            </a:fld>
            <a:endParaRPr lang="en-US" sz="1200">
              <a:latin typeface="Times" charset="0"/>
            </a:endParaRPr>
          </a:p>
        </p:txBody>
      </p:sp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0B678E15-54E0-074E-B81C-FB9B2728B800}" type="slidenum">
              <a:rPr lang="en-US" sz="1200">
                <a:latin typeface="Times" charset="0"/>
              </a:rPr>
              <a:pPr algn="r" eaLnBrk="1" hangingPunct="1"/>
              <a:t>2</a:t>
            </a:fld>
            <a:endParaRPr lang="en-US" sz="1200">
              <a:latin typeface="Times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84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331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977253C-E887-124E-8112-19E90F22A6C1}" type="slidenum">
              <a:rPr lang="en-US" sz="1200">
                <a:solidFill>
                  <a:srgbClr val="000000"/>
                </a:solidFill>
                <a:latin typeface="Times" charset="0"/>
              </a:rPr>
              <a:pPr/>
              <a:t>4</a:t>
            </a:fld>
            <a:endParaRPr lang="en-US" sz="1200">
              <a:solidFill>
                <a:srgbClr val="000000"/>
              </a:solidFill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621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37EFDA-1636-5C4E-9ED5-F3AAC161BA37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024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37EFDA-1636-5C4E-9ED5-F3AAC161BA37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4336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="" xmlns:a16="http://schemas.microsoft.com/office/drawing/2014/main" id="{4765F429-38A5-47EF-930A-CF75B7016B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="" xmlns:a16="http://schemas.microsoft.com/office/drawing/2014/main" id="{27DF5F10-1EE2-4638-9CBC-1C79DF9FCC6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1667A8A-72A7-4630-8CEB-143C85B5F2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CED4F-3F47-40C0-9EB8-9DBAA74F0AD8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5794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37EFDA-1636-5C4E-9ED5-F3AAC161BA37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682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37EFDA-1636-5C4E-9ED5-F3AAC161BA37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682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24459"/>
            <a:ext cx="91440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ANOTHER INSIGHT:</a:t>
            </a:r>
          </a:p>
          <a:p>
            <a:pPr algn="ctr"/>
            <a:endParaRPr lang="en-US" sz="4400" dirty="0">
              <a:solidFill>
                <a:srgbClr val="FFFF00"/>
              </a:solidFill>
            </a:endParaRPr>
          </a:p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WHAT ABOUT COMPLICATIONS OF DIABETES?</a:t>
            </a:r>
          </a:p>
          <a:p>
            <a:pPr algn="ctr"/>
            <a:endParaRPr lang="en-US" sz="4400" dirty="0">
              <a:solidFill>
                <a:srgbClr val="FFFF00"/>
              </a:solidFill>
            </a:endParaRPr>
          </a:p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We noticed 3 ‘old’ general principles: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015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ea typeface="ＭＳ Ｐゴシック" charset="0"/>
                <a:cs typeface="ＭＳ Ｐゴシック" charset="0"/>
              </a:rPr>
              <a:t>New approach is Commensurate with Natural </a:t>
            </a:r>
            <a:r>
              <a:rPr lang="en-US" b="1" dirty="0">
                <a:ea typeface="ＭＳ Ｐゴシック" charset="0"/>
                <a:cs typeface="ＭＳ Ｐゴシック" charset="0"/>
              </a:rPr>
              <a:t>History of </a:t>
            </a:r>
            <a:r>
              <a:rPr lang="en-US" b="1" dirty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ALL</a:t>
            </a:r>
            <a:r>
              <a:rPr lang="en-US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b="1" dirty="0" smtClean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DM</a:t>
            </a:r>
            <a:endParaRPr lang="en-US" b="1" dirty="0">
              <a:solidFill>
                <a:srgbClr val="000099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4098280" y="6341060"/>
            <a:ext cx="29336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Risk of Dev. Complications</a:t>
            </a: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4514393" y="5064676"/>
            <a:ext cx="9412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ETOH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BP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Smoking</a:t>
            </a:r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5838540" y="5052589"/>
            <a:ext cx="7809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Eye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Nerve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Kidney</a:t>
            </a:r>
          </a:p>
        </p:txBody>
      </p:sp>
      <p:sp>
        <p:nvSpPr>
          <p:cNvPr id="119820" name="Rectangle 12"/>
          <p:cNvSpPr>
            <a:spLocks noChangeArrowheads="1"/>
          </p:cNvSpPr>
          <p:nvPr/>
        </p:nvSpPr>
        <p:spPr bwMode="auto">
          <a:xfrm>
            <a:off x="7454565" y="4695344"/>
            <a:ext cx="117852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Blindness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Amputation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CRF</a:t>
            </a:r>
          </a:p>
        </p:txBody>
      </p:sp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7146283" y="2672569"/>
            <a:ext cx="12314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Disability</a:t>
            </a:r>
          </a:p>
        </p:txBody>
      </p:sp>
      <p:sp>
        <p:nvSpPr>
          <p:cNvPr id="119822" name="Rectangle 14"/>
          <p:cNvSpPr>
            <a:spLocks noChangeArrowheads="1"/>
          </p:cNvSpPr>
          <p:nvPr/>
        </p:nvSpPr>
        <p:spPr bwMode="auto">
          <a:xfrm>
            <a:off x="7243980" y="5518147"/>
            <a:ext cx="113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Disability</a:t>
            </a:r>
          </a:p>
        </p:txBody>
      </p:sp>
      <p:sp>
        <p:nvSpPr>
          <p:cNvPr id="119823" name="Rectangle 15"/>
          <p:cNvSpPr>
            <a:spLocks noChangeArrowheads="1"/>
          </p:cNvSpPr>
          <p:nvPr/>
        </p:nvSpPr>
        <p:spPr bwMode="auto">
          <a:xfrm>
            <a:off x="7586880" y="2973800"/>
            <a:ext cx="58381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MI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CVA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Amp</a:t>
            </a:r>
          </a:p>
        </p:txBody>
      </p:sp>
      <p:sp>
        <p:nvSpPr>
          <p:cNvPr id="119824" name="Text Box 16"/>
          <p:cNvSpPr txBox="1">
            <a:spLocks noChangeArrowheads="1"/>
          </p:cNvSpPr>
          <p:nvPr/>
        </p:nvSpPr>
        <p:spPr bwMode="auto">
          <a:xfrm>
            <a:off x="609600" y="1371601"/>
            <a:ext cx="600992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002076"/>
                </a:solidFill>
                <a:latin typeface="Helvetica" charset="0"/>
              </a:rPr>
              <a:t>Age 		0-15				15-40+				15-50+						25-70+</a:t>
            </a:r>
          </a:p>
        </p:txBody>
      </p:sp>
      <p:sp>
        <p:nvSpPr>
          <p:cNvPr id="119825" name="Line 17"/>
          <p:cNvSpPr>
            <a:spLocks noChangeShapeType="1"/>
          </p:cNvSpPr>
          <p:nvPr/>
        </p:nvSpPr>
        <p:spPr bwMode="auto">
          <a:xfrm>
            <a:off x="712612" y="1719263"/>
            <a:ext cx="7714544" cy="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260066"/>
              </a:solidFill>
            </a:endParaRPr>
          </a:p>
        </p:txBody>
      </p:sp>
      <p:sp>
        <p:nvSpPr>
          <p:cNvPr id="119826" name="AutoShape 18"/>
          <p:cNvSpPr>
            <a:spLocks noChangeArrowheads="1"/>
          </p:cNvSpPr>
          <p:nvPr/>
        </p:nvSpPr>
        <p:spPr bwMode="auto">
          <a:xfrm>
            <a:off x="3517900" y="2069541"/>
            <a:ext cx="5516033" cy="731838"/>
          </a:xfrm>
          <a:prstGeom prst="rightArrow">
            <a:avLst>
              <a:gd name="adj1" fmla="val 63587"/>
              <a:gd name="adj2" fmla="val 92987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Helvetica" charset="0"/>
              </a:rPr>
              <a:t>Macrovascular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</a:rPr>
              <a:t> Complications</a:t>
            </a:r>
          </a:p>
        </p:txBody>
      </p:sp>
      <p:sp>
        <p:nvSpPr>
          <p:cNvPr id="119827" name="AutoShape 19"/>
          <p:cNvSpPr>
            <a:spLocks noChangeArrowheads="1"/>
          </p:cNvSpPr>
          <p:nvPr/>
        </p:nvSpPr>
        <p:spPr bwMode="auto">
          <a:xfrm>
            <a:off x="4327878" y="3910008"/>
            <a:ext cx="3857978" cy="723900"/>
          </a:xfrm>
          <a:prstGeom prst="rightArrow">
            <a:avLst>
              <a:gd name="adj1" fmla="val 59396"/>
              <a:gd name="adj2" fmla="val 70920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Helvetica" charset="0"/>
              </a:rPr>
              <a:t>IGT                     </a:t>
            </a:r>
            <a:r>
              <a:rPr lang="en-US" sz="2400" b="1" dirty="0">
                <a:solidFill>
                  <a:srgbClr val="FFFF00"/>
                </a:solidFill>
                <a:latin typeface="Helvetica" charset="0"/>
              </a:rPr>
              <a:t>  </a:t>
            </a:r>
            <a:r>
              <a:rPr lang="en-US" sz="2400" b="1" dirty="0" smtClean="0">
                <a:solidFill>
                  <a:srgbClr val="FFFF00"/>
                </a:solidFill>
                <a:latin typeface="Helvetica" charset="0"/>
              </a:rPr>
              <a:t>ALL DM</a:t>
            </a:r>
            <a:endParaRPr lang="en-US" sz="2400" b="1" dirty="0">
              <a:solidFill>
                <a:srgbClr val="FFFF00"/>
              </a:solidFill>
              <a:latin typeface="Helvetica" charset="0"/>
            </a:endParaRPr>
          </a:p>
        </p:txBody>
      </p:sp>
      <p:sp>
        <p:nvSpPr>
          <p:cNvPr id="119828" name="AutoShape 20"/>
          <p:cNvSpPr>
            <a:spLocks noChangeArrowheads="1"/>
          </p:cNvSpPr>
          <p:nvPr/>
        </p:nvSpPr>
        <p:spPr bwMode="auto">
          <a:xfrm>
            <a:off x="4327880" y="5666619"/>
            <a:ext cx="4648904" cy="760413"/>
          </a:xfrm>
          <a:prstGeom prst="rightArrow">
            <a:avLst>
              <a:gd name="adj1" fmla="val 58544"/>
              <a:gd name="adj2" fmla="val 67490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err="1">
                <a:solidFill>
                  <a:srgbClr val="FFFF00"/>
                </a:solidFill>
                <a:latin typeface="Helvetica" charset="0"/>
              </a:rPr>
              <a:t>Microvascular</a:t>
            </a:r>
            <a:r>
              <a:rPr lang="en-US" b="1" dirty="0">
                <a:solidFill>
                  <a:srgbClr val="FFFF00"/>
                </a:solidFill>
                <a:latin typeface="Helvetica" charset="0"/>
              </a:rPr>
              <a:t> Complications</a:t>
            </a:r>
          </a:p>
        </p:txBody>
      </p:sp>
      <p:sp>
        <p:nvSpPr>
          <p:cNvPr id="119829" name="Line 21"/>
          <p:cNvSpPr>
            <a:spLocks noChangeShapeType="1"/>
          </p:cNvSpPr>
          <p:nvPr/>
        </p:nvSpPr>
        <p:spPr bwMode="auto">
          <a:xfrm flipV="1">
            <a:off x="6824880" y="5289547"/>
            <a:ext cx="629685" cy="4572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0" name="Line 22"/>
          <p:cNvSpPr>
            <a:spLocks noChangeShapeType="1"/>
          </p:cNvSpPr>
          <p:nvPr/>
        </p:nvSpPr>
        <p:spPr bwMode="auto">
          <a:xfrm flipV="1">
            <a:off x="8214930" y="4433921"/>
            <a:ext cx="444831" cy="354568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1" name="Line 23"/>
          <p:cNvSpPr>
            <a:spLocks noChangeShapeType="1"/>
          </p:cNvSpPr>
          <p:nvPr/>
        </p:nvSpPr>
        <p:spPr bwMode="auto">
          <a:xfrm>
            <a:off x="6596280" y="2654296"/>
            <a:ext cx="990600" cy="5334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2" name="Line 24"/>
          <p:cNvSpPr>
            <a:spLocks noChangeShapeType="1"/>
          </p:cNvSpPr>
          <p:nvPr/>
        </p:nvSpPr>
        <p:spPr bwMode="auto">
          <a:xfrm>
            <a:off x="8145012" y="3584735"/>
            <a:ext cx="495632" cy="40387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4" name="Text Box 26"/>
          <p:cNvSpPr txBox="1">
            <a:spLocks noChangeArrowheads="1"/>
          </p:cNvSpPr>
          <p:nvPr/>
        </p:nvSpPr>
        <p:spPr bwMode="auto">
          <a:xfrm>
            <a:off x="8102601" y="4043358"/>
            <a:ext cx="104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182B6E"/>
                </a:solidFill>
                <a:latin typeface="Helvetica" charset="0"/>
              </a:rPr>
              <a:t> DEATH</a:t>
            </a:r>
            <a:endParaRPr lang="en-US" sz="1800" b="1" dirty="0">
              <a:solidFill>
                <a:srgbClr val="182B6E"/>
              </a:solidFill>
              <a:latin typeface="Helvetica" charset="0"/>
            </a:endParaRPr>
          </a:p>
        </p:txBody>
      </p:sp>
      <p:sp>
        <p:nvSpPr>
          <p:cNvPr id="119836" name="Line 28"/>
          <p:cNvSpPr>
            <a:spLocks noChangeShapeType="1"/>
          </p:cNvSpPr>
          <p:nvPr/>
        </p:nvSpPr>
        <p:spPr bwMode="auto">
          <a:xfrm flipH="1">
            <a:off x="4114801" y="4505624"/>
            <a:ext cx="741706" cy="1593548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7" name="Line 29"/>
          <p:cNvSpPr>
            <a:spLocks noChangeShapeType="1"/>
          </p:cNvSpPr>
          <p:nvPr/>
        </p:nvSpPr>
        <p:spPr bwMode="auto">
          <a:xfrm flipV="1">
            <a:off x="5249105" y="2654296"/>
            <a:ext cx="805289" cy="1317624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9" name="Line 31"/>
          <p:cNvSpPr>
            <a:spLocks noChangeShapeType="1"/>
          </p:cNvSpPr>
          <p:nvPr/>
        </p:nvSpPr>
        <p:spPr bwMode="auto">
          <a:xfrm flipV="1">
            <a:off x="4114802" y="6043608"/>
            <a:ext cx="741706" cy="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3327400" y="3175178"/>
            <a:ext cx="453154" cy="264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26067" y="2879919"/>
            <a:ext cx="132600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182B6E"/>
                </a:solidFill>
              </a:rPr>
              <a:t>IR Phenotype</a:t>
            </a:r>
            <a:endParaRPr lang="en-US" sz="1600" b="1" dirty="0">
              <a:solidFill>
                <a:srgbClr val="182B6E"/>
              </a:solidFill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V="1">
            <a:off x="3678402" y="2598734"/>
            <a:ext cx="242414" cy="281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endCxn id="119827" idx="1"/>
          </p:cNvCxnSpPr>
          <p:nvPr/>
        </p:nvCxnSpPr>
        <p:spPr>
          <a:xfrm flipV="1">
            <a:off x="3327400" y="4271958"/>
            <a:ext cx="1000478" cy="15827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shot 2015-07-06 10.10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7376"/>
            <a:ext cx="3426067" cy="364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226" name="Group 2"/>
          <p:cNvGrpSpPr>
            <a:grpSpLocks/>
          </p:cNvGrpSpPr>
          <p:nvPr/>
        </p:nvGrpSpPr>
        <p:grpSpPr bwMode="auto">
          <a:xfrm>
            <a:off x="76200" y="1828800"/>
            <a:ext cx="8991600" cy="4495800"/>
            <a:chOff x="0" y="1151"/>
            <a:chExt cx="5664" cy="2832"/>
          </a:xfrm>
        </p:grpSpPr>
        <p:sp>
          <p:nvSpPr>
            <p:cNvPr id="692227" name="Text Box 3"/>
            <p:cNvSpPr txBox="1">
              <a:spLocks noChangeArrowheads="1"/>
            </p:cNvSpPr>
            <p:nvPr/>
          </p:nvSpPr>
          <p:spPr bwMode="auto">
            <a:xfrm>
              <a:off x="0" y="2160"/>
              <a:ext cx="1536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altLang="en-US" sz="1600" b="1" dirty="0"/>
                <a:t>I </a:t>
              </a:r>
            </a:p>
            <a:p>
              <a:pPr algn="ctr"/>
              <a:r>
                <a:rPr lang="en-US" altLang="en-US" sz="1600" b="1" dirty="0"/>
                <a:t>Metabolic Disorder</a:t>
              </a:r>
            </a:p>
            <a:p>
              <a:pPr algn="ctr"/>
              <a:r>
                <a:rPr lang="en-US" altLang="en-US" sz="1400" dirty="0"/>
                <a:t>Glucose, insulin hormones, enzymes, metabolites, </a:t>
              </a:r>
              <a:r>
                <a:rPr lang="en-US" altLang="en-US" sz="1400" dirty="0" err="1"/>
                <a:t>etc</a:t>
              </a:r>
              <a:r>
                <a:rPr lang="en-US" altLang="en-US" sz="1400" dirty="0"/>
                <a:t> (i.e., control)</a:t>
              </a:r>
            </a:p>
          </p:txBody>
        </p:sp>
        <p:sp>
          <p:nvSpPr>
            <p:cNvPr id="692228" name="Text Box 4"/>
            <p:cNvSpPr txBox="1">
              <a:spLocks noChangeArrowheads="1"/>
            </p:cNvSpPr>
            <p:nvPr/>
          </p:nvSpPr>
          <p:spPr bwMode="auto">
            <a:xfrm>
              <a:off x="1488" y="1151"/>
              <a:ext cx="1536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altLang="en-US" sz="1600" b="1"/>
                <a:t>II</a:t>
              </a:r>
            </a:p>
            <a:p>
              <a:pPr algn="ctr"/>
              <a:r>
                <a:rPr lang="en-US" altLang="en-US" sz="1600" b="1"/>
                <a:t>Individual Susceptibility</a:t>
              </a:r>
            </a:p>
            <a:p>
              <a:pPr algn="ctr"/>
              <a:r>
                <a:rPr lang="en-US" altLang="en-US" sz="1400"/>
                <a:t>Genetic/ethnic</a:t>
              </a:r>
            </a:p>
            <a:p>
              <a:pPr algn="ctr"/>
              <a:r>
                <a:rPr lang="en-US" altLang="en-US" sz="1400"/>
                <a:t>?Acquired</a:t>
              </a:r>
            </a:p>
          </p:txBody>
        </p:sp>
        <p:sp>
          <p:nvSpPr>
            <p:cNvPr id="692229" name="Text Box 5"/>
            <p:cNvSpPr txBox="1">
              <a:spLocks noChangeArrowheads="1"/>
            </p:cNvSpPr>
            <p:nvPr/>
          </p:nvSpPr>
          <p:spPr bwMode="auto">
            <a:xfrm>
              <a:off x="1488" y="3167"/>
              <a:ext cx="1536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n-US" altLang="en-US" sz="1600" b="1" dirty="0"/>
                <a:t>III </a:t>
              </a:r>
            </a:p>
            <a:p>
              <a:pPr algn="ctr"/>
              <a:r>
                <a:rPr lang="en-US" altLang="en-US" sz="1600" b="1" dirty="0"/>
                <a:t>Modulating Factors</a:t>
              </a:r>
            </a:p>
            <a:p>
              <a:pPr algn="ctr"/>
              <a:r>
                <a:rPr lang="en-US" altLang="en-US" sz="1400" dirty="0"/>
                <a:t>Hypertension, diet, smoking, etc</a:t>
              </a:r>
              <a:r>
                <a:rPr lang="en-US" altLang="en-US" sz="1400" dirty="0" smtClean="0"/>
                <a:t>., </a:t>
              </a:r>
              <a:r>
                <a:rPr lang="en-US" altLang="en-US" sz="1400" dirty="0" err="1" smtClean="0"/>
                <a:t>IR,Inflam</a:t>
              </a:r>
              <a:endParaRPr lang="en-US" altLang="en-US" sz="1400" dirty="0"/>
            </a:p>
          </p:txBody>
        </p:sp>
        <p:sp>
          <p:nvSpPr>
            <p:cNvPr id="692230" name="Text Box 6"/>
            <p:cNvSpPr txBox="1">
              <a:spLocks noChangeArrowheads="1"/>
            </p:cNvSpPr>
            <p:nvPr/>
          </p:nvSpPr>
          <p:spPr bwMode="auto">
            <a:xfrm>
              <a:off x="2976" y="2160"/>
              <a:ext cx="1536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endParaRPr lang="en-US" altLang="en-US" sz="1600" b="1"/>
            </a:p>
            <a:p>
              <a:pPr algn="ctr"/>
              <a:r>
                <a:rPr lang="en-US" altLang="en-US" sz="1600" b="1"/>
                <a:t>Delayed Complications</a:t>
              </a:r>
            </a:p>
            <a:p>
              <a:pPr algn="ctr"/>
              <a:r>
                <a:rPr lang="en-US" altLang="en-US" sz="1400"/>
                <a:t>Retinal, renal neural, cardiovascular, cutaneous, etc.</a:t>
              </a:r>
            </a:p>
          </p:txBody>
        </p:sp>
        <p:sp>
          <p:nvSpPr>
            <p:cNvPr id="692231" name="Text Box 7"/>
            <p:cNvSpPr txBox="1">
              <a:spLocks noChangeArrowheads="1"/>
            </p:cNvSpPr>
            <p:nvPr/>
          </p:nvSpPr>
          <p:spPr bwMode="auto">
            <a:xfrm>
              <a:off x="4512" y="1248"/>
              <a:ext cx="576" cy="3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1600" b="1"/>
                <a:t>IV</a:t>
              </a:r>
            </a:p>
            <a:p>
              <a:pPr algn="ctr"/>
              <a:r>
                <a:rPr lang="en-US" altLang="en-US" sz="1600" b="1"/>
                <a:t>Early</a:t>
              </a:r>
            </a:p>
          </p:txBody>
        </p:sp>
        <p:sp>
          <p:nvSpPr>
            <p:cNvPr id="692232" name="Text Box 8"/>
            <p:cNvSpPr txBox="1">
              <a:spLocks noChangeArrowheads="1"/>
            </p:cNvSpPr>
            <p:nvPr/>
          </p:nvSpPr>
          <p:spPr bwMode="auto">
            <a:xfrm>
              <a:off x="4512" y="3312"/>
              <a:ext cx="576" cy="3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1600" b="1"/>
                <a:t>V</a:t>
              </a:r>
            </a:p>
            <a:p>
              <a:pPr algn="ctr"/>
              <a:r>
                <a:rPr lang="en-US" altLang="en-US" sz="1600" b="1"/>
                <a:t>Late</a:t>
              </a:r>
            </a:p>
          </p:txBody>
        </p:sp>
        <p:sp>
          <p:nvSpPr>
            <p:cNvPr id="692233" name="Text Box 9"/>
            <p:cNvSpPr txBox="1">
              <a:spLocks noChangeArrowheads="1"/>
            </p:cNvSpPr>
            <p:nvPr/>
          </p:nvSpPr>
          <p:spPr bwMode="auto">
            <a:xfrm>
              <a:off x="4944" y="2256"/>
              <a:ext cx="720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1200" b="1"/>
                <a:t>Point of metabolic “no return”</a:t>
              </a:r>
            </a:p>
          </p:txBody>
        </p:sp>
        <p:cxnSp>
          <p:nvCxnSpPr>
            <p:cNvPr id="692234" name="AutoShape 10"/>
            <p:cNvCxnSpPr>
              <a:cxnSpLocks noChangeShapeType="1"/>
              <a:stCxn id="692227" idx="3"/>
              <a:endCxn id="692230" idx="1"/>
            </p:cNvCxnSpPr>
            <p:nvPr/>
          </p:nvCxnSpPr>
          <p:spPr bwMode="auto">
            <a:xfrm>
              <a:off x="1536" y="2568"/>
              <a:ext cx="144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92235" name="AutoShape 11"/>
            <p:cNvCxnSpPr>
              <a:cxnSpLocks noChangeShapeType="1"/>
              <a:stCxn id="692228" idx="2"/>
            </p:cNvCxnSpPr>
            <p:nvPr/>
          </p:nvCxnSpPr>
          <p:spPr bwMode="auto">
            <a:xfrm>
              <a:off x="2256" y="1967"/>
              <a:ext cx="0" cy="57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92236" name="AutoShape 12"/>
            <p:cNvCxnSpPr>
              <a:cxnSpLocks noChangeShapeType="1"/>
              <a:stCxn id="692229" idx="0"/>
            </p:cNvCxnSpPr>
            <p:nvPr/>
          </p:nvCxnSpPr>
          <p:spPr bwMode="auto">
            <a:xfrm flipV="1">
              <a:off x="2256" y="2592"/>
              <a:ext cx="0" cy="5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92237" name="Line 13"/>
            <p:cNvSpPr>
              <a:spLocks noChangeShapeType="1"/>
            </p:cNvSpPr>
            <p:nvPr/>
          </p:nvSpPr>
          <p:spPr bwMode="auto">
            <a:xfrm>
              <a:off x="4944" y="1612"/>
              <a:ext cx="0" cy="1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lg" len="med"/>
              <a:tailEnd type="stealth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2238" name="Line 14"/>
            <p:cNvSpPr>
              <a:spLocks noChangeShapeType="1"/>
            </p:cNvSpPr>
            <p:nvPr/>
          </p:nvSpPr>
          <p:spPr bwMode="auto">
            <a:xfrm>
              <a:off x="4656" y="1632"/>
              <a:ext cx="0" cy="7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2239" name="Line 15"/>
            <p:cNvSpPr>
              <a:spLocks noChangeShapeType="1"/>
            </p:cNvSpPr>
            <p:nvPr/>
          </p:nvSpPr>
          <p:spPr bwMode="auto">
            <a:xfrm>
              <a:off x="4656" y="1632"/>
              <a:ext cx="0" cy="1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2240" name="Rectangle 16"/>
            <p:cNvSpPr>
              <a:spLocks noChangeArrowheads="1"/>
            </p:cNvSpPr>
            <p:nvPr/>
          </p:nvSpPr>
          <p:spPr bwMode="auto">
            <a:xfrm>
              <a:off x="4656" y="2400"/>
              <a:ext cx="288" cy="4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2241" name="Rectangle 17"/>
          <p:cNvSpPr>
            <a:spLocks noGrp="1" noChangeArrowheads="1"/>
          </p:cNvSpPr>
          <p:nvPr>
            <p:ph type="title"/>
          </p:nvPr>
        </p:nvSpPr>
        <p:spPr>
          <a:xfrm>
            <a:off x="38100" y="0"/>
            <a:ext cx="9105900" cy="11430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altLang="en-US" sz="3600" b="1" dirty="0">
                <a:solidFill>
                  <a:srgbClr val="000099"/>
                </a:solidFill>
              </a:rPr>
              <a:t>Pathophysiology of Diabetic </a:t>
            </a:r>
            <a:r>
              <a:rPr lang="en-US" altLang="en-US" sz="3600" b="1" dirty="0" smtClean="0">
                <a:solidFill>
                  <a:srgbClr val="000099"/>
                </a:solidFill>
              </a:rPr>
              <a:t>Complications:</a:t>
            </a:r>
            <a:br>
              <a:rPr lang="en-US" altLang="en-US" sz="3600" b="1" dirty="0" smtClean="0">
                <a:solidFill>
                  <a:srgbClr val="000099"/>
                </a:solidFill>
              </a:rPr>
            </a:br>
            <a:r>
              <a:rPr lang="en-US" altLang="en-US" sz="3600" b="1" dirty="0" smtClean="0">
                <a:solidFill>
                  <a:srgbClr val="000099"/>
                </a:solidFill>
              </a:rPr>
              <a:t>Old Conundrum :</a:t>
            </a:r>
            <a:br>
              <a:rPr lang="en-US" altLang="en-US" sz="3600" b="1" dirty="0" smtClean="0">
                <a:solidFill>
                  <a:srgbClr val="000099"/>
                </a:solidFill>
              </a:rPr>
            </a:br>
            <a:r>
              <a:rPr lang="en-US" altLang="en-US" sz="2800" b="1" dirty="0" smtClean="0">
                <a:solidFill>
                  <a:srgbClr val="000099"/>
                </a:solidFill>
              </a:rPr>
              <a:t>why similar HgA1c in different folk give different risks</a:t>
            </a:r>
            <a:endParaRPr lang="en-US" altLang="en-US" sz="3600" b="1" dirty="0">
              <a:solidFill>
                <a:srgbClr val="00009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06654" y="6627812"/>
            <a:ext cx="68467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harry </a:t>
            </a:r>
            <a:r>
              <a:rPr lang="en-US" sz="1000" dirty="0"/>
              <a:t>keen, chronic complications of diabetes mellitus, chapter 16, in monograph, </a:t>
            </a:r>
            <a:r>
              <a:rPr lang="en-US" sz="1000" dirty="0" smtClean="0"/>
              <a:t>ed. </a:t>
            </a:r>
            <a:r>
              <a:rPr lang="en-US" sz="1000" dirty="0"/>
              <a:t>Galloway et al DM, </a:t>
            </a:r>
            <a:r>
              <a:rPr lang="en-US" sz="1000" dirty="0" err="1"/>
              <a:t>lilly</a:t>
            </a:r>
            <a:r>
              <a:rPr lang="en-US" sz="1000" dirty="0"/>
              <a:t> research labs, 1988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48639" y="1828800"/>
            <a:ext cx="39265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1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0" y="5269389"/>
            <a:ext cx="10134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2,3,4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8599" y="5909101"/>
            <a:ext cx="9144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00090"/>
                </a:solidFill>
              </a:rPr>
              <a:t>Pathophysiology                                            of complications are </a:t>
            </a:r>
          </a:p>
          <a:p>
            <a:pPr algn="ctr"/>
            <a:r>
              <a:rPr lang="en-US" sz="2400" b="1" dirty="0" smtClean="0">
                <a:solidFill>
                  <a:srgbClr val="000090"/>
                </a:solidFill>
              </a:rPr>
              <a:t>THE SAME AS THOSE THAT DAMAGE THE Beta-Cell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flipH="1">
            <a:off x="8545775" y="5110766"/>
            <a:ext cx="2762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877801" y="5110766"/>
            <a:ext cx="2762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698249" y="1126386"/>
            <a:ext cx="2762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0" y="2721114"/>
            <a:ext cx="2762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</a:rPr>
              <a:t>*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" y="710887"/>
            <a:ext cx="6690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rgbClr val="000090"/>
                </a:solidFill>
              </a:rPr>
              <a:t>Pathophysiology of complications are </a:t>
            </a:r>
          </a:p>
          <a:p>
            <a:pPr algn="ctr"/>
            <a:r>
              <a:rPr lang="en-US" sz="2400" b="1" dirty="0" smtClean="0">
                <a:solidFill>
                  <a:srgbClr val="000090"/>
                </a:solidFill>
              </a:rPr>
              <a:t>THE SAME AS THOSE THAT DAMAGE THE Beta-Cell</a:t>
            </a:r>
            <a:endParaRPr lang="en-US" sz="24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peech Bubble: Rectangle 96"/>
          <p:cNvSpPr/>
          <p:nvPr/>
        </p:nvSpPr>
        <p:spPr>
          <a:xfrm>
            <a:off x="7474363" y="3402328"/>
            <a:ext cx="1757348" cy="745603"/>
          </a:xfrm>
          <a:prstGeom prst="wedgeRectCallout">
            <a:avLst>
              <a:gd name="adj1" fmla="val 11738"/>
              <a:gd name="adj2" fmla="val 22347"/>
            </a:avLst>
          </a:prstGeom>
          <a:noFill/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EXTRACELLULAR FUEL EXCESS</a:t>
            </a:r>
          </a:p>
        </p:txBody>
      </p:sp>
      <p:sp>
        <p:nvSpPr>
          <p:cNvPr id="17" name="Left-Right Arrow 16"/>
          <p:cNvSpPr/>
          <p:nvPr/>
        </p:nvSpPr>
        <p:spPr>
          <a:xfrm>
            <a:off x="593398" y="3494411"/>
            <a:ext cx="1370463" cy="492894"/>
          </a:xfrm>
          <a:prstGeom prst="leftRightArrow">
            <a:avLst>
              <a:gd name="adj1" fmla="val 59276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031" y="3517703"/>
            <a:ext cx="118494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Epigenetic </a:t>
            </a: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871458" y="4389167"/>
            <a:ext cx="2773281" cy="2225069"/>
            <a:chOff x="4760701" y="4027114"/>
            <a:chExt cx="2565013" cy="2155078"/>
          </a:xfrm>
        </p:grpSpPr>
        <p:sp>
          <p:nvSpPr>
            <p:cNvPr id="111" name="Arrow: Down 110"/>
            <p:cNvSpPr/>
            <p:nvPr/>
          </p:nvSpPr>
          <p:spPr>
            <a:xfrm>
              <a:off x="6607464" y="5328290"/>
              <a:ext cx="137160" cy="219456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6" name="Group 255"/>
            <p:cNvGrpSpPr/>
            <p:nvPr/>
          </p:nvGrpSpPr>
          <p:grpSpPr>
            <a:xfrm>
              <a:off x="4764398" y="4114268"/>
              <a:ext cx="2556028" cy="2067924"/>
              <a:chOff x="5048173" y="5142164"/>
              <a:chExt cx="1472177" cy="1047312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257" name="Rectangle: Rounded Corners 256"/>
              <p:cNvSpPr/>
              <p:nvPr/>
            </p:nvSpPr>
            <p:spPr>
              <a:xfrm>
                <a:off x="5048173" y="5142164"/>
                <a:ext cx="1472177" cy="1047312"/>
              </a:xfrm>
              <a:prstGeom prst="roundRect">
                <a:avLst/>
              </a:prstGeom>
              <a:grpFill/>
              <a:ln>
                <a:solidFill>
                  <a:srgbClr val="5381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5108523" y="5835675"/>
                <a:ext cx="1338414" cy="2744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R="0" lvl="0" indent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Intracellular Fuel Excess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800" b="1" dirty="0">
                  <a:solidFill>
                    <a:srgbClr val="1F497D"/>
                  </a:solidFill>
                  <a:latin typeface="Calibri"/>
                </a:endParaRPr>
              </a:p>
              <a:p>
                <a:pPr>
                  <a:lnSpc>
                    <a:spcPts val="1700"/>
                  </a:lnSpc>
                </a:pPr>
                <a:r>
                  <a:rPr lang="en-US" sz="1600" b="1" dirty="0">
                    <a:solidFill>
                      <a:srgbClr val="002060"/>
                    </a:solidFill>
                  </a:rPr>
                  <a:t>BETA CELLS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1" name="Rectangle: Rounded Corners 100"/>
            <p:cNvSpPr/>
            <p:nvPr/>
          </p:nvSpPr>
          <p:spPr>
            <a:xfrm>
              <a:off x="4760701" y="4027114"/>
              <a:ext cx="2565013" cy="1427951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Diminished insulin secretion and beta cell mass;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</a:t>
              </a:r>
              <a:r>
                <a:rPr lang="en-US" sz="1500" i="1" kern="0" dirty="0">
                  <a:solidFill>
                    <a:srgbClr val="4F81BD">
                      <a:lumMod val="50000"/>
                    </a:srgbClr>
                  </a:solidFill>
                </a:rPr>
                <a:t>ell damage and dysfunction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Arrow: Down 258"/>
            <p:cNvSpPr/>
            <p:nvPr/>
          </p:nvSpPr>
          <p:spPr>
            <a:xfrm rot="10800000">
              <a:off x="5975179" y="5074915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 rot="19108554">
            <a:off x="7609839" y="4579044"/>
            <a:ext cx="128944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Gluco/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Lipo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toxicity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0" name="Title 1"/>
          <p:cNvSpPr txBox="1">
            <a:spLocks/>
          </p:cNvSpPr>
          <p:nvPr/>
        </p:nvSpPr>
        <p:spPr>
          <a:xfrm>
            <a:off x="0" y="112016"/>
            <a:ext cx="9143999" cy="815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Diabetes and Its Complications Arise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from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Common </a:t>
            </a:r>
            <a:r>
              <a:rPr lang="en-US" sz="3200" b="1" dirty="0">
                <a:solidFill>
                  <a:srgbClr val="002060"/>
                </a:solidFill>
                <a:latin typeface="Calibri"/>
              </a:rPr>
              <a:t>P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athophysiologies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7474363" y="4292638"/>
            <a:ext cx="840888" cy="313295"/>
            <a:chOff x="8937871" y="5253183"/>
            <a:chExt cx="639238" cy="231774"/>
          </a:xfrm>
        </p:grpSpPr>
        <p:sp>
          <p:nvSpPr>
            <p:cNvPr id="283" name="Right Arrow 24"/>
            <p:cNvSpPr/>
            <p:nvPr/>
          </p:nvSpPr>
          <p:spPr>
            <a:xfrm rot="8377203" flipV="1">
              <a:off x="8937871" y="5329650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4" name="Right Arrow 24"/>
            <p:cNvSpPr/>
            <p:nvPr/>
          </p:nvSpPr>
          <p:spPr>
            <a:xfrm rot="19177203" flipV="1">
              <a:off x="9028469" y="5253183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6" name="Group 42"/>
          <p:cNvGrpSpPr>
            <a:grpSpLocks noChangeAspect="1"/>
          </p:cNvGrpSpPr>
          <p:nvPr/>
        </p:nvGrpSpPr>
        <p:grpSpPr bwMode="auto">
          <a:xfrm rot="4204593">
            <a:off x="-108807" y="3675734"/>
            <a:ext cx="975055" cy="325187"/>
            <a:chOff x="296189" y="2559679"/>
            <a:chExt cx="4856626" cy="1764160"/>
          </a:xfrm>
        </p:grpSpPr>
        <p:sp>
          <p:nvSpPr>
            <p:cNvPr id="287" name="Oval 286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8" name="Oval 287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9" name="Oval 288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0" name="Straight Connector 289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2" name="Oval 291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3" name="Oval 292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6" name="Oval 295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9" name="Oval 298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9" name="Straight Connector 308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0" name="Oval 309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3" name="Straight Connector 312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5" name="Oval 314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Oval 315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7" name="Straight Connector 316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0" name="Oval 319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Oval 320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2" name="Straight Connector 321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3" name="Oval 322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4" name="Oval 323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6" name="Straight Connector 325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2" name="Straight Connector 331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3" name="Oval 332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4" name="Straight Connector 333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5" name="Oval 334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6" name="TextBox 335"/>
          <p:cNvSpPr txBox="1"/>
          <p:nvPr/>
        </p:nvSpPr>
        <p:spPr>
          <a:xfrm>
            <a:off x="371871" y="3207378"/>
            <a:ext cx="14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</a:p>
        </p:txBody>
      </p:sp>
      <p:sp>
        <p:nvSpPr>
          <p:cNvPr id="340" name="TextBox 339"/>
          <p:cNvSpPr txBox="1"/>
          <p:nvPr/>
        </p:nvSpPr>
        <p:spPr>
          <a:xfrm>
            <a:off x="0" y="5812131"/>
            <a:ext cx="419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Abnormal genes include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both unique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the beta cells 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genes </a:t>
            </a:r>
            <a:r>
              <a:rPr lang="en-US" sz="1600" b="1" kern="0" dirty="0" smtClean="0">
                <a:solidFill>
                  <a:srgbClr val="002060"/>
                </a:solidFill>
              </a:rPr>
              <a:t>common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beta cells and each cell type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implicated in complications</a:t>
            </a:r>
          </a:p>
        </p:txBody>
      </p:sp>
      <p:sp>
        <p:nvSpPr>
          <p:cNvPr id="98" name="Right Arrow 24"/>
          <p:cNvSpPr/>
          <p:nvPr/>
        </p:nvSpPr>
        <p:spPr>
          <a:xfrm rot="940081">
            <a:off x="4138467" y="4571101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Arrow: Bent 89"/>
          <p:cNvSpPr/>
          <p:nvPr/>
        </p:nvSpPr>
        <p:spPr>
          <a:xfrm flipV="1">
            <a:off x="481959" y="4743917"/>
            <a:ext cx="3931920" cy="816610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2028116" y="2611715"/>
            <a:ext cx="1850595" cy="12684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 cmpd="sng"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1846753" y="3698263"/>
            <a:ext cx="920729" cy="10647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2692432" y="3781397"/>
            <a:ext cx="1488966" cy="9100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Text Box 2"/>
          <p:cNvSpPr txBox="1">
            <a:spLocks noChangeArrowheads="1"/>
          </p:cNvSpPr>
          <p:nvPr/>
        </p:nvSpPr>
        <p:spPr bwMode="auto">
          <a:xfrm>
            <a:off x="2091545" y="2765155"/>
            <a:ext cx="1747332" cy="88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IR / 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Dyslipidemia / Hypertension, etc.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2576205" y="3977881"/>
            <a:ext cx="174733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Inflammation /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latin typeface="Calibri" panose="020F0502020204030204" pitchFamily="34" charset="0"/>
                <a:ea typeface="Calibri" panose="020F0502020204030204" pitchFamily="34" charset="0"/>
                <a:cs typeface="DaunPenh" panose="02000500000000020004" pitchFamily="2" charset="0"/>
              </a:rPr>
              <a:t>Immune mech.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9" name="Text Box 2"/>
          <p:cNvSpPr txBox="1">
            <a:spLocks noChangeArrowheads="1"/>
          </p:cNvSpPr>
          <p:nvPr/>
        </p:nvSpPr>
        <p:spPr bwMode="auto">
          <a:xfrm>
            <a:off x="1842064" y="3938444"/>
            <a:ext cx="92080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Environ-</a:t>
            </a:r>
            <a:r>
              <a:rPr lang="en-US" sz="1500" b="1" dirty="0" err="1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ment</a:t>
            </a:r>
            <a:endParaRPr lang="en-US" sz="1500" b="1" dirty="0">
              <a:solidFill>
                <a:srgbClr val="13203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DaunPenh" panose="02000500000000020004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9636" y="95021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MOST MECHANISMS OF </a:t>
            </a:r>
            <a:r>
              <a:rPr lang="en-US" b="1" dirty="0" smtClean="0">
                <a:solidFill>
                  <a:srgbClr val="000090"/>
                </a:solidFill>
              </a:rPr>
              <a:t>B-cell </a:t>
            </a:r>
            <a:r>
              <a:rPr lang="en-US" b="1" dirty="0">
                <a:solidFill>
                  <a:srgbClr val="000090"/>
                </a:solidFill>
              </a:rPr>
              <a:t>Damage </a:t>
            </a:r>
            <a:r>
              <a:rPr lang="en-US" b="1" dirty="0" smtClean="0">
                <a:solidFill>
                  <a:srgbClr val="000090"/>
                </a:solidFill>
              </a:rPr>
              <a:t>Overlap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dirty="0">
                <a:solidFill>
                  <a:srgbClr val="000090"/>
                </a:solidFill>
              </a:rPr>
              <a:t>with Causes of ALL Complications: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74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4723239" y="1029494"/>
            <a:ext cx="2888255" cy="2080891"/>
            <a:chOff x="5042122" y="5135597"/>
            <a:chExt cx="1493584" cy="10538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6" name="Rectangle: Rounded Corners 85"/>
            <p:cNvSpPr/>
            <p:nvPr/>
          </p:nvSpPr>
          <p:spPr>
            <a:xfrm>
              <a:off x="5048173" y="5142164"/>
              <a:ext cx="1472177" cy="1047312"/>
            </a:xfrm>
            <a:prstGeom prst="roundRect">
              <a:avLst/>
            </a:prstGeom>
            <a:grpFill/>
            <a:ln>
              <a:solidFill>
                <a:srgbClr val="5381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42122" y="5135597"/>
              <a:ext cx="1493584" cy="274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CELLS </a:t>
              </a: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DIABETES-RELATED COMPLICATIONS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Intracellular Fuel Excess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Curved Up Arrow 22"/>
          <p:cNvSpPr/>
          <p:nvPr/>
        </p:nvSpPr>
        <p:spPr>
          <a:xfrm flipH="1" flipV="1">
            <a:off x="1112415" y="2393579"/>
            <a:ext cx="3560944" cy="1078995"/>
          </a:xfrm>
          <a:prstGeom prst="curvedUpArrow">
            <a:avLst>
              <a:gd name="adj1" fmla="val 17809"/>
              <a:gd name="adj2" fmla="val 50000"/>
              <a:gd name="adj3" fmla="val 20322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Speech Bubble: Rectangle 96"/>
          <p:cNvSpPr/>
          <p:nvPr/>
        </p:nvSpPr>
        <p:spPr>
          <a:xfrm>
            <a:off x="7474363" y="3402328"/>
            <a:ext cx="1757348" cy="745603"/>
          </a:xfrm>
          <a:prstGeom prst="wedgeRectCallout">
            <a:avLst>
              <a:gd name="adj1" fmla="val 11738"/>
              <a:gd name="adj2" fmla="val 22347"/>
            </a:avLst>
          </a:prstGeom>
          <a:noFill/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EXTRACELLULAR FUEL EXCESS</a:t>
            </a:r>
          </a:p>
        </p:txBody>
      </p:sp>
      <p:sp>
        <p:nvSpPr>
          <p:cNvPr id="99" name="Rectangle: Rounded Corners 98"/>
          <p:cNvSpPr/>
          <p:nvPr/>
        </p:nvSpPr>
        <p:spPr>
          <a:xfrm>
            <a:off x="4994928" y="2550064"/>
            <a:ext cx="2468045" cy="506346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Cell/Tissue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damage and dysfunction</a:t>
            </a:r>
          </a:p>
        </p:txBody>
      </p:sp>
      <p:sp>
        <p:nvSpPr>
          <p:cNvPr id="3" name="Curved Up Arrow 2"/>
          <p:cNvSpPr/>
          <p:nvPr/>
        </p:nvSpPr>
        <p:spPr>
          <a:xfrm flipH="1">
            <a:off x="1102863" y="3974735"/>
            <a:ext cx="3566160" cy="1072315"/>
          </a:xfrm>
          <a:prstGeom prst="curvedUpArrow">
            <a:avLst>
              <a:gd name="adj1" fmla="val 17820"/>
              <a:gd name="adj2" fmla="val 50000"/>
              <a:gd name="adj3" fmla="val 2200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Right Arrow 24"/>
          <p:cNvSpPr/>
          <p:nvPr/>
        </p:nvSpPr>
        <p:spPr>
          <a:xfrm rot="10800000" flipV="1">
            <a:off x="4301799" y="3653335"/>
            <a:ext cx="3200400" cy="170067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Left-Right Arrow 16"/>
          <p:cNvSpPr/>
          <p:nvPr/>
        </p:nvSpPr>
        <p:spPr>
          <a:xfrm>
            <a:off x="593398" y="3494411"/>
            <a:ext cx="1370463" cy="492894"/>
          </a:xfrm>
          <a:prstGeom prst="leftRightArrow">
            <a:avLst>
              <a:gd name="adj1" fmla="val 59276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031" y="3517703"/>
            <a:ext cx="118494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Epigenetic </a:t>
            </a: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ight Arrow 24"/>
          <p:cNvSpPr/>
          <p:nvPr/>
        </p:nvSpPr>
        <p:spPr>
          <a:xfrm rot="13194572" flipV="1">
            <a:off x="7478126" y="2961221"/>
            <a:ext cx="822960" cy="21867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828328" y="2388868"/>
            <a:ext cx="2790987" cy="4226539"/>
            <a:chOff x="4760701" y="1955653"/>
            <a:chExt cx="2565013" cy="4226539"/>
          </a:xfrm>
        </p:grpSpPr>
        <p:sp>
          <p:nvSpPr>
            <p:cNvPr id="111" name="Arrow: Down 110"/>
            <p:cNvSpPr/>
            <p:nvPr/>
          </p:nvSpPr>
          <p:spPr>
            <a:xfrm>
              <a:off x="6607464" y="5328290"/>
              <a:ext cx="137160" cy="219456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6" name="Group 255"/>
            <p:cNvGrpSpPr/>
            <p:nvPr/>
          </p:nvGrpSpPr>
          <p:grpSpPr>
            <a:xfrm>
              <a:off x="4764398" y="4114268"/>
              <a:ext cx="2556028" cy="2067924"/>
              <a:chOff x="5048173" y="5142164"/>
              <a:chExt cx="1472177" cy="1047312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257" name="Rectangle: Rounded Corners 256"/>
              <p:cNvSpPr/>
              <p:nvPr/>
            </p:nvSpPr>
            <p:spPr>
              <a:xfrm>
                <a:off x="5048173" y="5142164"/>
                <a:ext cx="1472177" cy="1047312"/>
              </a:xfrm>
              <a:prstGeom prst="roundRect">
                <a:avLst/>
              </a:prstGeom>
              <a:grpFill/>
              <a:ln>
                <a:solidFill>
                  <a:srgbClr val="5381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5108523" y="5835675"/>
                <a:ext cx="1338414" cy="2744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R="0" lvl="0" indent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Intracellular Fuel Excess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800" b="1" dirty="0">
                  <a:solidFill>
                    <a:srgbClr val="1F497D"/>
                  </a:solidFill>
                  <a:latin typeface="Calibri"/>
                </a:endParaRPr>
              </a:p>
              <a:p>
                <a:pPr>
                  <a:lnSpc>
                    <a:spcPts val="1700"/>
                  </a:lnSpc>
                </a:pPr>
                <a:r>
                  <a:rPr lang="en-US" sz="1600" b="1" dirty="0">
                    <a:solidFill>
                      <a:srgbClr val="002060"/>
                    </a:solidFill>
                  </a:rPr>
                  <a:t>BETA CELLS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1" name="Rectangle: Rounded Corners 100"/>
            <p:cNvSpPr/>
            <p:nvPr/>
          </p:nvSpPr>
          <p:spPr>
            <a:xfrm>
              <a:off x="4760701" y="4027114"/>
              <a:ext cx="2565013" cy="1427951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Diminished insulin secretion and beta cell mass;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</a:t>
              </a:r>
              <a:r>
                <a:rPr lang="en-US" sz="1500" i="1" kern="0" dirty="0">
                  <a:solidFill>
                    <a:srgbClr val="4F81BD">
                      <a:lumMod val="50000"/>
                    </a:srgbClr>
                  </a:solidFill>
                </a:rPr>
                <a:t>ell damage and dysfunction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Arrow: Down 258"/>
            <p:cNvSpPr/>
            <p:nvPr/>
          </p:nvSpPr>
          <p:spPr>
            <a:xfrm rot="10800000">
              <a:off x="5975179" y="5074915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Arrow: Down 258"/>
            <p:cNvSpPr/>
            <p:nvPr/>
          </p:nvSpPr>
          <p:spPr>
            <a:xfrm>
              <a:off x="5981936" y="1955653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 rot="19108554">
            <a:off x="7609839" y="4579044"/>
            <a:ext cx="128944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Gluco/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Lipo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toxicity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0" name="Title 1"/>
          <p:cNvSpPr txBox="1">
            <a:spLocks/>
          </p:cNvSpPr>
          <p:nvPr/>
        </p:nvSpPr>
        <p:spPr>
          <a:xfrm>
            <a:off x="0" y="112016"/>
            <a:ext cx="9143999" cy="815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Diabetes and Its Complications Arise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from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Common </a:t>
            </a:r>
            <a:r>
              <a:rPr lang="en-US" sz="3200" b="1" dirty="0">
                <a:solidFill>
                  <a:srgbClr val="002060"/>
                </a:solidFill>
                <a:latin typeface="Calibri"/>
              </a:rPr>
              <a:t>P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athophysiologies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7474363" y="4292638"/>
            <a:ext cx="840888" cy="313295"/>
            <a:chOff x="8937871" y="5253183"/>
            <a:chExt cx="639238" cy="231774"/>
          </a:xfrm>
        </p:grpSpPr>
        <p:sp>
          <p:nvSpPr>
            <p:cNvPr id="283" name="Right Arrow 24"/>
            <p:cNvSpPr/>
            <p:nvPr/>
          </p:nvSpPr>
          <p:spPr>
            <a:xfrm rot="8377203" flipV="1">
              <a:off x="8937871" y="5329650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4" name="Right Arrow 24"/>
            <p:cNvSpPr/>
            <p:nvPr/>
          </p:nvSpPr>
          <p:spPr>
            <a:xfrm rot="19177203" flipV="1">
              <a:off x="9028469" y="5253183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6" name="Group 42"/>
          <p:cNvGrpSpPr>
            <a:grpSpLocks noChangeAspect="1"/>
          </p:cNvGrpSpPr>
          <p:nvPr/>
        </p:nvGrpSpPr>
        <p:grpSpPr bwMode="auto">
          <a:xfrm rot="4204593">
            <a:off x="-108807" y="3675734"/>
            <a:ext cx="975055" cy="325187"/>
            <a:chOff x="296189" y="2559679"/>
            <a:chExt cx="4856626" cy="1764160"/>
          </a:xfrm>
        </p:grpSpPr>
        <p:sp>
          <p:nvSpPr>
            <p:cNvPr id="287" name="Oval 286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8" name="Oval 287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9" name="Oval 288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0" name="Straight Connector 289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2" name="Oval 291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3" name="Oval 292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6" name="Oval 295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9" name="Oval 298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9" name="Straight Connector 308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0" name="Oval 309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3" name="Straight Connector 312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5" name="Oval 314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Oval 315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7" name="Straight Connector 316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0" name="Oval 319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Oval 320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2" name="Straight Connector 321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3" name="Oval 322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4" name="Oval 323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6" name="Straight Connector 325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2" name="Straight Connector 331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3" name="Oval 332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4" name="Straight Connector 333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5" name="Oval 334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6" name="TextBox 335"/>
          <p:cNvSpPr txBox="1"/>
          <p:nvPr/>
        </p:nvSpPr>
        <p:spPr>
          <a:xfrm>
            <a:off x="371871" y="3207378"/>
            <a:ext cx="14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</a:p>
        </p:txBody>
      </p:sp>
      <p:sp>
        <p:nvSpPr>
          <p:cNvPr id="340" name="TextBox 339"/>
          <p:cNvSpPr txBox="1"/>
          <p:nvPr/>
        </p:nvSpPr>
        <p:spPr>
          <a:xfrm>
            <a:off x="0" y="5812131"/>
            <a:ext cx="419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Abnormal genes include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both unique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the beta cells 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genes </a:t>
            </a:r>
            <a:r>
              <a:rPr lang="en-US" sz="1600" b="1" kern="0" dirty="0" smtClean="0">
                <a:solidFill>
                  <a:srgbClr val="002060"/>
                </a:solidFill>
              </a:rPr>
              <a:t>common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beta cells and each cell type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implicated in complications</a:t>
            </a:r>
          </a:p>
        </p:txBody>
      </p:sp>
      <p:sp>
        <p:nvSpPr>
          <p:cNvPr id="92" name="Right Arrow 24"/>
          <p:cNvSpPr/>
          <p:nvPr/>
        </p:nvSpPr>
        <p:spPr>
          <a:xfrm rot="20659919" flipV="1">
            <a:off x="4071645" y="2983263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Curved Up Arrow 22"/>
          <p:cNvSpPr/>
          <p:nvPr/>
        </p:nvSpPr>
        <p:spPr>
          <a:xfrm rot="14219872">
            <a:off x="6626124" y="4073940"/>
            <a:ext cx="734542" cy="182880"/>
          </a:xfrm>
          <a:prstGeom prst="curvedUpArrow">
            <a:avLst>
              <a:gd name="adj1" fmla="val 29825"/>
              <a:gd name="adj2" fmla="val 111202"/>
              <a:gd name="adj3" fmla="val 64855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Right Arrow 24"/>
          <p:cNvSpPr/>
          <p:nvPr/>
        </p:nvSpPr>
        <p:spPr>
          <a:xfrm rot="940081">
            <a:off x="4059923" y="4518979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Arrow: Bent 88"/>
          <p:cNvSpPr/>
          <p:nvPr/>
        </p:nvSpPr>
        <p:spPr>
          <a:xfrm>
            <a:off x="448907" y="1876880"/>
            <a:ext cx="3931920" cy="894715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Arrow: Bent 89"/>
          <p:cNvSpPr/>
          <p:nvPr/>
        </p:nvSpPr>
        <p:spPr>
          <a:xfrm flipV="1">
            <a:off x="481959" y="4743917"/>
            <a:ext cx="3931920" cy="816610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2028116" y="2611715"/>
            <a:ext cx="1850595" cy="12684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 cmpd="sng"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1846753" y="3698263"/>
            <a:ext cx="920729" cy="10647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2692432" y="3781397"/>
            <a:ext cx="1488966" cy="9100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Text Box 2"/>
          <p:cNvSpPr txBox="1">
            <a:spLocks noChangeArrowheads="1"/>
          </p:cNvSpPr>
          <p:nvPr/>
        </p:nvSpPr>
        <p:spPr bwMode="auto">
          <a:xfrm>
            <a:off x="2091545" y="2765155"/>
            <a:ext cx="1747332" cy="88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IR / 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Dyslipidemia / Hypertension, etc.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2576205" y="3977881"/>
            <a:ext cx="174733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Inflammation /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latin typeface="Calibri" panose="020F0502020204030204" pitchFamily="34" charset="0"/>
                <a:ea typeface="Calibri" panose="020F0502020204030204" pitchFamily="34" charset="0"/>
                <a:cs typeface="DaunPenh" panose="02000500000000020004" pitchFamily="2" charset="0"/>
              </a:rPr>
              <a:t>Immune mech.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9" name="Text Box 2"/>
          <p:cNvSpPr txBox="1">
            <a:spLocks noChangeArrowheads="1"/>
          </p:cNvSpPr>
          <p:nvPr/>
        </p:nvSpPr>
        <p:spPr bwMode="auto">
          <a:xfrm>
            <a:off x="1842064" y="3938444"/>
            <a:ext cx="92080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Environ-</a:t>
            </a:r>
            <a:r>
              <a:rPr lang="en-US" sz="1500" b="1" dirty="0" err="1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ment</a:t>
            </a:r>
            <a:endParaRPr lang="en-US" sz="1500" b="1" dirty="0">
              <a:solidFill>
                <a:srgbClr val="13203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DaunPenh" panose="02000500000000020004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79636" y="95021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MOST MECHANISMS OF </a:t>
            </a:r>
            <a:r>
              <a:rPr lang="en-US" b="1" dirty="0" smtClean="0">
                <a:solidFill>
                  <a:srgbClr val="000090"/>
                </a:solidFill>
              </a:rPr>
              <a:t>B-cell </a:t>
            </a:r>
            <a:r>
              <a:rPr lang="en-US" b="1" dirty="0">
                <a:solidFill>
                  <a:srgbClr val="000090"/>
                </a:solidFill>
              </a:rPr>
              <a:t>Damage </a:t>
            </a:r>
            <a:r>
              <a:rPr lang="en-US" b="1" dirty="0" smtClean="0">
                <a:solidFill>
                  <a:srgbClr val="000090"/>
                </a:solidFill>
              </a:rPr>
              <a:t>Overlap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dirty="0">
                <a:solidFill>
                  <a:srgbClr val="000090"/>
                </a:solidFill>
              </a:rPr>
              <a:t>with Causes of ALL Complications:</a:t>
            </a:r>
          </a:p>
          <a:p>
            <a:r>
              <a:rPr lang="en-US" b="1" dirty="0">
                <a:solidFill>
                  <a:srgbClr val="000090"/>
                </a:solidFill>
              </a:rPr>
              <a:t>[ describe in 2 ways]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03829" y="773102"/>
            <a:ext cx="1741658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Not Micro/</a:t>
            </a:r>
          </a:p>
          <a:p>
            <a:r>
              <a:rPr lang="en-US" b="1" dirty="0" smtClean="0"/>
              <a:t>Macro Vascular-</a:t>
            </a:r>
          </a:p>
          <a:p>
            <a:r>
              <a:rPr lang="en-US" b="1" dirty="0" smtClean="0"/>
              <a:t>It’s CELLS</a:t>
            </a:r>
          </a:p>
          <a:p>
            <a:endParaRPr lang="en-US" b="1" dirty="0" smtClean="0"/>
          </a:p>
          <a:p>
            <a:r>
              <a:rPr lang="en-US" b="1" dirty="0" smtClean="0"/>
              <a:t>Same comp. for</a:t>
            </a:r>
          </a:p>
          <a:p>
            <a:r>
              <a:rPr lang="en-US" b="1" dirty="0" smtClean="0"/>
              <a:t> T1DM &amp; T2DM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1914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C6EE6312-E146-4AC8-AD00-AB0D5EBD7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58" y="508000"/>
            <a:ext cx="8855075" cy="650875"/>
          </a:xfrm>
        </p:spPr>
        <p:txBody>
          <a:bodyPr rtlCol="0">
            <a:noAutofit/>
          </a:bodyPr>
          <a:lstStyle/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2D4E77"/>
                </a:solidFill>
              </a:rPr>
              <a:t>Mechanism of Cell Damage in Diabetes </a:t>
            </a:r>
            <a:endParaRPr lang="en-US" sz="2400" b="1" dirty="0">
              <a:solidFill>
                <a:srgbClr val="2D4E77"/>
              </a:solidFill>
              <a:latin typeface="Maiandra GD" panose="020E0502030308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8513BED0-66FA-471F-A11E-F57143032604}"/>
              </a:ext>
            </a:extLst>
          </p:cNvPr>
          <p:cNvSpPr/>
          <p:nvPr/>
        </p:nvSpPr>
        <p:spPr>
          <a:xfrm>
            <a:off x="2032355" y="1176832"/>
            <a:ext cx="5748338" cy="568116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alpha val="0"/>
                  <a:lumMod val="0"/>
                  <a:lumOff val="100000"/>
                </a:schemeClr>
              </a:gs>
              <a:gs pos="83000">
                <a:srgbClr val="ABC3DF"/>
              </a:gs>
              <a:gs pos="9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1A2F1F13-12ED-47F2-8158-C5C7718A8CC1}"/>
              </a:ext>
            </a:extLst>
          </p:cNvPr>
          <p:cNvSpPr txBox="1"/>
          <p:nvPr/>
        </p:nvSpPr>
        <p:spPr>
          <a:xfrm>
            <a:off x="1961312" y="1336694"/>
            <a:ext cx="5757863" cy="406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Intracellular Fuel Excess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45F5935B-21BF-419B-807F-8D8B22493AF9}"/>
              </a:ext>
            </a:extLst>
          </p:cNvPr>
          <p:cNvSpPr txBox="1"/>
          <p:nvPr/>
        </p:nvSpPr>
        <p:spPr>
          <a:xfrm>
            <a:off x="2557023" y="3742083"/>
            <a:ext cx="1747838" cy="706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Gene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expression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="" xmlns:a16="http://schemas.microsoft.com/office/drawing/2014/main" id="{0F5E96E3-7ADA-45D6-8BBB-D7F043E12B27}"/>
              </a:ext>
            </a:extLst>
          </p:cNvPr>
          <p:cNvSpPr txBox="1"/>
          <p:nvPr/>
        </p:nvSpPr>
        <p:spPr>
          <a:xfrm>
            <a:off x="5451475" y="4300891"/>
            <a:ext cx="22034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Histone modifications, miRNAs, LncRNAs            DNA methylation</a:t>
            </a:r>
          </a:p>
        </p:txBody>
      </p:sp>
      <p:sp>
        <p:nvSpPr>
          <p:cNvPr id="78" name="Right Arrow 24">
            <a:extLst>
              <a:ext uri="{FF2B5EF4-FFF2-40B4-BE49-F238E27FC236}">
                <a16:creationId xmlns="" xmlns:a16="http://schemas.microsoft.com/office/drawing/2014/main" id="{1EEE326F-AE49-44FF-ADF3-351B05BC8E17}"/>
              </a:ext>
            </a:extLst>
          </p:cNvPr>
          <p:cNvSpPr/>
          <p:nvPr/>
        </p:nvSpPr>
        <p:spPr>
          <a:xfrm rot="4200000">
            <a:off x="5874106" y="2663723"/>
            <a:ext cx="201613" cy="146050"/>
          </a:xfrm>
          <a:prstGeom prst="rightArrow">
            <a:avLst/>
          </a:prstGeom>
          <a:solidFill>
            <a:srgbClr val="E46C62"/>
          </a:solidFill>
          <a:ln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Right Arrow 24">
            <a:extLst>
              <a:ext uri="{FF2B5EF4-FFF2-40B4-BE49-F238E27FC236}">
                <a16:creationId xmlns="" xmlns:a16="http://schemas.microsoft.com/office/drawing/2014/main" id="{D4FFB80B-8D42-474F-999D-7D549CA37B9C}"/>
              </a:ext>
            </a:extLst>
          </p:cNvPr>
          <p:cNvSpPr/>
          <p:nvPr/>
        </p:nvSpPr>
        <p:spPr>
          <a:xfrm rot="5400000">
            <a:off x="4771620" y="4543248"/>
            <a:ext cx="200025" cy="147638"/>
          </a:xfrm>
          <a:prstGeom prst="rightArrow">
            <a:avLst/>
          </a:prstGeom>
          <a:solidFill>
            <a:srgbClr val="E46C62"/>
          </a:solidFill>
          <a:ln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ight Arrow 24">
            <a:extLst>
              <a:ext uri="{FF2B5EF4-FFF2-40B4-BE49-F238E27FC236}">
                <a16:creationId xmlns="" xmlns:a16="http://schemas.microsoft.com/office/drawing/2014/main" id="{6072DD74-AF60-4F41-9C64-D102613346B0}"/>
              </a:ext>
            </a:extLst>
          </p:cNvPr>
          <p:cNvSpPr/>
          <p:nvPr/>
        </p:nvSpPr>
        <p:spPr>
          <a:xfrm rot="5400000">
            <a:off x="4731899" y="1770082"/>
            <a:ext cx="201612" cy="147637"/>
          </a:xfrm>
          <a:prstGeom prst="rightArrow">
            <a:avLst/>
          </a:prstGeom>
          <a:solidFill>
            <a:srgbClr val="E46C62"/>
          </a:solidFill>
          <a:ln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="" xmlns:a16="http://schemas.microsoft.com/office/drawing/2014/main" id="{19DEF980-768D-4609-AF84-4E0F5DDFAD57}"/>
              </a:ext>
            </a:extLst>
          </p:cNvPr>
          <p:cNvSpPr txBox="1"/>
          <p:nvPr/>
        </p:nvSpPr>
        <p:spPr>
          <a:xfrm>
            <a:off x="5401823" y="3877539"/>
            <a:ext cx="151130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Epigenetic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24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="" xmlns:a16="http://schemas.microsoft.com/office/drawing/2014/main" id="{A393FAD8-5D28-4B8B-AFD1-CD2C80C231CD}"/>
              </a:ext>
            </a:extLst>
          </p:cNvPr>
          <p:cNvSpPr txBox="1"/>
          <p:nvPr/>
        </p:nvSpPr>
        <p:spPr>
          <a:xfrm>
            <a:off x="2458286" y="1970388"/>
            <a:ext cx="4991100" cy="646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Oxidative stress / ROS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Polyol flux, PKC, Hexosamine flux, AGE pathways</a:t>
            </a: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="" xmlns:a16="http://schemas.microsoft.com/office/drawing/2014/main" id="{BC9CF060-1230-4DC2-9D1C-CAEC1F86D315}"/>
              </a:ext>
            </a:extLst>
          </p:cNvPr>
          <p:cNvSpPr txBox="1"/>
          <p:nvPr/>
        </p:nvSpPr>
        <p:spPr>
          <a:xfrm>
            <a:off x="2868173" y="5039079"/>
            <a:ext cx="3781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B474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 dysfunction hypertrophy, proliferation, remodeling, apoptosis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="" xmlns:a16="http://schemas.microsoft.com/office/drawing/2014/main" id="{B271C0AA-AF14-415B-A3AA-278D18F9B504}"/>
              </a:ext>
            </a:extLst>
          </p:cNvPr>
          <p:cNvSpPr txBox="1"/>
          <p:nvPr/>
        </p:nvSpPr>
        <p:spPr>
          <a:xfrm>
            <a:off x="2187210" y="2898794"/>
            <a:ext cx="5575300" cy="406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Induction of transcription factors     Inflammation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9" name="Right Arrow 24">
            <a:extLst>
              <a:ext uri="{FF2B5EF4-FFF2-40B4-BE49-F238E27FC236}">
                <a16:creationId xmlns="" xmlns:a16="http://schemas.microsoft.com/office/drawing/2014/main" id="{FD466067-5FB3-4BEF-A0EE-841713010219}"/>
              </a:ext>
            </a:extLst>
          </p:cNvPr>
          <p:cNvSpPr/>
          <p:nvPr/>
        </p:nvSpPr>
        <p:spPr>
          <a:xfrm rot="5400000">
            <a:off x="4794714" y="3631167"/>
            <a:ext cx="201613" cy="147638"/>
          </a:xfrm>
          <a:prstGeom prst="rightArrow">
            <a:avLst/>
          </a:prstGeom>
          <a:solidFill>
            <a:srgbClr val="E46C62"/>
          </a:solidFill>
          <a:ln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0" name="Right Arrow 24">
            <a:extLst>
              <a:ext uri="{FF2B5EF4-FFF2-40B4-BE49-F238E27FC236}">
                <a16:creationId xmlns="" xmlns:a16="http://schemas.microsoft.com/office/drawing/2014/main" id="{58B9CAAC-CABB-43D3-A37D-DC64A6581692}"/>
              </a:ext>
            </a:extLst>
          </p:cNvPr>
          <p:cNvSpPr/>
          <p:nvPr/>
        </p:nvSpPr>
        <p:spPr>
          <a:xfrm rot="6600000">
            <a:off x="3704786" y="2662657"/>
            <a:ext cx="201613" cy="147638"/>
          </a:xfrm>
          <a:prstGeom prst="rightArrow">
            <a:avLst/>
          </a:prstGeom>
          <a:solidFill>
            <a:srgbClr val="E46C62"/>
          </a:solidFill>
          <a:ln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ight Bracket 9">
            <a:extLst>
              <a:ext uri="{FF2B5EF4-FFF2-40B4-BE49-F238E27FC236}">
                <a16:creationId xmlns="" xmlns:a16="http://schemas.microsoft.com/office/drawing/2014/main" id="{BB04CCD5-8C11-4218-9443-A93DEF99FB2D}"/>
              </a:ext>
            </a:extLst>
          </p:cNvPr>
          <p:cNvSpPr/>
          <p:nvPr/>
        </p:nvSpPr>
        <p:spPr>
          <a:xfrm rot="5400000">
            <a:off x="4822494" y="1926304"/>
            <a:ext cx="141288" cy="2940050"/>
          </a:xfrm>
          <a:prstGeom prst="rightBracket">
            <a:avLst/>
          </a:prstGeom>
          <a:ln w="1270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="" xmlns:a16="http://schemas.microsoft.com/office/drawing/2014/main" id="{0FE231B6-B706-4081-8750-A94832F0E071}"/>
              </a:ext>
            </a:extLst>
          </p:cNvPr>
          <p:cNvSpPr txBox="1"/>
          <p:nvPr/>
        </p:nvSpPr>
        <p:spPr>
          <a:xfrm>
            <a:off x="95249" y="2528601"/>
            <a:ext cx="1890273" cy="22621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Exacerbated by</a:t>
            </a:r>
          </a:p>
          <a:p>
            <a:pPr marL="174625" marR="0" lvl="0" indent="-1746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IR/metabolic syndrome </a:t>
            </a:r>
          </a:p>
          <a:p>
            <a:pPr marL="174625" marR="0" lvl="0" indent="-1746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Char char="-"/>
              <a:tabLst/>
              <a:defRPr/>
            </a:pPr>
            <a:r>
              <a:rPr lang="en-US" b="1" kern="0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I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nflammation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/ immune system </a:t>
            </a:r>
          </a:p>
          <a:p>
            <a:pPr marL="174625" marR="0" lvl="0" indent="-174625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b="1" kern="0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E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nvironmental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interactions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0375D347-B7FE-410D-A7A3-29606A7136B2}"/>
              </a:ext>
            </a:extLst>
          </p:cNvPr>
          <p:cNvSpPr txBox="1"/>
          <p:nvPr/>
        </p:nvSpPr>
        <p:spPr>
          <a:xfrm rot="5400000">
            <a:off x="7262638" y="2173996"/>
            <a:ext cx="24520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 Circulating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master metabolic REDOX regulators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="" xmlns:a16="http://schemas.microsoft.com/office/drawing/2014/main" id="{A20908B9-D497-480C-B765-1F4CC0909EF5}"/>
              </a:ext>
            </a:extLst>
          </p:cNvPr>
          <p:cNvCxnSpPr>
            <a:cxnSpLocks/>
          </p:cNvCxnSpPr>
          <p:nvPr/>
        </p:nvCxnSpPr>
        <p:spPr>
          <a:xfrm>
            <a:off x="6712085" y="2175541"/>
            <a:ext cx="125831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339" name="Group 2">
            <a:extLst>
              <a:ext uri="{FF2B5EF4-FFF2-40B4-BE49-F238E27FC236}">
                <a16:creationId xmlns="" xmlns:a16="http://schemas.microsoft.com/office/drawing/2014/main" id="{24D1BBD9-F722-4D32-B6FA-C90802B67EBF}"/>
              </a:ext>
            </a:extLst>
          </p:cNvPr>
          <p:cNvGrpSpPr>
            <a:grpSpLocks noChangeAspect="1"/>
          </p:cNvGrpSpPr>
          <p:nvPr/>
        </p:nvGrpSpPr>
        <p:grpSpPr bwMode="auto">
          <a:xfrm rot="20247652">
            <a:off x="4526217" y="3712070"/>
            <a:ext cx="482600" cy="911225"/>
            <a:chOff x="684286" y="1575646"/>
            <a:chExt cx="1415932" cy="3009536"/>
          </a:xfrm>
        </p:grpSpPr>
        <p:grpSp>
          <p:nvGrpSpPr>
            <p:cNvPr id="13340" name="Group 42">
              <a:extLst>
                <a:ext uri="{FF2B5EF4-FFF2-40B4-BE49-F238E27FC236}">
                  <a16:creationId xmlns="" xmlns:a16="http://schemas.microsoft.com/office/drawing/2014/main" id="{3C3A0764-5D74-47F0-B948-74FEE165FC27}"/>
                </a:ext>
              </a:extLst>
            </p:cNvPr>
            <p:cNvGrpSpPr>
              <a:grpSpLocks/>
            </p:cNvGrpSpPr>
            <p:nvPr/>
          </p:nvGrpSpPr>
          <p:grpSpPr bwMode="auto">
            <a:xfrm rot="2739104">
              <a:off x="109325" y="2594288"/>
              <a:ext cx="3009536" cy="972251"/>
              <a:chOff x="289869" y="2560720"/>
              <a:chExt cx="4760622" cy="1675102"/>
            </a:xfrm>
          </p:grpSpPr>
          <p:cxnSp>
            <p:nvCxnSpPr>
              <p:cNvPr id="144" name="Straight Connector 143">
                <a:extLst>
                  <a:ext uri="{FF2B5EF4-FFF2-40B4-BE49-F238E27FC236}">
                    <a16:creationId xmlns="" xmlns:a16="http://schemas.microsoft.com/office/drawing/2014/main" id="{07DA5E5E-F13F-4307-AA0B-115C6D005402}"/>
                  </a:ext>
                </a:extLst>
              </p:cNvPr>
              <p:cNvCxnSpPr/>
              <p:nvPr/>
            </p:nvCxnSpPr>
            <p:spPr>
              <a:xfrm>
                <a:off x="595647" y="2737691"/>
                <a:ext cx="240517" cy="1107415"/>
              </a:xfrm>
              <a:prstGeom prst="line">
                <a:avLst/>
              </a:prstGeom>
              <a:ln w="15875">
                <a:solidFill>
                  <a:srgbClr val="92D05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>
                <a:extLst>
                  <a:ext uri="{FF2B5EF4-FFF2-40B4-BE49-F238E27FC236}">
                    <a16:creationId xmlns="" xmlns:a16="http://schemas.microsoft.com/office/drawing/2014/main" id="{D938C84B-956F-47C3-A7AB-0E74B2E2B58F}"/>
                  </a:ext>
                </a:extLst>
              </p:cNvPr>
              <p:cNvCxnSpPr/>
              <p:nvPr/>
            </p:nvCxnSpPr>
            <p:spPr>
              <a:xfrm>
                <a:off x="894874" y="2665927"/>
                <a:ext cx="273697" cy="1251860"/>
              </a:xfrm>
              <a:prstGeom prst="line">
                <a:avLst/>
              </a:prstGeom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="" xmlns:a16="http://schemas.microsoft.com/office/drawing/2014/main" id="{0C927798-521B-4391-86B3-97B28467041F}"/>
                  </a:ext>
                </a:extLst>
              </p:cNvPr>
              <p:cNvCxnSpPr/>
              <p:nvPr/>
            </p:nvCxnSpPr>
            <p:spPr>
              <a:xfrm>
                <a:off x="1166138" y="2598238"/>
                <a:ext cx="273692" cy="1267910"/>
              </a:xfrm>
              <a:prstGeom prst="line">
                <a:avLst/>
              </a:prstGeom>
              <a:ln w="15875">
                <a:solidFill>
                  <a:srgbClr val="92D05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="" xmlns:a16="http://schemas.microsoft.com/office/drawing/2014/main" id="{0CDE37A6-DBA2-4CCC-BF83-D1CCE581808B}"/>
                  </a:ext>
                </a:extLst>
              </p:cNvPr>
              <p:cNvCxnSpPr/>
              <p:nvPr/>
            </p:nvCxnSpPr>
            <p:spPr>
              <a:xfrm>
                <a:off x="1445072" y="2636449"/>
                <a:ext cx="323454" cy="1219761"/>
              </a:xfrm>
              <a:prstGeom prst="line">
                <a:avLst/>
              </a:prstGeom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="" xmlns:a16="http://schemas.microsoft.com/office/drawing/2014/main" id="{1A547196-3E64-4834-9A5C-3A05B20D7D71}"/>
                  </a:ext>
                </a:extLst>
              </p:cNvPr>
              <p:cNvCxnSpPr/>
              <p:nvPr/>
            </p:nvCxnSpPr>
            <p:spPr>
              <a:xfrm>
                <a:off x="2154064" y="2892725"/>
                <a:ext cx="364926" cy="601853"/>
              </a:xfrm>
              <a:prstGeom prst="line">
                <a:avLst/>
              </a:prstGeom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="" xmlns:a16="http://schemas.microsoft.com/office/drawing/2014/main" id="{85272727-B8CC-4323-9EDC-E19C15375B2A}"/>
                  </a:ext>
                </a:extLst>
              </p:cNvPr>
              <p:cNvCxnSpPr>
                <a:cxnSpLocks/>
              </p:cNvCxnSpPr>
              <p:nvPr/>
            </p:nvCxnSpPr>
            <p:spPr>
              <a:xfrm rot="18860896" flipH="1">
                <a:off x="2546353" y="2871728"/>
                <a:ext cx="144445" cy="655205"/>
              </a:xfrm>
              <a:prstGeom prst="line">
                <a:avLst/>
              </a:prstGeom>
              <a:ln w="15875">
                <a:solidFill>
                  <a:srgbClr val="92D05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="" xmlns:a16="http://schemas.microsoft.com/office/drawing/2014/main" id="{328D1D2F-4454-4790-B6A5-D28550D2E8C2}"/>
                  </a:ext>
                </a:extLst>
              </p:cNvPr>
              <p:cNvCxnSpPr/>
              <p:nvPr/>
            </p:nvCxnSpPr>
            <p:spPr>
              <a:xfrm>
                <a:off x="1653761" y="2635668"/>
                <a:ext cx="389804" cy="1091366"/>
              </a:xfrm>
              <a:prstGeom prst="line">
                <a:avLst/>
              </a:prstGeom>
              <a:ln w="15875">
                <a:solidFill>
                  <a:srgbClr val="92D05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50">
                <a:extLst>
                  <a:ext uri="{FF2B5EF4-FFF2-40B4-BE49-F238E27FC236}">
                    <a16:creationId xmlns="" xmlns:a16="http://schemas.microsoft.com/office/drawing/2014/main" id="{90B94C0F-802F-4E7C-A4D1-804CB90A3D34}"/>
                  </a:ext>
                </a:extLst>
              </p:cNvPr>
              <p:cNvCxnSpPr/>
              <p:nvPr/>
            </p:nvCxnSpPr>
            <p:spPr>
              <a:xfrm>
                <a:off x="1936224" y="2808322"/>
                <a:ext cx="389810" cy="922848"/>
              </a:xfrm>
              <a:prstGeom prst="line">
                <a:avLst/>
              </a:prstGeom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52" name="Oval 151">
                <a:extLst>
                  <a:ext uri="{FF2B5EF4-FFF2-40B4-BE49-F238E27FC236}">
                    <a16:creationId xmlns="" xmlns:a16="http://schemas.microsoft.com/office/drawing/2014/main" id="{3D13E35D-7AC7-4D3C-892E-88B1550D947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399162">
                <a:off x="289869" y="2726695"/>
                <a:ext cx="256215" cy="256210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="" xmlns:a16="http://schemas.microsoft.com/office/drawing/2014/main" id="{ACF30354-E3DB-42BC-8283-E6464A12536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399162">
                <a:off x="523304" y="3678837"/>
                <a:ext cx="213513" cy="213513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="" xmlns:a16="http://schemas.microsoft.com/office/drawing/2014/main" id="{C5ADC961-1CD9-41B6-8801-2587AED744D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399162">
                <a:off x="555635" y="2630462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55" name="Straight Connector 154">
                <a:extLst>
                  <a:ext uri="{FF2B5EF4-FFF2-40B4-BE49-F238E27FC236}">
                    <a16:creationId xmlns="" xmlns:a16="http://schemas.microsoft.com/office/drawing/2014/main" id="{21BEE773-A41C-4739-AB2A-6CE31FEDB953}"/>
                  </a:ext>
                </a:extLst>
              </p:cNvPr>
              <p:cNvCxnSpPr/>
              <p:nvPr/>
            </p:nvCxnSpPr>
            <p:spPr>
              <a:xfrm>
                <a:off x="376775" y="2870346"/>
                <a:ext cx="174166" cy="762348"/>
              </a:xfrm>
              <a:prstGeom prst="line">
                <a:avLst/>
              </a:prstGeom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="" xmlns:a16="http://schemas.microsoft.com/office/drawing/2014/main" id="{43A62738-A577-418D-B633-632588C6A75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1093052" flipH="1">
                <a:off x="821156" y="3794013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="" xmlns:a16="http://schemas.microsoft.com/office/drawing/2014/main" id="{CED149ED-EA5F-476F-8D67-C1015668866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840128" y="2560720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="" xmlns:a16="http://schemas.microsoft.com/office/drawing/2014/main" id="{2E6A7654-20B2-4253-8AB6-48CE12970CF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1114036" y="2570780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="" xmlns:a16="http://schemas.microsoft.com/office/drawing/2014/main" id="{F9EF7D6F-F0AF-4714-B19F-529E919A51D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1382419" y="2595717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="" xmlns:a16="http://schemas.microsoft.com/office/drawing/2014/main" id="{80DA7689-9923-4B94-99D7-39430B83384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1903736" y="2714523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="" xmlns:a16="http://schemas.microsoft.com/office/drawing/2014/main" id="{910CBAF5-F78E-4EA9-BD2A-71DEFA93DB5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2156718" y="2809304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="" xmlns:a16="http://schemas.microsoft.com/office/drawing/2014/main" id="{081F7858-FF78-460E-8729-F91E8F42AA7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2390811" y="2921366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="" xmlns:a16="http://schemas.microsoft.com/office/drawing/2014/main" id="{BF88F491-7B8C-4031-8B16-159826ECEB8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2626106" y="3042513"/>
                <a:ext cx="256212" cy="2562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="" xmlns:a16="http://schemas.microsoft.com/office/drawing/2014/main" id="{03D4BE46-3033-43DE-A0BB-4169BDBE814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2880097" y="3168024"/>
                <a:ext cx="170810" cy="170812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="" xmlns:a16="http://schemas.microsoft.com/office/drawing/2014/main" id="{8AD840FD-8BB9-4589-AE2A-55869716DA6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3078913" y="3358070"/>
                <a:ext cx="170811" cy="1708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72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="" xmlns:a16="http://schemas.microsoft.com/office/drawing/2014/main" id="{5FECC988-B151-4B1F-8368-3E5189E8633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1645054" y="2646221"/>
                <a:ext cx="213513" cy="213515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="" xmlns:a16="http://schemas.microsoft.com/office/drawing/2014/main" id="{2DD01CFC-EC5C-419C-A512-6825ED8331F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3304194" y="3530614"/>
                <a:ext cx="170811" cy="17081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="" xmlns:a16="http://schemas.microsoft.com/office/drawing/2014/main" id="{F2672358-13D8-405B-A526-1DDEE9BE8E4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3543832" y="3689834"/>
                <a:ext cx="213513" cy="213515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="" xmlns:a16="http://schemas.microsoft.com/office/drawing/2014/main" id="{1F6CF701-EE27-43D5-8920-DDDE10923E9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3792473" y="3822995"/>
                <a:ext cx="213513" cy="213515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="" xmlns:a16="http://schemas.microsoft.com/office/drawing/2014/main" id="{8E00FBA9-8F5E-4CF8-9D10-D4EE7B40EAD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4046123" y="3930459"/>
                <a:ext cx="213513" cy="213515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="" xmlns:a16="http://schemas.microsoft.com/office/drawing/2014/main" id="{10628EF9-1640-432C-853D-E4323D0840A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4311121" y="4011891"/>
                <a:ext cx="213513" cy="213515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="" xmlns:a16="http://schemas.microsoft.com/office/drawing/2014/main" id="{1AB8CA12-BC0F-4A00-9116-FC1022C6BD5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1419190">
                <a:off x="4591194" y="4022307"/>
                <a:ext cx="213513" cy="213515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3" name="Straight Connector 172">
                <a:extLst>
                  <a:ext uri="{FF2B5EF4-FFF2-40B4-BE49-F238E27FC236}">
                    <a16:creationId xmlns="" xmlns:a16="http://schemas.microsoft.com/office/drawing/2014/main" id="{9D840720-8331-4032-9C9D-1A0A3CAF799E}"/>
                  </a:ext>
                </a:extLst>
              </p:cNvPr>
              <p:cNvCxnSpPr/>
              <p:nvPr/>
            </p:nvCxnSpPr>
            <p:spPr>
              <a:xfrm flipH="1">
                <a:off x="4355557" y="3141401"/>
                <a:ext cx="215638" cy="834574"/>
              </a:xfrm>
              <a:prstGeom prst="line">
                <a:avLst/>
              </a:prstGeom>
              <a:ln w="15875">
                <a:solidFill>
                  <a:srgbClr val="92D05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="" xmlns:a16="http://schemas.microsoft.com/office/drawing/2014/main" id="{41593C86-3F47-4E86-9F96-C7BDD7882CBD}"/>
                  </a:ext>
                </a:extLst>
              </p:cNvPr>
              <p:cNvCxnSpPr/>
              <p:nvPr/>
            </p:nvCxnSpPr>
            <p:spPr>
              <a:xfrm flipH="1">
                <a:off x="4645081" y="3314477"/>
                <a:ext cx="174166" cy="746304"/>
              </a:xfrm>
              <a:prstGeom prst="line">
                <a:avLst/>
              </a:prstGeom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75" name="Oval 174">
                <a:extLst>
                  <a:ext uri="{FF2B5EF4-FFF2-40B4-BE49-F238E27FC236}">
                    <a16:creationId xmlns="" xmlns:a16="http://schemas.microsoft.com/office/drawing/2014/main" id="{902099E1-DBCE-43FE-B614-CDE408A8BF6A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4836978" y="3209226"/>
                <a:ext cx="213513" cy="195584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="" xmlns:a16="http://schemas.microsoft.com/office/drawing/2014/main" id="{94618987-151D-49B8-803D-1A88F96ED54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4545792" y="3170514"/>
                <a:ext cx="213513" cy="195584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77" name="Straight Connector 176">
                <a:extLst>
                  <a:ext uri="{FF2B5EF4-FFF2-40B4-BE49-F238E27FC236}">
                    <a16:creationId xmlns="" xmlns:a16="http://schemas.microsoft.com/office/drawing/2014/main" id="{78EB301E-59EB-4E60-9496-D8EADC506E7E}"/>
                  </a:ext>
                </a:extLst>
              </p:cNvPr>
              <p:cNvCxnSpPr/>
              <p:nvPr/>
            </p:nvCxnSpPr>
            <p:spPr>
              <a:xfrm flipH="1">
                <a:off x="4039192" y="3099104"/>
                <a:ext cx="257104" cy="866673"/>
              </a:xfrm>
              <a:prstGeom prst="lin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="" xmlns:a16="http://schemas.microsoft.com/office/drawing/2014/main" id="{5AC562D4-54AD-43F8-A163-AE65267D08C3}"/>
                  </a:ext>
                </a:extLst>
              </p:cNvPr>
              <p:cNvCxnSpPr/>
              <p:nvPr/>
            </p:nvCxnSpPr>
            <p:spPr>
              <a:xfrm flipH="1">
                <a:off x="3857381" y="3193968"/>
                <a:ext cx="149288" cy="609881"/>
              </a:xfrm>
              <a:prstGeom prst="line">
                <a:avLst/>
              </a:prstGeom>
              <a:ln w="15875">
                <a:solidFill>
                  <a:srgbClr val="92D05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="" xmlns:a16="http://schemas.microsoft.com/office/drawing/2014/main" id="{91F2F1B8-9735-41AF-B0D9-703E1DBF6FFB}"/>
                  </a:ext>
                </a:extLst>
              </p:cNvPr>
              <p:cNvCxnSpPr/>
              <p:nvPr/>
            </p:nvCxnSpPr>
            <p:spPr>
              <a:xfrm flipH="1">
                <a:off x="3600781" y="3216813"/>
                <a:ext cx="140991" cy="465435"/>
              </a:xfrm>
              <a:prstGeom prst="line">
                <a:avLst/>
              </a:prstGeom>
              <a:ln w="15875">
                <a:solidFill>
                  <a:srgbClr val="339966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80" name="Oval 179">
                <a:extLst>
                  <a:ext uri="{FF2B5EF4-FFF2-40B4-BE49-F238E27FC236}">
                    <a16:creationId xmlns="" xmlns:a16="http://schemas.microsoft.com/office/drawing/2014/main" id="{5C3E4528-90A8-47D2-AF92-7A4465BD7CC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4254871" y="3157257"/>
                <a:ext cx="213513" cy="195584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Oval 180">
                <a:extLst>
                  <a:ext uri="{FF2B5EF4-FFF2-40B4-BE49-F238E27FC236}">
                    <a16:creationId xmlns="" xmlns:a16="http://schemas.microsoft.com/office/drawing/2014/main" id="{10FDE766-73F4-4106-AB06-277EFFB85888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3965646" y="3164197"/>
                <a:ext cx="213513" cy="195584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182" name="Straight Connector 181">
                <a:extLst>
                  <a:ext uri="{FF2B5EF4-FFF2-40B4-BE49-F238E27FC236}">
                    <a16:creationId xmlns="" xmlns:a16="http://schemas.microsoft.com/office/drawing/2014/main" id="{3D9FA90A-DF8A-4DF9-9674-3FD645E8CF11}"/>
                  </a:ext>
                </a:extLst>
              </p:cNvPr>
              <p:cNvCxnSpPr>
                <a:cxnSpLocks/>
              </p:cNvCxnSpPr>
              <p:nvPr/>
            </p:nvCxnSpPr>
            <p:spPr>
              <a:xfrm rot="18860896">
                <a:off x="3030939" y="3203347"/>
                <a:ext cx="8022" cy="223934"/>
              </a:xfrm>
              <a:prstGeom prst="line">
                <a:avLst/>
              </a:prstGeom>
              <a:ln w="50800">
                <a:solidFill>
                  <a:srgbClr val="92D050"/>
                </a:solidFill>
              </a:ln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83" name="Oval 182">
                <a:extLst>
                  <a:ext uri="{FF2B5EF4-FFF2-40B4-BE49-F238E27FC236}">
                    <a16:creationId xmlns="" xmlns:a16="http://schemas.microsoft.com/office/drawing/2014/main" id="{D0CCEE07-8C27-471A-9CFE-3B6B5F42B062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3676449" y="3197466"/>
                <a:ext cx="213513" cy="195584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4" name="Oval 183">
                <a:extLst>
                  <a:ext uri="{FF2B5EF4-FFF2-40B4-BE49-F238E27FC236}">
                    <a16:creationId xmlns="" xmlns:a16="http://schemas.microsoft.com/office/drawing/2014/main" id="{878A7FCA-F4B8-44C9-91E1-BBF16557A41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3403813" y="3252088"/>
                <a:ext cx="213513" cy="195584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="" xmlns:a16="http://schemas.microsoft.com/office/drawing/2014/main" id="{F5001F40-D0D9-4389-8FC8-D16A87B13490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3128025" y="3315324"/>
                <a:ext cx="213513" cy="195584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33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="" xmlns:a16="http://schemas.microsoft.com/office/drawing/2014/main" id="{1FD9F44B-D2C8-4CDA-8A38-BEDE1D0523B1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2837851" y="3413925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="" xmlns:a16="http://schemas.microsoft.com/office/drawing/2014/main" id="{EA24D0CC-1D9D-48AD-85A3-E7BD226B85D7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1718117" y="3807132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="" xmlns:a16="http://schemas.microsoft.com/office/drawing/2014/main" id="{408770D5-4C96-473D-815D-CBC7D39AD37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1425589" y="3852656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="" xmlns:a16="http://schemas.microsoft.com/office/drawing/2014/main" id="{3FB15CBA-DA51-4F76-A485-583D9DF5804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2572140" y="3519382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0" name="Oval 189">
                <a:extLst>
                  <a:ext uri="{FF2B5EF4-FFF2-40B4-BE49-F238E27FC236}">
                    <a16:creationId xmlns="" xmlns:a16="http://schemas.microsoft.com/office/drawing/2014/main" id="{C8970F7A-35A7-45E7-BA92-5291C638D28D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1126344" y="3870038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1" name="Oval 190">
                <a:extLst>
                  <a:ext uri="{FF2B5EF4-FFF2-40B4-BE49-F238E27FC236}">
                    <a16:creationId xmlns="" xmlns:a16="http://schemas.microsoft.com/office/drawing/2014/main" id="{08D2C21D-D7D0-4781-B706-87BE1FC44AD5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2010619" y="3735279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2" name="Oval 191">
                <a:extLst>
                  <a:ext uri="{FF2B5EF4-FFF2-40B4-BE49-F238E27FC236}">
                    <a16:creationId xmlns="" xmlns:a16="http://schemas.microsoft.com/office/drawing/2014/main" id="{4F136626-DF96-46E6-8292-E303912845B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912242" flipH="1">
                <a:off x="2296403" y="3635276"/>
                <a:ext cx="256215" cy="234701"/>
              </a:xfrm>
              <a:prstGeom prst="ellipse">
                <a:avLst/>
              </a:prstGeom>
              <a:gradFill>
                <a:gsLst>
                  <a:gs pos="5000">
                    <a:schemeClr val="lt1">
                      <a:tint val="80000"/>
                      <a:satMod val="300000"/>
                    </a:schemeClr>
                  </a:gs>
                  <a:gs pos="9000">
                    <a:schemeClr val="accent1">
                      <a:lumMod val="75000"/>
                    </a:schemeClr>
                  </a:gs>
                </a:gsLst>
              </a:gra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softEdge rad="63500"/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1">
                <a:schemeClr val="accent1"/>
              </a:lnRef>
              <a:fillRef idx="1003">
                <a:schemeClr val="l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3" name="Rectangle 142">
              <a:extLst>
                <a:ext uri="{FF2B5EF4-FFF2-40B4-BE49-F238E27FC236}">
                  <a16:creationId xmlns="" xmlns:a16="http://schemas.microsoft.com/office/drawing/2014/main" id="{75DE5FB5-9A12-496D-885B-B422C20A1802}"/>
                </a:ext>
              </a:extLst>
            </p:cNvPr>
            <p:cNvSpPr/>
            <p:nvPr/>
          </p:nvSpPr>
          <p:spPr bwMode="auto">
            <a:xfrm rot="2532312">
              <a:off x="683516" y="1578579"/>
              <a:ext cx="512344" cy="91754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MS PGothic" panose="020B0600070205080204" pitchFamily="34" charset="-128"/>
                <a:cs typeface="+mn-cs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5CEB61D-F408-4FC7-A298-2AABCAC41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07DB7-8DB9-449E-8698-4295D98B543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E452AC9F-C8A8-4353-83ED-681CEEADAC65}"/>
              </a:ext>
            </a:extLst>
          </p:cNvPr>
          <p:cNvSpPr txBox="1"/>
          <p:nvPr/>
        </p:nvSpPr>
        <p:spPr>
          <a:xfrm>
            <a:off x="0" y="0"/>
            <a:ext cx="9143999" cy="584775"/>
          </a:xfrm>
          <a:prstGeom prst="rect">
            <a:avLst/>
          </a:prstGeom>
          <a:solidFill>
            <a:srgbClr val="E46C0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Maiandra GD" panose="020E0502030308020204" pitchFamily="34" charset="0"/>
                <a:ea typeface="+mn-ea"/>
                <a:cs typeface="+mn-cs"/>
              </a:rPr>
              <a:t>The Beta Cell-Centric Model </a:t>
            </a:r>
          </a:p>
        </p:txBody>
      </p:sp>
      <p:sp>
        <p:nvSpPr>
          <p:cNvPr id="2" name="TextBox 1"/>
          <p:cNvSpPr txBox="1"/>
          <p:nvPr/>
        </p:nvSpPr>
        <p:spPr>
          <a:xfrm flipH="1">
            <a:off x="3963351" y="2523994"/>
            <a:ext cx="18351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Brownlee’s Hypothesis</a:t>
            </a:r>
            <a:endParaRPr lang="en-US" sz="1400" dirty="0"/>
          </a:p>
        </p:txBody>
      </p:sp>
      <p:sp>
        <p:nvSpPr>
          <p:cNvPr id="77" name="TextBox 76"/>
          <p:cNvSpPr txBox="1"/>
          <p:nvPr/>
        </p:nvSpPr>
        <p:spPr>
          <a:xfrm>
            <a:off x="1797052" y="5710019"/>
            <a:ext cx="6173345" cy="95410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0090"/>
                </a:solidFill>
              </a:rPr>
              <a:t>i</a:t>
            </a:r>
            <a:r>
              <a:rPr lang="en-US" sz="2400" dirty="0" smtClean="0">
                <a:solidFill>
                  <a:srgbClr val="000090"/>
                </a:solidFill>
              </a:rPr>
              <a:t>n Susceptible Cell Types/ Tissues</a:t>
            </a:r>
            <a:r>
              <a:rPr lang="en-US" dirty="0" smtClean="0">
                <a:solidFill>
                  <a:srgbClr val="000090"/>
                </a:solidFill>
              </a:rPr>
              <a:t>-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smtClean="0">
                <a:solidFill>
                  <a:srgbClr val="0000FF"/>
                </a:solidFill>
              </a:rPr>
              <a:t>Beta-cells;           Endothelium, </a:t>
            </a:r>
            <a:r>
              <a:rPr lang="en-US" sz="1400" dirty="0" err="1" smtClean="0">
                <a:solidFill>
                  <a:srgbClr val="0000FF"/>
                </a:solidFill>
              </a:rPr>
              <a:t>Cardiomyocytes</a:t>
            </a:r>
            <a:r>
              <a:rPr lang="en-US" sz="1400" dirty="0" smtClean="0">
                <a:solidFill>
                  <a:srgbClr val="0000FF"/>
                </a:solidFill>
              </a:rPr>
              <a:t>, Renal Cells, Retinal Cells,</a:t>
            </a:r>
          </a:p>
          <a:p>
            <a:pPr algn="ctr"/>
            <a:r>
              <a:rPr lang="en-US" sz="1400" dirty="0" smtClean="0">
                <a:solidFill>
                  <a:srgbClr val="0000FF"/>
                </a:solidFill>
              </a:rPr>
              <a:t>              Neurons, Vascular Smooth Muscle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-50632" y="5911973"/>
            <a:ext cx="260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90"/>
                </a:solidFill>
              </a:rPr>
              <a:t>Worsening</a:t>
            </a:r>
          </a:p>
          <a:p>
            <a:r>
              <a:rPr lang="en-US" sz="2400" dirty="0" smtClean="0">
                <a:solidFill>
                  <a:srgbClr val="000090"/>
                </a:solidFill>
              </a:rPr>
              <a:t>Beta- Cell Function</a:t>
            </a:r>
            <a:endParaRPr lang="en-US" sz="2400" dirty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77680" y="571652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All </a:t>
            </a:r>
            <a:r>
              <a:rPr lang="en-US" dirty="0" err="1" smtClean="0">
                <a:solidFill>
                  <a:srgbClr val="000090"/>
                </a:solidFill>
              </a:rPr>
              <a:t>comp.of</a:t>
            </a:r>
            <a:r>
              <a:rPr lang="en-US" dirty="0" smtClean="0">
                <a:solidFill>
                  <a:srgbClr val="000090"/>
                </a:solidFill>
              </a:rPr>
              <a:t> DM</a:t>
            </a:r>
            <a:endParaRPr lang="en-US" dirty="0">
              <a:solidFill>
                <a:srgbClr val="000090"/>
              </a:solidFill>
            </a:endParaRPr>
          </a:p>
          <a:p>
            <a:r>
              <a:rPr lang="en-US" dirty="0">
                <a:solidFill>
                  <a:srgbClr val="000090"/>
                </a:solidFill>
              </a:rPr>
              <a:t> </a:t>
            </a:r>
            <a:r>
              <a:rPr lang="en-US" dirty="0" smtClean="0">
                <a:solidFill>
                  <a:srgbClr val="000090"/>
                </a:solidFill>
              </a:rPr>
              <a:t>   eye</a:t>
            </a:r>
            <a:r>
              <a:rPr lang="en-US" dirty="0">
                <a:solidFill>
                  <a:srgbClr val="000090"/>
                </a:solidFill>
              </a:rPr>
              <a:t>, </a:t>
            </a:r>
            <a:r>
              <a:rPr lang="en-US" dirty="0" smtClean="0">
                <a:solidFill>
                  <a:srgbClr val="000090"/>
                </a:solidFill>
              </a:rPr>
              <a:t>kidney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        nerve,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        ASVD</a:t>
            </a:r>
            <a:endParaRPr lang="en-US" dirty="0">
              <a:solidFill>
                <a:srgbClr val="00009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343953" y="6122626"/>
            <a:ext cx="539115" cy="1317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1545465" y="6122626"/>
            <a:ext cx="641745" cy="1317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-50632" y="1336694"/>
            <a:ext cx="20697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=</a:t>
            </a:r>
            <a:r>
              <a:rPr lang="en-US" b="1" dirty="0" err="1" smtClean="0"/>
              <a:t>Gluco-LipoToxicity</a:t>
            </a:r>
            <a:endParaRPr lang="en-US" b="1" dirty="0" smtClean="0"/>
          </a:p>
          <a:p>
            <a:r>
              <a:rPr lang="en-US" b="1" dirty="0"/>
              <a:t>a</a:t>
            </a:r>
            <a:r>
              <a:rPr lang="en-US" b="1" dirty="0" smtClean="0"/>
              <a:t>t beta-cell</a:t>
            </a:r>
            <a:endParaRPr lang="en-US" b="1" dirty="0"/>
          </a:p>
        </p:txBody>
      </p:sp>
      <p:cxnSp>
        <p:nvCxnSpPr>
          <p:cNvPr id="83" name="Straight Arrow Connector 82"/>
          <p:cNvCxnSpPr/>
          <p:nvPr/>
        </p:nvCxnSpPr>
        <p:spPr>
          <a:xfrm flipH="1">
            <a:off x="1985522" y="1582081"/>
            <a:ext cx="143263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62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134" grpId="0"/>
      <p:bldP spid="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4719557" y="1052633"/>
            <a:ext cx="2888255" cy="2080891"/>
            <a:chOff x="5042122" y="5135597"/>
            <a:chExt cx="1493584" cy="10538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6" name="Rectangle: Rounded Corners 85"/>
            <p:cNvSpPr/>
            <p:nvPr/>
          </p:nvSpPr>
          <p:spPr>
            <a:xfrm>
              <a:off x="5048173" y="5142164"/>
              <a:ext cx="1472177" cy="10473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5381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42122" y="5135597"/>
              <a:ext cx="1493584" cy="274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CELLS </a:t>
              </a: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DIABETES-RELATED COMPLICATIONS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Intracellular Fuel Excess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Curved Up Arrow 22"/>
          <p:cNvSpPr/>
          <p:nvPr/>
        </p:nvSpPr>
        <p:spPr>
          <a:xfrm flipH="1" flipV="1">
            <a:off x="1112415" y="2393579"/>
            <a:ext cx="3560944" cy="1078995"/>
          </a:xfrm>
          <a:prstGeom prst="curvedUpArrow">
            <a:avLst>
              <a:gd name="adj1" fmla="val 17809"/>
              <a:gd name="adj2" fmla="val 50000"/>
              <a:gd name="adj3" fmla="val 20322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Speech Bubble: Rectangle 96"/>
          <p:cNvSpPr/>
          <p:nvPr/>
        </p:nvSpPr>
        <p:spPr>
          <a:xfrm>
            <a:off x="7395300" y="3592515"/>
            <a:ext cx="1757348" cy="745603"/>
          </a:xfrm>
          <a:prstGeom prst="wedgeRectCallout">
            <a:avLst>
              <a:gd name="adj1" fmla="val 11738"/>
              <a:gd name="adj2" fmla="val 22347"/>
            </a:avLst>
          </a:prstGeom>
          <a:noFill/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EXTRACELLULAR FUEL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EXCESS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(glucose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/ lipids)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(Brownlee’s Unified Theory of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Complications)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9" name="Rectangle: Rounded Corners 98"/>
          <p:cNvSpPr/>
          <p:nvPr/>
        </p:nvSpPr>
        <p:spPr>
          <a:xfrm>
            <a:off x="4994928" y="2550064"/>
            <a:ext cx="2468045" cy="506346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Cell/Tissue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damage and dysfunction</a:t>
            </a:r>
          </a:p>
        </p:txBody>
      </p:sp>
      <p:sp>
        <p:nvSpPr>
          <p:cNvPr id="3" name="Curved Up Arrow 2"/>
          <p:cNvSpPr/>
          <p:nvPr/>
        </p:nvSpPr>
        <p:spPr>
          <a:xfrm flipH="1">
            <a:off x="1102863" y="3974735"/>
            <a:ext cx="3566160" cy="1072315"/>
          </a:xfrm>
          <a:prstGeom prst="curvedUpArrow">
            <a:avLst>
              <a:gd name="adj1" fmla="val 17820"/>
              <a:gd name="adj2" fmla="val 50000"/>
              <a:gd name="adj3" fmla="val 2200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Right Arrow 24"/>
          <p:cNvSpPr/>
          <p:nvPr/>
        </p:nvSpPr>
        <p:spPr>
          <a:xfrm rot="10800000" flipV="1">
            <a:off x="4301799" y="3653335"/>
            <a:ext cx="3200400" cy="170067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Left-Right Arrow 16"/>
          <p:cNvSpPr/>
          <p:nvPr/>
        </p:nvSpPr>
        <p:spPr>
          <a:xfrm>
            <a:off x="593398" y="3494411"/>
            <a:ext cx="1370463" cy="492894"/>
          </a:xfrm>
          <a:prstGeom prst="leftRightArrow">
            <a:avLst>
              <a:gd name="adj1" fmla="val 59276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031" y="3517703"/>
            <a:ext cx="118494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Epigenetic </a:t>
            </a: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ight Arrow 24"/>
          <p:cNvSpPr/>
          <p:nvPr/>
        </p:nvSpPr>
        <p:spPr>
          <a:xfrm rot="13194572" flipV="1">
            <a:off x="7543876" y="3001347"/>
            <a:ext cx="822960" cy="21867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33670" y="2397622"/>
            <a:ext cx="2920080" cy="4226539"/>
            <a:chOff x="4760701" y="1955653"/>
            <a:chExt cx="2565013" cy="4226539"/>
          </a:xfrm>
        </p:grpSpPr>
        <p:sp>
          <p:nvSpPr>
            <p:cNvPr id="111" name="Arrow: Down 110"/>
            <p:cNvSpPr/>
            <p:nvPr/>
          </p:nvSpPr>
          <p:spPr>
            <a:xfrm>
              <a:off x="6607464" y="5328290"/>
              <a:ext cx="137160" cy="219456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6" name="Group 255"/>
            <p:cNvGrpSpPr/>
            <p:nvPr/>
          </p:nvGrpSpPr>
          <p:grpSpPr>
            <a:xfrm>
              <a:off x="4764398" y="4114268"/>
              <a:ext cx="2556028" cy="2067924"/>
              <a:chOff x="5048173" y="5142164"/>
              <a:chExt cx="1472177" cy="1047312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257" name="Rectangle: Rounded Corners 256"/>
              <p:cNvSpPr/>
              <p:nvPr/>
            </p:nvSpPr>
            <p:spPr>
              <a:xfrm>
                <a:off x="5048173" y="5142164"/>
                <a:ext cx="1472177" cy="104731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5381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5102226" y="5775094"/>
                <a:ext cx="1338414" cy="2744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R="0" lvl="0" indent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Intracellular Fuel Excess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800" b="1" dirty="0">
                  <a:solidFill>
                    <a:srgbClr val="1F497D"/>
                  </a:solidFill>
                  <a:latin typeface="Calibri"/>
                </a:endParaRPr>
              </a:p>
              <a:p>
                <a:pPr>
                  <a:lnSpc>
                    <a:spcPts val="1700"/>
                  </a:lnSpc>
                </a:pPr>
                <a:r>
                  <a:rPr lang="en-US" sz="2000" b="1" dirty="0">
                    <a:solidFill>
                      <a:srgbClr val="002060"/>
                    </a:solidFill>
                  </a:rPr>
                  <a:t>BETA CELLS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Final Common Denominator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1" name="Rectangle: Rounded Corners 100"/>
            <p:cNvSpPr/>
            <p:nvPr/>
          </p:nvSpPr>
          <p:spPr>
            <a:xfrm>
              <a:off x="4760701" y="4027114"/>
              <a:ext cx="2565013" cy="1427951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Diminished insulin secretion and beta cell mass;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</a:t>
              </a:r>
              <a:r>
                <a:rPr lang="en-US" sz="1500" i="1" kern="0" dirty="0">
                  <a:solidFill>
                    <a:srgbClr val="4F81BD">
                      <a:lumMod val="50000"/>
                    </a:srgbClr>
                  </a:solidFill>
                </a:rPr>
                <a:t>ell damage and dysfunction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Arrow: Down 258"/>
            <p:cNvSpPr/>
            <p:nvPr/>
          </p:nvSpPr>
          <p:spPr>
            <a:xfrm rot="10800000">
              <a:off x="5975179" y="5074915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Arrow: Down 258"/>
            <p:cNvSpPr/>
            <p:nvPr/>
          </p:nvSpPr>
          <p:spPr>
            <a:xfrm>
              <a:off x="5981936" y="1955653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 rot="19156330">
            <a:off x="7669975" y="4791524"/>
            <a:ext cx="128944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Gluco/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Lipo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toxicity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0" name="Title 1"/>
          <p:cNvSpPr txBox="1">
            <a:spLocks/>
          </p:cNvSpPr>
          <p:nvPr/>
        </p:nvSpPr>
        <p:spPr>
          <a:xfrm>
            <a:off x="0" y="112016"/>
            <a:ext cx="9143999" cy="815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Diabetes and Its Complications Arise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from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Common </a:t>
            </a:r>
            <a:r>
              <a:rPr lang="en-US" sz="3200" b="1" dirty="0">
                <a:solidFill>
                  <a:srgbClr val="002060"/>
                </a:solidFill>
                <a:latin typeface="Calibri"/>
              </a:rPr>
              <a:t>P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athophysiologies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7590833" y="4562214"/>
            <a:ext cx="840888" cy="313295"/>
            <a:chOff x="8937871" y="5253183"/>
            <a:chExt cx="639238" cy="231774"/>
          </a:xfrm>
        </p:grpSpPr>
        <p:sp>
          <p:nvSpPr>
            <p:cNvPr id="283" name="Right Arrow 24"/>
            <p:cNvSpPr/>
            <p:nvPr/>
          </p:nvSpPr>
          <p:spPr>
            <a:xfrm rot="8377203" flipV="1">
              <a:off x="8937871" y="5329650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4" name="Right Arrow 24"/>
            <p:cNvSpPr/>
            <p:nvPr/>
          </p:nvSpPr>
          <p:spPr>
            <a:xfrm rot="19177203" flipV="1">
              <a:off x="9028469" y="5253183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6" name="Group 42"/>
          <p:cNvGrpSpPr>
            <a:grpSpLocks noChangeAspect="1"/>
          </p:cNvGrpSpPr>
          <p:nvPr/>
        </p:nvGrpSpPr>
        <p:grpSpPr bwMode="auto">
          <a:xfrm rot="4204593">
            <a:off x="-108807" y="3675734"/>
            <a:ext cx="975055" cy="325187"/>
            <a:chOff x="296189" y="2559679"/>
            <a:chExt cx="4856626" cy="1764160"/>
          </a:xfrm>
        </p:grpSpPr>
        <p:sp>
          <p:nvSpPr>
            <p:cNvPr id="287" name="Oval 286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8" name="Oval 287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9" name="Oval 288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0" name="Straight Connector 289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2" name="Oval 291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3" name="Oval 292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6" name="Oval 295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9" name="Oval 298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9" name="Straight Connector 308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0" name="Oval 309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3" name="Straight Connector 312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5" name="Oval 314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Oval 315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7" name="Straight Connector 316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0" name="Oval 319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Oval 320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2" name="Straight Connector 321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3" name="Oval 322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4" name="Oval 323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6" name="Straight Connector 325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2" name="Straight Connector 331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3" name="Oval 332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4" name="Straight Connector 333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5" name="Oval 334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6" name="TextBox 335"/>
          <p:cNvSpPr txBox="1"/>
          <p:nvPr/>
        </p:nvSpPr>
        <p:spPr>
          <a:xfrm>
            <a:off x="371871" y="3207378"/>
            <a:ext cx="14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</a:p>
        </p:txBody>
      </p:sp>
      <p:sp>
        <p:nvSpPr>
          <p:cNvPr id="340" name="TextBox 339"/>
          <p:cNvSpPr txBox="1"/>
          <p:nvPr/>
        </p:nvSpPr>
        <p:spPr>
          <a:xfrm>
            <a:off x="0" y="5812131"/>
            <a:ext cx="419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Abnormal genes include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both unique 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the beta cells 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genes </a:t>
            </a:r>
            <a:r>
              <a:rPr lang="en-US" sz="1600" b="1" kern="0" dirty="0" smtClean="0">
                <a:solidFill>
                  <a:srgbClr val="002060"/>
                </a:solidFill>
              </a:rPr>
              <a:t>common to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beta cells and each cell type </a:t>
            </a: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implicated in complications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870551" y="3127118"/>
            <a:ext cx="20274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REDOX regulators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(L/P, β/A, SH/SS, ROS)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4F81BD">
                  <a:lumMod val="50000"/>
                </a:srgbClr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err="1">
                <a:solidFill>
                  <a:srgbClr val="4F81BD">
                    <a:lumMod val="50000"/>
                  </a:srgbClr>
                </a:solidFill>
                <a:latin typeface="Calibri"/>
              </a:rPr>
              <a:t>miRNA</a:t>
            </a: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, mechanisms of altered gene expression</a:t>
            </a:r>
          </a:p>
        </p:txBody>
      </p:sp>
      <p:sp>
        <p:nvSpPr>
          <p:cNvPr id="92" name="Right Arrow 24"/>
          <p:cNvSpPr/>
          <p:nvPr/>
        </p:nvSpPr>
        <p:spPr>
          <a:xfrm rot="20659919" flipV="1">
            <a:off x="3962100" y="2990114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Curved Up Arrow 22"/>
          <p:cNvSpPr/>
          <p:nvPr/>
        </p:nvSpPr>
        <p:spPr>
          <a:xfrm rot="18617398" flipH="1">
            <a:off x="6696742" y="3343360"/>
            <a:ext cx="634900" cy="182880"/>
          </a:xfrm>
          <a:prstGeom prst="curvedUpArrow">
            <a:avLst>
              <a:gd name="adj1" fmla="val 29825"/>
              <a:gd name="adj2" fmla="val 111201"/>
              <a:gd name="adj3" fmla="val 64855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Curved Up Arrow 22"/>
          <p:cNvSpPr/>
          <p:nvPr/>
        </p:nvSpPr>
        <p:spPr>
          <a:xfrm rot="14219872">
            <a:off x="6626124" y="4073940"/>
            <a:ext cx="734542" cy="182880"/>
          </a:xfrm>
          <a:prstGeom prst="curvedUpArrow">
            <a:avLst>
              <a:gd name="adj1" fmla="val 29825"/>
              <a:gd name="adj2" fmla="val 111202"/>
              <a:gd name="adj3" fmla="val 64855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Right Arrow 24"/>
          <p:cNvSpPr/>
          <p:nvPr/>
        </p:nvSpPr>
        <p:spPr>
          <a:xfrm rot="940081">
            <a:off x="4059923" y="4518979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Arrow: Bent 88"/>
          <p:cNvSpPr/>
          <p:nvPr/>
        </p:nvSpPr>
        <p:spPr>
          <a:xfrm>
            <a:off x="448907" y="1876880"/>
            <a:ext cx="3931920" cy="894715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Arrow: Bent 89"/>
          <p:cNvSpPr/>
          <p:nvPr/>
        </p:nvSpPr>
        <p:spPr>
          <a:xfrm flipV="1">
            <a:off x="481959" y="4743917"/>
            <a:ext cx="3931920" cy="816610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2041620" y="2633155"/>
            <a:ext cx="1850595" cy="12684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 cmpd="sng"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1846753" y="3698263"/>
            <a:ext cx="920729" cy="10647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2692432" y="3781397"/>
            <a:ext cx="1488966" cy="9100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Text Box 2"/>
          <p:cNvSpPr txBox="1">
            <a:spLocks noChangeArrowheads="1"/>
          </p:cNvSpPr>
          <p:nvPr/>
        </p:nvSpPr>
        <p:spPr bwMode="auto">
          <a:xfrm>
            <a:off x="2091545" y="2765155"/>
            <a:ext cx="1747332" cy="88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IR / 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Dyslipidemia / Hypertension, etc.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2576205" y="3977881"/>
            <a:ext cx="174733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Inflammation /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latin typeface="Calibri" panose="020F0502020204030204" pitchFamily="34" charset="0"/>
                <a:ea typeface="Calibri" panose="020F0502020204030204" pitchFamily="34" charset="0"/>
                <a:cs typeface="DaunPenh" panose="02000500000000020004" pitchFamily="2" charset="0"/>
              </a:rPr>
              <a:t>Immune mech.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9" name="Text Box 2"/>
          <p:cNvSpPr txBox="1">
            <a:spLocks noChangeArrowheads="1"/>
          </p:cNvSpPr>
          <p:nvPr/>
        </p:nvSpPr>
        <p:spPr bwMode="auto">
          <a:xfrm>
            <a:off x="1842064" y="3938444"/>
            <a:ext cx="92080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Environ-</a:t>
            </a:r>
            <a:r>
              <a:rPr lang="en-US" sz="1500" b="1" dirty="0" err="1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ment</a:t>
            </a:r>
            <a:endParaRPr lang="en-US" sz="1500" b="1" dirty="0">
              <a:solidFill>
                <a:srgbClr val="13203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DaunPenh" panose="02000500000000020004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648" y="97444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MOST MECHANISMS OF </a:t>
            </a:r>
            <a:r>
              <a:rPr lang="en-US" b="1" dirty="0" smtClean="0">
                <a:solidFill>
                  <a:srgbClr val="000090"/>
                </a:solidFill>
              </a:rPr>
              <a:t>B-cell </a:t>
            </a:r>
            <a:r>
              <a:rPr lang="en-US" b="1" dirty="0">
                <a:solidFill>
                  <a:srgbClr val="000090"/>
                </a:solidFill>
              </a:rPr>
              <a:t>Damage </a:t>
            </a:r>
            <a:r>
              <a:rPr lang="en-US" b="1" dirty="0" smtClean="0">
                <a:solidFill>
                  <a:srgbClr val="000090"/>
                </a:solidFill>
              </a:rPr>
              <a:t>Overlap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dirty="0">
                <a:solidFill>
                  <a:srgbClr val="000090"/>
                </a:solidFill>
              </a:rPr>
              <a:t>with Causes of ALL Complications:</a:t>
            </a:r>
          </a:p>
          <a:p>
            <a:r>
              <a:rPr lang="en-US" b="1" dirty="0">
                <a:solidFill>
                  <a:srgbClr val="000090"/>
                </a:solidFill>
              </a:rPr>
              <a:t>[ describe in 2 ways]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90561" y="773102"/>
            <a:ext cx="16823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Not Micro/</a:t>
            </a:r>
          </a:p>
          <a:p>
            <a:r>
              <a:rPr lang="en-US" b="1" dirty="0" smtClean="0"/>
              <a:t>Macro Vascular</a:t>
            </a:r>
          </a:p>
          <a:p>
            <a:endParaRPr lang="en-US" b="1" dirty="0" smtClean="0"/>
          </a:p>
          <a:p>
            <a:r>
              <a:rPr lang="en-US" b="1" dirty="0" smtClean="0"/>
              <a:t>Same comp. for</a:t>
            </a:r>
          </a:p>
          <a:p>
            <a:r>
              <a:rPr lang="en-US" b="1" dirty="0" smtClean="0"/>
              <a:t> T1DM &amp; T2DM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314988" y="1890308"/>
            <a:ext cx="30746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90"/>
                </a:solidFill>
              </a:rPr>
              <a:t>Susceptibility to abnormal </a:t>
            </a:r>
            <a:r>
              <a:rPr lang="en-US" sz="1200" b="1" dirty="0" smtClean="0">
                <a:solidFill>
                  <a:srgbClr val="000090"/>
                </a:solidFill>
              </a:rPr>
              <a:t>metabolic </a:t>
            </a:r>
            <a:r>
              <a:rPr lang="en-US" sz="1200" b="1" dirty="0" err="1">
                <a:solidFill>
                  <a:srgbClr val="000090"/>
                </a:solidFill>
              </a:rPr>
              <a:t>envir</a:t>
            </a:r>
            <a:r>
              <a:rPr lang="en-US" sz="1200" b="1" dirty="0">
                <a:solidFill>
                  <a:srgbClr val="FFFFFF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54405" y="5259567"/>
            <a:ext cx="2795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90"/>
                </a:solidFill>
              </a:rPr>
              <a:t>Cause or permit susceptibility to damage</a:t>
            </a:r>
          </a:p>
          <a:p>
            <a:endParaRPr lang="en-US" sz="1200" dirty="0"/>
          </a:p>
        </p:txBody>
      </p:sp>
      <p:grpSp>
        <p:nvGrpSpPr>
          <p:cNvPr id="100" name="Group 99">
            <a:extLst>
              <a:ext uri="{FF2B5EF4-FFF2-40B4-BE49-F238E27FC236}">
                <a16:creationId xmlns="" xmlns:a16="http://schemas.microsoft.com/office/drawing/2014/main" id="{F714BB2F-34DF-44EA-92B4-F4D3A76E062E}"/>
              </a:ext>
            </a:extLst>
          </p:cNvPr>
          <p:cNvGrpSpPr/>
          <p:nvPr/>
        </p:nvGrpSpPr>
        <p:grpSpPr>
          <a:xfrm>
            <a:off x="4666550" y="972588"/>
            <a:ext cx="2987200" cy="2136547"/>
            <a:chOff x="5046570" y="5074651"/>
            <a:chExt cx="1493584" cy="108749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4" name="Rectangle: Rounded Corners 85">
              <a:extLst>
                <a:ext uri="{FF2B5EF4-FFF2-40B4-BE49-F238E27FC236}">
                  <a16:creationId xmlns="" xmlns:a16="http://schemas.microsoft.com/office/drawing/2014/main" id="{41E665A3-6045-4A35-8926-5D227AB2CC0E}"/>
                </a:ext>
              </a:extLst>
            </p:cNvPr>
            <p:cNvSpPr/>
            <p:nvPr/>
          </p:nvSpPr>
          <p:spPr>
            <a:xfrm>
              <a:off x="5053975" y="5136879"/>
              <a:ext cx="1472177" cy="102527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alpha val="0"/>
                    <a:lumMod val="0"/>
                    <a:lumOff val="10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88000">
                  <a:srgbClr val="FFCAA7"/>
                </a:gs>
                <a:gs pos="53000">
                  <a:srgbClr val="E6EDF6"/>
                </a:gs>
                <a:gs pos="100000">
                  <a:srgbClr val="FFB171"/>
                </a:gs>
              </a:gsLst>
              <a:lin ang="5400000" scaled="1"/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53000">
                    <a:schemeClr val="accent1">
                      <a:lumMod val="45000"/>
                      <a:lumOff val="55000"/>
                    </a:schemeClr>
                  </a:gs>
                  <a:gs pos="71000">
                    <a:srgbClr val="FFB17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="" xmlns:a16="http://schemas.microsoft.com/office/drawing/2014/main" id="{A62556EB-2876-43EA-B0F8-ED15B6C613EF}"/>
                </a:ext>
              </a:extLst>
            </p:cNvPr>
            <p:cNvSpPr txBox="1"/>
            <p:nvPr/>
          </p:nvSpPr>
          <p:spPr>
            <a:xfrm>
              <a:off x="5046570" y="5074651"/>
              <a:ext cx="1493584" cy="27440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ctr" defTabSz="914400">
                <a:defRPr kern="0">
                  <a:solidFill>
                    <a:sysClr val="windowText" lastClr="000000"/>
                  </a:solidFill>
                  <a:latin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CELLS of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DIABETES-RELATED COMPLICATIONS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Intracellular Fuel Excess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680870" y="2410079"/>
            <a:ext cx="2873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b="1" i="1" kern="0" dirty="0">
                <a:solidFill>
                  <a:srgbClr val="4F81BD">
                    <a:lumMod val="50000"/>
                  </a:srgbClr>
                </a:solidFill>
              </a:rPr>
              <a:t>Cell/Tissue</a:t>
            </a:r>
          </a:p>
          <a:p>
            <a:pPr lvl="0" algn="ctr" defTabSz="914400">
              <a:defRPr/>
            </a:pPr>
            <a:r>
              <a:rPr lang="en-US" b="1" i="1" kern="0" dirty="0">
                <a:solidFill>
                  <a:srgbClr val="4F81BD">
                    <a:lumMod val="50000"/>
                  </a:srgbClr>
                </a:solidFill>
              </a:rPr>
              <a:t>damage and dysfunction</a:t>
            </a:r>
          </a:p>
        </p:txBody>
      </p:sp>
      <p:sp>
        <p:nvSpPr>
          <p:cNvPr id="112" name="Arrow: Down 258"/>
          <p:cNvSpPr/>
          <p:nvPr/>
        </p:nvSpPr>
        <p:spPr>
          <a:xfrm rot="10800000">
            <a:off x="7727975" y="7322752"/>
            <a:ext cx="156147" cy="21945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Arrow: Down 258"/>
          <p:cNvSpPr/>
          <p:nvPr/>
        </p:nvSpPr>
        <p:spPr>
          <a:xfrm rot="10800000">
            <a:off x="7880375" y="7475152"/>
            <a:ext cx="156147" cy="21945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Arrow: Down 258">
            <a:extLst>
              <a:ext uri="{FF2B5EF4-FFF2-40B4-BE49-F238E27FC236}">
                <a16:creationId xmlns="" xmlns:a16="http://schemas.microsoft.com/office/drawing/2014/main" id="{F6A62226-7B47-427B-9173-B44D4629A0EC}"/>
              </a:ext>
            </a:extLst>
          </p:cNvPr>
          <p:cNvSpPr/>
          <p:nvPr/>
        </p:nvSpPr>
        <p:spPr>
          <a:xfrm>
            <a:off x="6219825" y="2208213"/>
            <a:ext cx="149225" cy="21907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Rectangle: Rounded Corners 256">
            <a:extLst>
              <a:ext uri="{FF2B5EF4-FFF2-40B4-BE49-F238E27FC236}">
                <a16:creationId xmlns="" xmlns:a16="http://schemas.microsoft.com/office/drawing/2014/main" id="{0562BDE9-D6E3-4A1F-ADBF-4ED1769E8B1E}"/>
              </a:ext>
            </a:extLst>
          </p:cNvPr>
          <p:cNvSpPr/>
          <p:nvPr/>
        </p:nvSpPr>
        <p:spPr>
          <a:xfrm>
            <a:off x="4737878" y="4556236"/>
            <a:ext cx="2915871" cy="208689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alpha val="0"/>
                  <a:lumMod val="0"/>
                  <a:lumOff val="100000"/>
                </a:schemeClr>
              </a:gs>
              <a:gs pos="0">
                <a:schemeClr val="accent1">
                  <a:lumMod val="40000"/>
                  <a:lumOff val="60000"/>
                </a:schemeClr>
              </a:gs>
              <a:gs pos="69000">
                <a:srgbClr val="FFCAA7"/>
              </a:gs>
              <a:gs pos="31000">
                <a:schemeClr val="accent1">
                  <a:lumMod val="20000"/>
                  <a:lumOff val="80000"/>
                </a:schemeClr>
              </a:gs>
              <a:gs pos="100000">
                <a:srgbClr val="FFB171"/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26000">
                  <a:schemeClr val="accent1">
                    <a:lumMod val="45000"/>
                    <a:lumOff val="55000"/>
                  </a:schemeClr>
                </a:gs>
                <a:gs pos="70000">
                  <a:srgbClr val="FFB17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700"/>
              </a:lnSpc>
            </a:pPr>
            <a:endParaRPr lang="en-US" b="1" kern="0" dirty="0" smtClean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 smtClean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  <a:p>
            <a:pPr lvl="0">
              <a:lnSpc>
                <a:spcPts val="17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       </a:t>
            </a:r>
            <a:r>
              <a:rPr lang="en-US" sz="1400" kern="0" dirty="0">
                <a:solidFill>
                  <a:srgbClr val="4F81BD">
                    <a:lumMod val="75000"/>
                  </a:srgbClr>
                </a:solidFill>
              </a:rPr>
              <a:t>Intracellular Fuel Excess</a:t>
            </a:r>
          </a:p>
          <a:p>
            <a:pPr>
              <a:lnSpc>
                <a:spcPts val="1700"/>
              </a:lnSpc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>
              <a:lnSpc>
                <a:spcPts val="1700"/>
              </a:lnSpc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       BETA </a:t>
            </a:r>
            <a:r>
              <a:rPr lang="en-US" sz="2400" b="1" dirty="0">
                <a:solidFill>
                  <a:srgbClr val="002060"/>
                </a:solidFill>
              </a:rPr>
              <a:t>CELLS</a:t>
            </a:r>
          </a:p>
          <a:p>
            <a:pPr lvl="0" algn="ctr" defTabSz="914400">
              <a:lnSpc>
                <a:spcPts val="1700"/>
              </a:lnSpc>
              <a:defRPr/>
            </a:pPr>
            <a:r>
              <a:rPr lang="en-US" b="1" kern="0" dirty="0">
                <a:solidFill>
                  <a:srgbClr val="1F497D"/>
                </a:solidFill>
              </a:rPr>
              <a:t>Final Common Denominator</a:t>
            </a: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</p:txBody>
      </p:sp>
      <p:sp>
        <p:nvSpPr>
          <p:cNvPr id="117" name="Rectangle: Rounded Corners 100">
            <a:extLst>
              <a:ext uri="{FF2B5EF4-FFF2-40B4-BE49-F238E27FC236}">
                <a16:creationId xmlns="" xmlns:a16="http://schemas.microsoft.com/office/drawing/2014/main" id="{EA63153F-09C4-4222-83D8-FFBB37BB66CB}"/>
              </a:ext>
            </a:extLst>
          </p:cNvPr>
          <p:cNvSpPr/>
          <p:nvPr/>
        </p:nvSpPr>
        <p:spPr>
          <a:xfrm>
            <a:off x="4891088" y="4360863"/>
            <a:ext cx="2790825" cy="1428750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Diminished insulin secretion and beta cell mass; 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 damage and dysfunction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1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837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4719557" y="1052633"/>
            <a:ext cx="2888255" cy="2080891"/>
            <a:chOff x="5042122" y="5135597"/>
            <a:chExt cx="1493584" cy="1053879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86" name="Rectangle: Rounded Corners 85"/>
            <p:cNvSpPr/>
            <p:nvPr/>
          </p:nvSpPr>
          <p:spPr>
            <a:xfrm>
              <a:off x="5048173" y="5142164"/>
              <a:ext cx="1472177" cy="1047312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rgbClr val="5381B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042122" y="5135597"/>
              <a:ext cx="1493584" cy="2744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R="0" lvl="0" indent="0" algn="ctr" defTabSz="91440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CELLS </a:t>
              </a: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of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DIABETES-RELATED COMPLICATIONS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7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Intracellular Fuel Excess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3" name="Curved Up Arrow 22"/>
          <p:cNvSpPr/>
          <p:nvPr/>
        </p:nvSpPr>
        <p:spPr>
          <a:xfrm flipH="1" flipV="1">
            <a:off x="1112415" y="2393579"/>
            <a:ext cx="3560944" cy="1078995"/>
          </a:xfrm>
          <a:prstGeom prst="curvedUpArrow">
            <a:avLst>
              <a:gd name="adj1" fmla="val 17809"/>
              <a:gd name="adj2" fmla="val 50000"/>
              <a:gd name="adj3" fmla="val 20322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Speech Bubble: Rectangle 96"/>
          <p:cNvSpPr/>
          <p:nvPr/>
        </p:nvSpPr>
        <p:spPr>
          <a:xfrm>
            <a:off x="7395300" y="3592515"/>
            <a:ext cx="1757348" cy="745603"/>
          </a:xfrm>
          <a:prstGeom prst="wedgeRectCallout">
            <a:avLst>
              <a:gd name="adj1" fmla="val 11738"/>
              <a:gd name="adj2" fmla="val 22347"/>
            </a:avLst>
          </a:prstGeom>
          <a:noFill/>
          <a:ln w="63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EXTRACELLULAR FUEL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EXCESS</a:t>
            </a:r>
            <a:r>
              <a:rPr kumimoji="0" lang="en-US" sz="1600" b="1" i="0" u="none" strike="noStrike" kern="120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rPr>
              <a:t>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(glucose</a:t>
            </a:r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/ lipids)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(Brownlee’s Unified Theory of </a:t>
            </a:r>
            <a:r>
              <a:rPr lang="en-US" sz="1200" dirty="0" smtClean="0">
                <a:solidFill>
                  <a:schemeClr val="tx2">
                    <a:lumMod val="75000"/>
                  </a:schemeClr>
                </a:solidFill>
              </a:rPr>
              <a:t>Complications)</a:t>
            </a:r>
            <a:endParaRPr lang="en-US" sz="1200" dirty="0">
              <a:solidFill>
                <a:schemeClr val="tx2">
                  <a:lumMod val="75000"/>
                </a:schemeClr>
              </a:solidFill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9" name="Rectangle: Rounded Corners 98"/>
          <p:cNvSpPr/>
          <p:nvPr/>
        </p:nvSpPr>
        <p:spPr>
          <a:xfrm>
            <a:off x="4994928" y="2550064"/>
            <a:ext cx="2468045" cy="506346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Cell/Tissue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damage and dysfunction</a:t>
            </a:r>
          </a:p>
        </p:txBody>
      </p:sp>
      <p:sp>
        <p:nvSpPr>
          <p:cNvPr id="3" name="Curved Up Arrow 2"/>
          <p:cNvSpPr/>
          <p:nvPr/>
        </p:nvSpPr>
        <p:spPr>
          <a:xfrm flipH="1">
            <a:off x="1102863" y="3974735"/>
            <a:ext cx="3566160" cy="1072315"/>
          </a:xfrm>
          <a:prstGeom prst="curvedUpArrow">
            <a:avLst>
              <a:gd name="adj1" fmla="val 17820"/>
              <a:gd name="adj2" fmla="val 50000"/>
              <a:gd name="adj3" fmla="val 2200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4" name="Right Arrow 24"/>
          <p:cNvSpPr/>
          <p:nvPr/>
        </p:nvSpPr>
        <p:spPr>
          <a:xfrm rot="10800000" flipV="1">
            <a:off x="4301799" y="3653335"/>
            <a:ext cx="3200400" cy="170067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Left-Right Arrow 16"/>
          <p:cNvSpPr/>
          <p:nvPr/>
        </p:nvSpPr>
        <p:spPr>
          <a:xfrm>
            <a:off x="593398" y="3494411"/>
            <a:ext cx="1370463" cy="492894"/>
          </a:xfrm>
          <a:prstGeom prst="leftRightArrow">
            <a:avLst>
              <a:gd name="adj1" fmla="val 59276"/>
              <a:gd name="adj2" fmla="val 50000"/>
            </a:avLst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6031" y="3517703"/>
            <a:ext cx="118494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Epigenetic </a:t>
            </a:r>
            <a:r>
              <a:rPr kumimoji="0" lang="el-GR" sz="1800" b="1" i="0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F79646">
                  <a:lumMod val="20000"/>
                  <a:lumOff val="8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ight Arrow 24"/>
          <p:cNvSpPr/>
          <p:nvPr/>
        </p:nvSpPr>
        <p:spPr>
          <a:xfrm rot="13194572" flipV="1">
            <a:off x="7543876" y="3001347"/>
            <a:ext cx="822960" cy="21867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33670" y="2397622"/>
            <a:ext cx="2920080" cy="4226539"/>
            <a:chOff x="4760701" y="1955653"/>
            <a:chExt cx="2565013" cy="4226539"/>
          </a:xfrm>
        </p:grpSpPr>
        <p:sp>
          <p:nvSpPr>
            <p:cNvPr id="111" name="Arrow: Down 110"/>
            <p:cNvSpPr/>
            <p:nvPr/>
          </p:nvSpPr>
          <p:spPr>
            <a:xfrm>
              <a:off x="6607464" y="5328290"/>
              <a:ext cx="137160" cy="219456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6" name="Group 255"/>
            <p:cNvGrpSpPr/>
            <p:nvPr/>
          </p:nvGrpSpPr>
          <p:grpSpPr>
            <a:xfrm>
              <a:off x="4764398" y="4114268"/>
              <a:ext cx="2556028" cy="2067924"/>
              <a:chOff x="5048173" y="5142164"/>
              <a:chExt cx="1472177" cy="1047312"/>
            </a:xfrm>
            <a:solidFill>
              <a:schemeClr val="accent1">
                <a:lumMod val="60000"/>
                <a:lumOff val="40000"/>
              </a:schemeClr>
            </a:solidFill>
          </p:grpSpPr>
          <p:sp>
            <p:nvSpPr>
              <p:cNvPr id="257" name="Rectangle: Rounded Corners 256"/>
              <p:cNvSpPr/>
              <p:nvPr/>
            </p:nvSpPr>
            <p:spPr>
              <a:xfrm>
                <a:off x="5048173" y="5142164"/>
                <a:ext cx="1472177" cy="1047312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rgbClr val="5381B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TextBox 257"/>
              <p:cNvSpPr txBox="1"/>
              <p:nvPr/>
            </p:nvSpPr>
            <p:spPr>
              <a:xfrm>
                <a:off x="5102226" y="5775094"/>
                <a:ext cx="1338414" cy="27440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R="0" lvl="0" indent="0" algn="ctr" defTabSz="91440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b="0" i="0" u="none" strike="noStrike" kern="0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Intracellular Fuel Excess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sz="800" b="1" dirty="0">
                  <a:solidFill>
                    <a:srgbClr val="1F497D"/>
                  </a:solidFill>
                  <a:latin typeface="Calibri"/>
                </a:endParaRPr>
              </a:p>
              <a:p>
                <a:pPr>
                  <a:lnSpc>
                    <a:spcPts val="1700"/>
                  </a:lnSpc>
                </a:pPr>
                <a:r>
                  <a:rPr lang="en-US" sz="2000" b="1" dirty="0">
                    <a:solidFill>
                      <a:srgbClr val="002060"/>
                    </a:solidFill>
                  </a:rPr>
                  <a:t>BETA CELLS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ts val="17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1F497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Final Common Denominator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01" name="Rectangle: Rounded Corners 100"/>
            <p:cNvSpPr/>
            <p:nvPr/>
          </p:nvSpPr>
          <p:spPr>
            <a:xfrm>
              <a:off x="4760701" y="4027114"/>
              <a:ext cx="2565013" cy="1427951"/>
            </a:xfrm>
            <a:prstGeom prst="round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Diminished insulin secretion and beta cell mass;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</a:t>
              </a:r>
              <a:r>
                <a:rPr lang="en-US" sz="1500" i="1" kern="0" dirty="0">
                  <a:solidFill>
                    <a:srgbClr val="4F81BD">
                      <a:lumMod val="50000"/>
                    </a:srgbClr>
                  </a:solidFill>
                </a:rPr>
                <a:t>ell damage and dysfunction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1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Arrow: Down 258"/>
            <p:cNvSpPr/>
            <p:nvPr/>
          </p:nvSpPr>
          <p:spPr>
            <a:xfrm rot="10800000">
              <a:off x="5975179" y="5074915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Arrow: Down 258"/>
            <p:cNvSpPr/>
            <p:nvPr/>
          </p:nvSpPr>
          <p:spPr>
            <a:xfrm>
              <a:off x="5981936" y="1955653"/>
              <a:ext cx="137160" cy="21945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 w="9525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 rot="19156330">
            <a:off x="7669975" y="4791524"/>
            <a:ext cx="128944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Gluco/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Lipo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toxicity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0" name="Title 1"/>
          <p:cNvSpPr txBox="1">
            <a:spLocks/>
          </p:cNvSpPr>
          <p:nvPr/>
        </p:nvSpPr>
        <p:spPr>
          <a:xfrm>
            <a:off x="0" y="112016"/>
            <a:ext cx="9143999" cy="8153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Diabetes and Its Complications Arise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from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Common </a:t>
            </a:r>
            <a:r>
              <a:rPr lang="en-US" sz="3200" b="1" dirty="0">
                <a:solidFill>
                  <a:srgbClr val="002060"/>
                </a:solidFill>
                <a:latin typeface="Calibri"/>
              </a:rPr>
              <a:t>P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</a:rPr>
              <a:t>athophysiologies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7590833" y="4562214"/>
            <a:ext cx="840888" cy="313295"/>
            <a:chOff x="8937871" y="5253183"/>
            <a:chExt cx="639238" cy="231774"/>
          </a:xfrm>
        </p:grpSpPr>
        <p:sp>
          <p:nvSpPr>
            <p:cNvPr id="283" name="Right Arrow 24"/>
            <p:cNvSpPr/>
            <p:nvPr/>
          </p:nvSpPr>
          <p:spPr>
            <a:xfrm rot="8377203" flipV="1">
              <a:off x="8937871" y="5329650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4" name="Right Arrow 24"/>
            <p:cNvSpPr/>
            <p:nvPr/>
          </p:nvSpPr>
          <p:spPr>
            <a:xfrm rot="19177203" flipV="1">
              <a:off x="9028469" y="5253183"/>
              <a:ext cx="548640" cy="155307"/>
            </a:xfrm>
            <a:prstGeom prst="rightArrow">
              <a:avLst>
                <a:gd name="adj1" fmla="val 50000"/>
                <a:gd name="adj2" fmla="val 84542"/>
              </a:avLst>
            </a:prstGeom>
            <a:solidFill>
              <a:srgbClr val="E46C62"/>
            </a:solidFill>
            <a:ln cap="rnd">
              <a:solidFill>
                <a:srgbClr val="CC620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6" name="Group 42"/>
          <p:cNvGrpSpPr>
            <a:grpSpLocks noChangeAspect="1"/>
          </p:cNvGrpSpPr>
          <p:nvPr/>
        </p:nvGrpSpPr>
        <p:grpSpPr bwMode="auto">
          <a:xfrm rot="4204593">
            <a:off x="-108807" y="3675734"/>
            <a:ext cx="975055" cy="325187"/>
            <a:chOff x="296189" y="2559679"/>
            <a:chExt cx="4856626" cy="1764160"/>
          </a:xfrm>
        </p:grpSpPr>
        <p:sp>
          <p:nvSpPr>
            <p:cNvPr id="287" name="Oval 286"/>
            <p:cNvSpPr/>
            <p:nvPr/>
          </p:nvSpPr>
          <p:spPr>
            <a:xfrm rot="20399162">
              <a:off x="296189" y="271799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8" name="Oval 287"/>
            <p:cNvSpPr/>
            <p:nvPr/>
          </p:nvSpPr>
          <p:spPr>
            <a:xfrm rot="20399162">
              <a:off x="536700" y="366097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9" name="Oval 288"/>
            <p:cNvSpPr/>
            <p:nvPr/>
          </p:nvSpPr>
          <p:spPr>
            <a:xfrm rot="20399162">
              <a:off x="562549" y="262117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0" name="Straight Connector 289"/>
            <p:cNvCxnSpPr/>
            <p:nvPr/>
          </p:nvCxnSpPr>
          <p:spPr>
            <a:xfrm>
              <a:off x="463581" y="2906305"/>
              <a:ext cx="173271" cy="76310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1" name="Straight Connector 290"/>
            <p:cNvCxnSpPr/>
            <p:nvPr/>
          </p:nvCxnSpPr>
          <p:spPr>
            <a:xfrm>
              <a:off x="724535" y="2839754"/>
              <a:ext cx="241073" cy="108037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2" name="Oval 291"/>
            <p:cNvSpPr/>
            <p:nvPr/>
          </p:nvSpPr>
          <p:spPr>
            <a:xfrm rot="1093052" flipH="1">
              <a:off x="807898" y="38038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3" name="Oval 292"/>
            <p:cNvSpPr/>
            <p:nvPr/>
          </p:nvSpPr>
          <p:spPr>
            <a:xfrm rot="21419190">
              <a:off x="841195" y="255967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4" name="Straight Connector 293"/>
            <p:cNvCxnSpPr/>
            <p:nvPr/>
          </p:nvCxnSpPr>
          <p:spPr>
            <a:xfrm>
              <a:off x="1005966" y="2749355"/>
              <a:ext cx="271208" cy="1249957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5" name="Oval 294"/>
            <p:cNvSpPr/>
            <p:nvPr/>
          </p:nvSpPr>
          <p:spPr>
            <a:xfrm rot="21419190">
              <a:off x="1115155" y="256978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6" name="Oval 295"/>
            <p:cNvSpPr/>
            <p:nvPr/>
          </p:nvSpPr>
          <p:spPr>
            <a:xfrm rot="21419190">
              <a:off x="1383537" y="259471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97" name="Straight Connector 296"/>
            <p:cNvCxnSpPr/>
            <p:nvPr/>
          </p:nvCxnSpPr>
          <p:spPr>
            <a:xfrm>
              <a:off x="1279478" y="2704768"/>
              <a:ext cx="273720" cy="1247221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>
              <a:off x="1550627" y="2730865"/>
              <a:ext cx="326454" cy="120892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99" name="Oval 298"/>
            <p:cNvSpPr/>
            <p:nvPr/>
          </p:nvSpPr>
          <p:spPr>
            <a:xfrm rot="21419190">
              <a:off x="1904854" y="271352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0" name="Oval 299"/>
            <p:cNvSpPr/>
            <p:nvPr/>
          </p:nvSpPr>
          <p:spPr>
            <a:xfrm rot="21419190">
              <a:off x="2157837" y="280830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1" name="Oval 300"/>
            <p:cNvSpPr/>
            <p:nvPr/>
          </p:nvSpPr>
          <p:spPr>
            <a:xfrm rot="21419190">
              <a:off x="2391929" y="2920366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Oval 301"/>
            <p:cNvSpPr/>
            <p:nvPr/>
          </p:nvSpPr>
          <p:spPr>
            <a:xfrm rot="21419190">
              <a:off x="2627224" y="3041514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Oval 302"/>
            <p:cNvSpPr/>
            <p:nvPr/>
          </p:nvSpPr>
          <p:spPr>
            <a:xfrm rot="21419190">
              <a:off x="2864187" y="3194368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4" name="Oval 303"/>
            <p:cNvSpPr/>
            <p:nvPr/>
          </p:nvSpPr>
          <p:spPr>
            <a:xfrm rot="21419190">
              <a:off x="3082461" y="335456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5" name="Oval 304"/>
            <p:cNvSpPr/>
            <p:nvPr/>
          </p:nvSpPr>
          <p:spPr>
            <a:xfrm rot="21419190">
              <a:off x="1646865" y="2644442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6" name="Oval 305"/>
            <p:cNvSpPr/>
            <p:nvPr/>
          </p:nvSpPr>
          <p:spPr>
            <a:xfrm rot="21419190">
              <a:off x="3307743" y="3527110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7" name="Oval 306"/>
            <p:cNvSpPr/>
            <p:nvPr/>
          </p:nvSpPr>
          <p:spPr>
            <a:xfrm rot="21419190">
              <a:off x="3545040" y="3686305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8" name="Oval 307"/>
            <p:cNvSpPr/>
            <p:nvPr/>
          </p:nvSpPr>
          <p:spPr>
            <a:xfrm rot="21419190">
              <a:off x="3793685" y="3819467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09" name="Straight Connector 308"/>
            <p:cNvCxnSpPr/>
            <p:nvPr/>
          </p:nvCxnSpPr>
          <p:spPr>
            <a:xfrm>
              <a:off x="2277185" y="2996452"/>
              <a:ext cx="364122" cy="59352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0" name="Oval 309"/>
            <p:cNvSpPr/>
            <p:nvPr/>
          </p:nvSpPr>
          <p:spPr>
            <a:xfrm rot="21419190">
              <a:off x="4047335" y="3926931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1" name="Oval 310"/>
            <p:cNvSpPr/>
            <p:nvPr/>
          </p:nvSpPr>
          <p:spPr>
            <a:xfrm rot="21419190">
              <a:off x="4312332" y="4008363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2" name="Oval 311"/>
            <p:cNvSpPr/>
            <p:nvPr/>
          </p:nvSpPr>
          <p:spPr>
            <a:xfrm rot="21419190">
              <a:off x="4592681" y="4019039"/>
              <a:ext cx="304800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3" name="Straight Connector 312"/>
            <p:cNvCxnSpPr/>
            <p:nvPr/>
          </p:nvCxnSpPr>
          <p:spPr>
            <a:xfrm flipH="1">
              <a:off x="4474106" y="3256395"/>
              <a:ext cx="213450" cy="83148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4" name="Straight Connector 313"/>
            <p:cNvCxnSpPr/>
            <p:nvPr/>
          </p:nvCxnSpPr>
          <p:spPr>
            <a:xfrm flipH="1">
              <a:off x="4769958" y="3387463"/>
              <a:ext cx="175783" cy="738486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15" name="Oval 314"/>
            <p:cNvSpPr/>
            <p:nvPr/>
          </p:nvSpPr>
          <p:spPr>
            <a:xfrm rot="912242" flipH="1">
              <a:off x="4820076" y="32224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Oval 315"/>
            <p:cNvSpPr/>
            <p:nvPr/>
          </p:nvSpPr>
          <p:spPr>
            <a:xfrm rot="912242" flipH="1">
              <a:off x="4528890" y="318371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7" name="Straight Connector 316"/>
            <p:cNvCxnSpPr/>
            <p:nvPr/>
          </p:nvCxnSpPr>
          <p:spPr>
            <a:xfrm flipH="1">
              <a:off x="4210306" y="3237017"/>
              <a:ext cx="256141" cy="85883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8" name="Straight Connector 317"/>
            <p:cNvCxnSpPr/>
            <p:nvPr/>
          </p:nvCxnSpPr>
          <p:spPr>
            <a:xfrm flipH="1">
              <a:off x="3971439" y="3291998"/>
              <a:ext cx="148161" cy="60720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319" name="Straight Connector 318"/>
            <p:cNvCxnSpPr/>
            <p:nvPr/>
          </p:nvCxnSpPr>
          <p:spPr>
            <a:xfrm flipH="1">
              <a:off x="3712675" y="3308172"/>
              <a:ext cx="140626" cy="45950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0" name="Oval 319"/>
            <p:cNvSpPr/>
            <p:nvPr/>
          </p:nvSpPr>
          <p:spPr>
            <a:xfrm rot="912242" flipH="1">
              <a:off x="4237970" y="31704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Oval 320"/>
            <p:cNvSpPr/>
            <p:nvPr/>
          </p:nvSpPr>
          <p:spPr>
            <a:xfrm rot="912242" flipH="1">
              <a:off x="3948744" y="317740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2" name="Straight Connector 321"/>
            <p:cNvCxnSpPr/>
            <p:nvPr/>
          </p:nvCxnSpPr>
          <p:spPr>
            <a:xfrm>
              <a:off x="3024819" y="3359723"/>
              <a:ext cx="220984" cy="109405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3" name="Oval 322"/>
            <p:cNvSpPr/>
            <p:nvPr/>
          </p:nvSpPr>
          <p:spPr>
            <a:xfrm rot="912242" flipH="1">
              <a:off x="3659546" y="3210669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4" name="Oval 323"/>
            <p:cNvSpPr/>
            <p:nvPr/>
          </p:nvSpPr>
          <p:spPr>
            <a:xfrm rot="912242" flipH="1">
              <a:off x="3386912" y="326529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5" name="Oval 324"/>
            <p:cNvSpPr/>
            <p:nvPr/>
          </p:nvSpPr>
          <p:spPr>
            <a:xfrm rot="912242" flipH="1">
              <a:off x="3111121" y="332852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26" name="Straight Connector 325"/>
            <p:cNvCxnSpPr/>
            <p:nvPr/>
          </p:nvCxnSpPr>
          <p:spPr>
            <a:xfrm>
              <a:off x="2545386" y="3070979"/>
              <a:ext cx="429411" cy="415740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27" name="Oval 326"/>
            <p:cNvSpPr/>
            <p:nvPr/>
          </p:nvSpPr>
          <p:spPr>
            <a:xfrm rot="912242" flipH="1">
              <a:off x="2827003" y="342240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Oval 327"/>
            <p:cNvSpPr/>
            <p:nvPr/>
          </p:nvSpPr>
          <p:spPr>
            <a:xfrm rot="912242" flipH="1">
              <a:off x="1707269" y="3815607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Oval 328"/>
            <p:cNvSpPr/>
            <p:nvPr/>
          </p:nvSpPr>
          <p:spPr>
            <a:xfrm rot="912242" flipH="1">
              <a:off x="1414741" y="386113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Oval 329"/>
            <p:cNvSpPr/>
            <p:nvPr/>
          </p:nvSpPr>
          <p:spPr>
            <a:xfrm rot="912242" flipH="1">
              <a:off x="2561288" y="3527858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Oval 330"/>
            <p:cNvSpPr/>
            <p:nvPr/>
          </p:nvSpPr>
          <p:spPr>
            <a:xfrm rot="912242" flipH="1">
              <a:off x="1115495" y="3878512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2" name="Straight Connector 331"/>
            <p:cNvCxnSpPr/>
            <p:nvPr/>
          </p:nvCxnSpPr>
          <p:spPr>
            <a:xfrm>
              <a:off x="1774656" y="2753663"/>
              <a:ext cx="394255" cy="1077642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3" name="Oval 332"/>
            <p:cNvSpPr/>
            <p:nvPr/>
          </p:nvSpPr>
          <p:spPr>
            <a:xfrm rot="912242" flipH="1">
              <a:off x="1999770" y="3743753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34" name="Straight Connector 333"/>
            <p:cNvCxnSpPr/>
            <p:nvPr/>
          </p:nvCxnSpPr>
          <p:spPr>
            <a:xfrm>
              <a:off x="2055800" y="2903428"/>
              <a:ext cx="389232" cy="916269"/>
            </a:xfrm>
            <a:prstGeom prst="line">
              <a:avLst/>
            </a:prstGeom>
            <a:ln w="7620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335" name="Oval 334"/>
            <p:cNvSpPr/>
            <p:nvPr/>
          </p:nvSpPr>
          <p:spPr>
            <a:xfrm rot="912242" flipH="1">
              <a:off x="2285553" y="3643750"/>
              <a:ext cx="332739" cy="304800"/>
            </a:xfrm>
            <a:prstGeom prst="ellipse">
              <a:avLst/>
            </a:prstGeom>
            <a:gradFill>
              <a:gsLst>
                <a:gs pos="5000">
                  <a:schemeClr val="lt1">
                    <a:tint val="80000"/>
                    <a:satMod val="300000"/>
                  </a:schemeClr>
                </a:gs>
                <a:gs pos="72000">
                  <a:schemeClr val="accent1">
                    <a:lumMod val="75000"/>
                  </a:schemeClr>
                </a:gs>
              </a:gsLst>
            </a:gra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1"/>
            </a:lnRef>
            <a:fillRef idx="1003">
              <a:schemeClr val="l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6" name="TextBox 335"/>
          <p:cNvSpPr txBox="1"/>
          <p:nvPr/>
        </p:nvSpPr>
        <p:spPr>
          <a:xfrm>
            <a:off x="371871" y="3207378"/>
            <a:ext cx="14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</a:t>
            </a:r>
          </a:p>
        </p:txBody>
      </p:sp>
      <p:sp>
        <p:nvSpPr>
          <p:cNvPr id="340" name="TextBox 339"/>
          <p:cNvSpPr txBox="1"/>
          <p:nvPr/>
        </p:nvSpPr>
        <p:spPr>
          <a:xfrm>
            <a:off x="0" y="5812131"/>
            <a:ext cx="4196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  serve to </a:t>
            </a:r>
            <a:r>
              <a:rPr lang="en-US" sz="1600" b="1" dirty="0">
                <a:solidFill>
                  <a:srgbClr val="FF0000"/>
                </a:solidFill>
              </a:rPr>
              <a:t>predict, manage, prevent damage to beta cell, and each of the diabetes complications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870550" y="3127118"/>
            <a:ext cx="2240515" cy="1169551"/>
          </a:xfrm>
          <a:prstGeom prst="rect">
            <a:avLst/>
          </a:prstGeom>
          <a:ln w="57150" cmpd="sng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REDOX regulators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(L/P, β/A, SH/SS, ROS)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rgbClr val="4F81BD">
                  <a:lumMod val="50000"/>
                </a:srgbClr>
              </a:solidFill>
              <a:latin typeface="Calibri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 err="1">
                <a:solidFill>
                  <a:srgbClr val="4F81BD">
                    <a:lumMod val="50000"/>
                  </a:srgbClr>
                </a:solidFill>
                <a:latin typeface="Calibri"/>
              </a:rPr>
              <a:t>miRNA</a:t>
            </a:r>
            <a:r>
              <a:rPr lang="en-US" sz="1400" b="1" kern="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, mechanisms of altered gene expression</a:t>
            </a:r>
          </a:p>
        </p:txBody>
      </p:sp>
      <p:sp>
        <p:nvSpPr>
          <p:cNvPr id="92" name="Right Arrow 24"/>
          <p:cNvSpPr/>
          <p:nvPr/>
        </p:nvSpPr>
        <p:spPr>
          <a:xfrm rot="20659919" flipV="1">
            <a:off x="3962100" y="2990114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Curved Up Arrow 22"/>
          <p:cNvSpPr/>
          <p:nvPr/>
        </p:nvSpPr>
        <p:spPr>
          <a:xfrm rot="18617398" flipH="1">
            <a:off x="6696742" y="3343360"/>
            <a:ext cx="634900" cy="182880"/>
          </a:xfrm>
          <a:prstGeom prst="curvedUpArrow">
            <a:avLst>
              <a:gd name="adj1" fmla="val 29825"/>
              <a:gd name="adj2" fmla="val 111201"/>
              <a:gd name="adj3" fmla="val 64855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Curved Up Arrow 22"/>
          <p:cNvSpPr/>
          <p:nvPr/>
        </p:nvSpPr>
        <p:spPr>
          <a:xfrm rot="14219872">
            <a:off x="6626124" y="4073940"/>
            <a:ext cx="734542" cy="182880"/>
          </a:xfrm>
          <a:prstGeom prst="curvedUpArrow">
            <a:avLst>
              <a:gd name="adj1" fmla="val 29825"/>
              <a:gd name="adj2" fmla="val 111202"/>
              <a:gd name="adj3" fmla="val 64855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Right Arrow 24"/>
          <p:cNvSpPr/>
          <p:nvPr/>
        </p:nvSpPr>
        <p:spPr>
          <a:xfrm rot="940081">
            <a:off x="4059923" y="4518979"/>
            <a:ext cx="731520" cy="182880"/>
          </a:xfrm>
          <a:prstGeom prst="rightArrow">
            <a:avLst>
              <a:gd name="adj1" fmla="val 50000"/>
              <a:gd name="adj2" fmla="val 84542"/>
            </a:avLst>
          </a:prstGeom>
          <a:solidFill>
            <a:srgbClr val="E46C62"/>
          </a:solidFill>
          <a:ln cap="rnd">
            <a:solidFill>
              <a:srgbClr val="CC62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9" name="Arrow: Bent 88"/>
          <p:cNvSpPr/>
          <p:nvPr/>
        </p:nvSpPr>
        <p:spPr>
          <a:xfrm>
            <a:off x="448907" y="1876880"/>
            <a:ext cx="3931920" cy="894715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0" name="Arrow: Bent 89"/>
          <p:cNvSpPr/>
          <p:nvPr/>
        </p:nvSpPr>
        <p:spPr>
          <a:xfrm flipV="1">
            <a:off x="481959" y="4743917"/>
            <a:ext cx="3931920" cy="816610"/>
          </a:xfrm>
          <a:prstGeom prst="bentArrow">
            <a:avLst>
              <a:gd name="adj1" fmla="val 13293"/>
              <a:gd name="adj2" fmla="val 17419"/>
              <a:gd name="adj3" fmla="val 34924"/>
              <a:gd name="adj4" fmla="val 89228"/>
            </a:avLst>
          </a:prstGeom>
          <a:solidFill>
            <a:srgbClr val="6E97C8"/>
          </a:solidFill>
          <a:ln>
            <a:solidFill>
              <a:srgbClr val="5381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1" name="Oval 90"/>
          <p:cNvSpPr>
            <a:spLocks noChangeAspect="1"/>
          </p:cNvSpPr>
          <p:nvPr/>
        </p:nvSpPr>
        <p:spPr>
          <a:xfrm>
            <a:off x="2041620" y="2633155"/>
            <a:ext cx="1850595" cy="126848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 cmpd="sng">
            <a:solidFill>
              <a:srgbClr val="0000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1846753" y="3698263"/>
            <a:ext cx="920729" cy="10647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2692432" y="3781397"/>
            <a:ext cx="1488966" cy="9100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07" name="Text Box 2"/>
          <p:cNvSpPr txBox="1">
            <a:spLocks noChangeArrowheads="1"/>
          </p:cNvSpPr>
          <p:nvPr/>
        </p:nvSpPr>
        <p:spPr bwMode="auto">
          <a:xfrm>
            <a:off x="2091545" y="2765155"/>
            <a:ext cx="1747332" cy="88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IR / </a:t>
            </a:r>
            <a:endParaRPr lang="en-US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Dyslipidemia / Hypertension, etc.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8" name="Text Box 2"/>
          <p:cNvSpPr txBox="1">
            <a:spLocks noChangeArrowheads="1"/>
          </p:cNvSpPr>
          <p:nvPr/>
        </p:nvSpPr>
        <p:spPr bwMode="auto">
          <a:xfrm>
            <a:off x="2576205" y="3977881"/>
            <a:ext cx="174733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Inflammation /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latin typeface="Calibri" panose="020F0502020204030204" pitchFamily="34" charset="0"/>
                <a:ea typeface="Calibri" panose="020F0502020204030204" pitchFamily="34" charset="0"/>
                <a:cs typeface="DaunPenh" panose="02000500000000020004" pitchFamily="2" charset="0"/>
              </a:rPr>
              <a:t>Immune mech.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DaunPenh" panose="02000500000000020004" pitchFamily="2" charset="0"/>
            </a:endParaRPr>
          </a:p>
        </p:txBody>
      </p:sp>
      <p:sp>
        <p:nvSpPr>
          <p:cNvPr id="109" name="Text Box 2"/>
          <p:cNvSpPr txBox="1">
            <a:spLocks noChangeArrowheads="1"/>
          </p:cNvSpPr>
          <p:nvPr/>
        </p:nvSpPr>
        <p:spPr bwMode="auto">
          <a:xfrm>
            <a:off x="1842064" y="3938444"/>
            <a:ext cx="920802" cy="72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500" b="1" dirty="0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Environ-</a:t>
            </a:r>
            <a:r>
              <a:rPr lang="en-US" sz="1500" b="1" dirty="0" err="1">
                <a:solidFill>
                  <a:srgbClr val="13203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ment</a:t>
            </a:r>
            <a:endParaRPr lang="en-US" sz="1500" b="1" dirty="0">
              <a:solidFill>
                <a:srgbClr val="13203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DaunPenh" panose="02000500000000020004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648" y="974447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MOST MECHANISMS OF </a:t>
            </a:r>
            <a:r>
              <a:rPr lang="en-US" b="1" dirty="0" smtClean="0">
                <a:solidFill>
                  <a:srgbClr val="000090"/>
                </a:solidFill>
              </a:rPr>
              <a:t>B-cell </a:t>
            </a:r>
            <a:r>
              <a:rPr lang="en-US" b="1" dirty="0">
                <a:solidFill>
                  <a:srgbClr val="000090"/>
                </a:solidFill>
              </a:rPr>
              <a:t>Damage </a:t>
            </a:r>
            <a:r>
              <a:rPr lang="en-US" b="1" dirty="0" smtClean="0">
                <a:solidFill>
                  <a:srgbClr val="000090"/>
                </a:solidFill>
              </a:rPr>
              <a:t>Overlap</a:t>
            </a:r>
          </a:p>
          <a:p>
            <a:r>
              <a:rPr lang="en-US" b="1" dirty="0" smtClean="0">
                <a:solidFill>
                  <a:srgbClr val="000090"/>
                </a:solidFill>
              </a:rPr>
              <a:t> </a:t>
            </a:r>
            <a:r>
              <a:rPr lang="en-US" b="1" dirty="0">
                <a:solidFill>
                  <a:srgbClr val="000090"/>
                </a:solidFill>
              </a:rPr>
              <a:t>with Causes of ALL Complications:</a:t>
            </a:r>
          </a:p>
          <a:p>
            <a:r>
              <a:rPr lang="en-US" b="1" dirty="0">
                <a:solidFill>
                  <a:srgbClr val="000090"/>
                </a:solidFill>
              </a:rPr>
              <a:t>[ describe in 2 ways]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590561" y="773102"/>
            <a:ext cx="168232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Not Micro/</a:t>
            </a:r>
          </a:p>
          <a:p>
            <a:r>
              <a:rPr lang="en-US" b="1" dirty="0" smtClean="0"/>
              <a:t>Macro Vascular</a:t>
            </a:r>
          </a:p>
          <a:p>
            <a:endParaRPr lang="en-US" b="1" dirty="0" smtClean="0"/>
          </a:p>
          <a:p>
            <a:r>
              <a:rPr lang="en-US" b="1" dirty="0" smtClean="0"/>
              <a:t>Same comp. for</a:t>
            </a:r>
          </a:p>
          <a:p>
            <a:r>
              <a:rPr lang="en-US" b="1" dirty="0" smtClean="0"/>
              <a:t> T1DM &amp; T2DM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314988" y="1890308"/>
            <a:ext cx="30746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0090"/>
                </a:solidFill>
              </a:rPr>
              <a:t>Susceptibility to abnormal </a:t>
            </a:r>
            <a:r>
              <a:rPr lang="en-US" sz="1200" b="1" dirty="0" smtClean="0">
                <a:solidFill>
                  <a:srgbClr val="000090"/>
                </a:solidFill>
              </a:rPr>
              <a:t>metabolic </a:t>
            </a:r>
            <a:r>
              <a:rPr lang="en-US" sz="1200" b="1" dirty="0" err="1">
                <a:solidFill>
                  <a:srgbClr val="000090"/>
                </a:solidFill>
              </a:rPr>
              <a:t>envir</a:t>
            </a:r>
            <a:r>
              <a:rPr lang="en-US" sz="1200" b="1" dirty="0">
                <a:solidFill>
                  <a:srgbClr val="FFFFFF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54405" y="5259567"/>
            <a:ext cx="2795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0090"/>
                </a:solidFill>
              </a:rPr>
              <a:t>Cause or permit susceptibility to damage</a:t>
            </a:r>
          </a:p>
          <a:p>
            <a:endParaRPr lang="en-US" sz="1200" dirty="0"/>
          </a:p>
        </p:txBody>
      </p:sp>
      <p:grpSp>
        <p:nvGrpSpPr>
          <p:cNvPr id="100" name="Group 99">
            <a:extLst>
              <a:ext uri="{FF2B5EF4-FFF2-40B4-BE49-F238E27FC236}">
                <a16:creationId xmlns="" xmlns:a16="http://schemas.microsoft.com/office/drawing/2014/main" id="{F714BB2F-34DF-44EA-92B4-F4D3A76E062E}"/>
              </a:ext>
            </a:extLst>
          </p:cNvPr>
          <p:cNvGrpSpPr/>
          <p:nvPr/>
        </p:nvGrpSpPr>
        <p:grpSpPr>
          <a:xfrm>
            <a:off x="4666550" y="972588"/>
            <a:ext cx="2987200" cy="2136547"/>
            <a:chOff x="5046570" y="5074651"/>
            <a:chExt cx="1493584" cy="108749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04" name="Rectangle: Rounded Corners 85">
              <a:extLst>
                <a:ext uri="{FF2B5EF4-FFF2-40B4-BE49-F238E27FC236}">
                  <a16:creationId xmlns="" xmlns:a16="http://schemas.microsoft.com/office/drawing/2014/main" id="{41E665A3-6045-4A35-8926-5D227AB2CC0E}"/>
                </a:ext>
              </a:extLst>
            </p:cNvPr>
            <p:cNvSpPr/>
            <p:nvPr/>
          </p:nvSpPr>
          <p:spPr>
            <a:xfrm>
              <a:off x="5053975" y="5136879"/>
              <a:ext cx="1472177" cy="1025270"/>
            </a:xfrm>
            <a:prstGeom prst="roundRect">
              <a:avLst/>
            </a:prstGeom>
            <a:gradFill flip="none" rotWithShape="1">
              <a:gsLst>
                <a:gs pos="0">
                  <a:schemeClr val="accent1">
                    <a:alpha val="0"/>
                    <a:lumMod val="0"/>
                    <a:lumOff val="10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88000">
                  <a:srgbClr val="FFCAA7"/>
                </a:gs>
                <a:gs pos="53000">
                  <a:srgbClr val="E6EDF6"/>
                </a:gs>
                <a:gs pos="100000">
                  <a:srgbClr val="FFB171"/>
                </a:gs>
              </a:gsLst>
              <a:lin ang="5400000" scaled="1"/>
              <a:tileRect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0">
                    <a:schemeClr val="accent1">
                      <a:lumMod val="45000"/>
                      <a:lumOff val="55000"/>
                    </a:schemeClr>
                  </a:gs>
                  <a:gs pos="53000">
                    <a:schemeClr val="accent1">
                      <a:lumMod val="45000"/>
                      <a:lumOff val="55000"/>
                    </a:schemeClr>
                  </a:gs>
                  <a:gs pos="71000">
                    <a:srgbClr val="FFB171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="" xmlns:a16="http://schemas.microsoft.com/office/drawing/2014/main" id="{A62556EB-2876-43EA-B0F8-ED15B6C613EF}"/>
                </a:ext>
              </a:extLst>
            </p:cNvPr>
            <p:cNvSpPr txBox="1"/>
            <p:nvPr/>
          </p:nvSpPr>
          <p:spPr>
            <a:xfrm>
              <a:off x="5046570" y="5074651"/>
              <a:ext cx="1493584" cy="27440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ctr" defTabSz="914400">
                <a:defRPr kern="0">
                  <a:solidFill>
                    <a:sysClr val="windowText" lastClr="000000"/>
                  </a:solidFill>
                  <a:latin typeface="Calibri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ts val="19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CELLS of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DIABETES-RELATED COMPLICATIONS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srgbClr val="4F81BD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Intracellular Fuel Excess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680870" y="2410079"/>
            <a:ext cx="2873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b="1" i="1" kern="0" dirty="0">
                <a:solidFill>
                  <a:srgbClr val="4F81BD">
                    <a:lumMod val="50000"/>
                  </a:srgbClr>
                </a:solidFill>
              </a:rPr>
              <a:t>Cell/Tissue</a:t>
            </a:r>
          </a:p>
          <a:p>
            <a:pPr lvl="0" algn="ctr" defTabSz="914400">
              <a:defRPr/>
            </a:pPr>
            <a:r>
              <a:rPr lang="en-US" b="1" i="1" kern="0" dirty="0">
                <a:solidFill>
                  <a:srgbClr val="4F81BD">
                    <a:lumMod val="50000"/>
                  </a:srgbClr>
                </a:solidFill>
              </a:rPr>
              <a:t>damage and dysfunction</a:t>
            </a:r>
          </a:p>
        </p:txBody>
      </p:sp>
      <p:sp>
        <p:nvSpPr>
          <p:cNvPr id="112" name="Arrow: Down 258"/>
          <p:cNvSpPr/>
          <p:nvPr/>
        </p:nvSpPr>
        <p:spPr>
          <a:xfrm rot="10800000">
            <a:off x="7727975" y="7322752"/>
            <a:ext cx="156147" cy="21945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3" name="Arrow: Down 258"/>
          <p:cNvSpPr/>
          <p:nvPr/>
        </p:nvSpPr>
        <p:spPr>
          <a:xfrm rot="10800000">
            <a:off x="7880375" y="7475152"/>
            <a:ext cx="156147" cy="219456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Arrow: Down 258">
            <a:extLst>
              <a:ext uri="{FF2B5EF4-FFF2-40B4-BE49-F238E27FC236}">
                <a16:creationId xmlns="" xmlns:a16="http://schemas.microsoft.com/office/drawing/2014/main" id="{F6A62226-7B47-427B-9173-B44D4629A0EC}"/>
              </a:ext>
            </a:extLst>
          </p:cNvPr>
          <p:cNvSpPr/>
          <p:nvPr/>
        </p:nvSpPr>
        <p:spPr>
          <a:xfrm>
            <a:off x="6219825" y="2208213"/>
            <a:ext cx="149225" cy="219075"/>
          </a:xfrm>
          <a:prstGeom prst="downArrow">
            <a:avLst/>
          </a:prstGeom>
          <a:solidFill>
            <a:schemeClr val="accent6">
              <a:lumMod val="75000"/>
            </a:schemeClr>
          </a:solidFill>
          <a:ln w="952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6" name="Rectangle: Rounded Corners 256">
            <a:extLst>
              <a:ext uri="{FF2B5EF4-FFF2-40B4-BE49-F238E27FC236}">
                <a16:creationId xmlns="" xmlns:a16="http://schemas.microsoft.com/office/drawing/2014/main" id="{0562BDE9-D6E3-4A1F-ADBF-4ED1769E8B1E}"/>
              </a:ext>
            </a:extLst>
          </p:cNvPr>
          <p:cNvSpPr/>
          <p:nvPr/>
        </p:nvSpPr>
        <p:spPr>
          <a:xfrm>
            <a:off x="4737878" y="4556236"/>
            <a:ext cx="2915871" cy="208689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alpha val="0"/>
                  <a:lumMod val="0"/>
                  <a:lumOff val="100000"/>
                </a:schemeClr>
              </a:gs>
              <a:gs pos="0">
                <a:schemeClr val="accent1">
                  <a:lumMod val="40000"/>
                  <a:lumOff val="60000"/>
                </a:schemeClr>
              </a:gs>
              <a:gs pos="69000">
                <a:srgbClr val="FFCAA7"/>
              </a:gs>
              <a:gs pos="31000">
                <a:schemeClr val="accent1">
                  <a:lumMod val="20000"/>
                  <a:lumOff val="80000"/>
                </a:schemeClr>
              </a:gs>
              <a:gs pos="100000">
                <a:srgbClr val="FFB171"/>
              </a:gs>
            </a:gsLst>
            <a:lin ang="54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26000">
                  <a:schemeClr val="accent1">
                    <a:lumMod val="45000"/>
                    <a:lumOff val="55000"/>
                  </a:schemeClr>
                </a:gs>
                <a:gs pos="70000">
                  <a:srgbClr val="FFB171"/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700"/>
              </a:lnSpc>
            </a:pPr>
            <a:endParaRPr lang="en-US" b="1" kern="0" dirty="0" smtClean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 smtClean="0">
              <a:solidFill>
                <a:srgbClr val="1F497D"/>
              </a:solidFill>
            </a:endParaRP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  <a:p>
            <a:pPr lvl="0">
              <a:lnSpc>
                <a:spcPts val="17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       </a:t>
            </a:r>
            <a:r>
              <a:rPr lang="en-US" sz="1400" kern="0" dirty="0">
                <a:solidFill>
                  <a:srgbClr val="4F81BD">
                    <a:lumMod val="75000"/>
                  </a:srgbClr>
                </a:solidFill>
              </a:rPr>
              <a:t>Intracellular Fuel Excess</a:t>
            </a:r>
          </a:p>
          <a:p>
            <a:pPr>
              <a:lnSpc>
                <a:spcPts val="1700"/>
              </a:lnSpc>
            </a:pPr>
            <a:endParaRPr lang="en-US" sz="2400" b="1" dirty="0" smtClean="0">
              <a:solidFill>
                <a:srgbClr val="002060"/>
              </a:solidFill>
            </a:endParaRPr>
          </a:p>
          <a:p>
            <a:pPr>
              <a:lnSpc>
                <a:spcPts val="1700"/>
              </a:lnSpc>
            </a:pPr>
            <a:r>
              <a:rPr lang="en-US" sz="2400" b="1" dirty="0">
                <a:solidFill>
                  <a:srgbClr val="002060"/>
                </a:solidFill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</a:rPr>
              <a:t>       BETA </a:t>
            </a:r>
            <a:r>
              <a:rPr lang="en-US" sz="2400" b="1" dirty="0">
                <a:solidFill>
                  <a:srgbClr val="002060"/>
                </a:solidFill>
              </a:rPr>
              <a:t>CELLS</a:t>
            </a:r>
          </a:p>
          <a:p>
            <a:pPr lvl="0" algn="ctr" defTabSz="914400">
              <a:lnSpc>
                <a:spcPts val="1700"/>
              </a:lnSpc>
              <a:defRPr/>
            </a:pPr>
            <a:r>
              <a:rPr lang="en-US" b="1" kern="0" dirty="0">
                <a:solidFill>
                  <a:srgbClr val="1F497D"/>
                </a:solidFill>
              </a:rPr>
              <a:t>Final Common Denominator</a:t>
            </a:r>
          </a:p>
          <a:p>
            <a:pPr>
              <a:lnSpc>
                <a:spcPts val="1700"/>
              </a:lnSpc>
            </a:pPr>
            <a:endParaRPr lang="en-US" b="1" kern="0" dirty="0">
              <a:solidFill>
                <a:srgbClr val="1F497D"/>
              </a:solidFill>
            </a:endParaRPr>
          </a:p>
        </p:txBody>
      </p:sp>
      <p:sp>
        <p:nvSpPr>
          <p:cNvPr id="117" name="Rectangle: Rounded Corners 100">
            <a:extLst>
              <a:ext uri="{FF2B5EF4-FFF2-40B4-BE49-F238E27FC236}">
                <a16:creationId xmlns="" xmlns:a16="http://schemas.microsoft.com/office/drawing/2014/main" id="{EA63153F-09C4-4222-83D8-FFBB37BB66CB}"/>
              </a:ext>
            </a:extLst>
          </p:cNvPr>
          <p:cNvSpPr/>
          <p:nvPr/>
        </p:nvSpPr>
        <p:spPr>
          <a:xfrm>
            <a:off x="4891088" y="4360863"/>
            <a:ext cx="2790825" cy="1428750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Diminished insulin secretion and beta cell mass; </a:t>
            </a:r>
          </a:p>
          <a:p>
            <a:pPr marL="0" marR="0" lvl="0" indent="0" algn="ctr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 damage and dysfunction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1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3413" y="3747750"/>
            <a:ext cx="923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</a:t>
            </a:r>
            <a:endParaRPr lang="en-US" sz="1400" dirty="0"/>
          </a:p>
        </p:txBody>
      </p:sp>
      <p:sp>
        <p:nvSpPr>
          <p:cNvPr id="110" name="Rectangle 109"/>
          <p:cNvSpPr/>
          <p:nvPr/>
        </p:nvSpPr>
        <p:spPr>
          <a:xfrm>
            <a:off x="1827954" y="4455187"/>
            <a:ext cx="923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</a:t>
            </a:r>
            <a:endParaRPr lang="en-US" sz="1400" dirty="0"/>
          </a:p>
        </p:txBody>
      </p:sp>
      <p:sp>
        <p:nvSpPr>
          <p:cNvPr id="118" name="Rectangle 117"/>
          <p:cNvSpPr/>
          <p:nvPr/>
        </p:nvSpPr>
        <p:spPr>
          <a:xfrm>
            <a:off x="3027847" y="4445353"/>
            <a:ext cx="923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</a:t>
            </a:r>
            <a:endParaRPr lang="en-US" sz="1400" dirty="0"/>
          </a:p>
        </p:txBody>
      </p:sp>
      <p:sp>
        <p:nvSpPr>
          <p:cNvPr id="119" name="Rectangle 118"/>
          <p:cNvSpPr/>
          <p:nvPr/>
        </p:nvSpPr>
        <p:spPr>
          <a:xfrm>
            <a:off x="2566272" y="3475249"/>
            <a:ext cx="923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</a:t>
            </a:r>
            <a:endParaRPr lang="en-US" sz="1400" dirty="0"/>
          </a:p>
        </p:txBody>
      </p:sp>
      <p:sp>
        <p:nvSpPr>
          <p:cNvPr id="120" name="Rectangle 119"/>
          <p:cNvSpPr/>
          <p:nvPr/>
        </p:nvSpPr>
        <p:spPr>
          <a:xfrm>
            <a:off x="5193114" y="2239330"/>
            <a:ext cx="923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</a:t>
            </a:r>
            <a:endParaRPr lang="en-US" sz="1400" dirty="0"/>
          </a:p>
        </p:txBody>
      </p:sp>
      <p:sp>
        <p:nvSpPr>
          <p:cNvPr id="122" name="Rectangle 121"/>
          <p:cNvSpPr/>
          <p:nvPr/>
        </p:nvSpPr>
        <p:spPr>
          <a:xfrm>
            <a:off x="5670075" y="4456801"/>
            <a:ext cx="923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</a:t>
            </a:r>
            <a:endParaRPr lang="en-US" sz="1400" dirty="0"/>
          </a:p>
        </p:txBody>
      </p:sp>
      <p:sp>
        <p:nvSpPr>
          <p:cNvPr id="123" name="Rectangle 122"/>
          <p:cNvSpPr/>
          <p:nvPr/>
        </p:nvSpPr>
        <p:spPr>
          <a:xfrm>
            <a:off x="6187917" y="3114486"/>
            <a:ext cx="92314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DaunPenh" panose="02000500000000020004" pitchFamily="2" charset="0"/>
              </a:rPr>
              <a:t>MARKERS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7752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0" y="-158873"/>
            <a:ext cx="9144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b="1" dirty="0" smtClean="0">
                <a:solidFill>
                  <a:srgbClr val="000090"/>
                </a:solidFill>
              </a:rPr>
              <a:t>Phenotypic Presentation of Each Complication is defined by:</a:t>
            </a:r>
          </a:p>
        </p:txBody>
      </p:sp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2374900" y="6049506"/>
            <a:ext cx="67691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Age/</a:t>
            </a:r>
            <a:r>
              <a:rPr lang="en-US" altLang="en-US" sz="1800" dirty="0" smtClean="0">
                <a:solidFill>
                  <a:srgbClr val="000090"/>
                </a:solidFill>
              </a:rPr>
              <a:t> at presentation = tipping point when the combined </a:t>
            </a:r>
            <a:r>
              <a:rPr lang="en-US" altLang="en-US" sz="1800" dirty="0" err="1" smtClean="0">
                <a:solidFill>
                  <a:srgbClr val="000090"/>
                </a:solidFill>
              </a:rPr>
              <a:t>pathophysiolocic</a:t>
            </a:r>
            <a:r>
              <a:rPr lang="en-US" altLang="en-US" sz="1800" dirty="0" smtClean="0">
                <a:solidFill>
                  <a:srgbClr val="000090"/>
                </a:solidFill>
              </a:rPr>
              <a:t> processes are exposed as phenotypic functional/structural abnormalities </a:t>
            </a:r>
          </a:p>
        </p:txBody>
      </p:sp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769937" y="758836"/>
            <a:ext cx="837406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b="1" i="1" dirty="0" smtClean="0">
                <a:solidFill>
                  <a:srgbClr val="000090"/>
                </a:solidFill>
              </a:rPr>
              <a:t>Slope</a:t>
            </a:r>
            <a:r>
              <a:rPr lang="en-US" altLang="en-US" sz="1800" dirty="0" smtClean="0">
                <a:solidFill>
                  <a:srgbClr val="000090"/>
                </a:solidFill>
              </a:rPr>
              <a:t> = ‘Natural History’ over time,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 smtClean="0">
                <a:solidFill>
                  <a:srgbClr val="000090"/>
                </a:solidFill>
              </a:rPr>
              <a:t>i.e.</a:t>
            </a:r>
            <a:r>
              <a:rPr lang="en-US" altLang="en-US" sz="1800" b="1" dirty="0" smtClean="0">
                <a:solidFill>
                  <a:srgbClr val="000090"/>
                </a:solidFill>
              </a:rPr>
              <a:t>= </a:t>
            </a:r>
            <a:r>
              <a:rPr lang="en-US" altLang="en-US" sz="2800" b="1" dirty="0" smtClean="0">
                <a:solidFill>
                  <a:srgbClr val="000090"/>
                </a:solidFill>
              </a:rPr>
              <a:t>RATE </a:t>
            </a:r>
            <a:r>
              <a:rPr lang="en-US" altLang="en-US" sz="2800" b="1" dirty="0">
                <a:solidFill>
                  <a:srgbClr val="000090"/>
                </a:solidFill>
              </a:rPr>
              <a:t>OF </a:t>
            </a:r>
            <a:r>
              <a:rPr lang="en-US" altLang="en-US" sz="2800" b="1" dirty="0" smtClean="0">
                <a:solidFill>
                  <a:srgbClr val="000090"/>
                </a:solidFill>
              </a:rPr>
              <a:t>Development of Comp</a:t>
            </a:r>
            <a:r>
              <a:rPr lang="en-US" altLang="en-US" sz="1800" dirty="0" smtClean="0">
                <a:solidFill>
                  <a:srgbClr val="000090"/>
                </a:solidFill>
              </a:rPr>
              <a:t>.  Slope is not linear, and may be intermittently relapsing, remitting, stabilized, and improved, until ‘point of no return’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800" dirty="0">
                <a:solidFill>
                  <a:srgbClr val="000090"/>
                </a:solidFill>
              </a:rPr>
              <a:t>	</a:t>
            </a:r>
            <a:r>
              <a:rPr lang="en-US" altLang="en-US" sz="1800" dirty="0" smtClean="0">
                <a:solidFill>
                  <a:srgbClr val="000090"/>
                </a:solidFill>
              </a:rPr>
              <a:t>					when presence and damage irreversible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-154384" y="3312438"/>
            <a:ext cx="152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32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2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ja-JP" sz="2400" b="1" i="1" dirty="0" smtClean="0">
                <a:solidFill>
                  <a:srgbClr val="000090"/>
                </a:solidFill>
              </a:rPr>
              <a:t>Severity</a:t>
            </a:r>
            <a:r>
              <a:rPr lang="en-US" altLang="ja-JP" sz="2000" b="1" i="1" dirty="0" smtClean="0">
                <a:solidFill>
                  <a:srgbClr val="000090"/>
                </a:solidFill>
              </a:rPr>
              <a:t> </a:t>
            </a:r>
            <a:r>
              <a:rPr lang="en-US" altLang="ja-JP" sz="1800" b="1" i="1" dirty="0">
                <a:solidFill>
                  <a:srgbClr val="000090"/>
                </a:solidFill>
              </a:rPr>
              <a:t> </a:t>
            </a:r>
            <a:r>
              <a:rPr lang="en-US" altLang="ja-JP" sz="1800" b="1" i="1" dirty="0" smtClean="0">
                <a:solidFill>
                  <a:srgbClr val="000090"/>
                </a:solidFill>
              </a:rPr>
              <a:t>of Complication</a:t>
            </a:r>
            <a:endParaRPr lang="en-US" altLang="ja-JP" sz="1800" dirty="0" smtClean="0">
              <a:solidFill>
                <a:srgbClr val="000090"/>
              </a:solidFill>
            </a:endParaRPr>
          </a:p>
        </p:txBody>
      </p:sp>
      <p:sp>
        <p:nvSpPr>
          <p:cNvPr id="6151" name="TextBox 10"/>
          <p:cNvSpPr txBox="1">
            <a:spLocks noChangeArrowheads="1"/>
          </p:cNvSpPr>
          <p:nvPr/>
        </p:nvSpPr>
        <p:spPr bwMode="auto">
          <a:xfrm>
            <a:off x="-73986" y="2216915"/>
            <a:ext cx="2804695" cy="566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400" dirty="0">
                <a:solidFill>
                  <a:srgbClr val="002060"/>
                </a:solidFill>
              </a:rPr>
              <a:t> </a:t>
            </a:r>
            <a:r>
              <a:rPr lang="en-US" altLang="en-US" sz="1400" dirty="0" smtClean="0">
                <a:solidFill>
                  <a:srgbClr val="002060"/>
                </a:solidFill>
              </a:rPr>
              <a:t>              </a:t>
            </a:r>
            <a:r>
              <a:rPr lang="en-US" altLang="en-US" sz="1800" b="1" dirty="0" smtClean="0">
                <a:solidFill>
                  <a:srgbClr val="002060"/>
                </a:solidFill>
              </a:rPr>
              <a:t>no Comp.</a:t>
            </a: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</a:rPr>
              <a:t> 			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cs typeface="Arial" panose="020B0604020202020204" pitchFamily="34" charset="0"/>
              </a:rPr>
              <a:t>          		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	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	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		−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			−</a:t>
            </a: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--</a:t>
            </a: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			−</a:t>
            </a: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alt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 Stage</a:t>
            </a:r>
            <a:r>
              <a:rPr lang="en-US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−</a:t>
            </a:r>
            <a:endParaRPr lang="en-US" alt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DEPENDENT 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Genes</a:t>
            </a:r>
            <a:r>
              <a:rPr lang="en-US" alt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altLang="en-US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which, how many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Factors</a:t>
            </a:r>
            <a:r>
              <a:rPr lang="en-US" alt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en-US" altLang="en-US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which/how many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Inflamatory</a:t>
            </a:r>
            <a:r>
              <a:rPr lang="en-US" alt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Immune- </a:t>
            </a:r>
            <a:r>
              <a:rPr lang="en-US" altLang="en-US" sz="1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factors/ how many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IR/ </a:t>
            </a:r>
            <a:r>
              <a:rPr lang="en-US" altLang="en-US" sz="1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Cardiometabolic</a:t>
            </a:r>
            <a:r>
              <a:rPr lang="en-US" altLang="en-US" sz="1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Syndrome</a:t>
            </a:r>
            <a:endParaRPr lang="en-US" altLang="en-US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600" dirty="0" smtClean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>
            <a:spLocks noChangeArrowheads="1"/>
          </p:cNvSpPr>
          <p:nvPr/>
        </p:nvSpPr>
        <p:spPr bwMode="auto">
          <a:xfrm>
            <a:off x="1695450" y="2384425"/>
            <a:ext cx="450850" cy="3140075"/>
          </a:xfrm>
          <a:prstGeom prst="rect">
            <a:avLst/>
          </a:prstGeom>
          <a:solidFill>
            <a:srgbClr val="B4C7E7"/>
          </a:solidFill>
          <a:ln w="9525">
            <a:solidFill>
              <a:srgbClr val="B4C7E7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 flipH="1">
            <a:off x="1682750" y="2384425"/>
            <a:ext cx="15875" cy="34766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6155" name="Group 33"/>
          <p:cNvGrpSpPr>
            <a:grpSpLocks/>
          </p:cNvGrpSpPr>
          <p:nvPr/>
        </p:nvGrpSpPr>
        <p:grpSpPr bwMode="auto">
          <a:xfrm>
            <a:off x="5048250" y="4957763"/>
            <a:ext cx="3321050" cy="769937"/>
            <a:chOff x="5283198" y="5283200"/>
            <a:chExt cx="3280229" cy="769241"/>
          </a:xfrm>
        </p:grpSpPr>
        <p:sp>
          <p:nvSpPr>
            <p:cNvPr id="81" name="Freeform 80"/>
            <p:cNvSpPr>
              <a:spLocks/>
            </p:cNvSpPr>
            <p:nvPr/>
          </p:nvSpPr>
          <p:spPr bwMode="auto">
            <a:xfrm>
              <a:off x="5283198" y="5283200"/>
              <a:ext cx="3280229" cy="609049"/>
            </a:xfrm>
            <a:custGeom>
              <a:avLst/>
              <a:gdLst>
                <a:gd name="T0" fmla="*/ 0 w 3280229"/>
                <a:gd name="T1" fmla="*/ 0 h 609600"/>
                <a:gd name="T2" fmla="*/ 145143 w 3280229"/>
                <a:gd name="T3" fmla="*/ 86770 h 609600"/>
                <a:gd name="T4" fmla="*/ 319314 w 3280229"/>
                <a:gd name="T5" fmla="*/ 173544 h 609600"/>
                <a:gd name="T6" fmla="*/ 464457 w 3280229"/>
                <a:gd name="T7" fmla="*/ 231390 h 609600"/>
                <a:gd name="T8" fmla="*/ 580571 w 3280229"/>
                <a:gd name="T9" fmla="*/ 260313 h 609600"/>
                <a:gd name="T10" fmla="*/ 870857 w 3280229"/>
                <a:gd name="T11" fmla="*/ 332624 h 609600"/>
                <a:gd name="T12" fmla="*/ 1161143 w 3280229"/>
                <a:gd name="T13" fmla="*/ 376010 h 609600"/>
                <a:gd name="T14" fmla="*/ 1625600 w 3280229"/>
                <a:gd name="T15" fmla="*/ 419396 h 609600"/>
                <a:gd name="T16" fmla="*/ 2220686 w 3280229"/>
                <a:gd name="T17" fmla="*/ 433856 h 609600"/>
                <a:gd name="T18" fmla="*/ 2757714 w 3280229"/>
                <a:gd name="T19" fmla="*/ 448318 h 609600"/>
                <a:gd name="T20" fmla="*/ 3280229 w 3280229"/>
                <a:gd name="T21" fmla="*/ 433856 h 609600"/>
                <a:gd name="T22" fmla="*/ 3280229 w 3280229"/>
                <a:gd name="T23" fmla="*/ 607398 h 609600"/>
                <a:gd name="T24" fmla="*/ 551543 w 3280229"/>
                <a:gd name="T25" fmla="*/ 592938 h 609600"/>
                <a:gd name="T26" fmla="*/ 580571 w 3280229"/>
                <a:gd name="T27" fmla="*/ 592938 h 6096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280229" h="609600">
                  <a:moveTo>
                    <a:pt x="0" y="0"/>
                  </a:moveTo>
                  <a:cubicBezTo>
                    <a:pt x="134654" y="89770"/>
                    <a:pt x="78297" y="87086"/>
                    <a:pt x="145143" y="87086"/>
                  </a:cubicBezTo>
                  <a:lnTo>
                    <a:pt x="319314" y="174172"/>
                  </a:lnTo>
                  <a:lnTo>
                    <a:pt x="464457" y="232229"/>
                  </a:lnTo>
                  <a:lnTo>
                    <a:pt x="580571" y="261257"/>
                  </a:lnTo>
                  <a:lnTo>
                    <a:pt x="870857" y="333829"/>
                  </a:lnTo>
                  <a:lnTo>
                    <a:pt x="1161143" y="377372"/>
                  </a:lnTo>
                  <a:lnTo>
                    <a:pt x="1625600" y="420915"/>
                  </a:lnTo>
                  <a:lnTo>
                    <a:pt x="2220686" y="435429"/>
                  </a:lnTo>
                  <a:lnTo>
                    <a:pt x="2757714" y="449943"/>
                  </a:lnTo>
                  <a:lnTo>
                    <a:pt x="3280229" y="435429"/>
                  </a:lnTo>
                  <a:lnTo>
                    <a:pt x="3280229" y="609600"/>
                  </a:lnTo>
                  <a:lnTo>
                    <a:pt x="551543" y="595086"/>
                  </a:lnTo>
                  <a:lnTo>
                    <a:pt x="580571" y="595086"/>
                  </a:lnTo>
                </a:path>
              </a:pathLst>
            </a:custGeom>
            <a:solidFill>
              <a:srgbClr val="8497B0"/>
            </a:solidFill>
            <a:ln w="25400" cap="flat" cmpd="sng">
              <a:solidFill>
                <a:srgbClr val="8497B0"/>
              </a:solidFill>
              <a:prstDash val="solid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  <a:ea typeface="MS PGothic" panose="020B0600070205080204" pitchFamily="34" charset="-128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>
            <a:xfrm>
              <a:off x="5371005" y="5413257"/>
              <a:ext cx="738522" cy="639184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3" name="Right Triangle 82"/>
          <p:cNvSpPr>
            <a:spLocks noChangeArrowheads="1"/>
          </p:cNvSpPr>
          <p:nvPr/>
        </p:nvSpPr>
        <p:spPr bwMode="auto">
          <a:xfrm>
            <a:off x="2117725" y="2384425"/>
            <a:ext cx="3614738" cy="3140075"/>
          </a:xfrm>
          <a:prstGeom prst="rtTriangle">
            <a:avLst/>
          </a:prstGeom>
          <a:solidFill>
            <a:srgbClr val="8497B0"/>
          </a:solidFill>
          <a:ln>
            <a:noFill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 sz="2000" dirty="0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89" name="Rectangle 88"/>
          <p:cNvSpPr>
            <a:spLocks noChangeArrowheads="1"/>
          </p:cNvSpPr>
          <p:nvPr/>
        </p:nvSpPr>
        <p:spPr bwMode="auto">
          <a:xfrm>
            <a:off x="1682750" y="5499100"/>
            <a:ext cx="6686550" cy="498475"/>
          </a:xfrm>
          <a:prstGeom prst="rect">
            <a:avLst/>
          </a:prstGeom>
          <a:solidFill>
            <a:srgbClr val="C5E0B4"/>
          </a:solidFill>
          <a:ln w="9525">
            <a:solidFill>
              <a:srgbClr val="5698D3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MS PGothic" panose="020B0600070205080204" pitchFamily="34" charset="-128"/>
            </a:endParaRPr>
          </a:p>
        </p:txBody>
      </p:sp>
      <p:sp>
        <p:nvSpPr>
          <p:cNvPr id="6159" name="TextBox 1"/>
          <p:cNvSpPr txBox="1">
            <a:spLocks noChangeArrowheads="1"/>
          </p:cNvSpPr>
          <p:nvPr/>
        </p:nvSpPr>
        <p:spPr bwMode="auto">
          <a:xfrm>
            <a:off x="1682750" y="5470525"/>
            <a:ext cx="6856413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100" b="1" smtClean="0">
                <a:solidFill>
                  <a:prstClr val="black"/>
                </a:solidFill>
              </a:rPr>
              <a:t>  </a:t>
            </a:r>
            <a:r>
              <a:rPr lang="en-US" altLang="en-US" sz="1100" smtClean="0">
                <a:solidFill>
                  <a:prstClr val="black"/>
                </a:solidFill>
              </a:rPr>
              <a:t>I  I  I  I  I</a:t>
            </a:r>
            <a:r>
              <a:rPr lang="en-US" altLang="en-US" sz="1000" b="1" smtClean="0">
                <a:solidFill>
                  <a:prstClr val="black"/>
                </a:solidFill>
              </a:rPr>
              <a:t>/ ≈ / </a:t>
            </a:r>
            <a:r>
              <a:rPr lang="en-US" altLang="en-US" sz="1000" smtClean="0">
                <a:solidFill>
                  <a:prstClr val="black"/>
                </a:solidFill>
              </a:rPr>
              <a:t> </a:t>
            </a:r>
            <a:r>
              <a:rPr lang="en-US" altLang="en-US" sz="1100" smtClean="0">
                <a:solidFill>
                  <a:prstClr val="black"/>
                </a:solidFill>
              </a:rPr>
              <a:t>I  I  I  I  I  I  I  I  I  I  I  I  I  I  I  I  I  I  I  I  I  I  I  I  I  I  I  I  I  I  I  I  I  I  I  I  I  I  I  I  I  I  I  I  I  I  I  I  I  I  I  I  I  I  I  I  I  I  I  I</a:t>
            </a:r>
            <a:endParaRPr lang="en-US" altLang="en-US" sz="1800" b="1" smtClean="0">
              <a:solidFill>
                <a:prstClr val="black"/>
              </a:solidFill>
            </a:endParaRPr>
          </a:p>
        </p:txBody>
      </p:sp>
      <p:sp>
        <p:nvSpPr>
          <p:cNvPr id="93" name="Right Arrow 92"/>
          <p:cNvSpPr/>
          <p:nvPr/>
        </p:nvSpPr>
        <p:spPr>
          <a:xfrm flipV="1">
            <a:off x="5602288" y="5710238"/>
            <a:ext cx="942975" cy="204787"/>
          </a:xfrm>
          <a:prstGeom prst="rightArrow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sp>
        <p:nvSpPr>
          <p:cNvPr id="6161" name="TextBox 25"/>
          <p:cNvSpPr txBox="1">
            <a:spLocks noChangeArrowheads="1"/>
          </p:cNvSpPr>
          <p:nvPr/>
        </p:nvSpPr>
        <p:spPr bwMode="auto">
          <a:xfrm>
            <a:off x="2692817" y="5715793"/>
            <a:ext cx="2561342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sz="1800" b="1" dirty="0" smtClean="0">
                <a:solidFill>
                  <a:srgbClr val="002060"/>
                </a:solidFill>
              </a:rPr>
              <a:t>Increasing Age/ Duration</a:t>
            </a:r>
          </a:p>
        </p:txBody>
      </p:sp>
      <p:cxnSp>
        <p:nvCxnSpPr>
          <p:cNvPr id="95" name="Straight Connector 94"/>
          <p:cNvCxnSpPr/>
          <p:nvPr/>
        </p:nvCxnSpPr>
        <p:spPr>
          <a:xfrm>
            <a:off x="1729204" y="3095625"/>
            <a:ext cx="963613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94292" y="3549650"/>
            <a:ext cx="163036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1794292" y="4156075"/>
            <a:ext cx="2170112" cy="1588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786354" y="4919663"/>
            <a:ext cx="3092450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573213" y="5522913"/>
            <a:ext cx="3908425" cy="1587"/>
          </a:xfrm>
          <a:prstGeom prst="line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168" name="Freeform 5"/>
          <p:cNvSpPr>
            <a:spLocks/>
          </p:cNvSpPr>
          <p:nvPr/>
        </p:nvSpPr>
        <p:spPr bwMode="auto">
          <a:xfrm>
            <a:off x="2117725" y="2378075"/>
            <a:ext cx="6335713" cy="2171700"/>
          </a:xfrm>
          <a:custGeom>
            <a:avLst/>
            <a:gdLst>
              <a:gd name="T0" fmla="*/ 0 w 6227785"/>
              <a:gd name="T1" fmla="*/ 0 h 2165762"/>
              <a:gd name="T2" fmla="*/ 1711117 w 6227785"/>
              <a:gd name="T3" fmla="*/ 411102 h 2165762"/>
              <a:gd name="T4" fmla="*/ 3189523 w 6227785"/>
              <a:gd name="T5" fmla="*/ 1205894 h 2165762"/>
              <a:gd name="T6" fmla="*/ 4175127 w 6227785"/>
              <a:gd name="T7" fmla="*/ 2041801 h 2165762"/>
              <a:gd name="T8" fmla="*/ 6132646 w 6227785"/>
              <a:gd name="T9" fmla="*/ 2192537 h 2165762"/>
              <a:gd name="T10" fmla="*/ 6187401 w 6227785"/>
              <a:gd name="T11" fmla="*/ 2192537 h 216576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227785" h="2165762">
                <a:moveTo>
                  <a:pt x="0" y="0"/>
                </a:moveTo>
                <a:cubicBezTo>
                  <a:pt x="579344" y="103094"/>
                  <a:pt x="1158688" y="206188"/>
                  <a:pt x="1680882" y="403412"/>
                </a:cubicBezTo>
                <a:cubicBezTo>
                  <a:pt x="2203076" y="600636"/>
                  <a:pt x="2729753" y="916641"/>
                  <a:pt x="3133165" y="1183341"/>
                </a:cubicBezTo>
                <a:cubicBezTo>
                  <a:pt x="3536577" y="1450041"/>
                  <a:pt x="3619500" y="1842247"/>
                  <a:pt x="4101353" y="2003612"/>
                </a:cubicBezTo>
                <a:cubicBezTo>
                  <a:pt x="4583206" y="2164977"/>
                  <a:pt x="5694829" y="2126876"/>
                  <a:pt x="6024282" y="2151529"/>
                </a:cubicBezTo>
                <a:cubicBezTo>
                  <a:pt x="6353735" y="2176182"/>
                  <a:pt x="6215902" y="2163855"/>
                  <a:pt x="6078070" y="2151529"/>
                </a:cubicBezTo>
              </a:path>
            </a:pathLst>
          </a:custGeom>
          <a:noFill/>
          <a:ln w="22225">
            <a:solidFill>
              <a:srgbClr val="000090"/>
            </a:solidFill>
            <a:prstDash val="sysDot"/>
            <a:round/>
            <a:headEnd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  <a:ea typeface="MS PGothic" panose="020B0600070205080204" pitchFamily="34" charset="-128"/>
            </a:endParaRPr>
          </a:p>
        </p:txBody>
      </p:sp>
      <p:cxnSp>
        <p:nvCxnSpPr>
          <p:cNvPr id="102" name="Straight Connector 101"/>
          <p:cNvCxnSpPr>
            <a:cxnSpLocks noChangeShapeType="1"/>
          </p:cNvCxnSpPr>
          <p:nvPr/>
        </p:nvCxnSpPr>
        <p:spPr bwMode="auto">
          <a:xfrm>
            <a:off x="2644775" y="2446338"/>
            <a:ext cx="65088" cy="4365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3" name="Straight Connector 102"/>
          <p:cNvCxnSpPr>
            <a:cxnSpLocks noChangeShapeType="1"/>
          </p:cNvCxnSpPr>
          <p:nvPr/>
        </p:nvCxnSpPr>
        <p:spPr bwMode="auto">
          <a:xfrm>
            <a:off x="2784475" y="2493963"/>
            <a:ext cx="55563" cy="53181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4" name="Straight Connector 103"/>
          <p:cNvCxnSpPr>
            <a:cxnSpLocks noChangeShapeType="1"/>
          </p:cNvCxnSpPr>
          <p:nvPr/>
        </p:nvCxnSpPr>
        <p:spPr bwMode="auto">
          <a:xfrm>
            <a:off x="2903538" y="2493963"/>
            <a:ext cx="84137" cy="625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5" name="Straight Connector 104"/>
          <p:cNvCxnSpPr>
            <a:cxnSpLocks noChangeShapeType="1"/>
          </p:cNvCxnSpPr>
          <p:nvPr/>
        </p:nvCxnSpPr>
        <p:spPr bwMode="auto">
          <a:xfrm>
            <a:off x="3009900" y="2547938"/>
            <a:ext cx="130175" cy="7207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6" name="Straight Connector 105"/>
          <p:cNvCxnSpPr>
            <a:cxnSpLocks noChangeShapeType="1"/>
          </p:cNvCxnSpPr>
          <p:nvPr/>
        </p:nvCxnSpPr>
        <p:spPr bwMode="auto">
          <a:xfrm>
            <a:off x="3140075" y="2601913"/>
            <a:ext cx="144463" cy="7651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Straight Connector 111"/>
          <p:cNvCxnSpPr>
            <a:cxnSpLocks noChangeShapeType="1"/>
          </p:cNvCxnSpPr>
          <p:nvPr/>
        </p:nvCxnSpPr>
        <p:spPr bwMode="auto">
          <a:xfrm>
            <a:off x="3284538" y="2601913"/>
            <a:ext cx="158750" cy="9413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3" name="Straight Connector 112"/>
          <p:cNvCxnSpPr>
            <a:cxnSpLocks noChangeShapeType="1"/>
          </p:cNvCxnSpPr>
          <p:nvPr/>
        </p:nvCxnSpPr>
        <p:spPr bwMode="auto">
          <a:xfrm>
            <a:off x="3435350" y="2640013"/>
            <a:ext cx="152400" cy="10033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4" name="Straight Connector 113"/>
          <p:cNvCxnSpPr>
            <a:cxnSpLocks noChangeShapeType="1"/>
          </p:cNvCxnSpPr>
          <p:nvPr/>
        </p:nvCxnSpPr>
        <p:spPr bwMode="auto">
          <a:xfrm>
            <a:off x="3587750" y="2681288"/>
            <a:ext cx="146050" cy="1093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5" name="Straight Connector 114"/>
          <p:cNvCxnSpPr>
            <a:cxnSpLocks noChangeShapeType="1"/>
          </p:cNvCxnSpPr>
          <p:nvPr/>
        </p:nvCxnSpPr>
        <p:spPr bwMode="auto">
          <a:xfrm>
            <a:off x="3733800" y="2692400"/>
            <a:ext cx="144463" cy="11922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6" name="Straight Connector 115"/>
          <p:cNvCxnSpPr>
            <a:cxnSpLocks noChangeShapeType="1"/>
          </p:cNvCxnSpPr>
          <p:nvPr/>
        </p:nvCxnSpPr>
        <p:spPr bwMode="auto">
          <a:xfrm>
            <a:off x="3878263" y="2794000"/>
            <a:ext cx="136525" cy="1209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7" name="Straight Connector 116"/>
          <p:cNvCxnSpPr>
            <a:cxnSpLocks noChangeShapeType="1"/>
          </p:cNvCxnSpPr>
          <p:nvPr/>
        </p:nvCxnSpPr>
        <p:spPr bwMode="auto">
          <a:xfrm>
            <a:off x="4014788" y="2830513"/>
            <a:ext cx="131762" cy="1296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3" name="Straight Connector 122"/>
          <p:cNvCxnSpPr>
            <a:cxnSpLocks noChangeShapeType="1"/>
          </p:cNvCxnSpPr>
          <p:nvPr/>
        </p:nvCxnSpPr>
        <p:spPr bwMode="auto">
          <a:xfrm>
            <a:off x="4159250" y="2882900"/>
            <a:ext cx="141288" cy="13858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4" name="Straight Connector 123"/>
          <p:cNvCxnSpPr>
            <a:cxnSpLocks noChangeShapeType="1"/>
          </p:cNvCxnSpPr>
          <p:nvPr/>
        </p:nvCxnSpPr>
        <p:spPr bwMode="auto">
          <a:xfrm>
            <a:off x="4305300" y="2936875"/>
            <a:ext cx="144463" cy="145573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5" name="Straight Connector 124"/>
          <p:cNvCxnSpPr>
            <a:cxnSpLocks noChangeShapeType="1"/>
          </p:cNvCxnSpPr>
          <p:nvPr/>
        </p:nvCxnSpPr>
        <p:spPr bwMode="auto">
          <a:xfrm>
            <a:off x="4449763" y="3025775"/>
            <a:ext cx="144462" cy="14843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Straight Connector 125"/>
          <p:cNvCxnSpPr>
            <a:cxnSpLocks noChangeShapeType="1"/>
          </p:cNvCxnSpPr>
          <p:nvPr/>
        </p:nvCxnSpPr>
        <p:spPr bwMode="auto">
          <a:xfrm>
            <a:off x="4597400" y="3103563"/>
            <a:ext cx="133350" cy="15255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Straight Connector 126"/>
          <p:cNvCxnSpPr>
            <a:cxnSpLocks noChangeShapeType="1"/>
          </p:cNvCxnSpPr>
          <p:nvPr/>
        </p:nvCxnSpPr>
        <p:spPr bwMode="auto">
          <a:xfrm>
            <a:off x="4740275" y="3151188"/>
            <a:ext cx="133350" cy="15938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8" name="Straight Connector 127"/>
          <p:cNvCxnSpPr>
            <a:cxnSpLocks noChangeShapeType="1"/>
          </p:cNvCxnSpPr>
          <p:nvPr/>
        </p:nvCxnSpPr>
        <p:spPr bwMode="auto">
          <a:xfrm>
            <a:off x="4876800" y="3268663"/>
            <a:ext cx="139700" cy="162560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9" name="Straight Connector 128"/>
          <p:cNvCxnSpPr>
            <a:cxnSpLocks noChangeShapeType="1"/>
          </p:cNvCxnSpPr>
          <p:nvPr/>
        </p:nvCxnSpPr>
        <p:spPr bwMode="auto">
          <a:xfrm>
            <a:off x="5026025" y="3348038"/>
            <a:ext cx="150813" cy="16700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0" name="Straight Connector 129"/>
          <p:cNvCxnSpPr>
            <a:cxnSpLocks noChangeShapeType="1"/>
          </p:cNvCxnSpPr>
          <p:nvPr/>
        </p:nvCxnSpPr>
        <p:spPr bwMode="auto">
          <a:xfrm>
            <a:off x="5157788" y="3435350"/>
            <a:ext cx="142875" cy="163036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4" name="Straight Connector 133"/>
          <p:cNvCxnSpPr>
            <a:cxnSpLocks noChangeShapeType="1"/>
          </p:cNvCxnSpPr>
          <p:nvPr/>
        </p:nvCxnSpPr>
        <p:spPr bwMode="auto">
          <a:xfrm>
            <a:off x="5305425" y="3513138"/>
            <a:ext cx="131763" cy="16017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5" name="Straight Connector 134"/>
          <p:cNvCxnSpPr>
            <a:cxnSpLocks noChangeShapeType="1"/>
          </p:cNvCxnSpPr>
          <p:nvPr/>
        </p:nvCxnSpPr>
        <p:spPr bwMode="auto">
          <a:xfrm>
            <a:off x="5437188" y="3617913"/>
            <a:ext cx="127000" cy="15557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6" name="Straight Connector 135"/>
          <p:cNvCxnSpPr>
            <a:cxnSpLocks noChangeShapeType="1"/>
          </p:cNvCxnSpPr>
          <p:nvPr/>
        </p:nvCxnSpPr>
        <p:spPr bwMode="auto">
          <a:xfrm>
            <a:off x="5586413" y="3743325"/>
            <a:ext cx="138112" cy="14636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7" name="Straight Connector 136"/>
          <p:cNvCxnSpPr>
            <a:cxnSpLocks noChangeShapeType="1"/>
          </p:cNvCxnSpPr>
          <p:nvPr/>
        </p:nvCxnSpPr>
        <p:spPr bwMode="auto">
          <a:xfrm>
            <a:off x="5749925" y="3913188"/>
            <a:ext cx="134938" cy="13684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8" name="Straight Connector 137"/>
          <p:cNvCxnSpPr>
            <a:cxnSpLocks noChangeShapeType="1"/>
          </p:cNvCxnSpPr>
          <p:nvPr/>
        </p:nvCxnSpPr>
        <p:spPr bwMode="auto">
          <a:xfrm>
            <a:off x="5902325" y="4078288"/>
            <a:ext cx="134938" cy="1250950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0" name="Straight Connector 139"/>
          <p:cNvCxnSpPr>
            <a:cxnSpLocks noChangeShapeType="1"/>
            <a:endCxn id="81" idx="6"/>
          </p:cNvCxnSpPr>
          <p:nvPr/>
        </p:nvCxnSpPr>
        <p:spPr bwMode="auto">
          <a:xfrm>
            <a:off x="6072188" y="4225925"/>
            <a:ext cx="152400" cy="11080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1" name="Straight Connector 140"/>
          <p:cNvCxnSpPr>
            <a:cxnSpLocks noChangeShapeType="1"/>
          </p:cNvCxnSpPr>
          <p:nvPr/>
        </p:nvCxnSpPr>
        <p:spPr bwMode="auto">
          <a:xfrm>
            <a:off x="6243638" y="4327525"/>
            <a:ext cx="117475" cy="10064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2" name="Straight Connector 141"/>
          <p:cNvCxnSpPr>
            <a:cxnSpLocks noChangeShapeType="1"/>
          </p:cNvCxnSpPr>
          <p:nvPr/>
        </p:nvCxnSpPr>
        <p:spPr bwMode="auto">
          <a:xfrm>
            <a:off x="2514600" y="2424113"/>
            <a:ext cx="57150" cy="3698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3" name="Straight Connector 142"/>
          <p:cNvCxnSpPr>
            <a:cxnSpLocks noChangeShapeType="1"/>
          </p:cNvCxnSpPr>
          <p:nvPr/>
        </p:nvCxnSpPr>
        <p:spPr bwMode="auto">
          <a:xfrm>
            <a:off x="6365875" y="4371975"/>
            <a:ext cx="107950" cy="9413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4" name="Straight Connector 143"/>
          <p:cNvCxnSpPr>
            <a:cxnSpLocks noChangeShapeType="1"/>
          </p:cNvCxnSpPr>
          <p:nvPr/>
        </p:nvCxnSpPr>
        <p:spPr bwMode="auto">
          <a:xfrm>
            <a:off x="6550025" y="4449763"/>
            <a:ext cx="114300" cy="9175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5" name="Straight Connector 144"/>
          <p:cNvCxnSpPr>
            <a:cxnSpLocks noChangeShapeType="1"/>
          </p:cNvCxnSpPr>
          <p:nvPr/>
        </p:nvCxnSpPr>
        <p:spPr bwMode="auto">
          <a:xfrm>
            <a:off x="6704013" y="4481513"/>
            <a:ext cx="101600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9" name="Straight Connector 148"/>
          <p:cNvCxnSpPr>
            <a:cxnSpLocks noChangeShapeType="1"/>
          </p:cNvCxnSpPr>
          <p:nvPr/>
        </p:nvCxnSpPr>
        <p:spPr bwMode="auto">
          <a:xfrm>
            <a:off x="6845300" y="4481513"/>
            <a:ext cx="10318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0" name="Straight Connector 149"/>
          <p:cNvCxnSpPr>
            <a:cxnSpLocks noChangeShapeType="1"/>
          </p:cNvCxnSpPr>
          <p:nvPr/>
        </p:nvCxnSpPr>
        <p:spPr bwMode="auto">
          <a:xfrm>
            <a:off x="6975475" y="4489450"/>
            <a:ext cx="117475" cy="8874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Straight Connector 150"/>
          <p:cNvCxnSpPr>
            <a:cxnSpLocks noChangeShapeType="1"/>
          </p:cNvCxnSpPr>
          <p:nvPr/>
        </p:nvCxnSpPr>
        <p:spPr bwMode="auto">
          <a:xfrm>
            <a:off x="7123113" y="4489450"/>
            <a:ext cx="100012" cy="8985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2" name="Straight Connector 151"/>
          <p:cNvCxnSpPr>
            <a:cxnSpLocks noChangeShapeType="1"/>
          </p:cNvCxnSpPr>
          <p:nvPr/>
        </p:nvCxnSpPr>
        <p:spPr bwMode="auto">
          <a:xfrm>
            <a:off x="7286625" y="4506913"/>
            <a:ext cx="109538" cy="8810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3" name="Straight Connector 152"/>
          <p:cNvCxnSpPr>
            <a:cxnSpLocks noChangeShapeType="1"/>
          </p:cNvCxnSpPr>
          <p:nvPr/>
        </p:nvCxnSpPr>
        <p:spPr bwMode="auto">
          <a:xfrm>
            <a:off x="7424738" y="4538663"/>
            <a:ext cx="114300" cy="85883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4" name="Straight Connector 153"/>
          <p:cNvCxnSpPr>
            <a:cxnSpLocks noChangeShapeType="1"/>
          </p:cNvCxnSpPr>
          <p:nvPr/>
        </p:nvCxnSpPr>
        <p:spPr bwMode="auto">
          <a:xfrm>
            <a:off x="7580313" y="4532313"/>
            <a:ext cx="100012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8" name="Straight Connector 157"/>
          <p:cNvCxnSpPr>
            <a:cxnSpLocks noChangeShapeType="1"/>
          </p:cNvCxnSpPr>
          <p:nvPr/>
        </p:nvCxnSpPr>
        <p:spPr bwMode="auto">
          <a:xfrm>
            <a:off x="7721600" y="4537075"/>
            <a:ext cx="103188" cy="827088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9" name="Straight Connector 158"/>
          <p:cNvCxnSpPr>
            <a:cxnSpLocks noChangeShapeType="1"/>
          </p:cNvCxnSpPr>
          <p:nvPr/>
        </p:nvCxnSpPr>
        <p:spPr bwMode="auto">
          <a:xfrm>
            <a:off x="7877175" y="4541838"/>
            <a:ext cx="117475" cy="830262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8" name="Straight Connector 167"/>
          <p:cNvCxnSpPr>
            <a:cxnSpLocks noChangeShapeType="1"/>
          </p:cNvCxnSpPr>
          <p:nvPr/>
        </p:nvCxnSpPr>
        <p:spPr bwMode="auto">
          <a:xfrm>
            <a:off x="8024813" y="4541838"/>
            <a:ext cx="101600" cy="84137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69" name="Straight Connector 168"/>
          <p:cNvCxnSpPr>
            <a:cxnSpLocks noChangeShapeType="1"/>
          </p:cNvCxnSpPr>
          <p:nvPr/>
        </p:nvCxnSpPr>
        <p:spPr bwMode="auto">
          <a:xfrm>
            <a:off x="8199438" y="4546600"/>
            <a:ext cx="73025" cy="836613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0" name="Straight Connector 169"/>
          <p:cNvCxnSpPr>
            <a:cxnSpLocks noChangeShapeType="1"/>
          </p:cNvCxnSpPr>
          <p:nvPr/>
        </p:nvCxnSpPr>
        <p:spPr bwMode="auto">
          <a:xfrm>
            <a:off x="8337550" y="4549775"/>
            <a:ext cx="60325" cy="809625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2" name="Straight Connector 171"/>
          <p:cNvCxnSpPr>
            <a:cxnSpLocks noChangeShapeType="1"/>
          </p:cNvCxnSpPr>
          <p:nvPr/>
        </p:nvCxnSpPr>
        <p:spPr bwMode="auto">
          <a:xfrm>
            <a:off x="2393950" y="2379663"/>
            <a:ext cx="42863" cy="280987"/>
          </a:xfrm>
          <a:prstGeom prst="line">
            <a:avLst/>
          </a:prstGeom>
          <a:noFill/>
          <a:ln w="3175">
            <a:solidFill>
              <a:srgbClr val="C2C2F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213" name="TextBox 26"/>
          <p:cNvSpPr txBox="1">
            <a:spLocks noChangeArrowheads="1"/>
          </p:cNvSpPr>
          <p:nvPr/>
        </p:nvSpPr>
        <p:spPr bwMode="auto">
          <a:xfrm>
            <a:off x="1022853" y="3767138"/>
            <a:ext cx="184731" cy="297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en-US" sz="1800" b="1" dirty="0" smtClean="0">
              <a:solidFill>
                <a:srgbClr val="002060"/>
              </a:solidFill>
            </a:endParaRPr>
          </a:p>
        </p:txBody>
      </p:sp>
      <p:cxnSp>
        <p:nvCxnSpPr>
          <p:cNvPr id="6217" name="Straight Arrow Connector 2"/>
          <p:cNvCxnSpPr>
            <a:cxnSpLocks noChangeShapeType="1"/>
          </p:cNvCxnSpPr>
          <p:nvPr/>
        </p:nvCxnSpPr>
        <p:spPr bwMode="auto">
          <a:xfrm flipV="1">
            <a:off x="8228013" y="4537075"/>
            <a:ext cx="284162" cy="3175"/>
          </a:xfrm>
          <a:prstGeom prst="straightConnector1">
            <a:avLst/>
          </a:prstGeom>
          <a:noFill/>
          <a:ln w="25400">
            <a:solidFill>
              <a:srgbClr val="8497B3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74" name="Group 73"/>
          <p:cNvGrpSpPr/>
          <p:nvPr/>
        </p:nvGrpSpPr>
        <p:grpSpPr>
          <a:xfrm>
            <a:off x="4627564" y="2555807"/>
            <a:ext cx="3992879" cy="584775"/>
            <a:chOff x="4919068" y="2854908"/>
            <a:chExt cx="3678832" cy="506281"/>
          </a:xfrm>
        </p:grpSpPr>
        <p:sp>
          <p:nvSpPr>
            <p:cNvPr id="75" name="TextBox 74"/>
            <p:cNvSpPr txBox="1">
              <a:spLocks noChangeArrowheads="1"/>
            </p:cNvSpPr>
            <p:nvPr/>
          </p:nvSpPr>
          <p:spPr bwMode="auto">
            <a:xfrm>
              <a:off x="5221288" y="3017838"/>
              <a:ext cx="3376612" cy="319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>
                <a:solidFill>
                  <a:srgbClr val="002060"/>
                </a:solidFill>
              </a:endParaRPr>
            </a:p>
          </p:txBody>
        </p:sp>
        <p:sp>
          <p:nvSpPr>
            <p:cNvPr id="76" name="TextBox 75"/>
            <p:cNvSpPr txBox="1">
              <a:spLocks noChangeArrowheads="1"/>
            </p:cNvSpPr>
            <p:nvPr/>
          </p:nvSpPr>
          <p:spPr bwMode="auto">
            <a:xfrm>
              <a:off x="4919068" y="2854908"/>
              <a:ext cx="1833040" cy="506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b="1" u="sng" dirty="0" smtClean="0">
                  <a:solidFill>
                    <a:srgbClr val="002060"/>
                  </a:solidFill>
                </a:rPr>
                <a:t>For All DM</a:t>
              </a:r>
              <a:endParaRPr lang="en-US" altLang="en-US" sz="1800" dirty="0">
                <a:solidFill>
                  <a:srgbClr val="002060"/>
                </a:solidFill>
              </a:endParaRPr>
            </a:p>
          </p:txBody>
        </p:sp>
      </p:grpSp>
      <p:cxnSp>
        <p:nvCxnSpPr>
          <p:cNvPr id="3" name="Straight Connector 2"/>
          <p:cNvCxnSpPr>
            <a:stCxn id="6168" idx="0"/>
          </p:cNvCxnSpPr>
          <p:nvPr/>
        </p:nvCxnSpPr>
        <p:spPr>
          <a:xfrm>
            <a:off x="2117725" y="2378075"/>
            <a:ext cx="3784600" cy="21478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902325" y="3210664"/>
            <a:ext cx="2984502" cy="1326412"/>
          </a:xfrm>
          <a:prstGeom prst="straightConnector1">
            <a:avLst/>
          </a:prstGeom>
          <a:ln>
            <a:solidFill>
              <a:srgbClr val="00009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7530" y="3211245"/>
            <a:ext cx="2139881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000090"/>
                </a:solidFill>
              </a:rPr>
              <a:t>Complication </a:t>
            </a:r>
          </a:p>
          <a:p>
            <a:r>
              <a:rPr lang="en-US" sz="2600" b="1" dirty="0" smtClean="0">
                <a:solidFill>
                  <a:srgbClr val="000090"/>
                </a:solidFill>
              </a:rPr>
              <a:t>Risk/Presence</a:t>
            </a:r>
          </a:p>
          <a:p>
            <a:r>
              <a:rPr lang="en-US" sz="2600" b="1" dirty="0" smtClean="0">
                <a:solidFill>
                  <a:srgbClr val="000090"/>
                </a:solidFill>
              </a:rPr>
              <a:t> Modifiable</a:t>
            </a:r>
          </a:p>
          <a:p>
            <a:endParaRPr lang="en-US" sz="2600" b="1" dirty="0" smtClean="0">
              <a:solidFill>
                <a:srgbClr val="000090"/>
              </a:solidFill>
            </a:endParaRPr>
          </a:p>
          <a:p>
            <a:r>
              <a:rPr lang="en-US" sz="2600" b="1" dirty="0" smtClean="0">
                <a:solidFill>
                  <a:srgbClr val="000090"/>
                </a:solidFill>
              </a:rPr>
              <a:t>Irreversible</a:t>
            </a:r>
            <a:endParaRPr lang="en-US" sz="2600" b="1" dirty="0">
              <a:solidFill>
                <a:srgbClr val="00009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5879684" y="4520069"/>
            <a:ext cx="1260474" cy="7901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16488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35482</TotalTime>
  <Words>1047</Words>
  <Application>Microsoft Macintosh PowerPoint</Application>
  <PresentationFormat>On-screen Show (4:3)</PresentationFormat>
  <Paragraphs>317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Calibri</vt:lpstr>
      <vt:lpstr>DaunPenh</vt:lpstr>
      <vt:lpstr>Helvetica</vt:lpstr>
      <vt:lpstr>Maiandra GD</vt:lpstr>
      <vt:lpstr>MS PGothic</vt:lpstr>
      <vt:lpstr>ＭＳ Ｐゴシック</vt:lpstr>
      <vt:lpstr>Symbol</vt:lpstr>
      <vt:lpstr>Times</vt:lpstr>
      <vt:lpstr>Times New Roman</vt:lpstr>
      <vt:lpstr>Arial</vt:lpstr>
      <vt:lpstr>Office Theme</vt:lpstr>
      <vt:lpstr>PowerPoint Presentation</vt:lpstr>
      <vt:lpstr>New approach is Commensurate with Natural History of ALL DM</vt:lpstr>
      <vt:lpstr>Pathophysiology of Diabetic Complications: Old Conundrum : why similar HgA1c in different folk give different risks</vt:lpstr>
      <vt:lpstr>PowerPoint Presentation</vt:lpstr>
      <vt:lpstr>PowerPoint Presentation</vt:lpstr>
      <vt:lpstr>PowerPoint Presentation</vt:lpstr>
      <vt:lpstr>Mechanism of Cell Damage in Diabetes 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1048</cp:revision>
  <cp:lastPrinted>2014-04-01T12:35:45Z</cp:lastPrinted>
  <dcterms:created xsi:type="dcterms:W3CDTF">2014-11-05T16:03:03Z</dcterms:created>
  <dcterms:modified xsi:type="dcterms:W3CDTF">2018-01-29T10:18:35Z</dcterms:modified>
</cp:coreProperties>
</file>