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874" r:id="rId2"/>
    <p:sldId id="691" r:id="rId3"/>
    <p:sldId id="783" r:id="rId4"/>
    <p:sldId id="566" r:id="rId5"/>
    <p:sldId id="6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11A2"/>
    <a:srgbClr val="000099"/>
    <a:srgbClr val="002076"/>
    <a:srgbClr val="182B6E"/>
    <a:srgbClr val="260066"/>
    <a:srgbClr val="008000"/>
    <a:srgbClr val="FFFF00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3750" autoAdjust="0"/>
  </p:normalViewPr>
  <p:slideViewPr>
    <p:cSldViewPr snapToGrid="0" snapToObjects="1">
      <p:cViewPr>
        <p:scale>
          <a:sx n="106" d="100"/>
          <a:sy n="106" d="100"/>
        </p:scale>
        <p:origin x="1264" y="144"/>
      </p:cViewPr>
      <p:guideLst>
        <p:guide orient="horz" pos="2176"/>
        <p:guide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100"/>
        <a:sy n="171" d="100"/>
      </p:scale>
      <p:origin x="0" y="266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effectLst/>
              </a:defRPr>
            </a:pPr>
            <a:r>
              <a:rPr sz="4800">
                <a:solidFill>
                  <a:srgbClr val="BCB08F"/>
                </a:solidFill>
                <a:effectLst>
                  <a:outerShdw blurRad="12700" dist="12700" dir="16200000" rotWithShape="0">
                    <a:srgbClr val="000000">
                      <a:alpha val="50000"/>
                    </a:srgbClr>
                  </a:outerShdw>
                </a:effectLst>
              </a:rPr>
              <a:t>Title Text</a:t>
            </a:r>
          </a:p>
        </p:txBody>
      </p:sp>
      <p:sp>
        <p:nvSpPr>
          <p:cNvPr id="20" name="Shape 2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Blip>
                <a:blip r:embed="rId2"/>
              </a:buBlip>
            </a:lvl1pPr>
            <a:lvl2pPr>
              <a:buBlip>
                <a:blip r:embed="rId2"/>
              </a:buBlip>
            </a:lvl2pPr>
            <a:lvl3pPr>
              <a:buBlip>
                <a:blip r:embed="rId2"/>
              </a:buBlip>
            </a:lvl3pPr>
            <a:lvl4pPr>
              <a:buBlip>
                <a:blip r:embed="rId2"/>
              </a:buBlip>
            </a:lvl4pPr>
            <a:lvl5pPr>
              <a:buBlip>
                <a:blip r:embed="rId2"/>
              </a:buBlip>
            </a:lvl5pPr>
          </a:lstStyle>
          <a:p>
            <a:pPr lvl="0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One</a:t>
            </a:r>
          </a:p>
          <a:p>
            <a:pPr lvl="1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Two</a:t>
            </a:r>
          </a:p>
          <a:p>
            <a:pPr lvl="2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Three</a:t>
            </a:r>
          </a:p>
          <a:p>
            <a:pPr lvl="3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Four</a:t>
            </a:r>
          </a:p>
          <a:p>
            <a:pPr lvl="4">
              <a:defRPr sz="1800" i="0">
                <a:solidFill>
                  <a:srgbClr val="000000"/>
                </a:solidFill>
                <a:effectLst/>
              </a:defRPr>
            </a:pPr>
            <a:r>
              <a:rPr sz="2500" i="1">
                <a:solidFill>
                  <a:srgbClr val="86837F">
                    <a:alpha val="80000"/>
                  </a:srgbClr>
                </a:solidFill>
                <a:effectLst>
                  <a:outerShdw blurRad="25400" dist="12700" dir="5400000" rotWithShape="0">
                    <a:srgbClr val="FFFFFF"/>
                  </a:outerShdw>
                </a:effectLst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2289143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1/15/18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96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042" y="21034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00"/>
                </a:solidFill>
              </a:rPr>
              <a:t>Inflammation/Immune Issues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0904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461820"/>
            <a:ext cx="9144000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err="1">
                <a:solidFill>
                  <a:schemeClr val="bg1"/>
                </a:solidFill>
              </a:rPr>
              <a:t>Yumi</a:t>
            </a:r>
            <a:r>
              <a:rPr lang="en-US" sz="800" dirty="0">
                <a:solidFill>
                  <a:schemeClr val="bg1"/>
                </a:solidFill>
              </a:rPr>
              <a:t> Imai1, </a:t>
            </a:r>
            <a:r>
              <a:rPr lang="en-US" sz="800" dirty="0" err="1">
                <a:solidFill>
                  <a:schemeClr val="bg1"/>
                </a:solidFill>
              </a:rPr>
              <a:t>Anca</a:t>
            </a:r>
            <a:r>
              <a:rPr lang="en-US" sz="800" dirty="0">
                <a:solidFill>
                  <a:schemeClr val="bg1"/>
                </a:solidFill>
              </a:rPr>
              <a:t> D. Dobrian2, Margaret A. Morris1,3, and Jerry L. </a:t>
            </a:r>
            <a:r>
              <a:rPr lang="en-US" sz="800" dirty="0" err="1" smtClean="0">
                <a:solidFill>
                  <a:schemeClr val="bg1"/>
                </a:solidFill>
              </a:rPr>
              <a:t>Nadler,Islet</a:t>
            </a:r>
            <a:r>
              <a:rPr lang="en-US" sz="800" dirty="0" smtClean="0">
                <a:solidFill>
                  <a:schemeClr val="bg1"/>
                </a:solidFill>
              </a:rPr>
              <a:t> </a:t>
            </a:r>
            <a:r>
              <a:rPr lang="en-US" sz="800" dirty="0">
                <a:solidFill>
                  <a:schemeClr val="bg1"/>
                </a:solidFill>
              </a:rPr>
              <a:t>inflammation: a unifying target for diabetes treatment? Trends in Endocrinology and Metabolism  2013:1-10  ;</a:t>
            </a:r>
            <a:endParaRPr lang="en-US" sz="800" dirty="0">
              <a:solidFill>
                <a:srgbClr val="FFFFFF"/>
              </a:solidFill>
            </a:endParaRPr>
          </a:p>
          <a:p>
            <a:pPr>
              <a:defRPr/>
            </a:pPr>
            <a:r>
              <a:rPr lang="en-US" sz="800" dirty="0">
                <a:solidFill>
                  <a:srgbClr val="FFFFFF"/>
                </a:solidFill>
              </a:rPr>
              <a:t>Barbara Brooks-Worrell, </a:t>
            </a:r>
            <a:r>
              <a:rPr lang="en-US" sz="800" dirty="0" err="1">
                <a:solidFill>
                  <a:srgbClr val="FFFFFF"/>
                </a:solidFill>
              </a:rPr>
              <a:t>Radhika</a:t>
            </a:r>
            <a:r>
              <a:rPr lang="en-US" sz="800" dirty="0">
                <a:solidFill>
                  <a:srgbClr val="FFFFFF"/>
                </a:solidFill>
              </a:rPr>
              <a:t> </a:t>
            </a:r>
            <a:r>
              <a:rPr lang="en-US" sz="800" dirty="0" err="1">
                <a:solidFill>
                  <a:srgbClr val="FFFFFF"/>
                </a:solidFill>
              </a:rPr>
              <a:t>Narla</a:t>
            </a:r>
            <a:r>
              <a:rPr lang="en-US" sz="800" dirty="0">
                <a:solidFill>
                  <a:srgbClr val="FFFFFF"/>
                </a:solidFill>
              </a:rPr>
              <a:t>, and Jerry P. Palmer </a:t>
            </a:r>
            <a:r>
              <a:rPr lang="en-US" sz="800" dirty="0">
                <a:solidFill>
                  <a:schemeClr val="bg1"/>
                </a:solidFill>
              </a:rPr>
              <a:t> </a:t>
            </a:r>
            <a:r>
              <a:rPr lang="en-US" sz="800" dirty="0">
                <a:solidFill>
                  <a:srgbClr val="FFFFFF"/>
                </a:solidFill>
              </a:rPr>
              <a:t>Biomarkers and immune-modulating therapies for Type 2 diabetes Trends in</a:t>
            </a:r>
            <a:r>
              <a:rPr lang="en-US" sz="800" dirty="0">
                <a:solidFill>
                  <a:schemeClr val="bg1"/>
                </a:solidFill>
              </a:rPr>
              <a:t> Immunology November 2012, Vol. 33, No. </a:t>
            </a:r>
            <a:r>
              <a:rPr lang="en-US" sz="800" dirty="0" smtClean="0">
                <a:solidFill>
                  <a:schemeClr val="bg1"/>
                </a:solidFill>
              </a:rPr>
              <a:t>11; </a:t>
            </a:r>
            <a:r>
              <a:rPr lang="en-US" sz="800" dirty="0">
                <a:ea typeface="ＭＳ Ｐゴシック" charset="0"/>
              </a:rPr>
              <a:t>James </a:t>
            </a:r>
            <a:r>
              <a:rPr lang="en-US" sz="800" dirty="0" smtClean="0">
                <a:ea typeface="ＭＳ Ｐゴシック" charset="0"/>
              </a:rPr>
              <a:t>Johnson</a:t>
            </a:r>
            <a:r>
              <a:rPr lang="en-GB" sz="800" dirty="0" smtClean="0">
                <a:ea typeface="ＭＳ Ｐゴシック" charset="0"/>
              </a:rPr>
              <a:t>University </a:t>
            </a:r>
            <a:r>
              <a:rPr lang="en-GB" sz="800" dirty="0">
                <a:ea typeface="ＭＳ Ｐゴシック" charset="0"/>
              </a:rPr>
              <a:t>of British Columbia </a:t>
            </a:r>
            <a:r>
              <a:rPr lang="en-GB" sz="800" dirty="0" smtClean="0">
                <a:ea typeface="ＭＳ Ｐゴシック" charset="0"/>
              </a:rPr>
              <a:t> Vancouver</a:t>
            </a:r>
            <a:r>
              <a:rPr lang="en-GB" sz="800" dirty="0">
                <a:ea typeface="ＭＳ Ｐゴシック" charset="0"/>
              </a:rPr>
              <a:t>, BC, Canada </a:t>
            </a:r>
          </a:p>
          <a:p>
            <a:endParaRPr lang="en-US" sz="800" dirty="0">
              <a:solidFill>
                <a:schemeClr val="bg1"/>
              </a:solidFill>
            </a:endParaRPr>
          </a:p>
          <a:p>
            <a:endParaRPr lang="en-US" sz="105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71442"/>
            <a:ext cx="9144000" cy="868358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</a:rPr>
              <a:t>     New β-Cell </a:t>
            </a:r>
            <a:r>
              <a:rPr lang="en-US" sz="3200" b="1" dirty="0">
                <a:solidFill>
                  <a:srgbClr val="FFFF00"/>
                </a:solidFill>
              </a:rPr>
              <a:t>Centric </a:t>
            </a:r>
            <a:r>
              <a:rPr lang="en-US" sz="3200" b="1" dirty="0" smtClean="0">
                <a:solidFill>
                  <a:srgbClr val="FFFF00"/>
                </a:solidFill>
              </a:rPr>
              <a:t>Construct:</a:t>
            </a:r>
            <a:r>
              <a:rPr lang="en-US" sz="2800" b="1" dirty="0" smtClean="0">
                <a:solidFill>
                  <a:srgbClr val="FFFF00"/>
                </a:solidFill>
              </a:rPr>
              <a:t>  </a:t>
            </a:r>
            <a:r>
              <a:rPr lang="en-US" sz="2800" b="1" i="1" dirty="0" smtClean="0">
                <a:solidFill>
                  <a:srgbClr val="FFFF00"/>
                </a:solidFill>
              </a:rPr>
              <a:t>Implications</a:t>
            </a:r>
            <a:r>
              <a:rPr lang="en-US" sz="3200" b="1" i="1" dirty="0" smtClean="0">
                <a:solidFill>
                  <a:srgbClr val="FFFF00"/>
                </a:solidFill>
              </a:rPr>
              <a:t/>
            </a:r>
            <a:br>
              <a:rPr lang="en-US" sz="3200" b="1" i="1" dirty="0" smtClean="0">
                <a:solidFill>
                  <a:srgbClr val="FFFF00"/>
                </a:solidFill>
              </a:rPr>
            </a:br>
            <a:r>
              <a:rPr lang="en-US" sz="3200" dirty="0" smtClean="0">
                <a:solidFill>
                  <a:srgbClr val="FFC000"/>
                </a:solidFill>
              </a:rPr>
              <a:t>Inflammation/ Immune </a:t>
            </a:r>
            <a:r>
              <a:rPr lang="en-US" sz="3200" dirty="0" err="1" smtClean="0">
                <a:solidFill>
                  <a:srgbClr val="FFC000"/>
                </a:solidFill>
              </a:rPr>
              <a:t>Dysregulation</a:t>
            </a:r>
            <a:r>
              <a:rPr lang="en-US" sz="3200" dirty="0" smtClean="0">
                <a:solidFill>
                  <a:srgbClr val="FFC000"/>
                </a:solidFill>
              </a:rPr>
              <a:t> Issues-ALL DM</a:t>
            </a:r>
            <a:endParaRPr lang="en-US" sz="3200" dirty="0">
              <a:solidFill>
                <a:srgbClr val="FFC000"/>
              </a:solidFill>
            </a:endParaRPr>
          </a:p>
        </p:txBody>
      </p:sp>
      <p:pic>
        <p:nvPicPr>
          <p:cNvPr id="3" name="Picture 2" descr="Screenshot 2015-09-18 11.42.5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60" y="965200"/>
            <a:ext cx="6033575" cy="4394200"/>
          </a:xfrm>
          <a:prstGeom prst="rect">
            <a:avLst/>
          </a:prstGeom>
        </p:spPr>
      </p:pic>
      <p:pic>
        <p:nvPicPr>
          <p:cNvPr id="5" name="Picture 4" descr="Screenshot 2015-09-18 11.17.3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0" y="3809980"/>
            <a:ext cx="4635500" cy="265184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184900" y="1358900"/>
            <a:ext cx="300412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FF00"/>
                </a:solidFill>
              </a:rPr>
              <a:t>Same Processes for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T1DM, T2DM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- 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Same AND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Different Triggers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2894" y="4713069"/>
            <a:ext cx="1322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T1DM</a:t>
            </a:r>
            <a:endParaRPr lang="en-US" sz="36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88038" y="5511800"/>
            <a:ext cx="13223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>
                <a:solidFill>
                  <a:srgbClr val="0000FF"/>
                </a:solidFill>
              </a:rPr>
              <a:t>T2DM</a:t>
            </a:r>
            <a:endParaRPr lang="en-US" sz="36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2950557"/>
      </p:ext>
    </p:extLst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Title"/>
          <p:cNvSpPr>
            <a:spLocks noGrp="1"/>
          </p:cNvSpPr>
          <p:nvPr>
            <p:ph type="title"/>
          </p:nvPr>
        </p:nvSpPr>
        <p:spPr>
          <a:xfrm>
            <a:off x="0" y="38850"/>
            <a:ext cx="9143999" cy="37383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0000FF"/>
                </a:solidFill>
              </a:rPr>
              <a:t>Obesity Increases </a:t>
            </a:r>
            <a:r>
              <a:rPr lang="en-US" sz="2400" dirty="0">
                <a:solidFill>
                  <a:srgbClr val="0000FF"/>
                </a:solidFill>
              </a:rPr>
              <a:t>Anti-Islet </a:t>
            </a:r>
            <a:r>
              <a:rPr lang="en-US" sz="2400" dirty="0" smtClean="0">
                <a:solidFill>
                  <a:srgbClr val="0000FF"/>
                </a:solidFill>
              </a:rPr>
              <a:t>Cell </a:t>
            </a:r>
            <a:r>
              <a:rPr lang="en-US" sz="2400" dirty="0" err="1" smtClean="0">
                <a:solidFill>
                  <a:srgbClr val="0000FF"/>
                </a:solidFill>
              </a:rPr>
              <a:t>Adipo</a:t>
            </a:r>
            <a:r>
              <a:rPr lang="en-US" sz="2400" dirty="0">
                <a:solidFill>
                  <a:srgbClr val="0000FF"/>
                </a:solidFill>
              </a:rPr>
              <a:t>-cytokines/ </a:t>
            </a:r>
            <a:r>
              <a:rPr lang="en-US" sz="2400" b="1" dirty="0">
                <a:solidFill>
                  <a:srgbClr val="0000FF"/>
                </a:solidFill>
              </a:rPr>
              <a:t>Inflammation</a:t>
            </a:r>
            <a:endParaRPr sz="2400" b="1" dirty="0">
              <a:solidFill>
                <a:srgbClr val="0000FF"/>
              </a:solidFill>
            </a:endParaRPr>
          </a:p>
        </p:txBody>
      </p:sp>
      <p:sp>
        <p:nvSpPr>
          <p:cNvPr id="226" name="Body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Blip>
                <a:blip r:embed="rId2"/>
              </a:buBlip>
            </a:pPr>
            <a:endParaRPr dirty="0"/>
          </a:p>
        </p:txBody>
      </p:sp>
      <p:pic>
        <p:nvPicPr>
          <p:cNvPr id="227" name="Screen Shot 2017-05-09 at 2.55.20 PM.png" descr="Screen Shot 2017-05-09 at 2.55.20 PM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412681"/>
            <a:ext cx="8229599" cy="41060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Screen Shot 2017-05-09 at 2.55.33 PM.png" descr="Screen Shot 2017-05-09 at 2.55.33 PM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97175" y="6515711"/>
            <a:ext cx="1246825" cy="3636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/>
          <p:cNvSpPr txBox="1"/>
          <p:nvPr/>
        </p:nvSpPr>
        <p:spPr>
          <a:xfrm>
            <a:off x="6996522" y="3913738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Apoptosis</a:t>
            </a:r>
          </a:p>
          <a:p>
            <a:r>
              <a:rPr lang="en-US" dirty="0" smtClean="0"/>
              <a:t>Beta Cell</a:t>
            </a:r>
            <a:endParaRPr lang="en-US" dirty="0"/>
          </a:p>
        </p:txBody>
      </p:sp>
      <p:pic>
        <p:nvPicPr>
          <p:cNvPr id="7" name="Screenshot 2015-08-15 10.11.26.png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941629"/>
            <a:ext cx="8229600" cy="3340295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extBox 2"/>
          <p:cNvSpPr txBox="1"/>
          <p:nvPr/>
        </p:nvSpPr>
        <p:spPr>
          <a:xfrm>
            <a:off x="6970874" y="3590572"/>
            <a:ext cx="11464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Beta Cell</a:t>
            </a:r>
          </a:p>
          <a:p>
            <a:r>
              <a:rPr lang="en-US" dirty="0" smtClean="0"/>
              <a:t> apoptosis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6661073" y="2600019"/>
            <a:ext cx="634958" cy="7189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6970874" y="4410870"/>
            <a:ext cx="325157" cy="60944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Shape 47"/>
          <p:cNvSpPr txBox="1">
            <a:spLocks/>
          </p:cNvSpPr>
          <p:nvPr/>
        </p:nvSpPr>
        <p:spPr>
          <a:xfrm>
            <a:off x="1" y="5959458"/>
            <a:ext cx="9143999" cy="8865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>
                <a:solidFill>
                  <a:srgbClr val="0000FF"/>
                </a:solidFill>
              </a:rPr>
              <a:t>Gut Microbiota Trigger Inflammation/ Immune destruction of B-Cell in  ‘T1DM’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200" y="4397204"/>
            <a:ext cx="21569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Haptoglobin</a:t>
            </a:r>
            <a:r>
              <a:rPr lang="en-US" sz="2400" dirty="0" smtClean="0"/>
              <a:t> </a:t>
            </a:r>
          </a:p>
          <a:p>
            <a:r>
              <a:rPr lang="en-US" sz="2400" dirty="0" smtClean="0"/>
              <a:t>Gene Variant </a:t>
            </a:r>
          </a:p>
          <a:p>
            <a:r>
              <a:rPr lang="en-US" sz="2400" dirty="0" smtClean="0"/>
              <a:t>Associated with</a:t>
            </a:r>
          </a:p>
          <a:p>
            <a:r>
              <a:rPr lang="en-US" sz="2400" dirty="0" smtClean="0"/>
              <a:t> leaky gut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23669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37594"/>
            <a:ext cx="9144000" cy="48181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317500"/>
          </a:xfrm>
          <a:prstGeom prst="rect">
            <a:avLst/>
          </a:prstGeom>
        </p:spPr>
        <p:txBody>
          <a:bodyPr/>
          <a:lstStyle/>
          <a:p>
            <a:pPr algn="ctr"/>
            <a:r>
              <a:rPr lang="en-US" sz="3200" i="0" baseline="0" dirty="0" smtClean="0">
                <a:solidFill>
                  <a:srgbClr val="FFFF00"/>
                </a:solidFill>
              </a:rPr>
              <a:t>Pathogenesis </a:t>
            </a:r>
            <a:r>
              <a:rPr lang="en-US" sz="3200" i="0" baseline="0" dirty="0">
                <a:solidFill>
                  <a:srgbClr val="FFFF00"/>
                </a:solidFill>
              </a:rPr>
              <a:t>and biological interventions in </a:t>
            </a:r>
            <a:endParaRPr lang="en-US" sz="3200" i="0" baseline="0" dirty="0" smtClean="0">
              <a:solidFill>
                <a:srgbClr val="FFFF00"/>
              </a:solidFill>
            </a:endParaRPr>
          </a:p>
          <a:p>
            <a:pPr algn="ctr"/>
            <a:r>
              <a:rPr lang="en-US" sz="3200" i="0" baseline="0" dirty="0" smtClean="0">
                <a:solidFill>
                  <a:srgbClr val="FFFF00"/>
                </a:solidFill>
              </a:rPr>
              <a:t>T1DM- LIKE autoimmune diabetes- </a:t>
            </a:r>
            <a:r>
              <a:rPr lang="en-US" sz="3200" dirty="0" smtClean="0">
                <a:solidFill>
                  <a:srgbClr val="FFFF00"/>
                </a:solidFill>
              </a:rPr>
              <a:t>I</a:t>
            </a:r>
            <a:r>
              <a:rPr lang="en-US" sz="3200" i="0" baseline="0" dirty="0" smtClean="0">
                <a:solidFill>
                  <a:srgbClr val="FFFF00"/>
                </a:solidFill>
              </a:rPr>
              <a:t>nsulitis </a:t>
            </a:r>
          </a:p>
          <a:p>
            <a:pPr algn="ctr"/>
            <a:r>
              <a:rPr lang="en-US" sz="1600" i="0" baseline="0" dirty="0" smtClean="0">
                <a:solidFill>
                  <a:schemeClr val="bg1"/>
                </a:solidFill>
                <a:latin typeface="Arial"/>
              </a:rPr>
              <a:t>The </a:t>
            </a:r>
            <a:r>
              <a:rPr lang="en-US" sz="1600" i="0" baseline="0" dirty="0">
                <a:solidFill>
                  <a:schemeClr val="bg1"/>
                </a:solidFill>
                <a:latin typeface="Arial"/>
              </a:rPr>
              <a:t>class I MHC molecules are </a:t>
            </a:r>
            <a:r>
              <a:rPr lang="en-US" sz="1600" i="0" baseline="0" dirty="0" err="1">
                <a:solidFill>
                  <a:schemeClr val="bg1"/>
                </a:solidFill>
                <a:latin typeface="Arial"/>
              </a:rPr>
              <a:t>hyperexpressed</a:t>
            </a:r>
            <a:r>
              <a:rPr lang="en-US" sz="1600" i="0" baseline="0" dirty="0">
                <a:solidFill>
                  <a:schemeClr val="bg1"/>
                </a:solidFill>
                <a:latin typeface="Arial"/>
              </a:rPr>
              <a:t> on the β-cell surface in T1D patients making β-cells more </a:t>
            </a:r>
            <a:r>
              <a:rPr lang="en-US" sz="1600" i="0" baseline="0" dirty="0">
                <a:solidFill>
                  <a:srgbClr val="FFFFFF"/>
                </a:solidFill>
                <a:latin typeface="Arial"/>
              </a:rPr>
              <a:t>susceptible to cytotoxic lymphocyte (CTL)-mediated destruction.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03700" y="66040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 err="1">
                <a:solidFill>
                  <a:srgbClr val="FFFFFF"/>
                </a:solidFill>
                <a:latin typeface="Arial"/>
              </a:rPr>
              <a:t>Juha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 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Grönholm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 , Michael J.  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Lenardo</a:t>
            </a:r>
            <a:endParaRPr lang="en-US" sz="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881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b="1" i="0" baseline="0" dirty="0">
                <a:latin typeface="Arial"/>
              </a:rPr>
              <a:t> </a:t>
            </a:r>
            <a:r>
              <a:rPr lang="en-US" sz="1000" b="1" i="0" baseline="0" dirty="0">
                <a:solidFill>
                  <a:srgbClr val="FFFFFF"/>
                </a:solidFill>
                <a:latin typeface="Arial"/>
              </a:rPr>
              <a:t>Novel diagnostic and therapeutic approaches for autoimmune diabetes — A prime time to treat </a:t>
            </a:r>
            <a:r>
              <a:rPr lang="en-US" sz="1000" b="1" i="0" baseline="0" dirty="0" err="1">
                <a:solidFill>
                  <a:srgbClr val="FFFFFF"/>
                </a:solidFill>
                <a:latin typeface="Arial"/>
              </a:rPr>
              <a:t>insulitis</a:t>
            </a:r>
            <a:r>
              <a:rPr lang="en-US" sz="1000" b="1" i="0" baseline="0" dirty="0">
                <a:solidFill>
                  <a:srgbClr val="FFFFFF"/>
                </a:solidFill>
                <a:latin typeface="Arial"/>
              </a:rPr>
              <a:t> as a disease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40000" y="6604000"/>
            <a:ext cx="16637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Clinical Immunology, 2014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604000"/>
            <a:ext cx="7620000" cy="254000"/>
          </a:xfrm>
          <a:prstGeom prst="rect">
            <a:avLst/>
          </a:prstGeom>
        </p:spPr>
        <p:txBody>
          <a:bodyPr/>
          <a:lstStyle/>
          <a:p>
            <a:r>
              <a:rPr lang="en-US" sz="1000" dirty="0">
                <a:solidFill>
                  <a:srgbClr val="FFFFFF"/>
                </a:solidFill>
                <a:latin typeface="Arial"/>
              </a:rPr>
              <a:t>http://</a:t>
            </a:r>
            <a:r>
              <a:rPr lang="en-US" sz="1000" dirty="0" err="1">
                <a:solidFill>
                  <a:srgbClr val="FFFFFF"/>
                </a:solidFill>
                <a:latin typeface="Arial"/>
              </a:rPr>
              <a:t>dx.doi.org</a:t>
            </a:r>
            <a:r>
              <a:rPr lang="en-US" sz="1000" dirty="0">
                <a:solidFill>
                  <a:srgbClr val="FFFFFF"/>
                </a:solidFill>
                <a:latin typeface="Arial"/>
              </a:rPr>
              <a:t>/10.1016/j.clim.2014.11.007</a:t>
            </a:r>
          </a:p>
        </p:txBody>
      </p:sp>
    </p:spTree>
    <p:extLst>
      <p:ext uri="{BB962C8B-B14F-4D97-AF65-F5344CB8AC3E}">
        <p14:creationId xmlns:p14="http://schemas.microsoft.com/office/powerpoint/2010/main" val="676648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5900"/>
            <a:ext cx="9144000" cy="635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Efficacy of Immunotherapy in T1DM: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Some Can Delay Decline in C-peptide 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3" descr="Screenshot 2015-08-15 09.53.4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70000"/>
            <a:ext cx="9144000" cy="558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74178" y="6457890"/>
            <a:ext cx="21698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 smtClean="0"/>
              <a:t>Woittiez</a:t>
            </a:r>
            <a:r>
              <a:rPr lang="en-US" sz="1000" b="1" i="1" dirty="0" smtClean="0"/>
              <a:t>, </a:t>
            </a:r>
            <a:r>
              <a:rPr lang="en-US" sz="1000" b="1" i="1" dirty="0" err="1" smtClean="0"/>
              <a:t>Roep</a:t>
            </a:r>
            <a:r>
              <a:rPr lang="en-US" sz="1000" b="1" i="1" dirty="0" smtClean="0"/>
              <a:t>,</a:t>
            </a:r>
          </a:p>
          <a:p>
            <a:r>
              <a:rPr lang="en-US" sz="1000" b="1" i="1" dirty="0" smtClean="0"/>
              <a:t>Immunotherapy </a:t>
            </a:r>
            <a:r>
              <a:rPr lang="en-US" sz="1000" dirty="0"/>
              <a:t>(2015) 7(2), 163–174 </a:t>
            </a:r>
          </a:p>
          <a:p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506884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35480</TotalTime>
  <Words>222</Words>
  <Application>Microsoft Macintosh PowerPoint</Application>
  <PresentationFormat>On-screen Show (4:3)</PresentationFormat>
  <Paragraphs>31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ＭＳ Ｐゴシック</vt:lpstr>
      <vt:lpstr>Office Theme</vt:lpstr>
      <vt:lpstr>Inflammation/Immune Issues</vt:lpstr>
      <vt:lpstr>     New β-Cell Centric Construct:  Implications Inflammation/ Immune Dysregulation Issues-ALL DM</vt:lpstr>
      <vt:lpstr>Obesity Increases Anti-Islet Cell Adipo-cytokines/ Inflammation</vt:lpstr>
      <vt:lpstr>PowerPoint Presentation</vt:lpstr>
      <vt:lpstr>Efficacy of Immunotherapy in T1DM: Some Can Delay Decline in C-peptide 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1047</cp:revision>
  <cp:lastPrinted>2014-04-01T12:35:45Z</cp:lastPrinted>
  <dcterms:created xsi:type="dcterms:W3CDTF">2014-11-05T16:03:03Z</dcterms:created>
  <dcterms:modified xsi:type="dcterms:W3CDTF">2018-01-15T12:39:21Z</dcterms:modified>
</cp:coreProperties>
</file>