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640" r:id="rId2"/>
    <p:sldId id="727" r:id="rId3"/>
    <p:sldId id="872" r:id="rId4"/>
    <p:sldId id="873" r:id="rId5"/>
    <p:sldId id="722" r:id="rId6"/>
    <p:sldId id="658" r:id="rId7"/>
    <p:sldId id="43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04"/>
    <p:restoredTop sz="93712" autoAdjust="0"/>
  </p:normalViewPr>
  <p:slideViewPr>
    <p:cSldViewPr snapToGrid="0" snapToObjects="1">
      <p:cViewPr varScale="1">
        <p:scale>
          <a:sx n="78" d="100"/>
          <a:sy n="78" d="100"/>
        </p:scale>
        <p:origin x="1560" y="168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hyperlink" Target="http://dx.doi.org/10.5772/52435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hyperlink" Target="http://dx.doi.org/10.5772/52435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Bakay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M, Pandey R,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Hakonarson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H. Genes Involved in Type 1 Diabetes.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InTech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Type 1 Diabetes, Chap 3. 2013. Escher AP and Li A, editors. 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http://dx.doi.org/10.5772/52435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70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Bakay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M, Pandey R,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Hakonarson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H. Genes Involved in Type 1 Diabetes.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 </a:t>
            </a:r>
            <a:r>
              <a:rPr lang="en-US" sz="120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InTech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Type 1 Diabetes, Chap 3. 2013. Escher AP and Li A, editors. 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http://dx.doi.org/10.5772/52435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61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4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1/8/18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Brief Discussions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Genetics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Beta-Cell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Immune Modulation/Inflammation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Insulin Resistance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Environment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0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3480"/>
            <a:ext cx="6798625" cy="609600"/>
          </a:xfrm>
        </p:spPr>
        <p:txBody>
          <a:bodyPr>
            <a:noAutofit/>
          </a:bodyPr>
          <a:lstStyle/>
          <a:p>
            <a:pPr marL="0" indent="0">
              <a:lnSpc>
                <a:spcPts val="3200"/>
              </a:lnSpc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Phenotype  is  </a:t>
            </a:r>
            <a:r>
              <a:rPr lang="en-US" sz="2800" i="1" dirty="0" smtClean="0">
                <a:solidFill>
                  <a:srgbClr val="FFFF00"/>
                </a:solidFill>
              </a:rPr>
              <a:t>DEPENDENT ON </a:t>
            </a:r>
          </a:p>
          <a:p>
            <a:pPr marL="0" indent="0">
              <a:lnSpc>
                <a:spcPts val="3200"/>
              </a:lnSpc>
              <a:buNone/>
            </a:pPr>
            <a:r>
              <a:rPr lang="en-US" sz="3600" u="sng" dirty="0" smtClean="0">
                <a:solidFill>
                  <a:srgbClr val="FFFF00"/>
                </a:solidFill>
              </a:rPr>
              <a:t>Genotype</a:t>
            </a:r>
            <a:r>
              <a:rPr lang="en-US" sz="3600" dirty="0" smtClean="0">
                <a:solidFill>
                  <a:srgbClr val="FFFF00"/>
                </a:solidFill>
              </a:rPr>
              <a:t>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2261446"/>
            <a:ext cx="9144000" cy="3218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	Number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of </a:t>
            </a:r>
            <a:r>
              <a:rPr lang="en-US" sz="2400" u="sng" dirty="0" smtClean="0">
                <a:solidFill>
                  <a:srgbClr val="FFFF00"/>
                </a:solidFill>
              </a:rPr>
              <a:t>G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enes</a:t>
            </a:r>
            <a:r>
              <a:rPr lang="en-US" sz="2400" dirty="0">
                <a:solidFill>
                  <a:srgbClr val="FFFF00"/>
                </a:solidFill>
              </a:rPr>
              <a:t>-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which genes- their nature, h</a:t>
            </a:r>
            <a:r>
              <a:rPr lang="en-US" sz="2400" dirty="0" smtClean="0">
                <a:solidFill>
                  <a:srgbClr val="FFFF00"/>
                </a:solidFill>
              </a:rPr>
              <a:t>ow </a:t>
            </a:r>
            <a:r>
              <a:rPr lang="en-US" sz="2400" dirty="0">
                <a:solidFill>
                  <a:srgbClr val="FFFF00"/>
                </a:solidFill>
              </a:rPr>
              <a:t>many 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		different </a:t>
            </a:r>
            <a:r>
              <a:rPr lang="en-US" sz="2400" dirty="0">
                <a:solidFill>
                  <a:srgbClr val="FFFF00"/>
                </a:solidFill>
              </a:rPr>
              <a:t>ones, </a:t>
            </a:r>
            <a:r>
              <a:rPr lang="en-US" sz="2400" dirty="0" smtClean="0">
                <a:solidFill>
                  <a:srgbClr val="FFFF00"/>
                </a:solidFill>
              </a:rPr>
              <a:t>the  </a:t>
            </a:r>
            <a:r>
              <a:rPr lang="en-US" sz="2400" dirty="0">
                <a:solidFill>
                  <a:srgbClr val="FFFF00"/>
                </a:solidFill>
              </a:rPr>
              <a:t>‘severity/intensity’ of expression</a:t>
            </a:r>
            <a:r>
              <a:rPr lang="en-US" sz="2400" dirty="0" smtClean="0">
                <a:solidFill>
                  <a:srgbClr val="FFFF00"/>
                </a:solidFill>
              </a:rPr>
              <a:t>!;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400" dirty="0">
                <a:solidFill>
                  <a:srgbClr val="FFFF00"/>
                </a:solidFill>
              </a:rPr>
              <a:t>	</a:t>
            </a:r>
            <a:r>
              <a:rPr lang="en-US" sz="2400" dirty="0" smtClean="0">
                <a:solidFill>
                  <a:srgbClr val="FFFF00"/>
                </a:solidFill>
              </a:rPr>
              <a:t> 	e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pigenetics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i.e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: 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400" baseline="0" dirty="0">
                <a:solidFill>
                  <a:schemeClr val="bg1"/>
                </a:solidFill>
              </a:rPr>
              <a:t> </a:t>
            </a:r>
            <a:r>
              <a:rPr lang="en-US" sz="2400" baseline="0" dirty="0" smtClean="0">
                <a:solidFill>
                  <a:schemeClr val="bg1"/>
                </a:solidFill>
              </a:rPr>
              <a:t>    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Genes </a:t>
            </a:r>
            <a:r>
              <a:rPr lang="en-US" sz="2400" dirty="0" err="1" smtClean="0">
                <a:solidFill>
                  <a:srgbClr val="FFFF00"/>
                </a:solidFill>
              </a:rPr>
              <a:t>influenc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: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        </a:t>
            </a:r>
            <a:r>
              <a:rPr lang="en-US" sz="2000" dirty="0" smtClean="0">
                <a:solidFill>
                  <a:schemeClr val="bg1"/>
                </a:solidFill>
              </a:rPr>
              <a:t>B-Cell: I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nsulin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secretory dynamics,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lang="en-US" sz="2000" u="sng" noProof="0" dirty="0" smtClean="0">
                <a:solidFill>
                  <a:schemeClr val="bg1"/>
                </a:solidFill>
              </a:rPr>
              <a:t>s</a:t>
            </a:r>
            <a:r>
              <a:rPr lang="en-US" sz="2000" u="sng" dirty="0" err="1" smtClean="0">
                <a:solidFill>
                  <a:schemeClr val="bg1"/>
                </a:solidFill>
              </a:rPr>
              <a:t>ites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of </a:t>
            </a:r>
            <a:r>
              <a:rPr lang="en-US" sz="2000" dirty="0" smtClean="0">
                <a:solidFill>
                  <a:schemeClr val="bg1"/>
                </a:solidFill>
              </a:rPr>
              <a:t>susceptibility of  </a:t>
            </a:r>
            <a:r>
              <a:rPr lang="el-GR" sz="2000" dirty="0">
                <a:solidFill>
                  <a:schemeClr val="bg1"/>
                </a:solidFill>
              </a:rPr>
              <a:t>β</a:t>
            </a:r>
            <a:r>
              <a:rPr lang="en-US" sz="2000" dirty="0">
                <a:solidFill>
                  <a:schemeClr val="bg1"/>
                </a:solidFill>
              </a:rPr>
              <a:t>-Cell </a:t>
            </a:r>
            <a:r>
              <a:rPr lang="en-US" sz="2000" dirty="0" smtClean="0">
                <a:solidFill>
                  <a:schemeClr val="bg1"/>
                </a:solidFill>
              </a:rPr>
              <a:t>	to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000" dirty="0" smtClean="0">
                <a:solidFill>
                  <a:schemeClr val="bg1"/>
                </a:solidFill>
              </a:rPr>
              <a:t>	               destruction by endogenous/ exogenous </a:t>
            </a:r>
            <a:r>
              <a:rPr lang="en-US" sz="2000" u="sng" dirty="0">
                <a:solidFill>
                  <a:schemeClr val="bg1"/>
                </a:solidFill>
              </a:rPr>
              <a:t>t</a:t>
            </a:r>
            <a:r>
              <a:rPr lang="en-US" sz="2000" u="sng" dirty="0" smtClean="0">
                <a:solidFill>
                  <a:schemeClr val="bg1"/>
                </a:solidFill>
              </a:rPr>
              <a:t>riggers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 	          Immune </a:t>
            </a:r>
            <a:r>
              <a:rPr lang="en-US" sz="2000" dirty="0">
                <a:solidFill>
                  <a:schemeClr val="bg1"/>
                </a:solidFill>
              </a:rPr>
              <a:t>Modulation/Inflammation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	          Insulin </a:t>
            </a:r>
            <a:r>
              <a:rPr lang="en-US" sz="2000" dirty="0">
                <a:solidFill>
                  <a:schemeClr val="bg1"/>
                </a:solidFill>
              </a:rPr>
              <a:t>Resistance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	          Environment          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(AND  some address   </a:t>
            </a:r>
            <a:r>
              <a:rPr lang="en-US" sz="2800" dirty="0" smtClean="0">
                <a:solidFill>
                  <a:srgbClr val="FFFF00"/>
                </a:solidFill>
              </a:rPr>
              <a:t>susceptibility to DM comp.</a:t>
            </a:r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9375" y="55331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New β-Cell Centric Construct: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36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Genetics 101 for DM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375" y="6556418"/>
            <a:ext cx="9084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>
                <a:solidFill>
                  <a:srgbClr val="FFFF00"/>
                </a:solidFill>
              </a:rPr>
              <a:t>*</a:t>
            </a:r>
            <a:r>
              <a:rPr lang="en-US" sz="800" dirty="0" err="1" smtClean="0">
                <a:solidFill>
                  <a:srgbClr val="FFFFFF"/>
                </a:solidFill>
              </a:rPr>
              <a:t>Int</a:t>
            </a:r>
            <a:r>
              <a:rPr lang="en-US" sz="800" dirty="0" smtClean="0">
                <a:solidFill>
                  <a:srgbClr val="FFFFFF"/>
                </a:solidFill>
              </a:rPr>
              <a:t> </a:t>
            </a:r>
            <a:r>
              <a:rPr lang="en-US" sz="800" dirty="0">
                <a:solidFill>
                  <a:srgbClr val="FFFFFF"/>
                </a:solidFill>
              </a:rPr>
              <a:t>J </a:t>
            </a:r>
            <a:r>
              <a:rPr lang="en-US" sz="800" dirty="0" err="1">
                <a:solidFill>
                  <a:srgbClr val="FFFFFF"/>
                </a:solidFill>
              </a:rPr>
              <a:t>Biochem</a:t>
            </a:r>
            <a:r>
              <a:rPr lang="en-US" sz="800" dirty="0">
                <a:solidFill>
                  <a:srgbClr val="FFFFFF"/>
                </a:solidFill>
              </a:rPr>
              <a:t> Cell Biol. 2015 May 27. </a:t>
            </a:r>
            <a:r>
              <a:rPr lang="en-US" sz="800" dirty="0" err="1">
                <a:solidFill>
                  <a:srgbClr val="FFFFFF"/>
                </a:solidFill>
              </a:rPr>
              <a:t>pii</a:t>
            </a:r>
            <a:r>
              <a:rPr lang="en-US" sz="800" dirty="0">
                <a:solidFill>
                  <a:srgbClr val="FFFFFF"/>
                </a:solidFill>
              </a:rPr>
              <a:t>: S1357-2725(15)00143-0. </a:t>
            </a:r>
            <a:r>
              <a:rPr lang="en-US" sz="800" dirty="0" err="1">
                <a:solidFill>
                  <a:srgbClr val="FFFFFF"/>
                </a:solidFill>
              </a:rPr>
              <a:t>doi</a:t>
            </a:r>
            <a:r>
              <a:rPr lang="en-US" sz="800" dirty="0">
                <a:solidFill>
                  <a:srgbClr val="FFFFFF"/>
                </a:solidFill>
              </a:rPr>
              <a:t>: 10.1016/j.biocel.2015.05.022. [</a:t>
            </a:r>
            <a:r>
              <a:rPr lang="en-US" sz="800" dirty="0" err="1">
                <a:solidFill>
                  <a:srgbClr val="FFFFFF"/>
                </a:solidFill>
              </a:rPr>
              <a:t>Epub</a:t>
            </a:r>
            <a:r>
              <a:rPr lang="en-US" sz="800" dirty="0">
                <a:solidFill>
                  <a:srgbClr val="FFFFFF"/>
                </a:solidFill>
              </a:rPr>
              <a:t> ahead of print]</a:t>
            </a:r>
          </a:p>
          <a:p>
            <a:r>
              <a:rPr lang="en-US" sz="800" dirty="0">
                <a:solidFill>
                  <a:srgbClr val="FFFFFF"/>
                </a:solidFill>
              </a:rPr>
              <a:t>Epigenetic dynamics in immunity and </a:t>
            </a:r>
            <a:r>
              <a:rPr lang="en-US" sz="800" dirty="0" smtClean="0">
                <a:solidFill>
                  <a:srgbClr val="FFFFFF"/>
                </a:solidFill>
              </a:rPr>
              <a:t>autoimmunity. Zhao </a:t>
            </a:r>
            <a:r>
              <a:rPr lang="en-US" sz="800" dirty="0">
                <a:solidFill>
                  <a:srgbClr val="FFFFFF"/>
                </a:solidFill>
              </a:rPr>
              <a:t>M1, Wang Z1, Yung S2, Lu </a:t>
            </a:r>
            <a:r>
              <a:rPr lang="en-US" sz="800" dirty="0" smtClean="0">
                <a:solidFill>
                  <a:srgbClr val="FFFFFF"/>
                </a:solidFill>
              </a:rPr>
              <a:t>Q. ;</a:t>
            </a:r>
            <a:endParaRPr lang="en-US" sz="800" dirty="0"/>
          </a:p>
        </p:txBody>
      </p:sp>
      <p:sp>
        <p:nvSpPr>
          <p:cNvPr id="10" name="Rectangle 9"/>
          <p:cNvSpPr/>
          <p:nvPr/>
        </p:nvSpPr>
        <p:spPr>
          <a:xfrm>
            <a:off x="0" y="6310867"/>
            <a:ext cx="8916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Understanding type 2 diabetes: from genetics to epigenetics</a:t>
            </a:r>
            <a:r>
              <a:rPr lang="en-US" sz="800" dirty="0" smtClean="0">
                <a:solidFill>
                  <a:schemeClr val="bg1"/>
                </a:solidFill>
              </a:rPr>
              <a:t>. </a:t>
            </a:r>
            <a:r>
              <a:rPr lang="en-US" sz="800" dirty="0" err="1" smtClean="0">
                <a:solidFill>
                  <a:schemeClr val="bg1"/>
                </a:solidFill>
              </a:rPr>
              <a:t>Raciti</a:t>
            </a:r>
            <a:r>
              <a:rPr lang="en-US" sz="800" dirty="0" smtClean="0">
                <a:solidFill>
                  <a:schemeClr val="bg1"/>
                </a:solidFill>
              </a:rPr>
              <a:t> </a:t>
            </a:r>
            <a:r>
              <a:rPr lang="en-US" sz="800" dirty="0">
                <a:solidFill>
                  <a:schemeClr val="bg1"/>
                </a:solidFill>
              </a:rPr>
              <a:t>GA, Longo M, </a:t>
            </a:r>
            <a:r>
              <a:rPr lang="en-US" sz="800" dirty="0" err="1">
                <a:solidFill>
                  <a:schemeClr val="bg1"/>
                </a:solidFill>
              </a:rPr>
              <a:t>Parrillo</a:t>
            </a:r>
            <a:r>
              <a:rPr lang="en-US" sz="800" dirty="0">
                <a:solidFill>
                  <a:schemeClr val="bg1"/>
                </a:solidFill>
              </a:rPr>
              <a:t> L, </a:t>
            </a:r>
            <a:r>
              <a:rPr lang="en-US" sz="800" dirty="0" err="1">
                <a:solidFill>
                  <a:schemeClr val="bg1"/>
                </a:solidFill>
              </a:rPr>
              <a:t>Ciccarelli</a:t>
            </a:r>
            <a:r>
              <a:rPr lang="en-US" sz="800" dirty="0">
                <a:solidFill>
                  <a:schemeClr val="bg1"/>
                </a:solidFill>
              </a:rPr>
              <a:t> M, </a:t>
            </a:r>
            <a:r>
              <a:rPr lang="en-US" sz="800" dirty="0" err="1">
                <a:solidFill>
                  <a:schemeClr val="bg1"/>
                </a:solidFill>
              </a:rPr>
              <a:t>Mirra</a:t>
            </a:r>
            <a:r>
              <a:rPr lang="en-US" sz="800" dirty="0">
                <a:solidFill>
                  <a:schemeClr val="bg1"/>
                </a:solidFill>
              </a:rPr>
              <a:t> P, </a:t>
            </a:r>
            <a:r>
              <a:rPr lang="en-US" sz="800" dirty="0" err="1">
                <a:solidFill>
                  <a:schemeClr val="bg1"/>
                </a:solidFill>
              </a:rPr>
              <a:t>Ungaro</a:t>
            </a:r>
            <a:r>
              <a:rPr lang="en-US" sz="800" dirty="0">
                <a:solidFill>
                  <a:schemeClr val="bg1"/>
                </a:solidFill>
              </a:rPr>
              <a:t> P, </a:t>
            </a:r>
            <a:r>
              <a:rPr lang="en-US" sz="800" dirty="0" err="1">
                <a:solidFill>
                  <a:schemeClr val="bg1"/>
                </a:solidFill>
              </a:rPr>
              <a:t>Formisano</a:t>
            </a:r>
            <a:r>
              <a:rPr lang="en-US" sz="800" dirty="0">
                <a:solidFill>
                  <a:schemeClr val="bg1"/>
                </a:solidFill>
              </a:rPr>
              <a:t> P, </a:t>
            </a:r>
            <a:r>
              <a:rPr lang="en-US" sz="800" dirty="0" err="1">
                <a:solidFill>
                  <a:schemeClr val="bg1"/>
                </a:solidFill>
              </a:rPr>
              <a:t>Miele</a:t>
            </a:r>
            <a:r>
              <a:rPr lang="en-US" sz="800" dirty="0">
                <a:solidFill>
                  <a:schemeClr val="bg1"/>
                </a:solidFill>
              </a:rPr>
              <a:t> C, </a:t>
            </a:r>
            <a:r>
              <a:rPr lang="en-US" sz="800" dirty="0" err="1">
                <a:solidFill>
                  <a:schemeClr val="bg1"/>
                </a:solidFill>
              </a:rPr>
              <a:t>Béguinot</a:t>
            </a:r>
            <a:r>
              <a:rPr lang="en-US" sz="800" dirty="0">
                <a:solidFill>
                  <a:schemeClr val="bg1"/>
                </a:solidFill>
              </a:rPr>
              <a:t> F.</a:t>
            </a:r>
          </a:p>
          <a:p>
            <a:r>
              <a:rPr lang="en-US" sz="800" dirty="0" err="1">
                <a:solidFill>
                  <a:schemeClr val="bg1"/>
                </a:solidFill>
              </a:rPr>
              <a:t>Acta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 err="1">
                <a:solidFill>
                  <a:schemeClr val="bg1"/>
                </a:solidFill>
              </a:rPr>
              <a:t>Diabetol</a:t>
            </a:r>
            <a:r>
              <a:rPr lang="en-US" sz="800" dirty="0">
                <a:solidFill>
                  <a:schemeClr val="bg1"/>
                </a:solidFill>
              </a:rPr>
              <a:t>. 2015 Apr 5.</a:t>
            </a:r>
          </a:p>
        </p:txBody>
      </p:sp>
    </p:spTree>
    <p:extLst>
      <p:ext uri="{BB962C8B-B14F-4D97-AF65-F5344CB8AC3E}">
        <p14:creationId xmlns:p14="http://schemas.microsoft.com/office/powerpoint/2010/main" val="25135382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99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5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8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41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94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268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92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71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5193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     </a:t>
            </a:r>
            <a:r>
              <a:rPr lang="en-US" sz="3600" b="1" dirty="0" smtClean="0">
                <a:solidFill>
                  <a:srgbClr val="FFFF00"/>
                </a:solidFill>
              </a:rPr>
              <a:t>New β-Cell </a:t>
            </a:r>
            <a:r>
              <a:rPr lang="en-US" sz="3600" b="1" dirty="0">
                <a:solidFill>
                  <a:srgbClr val="FFFF00"/>
                </a:solidFill>
              </a:rPr>
              <a:t>Centric </a:t>
            </a:r>
            <a:r>
              <a:rPr lang="en-US" sz="3600" b="1" dirty="0" smtClean="0">
                <a:solidFill>
                  <a:srgbClr val="FFFF00"/>
                </a:solidFill>
              </a:rPr>
              <a:t>Construct:</a:t>
            </a:r>
            <a:r>
              <a:rPr lang="en-US" sz="3200" b="1" dirty="0" smtClean="0">
                <a:solidFill>
                  <a:srgbClr val="FFFF00"/>
                </a:solidFill>
              </a:rPr>
              <a:t>  </a:t>
            </a:r>
            <a:r>
              <a:rPr lang="en-US" sz="3200" b="1" i="1" dirty="0" smtClean="0">
                <a:solidFill>
                  <a:srgbClr val="FFFF00"/>
                </a:solidFill>
              </a:rPr>
              <a:t>Implications</a:t>
            </a:r>
            <a:r>
              <a:rPr lang="en-US" sz="3600" b="1" i="1" dirty="0" smtClean="0">
                <a:solidFill>
                  <a:srgbClr val="FFFF00"/>
                </a:solidFill>
              </a:rPr>
              <a:t/>
            </a:r>
            <a:br>
              <a:rPr lang="en-US" sz="3600" b="1" i="1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β-cell Issues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561" y="1457150"/>
            <a:ext cx="8781145" cy="378795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</a:t>
            </a:r>
            <a:r>
              <a:rPr lang="en-US" dirty="0" smtClean="0">
                <a:solidFill>
                  <a:srgbClr val="FFFF00"/>
                </a:solidFill>
              </a:rPr>
              <a:t>Usual use of </a:t>
            </a:r>
            <a:r>
              <a:rPr lang="en-US" u="sng" dirty="0" smtClean="0">
                <a:solidFill>
                  <a:srgbClr val="FFFF00"/>
                </a:solidFill>
              </a:rPr>
              <a:t>Glycemic Criteria</a:t>
            </a:r>
            <a:r>
              <a:rPr lang="en-US" u="sng" dirty="0" smtClean="0">
                <a:solidFill>
                  <a:srgbClr val="FFFFFF"/>
                </a:solidFill>
              </a:rPr>
              <a:t>- HgA1c, FBS, PPG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sz="1400" dirty="0" smtClean="0">
                <a:solidFill>
                  <a:srgbClr val="FFFFFF"/>
                </a:solidFill>
              </a:rPr>
              <a:t>  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Markers-Usual/Classic= </a:t>
            </a:r>
            <a:r>
              <a:rPr lang="en-US" u="sng" dirty="0" smtClean="0">
                <a:solidFill>
                  <a:srgbClr val="FFFFFF"/>
                </a:solidFill>
              </a:rPr>
              <a:t>C-Peptide</a:t>
            </a:r>
          </a:p>
          <a:p>
            <a:pPr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rgbClr val="FFFFFF"/>
                </a:solidFill>
              </a:rPr>
              <a:t>  New Non-Invasive 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</a:rPr>
              <a:t>β</a:t>
            </a:r>
            <a:r>
              <a:rPr lang="en-US" sz="2400" dirty="0">
                <a:solidFill>
                  <a:srgbClr val="FFFF00"/>
                </a:solidFill>
              </a:rPr>
              <a:t>-Cell </a:t>
            </a:r>
            <a:r>
              <a:rPr lang="en-US" sz="2400" dirty="0" smtClean="0">
                <a:solidFill>
                  <a:srgbClr val="FFFF00"/>
                </a:solidFill>
              </a:rPr>
              <a:t> Mass  Measures- </a:t>
            </a:r>
          </a:p>
          <a:p>
            <a:pPr marL="457200" lvl="1" indent="0"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sz="2400" dirty="0">
                <a:solidFill>
                  <a:srgbClr val="FFFF00"/>
                </a:solidFill>
              </a:rPr>
              <a:t>	</a:t>
            </a:r>
            <a:r>
              <a:rPr lang="en-US" sz="2400" dirty="0" smtClean="0">
                <a:solidFill>
                  <a:srgbClr val="FFFF00"/>
                </a:solidFill>
              </a:rPr>
              <a:t>  		Nano-particle labeled </a:t>
            </a:r>
            <a:r>
              <a:rPr lang="en-US" sz="2400" dirty="0" err="1" smtClean="0">
                <a:solidFill>
                  <a:srgbClr val="FFFF00"/>
                </a:solidFill>
              </a:rPr>
              <a:t>exendin</a:t>
            </a:r>
            <a:r>
              <a:rPr lang="en-US" sz="2400" dirty="0" smtClean="0">
                <a:solidFill>
                  <a:srgbClr val="FFFF00"/>
                </a:solidFill>
              </a:rPr>
              <a:t> imaging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</a:rPr>
              <a:t>Circulating DNA Markers of </a:t>
            </a:r>
            <a:r>
              <a:rPr lang="en-US" sz="2400" dirty="0">
                <a:solidFill>
                  <a:srgbClr val="FFFF00"/>
                </a:solidFill>
              </a:rPr>
              <a:t>β-Cell </a:t>
            </a:r>
            <a:r>
              <a:rPr lang="en-US" sz="2400" dirty="0" smtClean="0">
                <a:solidFill>
                  <a:srgbClr val="FFFF00"/>
                </a:solidFill>
              </a:rPr>
              <a:t>Destruction</a:t>
            </a:r>
          </a:p>
          <a:p>
            <a:pPr marL="457200" lvl="1" indent="0">
              <a:spcBef>
                <a:spcPts val="0"/>
              </a:spcBef>
              <a:buClr>
                <a:schemeClr val="bg1"/>
              </a:buClr>
              <a:buSzPct val="90000"/>
              <a:buNone/>
            </a:pPr>
            <a:r>
              <a:rPr lang="en-US" sz="2400" dirty="0">
                <a:solidFill>
                  <a:srgbClr val="FFFF00"/>
                </a:solidFill>
              </a:rPr>
              <a:t>	</a:t>
            </a:r>
            <a:r>
              <a:rPr lang="en-US" sz="2400" dirty="0" smtClean="0">
                <a:solidFill>
                  <a:srgbClr val="FFFF00"/>
                </a:solidFill>
              </a:rPr>
              <a:t>		</a:t>
            </a:r>
            <a:r>
              <a:rPr lang="en-US" sz="2400" dirty="0">
                <a:solidFill>
                  <a:srgbClr val="FFFF00"/>
                </a:solidFill>
              </a:rPr>
              <a:t>Glazer- Hebrew </a:t>
            </a:r>
            <a:r>
              <a:rPr lang="en-US" sz="2400" dirty="0" err="1" smtClean="0">
                <a:solidFill>
                  <a:srgbClr val="FFFF00"/>
                </a:solidFill>
              </a:rPr>
              <a:t>Univ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</a:rPr>
              <a:t>Circulating mRNAs  </a:t>
            </a: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							</a:t>
            </a:r>
          </a:p>
          <a:p>
            <a:pPr lvl="1">
              <a:spcBef>
                <a:spcPts val="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u="sng" dirty="0" smtClean="0">
              <a:solidFill>
                <a:srgbClr val="FFFFFF"/>
              </a:solidFill>
            </a:endParaRPr>
          </a:p>
          <a:p>
            <a:pPr>
              <a:buClr>
                <a:schemeClr val="bg1"/>
              </a:buClr>
              <a:buSzPct val="90000"/>
              <a:buNone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1427" y="4732802"/>
            <a:ext cx="8781145" cy="1303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Pct val="90000"/>
              <a:tabLst/>
              <a:defRPr/>
            </a:pPr>
            <a:r>
              <a:rPr lang="en-US" sz="2600" dirty="0" smtClean="0">
                <a:solidFill>
                  <a:srgbClr val="FFFF00"/>
                </a:solidFill>
              </a:rPr>
              <a:t>  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557336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NO LOGIC FOR USE OF  AGENTS THAT MAY CONTRIBUTE TO APOPTOSIS of β</a:t>
            </a:r>
            <a:r>
              <a:rPr lang="en-US" sz="2400" b="1" dirty="0">
                <a:solidFill>
                  <a:srgbClr val="FFFF00"/>
                </a:solidFill>
              </a:rPr>
              <a:t>-</a:t>
            </a:r>
            <a:r>
              <a:rPr lang="en-US" sz="2400" b="1" dirty="0" smtClean="0">
                <a:solidFill>
                  <a:srgbClr val="FFFF00"/>
                </a:solidFill>
              </a:rPr>
              <a:t>Cell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STOP USING SU’s, GLINIDES; Minimize INSULIN THERAPY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4324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35482</TotalTime>
  <Words>244</Words>
  <Application>Microsoft Macintosh PowerPoint</Application>
  <PresentationFormat>On-screen Show (4:3)</PresentationFormat>
  <Paragraphs>42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Wingdings</vt:lpstr>
      <vt:lpstr>Arial</vt:lpstr>
      <vt:lpstr>Office Theme</vt:lpstr>
      <vt:lpstr>Brief Discussions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New β-Cell Centric Construct:  Implications β-cell Issues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1047</cp:revision>
  <cp:lastPrinted>2014-04-01T12:35:45Z</cp:lastPrinted>
  <dcterms:created xsi:type="dcterms:W3CDTF">2014-11-05T16:03:03Z</dcterms:created>
  <dcterms:modified xsi:type="dcterms:W3CDTF">2018-01-08T11:20:55Z</dcterms:modified>
</cp:coreProperties>
</file>