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"/>
  </p:notesMasterIdLst>
  <p:sldIdLst>
    <p:sldId id="649" r:id="rId3"/>
    <p:sldId id="890" r:id="rId4"/>
    <p:sldId id="665" r:id="rId5"/>
    <p:sldId id="666" r:id="rId6"/>
    <p:sldId id="7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750" autoAdjust="0"/>
  </p:normalViewPr>
  <p:slideViewPr>
    <p:cSldViewPr snapToGrid="0" snapToObjects="1">
      <p:cViewPr>
        <p:scale>
          <a:sx n="106" d="100"/>
          <a:sy n="106" d="100"/>
        </p:scale>
        <p:origin x="1264" y="-504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7" tIns="45694" rIns="91387" bIns="45694" anchor="b"/>
          <a:lstStyle>
            <a:lvl1pPr defTabSz="9398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9398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9398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9398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fld id="{C6AEF21A-8174-7C47-8535-16C3CD3C6C4D}" type="slidenum">
              <a:rPr lang="en-US" sz="1300">
                <a:solidFill>
                  <a:srgbClr val="000000"/>
                </a:solidFill>
                <a:latin typeface="Arial" charset="0"/>
              </a:rPr>
              <a:pPr algn="r" eaLnBrk="1" hangingPunct="1"/>
              <a:t>2</a:t>
            </a:fld>
            <a:endParaRPr lang="en-US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lIns="91387" rIns="9138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4D145-C282-4FB4-BF5E-9A144B4930C3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08C85-79A7-4ECE-8856-4842361F56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42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2A1A0-B620-4059-91F8-6CC3A801B6FB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D77C0-B6AB-4EBA-A57B-B01BE1232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810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EAA0C-11AE-42F5-8F71-11D62FE5F3BC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D08EF-F45E-499A-9A11-C6142AAD0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792A-763F-49EB-A7A5-DA19FD8FC4A9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3042F-BA1A-444A-B643-2D64B2F9F2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0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78C3-0AB3-4E62-80AF-A7E445A5F176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93B5-5C12-4B0B-97B7-B11EE5D91C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983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6FB59-247C-47FE-8A91-E6946A75C4BF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05C6A-60C2-4F99-8989-30B159ED87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007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A8DE8-B28C-4887-AA97-D79D5B583085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5FA7-B959-4303-91CB-2341B76BF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824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FAA95-7170-488D-89CA-7A912EB53D82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07BBC-A660-45AC-8173-E4E5C91B23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312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497B7-42DA-44E8-8E2E-0A1146722638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D68A5-FED2-4CBD-A99B-30AD06E34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35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F69E-0511-4514-B35C-092F1ABAAD42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1FC18-5190-4BA1-8E19-0E8CDF6AF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621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61A0-8A73-4199-B956-FCFED0C788A3}" type="datetimeFigureOut">
              <a:rPr lang="en-US" altLang="en-US"/>
              <a:pPr>
                <a:defRPr/>
              </a:pPr>
              <a:t>1/5/18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64F3-5AAD-494F-ABCA-CAD28BF17F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23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1C0136-3A06-48FA-B5C7-5FFE88B07707}" type="datetimeFigureOut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1/5/18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F531E8-42AB-40EE-A2B1-28C92A286C6A}" type="slidenum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126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22225" y="-116429"/>
            <a:ext cx="9144000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 smtClean="0">
                <a:solidFill>
                  <a:srgbClr val="000090"/>
                </a:solidFill>
              </a:rPr>
              <a:t>Phenotypic Presentation is defined by rate and extent of beta cell loss regardless of ‘type of DM- we’re taught it’s an inexorable loss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117726" y="6189663"/>
            <a:ext cx="676910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gene effect / environmental trigger is exposed as phenotypic hyperglycemia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436813" y="1762527"/>
            <a:ext cx="67675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1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400" dirty="0" smtClean="0">
                <a:solidFill>
                  <a:srgbClr val="000090"/>
                </a:solidFill>
              </a:rPr>
              <a:t> = ‘Natural History’ over time, </a:t>
            </a:r>
            <a:r>
              <a:rPr lang="en-US" altLang="en-US" sz="1400" dirty="0" err="1" smtClean="0">
                <a:solidFill>
                  <a:srgbClr val="000090"/>
                </a:solidFill>
              </a:rPr>
              <a:t>i.e.,</a:t>
            </a:r>
            <a:r>
              <a:rPr lang="en-US" altLang="en-US" sz="1400" b="1" dirty="0" err="1" smtClean="0">
                <a:solidFill>
                  <a:srgbClr val="000090"/>
                </a:solidFill>
              </a:rPr>
              <a:t>RATE</a:t>
            </a:r>
            <a:r>
              <a:rPr lang="en-US" altLang="en-US" sz="1400" b="1" dirty="0" smtClean="0">
                <a:solidFill>
                  <a:srgbClr val="000090"/>
                </a:solidFill>
              </a:rPr>
              <a:t> OF </a:t>
            </a:r>
            <a:r>
              <a:rPr lang="el-GR" altLang="en-US" sz="1400" b="1" dirty="0" smtClean="0">
                <a:solidFill>
                  <a:srgbClr val="000090"/>
                </a:solidFill>
              </a:rPr>
              <a:t>β</a:t>
            </a:r>
            <a:r>
              <a:rPr lang="en-US" altLang="en-US" sz="1400" b="1" dirty="0" smtClean="0">
                <a:solidFill>
                  <a:srgbClr val="000090"/>
                </a:solidFill>
              </a:rPr>
              <a:t>-cell  LOSS.</a:t>
            </a:r>
            <a:r>
              <a:rPr lang="en-US" altLang="en-US" sz="1400" dirty="0" smtClean="0">
                <a:solidFill>
                  <a:srgbClr val="000090"/>
                </a:solidFill>
              </a:rPr>
              <a:t>  Slope is not linear in either T1DM or T2DM, and may be intermittently relapsing, remitting, stabilized, and improved. Complete loss of β-cell mass may never be reached, especially if newer agents better preserve </a:t>
            </a:r>
            <a:r>
              <a:rPr lang="el-GR" altLang="ja-JP" sz="1400" dirty="0" smtClean="0">
                <a:solidFill>
                  <a:srgbClr val="000090"/>
                </a:solidFill>
              </a:rPr>
              <a:t>β</a:t>
            </a:r>
            <a:r>
              <a:rPr lang="en-US" altLang="ja-JP" sz="1400" dirty="0" smtClean="0">
                <a:solidFill>
                  <a:srgbClr val="000090"/>
                </a:solidFill>
              </a:rPr>
              <a:t>-cells</a:t>
            </a:r>
            <a:r>
              <a:rPr lang="en-US" altLang="en-US" sz="1400" dirty="0" smtClean="0">
                <a:solidFill>
                  <a:srgbClr val="000090"/>
                </a:solidFill>
              </a:rPr>
              <a:t>. 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7313" y="2640013"/>
            <a:ext cx="152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= </a:t>
            </a:r>
          </a:p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 loss of mass</a:t>
            </a: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4"/>
            <a:ext cx="6335713" cy="2828925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5114925"/>
            <a:ext cx="117475" cy="257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688718" y="3382080"/>
            <a:ext cx="777301" cy="101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861750" cy="2128838"/>
            <a:chOff x="5213350" y="3017838"/>
            <a:chExt cx="3558016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571696" y="351625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857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Right Arrow 392"/>
          <p:cNvSpPr>
            <a:spLocks noChangeArrowheads="1"/>
          </p:cNvSpPr>
          <p:nvPr/>
        </p:nvSpPr>
        <p:spPr bwMode="auto">
          <a:xfrm rot="-1686314">
            <a:off x="1047750" y="2757488"/>
            <a:ext cx="6686550" cy="1717675"/>
          </a:xfrm>
          <a:prstGeom prst="rightArrow">
            <a:avLst>
              <a:gd name="adj1" fmla="val 50000"/>
              <a:gd name="adj2" fmla="val 49994"/>
            </a:avLst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/>
          </a:p>
        </p:txBody>
      </p:sp>
      <p:cxnSp>
        <p:nvCxnSpPr>
          <p:cNvPr id="50178" name="Straight Connector 184"/>
          <p:cNvCxnSpPr>
            <a:cxnSpLocks noChangeShapeType="1"/>
          </p:cNvCxnSpPr>
          <p:nvPr/>
        </p:nvCxnSpPr>
        <p:spPr bwMode="auto">
          <a:xfrm rot="10800000" flipH="1" flipV="1">
            <a:off x="1206500" y="3178175"/>
            <a:ext cx="647700" cy="2492375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79" name="Straight Connector 186"/>
          <p:cNvCxnSpPr>
            <a:cxnSpLocks noChangeShapeType="1"/>
          </p:cNvCxnSpPr>
          <p:nvPr/>
        </p:nvCxnSpPr>
        <p:spPr bwMode="auto">
          <a:xfrm>
            <a:off x="1830388" y="5626100"/>
            <a:ext cx="674687" cy="1588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80" name="Straight Connector 188"/>
          <p:cNvCxnSpPr>
            <a:cxnSpLocks noChangeShapeType="1"/>
          </p:cNvCxnSpPr>
          <p:nvPr/>
        </p:nvCxnSpPr>
        <p:spPr bwMode="auto">
          <a:xfrm rot="5400000" flipH="1" flipV="1">
            <a:off x="2330450" y="5048250"/>
            <a:ext cx="625475" cy="365125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181" name="Straight Connector 193"/>
          <p:cNvCxnSpPr>
            <a:cxnSpLocks noChangeShapeType="1"/>
          </p:cNvCxnSpPr>
          <p:nvPr/>
        </p:nvCxnSpPr>
        <p:spPr bwMode="auto">
          <a:xfrm flipV="1">
            <a:off x="2870200" y="4538663"/>
            <a:ext cx="411163" cy="296862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182" name="Freeform 138"/>
          <p:cNvSpPr>
            <a:spLocks/>
          </p:cNvSpPr>
          <p:nvPr/>
        </p:nvSpPr>
        <p:spPr bwMode="auto">
          <a:xfrm>
            <a:off x="1390650" y="2938463"/>
            <a:ext cx="1382713" cy="895350"/>
          </a:xfrm>
          <a:custGeom>
            <a:avLst/>
            <a:gdLst>
              <a:gd name="T0" fmla="*/ 0 w 980"/>
              <a:gd name="T1" fmla="*/ 0 h 564"/>
              <a:gd name="T2" fmla="*/ 2147483647 w 980"/>
              <a:gd name="T3" fmla="*/ 2147483647 h 564"/>
              <a:gd name="T4" fmla="*/ 2147483647 w 980"/>
              <a:gd name="T5" fmla="*/ 2147483647 h 564"/>
              <a:gd name="T6" fmla="*/ 2147483647 w 980"/>
              <a:gd name="T7" fmla="*/ 2147483647 h 564"/>
              <a:gd name="T8" fmla="*/ 2147483647 w 980"/>
              <a:gd name="T9" fmla="*/ 2147483647 h 5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80"/>
              <a:gd name="T16" fmla="*/ 0 h 564"/>
              <a:gd name="T17" fmla="*/ 980 w 980"/>
              <a:gd name="T18" fmla="*/ 564 h 5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80" h="564">
                <a:moveTo>
                  <a:pt x="0" y="0"/>
                </a:moveTo>
                <a:lnTo>
                  <a:pt x="344" y="564"/>
                </a:lnTo>
                <a:lnTo>
                  <a:pt x="644" y="384"/>
                </a:lnTo>
                <a:lnTo>
                  <a:pt x="796" y="200"/>
                </a:lnTo>
                <a:lnTo>
                  <a:pt x="980" y="48"/>
                </a:lnTo>
              </a:path>
            </a:pathLst>
          </a:custGeom>
          <a:noFill/>
          <a:ln w="38100">
            <a:solidFill>
              <a:srgbClr val="F4AEE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Freeform 2"/>
          <p:cNvSpPr>
            <a:spLocks/>
          </p:cNvSpPr>
          <p:nvPr/>
        </p:nvSpPr>
        <p:spPr bwMode="auto">
          <a:xfrm>
            <a:off x="1157288" y="1508125"/>
            <a:ext cx="41275" cy="4541838"/>
          </a:xfrm>
          <a:custGeom>
            <a:avLst/>
            <a:gdLst>
              <a:gd name="T0" fmla="*/ 0 w 48"/>
              <a:gd name="T1" fmla="*/ 0 h 2854"/>
              <a:gd name="T2" fmla="*/ 0 w 48"/>
              <a:gd name="T3" fmla="*/ 2147483647 h 2854"/>
              <a:gd name="T4" fmla="*/ 2147483647 w 48"/>
              <a:gd name="T5" fmla="*/ 2147483647 h 2854"/>
              <a:gd name="T6" fmla="*/ 0 60000 65536"/>
              <a:gd name="T7" fmla="*/ 0 60000 65536"/>
              <a:gd name="T8" fmla="*/ 0 60000 65536"/>
              <a:gd name="T9" fmla="*/ 0 w 48"/>
              <a:gd name="T10" fmla="*/ 0 h 2854"/>
              <a:gd name="T11" fmla="*/ 48 w 48"/>
              <a:gd name="T12" fmla="*/ 2854 h 2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2854">
                <a:moveTo>
                  <a:pt x="0" y="0"/>
                </a:moveTo>
                <a:lnTo>
                  <a:pt x="0" y="2854"/>
                </a:lnTo>
                <a:lnTo>
                  <a:pt x="48" y="2854"/>
                </a:lnTo>
              </a:path>
            </a:pathLst>
          </a:cu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4" name="Line 3"/>
          <p:cNvSpPr>
            <a:spLocks noChangeShapeType="1"/>
          </p:cNvSpPr>
          <p:nvPr/>
        </p:nvSpPr>
        <p:spPr bwMode="auto">
          <a:xfrm>
            <a:off x="1149350" y="4546600"/>
            <a:ext cx="76200" cy="15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Line 4"/>
          <p:cNvSpPr>
            <a:spLocks noChangeShapeType="1"/>
          </p:cNvSpPr>
          <p:nvPr/>
        </p:nvSpPr>
        <p:spPr bwMode="auto">
          <a:xfrm>
            <a:off x="1149350" y="3024188"/>
            <a:ext cx="76200" cy="15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Rectangle 6"/>
          <p:cNvSpPr>
            <a:spLocks noChangeArrowheads="1"/>
          </p:cNvSpPr>
          <p:nvPr/>
        </p:nvSpPr>
        <p:spPr bwMode="auto">
          <a:xfrm>
            <a:off x="857250" y="5881688"/>
            <a:ext cx="320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800" b="1">
                <a:solidFill>
                  <a:srgbClr val="FFFFFF"/>
                </a:solidFill>
                <a:latin typeface="Arial" charset="0"/>
              </a:rPr>
              <a:t>-2</a:t>
            </a: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7" name="Rectangle 7"/>
          <p:cNvSpPr>
            <a:spLocks noChangeArrowheads="1"/>
          </p:cNvSpPr>
          <p:nvPr/>
        </p:nvSpPr>
        <p:spPr bwMode="auto">
          <a:xfrm>
            <a:off x="857250" y="4376738"/>
            <a:ext cx="320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800" b="1">
                <a:solidFill>
                  <a:srgbClr val="FFFFFF"/>
                </a:solidFill>
                <a:latin typeface="Arial" charset="0"/>
              </a:rPr>
              <a:t>-1</a:t>
            </a: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8" name="Rectangle 8"/>
          <p:cNvSpPr>
            <a:spLocks noChangeArrowheads="1"/>
          </p:cNvSpPr>
          <p:nvPr/>
        </p:nvSpPr>
        <p:spPr bwMode="auto">
          <a:xfrm>
            <a:off x="933450" y="2854325"/>
            <a:ext cx="20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800" b="1">
                <a:solidFill>
                  <a:srgbClr val="FFFFFF"/>
                </a:solidFill>
                <a:latin typeface="Arial" charset="0"/>
              </a:rPr>
              <a:t>0</a:t>
            </a: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9" name="Rectangle 9"/>
          <p:cNvSpPr>
            <a:spLocks noChangeArrowheads="1"/>
          </p:cNvSpPr>
          <p:nvPr/>
        </p:nvSpPr>
        <p:spPr bwMode="auto">
          <a:xfrm>
            <a:off x="939800" y="1350963"/>
            <a:ext cx="200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800" b="1">
                <a:solidFill>
                  <a:srgbClr val="FFFFFF"/>
                </a:solidFill>
                <a:latin typeface="Arial" charset="0"/>
              </a:rPr>
              <a:t>1</a:t>
            </a:r>
            <a:endParaRPr lang="en-US" sz="2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0" name="Line 10"/>
          <p:cNvSpPr>
            <a:spLocks noChangeShapeType="1"/>
          </p:cNvSpPr>
          <p:nvPr/>
        </p:nvSpPr>
        <p:spPr bwMode="auto">
          <a:xfrm>
            <a:off x="1387475" y="6199188"/>
            <a:ext cx="5867400" cy="15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Line 11"/>
          <p:cNvSpPr>
            <a:spLocks noChangeShapeType="1"/>
          </p:cNvSpPr>
          <p:nvPr/>
        </p:nvSpPr>
        <p:spPr bwMode="auto">
          <a:xfrm>
            <a:off x="1365250" y="2925763"/>
            <a:ext cx="533400" cy="60960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Line 12"/>
          <p:cNvSpPr>
            <a:spLocks noChangeShapeType="1"/>
          </p:cNvSpPr>
          <p:nvPr/>
        </p:nvSpPr>
        <p:spPr bwMode="auto">
          <a:xfrm flipV="1">
            <a:off x="1866900" y="2773363"/>
            <a:ext cx="914400" cy="762000"/>
          </a:xfrm>
          <a:prstGeom prst="line">
            <a:avLst/>
          </a:prstGeom>
          <a:noFill/>
          <a:ln w="19050">
            <a:solidFill>
              <a:srgbClr val="66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AutoShape 34"/>
          <p:cNvSpPr>
            <a:spLocks noChangeArrowheads="1"/>
          </p:cNvSpPr>
          <p:nvPr/>
        </p:nvSpPr>
        <p:spPr bwMode="auto">
          <a:xfrm>
            <a:off x="2216150" y="37576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4" name="AutoShape 35"/>
          <p:cNvSpPr>
            <a:spLocks noChangeArrowheads="1"/>
          </p:cNvSpPr>
          <p:nvPr/>
        </p:nvSpPr>
        <p:spPr bwMode="auto">
          <a:xfrm>
            <a:off x="1752600" y="409416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5" name="AutoShape 36"/>
          <p:cNvSpPr>
            <a:spLocks noChangeArrowheads="1"/>
          </p:cNvSpPr>
          <p:nvPr/>
        </p:nvSpPr>
        <p:spPr bwMode="auto">
          <a:xfrm>
            <a:off x="3143250" y="335756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6" name="AutoShape 37"/>
          <p:cNvSpPr>
            <a:spLocks noChangeArrowheads="1"/>
          </p:cNvSpPr>
          <p:nvPr/>
        </p:nvSpPr>
        <p:spPr bwMode="auto">
          <a:xfrm>
            <a:off x="4044950" y="29829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7" name="AutoShape 38"/>
          <p:cNvSpPr>
            <a:spLocks noChangeArrowheads="1"/>
          </p:cNvSpPr>
          <p:nvPr/>
        </p:nvSpPr>
        <p:spPr bwMode="auto">
          <a:xfrm>
            <a:off x="3597275" y="3128963"/>
            <a:ext cx="207963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8" name="AutoShape 39"/>
          <p:cNvSpPr>
            <a:spLocks noChangeArrowheads="1"/>
          </p:cNvSpPr>
          <p:nvPr/>
        </p:nvSpPr>
        <p:spPr bwMode="auto">
          <a:xfrm>
            <a:off x="5886450" y="21447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99" name="AutoShape 40"/>
          <p:cNvSpPr>
            <a:spLocks noChangeArrowheads="1"/>
          </p:cNvSpPr>
          <p:nvPr/>
        </p:nvSpPr>
        <p:spPr bwMode="auto">
          <a:xfrm>
            <a:off x="5454650" y="22590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00" name="AutoShape 41"/>
          <p:cNvSpPr>
            <a:spLocks noChangeArrowheads="1"/>
          </p:cNvSpPr>
          <p:nvPr/>
        </p:nvSpPr>
        <p:spPr bwMode="auto">
          <a:xfrm>
            <a:off x="4514850" y="27924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01" name="AutoShape 42"/>
          <p:cNvSpPr>
            <a:spLocks noChangeArrowheads="1"/>
          </p:cNvSpPr>
          <p:nvPr/>
        </p:nvSpPr>
        <p:spPr bwMode="auto">
          <a:xfrm>
            <a:off x="4972050" y="24114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02" name="Line 43"/>
          <p:cNvSpPr>
            <a:spLocks noChangeShapeType="1"/>
          </p:cNvSpPr>
          <p:nvPr/>
        </p:nvSpPr>
        <p:spPr bwMode="auto">
          <a:xfrm rot="1670806">
            <a:off x="1149350" y="3090863"/>
            <a:ext cx="971550" cy="955675"/>
          </a:xfrm>
          <a:prstGeom prst="line">
            <a:avLst/>
          </a:prstGeom>
          <a:noFill/>
          <a:ln w="22225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Line 44"/>
          <p:cNvSpPr>
            <a:spLocks noChangeShapeType="1"/>
          </p:cNvSpPr>
          <p:nvPr/>
        </p:nvSpPr>
        <p:spPr bwMode="auto">
          <a:xfrm flipV="1">
            <a:off x="1866900" y="3871913"/>
            <a:ext cx="444500" cy="387350"/>
          </a:xfrm>
          <a:prstGeom prst="line">
            <a:avLst/>
          </a:prstGeom>
          <a:noFill/>
          <a:ln w="25400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Line 45"/>
          <p:cNvSpPr>
            <a:spLocks noChangeShapeType="1"/>
          </p:cNvSpPr>
          <p:nvPr/>
        </p:nvSpPr>
        <p:spPr bwMode="auto">
          <a:xfrm flipV="1">
            <a:off x="2286000" y="3579813"/>
            <a:ext cx="476250" cy="311150"/>
          </a:xfrm>
          <a:prstGeom prst="line">
            <a:avLst/>
          </a:prstGeom>
          <a:noFill/>
          <a:ln w="25400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5" name="Line 46"/>
          <p:cNvSpPr>
            <a:spLocks noChangeShapeType="1"/>
          </p:cNvSpPr>
          <p:nvPr/>
        </p:nvSpPr>
        <p:spPr bwMode="auto">
          <a:xfrm flipV="1">
            <a:off x="2730500" y="2906713"/>
            <a:ext cx="1885950" cy="692150"/>
          </a:xfrm>
          <a:prstGeom prst="line">
            <a:avLst/>
          </a:prstGeom>
          <a:noFill/>
          <a:ln w="25400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6" name="Line 47"/>
          <p:cNvSpPr>
            <a:spLocks noChangeShapeType="1"/>
          </p:cNvSpPr>
          <p:nvPr/>
        </p:nvSpPr>
        <p:spPr bwMode="auto">
          <a:xfrm flipV="1">
            <a:off x="4603750" y="2513013"/>
            <a:ext cx="469900" cy="400050"/>
          </a:xfrm>
          <a:prstGeom prst="line">
            <a:avLst/>
          </a:prstGeom>
          <a:noFill/>
          <a:ln w="25400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7" name="Line 48"/>
          <p:cNvSpPr>
            <a:spLocks noChangeShapeType="1"/>
          </p:cNvSpPr>
          <p:nvPr/>
        </p:nvSpPr>
        <p:spPr bwMode="auto">
          <a:xfrm flipV="1">
            <a:off x="5054600" y="2246313"/>
            <a:ext cx="927100" cy="285750"/>
          </a:xfrm>
          <a:prstGeom prst="line">
            <a:avLst/>
          </a:prstGeom>
          <a:noFill/>
          <a:ln w="25400">
            <a:solidFill>
              <a:srgbClr val="FF7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Oval 49"/>
          <p:cNvSpPr>
            <a:spLocks noChangeArrowheads="1"/>
          </p:cNvSpPr>
          <p:nvPr/>
        </p:nvSpPr>
        <p:spPr bwMode="auto">
          <a:xfrm>
            <a:off x="2247900" y="447516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09" name="Oval 50"/>
          <p:cNvSpPr>
            <a:spLocks noChangeArrowheads="1"/>
          </p:cNvSpPr>
          <p:nvPr/>
        </p:nvSpPr>
        <p:spPr bwMode="auto">
          <a:xfrm>
            <a:off x="2692400" y="417036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0" name="Oval 51"/>
          <p:cNvSpPr>
            <a:spLocks noChangeArrowheads="1"/>
          </p:cNvSpPr>
          <p:nvPr/>
        </p:nvSpPr>
        <p:spPr bwMode="auto">
          <a:xfrm>
            <a:off x="3124200" y="398621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1" name="Oval 52"/>
          <p:cNvSpPr>
            <a:spLocks noChangeArrowheads="1"/>
          </p:cNvSpPr>
          <p:nvPr/>
        </p:nvSpPr>
        <p:spPr bwMode="auto">
          <a:xfrm>
            <a:off x="3600450" y="394811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2" name="Oval 53"/>
          <p:cNvSpPr>
            <a:spLocks noChangeArrowheads="1"/>
          </p:cNvSpPr>
          <p:nvPr/>
        </p:nvSpPr>
        <p:spPr bwMode="auto">
          <a:xfrm>
            <a:off x="4079875" y="3738563"/>
            <a:ext cx="207963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3" name="Oval 54"/>
          <p:cNvSpPr>
            <a:spLocks noChangeArrowheads="1"/>
          </p:cNvSpPr>
          <p:nvPr/>
        </p:nvSpPr>
        <p:spPr bwMode="auto">
          <a:xfrm>
            <a:off x="4559300" y="369411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4" name="AutoShape 55"/>
          <p:cNvSpPr>
            <a:spLocks noChangeArrowheads="1"/>
          </p:cNvSpPr>
          <p:nvPr/>
        </p:nvSpPr>
        <p:spPr bwMode="auto">
          <a:xfrm>
            <a:off x="4079875" y="3192463"/>
            <a:ext cx="207963" cy="190500"/>
          </a:xfrm>
          <a:prstGeom prst="hexagon">
            <a:avLst>
              <a:gd name="adj" fmla="val 30703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15" name="Line 63"/>
          <p:cNvSpPr>
            <a:spLocks noChangeShapeType="1"/>
          </p:cNvSpPr>
          <p:nvPr/>
        </p:nvSpPr>
        <p:spPr bwMode="auto">
          <a:xfrm>
            <a:off x="1428750" y="2894013"/>
            <a:ext cx="755650" cy="15938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6" name="Line 64"/>
          <p:cNvSpPr>
            <a:spLocks noChangeShapeType="1"/>
          </p:cNvSpPr>
          <p:nvPr/>
        </p:nvSpPr>
        <p:spPr bwMode="auto">
          <a:xfrm flipV="1">
            <a:off x="2171700" y="3636963"/>
            <a:ext cx="1060450" cy="863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7" name="Line 65"/>
          <p:cNvSpPr>
            <a:spLocks noChangeShapeType="1"/>
          </p:cNvSpPr>
          <p:nvPr/>
        </p:nvSpPr>
        <p:spPr bwMode="auto">
          <a:xfrm flipV="1">
            <a:off x="3232150" y="3262313"/>
            <a:ext cx="952500" cy="3937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8" name="Line 66"/>
          <p:cNvSpPr>
            <a:spLocks noChangeShapeType="1"/>
          </p:cNvSpPr>
          <p:nvPr/>
        </p:nvSpPr>
        <p:spPr bwMode="auto">
          <a:xfrm flipV="1">
            <a:off x="4184650" y="3046413"/>
            <a:ext cx="920750" cy="2222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9" name="Line 67"/>
          <p:cNvSpPr>
            <a:spLocks noChangeShapeType="1"/>
          </p:cNvSpPr>
          <p:nvPr/>
        </p:nvSpPr>
        <p:spPr bwMode="auto">
          <a:xfrm flipV="1">
            <a:off x="5105400" y="2735263"/>
            <a:ext cx="952500" cy="3238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0" name="Line 68"/>
          <p:cNvSpPr>
            <a:spLocks noChangeShapeType="1"/>
          </p:cNvSpPr>
          <p:nvPr/>
        </p:nvSpPr>
        <p:spPr bwMode="auto">
          <a:xfrm flipV="1">
            <a:off x="5994400" y="1795463"/>
            <a:ext cx="1828800" cy="9715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1" name="Line 69"/>
          <p:cNvSpPr>
            <a:spLocks noChangeShapeType="1"/>
          </p:cNvSpPr>
          <p:nvPr/>
        </p:nvSpPr>
        <p:spPr bwMode="auto">
          <a:xfrm rot="105784" flipH="1" flipV="1">
            <a:off x="1403350" y="2887663"/>
            <a:ext cx="482600" cy="21526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2" name="Line 70"/>
          <p:cNvSpPr>
            <a:spLocks noChangeShapeType="1"/>
          </p:cNvSpPr>
          <p:nvPr/>
        </p:nvSpPr>
        <p:spPr bwMode="auto">
          <a:xfrm flipV="1">
            <a:off x="1841500" y="4525963"/>
            <a:ext cx="552450" cy="5270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3" name="Line 71"/>
          <p:cNvSpPr>
            <a:spLocks noChangeShapeType="1"/>
          </p:cNvSpPr>
          <p:nvPr/>
        </p:nvSpPr>
        <p:spPr bwMode="auto">
          <a:xfrm flipV="1">
            <a:off x="2387600" y="4214813"/>
            <a:ext cx="438150" cy="3365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4" name="Line 72"/>
          <p:cNvSpPr>
            <a:spLocks noChangeShapeType="1"/>
          </p:cNvSpPr>
          <p:nvPr/>
        </p:nvSpPr>
        <p:spPr bwMode="auto">
          <a:xfrm flipV="1">
            <a:off x="2749550" y="4075113"/>
            <a:ext cx="450850" cy="1714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5" name="Line 73"/>
          <p:cNvSpPr>
            <a:spLocks noChangeShapeType="1"/>
          </p:cNvSpPr>
          <p:nvPr/>
        </p:nvSpPr>
        <p:spPr bwMode="auto">
          <a:xfrm>
            <a:off x="3213100" y="4062413"/>
            <a:ext cx="438150" cy="63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6" name="Line 74"/>
          <p:cNvSpPr>
            <a:spLocks noChangeShapeType="1"/>
          </p:cNvSpPr>
          <p:nvPr/>
        </p:nvSpPr>
        <p:spPr bwMode="auto">
          <a:xfrm flipV="1">
            <a:off x="3663950" y="3808413"/>
            <a:ext cx="520700" cy="2603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7" name="Line 75"/>
          <p:cNvSpPr>
            <a:spLocks noChangeShapeType="1"/>
          </p:cNvSpPr>
          <p:nvPr/>
        </p:nvSpPr>
        <p:spPr bwMode="auto">
          <a:xfrm>
            <a:off x="4184650" y="3795713"/>
            <a:ext cx="450850" cy="1587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8" name="Line 76"/>
          <p:cNvSpPr>
            <a:spLocks noChangeShapeType="1"/>
          </p:cNvSpPr>
          <p:nvPr/>
        </p:nvSpPr>
        <p:spPr bwMode="auto">
          <a:xfrm>
            <a:off x="1390650" y="2913063"/>
            <a:ext cx="501650" cy="2470150"/>
          </a:xfrm>
          <a:prstGeom prst="line">
            <a:avLst/>
          </a:prstGeom>
          <a:noFill/>
          <a:ln w="25400">
            <a:solidFill>
              <a:srgbClr val="00FE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9" name="Line 77"/>
          <p:cNvSpPr>
            <a:spLocks noChangeShapeType="1"/>
          </p:cNvSpPr>
          <p:nvPr/>
        </p:nvSpPr>
        <p:spPr bwMode="auto">
          <a:xfrm flipV="1">
            <a:off x="1885950" y="4310063"/>
            <a:ext cx="469900" cy="1073150"/>
          </a:xfrm>
          <a:prstGeom prst="line">
            <a:avLst/>
          </a:prstGeom>
          <a:noFill/>
          <a:ln w="25400">
            <a:solidFill>
              <a:srgbClr val="00FE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30" name="Line 78"/>
          <p:cNvSpPr>
            <a:spLocks noChangeShapeType="1"/>
          </p:cNvSpPr>
          <p:nvPr/>
        </p:nvSpPr>
        <p:spPr bwMode="auto">
          <a:xfrm flipV="1">
            <a:off x="2311400" y="3948113"/>
            <a:ext cx="965200" cy="381000"/>
          </a:xfrm>
          <a:prstGeom prst="line">
            <a:avLst/>
          </a:prstGeom>
          <a:noFill/>
          <a:ln w="25400">
            <a:solidFill>
              <a:srgbClr val="00FE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31" name="AutoShape 83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diamond">
            <a:avLst/>
          </a:pr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2" name="AutoShape 84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3" name="AutoShape 85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diamond">
            <a:avLst/>
          </a:prstGeom>
          <a:solidFill>
            <a:schemeClr val="bg1"/>
          </a:solidFill>
          <a:ln w="19050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4" name="AutoShape 86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5" name="Oval 87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6" name="Oval 88"/>
          <p:cNvSpPr>
            <a:spLocks noChangeArrowheads="1"/>
          </p:cNvSpPr>
          <p:nvPr/>
        </p:nvSpPr>
        <p:spPr bwMode="auto">
          <a:xfrm>
            <a:off x="1298575" y="2824163"/>
            <a:ext cx="207963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7" name="AutoShape 95"/>
          <p:cNvSpPr>
            <a:spLocks noChangeArrowheads="1"/>
          </p:cNvSpPr>
          <p:nvPr/>
        </p:nvSpPr>
        <p:spPr bwMode="auto">
          <a:xfrm>
            <a:off x="6594475" y="4816475"/>
            <a:ext cx="207963" cy="190500"/>
          </a:xfrm>
          <a:prstGeom prst="diamond">
            <a:avLst/>
          </a:pr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38" name="Line 100"/>
          <p:cNvSpPr>
            <a:spLocks noChangeShapeType="1"/>
          </p:cNvSpPr>
          <p:nvPr/>
        </p:nvSpPr>
        <p:spPr bwMode="auto">
          <a:xfrm>
            <a:off x="1162050" y="5372100"/>
            <a:ext cx="76200" cy="15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39" name="Line 101"/>
          <p:cNvSpPr>
            <a:spLocks noChangeShapeType="1"/>
          </p:cNvSpPr>
          <p:nvPr/>
        </p:nvSpPr>
        <p:spPr bwMode="auto">
          <a:xfrm>
            <a:off x="1155700" y="3708400"/>
            <a:ext cx="76200" cy="15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0" name="Line 102"/>
          <p:cNvSpPr>
            <a:spLocks noChangeShapeType="1"/>
          </p:cNvSpPr>
          <p:nvPr/>
        </p:nvSpPr>
        <p:spPr bwMode="auto">
          <a:xfrm>
            <a:off x="1162050" y="2190750"/>
            <a:ext cx="76200" cy="15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41" name="Line 103"/>
          <p:cNvSpPr>
            <a:spLocks noChangeShapeType="1"/>
          </p:cNvSpPr>
          <p:nvPr/>
        </p:nvSpPr>
        <p:spPr bwMode="auto">
          <a:xfrm flipV="1">
            <a:off x="1406525" y="6110288"/>
            <a:ext cx="0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2" name="Line 104"/>
          <p:cNvSpPr>
            <a:spLocks noChangeShapeType="1"/>
          </p:cNvSpPr>
          <p:nvPr/>
        </p:nvSpPr>
        <p:spPr bwMode="auto">
          <a:xfrm flipV="1">
            <a:off x="2327275" y="6110288"/>
            <a:ext cx="1588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3" name="Line 105"/>
          <p:cNvSpPr>
            <a:spLocks noChangeShapeType="1"/>
          </p:cNvSpPr>
          <p:nvPr/>
        </p:nvSpPr>
        <p:spPr bwMode="auto">
          <a:xfrm flipV="1">
            <a:off x="3248025" y="6110288"/>
            <a:ext cx="0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4" name="Line 106"/>
          <p:cNvSpPr>
            <a:spLocks noChangeShapeType="1"/>
          </p:cNvSpPr>
          <p:nvPr/>
        </p:nvSpPr>
        <p:spPr bwMode="auto">
          <a:xfrm flipV="1">
            <a:off x="4168775" y="6110288"/>
            <a:ext cx="1588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5" name="Line 107"/>
          <p:cNvSpPr>
            <a:spLocks noChangeShapeType="1"/>
          </p:cNvSpPr>
          <p:nvPr/>
        </p:nvSpPr>
        <p:spPr bwMode="auto">
          <a:xfrm flipV="1">
            <a:off x="5057775" y="6110288"/>
            <a:ext cx="1588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6" name="Line 108"/>
          <p:cNvSpPr>
            <a:spLocks noChangeShapeType="1"/>
          </p:cNvSpPr>
          <p:nvPr/>
        </p:nvSpPr>
        <p:spPr bwMode="auto">
          <a:xfrm flipV="1">
            <a:off x="5978525" y="6110288"/>
            <a:ext cx="0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7" name="Line 109"/>
          <p:cNvSpPr>
            <a:spLocks noChangeShapeType="1"/>
          </p:cNvSpPr>
          <p:nvPr/>
        </p:nvSpPr>
        <p:spPr bwMode="auto">
          <a:xfrm flipV="1">
            <a:off x="6899275" y="6110288"/>
            <a:ext cx="1588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8" name="Line 110"/>
          <p:cNvSpPr>
            <a:spLocks noChangeShapeType="1"/>
          </p:cNvSpPr>
          <p:nvPr/>
        </p:nvSpPr>
        <p:spPr bwMode="auto">
          <a:xfrm flipV="1">
            <a:off x="7820025" y="6110288"/>
            <a:ext cx="0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49" name="Line 111"/>
          <p:cNvSpPr>
            <a:spLocks noChangeShapeType="1"/>
          </p:cNvSpPr>
          <p:nvPr/>
        </p:nvSpPr>
        <p:spPr bwMode="auto">
          <a:xfrm>
            <a:off x="7381875" y="6199188"/>
            <a:ext cx="444500" cy="15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50" name="Line 112"/>
          <p:cNvSpPr>
            <a:spLocks noChangeShapeType="1"/>
          </p:cNvSpPr>
          <p:nvPr/>
        </p:nvSpPr>
        <p:spPr bwMode="auto">
          <a:xfrm flipV="1">
            <a:off x="7197725" y="6116638"/>
            <a:ext cx="139700" cy="1460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51" name="Line 113"/>
          <p:cNvSpPr>
            <a:spLocks noChangeShapeType="1"/>
          </p:cNvSpPr>
          <p:nvPr/>
        </p:nvSpPr>
        <p:spPr bwMode="auto">
          <a:xfrm flipV="1">
            <a:off x="7267575" y="6135688"/>
            <a:ext cx="139700" cy="1460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52" name="Text Box 114"/>
          <p:cNvSpPr txBox="1">
            <a:spLocks noChangeArrowheads="1"/>
          </p:cNvSpPr>
          <p:nvPr/>
        </p:nvSpPr>
        <p:spPr bwMode="auto">
          <a:xfrm rot="-5400000">
            <a:off x="-1130300" y="3668713"/>
            <a:ext cx="3297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FFFF"/>
                </a:solidFill>
                <a:latin typeface="Arial" charset="0"/>
              </a:rPr>
              <a:t>Change in HbA1c (%)</a:t>
            </a:r>
          </a:p>
        </p:txBody>
      </p:sp>
      <p:sp>
        <p:nvSpPr>
          <p:cNvPr id="50253" name="Text Box 115"/>
          <p:cNvSpPr txBox="1">
            <a:spLocks noChangeArrowheads="1"/>
          </p:cNvSpPr>
          <p:nvPr/>
        </p:nvSpPr>
        <p:spPr bwMode="auto">
          <a:xfrm>
            <a:off x="3829050" y="6430963"/>
            <a:ext cx="201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FFFF"/>
                </a:solidFill>
                <a:latin typeface="Arial" charset="0"/>
              </a:rPr>
              <a:t>TIME (years)</a:t>
            </a:r>
          </a:p>
        </p:txBody>
      </p:sp>
      <p:sp>
        <p:nvSpPr>
          <p:cNvPr id="50254" name="Text Box 116"/>
          <p:cNvSpPr txBox="1">
            <a:spLocks noChangeArrowheads="1"/>
          </p:cNvSpPr>
          <p:nvPr/>
        </p:nvSpPr>
        <p:spPr bwMode="auto">
          <a:xfrm>
            <a:off x="1252538" y="6173788"/>
            <a:ext cx="3413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0</a:t>
            </a:r>
          </a:p>
        </p:txBody>
      </p:sp>
      <p:sp>
        <p:nvSpPr>
          <p:cNvPr id="50255" name="Text Box 117"/>
          <p:cNvSpPr txBox="1">
            <a:spLocks noChangeArrowheads="1"/>
          </p:cNvSpPr>
          <p:nvPr/>
        </p:nvSpPr>
        <p:spPr bwMode="auto">
          <a:xfrm>
            <a:off x="2162175" y="6173788"/>
            <a:ext cx="341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50256" name="Text Box 118"/>
          <p:cNvSpPr txBox="1">
            <a:spLocks noChangeArrowheads="1"/>
          </p:cNvSpPr>
          <p:nvPr/>
        </p:nvSpPr>
        <p:spPr bwMode="auto">
          <a:xfrm>
            <a:off x="3068638" y="6173788"/>
            <a:ext cx="3413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50257" name="Text Box 119"/>
          <p:cNvSpPr txBox="1">
            <a:spLocks noChangeArrowheads="1"/>
          </p:cNvSpPr>
          <p:nvPr/>
        </p:nvSpPr>
        <p:spPr bwMode="auto">
          <a:xfrm>
            <a:off x="4000500" y="6173788"/>
            <a:ext cx="341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50258" name="Text Box 120"/>
          <p:cNvSpPr txBox="1">
            <a:spLocks noChangeArrowheads="1"/>
          </p:cNvSpPr>
          <p:nvPr/>
        </p:nvSpPr>
        <p:spPr bwMode="auto">
          <a:xfrm>
            <a:off x="4889500" y="6173788"/>
            <a:ext cx="341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50259" name="Text Box 121"/>
          <p:cNvSpPr txBox="1">
            <a:spLocks noChangeArrowheads="1"/>
          </p:cNvSpPr>
          <p:nvPr/>
        </p:nvSpPr>
        <p:spPr bwMode="auto">
          <a:xfrm>
            <a:off x="5816600" y="6173788"/>
            <a:ext cx="341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50260" name="Text Box 122"/>
          <p:cNvSpPr txBox="1">
            <a:spLocks noChangeArrowheads="1"/>
          </p:cNvSpPr>
          <p:nvPr/>
        </p:nvSpPr>
        <p:spPr bwMode="auto">
          <a:xfrm>
            <a:off x="6743700" y="6173788"/>
            <a:ext cx="3413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6</a:t>
            </a:r>
          </a:p>
        </p:txBody>
      </p:sp>
      <p:sp>
        <p:nvSpPr>
          <p:cNvPr id="50261" name="Text Box 123"/>
          <p:cNvSpPr txBox="1">
            <a:spLocks noChangeArrowheads="1"/>
          </p:cNvSpPr>
          <p:nvPr/>
        </p:nvSpPr>
        <p:spPr bwMode="auto">
          <a:xfrm>
            <a:off x="7569200" y="6173788"/>
            <a:ext cx="4984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1">
                <a:solidFill>
                  <a:srgbClr val="FFFFFF"/>
                </a:solidFill>
                <a:latin typeface="Arial" charset="0"/>
              </a:rPr>
              <a:t>10</a:t>
            </a:r>
          </a:p>
        </p:txBody>
      </p:sp>
      <p:sp>
        <p:nvSpPr>
          <p:cNvPr id="50262" name="AutoShape 137"/>
          <p:cNvSpPr>
            <a:spLocks noChangeArrowheads="1"/>
          </p:cNvSpPr>
          <p:nvPr/>
        </p:nvSpPr>
        <p:spPr bwMode="auto">
          <a:xfrm>
            <a:off x="2628900" y="2690813"/>
            <a:ext cx="209550" cy="190500"/>
          </a:xfrm>
          <a:prstGeom prst="diamond">
            <a:avLst/>
          </a:pr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3" name="AutoShape 138"/>
          <p:cNvSpPr>
            <a:spLocks noChangeArrowheads="1"/>
          </p:cNvSpPr>
          <p:nvPr/>
        </p:nvSpPr>
        <p:spPr bwMode="auto">
          <a:xfrm>
            <a:off x="2228850" y="3040063"/>
            <a:ext cx="209550" cy="190500"/>
          </a:xfrm>
          <a:prstGeom prst="diamond">
            <a:avLst/>
          </a:pr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4" name="AutoShape 139"/>
          <p:cNvSpPr>
            <a:spLocks noChangeArrowheads="1"/>
          </p:cNvSpPr>
          <p:nvPr/>
        </p:nvSpPr>
        <p:spPr bwMode="auto">
          <a:xfrm>
            <a:off x="1784350" y="3421063"/>
            <a:ext cx="209550" cy="190500"/>
          </a:xfrm>
          <a:prstGeom prst="diamond">
            <a:avLst/>
          </a:pr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5" name="AutoShape 140"/>
          <p:cNvSpPr>
            <a:spLocks noChangeArrowheads="1"/>
          </p:cNvSpPr>
          <p:nvPr/>
        </p:nvSpPr>
        <p:spPr bwMode="auto">
          <a:xfrm>
            <a:off x="2660650" y="3465513"/>
            <a:ext cx="209550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6" name="Oval 148"/>
          <p:cNvSpPr>
            <a:spLocks noChangeArrowheads="1"/>
          </p:cNvSpPr>
          <p:nvPr/>
        </p:nvSpPr>
        <p:spPr bwMode="auto">
          <a:xfrm>
            <a:off x="1771650" y="4932363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7" name="AutoShape 149"/>
          <p:cNvSpPr>
            <a:spLocks noChangeArrowheads="1"/>
          </p:cNvSpPr>
          <p:nvPr/>
        </p:nvSpPr>
        <p:spPr bwMode="auto">
          <a:xfrm>
            <a:off x="3124200" y="3548063"/>
            <a:ext cx="209550" cy="190500"/>
          </a:xfrm>
          <a:prstGeom prst="hexagon">
            <a:avLst>
              <a:gd name="adj" fmla="val 3093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8" name="AutoShape 150"/>
          <p:cNvSpPr>
            <a:spLocks noChangeArrowheads="1"/>
          </p:cNvSpPr>
          <p:nvPr/>
        </p:nvSpPr>
        <p:spPr bwMode="auto">
          <a:xfrm>
            <a:off x="4984750" y="2938463"/>
            <a:ext cx="209550" cy="190500"/>
          </a:xfrm>
          <a:prstGeom prst="hexagon">
            <a:avLst>
              <a:gd name="adj" fmla="val 3093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69" name="AutoShape 151"/>
          <p:cNvSpPr>
            <a:spLocks noChangeArrowheads="1"/>
          </p:cNvSpPr>
          <p:nvPr/>
        </p:nvSpPr>
        <p:spPr bwMode="auto">
          <a:xfrm>
            <a:off x="5867400" y="2646363"/>
            <a:ext cx="209550" cy="190500"/>
          </a:xfrm>
          <a:prstGeom prst="hexagon">
            <a:avLst>
              <a:gd name="adj" fmla="val 3093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0" name="AutoShape 152"/>
          <p:cNvSpPr>
            <a:spLocks noChangeArrowheads="1"/>
          </p:cNvSpPr>
          <p:nvPr/>
        </p:nvSpPr>
        <p:spPr bwMode="auto">
          <a:xfrm>
            <a:off x="6772275" y="2214563"/>
            <a:ext cx="207963" cy="190500"/>
          </a:xfrm>
          <a:prstGeom prst="hexagon">
            <a:avLst>
              <a:gd name="adj" fmla="val 30703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1" name="AutoShape 153"/>
          <p:cNvSpPr>
            <a:spLocks noChangeArrowheads="1"/>
          </p:cNvSpPr>
          <p:nvPr/>
        </p:nvSpPr>
        <p:spPr bwMode="auto">
          <a:xfrm>
            <a:off x="7708900" y="1668463"/>
            <a:ext cx="209550" cy="190500"/>
          </a:xfrm>
          <a:prstGeom prst="hexagon">
            <a:avLst>
              <a:gd name="adj" fmla="val 3093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2" name="AutoShape 154"/>
          <p:cNvSpPr>
            <a:spLocks noChangeArrowheads="1"/>
          </p:cNvSpPr>
          <p:nvPr/>
        </p:nvSpPr>
        <p:spPr bwMode="auto">
          <a:xfrm>
            <a:off x="2101850" y="4379913"/>
            <a:ext cx="209550" cy="190500"/>
          </a:xfrm>
          <a:prstGeom prst="hexagon">
            <a:avLst>
              <a:gd name="adj" fmla="val 3093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3" name="Rectangle 156"/>
          <p:cNvSpPr>
            <a:spLocks noChangeArrowheads="1"/>
          </p:cNvSpPr>
          <p:nvPr/>
        </p:nvSpPr>
        <p:spPr bwMode="auto">
          <a:xfrm>
            <a:off x="2241550" y="4240213"/>
            <a:ext cx="209550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4" name="Rectangle 160"/>
          <p:cNvSpPr>
            <a:spLocks noChangeArrowheads="1"/>
          </p:cNvSpPr>
          <p:nvPr/>
        </p:nvSpPr>
        <p:spPr bwMode="auto">
          <a:xfrm>
            <a:off x="1803400" y="5262563"/>
            <a:ext cx="209550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5" name="Rectangle 161"/>
          <p:cNvSpPr>
            <a:spLocks noChangeArrowheads="1"/>
          </p:cNvSpPr>
          <p:nvPr/>
        </p:nvSpPr>
        <p:spPr bwMode="auto">
          <a:xfrm>
            <a:off x="2717800" y="4037013"/>
            <a:ext cx="209550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6" name="Rectangle 162"/>
          <p:cNvSpPr>
            <a:spLocks noChangeArrowheads="1"/>
          </p:cNvSpPr>
          <p:nvPr/>
        </p:nvSpPr>
        <p:spPr bwMode="auto">
          <a:xfrm>
            <a:off x="3136900" y="3852863"/>
            <a:ext cx="209550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7" name="AutoShape 147"/>
          <p:cNvSpPr>
            <a:spLocks noChangeArrowheads="1"/>
          </p:cNvSpPr>
          <p:nvPr/>
        </p:nvSpPr>
        <p:spPr bwMode="auto">
          <a:xfrm>
            <a:off x="6594475" y="5162550"/>
            <a:ext cx="207963" cy="190500"/>
          </a:xfrm>
          <a:prstGeom prst="triangle">
            <a:avLst>
              <a:gd name="adj" fmla="val 50000"/>
            </a:avLst>
          </a:prstGeom>
          <a:solidFill>
            <a:srgbClr val="FF7F00"/>
          </a:solidFill>
          <a:ln w="19050">
            <a:solidFill>
              <a:srgbClr val="FF7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8" name="Oval 141"/>
          <p:cNvSpPr>
            <a:spLocks noChangeArrowheads="1"/>
          </p:cNvSpPr>
          <p:nvPr/>
        </p:nvSpPr>
        <p:spPr bwMode="auto">
          <a:xfrm>
            <a:off x="6594475" y="3911600"/>
            <a:ext cx="209550" cy="190500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79" name="Text Box 184"/>
          <p:cNvSpPr txBox="1">
            <a:spLocks noChangeArrowheads="1"/>
          </p:cNvSpPr>
          <p:nvPr/>
        </p:nvSpPr>
        <p:spPr bwMode="auto">
          <a:xfrm>
            <a:off x="6883400" y="3802063"/>
            <a:ext cx="1831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FF00"/>
                </a:solidFill>
                <a:latin typeface="Arial" charset="0"/>
              </a:rPr>
              <a:t>Hanefeld (n=250)</a:t>
            </a:r>
          </a:p>
        </p:txBody>
      </p:sp>
      <p:sp>
        <p:nvSpPr>
          <p:cNvPr id="50280" name="Rectangle 143"/>
          <p:cNvSpPr>
            <a:spLocks noChangeArrowheads="1"/>
          </p:cNvSpPr>
          <p:nvPr/>
        </p:nvSpPr>
        <p:spPr bwMode="auto">
          <a:xfrm>
            <a:off x="6594475" y="4210050"/>
            <a:ext cx="209550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81" name="Text Box 185"/>
          <p:cNvSpPr txBox="1">
            <a:spLocks noChangeArrowheads="1"/>
          </p:cNvSpPr>
          <p:nvPr/>
        </p:nvSpPr>
        <p:spPr bwMode="auto">
          <a:xfrm>
            <a:off x="6883400" y="4108450"/>
            <a:ext cx="21050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00FF00"/>
                </a:solidFill>
                <a:latin typeface="Arial" charset="0"/>
              </a:rPr>
              <a:t>Charbonnel (n=313)</a:t>
            </a:r>
          </a:p>
        </p:txBody>
      </p:sp>
      <p:sp>
        <p:nvSpPr>
          <p:cNvPr id="50282" name="Text Box 186"/>
          <p:cNvSpPr txBox="1">
            <a:spLocks noChangeArrowheads="1"/>
          </p:cNvSpPr>
          <p:nvPr/>
        </p:nvSpPr>
        <p:spPr bwMode="auto">
          <a:xfrm>
            <a:off x="6877050" y="4757738"/>
            <a:ext cx="1774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66FFFF"/>
                </a:solidFill>
                <a:latin typeface="Arial" charset="0"/>
              </a:rPr>
              <a:t>Chicago (n=230)</a:t>
            </a:r>
          </a:p>
        </p:txBody>
      </p:sp>
      <p:sp>
        <p:nvSpPr>
          <p:cNvPr id="50283" name="Text Box 187"/>
          <p:cNvSpPr txBox="1">
            <a:spLocks noChangeArrowheads="1"/>
          </p:cNvSpPr>
          <p:nvPr/>
        </p:nvSpPr>
        <p:spPr bwMode="auto">
          <a:xfrm>
            <a:off x="6883400" y="5130800"/>
            <a:ext cx="1855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7F00"/>
                </a:solidFill>
                <a:latin typeface="Arial" charset="0"/>
              </a:rPr>
              <a:t>ADOPT (n=1,441)</a:t>
            </a:r>
          </a:p>
        </p:txBody>
      </p:sp>
      <p:sp>
        <p:nvSpPr>
          <p:cNvPr id="50284" name="AutoShape 148"/>
          <p:cNvSpPr>
            <a:spLocks noChangeArrowheads="1"/>
          </p:cNvSpPr>
          <p:nvPr/>
        </p:nvSpPr>
        <p:spPr bwMode="auto">
          <a:xfrm>
            <a:off x="6594475" y="4502150"/>
            <a:ext cx="207963" cy="190500"/>
          </a:xfrm>
          <a:prstGeom prst="hexagon">
            <a:avLst>
              <a:gd name="adj" fmla="val 30678"/>
              <a:gd name="vf" fmla="val 115470"/>
            </a:avLst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285" name="Text Box 188"/>
          <p:cNvSpPr txBox="1">
            <a:spLocks noChangeArrowheads="1"/>
          </p:cNvSpPr>
          <p:nvPr/>
        </p:nvSpPr>
        <p:spPr bwMode="auto">
          <a:xfrm>
            <a:off x="6883400" y="4433888"/>
            <a:ext cx="1855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FFFF"/>
                </a:solidFill>
                <a:latin typeface="Arial" charset="0"/>
              </a:rPr>
              <a:t>UKPDS (n=1,573)</a:t>
            </a:r>
          </a:p>
        </p:txBody>
      </p:sp>
      <p:sp>
        <p:nvSpPr>
          <p:cNvPr id="2" name="Text Box 129"/>
          <p:cNvSpPr txBox="1">
            <a:spLocks noChangeArrowheads="1"/>
          </p:cNvSpPr>
          <p:nvPr/>
        </p:nvSpPr>
        <p:spPr bwMode="auto">
          <a:xfrm>
            <a:off x="3667125" y="3387725"/>
            <a:ext cx="1262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b="1" smtClean="0">
                <a:solidFill>
                  <a:srgbClr val="00FE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Gliclazide</a:t>
            </a:r>
          </a:p>
        </p:txBody>
      </p:sp>
      <p:sp>
        <p:nvSpPr>
          <p:cNvPr id="50287" name="Line 118"/>
          <p:cNvSpPr>
            <a:spLocks noChangeShapeType="1"/>
          </p:cNvSpPr>
          <p:nvPr/>
        </p:nvSpPr>
        <p:spPr bwMode="auto">
          <a:xfrm flipH="1">
            <a:off x="3341688" y="3597275"/>
            <a:ext cx="385762" cy="228600"/>
          </a:xfrm>
          <a:prstGeom prst="line">
            <a:avLst/>
          </a:prstGeom>
          <a:noFill/>
          <a:ln w="57150">
            <a:solidFill>
              <a:srgbClr val="00FE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8" name="Text Box 187"/>
          <p:cNvSpPr txBox="1">
            <a:spLocks noChangeArrowheads="1"/>
          </p:cNvSpPr>
          <p:nvPr/>
        </p:nvSpPr>
        <p:spPr bwMode="auto">
          <a:xfrm>
            <a:off x="6883400" y="5421313"/>
            <a:ext cx="2163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4AEE8"/>
                </a:solidFill>
                <a:latin typeface="Arial" charset="0"/>
              </a:rPr>
              <a:t>PERISCOPE (n=181)</a:t>
            </a:r>
          </a:p>
        </p:txBody>
      </p:sp>
      <p:sp>
        <p:nvSpPr>
          <p:cNvPr id="50289" name="AutoShape 130"/>
          <p:cNvSpPr>
            <a:spLocks noChangeArrowheads="1"/>
          </p:cNvSpPr>
          <p:nvPr/>
        </p:nvSpPr>
        <p:spPr bwMode="auto">
          <a:xfrm flipH="1" flipV="1">
            <a:off x="6573838" y="5440363"/>
            <a:ext cx="277812" cy="31273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00 w 21600"/>
              <a:gd name="T13" fmla="*/ 10855 h 21600"/>
              <a:gd name="T14" fmla="*/ 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354" y="10800"/>
                </a:moveTo>
                <a:cubicBezTo>
                  <a:pt x="11354" y="11105"/>
                  <a:pt x="11105" y="11354"/>
                  <a:pt x="10800" y="11354"/>
                </a:cubicBezTo>
                <a:cubicBezTo>
                  <a:pt x="10494" y="11354"/>
                  <a:pt x="10246" y="11105"/>
                  <a:pt x="10246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1354" y="10800"/>
                </a:lnTo>
                <a:close/>
              </a:path>
            </a:pathLst>
          </a:custGeom>
          <a:solidFill>
            <a:srgbClr val="F4AEE8"/>
          </a:solidFill>
          <a:ln w="38100">
            <a:solidFill>
              <a:srgbClr val="F4AEE8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50290" name="AutoShape 132"/>
          <p:cNvSpPr>
            <a:spLocks noChangeArrowheads="1"/>
          </p:cNvSpPr>
          <p:nvPr/>
        </p:nvSpPr>
        <p:spPr bwMode="auto">
          <a:xfrm flipH="1" flipV="1">
            <a:off x="2166938" y="3475038"/>
            <a:ext cx="277812" cy="3127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00 w 21600"/>
              <a:gd name="T13" fmla="*/ 10800 h 21600"/>
              <a:gd name="T14" fmla="*/ 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354" y="10800"/>
                </a:moveTo>
                <a:cubicBezTo>
                  <a:pt x="11354" y="11105"/>
                  <a:pt x="11105" y="11354"/>
                  <a:pt x="10800" y="11354"/>
                </a:cubicBezTo>
                <a:cubicBezTo>
                  <a:pt x="10494" y="11354"/>
                  <a:pt x="10246" y="11105"/>
                  <a:pt x="10246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1354" y="10800"/>
                </a:lnTo>
                <a:close/>
              </a:path>
            </a:pathLst>
          </a:custGeom>
          <a:solidFill>
            <a:srgbClr val="F4AEE8"/>
          </a:solidFill>
          <a:ln w="38100">
            <a:solidFill>
              <a:srgbClr val="F4AEE8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50291" name="AutoShape 133"/>
          <p:cNvSpPr>
            <a:spLocks noChangeArrowheads="1"/>
          </p:cNvSpPr>
          <p:nvPr/>
        </p:nvSpPr>
        <p:spPr bwMode="auto">
          <a:xfrm flipH="1" flipV="1">
            <a:off x="1738313" y="3748088"/>
            <a:ext cx="277812" cy="3127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00 w 21600"/>
              <a:gd name="T13" fmla="*/ 10800 h 21600"/>
              <a:gd name="T14" fmla="*/ 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354" y="10800"/>
                </a:moveTo>
                <a:cubicBezTo>
                  <a:pt x="11354" y="11105"/>
                  <a:pt x="11105" y="11354"/>
                  <a:pt x="10800" y="11354"/>
                </a:cubicBezTo>
                <a:cubicBezTo>
                  <a:pt x="10494" y="11354"/>
                  <a:pt x="10246" y="11105"/>
                  <a:pt x="10246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1354" y="10800"/>
                </a:lnTo>
                <a:close/>
              </a:path>
            </a:pathLst>
          </a:custGeom>
          <a:solidFill>
            <a:srgbClr val="F4AEE8"/>
          </a:solidFill>
          <a:ln w="38100">
            <a:solidFill>
              <a:srgbClr val="F4AEE8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50292" name="AutoShape 136"/>
          <p:cNvSpPr>
            <a:spLocks noChangeArrowheads="1"/>
          </p:cNvSpPr>
          <p:nvPr/>
        </p:nvSpPr>
        <p:spPr bwMode="auto">
          <a:xfrm flipH="1" flipV="1">
            <a:off x="2381250" y="3168650"/>
            <a:ext cx="279400" cy="3127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00 w 21600"/>
              <a:gd name="T13" fmla="*/ 10800 h 21600"/>
              <a:gd name="T14" fmla="*/ 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354" y="10800"/>
                </a:moveTo>
                <a:cubicBezTo>
                  <a:pt x="11354" y="11105"/>
                  <a:pt x="11105" y="11354"/>
                  <a:pt x="10800" y="11354"/>
                </a:cubicBezTo>
                <a:cubicBezTo>
                  <a:pt x="10494" y="11354"/>
                  <a:pt x="10246" y="11105"/>
                  <a:pt x="10246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1354" y="10800"/>
                </a:lnTo>
                <a:close/>
              </a:path>
            </a:pathLst>
          </a:custGeom>
          <a:solidFill>
            <a:srgbClr val="F4AEE8"/>
          </a:solidFill>
          <a:ln w="38100">
            <a:solidFill>
              <a:srgbClr val="F4AEE8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50293" name="AutoShape 137"/>
          <p:cNvSpPr>
            <a:spLocks noChangeArrowheads="1"/>
          </p:cNvSpPr>
          <p:nvPr/>
        </p:nvSpPr>
        <p:spPr bwMode="auto">
          <a:xfrm flipH="1" flipV="1">
            <a:off x="2624138" y="2933700"/>
            <a:ext cx="277812" cy="3127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600 w 21600"/>
              <a:gd name="T13" fmla="*/ 10800 h 21600"/>
              <a:gd name="T14" fmla="*/ 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354" y="10800"/>
                </a:moveTo>
                <a:cubicBezTo>
                  <a:pt x="11354" y="11105"/>
                  <a:pt x="11105" y="11354"/>
                  <a:pt x="10800" y="11354"/>
                </a:cubicBezTo>
                <a:cubicBezTo>
                  <a:pt x="10494" y="11354"/>
                  <a:pt x="10246" y="11105"/>
                  <a:pt x="10246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1354" y="10800"/>
                </a:lnTo>
                <a:close/>
              </a:path>
            </a:pathLst>
          </a:custGeom>
          <a:solidFill>
            <a:srgbClr val="F4AEE8"/>
          </a:solidFill>
          <a:ln w="38100">
            <a:solidFill>
              <a:srgbClr val="F4AEE8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50294" name="Rectangle 90"/>
          <p:cNvSpPr>
            <a:spLocks noChangeArrowheads="1"/>
          </p:cNvSpPr>
          <p:nvPr/>
        </p:nvSpPr>
        <p:spPr bwMode="auto">
          <a:xfrm>
            <a:off x="1290638" y="2773363"/>
            <a:ext cx="211137" cy="190500"/>
          </a:xfrm>
          <a:prstGeom prst="rect">
            <a:avLst/>
          </a:prstGeom>
          <a:solidFill>
            <a:srgbClr val="00FE00"/>
          </a:solidFill>
          <a:ln w="1905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50295" name="Straight Connector 159"/>
          <p:cNvCxnSpPr>
            <a:cxnSpLocks noChangeShapeType="1"/>
          </p:cNvCxnSpPr>
          <p:nvPr/>
        </p:nvCxnSpPr>
        <p:spPr bwMode="auto">
          <a:xfrm flipH="1">
            <a:off x="2357438" y="3414713"/>
            <a:ext cx="969962" cy="1182687"/>
          </a:xfrm>
          <a:prstGeom prst="line">
            <a:avLst/>
          </a:prstGeom>
          <a:noFill/>
          <a:ln w="28575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296" name="Straight Connector 164"/>
          <p:cNvCxnSpPr>
            <a:cxnSpLocks noChangeShapeType="1"/>
          </p:cNvCxnSpPr>
          <p:nvPr/>
        </p:nvCxnSpPr>
        <p:spPr bwMode="auto">
          <a:xfrm rot="16200000" flipH="1">
            <a:off x="1144587" y="3352801"/>
            <a:ext cx="1547813" cy="906462"/>
          </a:xfrm>
          <a:prstGeom prst="line">
            <a:avLst/>
          </a:prstGeom>
          <a:noFill/>
          <a:ln w="28575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297" name="Diamond 155"/>
          <p:cNvSpPr>
            <a:spLocks noChangeArrowheads="1"/>
          </p:cNvSpPr>
          <p:nvPr/>
        </p:nvSpPr>
        <p:spPr bwMode="auto">
          <a:xfrm>
            <a:off x="2270125" y="4465638"/>
            <a:ext cx="190500" cy="263525"/>
          </a:xfrm>
          <a:prstGeom prst="diamond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298" name="Diamond 156"/>
          <p:cNvSpPr>
            <a:spLocks noChangeArrowheads="1"/>
          </p:cNvSpPr>
          <p:nvPr/>
        </p:nvSpPr>
        <p:spPr bwMode="auto">
          <a:xfrm>
            <a:off x="3167063" y="3267075"/>
            <a:ext cx="190500" cy="263525"/>
          </a:xfrm>
          <a:prstGeom prst="diamond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299" name="Diamond 157"/>
          <p:cNvSpPr>
            <a:spLocks noChangeArrowheads="1"/>
          </p:cNvSpPr>
          <p:nvPr/>
        </p:nvSpPr>
        <p:spPr bwMode="auto">
          <a:xfrm>
            <a:off x="1339850" y="2924175"/>
            <a:ext cx="190500" cy="263525"/>
          </a:xfrm>
          <a:prstGeom prst="diamond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cxnSp>
        <p:nvCxnSpPr>
          <p:cNvPr id="50300" name="Straight Connector 173"/>
          <p:cNvCxnSpPr>
            <a:cxnSpLocks noChangeShapeType="1"/>
          </p:cNvCxnSpPr>
          <p:nvPr/>
        </p:nvCxnSpPr>
        <p:spPr bwMode="auto">
          <a:xfrm rot="10800000" flipV="1">
            <a:off x="1830388" y="3476625"/>
            <a:ext cx="982662" cy="857250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301" name="Straight Connector 175"/>
          <p:cNvCxnSpPr>
            <a:cxnSpLocks noChangeShapeType="1"/>
          </p:cNvCxnSpPr>
          <p:nvPr/>
        </p:nvCxnSpPr>
        <p:spPr bwMode="auto">
          <a:xfrm rot="16200000" flipH="1">
            <a:off x="889000" y="3419475"/>
            <a:ext cx="1252538" cy="541338"/>
          </a:xfrm>
          <a:prstGeom prst="line">
            <a:avLst/>
          </a:prstGeom>
          <a:noFill/>
          <a:ln w="28575">
            <a:solidFill>
              <a:srgbClr val="CC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302" name="Flowchart: Summing Junction 182"/>
          <p:cNvSpPr>
            <a:spLocks noChangeArrowheads="1"/>
          </p:cNvSpPr>
          <p:nvPr/>
        </p:nvSpPr>
        <p:spPr bwMode="auto">
          <a:xfrm>
            <a:off x="1143000" y="2916238"/>
            <a:ext cx="204788" cy="230187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cxnSp>
        <p:nvCxnSpPr>
          <p:cNvPr id="50303" name="Straight Connector 184"/>
          <p:cNvCxnSpPr>
            <a:cxnSpLocks noChangeShapeType="1"/>
          </p:cNvCxnSpPr>
          <p:nvPr/>
        </p:nvCxnSpPr>
        <p:spPr bwMode="auto">
          <a:xfrm rot="16200000" flipH="1">
            <a:off x="1327151" y="3111500"/>
            <a:ext cx="1003300" cy="1006475"/>
          </a:xfrm>
          <a:prstGeom prst="line">
            <a:avLst/>
          </a:prstGeom>
          <a:noFill/>
          <a:ln w="19050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304" name="Straight Connector 187"/>
          <p:cNvCxnSpPr>
            <a:cxnSpLocks noChangeShapeType="1"/>
            <a:stCxn id="50307" idx="7"/>
          </p:cNvCxnSpPr>
          <p:nvPr/>
        </p:nvCxnSpPr>
        <p:spPr bwMode="auto">
          <a:xfrm rot="-5400000" flipH="1" flipV="1">
            <a:off x="4235450" y="2674938"/>
            <a:ext cx="479425" cy="800100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305" name="Straight Connector 192"/>
          <p:cNvCxnSpPr>
            <a:cxnSpLocks noChangeShapeType="1"/>
            <a:stCxn id="50309" idx="2"/>
            <a:endCxn id="50308" idx="3"/>
          </p:cNvCxnSpPr>
          <p:nvPr/>
        </p:nvCxnSpPr>
        <p:spPr bwMode="auto">
          <a:xfrm rot="10800000" flipH="1">
            <a:off x="3244850" y="3363913"/>
            <a:ext cx="773113" cy="187325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0306" name="Straight Connector 194"/>
          <p:cNvCxnSpPr>
            <a:cxnSpLocks noChangeShapeType="1"/>
            <a:stCxn id="50310" idx="3"/>
            <a:endCxn id="50309" idx="3"/>
          </p:cNvCxnSpPr>
          <p:nvPr/>
        </p:nvCxnSpPr>
        <p:spPr bwMode="auto">
          <a:xfrm rot="5400000" flipH="1" flipV="1">
            <a:off x="2476500" y="3481388"/>
            <a:ext cx="646113" cy="947737"/>
          </a:xfrm>
          <a:prstGeom prst="line">
            <a:avLst/>
          </a:prstGeom>
          <a:noFill/>
          <a:ln w="28575">
            <a:solidFill>
              <a:srgbClr val="CC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307" name="Flowchart: Summing Junction 177"/>
          <p:cNvSpPr>
            <a:spLocks noChangeArrowheads="1"/>
          </p:cNvSpPr>
          <p:nvPr/>
        </p:nvSpPr>
        <p:spPr bwMode="auto">
          <a:xfrm>
            <a:off x="4700588" y="2800350"/>
            <a:ext cx="206375" cy="231775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08" name="Flowchart: Summing Junction 178"/>
          <p:cNvSpPr>
            <a:spLocks noChangeArrowheads="1"/>
          </p:cNvSpPr>
          <p:nvPr/>
        </p:nvSpPr>
        <p:spPr bwMode="auto">
          <a:xfrm>
            <a:off x="3987800" y="3167063"/>
            <a:ext cx="204788" cy="231775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09" name="Flowchart: Summing Junction 180"/>
          <p:cNvSpPr>
            <a:spLocks noChangeArrowheads="1"/>
          </p:cNvSpPr>
          <p:nvPr/>
        </p:nvSpPr>
        <p:spPr bwMode="auto">
          <a:xfrm>
            <a:off x="3244850" y="3435350"/>
            <a:ext cx="203200" cy="230188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10" name="Flowchart: Summing Junction 181"/>
          <p:cNvSpPr>
            <a:spLocks noChangeArrowheads="1"/>
          </p:cNvSpPr>
          <p:nvPr/>
        </p:nvSpPr>
        <p:spPr bwMode="auto">
          <a:xfrm>
            <a:off x="2295525" y="4081463"/>
            <a:ext cx="204788" cy="231775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11" name="Hexagon 136"/>
          <p:cNvSpPr>
            <a:spLocks noChangeArrowheads="1"/>
          </p:cNvSpPr>
          <p:nvPr/>
        </p:nvSpPr>
        <p:spPr bwMode="auto">
          <a:xfrm>
            <a:off x="2724150" y="3402013"/>
            <a:ext cx="204788" cy="198437"/>
          </a:xfrm>
          <a:prstGeom prst="hexagon">
            <a:avLst>
              <a:gd name="adj" fmla="val 24883"/>
              <a:gd name="vf" fmla="val 115470"/>
            </a:avLst>
          </a:prstGeom>
          <a:solidFill>
            <a:srgbClr val="CC0099"/>
          </a:solidFill>
          <a:ln w="9525">
            <a:solidFill>
              <a:srgbClr val="CC0099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12" name="Hexagon 137"/>
          <p:cNvSpPr>
            <a:spLocks noChangeArrowheads="1"/>
          </p:cNvSpPr>
          <p:nvPr/>
        </p:nvSpPr>
        <p:spPr bwMode="auto">
          <a:xfrm>
            <a:off x="2303463" y="3784600"/>
            <a:ext cx="204787" cy="198438"/>
          </a:xfrm>
          <a:prstGeom prst="hexagon">
            <a:avLst>
              <a:gd name="adj" fmla="val 24883"/>
              <a:gd name="vf" fmla="val 115470"/>
            </a:avLst>
          </a:prstGeom>
          <a:solidFill>
            <a:srgbClr val="CC0099"/>
          </a:solidFill>
          <a:ln w="9525">
            <a:solidFill>
              <a:srgbClr val="CC0099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13" name="Hexagon 138"/>
          <p:cNvSpPr>
            <a:spLocks noChangeArrowheads="1"/>
          </p:cNvSpPr>
          <p:nvPr/>
        </p:nvSpPr>
        <p:spPr bwMode="auto">
          <a:xfrm>
            <a:off x="1706563" y="4217988"/>
            <a:ext cx="204787" cy="196850"/>
          </a:xfrm>
          <a:prstGeom prst="hexagon">
            <a:avLst>
              <a:gd name="adj" fmla="val 25083"/>
              <a:gd name="vf" fmla="val 115470"/>
            </a:avLst>
          </a:prstGeom>
          <a:solidFill>
            <a:srgbClr val="CC0099"/>
          </a:solidFill>
          <a:ln w="9525">
            <a:solidFill>
              <a:srgbClr val="CC0099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14" name="TextBox 197"/>
          <p:cNvSpPr txBox="1">
            <a:spLocks noChangeArrowheads="1"/>
          </p:cNvSpPr>
          <p:nvPr/>
        </p:nvSpPr>
        <p:spPr bwMode="auto">
          <a:xfrm>
            <a:off x="3092450" y="2986088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99CCFF"/>
                </a:solidFill>
                <a:latin typeface="Helvetica" charset="0"/>
              </a:rPr>
              <a:t>GLY</a:t>
            </a:r>
          </a:p>
        </p:txBody>
      </p:sp>
      <p:sp>
        <p:nvSpPr>
          <p:cNvPr id="50315" name="Text Box 125"/>
          <p:cNvSpPr txBox="1">
            <a:spLocks noChangeArrowheads="1"/>
          </p:cNvSpPr>
          <p:nvPr/>
        </p:nvSpPr>
        <p:spPr bwMode="auto">
          <a:xfrm>
            <a:off x="2649538" y="2347913"/>
            <a:ext cx="145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66FFFF"/>
                </a:solidFill>
                <a:latin typeface="Arial" charset="0"/>
              </a:rPr>
              <a:t>Glimepiride</a:t>
            </a:r>
          </a:p>
        </p:txBody>
      </p:sp>
      <p:sp>
        <p:nvSpPr>
          <p:cNvPr id="50316" name="Text Box 127"/>
          <p:cNvSpPr txBox="1">
            <a:spLocks noChangeArrowheads="1"/>
          </p:cNvSpPr>
          <p:nvPr/>
        </p:nvSpPr>
        <p:spPr bwMode="auto">
          <a:xfrm>
            <a:off x="4184650" y="2130425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7F00"/>
                </a:solidFill>
                <a:latin typeface="Arial" charset="0"/>
              </a:rPr>
              <a:t>Glyburide</a:t>
            </a:r>
          </a:p>
        </p:txBody>
      </p:sp>
      <p:sp>
        <p:nvSpPr>
          <p:cNvPr id="50317" name="Text Box 128"/>
          <p:cNvSpPr txBox="1">
            <a:spLocks noChangeArrowheads="1"/>
          </p:cNvSpPr>
          <p:nvPr/>
        </p:nvSpPr>
        <p:spPr bwMode="auto">
          <a:xfrm>
            <a:off x="6921500" y="2187575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FFFF"/>
                </a:solidFill>
                <a:latin typeface="Arial" charset="0"/>
              </a:rPr>
              <a:t>Glyburide</a:t>
            </a:r>
          </a:p>
        </p:txBody>
      </p:sp>
      <p:sp>
        <p:nvSpPr>
          <p:cNvPr id="50318" name="Text Box 129"/>
          <p:cNvSpPr txBox="1">
            <a:spLocks noChangeArrowheads="1"/>
          </p:cNvSpPr>
          <p:nvPr/>
        </p:nvSpPr>
        <p:spPr bwMode="auto">
          <a:xfrm>
            <a:off x="4746625" y="3641725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FF00"/>
                </a:solidFill>
                <a:latin typeface="Arial" charset="0"/>
              </a:rPr>
              <a:t>Glyburide</a:t>
            </a:r>
          </a:p>
        </p:txBody>
      </p:sp>
      <p:sp>
        <p:nvSpPr>
          <p:cNvPr id="50319" name="Text Box 129"/>
          <p:cNvSpPr txBox="1">
            <a:spLocks noChangeArrowheads="1"/>
          </p:cNvSpPr>
          <p:nvPr/>
        </p:nvSpPr>
        <p:spPr bwMode="auto">
          <a:xfrm>
            <a:off x="2838450" y="2752725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4AEE8"/>
                </a:solidFill>
                <a:latin typeface="Arial" charset="0"/>
              </a:rPr>
              <a:t>Glyburide</a:t>
            </a:r>
          </a:p>
        </p:txBody>
      </p:sp>
      <p:sp>
        <p:nvSpPr>
          <p:cNvPr id="50320" name="TextBox 198"/>
          <p:cNvSpPr txBox="1">
            <a:spLocks noChangeArrowheads="1"/>
          </p:cNvSpPr>
          <p:nvPr/>
        </p:nvSpPr>
        <p:spPr bwMode="auto">
          <a:xfrm>
            <a:off x="2701925" y="3105150"/>
            <a:ext cx="506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CC0099"/>
                </a:solidFill>
                <a:latin typeface="Helvetica" charset="0"/>
              </a:rPr>
              <a:t>SU</a:t>
            </a:r>
          </a:p>
        </p:txBody>
      </p:sp>
      <p:sp>
        <p:nvSpPr>
          <p:cNvPr id="50321" name="TextBox 199"/>
          <p:cNvSpPr txBox="1">
            <a:spLocks noChangeArrowheads="1"/>
          </p:cNvSpPr>
          <p:nvPr/>
        </p:nvSpPr>
        <p:spPr bwMode="auto">
          <a:xfrm>
            <a:off x="4845050" y="2582863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CCFF33"/>
                </a:solidFill>
                <a:latin typeface="Helvetica" charset="0"/>
              </a:rPr>
              <a:t>SU</a:t>
            </a:r>
          </a:p>
        </p:txBody>
      </p:sp>
      <p:sp>
        <p:nvSpPr>
          <p:cNvPr id="50322" name="Text Box 184"/>
          <p:cNvSpPr txBox="1">
            <a:spLocks noChangeArrowheads="1"/>
          </p:cNvSpPr>
          <p:nvPr/>
        </p:nvSpPr>
        <p:spPr bwMode="auto">
          <a:xfrm>
            <a:off x="6883400" y="2930525"/>
            <a:ext cx="1843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99CCFF"/>
                </a:solidFill>
                <a:latin typeface="Arial" charset="0"/>
              </a:rPr>
              <a:t>Alvarsson (n=39)</a:t>
            </a:r>
          </a:p>
        </p:txBody>
      </p:sp>
      <p:sp>
        <p:nvSpPr>
          <p:cNvPr id="50323" name="Diamond 203"/>
          <p:cNvSpPr>
            <a:spLocks noChangeArrowheads="1"/>
          </p:cNvSpPr>
          <p:nvPr/>
        </p:nvSpPr>
        <p:spPr bwMode="auto">
          <a:xfrm>
            <a:off x="6642100" y="2967038"/>
            <a:ext cx="190500" cy="263525"/>
          </a:xfrm>
          <a:prstGeom prst="diamond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24" name="Flowchart: Summing Junction 204"/>
          <p:cNvSpPr>
            <a:spLocks noChangeArrowheads="1"/>
          </p:cNvSpPr>
          <p:nvPr/>
        </p:nvSpPr>
        <p:spPr bwMode="auto">
          <a:xfrm>
            <a:off x="6623050" y="3289300"/>
            <a:ext cx="204788" cy="230188"/>
          </a:xfrm>
          <a:prstGeom prst="flowChartSummingJunction">
            <a:avLst/>
          </a:prstGeom>
          <a:solidFill>
            <a:srgbClr val="CCFF33"/>
          </a:solidFill>
          <a:ln w="127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25" name="Text Box 184"/>
          <p:cNvSpPr txBox="1">
            <a:spLocks noChangeArrowheads="1"/>
          </p:cNvSpPr>
          <p:nvPr/>
        </p:nvSpPr>
        <p:spPr bwMode="auto">
          <a:xfrm>
            <a:off x="6883400" y="3235325"/>
            <a:ext cx="1843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CCFF33"/>
                </a:solidFill>
                <a:latin typeface="Arial" charset="0"/>
              </a:rPr>
              <a:t>Alvarsson (n=48)</a:t>
            </a:r>
          </a:p>
        </p:txBody>
      </p:sp>
      <p:sp>
        <p:nvSpPr>
          <p:cNvPr id="50326" name="Hexagon 208"/>
          <p:cNvSpPr>
            <a:spLocks noChangeArrowheads="1"/>
          </p:cNvSpPr>
          <p:nvPr/>
        </p:nvSpPr>
        <p:spPr bwMode="auto">
          <a:xfrm>
            <a:off x="6623050" y="3586163"/>
            <a:ext cx="204788" cy="196850"/>
          </a:xfrm>
          <a:prstGeom prst="hexagon">
            <a:avLst>
              <a:gd name="adj" fmla="val 25083"/>
              <a:gd name="vf" fmla="val 115470"/>
            </a:avLst>
          </a:prstGeom>
          <a:solidFill>
            <a:srgbClr val="CC0099"/>
          </a:solidFill>
          <a:ln w="9525">
            <a:solidFill>
              <a:srgbClr val="CC0099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0327" name="Text Box 184"/>
          <p:cNvSpPr txBox="1">
            <a:spLocks noChangeArrowheads="1"/>
          </p:cNvSpPr>
          <p:nvPr/>
        </p:nvSpPr>
        <p:spPr bwMode="auto">
          <a:xfrm>
            <a:off x="6897688" y="3514725"/>
            <a:ext cx="1854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CC0099"/>
                </a:solidFill>
                <a:latin typeface="Arial" charset="0"/>
              </a:rPr>
              <a:t>RECORD (n=272)</a:t>
            </a:r>
          </a:p>
        </p:txBody>
      </p:sp>
      <p:grpSp>
        <p:nvGrpSpPr>
          <p:cNvPr id="50328" name="Group 163"/>
          <p:cNvGrpSpPr>
            <a:grpSpLocks/>
          </p:cNvGrpSpPr>
          <p:nvPr/>
        </p:nvGrpSpPr>
        <p:grpSpPr bwMode="auto">
          <a:xfrm>
            <a:off x="3144838" y="4418013"/>
            <a:ext cx="238125" cy="271462"/>
            <a:chOff x="6984206" y="4748214"/>
            <a:chExt cx="266700" cy="271461"/>
          </a:xfrm>
        </p:grpSpPr>
        <p:sp>
          <p:nvSpPr>
            <p:cNvPr id="50352" name="Rectangle 164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53" name="Straight Connector 165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54" name="Straight Connector 166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329" name="Group 167"/>
          <p:cNvGrpSpPr>
            <a:grpSpLocks/>
          </p:cNvGrpSpPr>
          <p:nvPr/>
        </p:nvGrpSpPr>
        <p:grpSpPr bwMode="auto">
          <a:xfrm>
            <a:off x="2724150" y="4733925"/>
            <a:ext cx="238125" cy="271463"/>
            <a:chOff x="6984206" y="4748214"/>
            <a:chExt cx="266700" cy="271461"/>
          </a:xfrm>
        </p:grpSpPr>
        <p:sp>
          <p:nvSpPr>
            <p:cNvPr id="50349" name="Rectangle 168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50" name="Straight Connector 169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51" name="Straight Connector 170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330" name="Group 171"/>
          <p:cNvGrpSpPr>
            <a:grpSpLocks/>
          </p:cNvGrpSpPr>
          <p:nvPr/>
        </p:nvGrpSpPr>
        <p:grpSpPr bwMode="auto">
          <a:xfrm>
            <a:off x="2289175" y="5464175"/>
            <a:ext cx="236538" cy="271463"/>
            <a:chOff x="6984206" y="4748214"/>
            <a:chExt cx="266700" cy="271461"/>
          </a:xfrm>
        </p:grpSpPr>
        <p:sp>
          <p:nvSpPr>
            <p:cNvPr id="50346" name="Rectangle 172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47" name="Straight Connector 173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48" name="Straight Connector 174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331" name="Group 175"/>
          <p:cNvGrpSpPr>
            <a:grpSpLocks/>
          </p:cNvGrpSpPr>
          <p:nvPr/>
        </p:nvGrpSpPr>
        <p:grpSpPr bwMode="auto">
          <a:xfrm>
            <a:off x="1795463" y="5484813"/>
            <a:ext cx="236537" cy="271462"/>
            <a:chOff x="6984206" y="4748214"/>
            <a:chExt cx="266700" cy="271461"/>
          </a:xfrm>
        </p:grpSpPr>
        <p:sp>
          <p:nvSpPr>
            <p:cNvPr id="50343" name="Rectangle 176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44" name="Straight Connector 177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45" name="Straight Connector 178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332" name="Group 179"/>
          <p:cNvGrpSpPr>
            <a:grpSpLocks/>
          </p:cNvGrpSpPr>
          <p:nvPr/>
        </p:nvGrpSpPr>
        <p:grpSpPr bwMode="auto">
          <a:xfrm>
            <a:off x="1117600" y="3173413"/>
            <a:ext cx="236538" cy="271462"/>
            <a:chOff x="6984206" y="4748214"/>
            <a:chExt cx="266700" cy="271461"/>
          </a:xfrm>
        </p:grpSpPr>
        <p:sp>
          <p:nvSpPr>
            <p:cNvPr id="50340" name="Rectangle 180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41" name="Straight Connector 181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42" name="Straight Connector 182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333" name="Group 197"/>
          <p:cNvGrpSpPr>
            <a:grpSpLocks/>
          </p:cNvGrpSpPr>
          <p:nvPr/>
        </p:nvGrpSpPr>
        <p:grpSpPr bwMode="auto">
          <a:xfrm>
            <a:off x="6605588" y="5707063"/>
            <a:ext cx="236537" cy="271462"/>
            <a:chOff x="6984206" y="4748214"/>
            <a:chExt cx="266700" cy="271461"/>
          </a:xfrm>
        </p:grpSpPr>
        <p:sp>
          <p:nvSpPr>
            <p:cNvPr id="50337" name="Rectangle 198"/>
            <p:cNvSpPr>
              <a:spLocks noChangeArrowheads="1"/>
            </p:cNvSpPr>
            <p:nvPr/>
          </p:nvSpPr>
          <p:spPr bwMode="auto">
            <a:xfrm>
              <a:off x="6985688" y="4753232"/>
              <a:ext cx="263611" cy="263611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FF66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1800">
                <a:solidFill>
                  <a:srgbClr val="000000"/>
                </a:solidFill>
              </a:endParaRPr>
            </a:p>
          </p:txBody>
        </p:sp>
        <p:cxnSp>
          <p:nvCxnSpPr>
            <p:cNvPr id="50338" name="Straight Connector 199"/>
            <p:cNvCxnSpPr>
              <a:cxnSpLocks noChangeShapeType="1"/>
            </p:cNvCxnSpPr>
            <p:nvPr/>
          </p:nvCxnSpPr>
          <p:spPr bwMode="auto">
            <a:xfrm rot="16200000" flipH="1">
              <a:off x="6981825" y="4755356"/>
              <a:ext cx="266700" cy="2619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0339" name="Straight Connector 200"/>
            <p:cNvCxnSpPr>
              <a:cxnSpLocks noChangeShapeType="1"/>
            </p:cNvCxnSpPr>
            <p:nvPr/>
          </p:nvCxnSpPr>
          <p:spPr bwMode="auto">
            <a:xfrm rot="5400000">
              <a:off x="6988971" y="4748214"/>
              <a:ext cx="261936" cy="2619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0334" name="TextBox 201"/>
          <p:cNvSpPr txBox="1">
            <a:spLocks noChangeArrowheads="1"/>
          </p:cNvSpPr>
          <p:nvPr/>
        </p:nvSpPr>
        <p:spPr bwMode="auto">
          <a:xfrm>
            <a:off x="6861175" y="5659438"/>
            <a:ext cx="1314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CCFF33"/>
                </a:solidFill>
                <a:latin typeface="Helvetica" charset="0"/>
              </a:rPr>
              <a:t>Tan (n=297)</a:t>
            </a:r>
          </a:p>
        </p:txBody>
      </p:sp>
      <p:sp>
        <p:nvSpPr>
          <p:cNvPr id="50335" name="Text Box 129"/>
          <p:cNvSpPr txBox="1">
            <a:spLocks noChangeArrowheads="1"/>
          </p:cNvSpPr>
          <p:nvPr/>
        </p:nvSpPr>
        <p:spPr bwMode="auto">
          <a:xfrm>
            <a:off x="3403600" y="4403725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FF00"/>
                </a:solidFill>
                <a:latin typeface="Arial" charset="0"/>
              </a:rPr>
              <a:t>Gliclazide</a:t>
            </a:r>
          </a:p>
        </p:txBody>
      </p:sp>
      <p:sp>
        <p:nvSpPr>
          <p:cNvPr id="50336" name="Text Box 136"/>
          <p:cNvSpPr txBox="1">
            <a:spLocks noChangeArrowheads="1"/>
          </p:cNvSpPr>
          <p:nvPr/>
        </p:nvSpPr>
        <p:spPr bwMode="auto">
          <a:xfrm>
            <a:off x="0" y="122238"/>
            <a:ext cx="9144000" cy="1384995"/>
          </a:xfrm>
          <a:prstGeom prst="rect">
            <a:avLst/>
          </a:prstGeom>
          <a:solidFill>
            <a:srgbClr val="FF7F00"/>
          </a:solidFill>
          <a:ln w="9525">
            <a:solidFill>
              <a:srgbClr val="FF7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FFFFFF"/>
                </a:solidFill>
                <a:latin typeface="Arial" charset="0"/>
              </a:rPr>
              <a:t>But data obtained from folks on SU (and Insulin)</a:t>
            </a:r>
          </a:p>
          <a:p>
            <a:pPr algn="ctr" eaLnBrk="1" hangingPunct="1"/>
            <a:r>
              <a:rPr lang="en-US" sz="2800" b="1" dirty="0" smtClean="0">
                <a:solidFill>
                  <a:srgbClr val="FFFFFF"/>
                </a:solidFill>
                <a:latin typeface="Arial" charset="0"/>
              </a:rPr>
              <a:t>DURABILITY </a:t>
            </a:r>
            <a:r>
              <a:rPr lang="en-US" sz="2800" b="1" dirty="0">
                <a:solidFill>
                  <a:srgbClr val="FFFFFF"/>
                </a:solidFill>
                <a:latin typeface="Arial" charset="0"/>
              </a:rPr>
              <a:t>OF GLYCEMIC CONTROL WITH </a:t>
            </a:r>
            <a:r>
              <a:rPr lang="en-US" sz="2800" b="1" dirty="0" smtClean="0">
                <a:solidFill>
                  <a:srgbClr val="FFFFFF"/>
                </a:solidFill>
                <a:latin typeface="Arial" charset="0"/>
              </a:rPr>
              <a:t>SULFONYLUREAS </a:t>
            </a:r>
            <a:r>
              <a:rPr lang="en-US" sz="2800" b="1" dirty="0" err="1" smtClean="0">
                <a:solidFill>
                  <a:srgbClr val="FFFFFF"/>
                </a:solidFill>
                <a:latin typeface="Arial" charset="0"/>
              </a:rPr>
              <a:t>eg</a:t>
            </a:r>
            <a:r>
              <a:rPr lang="en-US" sz="2800" b="1" dirty="0" smtClean="0">
                <a:solidFill>
                  <a:srgbClr val="FFFFFF"/>
                </a:solidFill>
                <a:latin typeface="Arial" charset="0"/>
              </a:rPr>
              <a:t>: destroys beta cells</a:t>
            </a:r>
            <a:endParaRPr lang="en-US" sz="2800" b="1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08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600" b="1" i="1" dirty="0" smtClean="0">
                <a:solidFill>
                  <a:srgbClr val="000090"/>
                </a:solidFill>
              </a:rPr>
              <a:t>Disease Modification: B</a:t>
            </a:r>
            <a:r>
              <a:rPr lang="en-US" altLang="en-US" sz="3600" b="1" i="1" dirty="0">
                <a:solidFill>
                  <a:srgbClr val="000090"/>
                </a:solidFill>
              </a:rPr>
              <a:t>-Cell </a:t>
            </a:r>
            <a:r>
              <a:rPr lang="en-US" altLang="en-US" sz="3600" b="1" i="1" dirty="0" smtClean="0">
                <a:solidFill>
                  <a:srgbClr val="000090"/>
                </a:solidFill>
              </a:rPr>
              <a:t>Function</a:t>
            </a:r>
            <a:r>
              <a:rPr lang="en-US" altLang="en-US" sz="3600" b="1" i="1" dirty="0">
                <a:solidFill>
                  <a:srgbClr val="000090"/>
                </a:solidFill>
              </a:rPr>
              <a:t>/ Mass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586717" y="977722"/>
            <a:ext cx="67532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>
                <a:solidFill>
                  <a:srgbClr val="000090"/>
                </a:solidFill>
              </a:rPr>
              <a:t>	</a:t>
            </a:r>
            <a:r>
              <a:rPr lang="en-US" altLang="en-US" sz="2400" i="1" dirty="0" smtClean="0">
                <a:solidFill>
                  <a:srgbClr val="000090"/>
                </a:solidFill>
              </a:rPr>
              <a:t>1. Avoid Agents that destroy Beta Cells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i="1" dirty="0">
                <a:solidFill>
                  <a:srgbClr val="000090"/>
                </a:solidFill>
              </a:rPr>
              <a:t>	</a:t>
            </a:r>
            <a:r>
              <a:rPr lang="en-US" altLang="en-US" sz="2400" i="1" dirty="0" smtClean="0">
                <a:solidFill>
                  <a:srgbClr val="000090"/>
                </a:solidFill>
              </a:rPr>
              <a:t>2. Use agents that preserve Beta-cells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i="1" dirty="0">
                <a:solidFill>
                  <a:srgbClr val="000090"/>
                </a:solidFill>
              </a:rPr>
              <a:t>	</a:t>
            </a:r>
            <a:r>
              <a:rPr lang="en-US" altLang="en-US" sz="2400" i="1" dirty="0" smtClean="0">
                <a:solidFill>
                  <a:srgbClr val="000090"/>
                </a:solidFill>
              </a:rPr>
              <a:t>3. Newer / Future Agents to Increase Beta-Cells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i="1" dirty="0">
                <a:solidFill>
                  <a:srgbClr val="000090"/>
                </a:solidFill>
              </a:rPr>
              <a:t> </a:t>
            </a:r>
            <a:r>
              <a:rPr lang="en-US" altLang="en-US" sz="2400" i="1" dirty="0" smtClean="0">
                <a:solidFill>
                  <a:srgbClr val="000090"/>
                </a:solidFill>
              </a:rPr>
              <a:t>   </a:t>
            </a:r>
            <a:r>
              <a:rPr lang="en-US" altLang="en-US" sz="2400" b="1" i="1" dirty="0" smtClean="0">
                <a:solidFill>
                  <a:srgbClr val="000090"/>
                </a:solidFill>
              </a:rPr>
              <a:t>  4. Might Avoid Need for Insulin</a:t>
            </a:r>
            <a:endParaRPr lang="en-US" altLang="en-US" sz="1800" b="1" dirty="0" smtClean="0">
              <a:solidFill>
                <a:srgbClr val="000090"/>
              </a:solidFill>
            </a:endParaRP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703006" y="3562350"/>
            <a:ext cx="777301" cy="7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916362" cy="2128838"/>
            <a:chOff x="5213350" y="3017838"/>
            <a:chExt cx="3608333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622013" y="344753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" name="Straight Connector 2"/>
          <p:cNvCxnSpPr>
            <a:stCxn id="6168" idx="0"/>
          </p:cNvCxnSpPr>
          <p:nvPr/>
        </p:nvCxnSpPr>
        <p:spPr>
          <a:xfrm>
            <a:off x="2117725" y="2378075"/>
            <a:ext cx="3784600" cy="21478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902325" y="3210664"/>
            <a:ext cx="2984502" cy="1326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5500" y="4252595"/>
            <a:ext cx="30922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90"/>
                </a:solidFill>
              </a:rPr>
              <a:t>Disease Modification</a:t>
            </a:r>
            <a:endParaRPr lang="en-US" sz="2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06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3450"/>
            <a:ext cx="9144000" cy="11430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3200" b="1" i="1" dirty="0" smtClean="0">
                <a:solidFill>
                  <a:srgbClr val="3366FF"/>
                </a:solidFill>
              </a:rPr>
              <a:t/>
            </a:r>
            <a:br>
              <a:rPr lang="en-US" sz="3200" b="1" i="1" dirty="0" smtClean="0">
                <a:solidFill>
                  <a:srgbClr val="3366FF"/>
                </a:solidFill>
              </a:rPr>
            </a:br>
            <a:r>
              <a:rPr lang="en-US" sz="2400" b="1" dirty="0" smtClean="0">
                <a:solidFill>
                  <a:srgbClr val="0A11A2"/>
                </a:solidFill>
              </a:rPr>
              <a:t>The β-cell centric classification </a:t>
            </a:r>
            <a:br>
              <a:rPr lang="en-US" sz="2400" b="1" dirty="0" smtClean="0">
                <a:solidFill>
                  <a:srgbClr val="0A11A2"/>
                </a:solidFill>
              </a:rPr>
            </a:br>
            <a:r>
              <a:rPr lang="en-US" sz="2400" b="1" dirty="0" smtClean="0">
                <a:solidFill>
                  <a:srgbClr val="0A11A2"/>
                </a:solidFill>
              </a:rPr>
              <a:t>allows for individualized care</a:t>
            </a:r>
            <a:r>
              <a:rPr lang="en-US" sz="2400" b="1" dirty="0" smtClean="0">
                <a:solidFill>
                  <a:srgbClr val="3366FF"/>
                </a:solidFill>
              </a:rPr>
              <a:t/>
            </a:r>
            <a:br>
              <a:rPr lang="en-US" sz="2400" b="1" dirty="0" smtClean="0">
                <a:solidFill>
                  <a:srgbClr val="3366FF"/>
                </a:solidFill>
              </a:rPr>
            </a:br>
            <a:r>
              <a:rPr lang="en-US" sz="2800" b="1" i="1" dirty="0" smtClean="0">
                <a:solidFill>
                  <a:srgbClr val="0070C0"/>
                </a:solidFill>
              </a:rPr>
              <a:t>by identifying and treating </a:t>
            </a:r>
            <a:br>
              <a:rPr lang="en-US" sz="2800" b="1" i="1" dirty="0" smtClean="0">
                <a:solidFill>
                  <a:srgbClr val="0070C0"/>
                </a:solidFill>
              </a:rPr>
            </a:br>
            <a:r>
              <a:rPr lang="en-US" sz="2800" b="1" i="1" dirty="0" smtClean="0">
                <a:solidFill>
                  <a:srgbClr val="0070C0"/>
                </a:solidFill>
              </a:rPr>
              <a:t>patient-specific etiologies</a:t>
            </a:r>
            <a:br>
              <a:rPr lang="en-US" sz="2800" b="1" i="1" dirty="0" smtClean="0">
                <a:solidFill>
                  <a:srgbClr val="0070C0"/>
                </a:solidFill>
              </a:rPr>
            </a:br>
            <a:r>
              <a:rPr lang="en-US" sz="2800" b="1" i="1" dirty="0" smtClean="0">
                <a:solidFill>
                  <a:srgbClr val="0070C0"/>
                </a:solidFill>
              </a:rPr>
              <a:t> and mediating </a:t>
            </a:r>
            <a:r>
              <a:rPr lang="en-US" sz="2800" b="1" i="1" dirty="0">
                <a:solidFill>
                  <a:srgbClr val="0070C0"/>
                </a:solidFill>
              </a:rPr>
              <a:t>p</a:t>
            </a:r>
            <a:r>
              <a:rPr lang="en-US" sz="2800" b="1" i="1" dirty="0" smtClean="0">
                <a:solidFill>
                  <a:srgbClr val="0070C0"/>
                </a:solidFill>
              </a:rPr>
              <a:t>athways of </a:t>
            </a:r>
            <a:br>
              <a:rPr lang="en-US" sz="2800" b="1" i="1" dirty="0" smtClean="0">
                <a:solidFill>
                  <a:srgbClr val="0070C0"/>
                </a:solidFill>
              </a:rPr>
            </a:br>
            <a:r>
              <a:rPr lang="en-US" sz="2800" b="1" i="1" dirty="0" smtClean="0">
                <a:solidFill>
                  <a:srgbClr val="0070C0"/>
                </a:solidFill>
              </a:rPr>
              <a:t>hyperglycemia</a:t>
            </a:r>
            <a:r>
              <a:rPr lang="en-US" sz="2800" b="1" i="1" dirty="0" smtClean="0">
                <a:solidFill>
                  <a:srgbClr val="000090"/>
                </a:solidFill>
              </a:rPr>
              <a:t/>
            </a:r>
            <a:br>
              <a:rPr lang="en-US" sz="2800" b="1" i="1" dirty="0" smtClean="0">
                <a:solidFill>
                  <a:srgbClr val="000090"/>
                </a:solidFill>
              </a:rPr>
            </a:br>
            <a:r>
              <a:rPr lang="en-US" sz="2400" b="1" i="1" dirty="0" smtClean="0">
                <a:solidFill>
                  <a:srgbClr val="000090"/>
                </a:solidFill>
              </a:rPr>
              <a:t>=</a:t>
            </a:r>
            <a:r>
              <a:rPr lang="en-US" sz="3000" b="1" i="1" dirty="0" smtClean="0"/>
              <a:t>EGREGIOUS ELEVEN</a:t>
            </a:r>
            <a:br>
              <a:rPr lang="en-US" sz="3000" b="1" i="1" dirty="0" smtClean="0"/>
            </a:br>
            <a:endParaRPr lang="en-US" sz="30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0A11A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β-Cell Centric </a:t>
            </a:r>
            <a:r>
              <a:rPr lang="en-US" sz="2800" b="1" dirty="0" smtClean="0">
                <a:solidFill>
                  <a:srgbClr val="FFFF00"/>
                </a:solidFill>
              </a:rPr>
              <a:t>Classification </a:t>
            </a:r>
            <a:r>
              <a:rPr lang="en-US" sz="2800" b="1" dirty="0">
                <a:solidFill>
                  <a:srgbClr val="FFFF00"/>
                </a:solidFill>
              </a:rPr>
              <a:t>of </a:t>
            </a:r>
            <a:r>
              <a:rPr lang="en-US" sz="2800" b="1" dirty="0" smtClean="0">
                <a:solidFill>
                  <a:srgbClr val="FFFF00"/>
                </a:solidFill>
              </a:rPr>
              <a:t>DM:</a:t>
            </a:r>
          </a:p>
          <a:p>
            <a:pPr algn="ctr"/>
            <a:r>
              <a:rPr lang="en-US" sz="2000" i="1" dirty="0">
                <a:solidFill>
                  <a:srgbClr val="FFFF00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4222973"/>
            <a:ext cx="4611208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0090"/>
                </a:solidFill>
              </a:rPr>
              <a:t>One CORE Defect- the </a:t>
            </a:r>
            <a:r>
              <a:rPr lang="en-US" sz="2400" b="1" dirty="0">
                <a:solidFill>
                  <a:srgbClr val="000090"/>
                </a:solidFill>
              </a:rPr>
              <a:t>β-</a:t>
            </a:r>
            <a:r>
              <a:rPr lang="en-US" sz="2400" b="1" dirty="0" smtClean="0">
                <a:solidFill>
                  <a:srgbClr val="000090"/>
                </a:solidFill>
              </a:rPr>
              <a:t>Cell</a:t>
            </a:r>
          </a:p>
          <a:p>
            <a:r>
              <a:rPr lang="en-US" sz="2000" b="1" dirty="0" smtClean="0">
                <a:solidFill>
                  <a:srgbClr val="000090"/>
                </a:solidFill>
              </a:rPr>
              <a:t>THE FINAL COMMON DENOMINATOR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2. (at least)  6 treatable Causes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                       β</a:t>
            </a:r>
            <a:r>
              <a:rPr lang="en-US" sz="2400" b="1" dirty="0">
                <a:solidFill>
                  <a:srgbClr val="000090"/>
                </a:solidFill>
              </a:rPr>
              <a:t>-Cell </a:t>
            </a:r>
            <a:r>
              <a:rPr lang="en-US" sz="2400" b="1" dirty="0" smtClean="0">
                <a:solidFill>
                  <a:srgbClr val="000090"/>
                </a:solidFill>
              </a:rPr>
              <a:t> Damage</a:t>
            </a:r>
          </a:p>
          <a:p>
            <a:pPr lvl="1" indent="-457200">
              <a:buAutoNum type="arabicPeriod" startAt="3"/>
            </a:pPr>
            <a:r>
              <a:rPr lang="en-US" sz="2400" b="1" dirty="0">
                <a:solidFill>
                  <a:srgbClr val="000090"/>
                </a:solidFill>
              </a:rPr>
              <a:t>5</a:t>
            </a:r>
            <a:r>
              <a:rPr lang="en-US" sz="2400" b="1" dirty="0" smtClean="0">
                <a:solidFill>
                  <a:srgbClr val="000090"/>
                </a:solidFill>
              </a:rPr>
              <a:t>  treatable mediators </a:t>
            </a:r>
          </a:p>
          <a:p>
            <a:pPr marL="0" lvl="1"/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of resultant HYPERGLYCEMIA</a:t>
            </a:r>
            <a:endParaRPr lang="en-US" sz="2400" b="1" dirty="0">
              <a:solidFill>
                <a:srgbClr val="000090"/>
              </a:solidFill>
            </a:endParaRPr>
          </a:p>
          <a:p>
            <a:r>
              <a:rPr lang="en-US" sz="2400" b="1" dirty="0" smtClean="0">
                <a:solidFill>
                  <a:srgbClr val="000090"/>
                </a:solidFill>
              </a:rPr>
              <a:t>        resulting from  </a:t>
            </a:r>
            <a:r>
              <a:rPr lang="en-US" sz="2400" b="1" dirty="0">
                <a:solidFill>
                  <a:srgbClr val="000090"/>
                </a:solidFill>
              </a:rPr>
              <a:t>β-Cell  Damage </a:t>
            </a:r>
          </a:p>
        </p:txBody>
      </p:sp>
      <p:pic>
        <p:nvPicPr>
          <p:cNvPr id="4" name="Picture 3" descr="Screenshot 2015-09-05 11.09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33" y="938464"/>
            <a:ext cx="4519867" cy="590061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2021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37933" y="34339"/>
            <a:ext cx="9197975" cy="70788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A.  β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-Cell-Centric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</a:rPr>
              <a:t>Construct: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Egregious Eleven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The β-Cell is the FINAL COMMON DENOMINATOR of β-Cell Damage </a:t>
            </a:r>
          </a:p>
        </p:txBody>
      </p:sp>
      <p:sp>
        <p:nvSpPr>
          <p:cNvPr id="258" name="TextBox 4"/>
          <p:cNvSpPr txBox="1">
            <a:spLocks noChangeArrowheads="1"/>
          </p:cNvSpPr>
          <p:nvPr/>
        </p:nvSpPr>
        <p:spPr bwMode="auto">
          <a:xfrm>
            <a:off x="3137939" y="2130942"/>
            <a:ext cx="27098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altLang="en-US" sz="2800" b="1" dirty="0">
                <a:solidFill>
                  <a:srgbClr val="008000"/>
                </a:solidFill>
              </a:rPr>
              <a:t>. </a:t>
            </a:r>
            <a:r>
              <a:rPr lang="en-US" altLang="en-US" sz="2000" b="1" dirty="0">
                <a:solidFill>
                  <a:srgbClr val="008000"/>
                </a:solidFill>
              </a:rPr>
              <a:t>Pancreatic β-cells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mass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3008314" y="5233988"/>
            <a:ext cx="3141662" cy="492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cap="all" dirty="0">
                <a:solidFill>
                  <a:srgbClr val="FF0000"/>
                </a:solidFill>
              </a:rPr>
              <a:t>Hyperglycemia</a:t>
            </a:r>
          </a:p>
        </p:txBody>
      </p:sp>
      <p:pic>
        <p:nvPicPr>
          <p:cNvPr id="260" name="Picture 45" descr="body_parts_ki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5957094"/>
            <a:ext cx="15557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" name="TextBox 50"/>
          <p:cNvSpPr txBox="1">
            <a:spLocks noChangeArrowheads="1"/>
          </p:cNvSpPr>
          <p:nvPr/>
        </p:nvSpPr>
        <p:spPr bwMode="auto">
          <a:xfrm>
            <a:off x="4651819" y="5852492"/>
            <a:ext cx="173236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5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.  </a:t>
            </a:r>
            <a:r>
              <a:rPr lang="en-US" altLang="en-US" sz="1800" b="1" dirty="0">
                <a:solidFill>
                  <a:srgbClr val="008000"/>
                </a:solidFill>
              </a:rPr>
              <a:t>Kidney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solidFill>
                  <a:srgbClr val="CC6600"/>
                </a:solidFill>
              </a:rPr>
              <a:t>   Increased glucose </a:t>
            </a:r>
            <a:r>
              <a:rPr lang="en-US" altLang="en-US" sz="1400" dirty="0">
                <a:solidFill>
                  <a:srgbClr val="CC6600"/>
                </a:solidFill>
              </a:rPr>
              <a:t>re-absorption</a:t>
            </a:r>
          </a:p>
        </p:txBody>
      </p:sp>
      <p:pic>
        <p:nvPicPr>
          <p:cNvPr id="262" name="Picture 34" descr="body_parts_br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876" y="2416330"/>
            <a:ext cx="15224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Picture 28" descr="body_parts_li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043" y="1370661"/>
            <a:ext cx="960683" cy="62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29" descr="body_parts_musc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801" y="1300163"/>
            <a:ext cx="896215" cy="72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" name="TextBox 37"/>
          <p:cNvSpPr txBox="1">
            <a:spLocks noChangeArrowheads="1"/>
          </p:cNvSpPr>
          <p:nvPr/>
        </p:nvSpPr>
        <p:spPr bwMode="auto">
          <a:xfrm>
            <a:off x="5567018" y="860553"/>
            <a:ext cx="12890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33"/>
                </a:solidFill>
              </a:rPr>
              <a:t> </a:t>
            </a:r>
            <a:r>
              <a:rPr lang="en-US" altLang="en-US" sz="1800" b="1" dirty="0" smtClean="0">
                <a:solidFill>
                  <a:srgbClr val="660033"/>
                </a:solidFill>
              </a:rPr>
              <a:t>3. Muscle</a:t>
            </a:r>
            <a:endParaRPr lang="en-US" altLang="en-US" sz="1800" b="1" dirty="0">
              <a:solidFill>
                <a:srgbClr val="660033"/>
              </a:solidFill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545556" y="795356"/>
            <a:ext cx="1423988" cy="503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660033"/>
                </a:solidFill>
              </a:rPr>
              <a:t>1</a:t>
            </a:r>
            <a:r>
              <a:rPr lang="en-US" b="1" dirty="0" smtClean="0">
                <a:solidFill>
                  <a:srgbClr val="660033"/>
                </a:solidFill>
              </a:rPr>
              <a:t>. </a:t>
            </a:r>
            <a:r>
              <a:rPr lang="en-US" b="1" dirty="0">
                <a:solidFill>
                  <a:srgbClr val="660033"/>
                </a:solidFill>
              </a:rPr>
              <a:t>Liver </a:t>
            </a:r>
          </a:p>
          <a:p>
            <a:pPr marL="167879" indent="-167879"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660033"/>
                </a:solidFill>
              </a:rPr>
              <a:t>    </a:t>
            </a:r>
            <a:endParaRPr lang="en-US" sz="1350" b="1" kern="900" dirty="0">
              <a:solidFill>
                <a:srgbClr val="660033"/>
              </a:solidFill>
            </a:endParaRPr>
          </a:p>
        </p:txBody>
      </p:sp>
      <p:sp>
        <p:nvSpPr>
          <p:cNvPr id="271" name="Rectangle 270"/>
          <p:cNvSpPr>
            <a:spLocks noChangeArrowheads="1"/>
          </p:cNvSpPr>
          <p:nvPr/>
        </p:nvSpPr>
        <p:spPr bwMode="auto">
          <a:xfrm>
            <a:off x="2560352" y="738170"/>
            <a:ext cx="4098782" cy="1188879"/>
          </a:xfrm>
          <a:prstGeom prst="rect">
            <a:avLst/>
          </a:prstGeom>
          <a:noFill/>
          <a:ln w="38100" cmpd="sng">
            <a:solidFill>
              <a:srgbClr val="000090"/>
            </a:solidFill>
            <a:prstDash val="lgDashDot"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2" name="TextBox 51"/>
          <p:cNvSpPr txBox="1">
            <a:spLocks noChangeArrowheads="1"/>
          </p:cNvSpPr>
          <p:nvPr/>
        </p:nvSpPr>
        <p:spPr bwMode="auto">
          <a:xfrm>
            <a:off x="2576513" y="947992"/>
            <a:ext cx="1162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660033"/>
                </a:solidFill>
              </a:rPr>
              <a:t>Increased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660033"/>
                </a:solidFill>
              </a:rPr>
              <a:t>glucose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660033"/>
                </a:solidFill>
              </a:rPr>
              <a:t>production </a:t>
            </a:r>
          </a:p>
        </p:txBody>
      </p:sp>
      <p:sp>
        <p:nvSpPr>
          <p:cNvPr id="273" name="TextBox 52"/>
          <p:cNvSpPr txBox="1">
            <a:spLocks noChangeArrowheads="1"/>
          </p:cNvSpPr>
          <p:nvPr/>
        </p:nvSpPr>
        <p:spPr bwMode="auto">
          <a:xfrm>
            <a:off x="5234265" y="1013747"/>
            <a:ext cx="1397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660033"/>
                </a:solidFill>
              </a:rPr>
              <a:t>Decreased peripheral muscle uptake</a:t>
            </a:r>
          </a:p>
        </p:txBody>
      </p:sp>
      <p:grpSp>
        <p:nvGrpSpPr>
          <p:cNvPr id="274" name="Group 107"/>
          <p:cNvGrpSpPr>
            <a:grpSpLocks/>
          </p:cNvGrpSpPr>
          <p:nvPr/>
        </p:nvGrpSpPr>
        <p:grpSpPr bwMode="auto">
          <a:xfrm>
            <a:off x="3583239" y="981508"/>
            <a:ext cx="1785687" cy="469818"/>
            <a:chOff x="3902696" y="964645"/>
            <a:chExt cx="1878076" cy="471177"/>
          </a:xfrm>
        </p:grpSpPr>
        <p:sp>
          <p:nvSpPr>
            <p:cNvPr id="275" name="TextBox 38"/>
            <p:cNvSpPr txBox="1">
              <a:spLocks noChangeArrowheads="1"/>
            </p:cNvSpPr>
            <p:nvPr/>
          </p:nvSpPr>
          <p:spPr bwMode="auto">
            <a:xfrm>
              <a:off x="3902696" y="964645"/>
              <a:ext cx="1878076" cy="307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660033"/>
                  </a:solidFill>
                </a:rPr>
                <a:t>      </a:t>
              </a:r>
              <a:r>
                <a:rPr lang="en-US" altLang="en-US" sz="1800" b="1" dirty="0">
                  <a:solidFill>
                    <a:srgbClr val="660033"/>
                  </a:solidFill>
                </a:rPr>
                <a:t>2</a:t>
              </a:r>
              <a:r>
                <a:rPr lang="en-US" altLang="en-US" sz="1800" b="1" dirty="0" smtClean="0">
                  <a:solidFill>
                    <a:srgbClr val="660033"/>
                  </a:solidFill>
                </a:rPr>
                <a:t>. </a:t>
              </a:r>
              <a:r>
                <a:rPr lang="en-US" altLang="en-US" sz="1800" b="1" dirty="0">
                  <a:solidFill>
                    <a:srgbClr val="660033"/>
                  </a:solidFill>
                </a:rPr>
                <a:t>Adipose</a:t>
              </a:r>
              <a:endParaRPr lang="en-US" altLang="en-US" sz="2000" b="1" dirty="0">
                <a:solidFill>
                  <a:srgbClr val="660033"/>
                </a:solidFill>
              </a:endParaRPr>
            </a:p>
          </p:txBody>
        </p:sp>
        <p:sp>
          <p:nvSpPr>
            <p:cNvPr id="276" name="TextBox 53"/>
            <p:cNvSpPr txBox="1">
              <a:spLocks noChangeArrowheads="1"/>
            </p:cNvSpPr>
            <p:nvPr/>
          </p:nvSpPr>
          <p:spPr bwMode="auto">
            <a:xfrm>
              <a:off x="4195988" y="1138305"/>
              <a:ext cx="152172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rgbClr val="660033"/>
                  </a:solidFill>
                </a:rPr>
                <a:t>Increased lipolysis</a:t>
              </a:r>
            </a:p>
          </p:txBody>
        </p:sp>
      </p:grpSp>
      <p:grpSp>
        <p:nvGrpSpPr>
          <p:cNvPr id="277" name="Group 99"/>
          <p:cNvGrpSpPr>
            <a:grpSpLocks/>
          </p:cNvGrpSpPr>
          <p:nvPr/>
        </p:nvGrpSpPr>
        <p:grpSpPr bwMode="auto">
          <a:xfrm>
            <a:off x="7618413" y="2580414"/>
            <a:ext cx="1666335" cy="1384994"/>
            <a:chOff x="7799133" y="2764183"/>
            <a:chExt cx="1885688" cy="1156526"/>
          </a:xfrm>
        </p:grpSpPr>
        <p:sp>
          <p:nvSpPr>
            <p:cNvPr id="278" name="Rectangle 36"/>
            <p:cNvSpPr>
              <a:spLocks noChangeArrowheads="1"/>
            </p:cNvSpPr>
            <p:nvPr/>
          </p:nvSpPr>
          <p:spPr bwMode="auto">
            <a:xfrm>
              <a:off x="7799133" y="3072590"/>
              <a:ext cx="1885688" cy="848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 appetite</a:t>
              </a:r>
            </a:p>
            <a:p>
              <a:pPr marL="117475" indent="-11747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ecreased morning dopamine surge</a:t>
              </a:r>
            </a:p>
            <a:p>
              <a:pPr marL="111125" indent="-11112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sympathetic tone </a:t>
              </a:r>
              <a:endParaRPr lang="en-US" alt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9" name="Rectangle 54"/>
            <p:cNvSpPr>
              <a:spLocks noChangeArrowheads="1"/>
            </p:cNvSpPr>
            <p:nvPr/>
          </p:nvSpPr>
          <p:spPr bwMode="auto">
            <a:xfrm>
              <a:off x="8045380" y="2764183"/>
              <a:ext cx="1480166" cy="308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6</a:t>
              </a:r>
              <a:r>
                <a:rPr lang="en-US" altLang="en-US" sz="1800" b="1" dirty="0" smtClean="0">
                  <a:solidFill>
                    <a:schemeClr val="tx2">
                      <a:lumMod val="75000"/>
                    </a:schemeClr>
                  </a:solidFill>
                </a:rPr>
                <a:t>. </a:t>
              </a: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Brain</a:t>
              </a:r>
            </a:p>
          </p:txBody>
        </p:sp>
      </p:grpSp>
      <p:pic>
        <p:nvPicPr>
          <p:cNvPr id="280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16" y="1563840"/>
            <a:ext cx="603250" cy="552450"/>
          </a:xfrm>
          <a:prstGeom prst="rect">
            <a:avLst/>
          </a:prstGeom>
          <a:noFill/>
          <a:ln w="41275">
            <a:solidFill>
              <a:srgbClr val="AC4A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81" name="Group 16"/>
          <p:cNvGrpSpPr>
            <a:grpSpLocks noChangeAspect="1"/>
          </p:cNvGrpSpPr>
          <p:nvPr/>
        </p:nvGrpSpPr>
        <p:grpSpPr bwMode="auto">
          <a:xfrm>
            <a:off x="1775611" y="5233988"/>
            <a:ext cx="679450" cy="614362"/>
            <a:chOff x="3207621" y="1798530"/>
            <a:chExt cx="901978" cy="947133"/>
          </a:xfrm>
        </p:grpSpPr>
        <p:sp>
          <p:nvSpPr>
            <p:cNvPr id="282" name="Oval 281"/>
            <p:cNvSpPr/>
            <p:nvPr/>
          </p:nvSpPr>
          <p:spPr>
            <a:xfrm>
              <a:off x="3260307" y="1920899"/>
              <a:ext cx="849292" cy="736659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283" name="Picture 282" descr="http://www.clker.com/cliparts/W/H/C/H/K/x/stomach-hi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621" y="1798530"/>
              <a:ext cx="894779" cy="947133"/>
            </a:xfrm>
            <a:prstGeom prst="rect">
              <a:avLst/>
            </a:prstGeom>
            <a:noFill/>
            <a:extLst/>
          </p:spPr>
        </p:pic>
      </p:grpSp>
      <p:sp>
        <p:nvSpPr>
          <p:cNvPr id="284" name="TextBox 19"/>
          <p:cNvSpPr txBox="1">
            <a:spLocks noChangeArrowheads="1"/>
          </p:cNvSpPr>
          <p:nvPr/>
        </p:nvSpPr>
        <p:spPr bwMode="auto">
          <a:xfrm>
            <a:off x="0" y="829373"/>
            <a:ext cx="2273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17375E"/>
                </a:solidFill>
              </a:rPr>
              <a:t> </a:t>
            </a:r>
            <a:r>
              <a:rPr lang="en-US" altLang="en-US" sz="1800" b="1" dirty="0">
                <a:solidFill>
                  <a:srgbClr val="17375E"/>
                </a:solidFill>
              </a:rPr>
              <a:t>4</a:t>
            </a:r>
            <a:r>
              <a:rPr lang="en-US" altLang="en-US" sz="1800" b="1" dirty="0" smtClean="0">
                <a:solidFill>
                  <a:srgbClr val="17375E"/>
                </a:solidFill>
              </a:rPr>
              <a:t>. </a:t>
            </a:r>
            <a:r>
              <a:rPr lang="en-US" altLang="en-US" sz="1800" b="1" dirty="0">
                <a:solidFill>
                  <a:srgbClr val="17375E"/>
                </a:solidFill>
              </a:rPr>
              <a:t>Colon/Biome</a:t>
            </a:r>
          </a:p>
        </p:txBody>
      </p:sp>
      <p:sp>
        <p:nvSpPr>
          <p:cNvPr id="285" name="TextBox 20"/>
          <p:cNvSpPr txBox="1">
            <a:spLocks noChangeArrowheads="1"/>
          </p:cNvSpPr>
          <p:nvPr/>
        </p:nvSpPr>
        <p:spPr bwMode="auto">
          <a:xfrm>
            <a:off x="7938" y="1113631"/>
            <a:ext cx="235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Abnormal-microbiota;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possible </a:t>
            </a:r>
            <a:r>
              <a:rPr lang="en-US" altLang="en-US" sz="1200" dirty="0" smtClean="0">
                <a:solidFill>
                  <a:srgbClr val="CC6600"/>
                </a:solidFill>
              </a:rPr>
              <a:t>decreased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GLP-1 secretion</a:t>
            </a:r>
            <a:endParaRPr lang="en-US" altLang="en-US" sz="1200" dirty="0">
              <a:solidFill>
                <a:srgbClr val="CC6600"/>
              </a:solidFill>
            </a:endParaRPr>
          </a:p>
        </p:txBody>
      </p:sp>
      <p:sp>
        <p:nvSpPr>
          <p:cNvPr id="286" name="TextBox 22"/>
          <p:cNvSpPr txBox="1">
            <a:spLocks noChangeArrowheads="1"/>
          </p:cNvSpPr>
          <p:nvPr/>
        </p:nvSpPr>
        <p:spPr bwMode="auto">
          <a:xfrm>
            <a:off x="217769" y="5033962"/>
            <a:ext cx="1619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4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. </a:t>
            </a:r>
            <a:r>
              <a:rPr lang="en-US" altLang="en-US" sz="1800" b="1" dirty="0">
                <a:solidFill>
                  <a:srgbClr val="008000"/>
                </a:solidFill>
              </a:rPr>
              <a:t>Stomach/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Small intestine</a:t>
            </a:r>
          </a:p>
        </p:txBody>
      </p:sp>
      <p:sp>
        <p:nvSpPr>
          <p:cNvPr id="287" name="TextBox 23"/>
          <p:cNvSpPr txBox="1">
            <a:spLocks noChangeArrowheads="1"/>
          </p:cNvSpPr>
          <p:nvPr/>
        </p:nvSpPr>
        <p:spPr bwMode="auto">
          <a:xfrm>
            <a:off x="187325" y="5591175"/>
            <a:ext cx="14509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Increased rate </a:t>
            </a:r>
            <a:r>
              <a:rPr lang="en-US" altLang="en-US" sz="1200" dirty="0">
                <a:solidFill>
                  <a:srgbClr val="CC6600"/>
                </a:solidFill>
              </a:rPr>
              <a:t>of  glucose absorption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1349376" y="4570413"/>
            <a:ext cx="1100137" cy="3762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↓Amylin</a:t>
            </a:r>
          </a:p>
        </p:txBody>
      </p:sp>
      <p:cxnSp>
        <p:nvCxnSpPr>
          <p:cNvPr id="289" name="Straight Arrow Connector 288"/>
          <p:cNvCxnSpPr/>
          <p:nvPr/>
        </p:nvCxnSpPr>
        <p:spPr>
          <a:xfrm flipH="1">
            <a:off x="2335213" y="3551238"/>
            <a:ext cx="960438" cy="168275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0" name="Round Same Side Corner Rectangle 289"/>
          <p:cNvSpPr/>
          <p:nvPr/>
        </p:nvSpPr>
        <p:spPr>
          <a:xfrm rot="10800000">
            <a:off x="3371850" y="2173858"/>
            <a:ext cx="2282556" cy="1640978"/>
          </a:xfrm>
          <a:prstGeom prst="round2Same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1" name="TextBox 290"/>
          <p:cNvSpPr txBox="1"/>
          <p:nvPr/>
        </p:nvSpPr>
        <p:spPr>
          <a:xfrm>
            <a:off x="3214343" y="2798762"/>
            <a:ext cx="2352675" cy="658813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75" b="1" dirty="0" smtClean="0">
                <a:solidFill>
                  <a:prstClr val="black"/>
                </a:solidFill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                   </a:t>
            </a:r>
            <a:r>
              <a:rPr lang="en-US" sz="2400" b="1" dirty="0" smtClean="0">
                <a:solidFill>
                  <a:prstClr val="black"/>
                </a:solidFill>
              </a:rPr>
              <a:t>Insulin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292" name="Down Arrow 291"/>
          <p:cNvSpPr/>
          <p:nvPr/>
        </p:nvSpPr>
        <p:spPr>
          <a:xfrm>
            <a:off x="3935413" y="3109119"/>
            <a:ext cx="215900" cy="2555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3" name="TextBox 64"/>
          <p:cNvSpPr txBox="1">
            <a:spLocks noChangeArrowheads="1"/>
          </p:cNvSpPr>
          <p:nvPr/>
        </p:nvSpPr>
        <p:spPr bwMode="auto">
          <a:xfrm>
            <a:off x="3371850" y="3264743"/>
            <a:ext cx="2352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8000"/>
                </a:solidFill>
              </a:rPr>
              <a:t>FINAL COMMON      DENOMINATOR</a:t>
            </a:r>
          </a:p>
        </p:txBody>
      </p:sp>
      <p:sp>
        <p:nvSpPr>
          <p:cNvPr id="294" name="Down Arrow 293"/>
          <p:cNvSpPr/>
          <p:nvPr/>
        </p:nvSpPr>
        <p:spPr>
          <a:xfrm>
            <a:off x="4492870" y="4122738"/>
            <a:ext cx="123825" cy="1162843"/>
          </a:xfrm>
          <a:prstGeom prst="downArrow">
            <a:avLst>
              <a:gd name="adj1" fmla="val 29129"/>
              <a:gd name="adj2" fmla="val 79711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5" name="Straight Arrow Connector 294"/>
          <p:cNvCxnSpPr/>
          <p:nvPr/>
        </p:nvCxnSpPr>
        <p:spPr>
          <a:xfrm>
            <a:off x="5302661" y="3841751"/>
            <a:ext cx="0" cy="280987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6" name="TextBox 295"/>
          <p:cNvSpPr txBox="1"/>
          <p:nvPr/>
        </p:nvSpPr>
        <p:spPr>
          <a:xfrm>
            <a:off x="3059065" y="3978355"/>
            <a:ext cx="1463675" cy="620713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altLang="en-US" sz="1900" b="1" dirty="0">
                <a:solidFill>
                  <a:srgbClr val="008000"/>
                </a:solidFill>
              </a:rPr>
              <a:t>. </a:t>
            </a:r>
            <a:r>
              <a:rPr lang="en-US" altLang="en-US" b="1" dirty="0" smtClean="0">
                <a:solidFill>
                  <a:srgbClr val="008000"/>
                </a:solidFill>
              </a:rPr>
              <a:t>↓Incretin   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b="1" dirty="0" smtClean="0">
                <a:solidFill>
                  <a:srgbClr val="008000"/>
                </a:solidFill>
              </a:rPr>
              <a:t>       effect</a:t>
            </a:r>
          </a:p>
        </p:txBody>
      </p:sp>
      <p:cxnSp>
        <p:nvCxnSpPr>
          <p:cNvPr id="297" name="Straight Arrow Connector 296"/>
          <p:cNvCxnSpPr/>
          <p:nvPr/>
        </p:nvCxnSpPr>
        <p:spPr>
          <a:xfrm>
            <a:off x="3856038" y="4599068"/>
            <a:ext cx="0" cy="707424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3856038" y="3830638"/>
            <a:ext cx="0" cy="292100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9" name="Group 93"/>
          <p:cNvGrpSpPr>
            <a:grpSpLocks/>
          </p:cNvGrpSpPr>
          <p:nvPr/>
        </p:nvGrpSpPr>
        <p:grpSpPr bwMode="auto">
          <a:xfrm>
            <a:off x="4449763" y="5676900"/>
            <a:ext cx="247650" cy="384175"/>
            <a:chOff x="-3379684" y="3810156"/>
            <a:chExt cx="341281" cy="447330"/>
          </a:xfrm>
        </p:grpSpPr>
        <p:cxnSp>
          <p:nvCxnSpPr>
            <p:cNvPr id="300" name="Straight Arrow Connector 299"/>
            <p:cNvCxnSpPr/>
            <p:nvPr/>
          </p:nvCxnSpPr>
          <p:spPr>
            <a:xfrm>
              <a:off x="-3379684" y="3836035"/>
              <a:ext cx="0" cy="421451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/>
            <p:cNvCxnSpPr/>
            <p:nvPr/>
          </p:nvCxnSpPr>
          <p:spPr>
            <a:xfrm flipV="1">
              <a:off x="-3038403" y="3810156"/>
              <a:ext cx="0" cy="425148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2" name="Group 96"/>
          <p:cNvGrpSpPr>
            <a:grpSpLocks/>
          </p:cNvGrpSpPr>
          <p:nvPr/>
        </p:nvGrpSpPr>
        <p:grpSpPr bwMode="auto">
          <a:xfrm rot="7336106">
            <a:off x="7523163" y="1314063"/>
            <a:ext cx="190500" cy="1718458"/>
            <a:chOff x="-3379684" y="3832548"/>
            <a:chExt cx="341281" cy="424938"/>
          </a:xfrm>
        </p:grpSpPr>
        <p:cxnSp>
          <p:nvCxnSpPr>
            <p:cNvPr id="303" name="Straight Arrow Connector 302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5" name="Group 100"/>
          <p:cNvGrpSpPr>
            <a:grpSpLocks/>
          </p:cNvGrpSpPr>
          <p:nvPr/>
        </p:nvGrpSpPr>
        <p:grpSpPr bwMode="auto">
          <a:xfrm rot="10800000">
            <a:off x="4547044" y="1935131"/>
            <a:ext cx="209550" cy="238727"/>
            <a:chOff x="-3380325" y="3835275"/>
            <a:chExt cx="233372" cy="424937"/>
          </a:xfrm>
        </p:grpSpPr>
        <p:cxnSp>
          <p:nvCxnSpPr>
            <p:cNvPr id="306" name="Straight Arrow Connector 305"/>
            <p:cNvCxnSpPr/>
            <p:nvPr/>
          </p:nvCxnSpPr>
          <p:spPr>
            <a:xfrm>
              <a:off x="-3380320" y="3836281"/>
              <a:ext cx="0" cy="420674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/>
            <p:nvPr/>
          </p:nvCxnSpPr>
          <p:spPr>
            <a:xfrm flipV="1">
              <a:off x="-3147371" y="3835771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8" name="Group 103"/>
          <p:cNvGrpSpPr>
            <a:grpSpLocks/>
          </p:cNvGrpSpPr>
          <p:nvPr/>
        </p:nvGrpSpPr>
        <p:grpSpPr bwMode="auto">
          <a:xfrm rot="16200000">
            <a:off x="6227378" y="2354059"/>
            <a:ext cx="191276" cy="1125797"/>
            <a:chOff x="-3379684" y="3832548"/>
            <a:chExt cx="341281" cy="424938"/>
          </a:xfrm>
        </p:grpSpPr>
        <p:cxnSp>
          <p:nvCxnSpPr>
            <p:cNvPr id="309" name="Straight Arrow Connector 308"/>
            <p:cNvCxnSpPr/>
            <p:nvPr/>
          </p:nvCxnSpPr>
          <p:spPr>
            <a:xfrm>
              <a:off x="-3373955" y="3851504"/>
              <a:ext cx="0" cy="420216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/>
            <p:nvPr/>
          </p:nvCxnSpPr>
          <p:spPr>
            <a:xfrm flipV="1">
              <a:off x="-3038594" y="3832820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1" name="Group 108"/>
          <p:cNvGrpSpPr>
            <a:grpSpLocks/>
          </p:cNvGrpSpPr>
          <p:nvPr/>
        </p:nvGrpSpPr>
        <p:grpSpPr bwMode="auto">
          <a:xfrm rot="6351788">
            <a:off x="2353584" y="1563979"/>
            <a:ext cx="190500" cy="1238508"/>
            <a:chOff x="-3379684" y="3832548"/>
            <a:chExt cx="341281" cy="424938"/>
          </a:xfrm>
        </p:grpSpPr>
        <p:cxnSp>
          <p:nvCxnSpPr>
            <p:cNvPr id="312" name="Straight Arrow Connector 311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4" name="Group 111"/>
          <p:cNvGrpSpPr>
            <a:grpSpLocks/>
          </p:cNvGrpSpPr>
          <p:nvPr/>
        </p:nvGrpSpPr>
        <p:grpSpPr bwMode="auto">
          <a:xfrm rot="5400000">
            <a:off x="1183440" y="1806487"/>
            <a:ext cx="2337927" cy="1279051"/>
            <a:chOff x="-6958890" y="3827501"/>
            <a:chExt cx="3919246" cy="584590"/>
          </a:xfrm>
        </p:grpSpPr>
        <p:cxnSp>
          <p:nvCxnSpPr>
            <p:cNvPr id="315" name="Straight Arrow Connector 314"/>
            <p:cNvCxnSpPr/>
            <p:nvPr/>
          </p:nvCxnSpPr>
          <p:spPr>
            <a:xfrm>
              <a:off x="-3394545" y="3827501"/>
              <a:ext cx="0" cy="420981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/>
            <p:cNvCxnSpPr/>
            <p:nvPr/>
          </p:nvCxnSpPr>
          <p:spPr>
            <a:xfrm flipV="1">
              <a:off x="-3039644" y="3833228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rot="16200000" flipV="1">
              <a:off x="-6876919" y="3981842"/>
              <a:ext cx="348278" cy="512220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8" name="TextBox 317"/>
          <p:cNvSpPr txBox="1"/>
          <p:nvPr/>
        </p:nvSpPr>
        <p:spPr>
          <a:xfrm>
            <a:off x="4697413" y="4719638"/>
            <a:ext cx="1265238" cy="376238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↑ Glucagon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4697413" y="4014868"/>
            <a:ext cx="1265238" cy="584200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altLang="en-US" sz="1600" b="1" dirty="0" smtClean="0">
                <a:solidFill>
                  <a:srgbClr val="008000"/>
                </a:solidFill>
              </a:rPr>
              <a:t>. 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α-cell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sz="1800" b="1" dirty="0" smtClean="0">
                <a:solidFill>
                  <a:srgbClr val="008000"/>
                </a:solidFill>
              </a:rPr>
              <a:t>      defect</a:t>
            </a:r>
          </a:p>
        </p:txBody>
      </p:sp>
      <p:sp>
        <p:nvSpPr>
          <p:cNvPr id="320" name="TextBox 21"/>
          <p:cNvSpPr>
            <a:spLocks noChangeArrowheads="1"/>
          </p:cNvSpPr>
          <p:nvPr/>
        </p:nvSpPr>
        <p:spPr bwMode="auto">
          <a:xfrm>
            <a:off x="-120650" y="2203450"/>
            <a:ext cx="2119313" cy="9525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5</a:t>
            </a:r>
            <a:r>
              <a:rPr lang="en-US" altLang="en-US" sz="1800" b="1" dirty="0" smtClean="0">
                <a:solidFill>
                  <a:srgbClr val="17375E"/>
                </a:solidFill>
              </a:rPr>
              <a:t>.  </a:t>
            </a:r>
            <a:r>
              <a:rPr lang="en-US" altLang="en-US" sz="1800" b="1" dirty="0">
                <a:solidFill>
                  <a:srgbClr val="17375E"/>
                </a:solidFill>
              </a:rPr>
              <a:t>Immune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17375E"/>
                </a:solidFill>
              </a:rPr>
              <a:t>Dysregulation</a:t>
            </a:r>
            <a:r>
              <a:rPr lang="en-US" altLang="en-US" sz="1800" b="1" dirty="0">
                <a:solidFill>
                  <a:srgbClr val="17375E"/>
                </a:solidFill>
              </a:rPr>
              <a:t>/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Inflammation</a:t>
            </a:r>
          </a:p>
        </p:txBody>
      </p:sp>
      <p:sp>
        <p:nvSpPr>
          <p:cNvPr id="321" name="Flowchart: Alternate Process 320"/>
          <p:cNvSpPr/>
          <p:nvPr/>
        </p:nvSpPr>
        <p:spPr>
          <a:xfrm>
            <a:off x="3257550" y="5311686"/>
            <a:ext cx="2695575" cy="409575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3" name="TextBox 106"/>
          <p:cNvSpPr txBox="1">
            <a:spLocks noChangeArrowheads="1"/>
          </p:cNvSpPr>
          <p:nvPr/>
        </p:nvSpPr>
        <p:spPr bwMode="auto">
          <a:xfrm>
            <a:off x="3295651" y="755668"/>
            <a:ext cx="2520960" cy="3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2000" b="1" i="1" dirty="0">
                <a:solidFill>
                  <a:srgbClr val="000090"/>
                </a:solidFill>
              </a:rPr>
              <a:t>INSULIN RESISTANCE</a:t>
            </a:r>
          </a:p>
        </p:txBody>
      </p:sp>
      <p:grpSp>
        <p:nvGrpSpPr>
          <p:cNvPr id="324" name="Group 87"/>
          <p:cNvGrpSpPr>
            <a:grpSpLocks noChangeAspect="1"/>
          </p:cNvGrpSpPr>
          <p:nvPr/>
        </p:nvGrpSpPr>
        <p:grpSpPr bwMode="auto">
          <a:xfrm>
            <a:off x="1036638" y="3171825"/>
            <a:ext cx="581025" cy="519113"/>
            <a:chOff x="2031362" y="4464998"/>
            <a:chExt cx="1061811" cy="991954"/>
          </a:xfrm>
        </p:grpSpPr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326" name="Oval 325"/>
            <p:cNvSpPr/>
            <p:nvPr/>
          </p:nvSpPr>
          <p:spPr>
            <a:xfrm>
              <a:off x="2304068" y="4589372"/>
              <a:ext cx="507696" cy="546029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2440419" y="4895754"/>
              <a:ext cx="121847" cy="115273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28" name="Straight Arrow Connector 327"/>
          <p:cNvCxnSpPr/>
          <p:nvPr/>
        </p:nvCxnSpPr>
        <p:spPr>
          <a:xfrm>
            <a:off x="2493963" y="5500688"/>
            <a:ext cx="663575" cy="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>
            <a:off x="5297108" y="4559698"/>
            <a:ext cx="5553" cy="31988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/>
          <p:nvPr/>
        </p:nvCxnSpPr>
        <p:spPr>
          <a:xfrm>
            <a:off x="5303419" y="5031855"/>
            <a:ext cx="0" cy="274637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1" name="Group 330"/>
          <p:cNvGrpSpPr/>
          <p:nvPr/>
        </p:nvGrpSpPr>
        <p:grpSpPr>
          <a:xfrm>
            <a:off x="4306326" y="1376989"/>
            <a:ext cx="500201" cy="492549"/>
            <a:chOff x="6700838" y="5538788"/>
            <a:chExt cx="882650" cy="884237"/>
          </a:xfrm>
        </p:grpSpPr>
        <p:pic>
          <p:nvPicPr>
            <p:cNvPr id="332" name="Picture 33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 bwMode="auto">
            <a:xfrm>
              <a:off x="6842125" y="5667375"/>
              <a:ext cx="588963" cy="60801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33" name="Donut 332"/>
            <p:cNvSpPr/>
            <p:nvPr/>
          </p:nvSpPr>
          <p:spPr bwMode="auto">
            <a:xfrm>
              <a:off x="6700838" y="5538788"/>
              <a:ext cx="882650" cy="884237"/>
            </a:xfrm>
            <a:prstGeom prst="donut">
              <a:avLst>
                <a:gd name="adj" fmla="val 1705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  <p:sp>
          <p:nvSpPr>
            <p:cNvPr id="334" name="Donut 333"/>
            <p:cNvSpPr/>
            <p:nvPr/>
          </p:nvSpPr>
          <p:spPr bwMode="auto">
            <a:xfrm>
              <a:off x="6805613" y="5646738"/>
              <a:ext cx="661987" cy="644525"/>
            </a:xfrm>
            <a:prstGeom prst="donut">
              <a:avLst>
                <a:gd name="adj" fmla="val 7107"/>
              </a:avLst>
            </a:prstGeom>
            <a:solidFill>
              <a:srgbClr val="CC6600"/>
            </a:solidFill>
            <a:ln w="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814955" y="5770519"/>
            <a:ext cx="1634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Upregulation</a:t>
            </a:r>
            <a:r>
              <a:rPr lang="en-US" sz="1200" dirty="0" smtClean="0"/>
              <a:t> of SGLT-2</a:t>
            </a:r>
            <a:endParaRPr lang="en-US" sz="12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5724525" y="3171825"/>
            <a:ext cx="3419475" cy="177482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endCxn id="291" idx="1"/>
          </p:cNvCxnSpPr>
          <p:nvPr/>
        </p:nvCxnSpPr>
        <p:spPr>
          <a:xfrm flipV="1">
            <a:off x="7938" y="3128169"/>
            <a:ext cx="3206405" cy="181848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17095" y="5031855"/>
            <a:ext cx="2611450" cy="1477328"/>
          </a:xfrm>
          <a:prstGeom prst="rect">
            <a:avLst/>
          </a:prstGeom>
          <a:noFill/>
          <a:ln w="57150" cmpd="sng">
            <a:solidFill>
              <a:srgbClr val="000000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en-US" b="1" dirty="0"/>
              <a:t>6</a:t>
            </a:r>
            <a:r>
              <a:rPr lang="en-US" b="1" dirty="0" smtClean="0"/>
              <a:t> mechanisms of damage </a:t>
            </a:r>
          </a:p>
          <a:p>
            <a:r>
              <a:rPr lang="en-US" b="1" dirty="0" smtClean="0"/>
              <a:t>To  </a:t>
            </a:r>
            <a:r>
              <a:rPr lang="en-US" altLang="en-US" b="1" dirty="0" smtClean="0"/>
              <a:t>β-cells</a:t>
            </a:r>
          </a:p>
          <a:p>
            <a:endParaRPr lang="en-US" b="1" dirty="0"/>
          </a:p>
          <a:p>
            <a:r>
              <a:rPr lang="en-US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5 downstream effects of </a:t>
            </a:r>
          </a:p>
          <a:p>
            <a:r>
              <a:rPr lang="en-US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damage to </a:t>
            </a:r>
            <a:r>
              <a:rPr lang="en-US" altLang="en-US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β-cells</a:t>
            </a:r>
            <a:endParaRPr lang="en-US" b="1" dirty="0">
              <a:solidFill>
                <a:srgbClr val="008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675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35474</TotalTime>
  <Words>639</Words>
  <Application>Microsoft Macintosh PowerPoint</Application>
  <PresentationFormat>On-screen Show (4:3)</PresentationFormat>
  <Paragraphs>147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Calibri</vt:lpstr>
      <vt:lpstr>Helvetica</vt:lpstr>
      <vt:lpstr>MS PGothic</vt:lpstr>
      <vt:lpstr>ＭＳ Ｐゴシック</vt:lpstr>
      <vt:lpstr>Times New Roman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 The β-cell centric classification  allows for individualized care by identifying and treating  patient-specific etiologies  and mediating pathways of  hyperglycemia =EGREGIOUS ELEVEN 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1044</cp:revision>
  <cp:lastPrinted>2014-04-01T12:35:45Z</cp:lastPrinted>
  <dcterms:created xsi:type="dcterms:W3CDTF">2014-11-05T16:03:03Z</dcterms:created>
  <dcterms:modified xsi:type="dcterms:W3CDTF">2018-01-06T01:52:41Z</dcterms:modified>
</cp:coreProperties>
</file>