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857" r:id="rId2"/>
    <p:sldId id="884" r:id="rId3"/>
    <p:sldId id="654" r:id="rId4"/>
    <p:sldId id="818" r:id="rId5"/>
    <p:sldId id="816" r:id="rId6"/>
    <p:sldId id="87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750" autoAdjust="0"/>
  </p:normalViewPr>
  <p:slideViewPr>
    <p:cSldViewPr snapToGrid="0" snapToObjects="1">
      <p:cViewPr>
        <p:scale>
          <a:sx n="106" d="100"/>
          <a:sy n="106" d="100"/>
        </p:scale>
        <p:origin x="1264" y="144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52235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51532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5B8D746E-09BB-964F-8876-8DC1E899C185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9088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roxy.library.upenn.edu:2080/pubmed/?term=Schwartz,+Stanley;+Epstein,+Solomon;+Corkey,+Barbara;+Grant,+Struan;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proxy.library.upenn.edu:2080/pubmed/?term=Schwartz,+Stanley;+Epstein,+Solomon;+Corkey,+Barbara;+Grant,+Struan;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-17463" y="-495300"/>
            <a:ext cx="9161463" cy="15113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 The </a:t>
            </a:r>
            <a:r>
              <a:rPr lang="el-GR" altLang="en-US" b="1">
                <a:solidFill>
                  <a:srgbClr val="FFFF00"/>
                </a:solidFill>
                <a:ea typeface="ＭＳ Ｐゴシック" charset="-128"/>
              </a:rPr>
              <a:t>β</a:t>
            </a: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-Cell Centric Classification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463" y="20753"/>
            <a:ext cx="9144001" cy="4308475"/>
          </a:xfrm>
        </p:spPr>
        <p:txBody>
          <a:bodyPr/>
          <a:lstStyle/>
          <a:p>
            <a:pPr marL="0" indent="0" algn="ctr" eaLnBrk="1" hangingPunct="1">
              <a:buSzPct val="90000"/>
              <a:buFont typeface="Arial" charset="0"/>
              <a:buNone/>
            </a:pPr>
            <a:endParaRPr lang="en-US" altLang="en-US" sz="2400" dirty="0" smtClean="0">
              <a:solidFill>
                <a:schemeClr val="bg1"/>
              </a:solidFill>
              <a:ea typeface="ＭＳ Ｐゴシック" charset="-128"/>
            </a:endParaRPr>
          </a:p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 sz="2400" i="1" dirty="0" smtClean="0">
                <a:solidFill>
                  <a:schemeClr val="bg1"/>
                </a:solidFill>
                <a:ea typeface="ＭＳ Ｐゴシック" charset="-128"/>
              </a:rPr>
              <a:t>Intuitively </a:t>
            </a:r>
            <a:r>
              <a:rPr lang="en-US" altLang="en-US" sz="2400" i="1" dirty="0">
                <a:solidFill>
                  <a:schemeClr val="bg1"/>
                </a:solidFill>
                <a:ea typeface="ＭＳ Ｐゴシック" charset="-128"/>
              </a:rPr>
              <a:t>obvious approach</a:t>
            </a:r>
            <a:r>
              <a:rPr lang="en-US" altLang="en-US" sz="2400" dirty="0" smtClean="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…</a:t>
            </a:r>
            <a:endParaRPr lang="en-US" altLang="en-US" sz="2400" dirty="0">
              <a:solidFill>
                <a:schemeClr val="bg1"/>
              </a:solidFill>
              <a:ea typeface="ＭＳ Ｐゴシック" charset="-128"/>
              <a:sym typeface="Wingdings" charset="2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-69851" y="1518335"/>
            <a:ext cx="9144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en-US" sz="4000" dirty="0" smtClean="0">
                <a:solidFill>
                  <a:srgbClr val="FFFF00"/>
                </a:solidFill>
                <a:sym typeface="Wingdings" charset="2"/>
              </a:rPr>
              <a:t>The DISEASE  is: all DM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4000" dirty="0" smtClean="0">
                <a:solidFill>
                  <a:srgbClr val="FFFF00"/>
                </a:solidFill>
                <a:sym typeface="Wingdings" charset="2"/>
              </a:rPr>
              <a:t>=The Phenotype: Hyperglycemia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Continuous variable based on risk of complications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000" dirty="0" smtClean="0">
                <a:solidFill>
                  <a:schemeClr val="bg1"/>
                </a:solidFill>
                <a:sym typeface="Wingdings" charset="2"/>
              </a:rPr>
              <a:t>(That’s what we do for BP/ Hyperlipidemia)</a:t>
            </a:r>
          </a:p>
          <a:p>
            <a:pPr algn="ctr" eaLnBrk="1" hangingPunct="1">
              <a:spcBef>
                <a:spcPct val="20000"/>
              </a:spcBef>
            </a:pPr>
            <a:endParaRPr lang="en-US" altLang="en-US" sz="2000" dirty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000" dirty="0" smtClean="0">
                <a:solidFill>
                  <a:schemeClr val="bg1"/>
                </a:solidFill>
                <a:sym typeface="Wingdings" charset="2"/>
              </a:rPr>
              <a:t>Due to: ( not 8 core defects a la </a:t>
            </a:r>
            <a:r>
              <a:rPr lang="en-US" altLang="en-US" sz="2000" dirty="0" err="1" smtClean="0">
                <a:solidFill>
                  <a:schemeClr val="bg1"/>
                </a:solidFill>
                <a:sym typeface="Wingdings" charset="2"/>
              </a:rPr>
              <a:t>Defronzo</a:t>
            </a:r>
            <a:r>
              <a:rPr lang="en-US" altLang="en-US" sz="2000" dirty="0" smtClean="0">
                <a:solidFill>
                  <a:schemeClr val="bg1"/>
                </a:solidFill>
                <a:sym typeface="Wingdings" charset="2"/>
              </a:rPr>
              <a:t>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rgbClr val="FFFF00"/>
                </a:solidFill>
                <a:sym typeface="Wingdings" charset="2"/>
              </a:rPr>
              <a:t>But,  ONE CORE DEFECT- the BETA_CELL,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rgbClr val="FFFF00"/>
                </a:solidFill>
                <a:sym typeface="Wingdings" charset="2"/>
              </a:rPr>
              <a:t>with multiple CAUSES of B-cell dysfunction</a:t>
            </a:r>
            <a:endParaRPr lang="en-US" altLang="en-US" sz="2800" dirty="0">
              <a:solidFill>
                <a:srgbClr val="FFFF00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endParaRPr lang="en-US" altLang="en-US" sz="2800" dirty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 </a:t>
            </a: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                    </a:t>
            </a:r>
            <a:endParaRPr lang="en-US" altLang="en-US" sz="2800" u="sng" dirty="0">
              <a:solidFill>
                <a:srgbClr val="FFFF00"/>
              </a:solidFill>
              <a:sym typeface="Wingdings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4925" y="6211669"/>
            <a:ext cx="910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‘Disease’ definition :</a:t>
            </a:r>
            <a:r>
              <a:rPr lang="en-US" dirty="0"/>
              <a:t> </a:t>
            </a:r>
            <a:r>
              <a:rPr lang="en-US" dirty="0">
                <a:solidFill>
                  <a:schemeClr val="bg1"/>
                </a:solidFill>
              </a:rPr>
              <a:t>disorder of structure or function in a human, animal, or plant, especially one that produces specific signs or </a:t>
            </a:r>
            <a:r>
              <a:rPr lang="en-US" dirty="0" smtClean="0">
                <a:solidFill>
                  <a:schemeClr val="bg1"/>
                </a:solidFill>
              </a:rPr>
              <a:t>symptoms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45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-17463" y="-495300"/>
            <a:ext cx="9161463" cy="15113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 The </a:t>
            </a:r>
            <a:r>
              <a:rPr lang="el-GR" altLang="en-US" b="1">
                <a:solidFill>
                  <a:srgbClr val="FFFF00"/>
                </a:solidFill>
                <a:ea typeface="ＭＳ Ｐゴシック" charset="-128"/>
              </a:rPr>
              <a:t>β</a:t>
            </a:r>
            <a:r>
              <a:rPr lang="en-US" altLang="en-US" b="1">
                <a:solidFill>
                  <a:srgbClr val="FFFF00"/>
                </a:solidFill>
                <a:ea typeface="ＭＳ Ｐゴシック" charset="-128"/>
              </a:rPr>
              <a:t>-Cell Centric Classification of 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463" y="20753"/>
            <a:ext cx="9144001" cy="4308475"/>
          </a:xfrm>
        </p:spPr>
        <p:txBody>
          <a:bodyPr/>
          <a:lstStyle/>
          <a:p>
            <a:pPr marL="0" indent="0" algn="ctr" eaLnBrk="1" hangingPunct="1">
              <a:buSzPct val="90000"/>
              <a:buFont typeface="Arial" charset="0"/>
              <a:buNone/>
            </a:pPr>
            <a:endParaRPr lang="en-US" altLang="en-US" sz="2400" dirty="0" smtClean="0">
              <a:solidFill>
                <a:schemeClr val="bg1"/>
              </a:solidFill>
              <a:ea typeface="ＭＳ Ｐゴシック" charset="-128"/>
            </a:endParaRPr>
          </a:p>
          <a:p>
            <a:pPr marL="0" indent="0" algn="ctr" eaLnBrk="1" hangingPunct="1">
              <a:buSzPct val="90000"/>
              <a:buFont typeface="Arial" charset="0"/>
              <a:buNone/>
            </a:pPr>
            <a:r>
              <a:rPr lang="en-US" altLang="en-US" sz="2400" i="1" dirty="0" smtClean="0">
                <a:solidFill>
                  <a:schemeClr val="bg1"/>
                </a:solidFill>
                <a:ea typeface="ＭＳ Ｐゴシック" charset="-128"/>
              </a:rPr>
              <a:t>Intuitively </a:t>
            </a:r>
            <a:r>
              <a:rPr lang="en-US" altLang="en-US" sz="2400" i="1" dirty="0">
                <a:solidFill>
                  <a:schemeClr val="bg1"/>
                </a:solidFill>
                <a:ea typeface="ＭＳ Ｐゴシック" charset="-128"/>
              </a:rPr>
              <a:t>obvious approach</a:t>
            </a:r>
            <a:r>
              <a:rPr lang="en-US" altLang="en-US" sz="2400" dirty="0" smtClean="0">
                <a:solidFill>
                  <a:schemeClr val="bg1"/>
                </a:solidFill>
                <a:ea typeface="ＭＳ Ｐゴシック" charset="-128"/>
                <a:sym typeface="Wingdings" charset="2"/>
              </a:rPr>
              <a:t>…</a:t>
            </a:r>
            <a:endParaRPr lang="en-US" altLang="en-US" sz="2400" dirty="0">
              <a:solidFill>
                <a:schemeClr val="bg1"/>
              </a:solidFill>
              <a:ea typeface="ＭＳ Ｐゴシック" charset="-128"/>
              <a:sym typeface="Wingdings" charset="2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731" y="1016000"/>
            <a:ext cx="91440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en-US" altLang="en-US" sz="800" dirty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 </a:t>
            </a: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  </a:t>
            </a:r>
            <a:r>
              <a:rPr lang="en-US" altLang="en-US" sz="3600" dirty="0" smtClean="0">
                <a:solidFill>
                  <a:srgbClr val="FFFF00"/>
                </a:solidFill>
                <a:sym typeface="Wingdings" charset="2"/>
              </a:rPr>
              <a:t>Classify</a:t>
            </a: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 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each patient </a:t>
            </a: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by the </a:t>
            </a:r>
            <a:r>
              <a:rPr lang="en-US" altLang="en-US" sz="2800" dirty="0">
                <a:solidFill>
                  <a:schemeClr val="bg1"/>
                </a:solidFill>
                <a:sym typeface="Wingdings" charset="2"/>
              </a:rPr>
              <a:t>specific</a:t>
            </a:r>
            <a:endParaRPr lang="en-US" altLang="en-US" sz="2800" dirty="0" smtClean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CAUSE(s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) of the </a:t>
            </a:r>
            <a:r>
              <a:rPr lang="el-GR" altLang="en-US" sz="3200" dirty="0" smtClean="0">
                <a:solidFill>
                  <a:srgbClr val="FFFF00"/>
                </a:solidFill>
                <a:sym typeface="Wingdings" charset="2"/>
              </a:rPr>
              <a:t>β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-cell </a:t>
            </a: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dysfunction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in each patients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clinical presentation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dirty="0" smtClean="0">
                <a:solidFill>
                  <a:srgbClr val="FFFFFF"/>
                </a:solidFill>
                <a:sym typeface="Wingdings" charset="2"/>
              </a:rPr>
              <a:t>(specific phenotype)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600" dirty="0" smtClean="0">
                <a:solidFill>
                  <a:srgbClr val="FFFF00"/>
                </a:solidFill>
                <a:sym typeface="Wingdings" charset="2"/>
              </a:rPr>
              <a:t>Prescribe </a:t>
            </a:r>
            <a:r>
              <a:rPr lang="en-US" altLang="en-US" sz="3600" dirty="0">
                <a:solidFill>
                  <a:srgbClr val="FFFF00"/>
                </a:solidFill>
                <a:sym typeface="Wingdings" charset="2"/>
              </a:rPr>
              <a:t>personalized </a:t>
            </a:r>
            <a:r>
              <a:rPr lang="en-US" altLang="en-US" sz="3600" dirty="0" smtClean="0">
                <a:solidFill>
                  <a:srgbClr val="FFFF00"/>
                </a:solidFill>
                <a:sym typeface="Wingdings" charset="2"/>
              </a:rPr>
              <a:t>treatment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2800" dirty="0" smtClean="0">
                <a:solidFill>
                  <a:srgbClr val="FFFF00"/>
                </a:solidFill>
                <a:sym typeface="Wingdings" charset="2"/>
              </a:rPr>
              <a:t>(</a:t>
            </a:r>
            <a:r>
              <a:rPr lang="en-US" altLang="en-US" dirty="0">
                <a:solidFill>
                  <a:schemeClr val="bg1"/>
                </a:solidFill>
                <a:sym typeface="Wingdings" charset="2"/>
              </a:rPr>
              <a:t>PRECISION </a:t>
            </a:r>
            <a:r>
              <a:rPr lang="en-US" altLang="en-US" dirty="0" smtClean="0">
                <a:solidFill>
                  <a:schemeClr val="bg1"/>
                </a:solidFill>
                <a:sym typeface="Wingdings" charset="2"/>
              </a:rPr>
              <a:t>MEDICINE</a:t>
            </a:r>
            <a:r>
              <a:rPr lang="en-US" altLang="en-US" sz="2800" dirty="0" smtClean="0">
                <a:solidFill>
                  <a:schemeClr val="bg1"/>
                </a:solidFill>
                <a:sym typeface="Wingdings" charset="2"/>
              </a:rPr>
              <a:t>) via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targeted 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therapies</a:t>
            </a:r>
            <a:r>
              <a:rPr lang="en-US" altLang="en-US" sz="3200" dirty="0">
                <a:solidFill>
                  <a:schemeClr val="bg1"/>
                </a:solidFill>
                <a:sym typeface="Wingdings" charset="2"/>
              </a:rPr>
              <a:t> aimed at </a:t>
            </a:r>
            <a:endParaRPr lang="en-US" altLang="en-US" sz="3200" dirty="0" smtClean="0">
              <a:solidFill>
                <a:schemeClr val="bg1"/>
              </a:solidFill>
              <a:sym typeface="Wingdings" charset="2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all 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possible </a:t>
            </a: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Mediating 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P</a:t>
            </a: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athways </a:t>
            </a:r>
            <a:r>
              <a:rPr lang="en-US" altLang="en-US" sz="3200" dirty="0">
                <a:solidFill>
                  <a:srgbClr val="FFFF00"/>
                </a:solidFill>
                <a:sym typeface="Wingdings" charset="2"/>
              </a:rPr>
              <a:t>of </a:t>
            </a:r>
            <a:r>
              <a:rPr lang="en-US" altLang="en-US" sz="3200" dirty="0" smtClean="0">
                <a:solidFill>
                  <a:srgbClr val="FFFF00"/>
                </a:solidFill>
                <a:sym typeface="Wingdings" charset="2"/>
              </a:rPr>
              <a:t>Hyperglycemia</a:t>
            </a:r>
            <a:endParaRPr lang="en-US" altLang="en-US" sz="3200" u="sng" dirty="0">
              <a:solidFill>
                <a:srgbClr val="FFFF00"/>
              </a:solidFill>
              <a:sym typeface="Wingdings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66750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2739104">
            <a:off x="-11906" y="3044032"/>
            <a:ext cx="3070225" cy="1023937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5363" name="Group 43"/>
          <p:cNvGrpSpPr>
            <a:grpSpLocks/>
          </p:cNvGrpSpPr>
          <p:nvPr/>
        </p:nvGrpSpPr>
        <p:grpSpPr bwMode="auto">
          <a:xfrm rot="2387634">
            <a:off x="793750" y="2354263"/>
            <a:ext cx="322263" cy="922337"/>
            <a:chOff x="8004524" y="2733495"/>
            <a:chExt cx="310925" cy="1779930"/>
          </a:xfrm>
        </p:grpSpPr>
        <p:sp>
          <p:nvSpPr>
            <p:cNvPr id="68" name="Rectangle 67"/>
            <p:cNvSpPr/>
            <p:nvPr/>
          </p:nvSpPr>
          <p:spPr>
            <a:xfrm>
              <a:off x="8065168" y="3234439"/>
              <a:ext cx="232810" cy="474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 rot="42457">
              <a:off x="8004524" y="2733495"/>
              <a:ext cx="310925" cy="1779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 rot="2532312">
            <a:off x="687388" y="2449513"/>
            <a:ext cx="203200" cy="24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Rectangle 65"/>
          <p:cNvSpPr/>
          <p:nvPr/>
        </p:nvSpPr>
        <p:spPr>
          <a:xfrm rot="2532312">
            <a:off x="588034" y="2197730"/>
            <a:ext cx="510880" cy="5520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G</a:t>
            </a:r>
          </a:p>
        </p:txBody>
      </p:sp>
      <p:sp>
        <p:nvSpPr>
          <p:cNvPr id="48" name="Rectangle 47"/>
          <p:cNvSpPr/>
          <p:nvPr/>
        </p:nvSpPr>
        <p:spPr>
          <a:xfrm rot="2498546">
            <a:off x="840138" y="2703110"/>
            <a:ext cx="774085" cy="496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15367" name="Group 49"/>
          <p:cNvGrpSpPr>
            <a:grpSpLocks/>
          </p:cNvGrpSpPr>
          <p:nvPr/>
        </p:nvGrpSpPr>
        <p:grpSpPr bwMode="auto">
          <a:xfrm rot="2739104">
            <a:off x="1062038" y="2924175"/>
            <a:ext cx="681038" cy="496887"/>
            <a:chOff x="7984338" y="2767064"/>
            <a:chExt cx="637462" cy="1365866"/>
          </a:xfrm>
        </p:grpSpPr>
        <p:sp>
          <p:nvSpPr>
            <p:cNvPr id="54" name="Rectangle 53"/>
            <p:cNvSpPr/>
            <p:nvPr/>
          </p:nvSpPr>
          <p:spPr>
            <a:xfrm>
              <a:off x="8224351" y="3244621"/>
              <a:ext cx="154536" cy="475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 rot="21124765">
              <a:off x="7984338" y="2767064"/>
              <a:ext cx="637462" cy="136586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n-lt"/>
                  <a:ea typeface="+mn-ea"/>
                  <a:cs typeface="+mn-cs"/>
                </a:rPr>
                <a:t>E</a:t>
              </a:r>
            </a:p>
          </p:txBody>
        </p:sp>
      </p:grp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629275" y="474662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28575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289175" y="3098800"/>
            <a:ext cx="1812925" cy="4276725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2909094" y="-492918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639594" y="2701132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6149975" y="3651250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3756025" y="3249613"/>
            <a:ext cx="2503488" cy="13843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sz="280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7669213" y="1695450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5872163" y="885825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3305175" y="2109788"/>
            <a:ext cx="3028950" cy="863600"/>
            <a:chOff x="3304989" y="2109242"/>
            <a:chExt cx="3029903" cy="864138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5334452" y="2109242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3304989" y="2450160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>
                  <a:solidFill>
                    <a:srgbClr val="000000"/>
                  </a:solidFill>
                </a:rPr>
                <a:t> Environment</a:t>
              </a: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5886450" y="2625725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2" name="Rectangle 141"/>
          <p:cNvSpPr/>
          <p:nvPr/>
        </p:nvSpPr>
        <p:spPr>
          <a:xfrm rot="5400000">
            <a:off x="5784850" y="2795588"/>
            <a:ext cx="320675" cy="142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3" name="Rectangle 142"/>
          <p:cNvSpPr/>
          <p:nvPr/>
        </p:nvSpPr>
        <p:spPr>
          <a:xfrm rot="5400000">
            <a:off x="5710237" y="2774951"/>
            <a:ext cx="365125" cy="165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4" name="Rectangle 143"/>
          <p:cNvSpPr/>
          <p:nvPr/>
        </p:nvSpPr>
        <p:spPr>
          <a:xfrm rot="5400000">
            <a:off x="5892007" y="2475706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1624013" y="2973388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104775" y="3652838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>
                <a:solidFill>
                  <a:srgbClr val="000000"/>
                </a:solidFill>
              </a:rPr>
              <a:t>Monogenic </a:t>
            </a:r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1575077" y="2510221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252663" y="3584575"/>
            <a:ext cx="1333500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Common etiological factors that can be found at work across all sub-types of DM: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4775" y="6023828"/>
            <a:ext cx="5350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CLASSIFY PATIENT BY CAUSE(s)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Beta-Cell Dysfunction In EACH Individual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417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Pushback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8620"/>
            <a:ext cx="9144000" cy="57390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about ‘pure’ Insulin Resistance Syndromes?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Rare Insulin Resistance Syndromes, e.g. leprechaunism, may not have a specific </a:t>
            </a:r>
            <a:r>
              <a:rPr lang="el-GR" sz="2000" b="1" dirty="0">
                <a:solidFill>
                  <a:schemeClr val="bg1"/>
                </a:solidFill>
              </a:rPr>
              <a:t>β</a:t>
            </a:r>
            <a:r>
              <a:rPr lang="en-US" sz="2000" b="1" dirty="0">
                <a:solidFill>
                  <a:schemeClr val="bg1"/>
                </a:solidFill>
              </a:rPr>
              <a:t>-cell </a:t>
            </a:r>
            <a:r>
              <a:rPr lang="en-US" sz="2000" dirty="0">
                <a:solidFill>
                  <a:schemeClr val="bg1"/>
                </a:solidFill>
              </a:rPr>
              <a:t>genetic defect, but </a:t>
            </a:r>
            <a:r>
              <a:rPr lang="el-GR" sz="2000" b="1" dirty="0">
                <a:solidFill>
                  <a:schemeClr val="bg1"/>
                </a:solidFill>
              </a:rPr>
              <a:t>β</a:t>
            </a:r>
            <a:r>
              <a:rPr lang="en-US" sz="2000" b="1" dirty="0">
                <a:solidFill>
                  <a:schemeClr val="bg1"/>
                </a:solidFill>
              </a:rPr>
              <a:t>-cells </a:t>
            </a:r>
            <a:r>
              <a:rPr lang="en-US" sz="2000" b="1" dirty="0" smtClean="0">
                <a:solidFill>
                  <a:schemeClr val="bg1"/>
                </a:solidFill>
              </a:rPr>
              <a:t>can be damaged by IR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sz="2000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And remember only 1/3 of obese patients-with insulin resistance-  become diabetic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421" y="2572419"/>
            <a:ext cx="5488661" cy="259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5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608272">
            <a:off x="3008406" y="1063673"/>
            <a:ext cx="2401660" cy="851588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9" name="Rectangle 68"/>
          <p:cNvSpPr/>
          <p:nvPr/>
        </p:nvSpPr>
        <p:spPr bwMode="auto">
          <a:xfrm rot="2430091">
            <a:off x="793750" y="2354263"/>
            <a:ext cx="322263" cy="922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986461" y="4949016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76200" cmpd="sng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300932" y="3110557"/>
            <a:ext cx="1812928" cy="4276727"/>
          </a:xfrm>
          <a:prstGeom prst="bentUpArrow">
            <a:avLst>
              <a:gd name="adj1" fmla="val 16712"/>
              <a:gd name="adj2" fmla="val 22876"/>
              <a:gd name="adj3" fmla="val 25000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5384006" y="-3291837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-1864306" y="837938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10007594" y="6853518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5903585" y="3051803"/>
            <a:ext cx="2503488" cy="1200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b="1" dirty="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10007594" y="3270749"/>
            <a:ext cx="661271" cy="2912322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2643580" y="3094083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-1357100" y="3477343"/>
            <a:ext cx="3404578" cy="3356036"/>
            <a:chOff x="806425" y="-3259676"/>
            <a:chExt cx="3318185" cy="3358126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806425" y="-632255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" name="TextBox 125"/>
            <p:cNvSpPr txBox="1">
              <a:spLocks noChangeArrowheads="1"/>
            </p:cNvSpPr>
            <p:nvPr/>
          </p:nvSpPr>
          <p:spPr bwMode="auto">
            <a:xfrm>
              <a:off x="2231204" y="-3259676"/>
              <a:ext cx="1893406" cy="46195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b="1" dirty="0" smtClean="0">
                  <a:solidFill>
                    <a:srgbClr val="000000"/>
                  </a:solidFill>
                </a:rPr>
                <a:t>Environment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31" name="Bent-Up Arrow 130"/>
          <p:cNvSpPr/>
          <p:nvPr/>
        </p:nvSpPr>
        <p:spPr bwMode="auto">
          <a:xfrm flipV="1">
            <a:off x="6803189" y="1800778"/>
            <a:ext cx="2310516" cy="3148238"/>
          </a:xfrm>
          <a:prstGeom prst="bentUpArrow">
            <a:avLst>
              <a:gd name="adj1" fmla="val 14224"/>
              <a:gd name="adj2" fmla="val 20187"/>
              <a:gd name="adj3" fmla="val 17301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2252663" y="2090923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5239404" y="1697247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 dirty="0">
                <a:solidFill>
                  <a:srgbClr val="000000"/>
                </a:solidFill>
              </a:rPr>
              <a:t>Monogenic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-2092242" y="2419409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047478" y="3522725"/>
            <a:ext cx="596102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-17372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775" y="6023828"/>
            <a:ext cx="5350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90"/>
                </a:solidFill>
              </a:rPr>
              <a:t>CLASSIFY PATIENT BY CAUSE(s)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Beta-Cell Dysfunction In EACH Individual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791922" y="-1233350"/>
            <a:ext cx="54355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/>
              <a:t>Schwartz, Stanley; Epstein, Solomon; </a:t>
            </a:r>
            <a:r>
              <a:rPr lang="en-US" sz="1000" u="sng" dirty="0" err="1"/>
              <a:t>Corkey</a:t>
            </a:r>
            <a:r>
              <a:rPr lang="en-US" sz="1000" u="sng" dirty="0"/>
              <a:t>, Barbara; Grant, Struan; The Time is </a:t>
            </a:r>
            <a:r>
              <a:rPr lang="en-US" sz="1000" u="sng" dirty="0" smtClean="0"/>
              <a:t>Right</a:t>
            </a:r>
          </a:p>
          <a:p>
            <a:r>
              <a:rPr lang="en-US" sz="1000" u="sng" dirty="0" smtClean="0"/>
              <a:t> </a:t>
            </a:r>
            <a:r>
              <a:rPr lang="en-US" sz="1000" u="sng" dirty="0"/>
              <a:t>for New Classification System for Diabetes Mellitus: Rationale and Implications of </a:t>
            </a:r>
            <a:r>
              <a:rPr lang="en-US" sz="1000" u="sng" dirty="0" smtClean="0"/>
              <a:t>the</a:t>
            </a:r>
          </a:p>
          <a:p>
            <a:r>
              <a:rPr lang="en-US" sz="1000" u="sng" dirty="0" smtClean="0"/>
              <a:t> </a:t>
            </a:r>
            <a:r>
              <a:rPr lang="en-US" sz="1000" u="sng" dirty="0"/>
              <a:t>β-Cell Centric Classification Schema;, </a:t>
            </a:r>
            <a:r>
              <a:rPr lang="en-US" sz="1000" u="sng" dirty="0">
                <a:hlinkClick r:id="rId3" tooltip="Diabetes care."/>
              </a:rPr>
              <a:t>Diabetes Care.</a:t>
            </a:r>
            <a:r>
              <a:rPr lang="en-US" sz="1000" dirty="0"/>
              <a:t> 2016 Feb;39(2):179-86. </a:t>
            </a:r>
            <a:r>
              <a:rPr lang="en-US" sz="1000" dirty="0" err="1"/>
              <a:t>doi</a:t>
            </a:r>
            <a:r>
              <a:rPr lang="en-US" sz="1000" dirty="0"/>
              <a:t>: 10.2337/dc15-1585 </a:t>
            </a:r>
          </a:p>
        </p:txBody>
      </p:sp>
      <p:sp>
        <p:nvSpPr>
          <p:cNvPr id="89" name="Right Arrow 88"/>
          <p:cNvSpPr/>
          <p:nvPr/>
        </p:nvSpPr>
        <p:spPr>
          <a:xfrm flipH="1">
            <a:off x="5372492" y="3461170"/>
            <a:ext cx="518905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Bent-Up Arrow 124"/>
          <p:cNvSpPr/>
          <p:nvPr/>
        </p:nvSpPr>
        <p:spPr>
          <a:xfrm rot="16200000" flipH="1" flipV="1">
            <a:off x="4385901" y="4430947"/>
            <a:ext cx="992860" cy="79237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Right Arrow 125"/>
          <p:cNvSpPr/>
          <p:nvPr/>
        </p:nvSpPr>
        <p:spPr>
          <a:xfrm rot="5400000">
            <a:off x="6949825" y="4400941"/>
            <a:ext cx="618313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5236" y="2904041"/>
            <a:ext cx="8361837" cy="1426658"/>
          </a:xfrm>
          <a:prstGeom prst="rect">
            <a:avLst/>
          </a:prstGeom>
          <a:noFill/>
          <a:ln w="3810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Left-Right Arrow 128"/>
          <p:cNvSpPr/>
          <p:nvPr/>
        </p:nvSpPr>
        <p:spPr>
          <a:xfrm rot="5400000">
            <a:off x="3673976" y="2189218"/>
            <a:ext cx="945018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Screen Shot 2017-05-31 at 8.02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628" y="1020435"/>
            <a:ext cx="963537" cy="5281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829057" y="-1358140"/>
            <a:ext cx="2092453" cy="2144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897461" y="-946010"/>
            <a:ext cx="2092453" cy="2332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4994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42"/>
          <p:cNvGrpSpPr>
            <a:grpSpLocks/>
          </p:cNvGrpSpPr>
          <p:nvPr/>
        </p:nvGrpSpPr>
        <p:grpSpPr bwMode="auto">
          <a:xfrm rot="696655">
            <a:off x="3332063" y="1128611"/>
            <a:ext cx="1628843" cy="731372"/>
            <a:chOff x="296189" y="2559679"/>
            <a:chExt cx="4856626" cy="1764160"/>
          </a:xfrm>
        </p:grpSpPr>
        <p:sp>
          <p:nvSpPr>
            <p:cNvPr id="70" name="Oval 69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3" name="Oval 82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23" name="Straight Connector 122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9" name="Rectangle 68"/>
          <p:cNvSpPr/>
          <p:nvPr/>
        </p:nvSpPr>
        <p:spPr bwMode="auto">
          <a:xfrm rot="2430091">
            <a:off x="793750" y="2354263"/>
            <a:ext cx="322263" cy="922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28" name="Rounded Rectangle 127"/>
          <p:cNvSpPr>
            <a:spLocks noChangeArrowheads="1"/>
          </p:cNvSpPr>
          <p:nvPr/>
        </p:nvSpPr>
        <p:spPr bwMode="auto">
          <a:xfrm>
            <a:off x="5956167" y="4949015"/>
            <a:ext cx="3157538" cy="188436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57150" cmpd="sng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6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β-Cell </a:t>
            </a:r>
          </a:p>
          <a:p>
            <a:pPr algn="ctr" eaLnBrk="1" hangingPunct="1">
              <a:lnSpc>
                <a:spcPts val="3000"/>
              </a:lnSpc>
              <a:defRPr/>
            </a:pPr>
            <a:r>
              <a:rPr lang="en-US" sz="3200" b="1">
                <a:solidFill>
                  <a:srgbClr val="000000"/>
                </a:solidFill>
              </a:rPr>
              <a:t>secretion/mass</a:t>
            </a:r>
          </a:p>
          <a:p>
            <a:pPr algn="ctr" eaLnBrk="1" hangingPunct="1">
              <a:defRPr/>
            </a:pPr>
            <a:r>
              <a:rPr lang="en-US" sz="1000" b="1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FINAL COMMON</a:t>
            </a:r>
          </a:p>
          <a:p>
            <a:pPr algn="ctr" eaLnBrk="1" hangingPunct="1">
              <a:defRPr/>
            </a:pPr>
            <a:r>
              <a:rPr lang="en-US" sz="2400" b="1">
                <a:solidFill>
                  <a:srgbClr val="000000"/>
                </a:solidFill>
              </a:rPr>
              <a:t>DENOMINATOR 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" name="Bent-Up Arrow 2"/>
          <p:cNvSpPr/>
          <p:nvPr/>
        </p:nvSpPr>
        <p:spPr>
          <a:xfrm rot="16200000" flipH="1" flipV="1">
            <a:off x="2885164" y="2880075"/>
            <a:ext cx="1565473" cy="4276725"/>
          </a:xfrm>
          <a:prstGeom prst="bentUpArrow">
            <a:avLst>
              <a:gd name="adj1" fmla="val 16712"/>
              <a:gd name="adj2" fmla="val 22500"/>
              <a:gd name="adj3" fmla="val 25000"/>
            </a:avLst>
          </a:prstGeom>
          <a:solidFill>
            <a:srgbClr val="B9CDE5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Bent-Up Arrow 103"/>
          <p:cNvSpPr/>
          <p:nvPr/>
        </p:nvSpPr>
        <p:spPr>
          <a:xfrm rot="16200000" flipV="1">
            <a:off x="5384006" y="-3291837"/>
            <a:ext cx="852487" cy="4514850"/>
          </a:xfrm>
          <a:prstGeom prst="bentUpArrow">
            <a:avLst>
              <a:gd name="adj1" fmla="val 37462"/>
              <a:gd name="adj2" fmla="val 36301"/>
              <a:gd name="adj3" fmla="val 37431"/>
            </a:avLst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15600000" scaled="0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-1864306" y="837938"/>
            <a:ext cx="536575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7" name="Bent-Up Arrow 136"/>
          <p:cNvSpPr/>
          <p:nvPr/>
        </p:nvSpPr>
        <p:spPr>
          <a:xfrm flipV="1">
            <a:off x="10007594" y="6853518"/>
            <a:ext cx="760413" cy="78105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73" name="TextBox 124"/>
          <p:cNvSpPr txBox="1">
            <a:spLocks noChangeArrowheads="1"/>
          </p:cNvSpPr>
          <p:nvPr/>
        </p:nvSpPr>
        <p:spPr bwMode="auto">
          <a:xfrm>
            <a:off x="6007239" y="2909262"/>
            <a:ext cx="2503488" cy="120032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rgbClr val="000000"/>
                </a:solidFill>
              </a:rPr>
              <a:t>Inflammation/</a:t>
            </a:r>
          </a:p>
          <a:p>
            <a:pPr algn="ctr" eaLnBrk="1" hangingPunct="1"/>
            <a:r>
              <a:rPr lang="en-US" b="1" dirty="0">
                <a:solidFill>
                  <a:srgbClr val="000000"/>
                </a:solidFill>
              </a:rPr>
              <a:t>Immune Regulation</a:t>
            </a:r>
          </a:p>
        </p:txBody>
      </p:sp>
      <p:sp>
        <p:nvSpPr>
          <p:cNvPr id="139" name="Bent-Up Arrow 138"/>
          <p:cNvSpPr/>
          <p:nvPr/>
        </p:nvSpPr>
        <p:spPr>
          <a:xfrm flipV="1">
            <a:off x="10007594" y="3577494"/>
            <a:ext cx="787400" cy="2714625"/>
          </a:xfrm>
          <a:prstGeom prst="bentUpArrow">
            <a:avLst>
              <a:gd name="adj1" fmla="val 28100"/>
              <a:gd name="adj2" fmla="val 36232"/>
              <a:gd name="adj3" fmla="val 30189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Rounded Rectangle 126"/>
          <p:cNvSpPr>
            <a:spLocks noChangeArrowheads="1"/>
          </p:cNvSpPr>
          <p:nvPr/>
        </p:nvSpPr>
        <p:spPr bwMode="auto">
          <a:xfrm>
            <a:off x="2818115" y="2976454"/>
            <a:ext cx="2728912" cy="11493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38100">
            <a:solidFill>
              <a:srgbClr val="C55A1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INSULIN** </a:t>
            </a:r>
            <a:r>
              <a:rPr lang="en-US" sz="3600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RESISTANCE</a:t>
            </a:r>
          </a:p>
        </p:txBody>
      </p:sp>
      <p:grpSp>
        <p:nvGrpSpPr>
          <p:cNvPr id="15376" name="Group 11"/>
          <p:cNvGrpSpPr>
            <a:grpSpLocks/>
          </p:cNvGrpSpPr>
          <p:nvPr/>
        </p:nvGrpSpPr>
        <p:grpSpPr bwMode="auto">
          <a:xfrm>
            <a:off x="-1265462" y="3230477"/>
            <a:ext cx="10525779" cy="4810816"/>
            <a:chOff x="806425" y="-3166990"/>
            <a:chExt cx="10258682" cy="4813811"/>
          </a:xfrm>
        </p:grpSpPr>
        <p:sp>
          <p:nvSpPr>
            <p:cNvPr id="120" name="Bent-Up Arrow 119"/>
            <p:cNvSpPr/>
            <p:nvPr/>
          </p:nvSpPr>
          <p:spPr>
            <a:xfrm rot="10800000" flipH="1" flipV="1">
              <a:off x="806425" y="-632255"/>
              <a:ext cx="1000440" cy="730705"/>
            </a:xfrm>
            <a:prstGeom prst="bentUpArrow">
              <a:avLst>
                <a:gd name="adj1" fmla="val 29467"/>
                <a:gd name="adj2" fmla="val 26205"/>
                <a:gd name="adj3" fmla="val 31026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390" name="TextBox 125"/>
            <p:cNvSpPr txBox="1">
              <a:spLocks noChangeArrowheads="1"/>
            </p:cNvSpPr>
            <p:nvPr/>
          </p:nvSpPr>
          <p:spPr bwMode="auto">
            <a:xfrm>
              <a:off x="8918975" y="1123601"/>
              <a:ext cx="2146132" cy="5232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800" dirty="0">
                  <a:solidFill>
                    <a:srgbClr val="000000"/>
                  </a:solidFill>
                </a:rPr>
                <a:t> Environment</a:t>
              </a:r>
            </a:p>
          </p:txBody>
        </p:sp>
        <p:sp>
          <p:nvSpPr>
            <p:cNvPr id="88" name="TextBox 125"/>
            <p:cNvSpPr txBox="1">
              <a:spLocks noChangeArrowheads="1"/>
            </p:cNvSpPr>
            <p:nvPr/>
          </p:nvSpPr>
          <p:spPr bwMode="auto">
            <a:xfrm>
              <a:off x="2173175" y="-3166990"/>
              <a:ext cx="2138957" cy="4927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hangingPunct="1"/>
              <a:r>
                <a:rPr lang="en-US" sz="2600" b="1" dirty="0" smtClean="0">
                  <a:solidFill>
                    <a:srgbClr val="000000"/>
                  </a:solidFill>
                </a:rPr>
                <a:t>Environment</a:t>
              </a:r>
              <a:r>
                <a:rPr lang="en-US" sz="2600" dirty="0" smtClean="0">
                  <a:solidFill>
                    <a:srgbClr val="000000"/>
                  </a:solidFill>
                </a:rPr>
                <a:t>*</a:t>
              </a:r>
              <a:endParaRPr lang="en-US" sz="2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377" name="Group 12"/>
          <p:cNvGrpSpPr>
            <a:grpSpLocks/>
          </p:cNvGrpSpPr>
          <p:nvPr/>
        </p:nvGrpSpPr>
        <p:grpSpPr bwMode="auto">
          <a:xfrm>
            <a:off x="9722232" y="1458414"/>
            <a:ext cx="1800225" cy="1803400"/>
            <a:chOff x="5886179" y="2626238"/>
            <a:chExt cx="1801259" cy="1803615"/>
          </a:xfrm>
        </p:grpSpPr>
        <p:sp>
          <p:nvSpPr>
            <p:cNvPr id="131" name="Bent-Up Arrow 130"/>
            <p:cNvSpPr/>
            <p:nvPr/>
          </p:nvSpPr>
          <p:spPr>
            <a:xfrm flipV="1">
              <a:off x="6186389" y="2626238"/>
              <a:ext cx="1501049" cy="1803615"/>
            </a:xfrm>
            <a:prstGeom prst="bentUpArrow">
              <a:avLst>
                <a:gd name="adj1" fmla="val 14224"/>
                <a:gd name="adj2" fmla="val 20187"/>
                <a:gd name="adj3" fmla="val 17301"/>
              </a:avLst>
            </a:prstGeom>
            <a:solidFill>
              <a:schemeClr val="accent1">
                <a:lumMod val="40000"/>
                <a:lumOff val="6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886179" y="2643388"/>
              <a:ext cx="679452" cy="184366"/>
              <a:chOff x="5992499" y="2648704"/>
              <a:chExt cx="679452" cy="184366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138" name="Rectangle 137"/>
              <p:cNvSpPr/>
              <p:nvPr/>
            </p:nvSpPr>
            <p:spPr>
              <a:xfrm>
                <a:off x="6145639" y="2648704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992499" y="2676870"/>
                <a:ext cx="526312" cy="156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144" name="Rectangle 143"/>
          <p:cNvSpPr/>
          <p:nvPr/>
        </p:nvSpPr>
        <p:spPr>
          <a:xfrm rot="5400000">
            <a:off x="9758745" y="2215968"/>
            <a:ext cx="527050" cy="1571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81" name="TextBox 10"/>
          <p:cNvSpPr txBox="1">
            <a:spLocks noChangeArrowheads="1"/>
          </p:cNvSpPr>
          <p:nvPr/>
        </p:nvSpPr>
        <p:spPr bwMode="auto">
          <a:xfrm>
            <a:off x="2252663" y="2090923"/>
            <a:ext cx="1385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000000"/>
                </a:solidFill>
              </a:rPr>
              <a:t>Epigenetics</a:t>
            </a:r>
          </a:p>
        </p:txBody>
      </p:sp>
      <p:sp>
        <p:nvSpPr>
          <p:cNvPr id="15382" name="TextBox 86"/>
          <p:cNvSpPr txBox="1">
            <a:spLocks noChangeArrowheads="1"/>
          </p:cNvSpPr>
          <p:nvPr/>
        </p:nvSpPr>
        <p:spPr bwMode="auto">
          <a:xfrm>
            <a:off x="5334000" y="1675547"/>
            <a:ext cx="13811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en-US" sz="2000" b="1" dirty="0">
                <a:solidFill>
                  <a:srgbClr val="000000"/>
                </a:solidFill>
              </a:rPr>
              <a:t>Polygenic </a:t>
            </a:r>
          </a:p>
          <a:p>
            <a:pPr eaLnBrk="1" hangingPunct="1">
              <a:lnSpc>
                <a:spcPts val="1800"/>
              </a:lnSpc>
            </a:pPr>
            <a:r>
              <a:rPr lang="en-US" sz="2000" b="1" dirty="0">
                <a:solidFill>
                  <a:srgbClr val="000000"/>
                </a:solidFill>
              </a:rPr>
              <a:t>Monogenic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-2092242" y="2419409"/>
            <a:ext cx="1637295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5" name="Right Arrow 134"/>
          <p:cNvSpPr/>
          <p:nvPr/>
        </p:nvSpPr>
        <p:spPr>
          <a:xfrm>
            <a:off x="2357086" y="3283818"/>
            <a:ext cx="520504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FFAB2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β-Cell Centric </a:t>
            </a:r>
            <a:r>
              <a:rPr lang="en-US" sz="2800" b="1" dirty="0" smtClean="0">
                <a:solidFill>
                  <a:prstClr val="black"/>
                </a:solidFill>
              </a:rPr>
              <a:t>Classification </a:t>
            </a:r>
            <a:r>
              <a:rPr lang="en-US" sz="2800" b="1" dirty="0">
                <a:solidFill>
                  <a:prstClr val="black"/>
                </a:solidFill>
              </a:rPr>
              <a:t>of </a:t>
            </a:r>
            <a:r>
              <a:rPr lang="en-US" sz="2800" b="1" dirty="0" smtClean="0">
                <a:solidFill>
                  <a:prstClr val="black"/>
                </a:solidFill>
              </a:rPr>
              <a:t>Diabetes:</a:t>
            </a:r>
          </a:p>
          <a:p>
            <a:pPr algn="ctr"/>
            <a:r>
              <a:rPr lang="en-US" sz="2000" i="1" dirty="0">
                <a:solidFill>
                  <a:srgbClr val="0000FF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prstClr val="black"/>
                </a:solidFill>
              </a:rPr>
              <a:t> 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092242" y="-772345"/>
            <a:ext cx="46805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/>
              <a:t>Schwartz, Stanley; Epstein, Solomon; </a:t>
            </a:r>
            <a:r>
              <a:rPr lang="en-US" sz="1000" u="sng" dirty="0" err="1"/>
              <a:t>Corkey</a:t>
            </a:r>
            <a:r>
              <a:rPr lang="en-US" sz="1000" u="sng" dirty="0"/>
              <a:t>, Barbara; Grant, Struan; The Time is </a:t>
            </a:r>
            <a:r>
              <a:rPr lang="en-US" sz="1000" u="sng" dirty="0" smtClean="0"/>
              <a:t>Right</a:t>
            </a:r>
          </a:p>
          <a:p>
            <a:r>
              <a:rPr lang="en-US" sz="1000" u="sng" dirty="0" smtClean="0"/>
              <a:t> </a:t>
            </a:r>
            <a:r>
              <a:rPr lang="en-US" sz="1000" u="sng" dirty="0"/>
              <a:t>for New Classification System for Diabetes Mellitus: Rationale and Implications of </a:t>
            </a:r>
            <a:r>
              <a:rPr lang="en-US" sz="1000" u="sng" dirty="0" smtClean="0"/>
              <a:t>the</a:t>
            </a:r>
          </a:p>
          <a:p>
            <a:r>
              <a:rPr lang="en-US" sz="1000" u="sng" dirty="0" smtClean="0"/>
              <a:t> </a:t>
            </a:r>
            <a:r>
              <a:rPr lang="en-US" sz="1000" u="sng" dirty="0"/>
              <a:t>β-Cell Centric Classification Schema;, </a:t>
            </a:r>
            <a:r>
              <a:rPr lang="en-US" sz="1000" u="sng" dirty="0">
                <a:hlinkClick r:id="rId3" tooltip="Diabetes care."/>
              </a:rPr>
              <a:t>Diabetes Care.</a:t>
            </a:r>
            <a:r>
              <a:rPr lang="en-US" sz="1000" dirty="0"/>
              <a:t> 2016 Feb;39(2):179-86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89" name="Right Arrow 88"/>
          <p:cNvSpPr/>
          <p:nvPr/>
        </p:nvSpPr>
        <p:spPr>
          <a:xfrm flipH="1">
            <a:off x="5585346" y="3352827"/>
            <a:ext cx="383573" cy="47783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Bent-Up Arrow 124"/>
          <p:cNvSpPr/>
          <p:nvPr/>
        </p:nvSpPr>
        <p:spPr>
          <a:xfrm rot="16200000" flipH="1" flipV="1">
            <a:off x="4134785" y="4268285"/>
            <a:ext cx="857539" cy="792370"/>
          </a:xfrm>
          <a:prstGeom prst="bentUpArrow">
            <a:avLst>
              <a:gd name="adj1" fmla="val 28100"/>
              <a:gd name="adj2" fmla="val 39543"/>
              <a:gd name="adj3" fmla="val 34233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Right Arrow 125"/>
          <p:cNvSpPr/>
          <p:nvPr/>
        </p:nvSpPr>
        <p:spPr>
          <a:xfrm rot="5400000">
            <a:off x="7256405" y="4333278"/>
            <a:ext cx="482994" cy="47783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979" y="2786503"/>
            <a:ext cx="8465492" cy="1426658"/>
          </a:xfrm>
          <a:prstGeom prst="rect">
            <a:avLst/>
          </a:prstGeom>
          <a:noFill/>
          <a:ln w="38100" cmpd="sng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Left-Right Arrow 128"/>
          <p:cNvSpPr/>
          <p:nvPr/>
        </p:nvSpPr>
        <p:spPr>
          <a:xfrm rot="5400000">
            <a:off x="3661863" y="2031635"/>
            <a:ext cx="945018" cy="484632"/>
          </a:xfrm>
          <a:prstGeom prst="leftRightArrow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85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Screen Shot 2017-05-31 at 8.02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561" y="1086865"/>
            <a:ext cx="574654" cy="528120"/>
          </a:xfrm>
          <a:prstGeom prst="rect">
            <a:avLst/>
          </a:prstGeom>
        </p:spPr>
      </p:pic>
      <p:sp>
        <p:nvSpPr>
          <p:cNvPr id="132" name="Bent-Up Arrow 131"/>
          <p:cNvSpPr/>
          <p:nvPr/>
        </p:nvSpPr>
        <p:spPr bwMode="auto">
          <a:xfrm flipV="1">
            <a:off x="7075464" y="1800778"/>
            <a:ext cx="2106656" cy="3148238"/>
          </a:xfrm>
          <a:prstGeom prst="bentUpArrow">
            <a:avLst>
              <a:gd name="adj1" fmla="val 14224"/>
              <a:gd name="adj2" fmla="val 20187"/>
              <a:gd name="adj3" fmla="val 17301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3" name="Speech Bubble: Oval 9">
            <a:extLst>
              <a:ext uri="{FF2B5EF4-FFF2-40B4-BE49-F238E27FC236}">
                <a16:creationId xmlns:a16="http://schemas.microsoft.com/office/drawing/2014/main" xmlns="" id="{D206E15B-E173-41AD-9C2E-F05A1ED364F7}"/>
              </a:ext>
            </a:extLst>
          </p:cNvPr>
          <p:cNvSpPr/>
          <p:nvPr/>
        </p:nvSpPr>
        <p:spPr>
          <a:xfrm>
            <a:off x="0" y="964047"/>
            <a:ext cx="4136947" cy="1637258"/>
          </a:xfrm>
          <a:prstGeom prst="wedgeEllipseCallout">
            <a:avLst>
              <a:gd name="adj1" fmla="val 36672"/>
              <a:gd name="adj2" fmla="val 73611"/>
            </a:avLst>
          </a:prstGeom>
          <a:solidFill>
            <a:srgbClr val="2D4E77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Centrally Induced IR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Peripheral IR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Stress Hormone-induced IR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Gut Biome-induced IR</a:t>
            </a:r>
          </a:p>
        </p:txBody>
      </p:sp>
      <p:sp>
        <p:nvSpPr>
          <p:cNvPr id="134" name="Speech Bubble: Oval 125">
            <a:extLst>
              <a:ext uri="{FF2B5EF4-FFF2-40B4-BE49-F238E27FC236}">
                <a16:creationId xmlns:a16="http://schemas.microsoft.com/office/drawing/2014/main" xmlns="" id="{D292B86C-F8EA-48B2-B770-A71F201ECB58}"/>
              </a:ext>
            </a:extLst>
          </p:cNvPr>
          <p:cNvSpPr/>
          <p:nvPr/>
        </p:nvSpPr>
        <p:spPr>
          <a:xfrm rot="425784">
            <a:off x="52486" y="4222527"/>
            <a:ext cx="4508568" cy="2000527"/>
          </a:xfrm>
          <a:prstGeom prst="wedgeEllipseCallout">
            <a:avLst>
              <a:gd name="adj1" fmla="val -39018"/>
              <a:gd name="adj2" fmla="val -62499"/>
            </a:avLst>
          </a:prstGeom>
          <a:solidFill>
            <a:srgbClr val="2D4E77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2000" b="1" dirty="0">
                <a:solidFill>
                  <a:srgbClr val="FFFFFF"/>
                </a:solidFill>
              </a:rPr>
              <a:t>Genetic susceptibility to e.g. 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Viruses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Endocrine disruptors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Food AGEs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</a:rPr>
              <a:t>Gut Biome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849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 animBg="1"/>
      <p:bldP spid="13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35472</TotalTime>
  <Words>419</Words>
  <Application>Microsoft Macintosh PowerPoint</Application>
  <PresentationFormat>On-screen Show (4:3)</PresentationFormat>
  <Paragraphs>106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MS PGothic</vt:lpstr>
      <vt:lpstr>ＭＳ Ｐゴシック</vt:lpstr>
      <vt:lpstr>Wingdings</vt:lpstr>
      <vt:lpstr>Office Theme</vt:lpstr>
      <vt:lpstr> The β-Cell Centric Classification of DM</vt:lpstr>
      <vt:lpstr> The β-Cell Centric Classification of DM</vt:lpstr>
      <vt:lpstr>PowerPoint Presentation</vt:lpstr>
      <vt:lpstr>Pushback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1043</cp:revision>
  <cp:lastPrinted>2014-04-01T12:35:45Z</cp:lastPrinted>
  <dcterms:created xsi:type="dcterms:W3CDTF">2014-11-05T16:03:03Z</dcterms:created>
  <dcterms:modified xsi:type="dcterms:W3CDTF">2018-01-02T00:12:58Z</dcterms:modified>
</cp:coreProperties>
</file>