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16"/>
  </p:notesMasterIdLst>
  <p:handoutMasterIdLst>
    <p:handoutMasterId r:id="rId17"/>
  </p:handoutMasterIdLst>
  <p:sldIdLst>
    <p:sldId id="550" r:id="rId2"/>
    <p:sldId id="509" r:id="rId3"/>
    <p:sldId id="763" r:id="rId4"/>
    <p:sldId id="547" r:id="rId5"/>
    <p:sldId id="510" r:id="rId6"/>
    <p:sldId id="556" r:id="rId7"/>
    <p:sldId id="521" r:id="rId8"/>
    <p:sldId id="522" r:id="rId9"/>
    <p:sldId id="523" r:id="rId10"/>
    <p:sldId id="524" r:id="rId11"/>
    <p:sldId id="557" r:id="rId12"/>
    <p:sldId id="529" r:id="rId13"/>
    <p:sldId id="759" r:id="rId14"/>
    <p:sldId id="553" r:id="rId15"/>
  </p:sldIdLst>
  <p:sldSz cx="9144000" cy="6858000" type="screen4x3"/>
  <p:notesSz cx="7077075" cy="9363075"/>
  <p:custDataLst>
    <p:tags r:id="rId18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MSOffice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7A2E"/>
    <a:srgbClr val="8986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72857" autoAdjust="0"/>
  </p:normalViewPr>
  <p:slideViewPr>
    <p:cSldViewPr snapToGrid="0" snapToObjects="1" showGuides="1">
      <p:cViewPr varScale="1">
        <p:scale>
          <a:sx n="61" d="100"/>
          <a:sy n="61" d="100"/>
        </p:scale>
        <p:origin x="197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75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pPr>
              <a:defRPr/>
            </a:pPr>
            <a:fld id="{D01CBF78-73C7-4441-9DF3-569B3DF4BEAB}" type="datetime1">
              <a:rPr lang="en-US"/>
              <a:pPr>
                <a:defRPr/>
              </a:pPr>
              <a:t>11/20/2017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pPr>
              <a:defRPr/>
            </a:pPr>
            <a:fld id="{B5696897-C746-2246-962C-5080B26730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9772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pPr>
              <a:defRPr/>
            </a:pPr>
            <a:fld id="{5877B0DC-DABF-7449-9612-70B988308CCB}" type="datetime1">
              <a:rPr lang="en-US"/>
              <a:pPr>
                <a:defRPr/>
              </a:pPr>
              <a:t>11/20/2017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pPr>
              <a:defRPr/>
            </a:pPr>
            <a:fld id="{08DEC9D8-0AE0-8044-8C5F-5338C4E298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7937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EC9D8-0AE0-8044-8C5F-5338C4E29812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686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 since</a:t>
            </a:r>
            <a:r>
              <a:rPr lang="en-US" baseline="0" dirty="0"/>
              <a:t> Avandia was found in error to increase risk of CVD, all diabetes drugs need to go thru a CV study to make sure that it does not increase the one thing that most diabetes die from and that is CVD.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EC9D8-0AE0-8044-8C5F-5338C4E2981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646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EC9D8-0AE0-8044-8C5F-5338C4E2981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662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EC9D8-0AE0-8044-8C5F-5338C4E2981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263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https://www.janssenmd.com/pdf/invokamet/PI-INVOKAMET.pdf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EC9D8-0AE0-8044-8C5F-5338C4E2981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380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http://www.azpicentral.com/farxiga/pi_farxiga.pdf#page=1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EC9D8-0AE0-8044-8C5F-5338C4E2981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66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http://www.azpicentral.com/farxiga/pi_farxiga.pdf#page=1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EC9D8-0AE0-8044-8C5F-5338C4E2981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112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9682">
              <a:defRPr/>
            </a:pPr>
            <a:r>
              <a:rPr lang="en-US" dirty="0"/>
              <a:t>The Tandem 3 trial studied </a:t>
            </a:r>
            <a:r>
              <a:rPr lang="en-US" dirty="0" err="1"/>
              <a:t>sotagliflozin</a:t>
            </a:r>
            <a:r>
              <a:rPr lang="en-US" dirty="0"/>
              <a:t>. This drug has a dual mechanism of action. Its SGLT-1 inhibitor function delays glucose from being absorbed by the intestines, while its SGLT-2 inhibitor function helps further lower blood glucose level by making the kidney excrete excess glucose.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EC9D8-0AE0-8044-8C5F-5338C4E2981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754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EC9D8-0AE0-8044-8C5F-5338C4E2981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63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8" descr="Cover_1B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142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28D29-1ECB-41DF-951B-2A23F95AD026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79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2BBD3-8CE3-AF4C-A7AF-1289394BA5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11471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9593BA-1C14-D545-BA5A-CDF8306AC5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749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2BBD3-8CE3-AF4C-A7AF-1289394BA5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15495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2BBD3-8CE3-AF4C-A7AF-1289394BA5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829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54E8E-2ED3-4572-B6E4-CCBE1C7EE068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5792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2BBD3-8CE3-AF4C-A7AF-1289394BA5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94993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2BBD3-8CE3-AF4C-A7AF-1289394BA5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39261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2BBD3-8CE3-AF4C-A7AF-1289394BA5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478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92BBD3-8CE3-AF4C-A7AF-1289394BA5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03431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871538" y="192088"/>
            <a:ext cx="8162925" cy="1431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2813" y="1905000"/>
            <a:ext cx="3978275" cy="2019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43488" y="1905000"/>
            <a:ext cx="3979862" cy="2019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12813" y="4076700"/>
            <a:ext cx="3978275" cy="2019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43488" y="4076700"/>
            <a:ext cx="3979862" cy="2019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326989-CD40-43B0-A481-1CCD2527CC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4612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over_1B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213362" y="3231804"/>
            <a:ext cx="4020234" cy="147002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0" i="0">
                <a:solidFill>
                  <a:schemeClr val="tx1"/>
                </a:solidFill>
                <a:latin typeface="Futura Book"/>
                <a:cs typeface="Futura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4213362" y="4766957"/>
            <a:ext cx="4020234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00" b="0" i="0" cap="all">
                <a:solidFill>
                  <a:schemeClr val="tx1"/>
                </a:solidFill>
                <a:latin typeface="Futura Book"/>
                <a:cs typeface="Futura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4030"/>
            <a:ext cx="8229600" cy="40856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" y="1879600"/>
            <a:ext cx="6891867" cy="622830"/>
          </a:xfrm>
        </p:spPr>
        <p:txBody>
          <a:bodyPr anchor="b">
            <a:normAutofit/>
          </a:bodyPr>
          <a:lstStyle>
            <a:lvl1pPr marL="0" indent="0">
              <a:buNone/>
              <a:defRPr sz="1400" b="1" cap="all">
                <a:solidFill>
                  <a:srgbClr val="F27A2E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52082F-CFB7-6C43-87EA-E1C0191DD7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C92BBD3-8CE3-AF4C-A7AF-1289394BA5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137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673" r:id="rId13"/>
    <p:sldLayoutId id="214748367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1054"/>
            <a:ext cx="8229600" cy="5365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Empagliflozin (</a:t>
            </a:r>
            <a:r>
              <a:rPr lang="en-US" b="1" dirty="0" smtClean="0"/>
              <a:t>Jardiance</a:t>
            </a:r>
            <a:r>
              <a:rPr lang="en-US" altLang="en-US" b="1" baseline="30000" dirty="0"/>
              <a:t>®</a:t>
            </a:r>
            <a:r>
              <a:rPr lang="en-US" b="1" dirty="0"/>
              <a:t>)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8364"/>
            <a:ext cx="8229600" cy="5355936"/>
          </a:xfrm>
        </p:spPr>
        <p:txBody>
          <a:bodyPr>
            <a:normAutofit/>
          </a:bodyPr>
          <a:lstStyle/>
          <a:p>
            <a:r>
              <a:rPr lang="en-US" sz="2200" u="sng" dirty="0">
                <a:solidFill>
                  <a:srgbClr val="FF0000"/>
                </a:solidFill>
                <a:sym typeface="Helvetica" charset="0"/>
              </a:rPr>
              <a:t>Lowering HbA1c and weight independently </a:t>
            </a:r>
            <a:r>
              <a:rPr lang="en-US" sz="2200" dirty="0">
                <a:sym typeface="Helvetica" charset="0"/>
              </a:rPr>
              <a:t>of beta cell function </a:t>
            </a:r>
            <a:br>
              <a:rPr lang="en-US" sz="2200" dirty="0">
                <a:sym typeface="Helvetica" charset="0"/>
              </a:rPr>
            </a:br>
            <a:r>
              <a:rPr lang="en-US" sz="2200" dirty="0">
                <a:sym typeface="Helvetica" charset="0"/>
              </a:rPr>
              <a:t>     or insulin resistance</a:t>
            </a:r>
          </a:p>
          <a:p>
            <a:r>
              <a:rPr lang="en-US" sz="2200" dirty="0">
                <a:sym typeface="Helvetica" charset="0"/>
              </a:rPr>
              <a:t>HbA1c &amp; body weight reduction with empagliflozin as monotherapy</a:t>
            </a:r>
            <a:r>
              <a:rPr lang="en-US" sz="2000" dirty="0">
                <a:sym typeface="Helvetica" charset="0"/>
              </a:rPr>
              <a:t>:</a:t>
            </a:r>
            <a:endParaRPr lang="en-US" dirty="0">
              <a:sym typeface="Helvetica" charset="0"/>
            </a:endParaRPr>
          </a:p>
          <a:p>
            <a:pPr lvl="1"/>
            <a:r>
              <a:rPr lang="en-US" dirty="0">
                <a:sym typeface="Helvetica" charset="0"/>
              </a:rPr>
              <a:t>-0.34% &amp; -2.24 kg with 10 mg dose &amp; -0.47% &amp; -2.61 kg with 25 mg dose</a:t>
            </a:r>
          </a:p>
          <a:p>
            <a:r>
              <a:rPr lang="en-US" sz="2200" dirty="0">
                <a:sym typeface="Helvetica" charset="0"/>
              </a:rPr>
              <a:t>HbA1c &amp; </a:t>
            </a:r>
            <a:r>
              <a:rPr lang="en-US" sz="2200" u="sng" dirty="0">
                <a:solidFill>
                  <a:srgbClr val="FF0000"/>
                </a:solidFill>
                <a:sym typeface="Helvetica" charset="0"/>
              </a:rPr>
              <a:t>body weight reduction </a:t>
            </a:r>
            <a:r>
              <a:rPr lang="en-US" sz="2200" dirty="0">
                <a:sym typeface="Helvetica" charset="0"/>
              </a:rPr>
              <a:t>when used as </a:t>
            </a:r>
            <a:r>
              <a:rPr lang="en-US" sz="2200" dirty="0">
                <a:solidFill>
                  <a:srgbClr val="FF0000"/>
                </a:solidFill>
                <a:sym typeface="Helvetica" charset="0"/>
              </a:rPr>
              <a:t>an add-on to metformin: </a:t>
            </a:r>
          </a:p>
          <a:p>
            <a:pPr lvl="1"/>
            <a:r>
              <a:rPr lang="en-US" dirty="0">
                <a:sym typeface="Helvetica" charset="0"/>
              </a:rPr>
              <a:t>-0.34% &amp; -3.14 kg with 10 mg dose </a:t>
            </a:r>
          </a:p>
          <a:p>
            <a:pPr lvl="1"/>
            <a:r>
              <a:rPr lang="en-US" dirty="0">
                <a:sym typeface="Helvetica" charset="0"/>
              </a:rPr>
              <a:t>-0.63% &amp; -4.03 kg with 25 mg dose  </a:t>
            </a:r>
            <a:r>
              <a:rPr lang="en-US" dirty="0">
                <a:highlight>
                  <a:srgbClr val="FFFF00"/>
                </a:highlight>
                <a:sym typeface="Helvetica" charset="0"/>
              </a:rPr>
              <a:t>about 9 pounds</a:t>
            </a:r>
          </a:p>
          <a:p>
            <a:r>
              <a:rPr lang="en-US" altLang="en-US" sz="2200" dirty="0">
                <a:solidFill>
                  <a:srgbClr val="FF0000"/>
                </a:solidFill>
                <a:sym typeface="Helvetica" charset="0"/>
              </a:rPr>
              <a:t>Hypoglycemia: 0.9-3.6% </a:t>
            </a:r>
            <a:r>
              <a:rPr lang="en-US" altLang="en-US" sz="2200" dirty="0">
                <a:sym typeface="Helvetica" charset="0"/>
              </a:rPr>
              <a:t> (vs. 7.1% on metformin alone &amp; 5.4% on sitagliptin)</a:t>
            </a:r>
          </a:p>
          <a:p>
            <a:pPr lvl="1"/>
            <a:r>
              <a:rPr lang="en-US" altLang="en-US" dirty="0">
                <a:solidFill>
                  <a:srgbClr val="FF0000"/>
                </a:solidFill>
                <a:sym typeface="Helvetica" charset="0"/>
              </a:rPr>
              <a:t>Lower incidence of hypoglycemia</a:t>
            </a:r>
            <a:endParaRPr lang="en-US" dirty="0">
              <a:solidFill>
                <a:srgbClr val="FF0000"/>
              </a:solidFill>
              <a:sym typeface="Helvetica" charset="0"/>
            </a:endParaRPr>
          </a:p>
          <a:p>
            <a:pPr>
              <a:spcBef>
                <a:spcPts val="0"/>
              </a:spcBef>
            </a:pPr>
            <a:r>
              <a:rPr lang="en-US" altLang="en-US" sz="2200" dirty="0">
                <a:sym typeface="Helvetica" charset="0"/>
              </a:rPr>
              <a:t> </a:t>
            </a:r>
            <a:r>
              <a:rPr lang="en-US" altLang="en-US" sz="2200" dirty="0">
                <a:solidFill>
                  <a:srgbClr val="FF0000"/>
                </a:solidFill>
                <a:sym typeface="Helvetica" charset="0"/>
              </a:rPr>
              <a:t>Reduction in SBP</a:t>
            </a:r>
            <a:r>
              <a:rPr lang="en-US" altLang="en-US" sz="2200" dirty="0">
                <a:sym typeface="Helvetica" charset="0"/>
              </a:rPr>
              <a:t>: 4-5mmHg from baseline</a:t>
            </a:r>
          </a:p>
          <a:p>
            <a:pPr lvl="1">
              <a:spcBef>
                <a:spcPts val="0"/>
              </a:spcBef>
            </a:pPr>
            <a:r>
              <a:rPr lang="en-US" altLang="en-US" dirty="0">
                <a:sym typeface="Helvetica" charset="0"/>
              </a:rPr>
              <a:t>Effect more pronounced if SBP &gt;140mmHg </a:t>
            </a:r>
          </a:p>
          <a:p>
            <a:pPr>
              <a:spcBef>
                <a:spcPts val="8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1</a:t>
            </a:fld>
            <a:r>
              <a:rPr lang="en-US" dirty="0"/>
              <a:t> of 94</a:t>
            </a:r>
          </a:p>
        </p:txBody>
      </p:sp>
    </p:spTree>
    <p:extLst>
      <p:ext uri="{BB962C8B-B14F-4D97-AF65-F5344CB8AC3E}">
        <p14:creationId xmlns:p14="http://schemas.microsoft.com/office/powerpoint/2010/main" val="3122864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ts val="3800"/>
              </a:lnSpc>
            </a:pPr>
            <a:r>
              <a:rPr lang="en-US" sz="4000">
                <a:solidFill>
                  <a:schemeClr val="accent5"/>
                </a:solidFill>
                <a:latin typeface="Calibri"/>
                <a:cs typeface="Calibri"/>
              </a:rPr>
              <a:t>EMPA-REG OUTCOME Trial</a:t>
            </a:r>
            <a:br>
              <a:rPr lang="en-US" sz="4000">
                <a:solidFill>
                  <a:schemeClr val="accent5"/>
                </a:solidFill>
                <a:latin typeface="Calibri"/>
                <a:cs typeface="Calibri"/>
              </a:rPr>
            </a:br>
            <a:r>
              <a:rPr lang="en-US" i="1">
                <a:solidFill>
                  <a:schemeClr val="accent5"/>
                </a:solidFill>
                <a:latin typeface="Calibri"/>
                <a:cs typeface="Calibri"/>
              </a:rPr>
              <a:t>Cardiovascular Outcomes and Death From </a:t>
            </a:r>
            <a:br>
              <a:rPr lang="en-US" i="1">
                <a:solidFill>
                  <a:schemeClr val="accent5"/>
                </a:solidFill>
                <a:latin typeface="Calibri"/>
                <a:cs typeface="Calibri"/>
              </a:rPr>
            </a:br>
            <a:r>
              <a:rPr lang="en-US" i="1">
                <a:solidFill>
                  <a:schemeClr val="accent5"/>
                </a:solidFill>
                <a:latin typeface="Calibri"/>
                <a:cs typeface="Calibri"/>
              </a:rPr>
              <a:t>Any Cause</a:t>
            </a:r>
            <a:endParaRPr lang="en-US" i="1" dirty="0">
              <a:solidFill>
                <a:schemeClr val="accent5"/>
              </a:solidFill>
              <a:latin typeface="Calibri"/>
              <a:cs typeface="Calibri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96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  <a:latin typeface="Arial Rounded MT Bold" pitchFamily="34" charset="0"/>
              </a:rPr>
              <a:t>Type 2 Diabetes </a:t>
            </a:r>
            <a:br>
              <a:rPr lang="en-US" dirty="0">
                <a:solidFill>
                  <a:srgbClr val="FF0000"/>
                </a:solidFill>
                <a:latin typeface="Arial Rounded MT Bold" pitchFamily="34" charset="0"/>
              </a:rPr>
            </a:br>
            <a:r>
              <a:rPr lang="en-US" dirty="0">
                <a:solidFill>
                  <a:srgbClr val="FF0000"/>
                </a:solidFill>
                <a:latin typeface="Arial Rounded MT Bold" pitchFamily="34" charset="0"/>
              </a:rPr>
              <a:t>Results in Premature Death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3600" dirty="0">
                <a:solidFill>
                  <a:srgbClr val="FF0000"/>
                </a:solidFill>
              </a:rPr>
              <a:t>Life Expectancy Stats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26989-CD40-43B0-A481-1CCD2527CCCD}" type="slidenum">
              <a:rPr lang="en-US" altLang="en-US" smtClean="0"/>
              <a:pPr/>
              <a:t>3</a:t>
            </a:fld>
            <a:endParaRPr lang="en-US" altLang="en-US"/>
          </a:p>
        </p:txBody>
      </p:sp>
      <p:graphicFrame>
        <p:nvGraphicFramePr>
          <p:cNvPr id="8" name="Group 3"/>
          <p:cNvGraphicFramePr>
            <a:graphicFrameLocks noGrp="1"/>
          </p:cNvGraphicFramePr>
          <p:nvPr>
            <p:ph idx="1"/>
            <p:extLst/>
          </p:nvPr>
        </p:nvGraphicFramePr>
        <p:xfrm>
          <a:off x="871539" y="1867766"/>
          <a:ext cx="7122533" cy="4853712"/>
        </p:xfrm>
        <a:graphic>
          <a:graphicData uri="http://schemas.openxmlformats.org/drawingml/2006/table">
            <a:tbl>
              <a:tblPr/>
              <a:tblGrid>
                <a:gridCol w="17802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663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956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02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766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Age @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Diagnosis</a:t>
                      </a:r>
                    </a:p>
                  </a:txBody>
                  <a:tcPr marL="68580" marR="68580" marT="34288" marB="342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99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Disease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Duration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99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Life-Years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Lost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99">
                        <a:alpha val="4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QALYs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Lost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99">
                        <a:alpha val="49804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625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20</a:t>
                      </a:r>
                    </a:p>
                  </a:txBody>
                  <a:tcPr marL="68580" marR="68580" marT="34288" marB="342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44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18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30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25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30</a:t>
                      </a:r>
                    </a:p>
                  </a:txBody>
                  <a:tcPr marL="68580" marR="68580" marT="34288" marB="342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38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15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25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643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Verdana" pitchFamily="34" charset="0"/>
                        </a:rPr>
                        <a:t>40</a:t>
                      </a:r>
                    </a:p>
                  </a:txBody>
                  <a:tcPr marL="68580" marR="68580" marT="34288" marB="342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32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Verdana" pitchFamily="34" charset="0"/>
                        </a:rPr>
                        <a:t>12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Verdana" pitchFamily="34" charset="0"/>
                        </a:rPr>
                        <a:t>20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625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Verdana" pitchFamily="34" charset="0"/>
                        </a:rPr>
                        <a:t>50</a:t>
                      </a:r>
                    </a:p>
                  </a:txBody>
                  <a:tcPr marL="68580" marR="68580" marT="34288" marB="342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25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Verdana" pitchFamily="34" charset="0"/>
                        </a:rPr>
                        <a:t>9.3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Verdana" pitchFamily="34" charset="0"/>
                        </a:rPr>
                        <a:t>16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625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60</a:t>
                      </a:r>
                    </a:p>
                  </a:txBody>
                  <a:tcPr marL="68580" marR="68580" marT="34288" marB="342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18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8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12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625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70</a:t>
                      </a:r>
                    </a:p>
                  </a:txBody>
                  <a:tcPr marL="68580" marR="68580" marT="34288" marB="3428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12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6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9</a:t>
                      </a:r>
                    </a:p>
                  </a:txBody>
                  <a:tcPr marL="68580" marR="68580" marT="34288" marB="3428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828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72866"/>
            <a:ext cx="78867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en-US" sz="4000" b="1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4000" b="1" dirty="0">
                <a:solidFill>
                  <a:srgbClr val="FF0000"/>
                </a:solidFill>
                <a:latin typeface="Arial Black" panose="020B0A04020102020204" pitchFamily="34" charset="0"/>
              </a:rPr>
              <a:t>Reduces CV risk by 38%!</a:t>
            </a:r>
            <a:br>
              <a:rPr lang="en-US" sz="4000" b="1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27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Empa</a:t>
            </a:r>
            <a:r>
              <a:rPr lang="en-US" sz="2700" b="1" dirty="0">
                <a:solidFill>
                  <a:schemeClr val="tx1"/>
                </a:solidFill>
                <a:latin typeface="Arial Black" panose="020B0A04020102020204" pitchFamily="34" charset="0"/>
              </a:rPr>
              <a:t>-Reg Outcome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74484"/>
            <a:ext cx="9144000" cy="5246991"/>
          </a:xfrm>
        </p:spPr>
        <p:txBody>
          <a:bodyPr>
            <a:normAutofit lnSpcReduction="10000"/>
          </a:bodyPr>
          <a:lstStyle/>
          <a:p>
            <a:r>
              <a:rPr lang="en-US" b="1" u="sng" dirty="0"/>
              <a:t>FDA  Approved the Indication </a:t>
            </a:r>
          </a:p>
          <a:p>
            <a:pPr lvl="1"/>
            <a:r>
              <a:rPr lang="en-US" b="1" u="sng" dirty="0"/>
              <a:t>Reduction in CV outcomes</a:t>
            </a:r>
          </a:p>
          <a:p>
            <a:pPr lvl="1"/>
            <a:r>
              <a:rPr lang="en-US" b="1" u="sng" dirty="0"/>
              <a:t>Reduction in mortality</a:t>
            </a:r>
          </a:p>
          <a:p>
            <a:pPr lvl="1"/>
            <a:r>
              <a:rPr lang="en-US" b="1" u="sng" dirty="0"/>
              <a:t>Reduction in BP</a:t>
            </a:r>
          </a:p>
          <a:p>
            <a:pPr lvl="1"/>
            <a:r>
              <a:rPr lang="en-US" b="1" u="sng" dirty="0"/>
              <a:t>Reduction by 35% in hospitalization for heart failure</a:t>
            </a:r>
          </a:p>
          <a:p>
            <a:r>
              <a:rPr lang="en-US" sz="3600" b="1" dirty="0"/>
              <a:t>The treatment group experienced a </a:t>
            </a:r>
            <a:r>
              <a:rPr lang="en-US" sz="6000" b="1" u="sng" dirty="0">
                <a:solidFill>
                  <a:srgbClr val="FF0000"/>
                </a:solidFill>
              </a:rPr>
              <a:t>38% </a:t>
            </a:r>
            <a:r>
              <a:rPr lang="en-US" sz="3600" b="1" u="sng" dirty="0">
                <a:solidFill>
                  <a:srgbClr val="FF0000"/>
                </a:solidFill>
              </a:rPr>
              <a:t>reduction in all-cause mortality.</a:t>
            </a:r>
          </a:p>
          <a:p>
            <a:r>
              <a:rPr lang="en-US" sz="3200" dirty="0">
                <a:solidFill>
                  <a:srgbClr val="FF0000"/>
                </a:solidFill>
              </a:rPr>
              <a:t>Reduces risk for Death, lowers blood glucose, BP,  weight, and can improve kidney function</a:t>
            </a:r>
          </a:p>
          <a:p>
            <a:pPr lvl="2"/>
            <a:r>
              <a:rPr lang="en-US" sz="2400" dirty="0">
                <a:solidFill>
                  <a:srgbClr val="FF0000"/>
                </a:solidFill>
              </a:rPr>
              <a:t>No reduction in stroke</a:t>
            </a:r>
          </a:p>
          <a:p>
            <a:pPr lvl="2"/>
            <a:r>
              <a:rPr lang="en-US" sz="2400" dirty="0">
                <a:solidFill>
                  <a:srgbClr val="FF0000"/>
                </a:solidFill>
              </a:rPr>
              <a:t>No reduction in 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81992" y="0"/>
            <a:ext cx="49872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Empagliflozin (Jaridance</a:t>
            </a:r>
            <a:r>
              <a:rPr lang="en-US" altLang="en-US" sz="3200" baseline="30000" dirty="0">
                <a:solidFill>
                  <a:schemeClr val="bg1"/>
                </a:solidFill>
              </a:rPr>
              <a:t>®</a:t>
            </a:r>
            <a:r>
              <a:rPr lang="en-US" sz="32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4986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EMPA-REG OUTCOME Trial</a:t>
            </a:r>
            <a:br>
              <a:rPr lang="en-US" sz="4000"/>
            </a:br>
            <a:r>
              <a:rPr lang="en-US" i="1"/>
              <a:t>Renal Outcomes</a:t>
            </a:r>
            <a:endParaRPr lang="en-US" i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164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3346"/>
            <a:ext cx="2521528" cy="706581"/>
          </a:xfrm>
        </p:spPr>
        <p:txBody>
          <a:bodyPr>
            <a:normAutofit/>
          </a:bodyPr>
          <a:lstStyle/>
          <a:p>
            <a:r>
              <a:rPr lang="en-US" dirty="0"/>
              <a:t>Jardiance</a:t>
            </a:r>
          </a:p>
        </p:txBody>
      </p:sp>
      <p:pic>
        <p:nvPicPr>
          <p:cNvPr id="4106" name="Picture 10" descr="Hemoglobin (A1C) Reductions with Monotherapy at 24 Week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54" y="967891"/>
            <a:ext cx="8469839" cy="439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47254" y="5363984"/>
            <a:ext cx="19396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hangingPunct="0"/>
            <a:r>
              <a:rPr lang="en-US" altLang="en-US" dirty="0">
                <a:latin typeface="Arial" panose="020B0604020202020204" pitchFamily="34" charset="0"/>
              </a:rPr>
              <a:t>Weight Loss</a:t>
            </a:r>
            <a:r>
              <a:rPr lang="en-US" altLang="en-US" baseline="30000" dirty="0">
                <a:latin typeface="Arial" panose="020B0604020202020204" pitchFamily="34" charset="0"/>
              </a:rPr>
              <a:t>‡</a:t>
            </a:r>
            <a:r>
              <a:rPr lang="en-US" altLang="en-US" dirty="0">
                <a:latin typeface="Arial" panose="020B0604020202020204" pitchFamily="34" charset="0"/>
              </a:rPr>
              <a:t>:</a:t>
            </a:r>
          </a:p>
          <a:p>
            <a:pPr lvl="0" defTabSz="914400" eaLnBrk="0" hangingPunct="0"/>
            <a:r>
              <a:rPr lang="en-US" altLang="en-US" dirty="0">
                <a:latin typeface="Arial" panose="020B0604020202020204" pitchFamily="34" charset="0"/>
              </a:rPr>
              <a:t>-2.8% (10 mg)</a:t>
            </a:r>
            <a:br>
              <a:rPr lang="en-US" altLang="en-US" dirty="0">
                <a:latin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</a:rPr>
              <a:t>-3.2% (25 mg)</a:t>
            </a:r>
            <a:br>
              <a:rPr lang="en-US" altLang="en-US" dirty="0">
                <a:latin typeface="Arial" panose="020B0604020202020204" pitchFamily="34" charset="0"/>
              </a:rPr>
            </a:b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576945" y="5363984"/>
            <a:ext cx="25769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SBP Reduction</a:t>
            </a:r>
            <a:r>
              <a:rPr lang="en-US" baseline="30000" dirty="0"/>
              <a:t>§</a:t>
            </a:r>
            <a:r>
              <a:rPr lang="en-US" dirty="0"/>
              <a:t>:</a:t>
            </a:r>
          </a:p>
          <a:p>
            <a:r>
              <a:rPr lang="en-US" dirty="0"/>
              <a:t>-2.6 mm Hg (10 mg)</a:t>
            </a:r>
            <a:r>
              <a:rPr lang="en-US" baseline="30000" dirty="0"/>
              <a:t>||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-3.4 mm Hg (25 mg)</a:t>
            </a:r>
            <a:r>
              <a:rPr lang="en-US" baseline="30000" dirty="0"/>
              <a:t>¶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978728" y="554182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Empaglifozin</a:t>
            </a:r>
            <a:endParaRPr lang="en-US" sz="2400" b="1" dirty="0"/>
          </a:p>
        </p:txBody>
      </p:sp>
      <p:sp>
        <p:nvSpPr>
          <p:cNvPr id="3" name="Oval 2"/>
          <p:cNvSpPr/>
          <p:nvPr/>
        </p:nvSpPr>
        <p:spPr>
          <a:xfrm>
            <a:off x="7726680" y="2583180"/>
            <a:ext cx="1417320" cy="2514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322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869" y="85993"/>
            <a:ext cx="8229600" cy="536575"/>
          </a:xfrm>
        </p:spPr>
        <p:txBody>
          <a:bodyPr>
            <a:normAutofit fontScale="90000"/>
          </a:bodyPr>
          <a:lstStyle/>
          <a:p>
            <a:r>
              <a:rPr lang="en-US" dirty="0"/>
              <a:t>Canagliflozin</a:t>
            </a:r>
            <a:r>
              <a:rPr lang="en-US" altLang="en-US" dirty="0"/>
              <a:t> (Invokana</a:t>
            </a:r>
            <a:r>
              <a:rPr lang="en-US" altLang="en-US" baseline="30000" dirty="0"/>
              <a:t>®</a:t>
            </a:r>
            <a:r>
              <a:rPr lang="en-US" altLang="en-US" dirty="0"/>
              <a:t>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773466"/>
            <a:ext cx="8229600" cy="5175827"/>
          </a:xfrm>
        </p:spPr>
        <p:txBody>
          <a:bodyPr>
            <a:normAutofit fontScale="70000" lnSpcReduction="20000"/>
          </a:bodyPr>
          <a:lstStyle/>
          <a:p>
            <a:r>
              <a:rPr lang="en-US" altLang="en-US" dirty="0"/>
              <a:t>Canagliflozin 100mg and 300mg vs. sitagliptan reductions:</a:t>
            </a:r>
          </a:p>
          <a:p>
            <a:pPr lvl="1">
              <a:spcBef>
                <a:spcPts val="1800"/>
              </a:spcBef>
            </a:pPr>
            <a:r>
              <a:rPr lang="en-US" altLang="en-US" b="1" dirty="0"/>
              <a:t>A1c:  on average -0.73% and -0.88% vs. -0.73% respectively</a:t>
            </a:r>
          </a:p>
          <a:p>
            <a:pPr lvl="1">
              <a:spcBef>
                <a:spcPts val="1800"/>
              </a:spcBef>
            </a:pPr>
            <a:r>
              <a:rPr lang="en-US" altLang="en-US" b="1" dirty="0"/>
              <a:t>Body weight: -3.8% and -4.2% vs. -1.3 % respectively</a:t>
            </a:r>
          </a:p>
          <a:p>
            <a:pPr lvl="1">
              <a:spcBef>
                <a:spcPts val="1800"/>
              </a:spcBef>
            </a:pPr>
            <a:r>
              <a:rPr lang="en-US" altLang="en-US" b="1" dirty="0"/>
              <a:t>Systolic Blood Pressure: -3.5% and -4.7% vs. -0.7% respectively</a:t>
            </a:r>
          </a:p>
          <a:p>
            <a:r>
              <a:rPr lang="en-US" altLang="en-US" dirty="0"/>
              <a:t>Important Side Effects:</a:t>
            </a:r>
          </a:p>
          <a:p>
            <a:pPr lvl="1"/>
            <a:r>
              <a:rPr lang="en-US" altLang="en-US" dirty="0"/>
              <a:t>Dehydration - Increased risk of Yeast Infections and UTI</a:t>
            </a:r>
          </a:p>
          <a:p>
            <a:pPr lvl="1"/>
            <a:r>
              <a:rPr lang="en-US" altLang="en-US" dirty="0"/>
              <a:t>Hyperkalemia (incidence higher with &gt; 300mg dose)</a:t>
            </a:r>
          </a:p>
          <a:p>
            <a:r>
              <a:rPr lang="en-US" altLang="en-US" dirty="0"/>
              <a:t>Key Information: </a:t>
            </a:r>
          </a:p>
          <a:p>
            <a:pPr lvl="1"/>
            <a:r>
              <a:rPr lang="en-US" altLang="en-US" dirty="0"/>
              <a:t>Best to take before the first meal of the day </a:t>
            </a:r>
          </a:p>
          <a:p>
            <a:pPr lvl="1"/>
            <a:r>
              <a:rPr lang="en-US" altLang="en-US" dirty="0"/>
              <a:t>NOT recommended for use in severe hepatic impairment </a:t>
            </a:r>
          </a:p>
          <a:p>
            <a:pPr lvl="1"/>
            <a:r>
              <a:rPr lang="en-US" altLang="en-US" dirty="0"/>
              <a:t>NOT for use in severe renal impairment (&lt;30mL/minute), ESRD, or patients receiving dialysis </a:t>
            </a:r>
          </a:p>
          <a:p>
            <a:r>
              <a:rPr lang="en-US" sz="3600" b="1" dirty="0"/>
              <a:t>The results from the Canvas study showed that </a:t>
            </a:r>
            <a:r>
              <a:rPr lang="en-US" sz="3600" b="1" dirty="0" err="1"/>
              <a:t>canagliflozin</a:t>
            </a:r>
            <a:r>
              <a:rPr lang="en-US" sz="3600" b="1" dirty="0"/>
              <a:t> reduced the overall risk of cardiovascular disease and death by </a:t>
            </a:r>
            <a:r>
              <a:rPr lang="en-US" sz="3600" b="1" dirty="0">
                <a:solidFill>
                  <a:srgbClr val="FF0000"/>
                </a:solidFill>
              </a:rPr>
              <a:t>14</a:t>
            </a:r>
            <a:r>
              <a:rPr lang="en-US" sz="3600" b="1" dirty="0"/>
              <a:t> percent and reduced the risk of heart failure hospitalization by </a:t>
            </a:r>
            <a:r>
              <a:rPr lang="en-US" sz="3600" b="1" dirty="0">
                <a:solidFill>
                  <a:srgbClr val="FF0000"/>
                </a:solidFill>
              </a:rPr>
              <a:t>33</a:t>
            </a:r>
            <a:r>
              <a:rPr lang="en-US" sz="3600" b="1" dirty="0"/>
              <a:t> percent. The drug also demonstrated potential renal protective effects.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398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3829"/>
            <a:ext cx="8229600" cy="536575"/>
          </a:xfrm>
        </p:spPr>
        <p:txBody>
          <a:bodyPr>
            <a:normAutofit fontScale="90000"/>
          </a:bodyPr>
          <a:lstStyle/>
          <a:p>
            <a:r>
              <a:rPr lang="en-US" dirty="0"/>
              <a:t>Canagliflozin/Metformin </a:t>
            </a:r>
            <a:br>
              <a:rPr lang="en-US" dirty="0"/>
            </a:br>
            <a:r>
              <a:rPr lang="en-US" dirty="0"/>
              <a:t>(Invokamet</a:t>
            </a:r>
            <a:r>
              <a:rPr lang="en-US" altLang="en-US" baseline="30000" dirty="0"/>
              <a:t>®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5920"/>
            <a:ext cx="8229600" cy="481838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Results from </a:t>
            </a:r>
            <a:r>
              <a:rPr lang="en-US" dirty="0">
                <a:solidFill>
                  <a:srgbClr val="FF0000"/>
                </a:solidFill>
              </a:rPr>
              <a:t>26-week placebo-controlled clinical study </a:t>
            </a:r>
            <a:r>
              <a:rPr lang="en-US" dirty="0"/>
              <a:t>comparing canagliflozin/metformin 100/1000 mg and 300/1000 mg vs metformin 1000 mg are as follows. </a:t>
            </a:r>
          </a:p>
          <a:p>
            <a:pPr lvl="1"/>
            <a:r>
              <a:rPr lang="en-US" b="1" dirty="0"/>
              <a:t>A1c change from baseline: -0.79% and </a:t>
            </a:r>
            <a:r>
              <a:rPr lang="en-US" b="1" dirty="0">
                <a:solidFill>
                  <a:srgbClr val="FF0000"/>
                </a:solidFill>
              </a:rPr>
              <a:t>-0.94% </a:t>
            </a:r>
            <a:r>
              <a:rPr lang="en-US" b="1" dirty="0"/>
              <a:t>vs 0.17% respectively. </a:t>
            </a:r>
          </a:p>
          <a:p>
            <a:pPr lvl="1"/>
            <a:r>
              <a:rPr lang="en-US" dirty="0"/>
              <a:t>Change in fasting plasma glucose: -48 and </a:t>
            </a:r>
            <a:r>
              <a:rPr lang="en-US" dirty="0">
                <a:solidFill>
                  <a:srgbClr val="FF0000"/>
                </a:solidFill>
              </a:rPr>
              <a:t>-57 mg/dL </a:t>
            </a:r>
            <a:r>
              <a:rPr lang="en-US" dirty="0"/>
              <a:t>vs 2 mg/dL respectively. </a:t>
            </a:r>
          </a:p>
          <a:p>
            <a:pPr lvl="1"/>
            <a:r>
              <a:rPr lang="en-US" b="1" dirty="0"/>
              <a:t>Change in body weight: -3.7 kg and -4.2 kg vs. -1.2 kg respectively. </a:t>
            </a:r>
          </a:p>
          <a:p>
            <a:r>
              <a:rPr lang="en-US" dirty="0"/>
              <a:t>Important Side Effects:</a:t>
            </a:r>
          </a:p>
          <a:p>
            <a:pPr lvl="1"/>
            <a:r>
              <a:rPr lang="en-US" dirty="0"/>
              <a:t>Lactic Acidosis (Black Box Warning)</a:t>
            </a:r>
          </a:p>
          <a:p>
            <a:pPr lvl="1"/>
            <a:r>
              <a:rPr lang="en-US" dirty="0"/>
              <a:t>Hyperkalemia</a:t>
            </a:r>
          </a:p>
          <a:p>
            <a:pPr lvl="1"/>
            <a:r>
              <a:rPr lang="en-US" b="1" dirty="0"/>
              <a:t>Increased risk of genital tract infections</a:t>
            </a:r>
          </a:p>
          <a:p>
            <a:r>
              <a:rPr lang="en-US" altLang="en-US" dirty="0"/>
              <a:t>Key Information: </a:t>
            </a:r>
          </a:p>
          <a:p>
            <a:pPr lvl="1"/>
            <a:r>
              <a:rPr lang="en-US" altLang="en-US" b="1" dirty="0"/>
              <a:t>Best to take before breakfast and dinner. </a:t>
            </a:r>
          </a:p>
          <a:p>
            <a:pPr lvl="1"/>
            <a:r>
              <a:rPr lang="en-US" altLang="en-US" dirty="0"/>
              <a:t>NOT recommended for use in severe hepatic impairment </a:t>
            </a:r>
          </a:p>
          <a:p>
            <a:pPr lvl="1"/>
            <a:r>
              <a:rPr lang="en-US" altLang="en-US" dirty="0"/>
              <a:t>NOT for use in severe renal impairment (&lt;30mL/minute), ESRD, or patients receiving dialysis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324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303283"/>
            <a:ext cx="8229600" cy="536575"/>
          </a:xfrm>
        </p:spPr>
        <p:txBody>
          <a:bodyPr>
            <a:normAutofit fontScale="90000"/>
          </a:bodyPr>
          <a:lstStyle/>
          <a:p>
            <a:r>
              <a:rPr lang="en-US" dirty="0"/>
              <a:t>Dapagliflozin (Farxiga</a:t>
            </a:r>
            <a:r>
              <a:rPr lang="en-US" altLang="en-US" baseline="30000" dirty="0"/>
              <a:t>®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4905"/>
            <a:ext cx="8229600" cy="5029395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Results of a </a:t>
            </a:r>
            <a:r>
              <a:rPr lang="en-US" dirty="0">
                <a:solidFill>
                  <a:srgbClr val="FF0000"/>
                </a:solidFill>
              </a:rPr>
              <a:t>24-week, double-blind placebo-controlled study </a:t>
            </a:r>
            <a:r>
              <a:rPr lang="en-US" dirty="0"/>
              <a:t>of dapagliflozin 10mg and 5 mg compared to placebo. </a:t>
            </a:r>
          </a:p>
          <a:p>
            <a:pPr lvl="1"/>
            <a:r>
              <a:rPr lang="en-US" b="1" dirty="0"/>
              <a:t>A1c:  </a:t>
            </a:r>
            <a:r>
              <a:rPr lang="en-US" b="1" dirty="0">
                <a:solidFill>
                  <a:srgbClr val="FF0000"/>
                </a:solidFill>
              </a:rPr>
              <a:t>were -0.9% and -0.8% </a:t>
            </a:r>
            <a:r>
              <a:rPr lang="en-US" b="1" dirty="0"/>
              <a:t>vs. -0.2% respectively.</a:t>
            </a:r>
          </a:p>
          <a:p>
            <a:pPr lvl="1"/>
            <a:r>
              <a:rPr lang="en-US" dirty="0"/>
              <a:t>Fasting Plasma Glucose: were -28.8 and -24.1 mg/dL vs. -4.1 mg/dL respectively.  </a:t>
            </a:r>
          </a:p>
          <a:p>
            <a:r>
              <a:rPr lang="en-US" dirty="0"/>
              <a:t>Important Side Effects:</a:t>
            </a:r>
          </a:p>
          <a:p>
            <a:pPr lvl="1"/>
            <a:r>
              <a:rPr lang="en-US" dirty="0"/>
              <a:t>Hypotension</a:t>
            </a:r>
          </a:p>
          <a:p>
            <a:pPr lvl="1"/>
            <a:r>
              <a:rPr lang="en-US" dirty="0"/>
              <a:t>Genital mycotic infections</a:t>
            </a:r>
          </a:p>
          <a:p>
            <a:pPr lvl="1"/>
            <a:r>
              <a:rPr lang="en-US" dirty="0"/>
              <a:t>Ketoacidosis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Increases in LDL-C</a:t>
            </a:r>
          </a:p>
          <a:p>
            <a:r>
              <a:rPr lang="en-US" dirty="0"/>
              <a:t>Key Information:</a:t>
            </a:r>
          </a:p>
          <a:p>
            <a:pPr lvl="1"/>
            <a:r>
              <a:rPr lang="en-US" altLang="en-US" b="1" dirty="0"/>
              <a:t>Best when taken before the first meal of the day.</a:t>
            </a:r>
          </a:p>
          <a:p>
            <a:pPr lvl="1"/>
            <a:r>
              <a:rPr lang="en-US" altLang="en-US" b="1" dirty="0"/>
              <a:t>NOT for use in severe renal impairment (&lt;30mL/minute), ESRD, or patients receiving dialysis. </a:t>
            </a:r>
            <a:endParaRPr lang="en-US" b="1" dirty="0"/>
          </a:p>
          <a:p>
            <a:pPr lvl="1"/>
            <a:r>
              <a:rPr lang="en-US" dirty="0"/>
              <a:t>Safety has not been established in pediatric patients or pregnant patients.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014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1781"/>
            <a:ext cx="8229600" cy="536575"/>
          </a:xfrm>
        </p:spPr>
        <p:txBody>
          <a:bodyPr>
            <a:normAutofit fontScale="90000"/>
          </a:bodyPr>
          <a:lstStyle/>
          <a:p>
            <a:r>
              <a:rPr lang="en-US" dirty="0"/>
              <a:t>Dapagliflozin/Metformin </a:t>
            </a:r>
            <a:br>
              <a:rPr lang="en-US" dirty="0"/>
            </a:br>
            <a:r>
              <a:rPr lang="en-US" dirty="0"/>
              <a:t>(Xigduo XR</a:t>
            </a:r>
            <a:r>
              <a:rPr lang="en-US" altLang="en-US" baseline="30000" dirty="0"/>
              <a:t>®</a:t>
            </a:r>
            <a:r>
              <a:rPr lang="en-US" dirty="0"/>
              <a:t>) </a:t>
            </a:r>
            <a:r>
              <a:rPr lang="en-US" sz="2400" dirty="0"/>
              <a:t>(zig-duo)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8480" y="1456987"/>
            <a:ext cx="8229600" cy="500279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Results of 24 week active-controlled study of dapagliflozin/metformin XR 5/500 mg and 10/500 mg compared to metformin XR 500 mg are as follows:</a:t>
            </a:r>
          </a:p>
          <a:p>
            <a:pPr lvl="1"/>
            <a:r>
              <a:rPr lang="en-US" dirty="0"/>
              <a:t>Change in A1c are </a:t>
            </a:r>
            <a:r>
              <a:rPr lang="en-US" b="1" u="sng" dirty="0">
                <a:solidFill>
                  <a:srgbClr val="FF0000"/>
                </a:solidFill>
              </a:rPr>
              <a:t>-2.1% and -2.0% vs</a:t>
            </a:r>
            <a:r>
              <a:rPr lang="en-US" dirty="0"/>
              <a:t>. -1.4% respectively. </a:t>
            </a:r>
          </a:p>
          <a:p>
            <a:pPr lvl="1"/>
            <a:r>
              <a:rPr lang="en-US" dirty="0"/>
              <a:t>Change in fasting plasma glucose are -61 mg/dL and -60.4 mg/dL vs. -33.6 mg/dL respectively.</a:t>
            </a:r>
          </a:p>
          <a:p>
            <a:pPr lvl="1"/>
            <a:r>
              <a:rPr lang="en-US" dirty="0"/>
              <a:t>Change in body weight are -3.3 kg and -2.7 kg vs. -1.3 kg respectively.</a:t>
            </a:r>
          </a:p>
          <a:p>
            <a:r>
              <a:rPr lang="en-US" dirty="0"/>
              <a:t>Important Side Effects:</a:t>
            </a:r>
          </a:p>
          <a:p>
            <a:pPr lvl="1"/>
            <a:r>
              <a:rPr lang="en-US" dirty="0"/>
              <a:t>Hypotension</a:t>
            </a:r>
          </a:p>
          <a:p>
            <a:pPr lvl="1"/>
            <a:r>
              <a:rPr lang="en-US" dirty="0"/>
              <a:t>Genital mycotic infections</a:t>
            </a:r>
          </a:p>
          <a:p>
            <a:pPr lvl="1"/>
            <a:r>
              <a:rPr lang="en-US" dirty="0"/>
              <a:t>Ketoacidosis</a:t>
            </a:r>
          </a:p>
          <a:p>
            <a:pPr lvl="1"/>
            <a:r>
              <a:rPr lang="en-US" dirty="0"/>
              <a:t>Increases in LDL-C</a:t>
            </a:r>
          </a:p>
          <a:p>
            <a:r>
              <a:rPr lang="en-US" dirty="0"/>
              <a:t>Key information:</a:t>
            </a:r>
          </a:p>
          <a:p>
            <a:pPr lvl="1"/>
            <a:r>
              <a:rPr lang="en-US" altLang="en-US" dirty="0"/>
              <a:t>Best when taken before the first meal of the day.</a:t>
            </a:r>
          </a:p>
          <a:p>
            <a:pPr lvl="1"/>
            <a:r>
              <a:rPr lang="en-US" altLang="en-US" dirty="0"/>
              <a:t>NOT for use in severe renal impairment (&lt;30mL/minute), ESRD, or patients receiving dialysis. </a:t>
            </a:r>
            <a:endParaRPr lang="en-US" dirty="0"/>
          </a:p>
          <a:p>
            <a:pPr lvl="1"/>
            <a:r>
              <a:rPr lang="en-US" dirty="0"/>
              <a:t>Safety has not been established in pediatric patients or pregnant patients.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10</a:t>
            </a:fld>
            <a:r>
              <a:rPr lang="en-US" dirty="0"/>
              <a:t> of 94</a:t>
            </a:r>
          </a:p>
        </p:txBody>
      </p:sp>
    </p:spTree>
    <p:extLst>
      <p:ext uri="{BB962C8B-B14F-4D97-AF65-F5344CB8AC3E}">
        <p14:creationId xmlns:p14="http://schemas.microsoft.com/office/powerpoint/2010/main" val="1855830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763" y="736173"/>
            <a:ext cx="8229600" cy="536575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Empagliflozin/</a:t>
            </a:r>
            <a:r>
              <a:rPr lang="en-US" sz="4400" dirty="0" err="1"/>
              <a:t>Linagliptin</a:t>
            </a:r>
            <a:r>
              <a:rPr lang="en-US" sz="4400" dirty="0"/>
              <a:t> (DPP-IV) </a:t>
            </a:r>
            <a:br>
              <a:rPr lang="en-US" sz="4400" dirty="0"/>
            </a:br>
            <a:r>
              <a:rPr lang="en-US" dirty="0"/>
              <a:t>(Glyxambi</a:t>
            </a:r>
            <a:r>
              <a:rPr lang="en-US" altLang="en-US" baseline="30000" dirty="0"/>
              <a:t>®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0331"/>
            <a:ext cx="8229600" cy="486058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Mixture of SGLT2 and DPP4 inhibitor, </a:t>
            </a:r>
            <a:r>
              <a:rPr lang="en-US" dirty="0">
                <a:solidFill>
                  <a:srgbClr val="FF0000"/>
                </a:solidFill>
              </a:rPr>
              <a:t>Glyxambi is the first medication that combines two different mechanisms of action in the treatment of diabetes. </a:t>
            </a:r>
          </a:p>
          <a:p>
            <a:r>
              <a:rPr lang="en-US" dirty="0"/>
              <a:t>In phase 3 clinical trials comparing Glyxambi 10/5mg and 25/5 mg vs Empagliflozin 10mg and 25 mg vs Linagliptin 5 mg. Results are as follows:</a:t>
            </a:r>
          </a:p>
          <a:p>
            <a:pPr lvl="1"/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A1c: -</a:t>
            </a:r>
            <a:r>
              <a:rPr lang="en-US" b="1" u="sng" dirty="0">
                <a:solidFill>
                  <a:srgbClr val="FF0000"/>
                </a:solidFill>
              </a:rPr>
              <a:t>1.1% and -1.2% </a:t>
            </a:r>
            <a:r>
              <a:rPr lang="en-US" b="1" dirty="0"/>
              <a:t>vs -0.7% and -0.6% vs -0.7% respectively. </a:t>
            </a:r>
          </a:p>
          <a:p>
            <a:r>
              <a:rPr lang="en-US" dirty="0"/>
              <a:t>Important Side Effects:</a:t>
            </a:r>
          </a:p>
          <a:p>
            <a:pPr lvl="1"/>
            <a:r>
              <a:rPr lang="en-US" dirty="0"/>
              <a:t>Urinary tract infections</a:t>
            </a:r>
          </a:p>
          <a:p>
            <a:pPr lvl="1"/>
            <a:r>
              <a:rPr lang="en-US" dirty="0"/>
              <a:t>Hypotension</a:t>
            </a:r>
          </a:p>
          <a:p>
            <a:pPr lvl="1"/>
            <a:r>
              <a:rPr lang="en-US" dirty="0"/>
              <a:t>Nasopharyngitis</a:t>
            </a:r>
          </a:p>
          <a:p>
            <a:r>
              <a:rPr lang="en-US" dirty="0"/>
              <a:t>Key Information: </a:t>
            </a:r>
          </a:p>
          <a:p>
            <a:pPr lvl="1"/>
            <a:r>
              <a:rPr lang="en-US" dirty="0"/>
              <a:t>Not for the treatment of diabetic ketoacidosis. </a:t>
            </a:r>
          </a:p>
          <a:p>
            <a:pPr lvl="1"/>
            <a:r>
              <a:rPr lang="en-US" dirty="0"/>
              <a:t>Do not initiate if renal function is &lt;45 mL/min.</a:t>
            </a:r>
          </a:p>
          <a:p>
            <a:pPr lvl="1"/>
            <a:r>
              <a:rPr lang="en-US" dirty="0"/>
              <a:t>Do not initiate in patients with pancreatitis.  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950" y="3615178"/>
            <a:ext cx="2923735" cy="292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9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3583"/>
            <a:ext cx="8229600" cy="536575"/>
          </a:xfrm>
        </p:spPr>
        <p:txBody>
          <a:bodyPr>
            <a:noAutofit/>
          </a:bodyPr>
          <a:lstStyle/>
          <a:p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Ertugliflozin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– Possible Approval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2461"/>
            <a:ext cx="8229600" cy="2057330"/>
          </a:xfrm>
        </p:spPr>
        <p:txBody>
          <a:bodyPr>
            <a:normAutofit fontScale="92500"/>
          </a:bodyPr>
          <a:lstStyle/>
          <a:p>
            <a:r>
              <a:rPr lang="en-US" dirty="0"/>
              <a:t>Currently undergoing a phase 3 clinical trial evaluating the safety and efficacy of a combination of ertugliflozin with sitagliptin compared with ertugliflozin or sitagliptin alone. </a:t>
            </a:r>
          </a:p>
          <a:p>
            <a:r>
              <a:rPr lang="en-US" dirty="0"/>
              <a:t>Merck and Pfizer are working together to develop ertugliflozin.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8320" y="3427687"/>
            <a:ext cx="781878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Sotagliflozin</a:t>
            </a:r>
            <a:r>
              <a:rPr lang="en-US" sz="2800" b="1" dirty="0"/>
              <a:t> -  Possible Approval 2017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utura Bk BT" panose="020B0502020204020303" pitchFamily="34" charset="0"/>
              </a:rPr>
              <a:t>SGLT dual Inhibitor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  <a:latin typeface="Futura Bk BT" panose="020B0502020204020303" pitchFamily="34" charset="0"/>
              </a:rPr>
              <a:t>SGLT-1 and SGLT-2 inhibitors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utura Bk BT" panose="020B0502020204020303" pitchFamily="34" charset="0"/>
              </a:rPr>
              <a:t>Works on the intestine and the Kidney to eliminate excess glucose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Futura Bk BT" panose="020B0502020204020303" pitchFamily="34" charset="0"/>
              </a:rPr>
              <a:t>In phase 3 trials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Futura Bk BT" panose="020B0502020204020303" pitchFamily="34" charset="0"/>
            </a:endParaRPr>
          </a:p>
          <a:p>
            <a:endParaRPr lang="en-US" sz="2400" dirty="0">
              <a:latin typeface="Futura Bk BT" panose="020B05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0518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g.medscapestatic.com/article/869/716/Slide4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261950" cy="6917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254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"/>
          <p:cNvSpPr>
            <a:spLocks noGrp="1" noChangeArrowheads="1"/>
          </p:cNvSpPr>
          <p:nvPr>
            <p:ph type="title"/>
          </p:nvPr>
        </p:nvSpPr>
        <p:spPr>
          <a:xfrm>
            <a:off x="548640" y="506095"/>
            <a:ext cx="8229600" cy="536575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FF0000"/>
                </a:solidFill>
                <a:sym typeface="Helvetica" charset="0"/>
              </a:rPr>
              <a:t>SGLT-2 Inhibitors - Conclusion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72707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117600"/>
            <a:ext cx="8229600" cy="5395343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400" dirty="0">
                <a:sym typeface="Helvetica" charset="0"/>
              </a:rPr>
              <a:t>SGLT2 inhibitors are a good option in patients that are not meeting their glycemic goals while taking their current regimen</a:t>
            </a:r>
          </a:p>
          <a:p>
            <a:endParaRPr lang="en-US" altLang="en-US" sz="2400" dirty="0">
              <a:sym typeface="Helvetica" charset="0"/>
            </a:endParaRPr>
          </a:p>
          <a:p>
            <a:r>
              <a:rPr lang="en-US" altLang="en-US" sz="2400" dirty="0">
                <a:sym typeface="Helvetica" charset="0"/>
              </a:rPr>
              <a:t>Significantly reduce fasting &amp; postprandial glucose, HbA1C,  body weight, &amp; blood pressure while causing no hypoglycemia </a:t>
            </a:r>
          </a:p>
          <a:p>
            <a:pPr marL="0" indent="0">
              <a:buNone/>
            </a:pPr>
            <a:endParaRPr lang="en-US" altLang="en-US" sz="2400" dirty="0">
              <a:sym typeface="Helvetica" charset="0"/>
            </a:endParaRPr>
          </a:p>
          <a:p>
            <a:r>
              <a:rPr lang="en-US" altLang="en-US" sz="3600" b="1" dirty="0">
                <a:solidFill>
                  <a:srgbClr val="FF0000"/>
                </a:solidFill>
                <a:sym typeface="Helvetica" charset="0"/>
              </a:rPr>
              <a:t>Can Have Significant reduction in cardiovascular risk and </a:t>
            </a:r>
            <a:r>
              <a:rPr lang="en-US" altLang="en-US" sz="3600" b="1" u="sng" dirty="0">
                <a:solidFill>
                  <a:srgbClr val="FF0000"/>
                </a:solidFill>
                <a:sym typeface="Helvetica" charset="0"/>
              </a:rPr>
              <a:t>DEATH!</a:t>
            </a:r>
          </a:p>
          <a:p>
            <a:endParaRPr lang="en-US" altLang="en-US" sz="2400" dirty="0">
              <a:solidFill>
                <a:srgbClr val="FF0000"/>
              </a:solidFill>
              <a:sym typeface="Helvetica" charset="0"/>
            </a:endParaRPr>
          </a:p>
          <a:p>
            <a:r>
              <a:rPr lang="en-US" altLang="en-US" sz="3600" b="1" dirty="0">
                <a:solidFill>
                  <a:srgbClr val="FF0000"/>
                </a:solidFill>
                <a:sym typeface="Helvetica" charset="0"/>
              </a:rPr>
              <a:t>Reduces risk for nephropathy, and progression to </a:t>
            </a:r>
            <a:r>
              <a:rPr lang="en-US" altLang="en-US" sz="3600" b="1" dirty="0" err="1">
                <a:solidFill>
                  <a:srgbClr val="FF0000"/>
                </a:solidFill>
                <a:sym typeface="Helvetica" charset="0"/>
              </a:rPr>
              <a:t>macroalbuminurea</a:t>
            </a:r>
            <a:endParaRPr lang="en-US" altLang="en-US" sz="3600" b="1" dirty="0">
              <a:solidFill>
                <a:srgbClr val="FF0000"/>
              </a:solidFill>
              <a:sym typeface="Helvetica" charset="0"/>
            </a:endParaRPr>
          </a:p>
          <a:p>
            <a:endParaRPr lang="en-US" altLang="en-US" sz="2400" b="1" dirty="0">
              <a:solidFill>
                <a:srgbClr val="FF0000"/>
              </a:solidFill>
              <a:sym typeface="Helvetica" charset="0"/>
            </a:endParaRPr>
          </a:p>
          <a:p>
            <a:r>
              <a:rPr lang="en-US" altLang="en-US" sz="2400" b="1" dirty="0">
                <a:solidFill>
                  <a:srgbClr val="FF0000"/>
                </a:solidFill>
                <a:sym typeface="Helvetica" charset="0"/>
              </a:rPr>
              <a:t>Overall well tolerated &amp; safe</a:t>
            </a:r>
          </a:p>
          <a:p>
            <a:pPr lvl="1"/>
            <a:endParaRPr lang="en-US" altLang="en-US" dirty="0">
              <a:sym typeface="Helvetic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147818"/>
            <a:ext cx="2133600" cy="365125"/>
          </a:xfrm>
        </p:spPr>
        <p:txBody>
          <a:bodyPr/>
          <a:lstStyle/>
          <a:p>
            <a:pPr>
              <a:defRPr/>
            </a:pPr>
            <a:fld id="{693A8404-A29B-0C40-8084-A48EC270492D}" type="slidenum">
              <a:rPr lang="en-US" smtClean="0"/>
              <a:pPr>
                <a:defRPr/>
              </a:pPr>
              <a:t>14</a:t>
            </a:fld>
            <a:r>
              <a:rPr lang="en-US" dirty="0"/>
              <a:t> of 94</a:t>
            </a:r>
          </a:p>
        </p:txBody>
      </p:sp>
    </p:spTree>
    <p:extLst>
      <p:ext uri="{BB962C8B-B14F-4D97-AF65-F5344CB8AC3E}">
        <p14:creationId xmlns:p14="http://schemas.microsoft.com/office/powerpoint/2010/main" val="954527044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ARTICULATE_PRESENTATION_ID" val="10230"/>
  <p:tag name="ARTICULATE_PROJECT_CHECK" val="0"/>
  <p:tag name="ARTICULATE_PRESENTER_VERSION" val="6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05&quot;&gt;&lt;property id=&quot;20148&quot; value=&quot;5&quot;/&gt;&lt;property id=&quot;20300&quot; value=&quot;Slide 2 - &amp;quot;Faculty&amp;quot;&quot;/&gt;&lt;property id=&quot;20307&quot; value=&quot;262&quot;/&gt;&lt;/object&gt;&lt;object type=&quot;3&quot; unique_id=&quot;10006&quot;&gt;&lt;property id=&quot;20148&quot; value=&quot;5&quot;/&gt;&lt;property id=&quot;20300&quot; value=&quot;Slide 3 - &amp;quot;QUIZ:  How People Learn &amp;amp; Change&amp;quot;&quot;/&gt;&lt;property id=&quot;20307&quot; value=&quot;257&quot;/&gt;&lt;/object&gt;&lt;object type=&quot;3&quot; unique_id=&quot;10007&quot;&gt;&lt;property id=&quot;20148&quot; value=&quot;5&quot;/&gt;&lt;property id=&quot;20300&quot; value=&quot;Slide 4 - &amp;quot;Polling Question #1&amp;quot;&quot;/&gt;&lt;property id=&quot;20307&quot; value=&quot;261&quot;/&gt;&lt;/object&gt;&lt;object type=&quot;3&quot; unique_id=&quot;10008&quot;&gt;&lt;property id=&quot;20148&quot; value=&quot;5&quot;/&gt;&lt;property id=&quot;20300&quot; value=&quot;Slide 5 - &amp;quot;Questions?&amp;quot;&quot;/&gt;&lt;property id=&quot;20307&quot; value=&quot;258&quot;/&gt;&lt;/object&gt;&lt;/object&gt;&lt;/object&gt;&lt;/database&gt;"/>
  <p:tag name="ARTICULATE_PROJECT_OPEN" val="0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69578</TotalTime>
  <Words>1065</Words>
  <Application>Microsoft Office PowerPoint</Application>
  <PresentationFormat>On-screen Show (4:3)</PresentationFormat>
  <Paragraphs>172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Arial</vt:lpstr>
      <vt:lpstr>Arial Black</vt:lpstr>
      <vt:lpstr>Arial Rounded MT Bold</vt:lpstr>
      <vt:lpstr>Calibri</vt:lpstr>
      <vt:lpstr>Calibri Light</vt:lpstr>
      <vt:lpstr>Futura Bk BT</vt:lpstr>
      <vt:lpstr>Futura Book</vt:lpstr>
      <vt:lpstr>Helvetica</vt:lpstr>
      <vt:lpstr>Verdana</vt:lpstr>
      <vt:lpstr>Wingdings</vt:lpstr>
      <vt:lpstr>ヒラギノ角ゴ Pro W3</vt:lpstr>
      <vt:lpstr>Office Theme</vt:lpstr>
      <vt:lpstr>Empagliflozin (Jardiance®)  </vt:lpstr>
      <vt:lpstr>EMPA-REG OUTCOME Trial Cardiovascular Outcomes and Death From  Any Cause</vt:lpstr>
      <vt:lpstr>Type 2 Diabetes  Results in Premature Death Life Expectancy Stats </vt:lpstr>
      <vt:lpstr> Reduces CV risk by 38%! Empa-Reg Outcome Study</vt:lpstr>
      <vt:lpstr>EMPA-REG OUTCOME Trial Renal Outcomes</vt:lpstr>
      <vt:lpstr>Jardiance</vt:lpstr>
      <vt:lpstr>Canagliflozin (Invokana®) </vt:lpstr>
      <vt:lpstr>Canagliflozin/Metformin  (Invokamet®)</vt:lpstr>
      <vt:lpstr>Dapagliflozin (Farxiga®)</vt:lpstr>
      <vt:lpstr>Dapagliflozin/Metformin  (Xigduo XR®) (zig-duo)</vt:lpstr>
      <vt:lpstr>Empagliflozin/Linagliptin (DPP-IV)  (Glyxambi®)</vt:lpstr>
      <vt:lpstr>Ertugliflozin – Possible Approval 2017</vt:lpstr>
      <vt:lpstr>PowerPoint Presentation</vt:lpstr>
      <vt:lpstr>SGLT-2 Inhibitors - Conclusion</vt:lpstr>
    </vt:vector>
  </TitlesOfParts>
  <Company>AADE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Olsen</dc:creator>
  <cp:lastModifiedBy>Maryanne Ackershoek</cp:lastModifiedBy>
  <cp:revision>461</cp:revision>
  <cp:lastPrinted>2017-10-07T17:26:44Z</cp:lastPrinted>
  <dcterms:created xsi:type="dcterms:W3CDTF">2011-11-21T21:02:00Z</dcterms:created>
  <dcterms:modified xsi:type="dcterms:W3CDTF">2017-11-21T01:54:31Z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UseProject">
    <vt:lpwstr>1</vt:lpwstr>
  </property>
  <property fmtid="{D5CDD505-2E9C-101B-9397-08002B2CF9AE}" pid="3" name="ArticulatePath">
    <vt:lpwstr>SlideTemplate</vt:lpwstr>
  </property>
  <property fmtid="{D5CDD505-2E9C-101B-9397-08002B2CF9AE}" pid="4" name="ArticulateGUID">
    <vt:lpwstr>257E1B41-ECFE-430A-B8BF-D9E659818478</vt:lpwstr>
  </property>
  <property fmtid="{D5CDD505-2E9C-101B-9397-08002B2CF9AE}" pid="5" name="ArticulateProjectFull">
    <vt:lpwstr>T:\Education\DistanceEd\Webinars\+ProgramFiles\2013\+Speaker Packet Template\AADE SlideTemplate.ppta</vt:lpwstr>
  </property>
</Properties>
</file>