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724" r:id="rId2"/>
    <p:sldId id="861" r:id="rId3"/>
    <p:sldId id="863" r:id="rId4"/>
    <p:sldId id="929" r:id="rId5"/>
    <p:sldId id="883" r:id="rId6"/>
    <p:sldId id="868" r:id="rId7"/>
    <p:sldId id="556" r:id="rId8"/>
    <p:sldId id="882" r:id="rId9"/>
    <p:sldId id="6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4"/>
    <p:restoredTop sz="93772" autoAdjust="0"/>
  </p:normalViewPr>
  <p:slideViewPr>
    <p:cSldViewPr snapToGrid="0" snapToObjects="1">
      <p:cViewPr>
        <p:scale>
          <a:sx n="106" d="100"/>
          <a:sy n="106" d="100"/>
        </p:scale>
        <p:origin x="768" y="144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54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1038"/>
            <a:ext cx="4551362" cy="3413125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67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four types of diabetes include: </a:t>
            </a:r>
          </a:p>
          <a:p>
            <a:pPr lvl="1"/>
            <a:r>
              <a:rPr lang="en-US" dirty="0"/>
              <a:t>The typical child with type 1 diabetes;</a:t>
            </a:r>
          </a:p>
          <a:p>
            <a:pPr lvl="1"/>
            <a:r>
              <a:rPr lang="en-US" dirty="0"/>
              <a:t>Early onset of type 2 diabetes, particularly in non-Caucasian groups;</a:t>
            </a:r>
          </a:p>
          <a:p>
            <a:pPr lvl="1"/>
            <a:r>
              <a:rPr lang="en-US" dirty="0"/>
              <a:t>An atypical form of diabetes sometimes with fluctuating insulin dependency, seen in African Americans; and</a:t>
            </a:r>
          </a:p>
          <a:p>
            <a:pPr lvl="1"/>
            <a:r>
              <a:rPr lang="en-US" dirty="0"/>
              <a:t>The very rare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maturity onset diabetes of youth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(MODY), which has been found to be related to identifiable genetic mutations, transmitted in an autosomal dominant pattern, and virtually always in Caucasians.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6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90119"/>
            <a:ext cx="9144000" cy="2212605"/>
          </a:xfrm>
        </p:spPr>
        <p:txBody>
          <a:bodyPr>
            <a:noAutofit/>
          </a:bodyPr>
          <a:lstStyle/>
          <a:p>
            <a:pPr>
              <a:lnSpc>
                <a:spcPts val="4100"/>
              </a:lnSpc>
            </a:pP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A Unifying Pathophysiologic Approach to The Complications of Diabetes in the Context of the Beta-cell Classification of </a:t>
            </a:r>
            <a:r>
              <a:rPr lang="en-US" sz="4000" b="1" dirty="0" smtClean="0">
                <a:solidFill>
                  <a:srgbClr val="FFFF00"/>
                </a:solidFill>
              </a:rPr>
              <a:t>Diabetes:</a:t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/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A </a:t>
            </a:r>
            <a:r>
              <a:rPr lang="en-US" sz="4000" b="1" dirty="0">
                <a:solidFill>
                  <a:srgbClr val="FFFF00"/>
                </a:solidFill>
              </a:rPr>
              <a:t>Framework for Understanding and Managing DM</a:t>
            </a:r>
            <a:r>
              <a:rPr lang="en-US" sz="4000" b="1" dirty="0" smtClean="0">
                <a:solidFill>
                  <a:srgbClr val="FFFF00"/>
                </a:solidFill>
              </a:rPr>
              <a:t/>
            </a:r>
            <a:br>
              <a:rPr lang="en-US" sz="4000" b="1" dirty="0" smtClean="0">
                <a:solidFill>
                  <a:srgbClr val="FFFF00"/>
                </a:solidFill>
              </a:rPr>
            </a:b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98690"/>
            <a:ext cx="9144000" cy="1458301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Stanley Schwartz MD, FACE, FACP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Affiliate, Main Line Health System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Emeritus, Clinical Associate Professor of Medicine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University of Pennsylvania</a:t>
            </a:r>
          </a:p>
          <a:p>
            <a:r>
              <a:rPr lang="en-US" sz="1800" dirty="0" err="1" smtClean="0">
                <a:solidFill>
                  <a:srgbClr val="FFFFFF"/>
                </a:solidFill>
              </a:rPr>
              <a:t>stschwar@gmail.com</a:t>
            </a: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1094434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427621" y="5690937"/>
            <a:ext cx="80852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 err="1">
                <a:solidFill>
                  <a:srgbClr val="FFFF00"/>
                </a:solidFill>
                <a:latin typeface="Tahoma" charset="0"/>
              </a:rPr>
              <a:t>Socrates</a:t>
            </a:r>
            <a:r>
              <a:rPr lang="pt-BR" sz="3200" i="1" dirty="0">
                <a:solidFill>
                  <a:srgbClr val="FFFF00"/>
                </a:solidFill>
                <a:latin typeface="Tahoma" charset="0"/>
              </a:rPr>
              <a:t> (470-399 B.C.)  </a:t>
            </a:r>
            <a:endParaRPr lang="pt-BR" sz="3200" dirty="0">
              <a:solidFill>
                <a:srgbClr val="FFFF00"/>
              </a:solidFill>
              <a:latin typeface="arial" charset="0"/>
            </a:endParaRPr>
          </a:p>
          <a:p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84222" y="1311442"/>
            <a:ext cx="914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I cannot teach anybody anything</a:t>
            </a:r>
            <a:r>
              <a:rPr lang="en-US" sz="4800" dirty="0" smtClean="0">
                <a:solidFill>
                  <a:srgbClr val="FFFF00"/>
                </a:solidFill>
              </a:rPr>
              <a:t>,</a:t>
            </a:r>
          </a:p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I </a:t>
            </a:r>
            <a:r>
              <a:rPr lang="en-US" sz="4800" dirty="0">
                <a:solidFill>
                  <a:srgbClr val="FFFF00"/>
                </a:solidFill>
              </a:rPr>
              <a:t>can only make them think</a:t>
            </a:r>
          </a:p>
        </p:txBody>
      </p:sp>
    </p:spTree>
    <p:extLst>
      <p:ext uri="{BB962C8B-B14F-4D97-AF65-F5344CB8AC3E}">
        <p14:creationId xmlns:p14="http://schemas.microsoft.com/office/powerpoint/2010/main" val="4207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"/>
          <p:cNvSpPr txBox="1">
            <a:spLocks noChangeArrowheads="1"/>
          </p:cNvSpPr>
          <p:nvPr/>
        </p:nvSpPr>
        <p:spPr bwMode="auto">
          <a:xfrm>
            <a:off x="0" y="688975"/>
            <a:ext cx="9144000" cy="523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FFFF00"/>
                </a:solidFill>
              </a:rPr>
              <a:t>	</a:t>
            </a:r>
            <a:r>
              <a:rPr lang="en-US" altLang="en-US" dirty="0">
                <a:solidFill>
                  <a:srgbClr val="FFFF00"/>
                </a:solidFill>
              </a:rPr>
              <a:t>Stanley Schwartz MD Disclosures</a:t>
            </a:r>
          </a:p>
          <a:p>
            <a:pPr algn="ctr" eaLnBrk="1" hangingPunct="1"/>
            <a:endParaRPr lang="en-US" altLang="en-US" dirty="0">
              <a:solidFill>
                <a:srgbClr val="FFFF00"/>
              </a:solidFill>
            </a:endParaRPr>
          </a:p>
          <a:p>
            <a:pPr eaLnBrk="1" hangingPunct="1"/>
            <a:endParaRPr lang="en-US" altLang="en-US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FFFF00"/>
                </a:solidFill>
              </a:rPr>
              <a:t>							</a:t>
            </a:r>
            <a:endParaRPr lang="en-US" altLang="en-US" sz="18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2200" dirty="0">
                <a:solidFill>
                  <a:srgbClr val="FFFF00"/>
                </a:solidFill>
              </a:rPr>
              <a:t>  Research Support: 0</a:t>
            </a:r>
          </a:p>
          <a:p>
            <a:pPr eaLnBrk="1" hangingPunct="1"/>
            <a:r>
              <a:rPr lang="en-US" altLang="en-US" sz="2200" dirty="0">
                <a:solidFill>
                  <a:srgbClr val="FFFF00"/>
                </a:solidFill>
              </a:rPr>
              <a:t>  Employee: 0</a:t>
            </a:r>
          </a:p>
          <a:p>
            <a:pPr eaLnBrk="1" hangingPunct="1"/>
            <a:endParaRPr lang="en-US" altLang="en-US" sz="22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2200" dirty="0">
                <a:solidFill>
                  <a:srgbClr val="FFFF00"/>
                </a:solidFill>
              </a:rPr>
              <a:t>  Board Member/Advisory Panel: 	</a:t>
            </a:r>
            <a:r>
              <a:rPr lang="en-US" altLang="en-US" sz="2200" dirty="0">
                <a:solidFill>
                  <a:schemeClr val="bg1"/>
                </a:solidFill>
              </a:rPr>
              <a:t>Janssen, Merck, AZ-BMS, BI-Lilly, Salix, 						                  		Novo, Genesis Biotechnology Group</a:t>
            </a:r>
          </a:p>
          <a:p>
            <a:pPr eaLnBrk="1" hangingPunct="1"/>
            <a:r>
              <a:rPr lang="en-US" altLang="en-US" sz="2200" dirty="0">
                <a:solidFill>
                  <a:srgbClr val="FFFF00"/>
                </a:solidFill>
              </a:rPr>
              <a:t>  Stock/Shareholder: 		      		</a:t>
            </a:r>
            <a:r>
              <a:rPr lang="en-US" altLang="en-US" sz="2200" dirty="0">
                <a:solidFill>
                  <a:srgbClr val="FFFFFF"/>
                </a:solidFill>
              </a:rPr>
              <a:t>Saturn EMR Decision Support APP</a:t>
            </a:r>
            <a:r>
              <a:rPr lang="en-US" altLang="en-US" sz="2200" dirty="0" smtClean="0">
                <a:solidFill>
                  <a:srgbClr val="FFFFFF"/>
                </a:solidFill>
              </a:rPr>
              <a:t>., </a:t>
            </a:r>
            <a:r>
              <a:rPr lang="en-US" altLang="en-US" sz="2200" dirty="0" err="1" smtClean="0">
                <a:solidFill>
                  <a:srgbClr val="FFFFFF"/>
                </a:solidFill>
              </a:rPr>
              <a:t>Flairz</a:t>
            </a:r>
            <a:r>
              <a:rPr lang="en-US" altLang="en-US" sz="2200" dirty="0" smtClean="0">
                <a:solidFill>
                  <a:srgbClr val="FFFFFF"/>
                </a:solidFill>
              </a:rPr>
              <a:t>, 										ARKAY</a:t>
            </a:r>
            <a:endParaRPr lang="en-US" altLang="en-US" sz="2200" dirty="0">
              <a:solidFill>
                <a:srgbClr val="FFFFFF"/>
              </a:solidFill>
            </a:endParaRPr>
          </a:p>
          <a:p>
            <a:pPr eaLnBrk="1" hangingPunct="1"/>
            <a:r>
              <a:rPr lang="en-US" altLang="en-US" sz="2200" dirty="0">
                <a:solidFill>
                  <a:srgbClr val="FFFF00"/>
                </a:solidFill>
              </a:rPr>
              <a:t>  Consultant:                                     	</a:t>
            </a:r>
            <a:r>
              <a:rPr lang="en-US" altLang="en-US" sz="2200" dirty="0">
                <a:solidFill>
                  <a:schemeClr val="bg1"/>
                </a:solidFill>
              </a:rPr>
              <a:t>NIH RO1  DK085212, Struan Grant PI</a:t>
            </a:r>
          </a:p>
          <a:p>
            <a:pPr eaLnBrk="1" hangingPunct="1"/>
            <a:r>
              <a:rPr lang="en-US" altLang="en-US" sz="2200" dirty="0">
                <a:solidFill>
                  <a:srgbClr val="FFFF00"/>
                </a:solidFill>
              </a:rPr>
              <a:t>  Speaker’s Bureaus:           			</a:t>
            </a:r>
            <a:r>
              <a:rPr lang="en-US" altLang="en-US" sz="2200" dirty="0">
                <a:solidFill>
                  <a:schemeClr val="bg1"/>
                </a:solidFill>
              </a:rPr>
              <a:t>Janssen, Merck, Novo, Salix, BI-LILLY, 						         			Eisai, AZ-Int’l, Amgen</a:t>
            </a:r>
          </a:p>
          <a:p>
            <a:pPr eaLnBrk="1" hangingPunct="1"/>
            <a:endParaRPr lang="en-US" altLang="en-US" sz="1800" dirty="0">
              <a:solidFill>
                <a:srgbClr val="FFFF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919B1193-C1F6-4EF7-A9AF-1EFD00706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2283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Value of Appropriate Classification of </a:t>
            </a:r>
            <a:r>
              <a:rPr lang="en-US" dirty="0">
                <a:solidFill>
                  <a:srgbClr val="FFFF00"/>
                </a:solidFill>
              </a:rPr>
              <a:t>D</a:t>
            </a:r>
            <a:r>
              <a:rPr lang="en-US" dirty="0" smtClean="0">
                <a:solidFill>
                  <a:srgbClr val="FFFF00"/>
                </a:solidFill>
              </a:rPr>
              <a:t>M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3F8FB"/>
                </a:solidFill>
              </a:rPr>
              <a:t>DM diagnostics </a:t>
            </a:r>
            <a:r>
              <a:rPr lang="en-US" dirty="0" smtClean="0">
                <a:solidFill>
                  <a:srgbClr val="F3F8FB"/>
                </a:solidFill>
              </a:rPr>
              <a:t>need to be pragmatic  </a:t>
            </a:r>
            <a:endParaRPr lang="en-US" dirty="0">
              <a:solidFill>
                <a:srgbClr val="F3F8FB"/>
              </a:solidFill>
            </a:endParaRPr>
          </a:p>
          <a:p>
            <a:r>
              <a:rPr lang="en-US" dirty="0">
                <a:solidFill>
                  <a:srgbClr val="F3F8FB"/>
                </a:solidFill>
              </a:rPr>
              <a:t>Appropriate classifications </a:t>
            </a:r>
            <a:r>
              <a:rPr lang="en-US" dirty="0" smtClean="0">
                <a:solidFill>
                  <a:srgbClr val="F3F8FB"/>
                </a:solidFill>
              </a:rPr>
              <a:t>permits us to:</a:t>
            </a:r>
            <a:endParaRPr lang="en-US" dirty="0">
              <a:solidFill>
                <a:srgbClr val="F3F8FB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8DF28"/>
                </a:solidFill>
              </a:rPr>
              <a:t>PREDICT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3F8FB"/>
                </a:solidFill>
              </a:rPr>
              <a:t>risk of DM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8DF28"/>
                </a:solidFill>
              </a:rPr>
              <a:t>PREVENT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3F8FB"/>
                </a:solidFill>
              </a:rPr>
              <a:t>advancement of DM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8DF28"/>
                </a:solidFill>
              </a:rPr>
              <a:t>PLAN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3F8FB"/>
                </a:solidFill>
              </a:rPr>
              <a:t>treatment strategy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8DF28"/>
                </a:solidFill>
              </a:rPr>
              <a:t>PROMOTE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3F8FB"/>
                </a:solidFill>
              </a:rPr>
              <a:t>informed research directions</a:t>
            </a:r>
          </a:p>
          <a:p>
            <a:pPr marL="5715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Current diagnostics do none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6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7171"/>
          <p:cNvSpPr>
            <a:spLocks noGrp="1" noChangeArrowheads="1"/>
          </p:cNvSpPr>
          <p:nvPr>
            <p:ph type="title"/>
          </p:nvPr>
        </p:nvSpPr>
        <p:spPr>
          <a:xfrm>
            <a:off x="0" y="41913"/>
            <a:ext cx="9144000" cy="978627"/>
          </a:xfr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>
              <a:lnSpc>
                <a:spcPts val="3900"/>
              </a:lnSpc>
            </a:pPr>
            <a:r>
              <a:rPr lang="en-US" b="1" dirty="0">
                <a:solidFill>
                  <a:srgbClr val="FFFF00"/>
                </a:solidFill>
              </a:rPr>
              <a:t>Current </a:t>
            </a:r>
            <a:r>
              <a:rPr lang="en-US" b="1" dirty="0" smtClean="0">
                <a:solidFill>
                  <a:srgbClr val="FFFF00"/>
                </a:solidFill>
              </a:rPr>
              <a:t>DM Classification Failing</a:t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7171"/>
          <p:cNvSpPr txBox="1">
            <a:spLocks noChangeArrowheads="1"/>
          </p:cNvSpPr>
          <p:nvPr/>
        </p:nvSpPr>
        <p:spPr>
          <a:xfrm>
            <a:off x="4" y="2159820"/>
            <a:ext cx="9143998" cy="2836436"/>
          </a:xfrm>
          <a:prstGeom prst="rect">
            <a:avLst/>
          </a:prstGeo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FFFF00"/>
                </a:solidFill>
              </a:rPr>
              <a:t>T1DM= Immune destruction of </a:t>
            </a:r>
            <a:r>
              <a:rPr lang="el-GR" sz="3200" dirty="0">
                <a:solidFill>
                  <a:srgbClr val="FFFF00"/>
                </a:solidFill>
              </a:rPr>
              <a:t>β-</a:t>
            </a:r>
            <a:r>
              <a:rPr lang="en-US" sz="3200" dirty="0">
                <a:solidFill>
                  <a:srgbClr val="FFFF00"/>
                </a:solidFill>
              </a:rPr>
              <a:t>cells </a:t>
            </a:r>
            <a:endParaRPr lang="en-US" sz="3200" dirty="0" smtClean="0">
              <a:solidFill>
                <a:srgbClr val="FFFF00"/>
              </a:solidFill>
            </a:endParaRP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FFFF00"/>
                </a:solidFill>
              </a:rPr>
              <a:t>T2DM= Insulin </a:t>
            </a:r>
            <a:r>
              <a:rPr lang="en-US" sz="3200" dirty="0" smtClean="0">
                <a:solidFill>
                  <a:srgbClr val="FFFF00"/>
                </a:solidFill>
              </a:rPr>
              <a:t>Resistance</a:t>
            </a: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endParaRPr lang="en-US" sz="3200" dirty="0" smtClean="0">
              <a:solidFill>
                <a:srgbClr val="FFFF00"/>
              </a:solidFill>
            </a:endParaRPr>
          </a:p>
          <a:p>
            <a:pPr lvl="0" algn="ctr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3200" dirty="0">
                <a:solidFill>
                  <a:srgbClr val="FFFF00"/>
                </a:solidFill>
              </a:rPr>
              <a:t>	</a:t>
            </a:r>
            <a:r>
              <a:rPr lang="en-US" sz="3200" dirty="0" smtClean="0">
                <a:solidFill>
                  <a:srgbClr val="FFFF00"/>
                </a:solidFill>
              </a:rPr>
              <a:t>This distinction has been used as basis of distinction between T1D, and T2D</a:t>
            </a:r>
            <a:endParaRPr lang="en-US" sz="3200" dirty="0">
              <a:solidFill>
                <a:srgbClr val="FFFF00"/>
              </a:solidFill>
            </a:endParaRPr>
          </a:p>
          <a:p>
            <a:pPr lvl="0" algn="ctr">
              <a:lnSpc>
                <a:spcPts val="3500"/>
              </a:lnSpc>
              <a:spcBef>
                <a:spcPct val="0"/>
              </a:spcBef>
              <a:buSzPct val="90000"/>
              <a:defRPr/>
            </a:pPr>
            <a:endParaRPr lang="en-US" sz="3200" dirty="0" smtClean="0">
              <a:solidFill>
                <a:srgbClr val="FFFF00"/>
              </a:solidFill>
            </a:endParaRPr>
          </a:p>
          <a:p>
            <a:pPr lvl="0" algn="ctr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3200" dirty="0" smtClean="0">
                <a:solidFill>
                  <a:srgbClr val="FFFF00"/>
                </a:solidFill>
              </a:rPr>
              <a:t>BUT WE’VE LEARNED SO MUCH MORE</a:t>
            </a:r>
          </a:p>
          <a:p>
            <a:pPr lvl="0" algn="ctr">
              <a:lnSpc>
                <a:spcPts val="3500"/>
              </a:lnSpc>
              <a:spcBef>
                <a:spcPct val="0"/>
              </a:spcBef>
              <a:buSzPct val="90000"/>
              <a:defRPr/>
            </a:pP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828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" y="1038459"/>
            <a:ext cx="9144000" cy="2212605"/>
          </a:xfrm>
        </p:spPr>
        <p:txBody>
          <a:bodyPr>
            <a:noAutofit/>
          </a:bodyPr>
          <a:lstStyle/>
          <a:p>
            <a:pPr marL="457200" lvl="0" indent="-457200">
              <a:lnSpc>
                <a:spcPts val="3500"/>
              </a:lnSpc>
              <a:defRPr/>
            </a:pPr>
            <a:r>
              <a:rPr lang="en-US" sz="2800" b="1" i="1" dirty="0" smtClean="0">
                <a:solidFill>
                  <a:srgbClr val="FFFF00"/>
                </a:solidFill>
              </a:rPr>
              <a:t>EG: I was asked how to Diagnose  Diabetes Mellitus in Adults: Type 1, Type 2, LADA</a:t>
            </a:r>
            <a:br>
              <a:rPr lang="en-US" sz="2800" b="1" i="1" dirty="0" smtClean="0">
                <a:solidFill>
                  <a:srgbClr val="FFFF00"/>
                </a:solidFill>
              </a:rPr>
            </a:br>
            <a:r>
              <a:rPr lang="en-US" sz="2800" b="1" i="1" dirty="0">
                <a:solidFill>
                  <a:srgbClr val="FFFF00"/>
                </a:solidFill>
              </a:rPr>
              <a:t/>
            </a:r>
            <a:br>
              <a:rPr lang="en-US" sz="2800" b="1" i="1" dirty="0">
                <a:solidFill>
                  <a:srgbClr val="FFFF00"/>
                </a:solidFill>
              </a:rPr>
            </a:br>
            <a:r>
              <a:rPr lang="en-US" sz="2800" b="1" i="1" dirty="0" smtClean="0">
                <a:solidFill>
                  <a:srgbClr val="FFFF00"/>
                </a:solidFill>
              </a:rPr>
              <a:t>WE SAW</a:t>
            </a:r>
            <a:r>
              <a:rPr lang="en-US" sz="2800" b="1" dirty="0" smtClean="0">
                <a:solidFill>
                  <a:srgbClr val="FFFF00"/>
                </a:solidFill>
              </a:rPr>
              <a:t/>
            </a:r>
            <a:br>
              <a:rPr lang="en-US" sz="28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That Confusion Abounds, 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Definitions Imprecise  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Rectangle 7171"/>
          <p:cNvSpPr txBox="1">
            <a:spLocks noChangeArrowheads="1"/>
          </p:cNvSpPr>
          <p:nvPr/>
        </p:nvSpPr>
        <p:spPr>
          <a:xfrm>
            <a:off x="2" y="4431457"/>
            <a:ext cx="9143998" cy="2018535"/>
          </a:xfrm>
          <a:prstGeom prst="rect">
            <a:avLst/>
          </a:prstGeo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ts val="3500"/>
              </a:lnSpc>
              <a:spcBef>
                <a:spcPct val="0"/>
              </a:spcBef>
              <a:buSzPct val="90000"/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457200" lvl="0" indent="-457200" algn="ctr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Diagnosis </a:t>
            </a:r>
            <a:r>
              <a:rPr lang="en-US" sz="2400" dirty="0">
                <a:solidFill>
                  <a:schemeClr val="bg1"/>
                </a:solidFill>
              </a:rPr>
              <a:t>is </a:t>
            </a:r>
            <a:r>
              <a:rPr lang="en-US" sz="2400" dirty="0" smtClean="0">
                <a:solidFill>
                  <a:schemeClr val="bg1"/>
                </a:solidFill>
              </a:rPr>
              <a:t>often </a:t>
            </a:r>
            <a:r>
              <a:rPr lang="en-US" sz="2400" i="1" dirty="0" smtClean="0">
                <a:solidFill>
                  <a:srgbClr val="FFFF00"/>
                </a:solidFill>
              </a:rPr>
              <a:t>imprecise/ or overlapping phenotypes</a:t>
            </a:r>
          </a:p>
          <a:p>
            <a:pPr marL="914400" lvl="1" indent="-457200" algn="ctr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400" i="1" dirty="0" smtClean="0">
                <a:solidFill>
                  <a:schemeClr val="bg1"/>
                </a:solidFill>
              </a:rPr>
              <a:t>Flatbush DM- present in DKA- ‘turn out to be T2DM’</a:t>
            </a:r>
          </a:p>
          <a:p>
            <a:pPr marL="914400" lvl="1" indent="-457200" algn="ctr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400" i="1" dirty="0" smtClean="0">
                <a:solidFill>
                  <a:schemeClr val="bg1"/>
                </a:solidFill>
              </a:rPr>
              <a:t>LADA- Adults who look like ‘typical T1DM’</a:t>
            </a:r>
          </a:p>
          <a:p>
            <a:pPr marL="914400" lvl="1" indent="-457200" algn="ctr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400" i="1" dirty="0" smtClean="0">
                <a:solidFill>
                  <a:schemeClr val="bg1"/>
                </a:solidFill>
              </a:rPr>
              <a:t>Antibody positive patients who look like ‘T2DM’</a:t>
            </a:r>
          </a:p>
          <a:p>
            <a:pPr marL="914400" lvl="1" indent="-457200" algn="ctr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400" i="1" dirty="0" smtClean="0">
                <a:solidFill>
                  <a:schemeClr val="bg1"/>
                </a:solidFill>
              </a:rPr>
              <a:t>T1DM with Insulin Resistance (like T2DM)</a:t>
            </a:r>
          </a:p>
          <a:p>
            <a:pPr lvl="0" algn="ctr">
              <a:spcBef>
                <a:spcPct val="0"/>
              </a:spcBef>
              <a:buSzPct val="90000"/>
              <a:buFont typeface="Wingdings" pitchFamily="2" charset="2"/>
              <a:buChar char="Ø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476272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71537" y="6468785"/>
            <a:ext cx="54464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Adapted from Leslie </a:t>
            </a:r>
            <a:r>
              <a:rPr lang="en-US" sz="1400" i="1" dirty="0" smtClean="0">
                <a:solidFill>
                  <a:schemeClr val="bg1"/>
                </a:solidFill>
              </a:rPr>
              <a:t>et al</a:t>
            </a:r>
            <a:r>
              <a:rPr lang="en-US" sz="1400" dirty="0" smtClean="0">
                <a:solidFill>
                  <a:schemeClr val="bg1"/>
                </a:solidFill>
              </a:rPr>
              <a:t>. Diabetes </a:t>
            </a:r>
            <a:r>
              <a:rPr lang="en-US" sz="1400" dirty="0" err="1">
                <a:solidFill>
                  <a:schemeClr val="bg1"/>
                </a:solidFill>
              </a:rPr>
              <a:t>Metab</a:t>
            </a:r>
            <a:r>
              <a:rPr lang="en-US" sz="1400" dirty="0">
                <a:solidFill>
                  <a:schemeClr val="bg1"/>
                </a:solidFill>
              </a:rPr>
              <a:t> Res Rev. 2008 Oct;24(7):511-9</a:t>
            </a:r>
          </a:p>
        </p:txBody>
      </p:sp>
      <p:sp>
        <p:nvSpPr>
          <p:cNvPr id="5" name="Rectangle 4"/>
          <p:cNvSpPr/>
          <p:nvPr/>
        </p:nvSpPr>
        <p:spPr>
          <a:xfrm>
            <a:off x="273132" y="1697466"/>
            <a:ext cx="8455232" cy="443737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82B6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012" y="2445611"/>
            <a:ext cx="1233992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T1D</a:t>
            </a: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In children</a:t>
            </a:r>
          </a:p>
          <a:p>
            <a:pPr algn="ctr"/>
            <a:endParaRPr lang="en-US" sz="8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28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T1D</a:t>
            </a: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In adults</a:t>
            </a:r>
          </a:p>
          <a:p>
            <a:pPr algn="ctr"/>
            <a:endParaRPr lang="en-US" sz="14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20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LADA</a:t>
            </a:r>
          </a:p>
          <a:p>
            <a:pPr algn="ctr"/>
            <a:endParaRPr lang="en-US" sz="16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11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16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T2D</a:t>
            </a:r>
            <a:endParaRPr lang="en-US" sz="1600" dirty="0">
              <a:solidFill>
                <a:srgbClr val="182B6E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0594" y="1904635"/>
            <a:ext cx="6761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IMMUNITY       </a:t>
            </a:r>
            <a:r>
              <a:rPr lang="en-US" sz="800" dirty="0" smtClean="0">
                <a:solidFill>
                  <a:srgbClr val="182B6E"/>
                </a:solidFill>
                <a:latin typeface="Arial Rounded MT Bold" pitchFamily="34" charset="0"/>
              </a:rPr>
              <a:t>      </a:t>
            </a:r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AGE            </a:t>
            </a:r>
            <a:r>
              <a:rPr lang="en-US" sz="800" dirty="0" smtClean="0">
                <a:solidFill>
                  <a:srgbClr val="182B6E"/>
                </a:solidFill>
                <a:latin typeface="Arial Rounded MT Bold" pitchFamily="34" charset="0"/>
              </a:rPr>
              <a:t>  </a:t>
            </a:r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GENES             </a:t>
            </a:r>
            <a:r>
              <a:rPr lang="en-US" sz="800" dirty="0" smtClean="0">
                <a:solidFill>
                  <a:srgbClr val="182B6E"/>
                </a:solidFill>
                <a:latin typeface="Arial Rounded MT Bold" pitchFamily="34" charset="0"/>
              </a:rPr>
              <a:t>  </a:t>
            </a:r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BMI    INSULIN THERAPY</a:t>
            </a:r>
            <a:endParaRPr lang="en-US" sz="1600" dirty="0">
              <a:solidFill>
                <a:srgbClr val="182B6E"/>
              </a:solidFill>
              <a:latin typeface="Arial Rounded MT Bold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6013" y="3394543"/>
            <a:ext cx="8445332" cy="914401"/>
          </a:xfrm>
          <a:prstGeom prst="rect">
            <a:avLst/>
          </a:prstGeom>
          <a:solidFill>
            <a:schemeClr val="bg1">
              <a:lumMod val="75000"/>
              <a:alpha val="23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84968" y="5230313"/>
            <a:ext cx="8445332" cy="914401"/>
          </a:xfrm>
          <a:prstGeom prst="rect">
            <a:avLst/>
          </a:prstGeom>
          <a:solidFill>
            <a:schemeClr val="bg1">
              <a:lumMod val="75000"/>
              <a:alpha val="23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1556213" y="2308294"/>
            <a:ext cx="1801571" cy="3832308"/>
            <a:chOff x="1544338" y="2105347"/>
            <a:chExt cx="1801571" cy="3832308"/>
          </a:xfrm>
        </p:grpSpPr>
        <p:sp>
          <p:nvSpPr>
            <p:cNvPr id="12" name="Trapezoid 11"/>
            <p:cNvSpPr/>
            <p:nvPr/>
          </p:nvSpPr>
          <p:spPr>
            <a:xfrm rot="10800000">
              <a:off x="1544338" y="2105347"/>
              <a:ext cx="1801571" cy="3832308"/>
            </a:xfrm>
            <a:prstGeom prst="trapezoid">
              <a:avLst>
                <a:gd name="adj" fmla="val 42507"/>
              </a:avLst>
            </a:prstGeom>
            <a:gradFill>
              <a:gsLst>
                <a:gs pos="29000">
                  <a:srgbClr val="00EE00"/>
                </a:gs>
                <a:gs pos="100000">
                  <a:srgbClr val="00C400">
                    <a:tint val="23500"/>
                    <a:satMod val="160000"/>
                  </a:srgbClr>
                </a:gs>
              </a:gsLst>
              <a:lin ang="180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82B6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17369" y="2224098"/>
              <a:ext cx="850105" cy="33958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Strong</a:t>
              </a:r>
            </a:p>
            <a:p>
              <a:pPr algn="ctr">
                <a:lnSpc>
                  <a:spcPts val="1600"/>
                </a:lnSpc>
              </a:pPr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+++</a:t>
              </a:r>
            </a:p>
            <a:p>
              <a:pPr algn="ctr"/>
              <a:endParaRPr lang="en-US" sz="1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++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+</a:t>
              </a:r>
            </a:p>
            <a:p>
              <a:pPr algn="ctr"/>
              <a:endParaRPr lang="en-US" sz="1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8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weak</a:t>
              </a:r>
              <a:endParaRPr lang="en-US" sz="1600" dirty="0">
                <a:solidFill>
                  <a:srgbClr val="182B6E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4106108" y="2234500"/>
            <a:ext cx="1801571" cy="3895094"/>
            <a:chOff x="4048052" y="2042562"/>
            <a:chExt cx="1801571" cy="3895094"/>
          </a:xfrm>
        </p:grpSpPr>
        <p:sp>
          <p:nvSpPr>
            <p:cNvPr id="13" name="Trapezoid 12"/>
            <p:cNvSpPr/>
            <p:nvPr/>
          </p:nvSpPr>
          <p:spPr>
            <a:xfrm rot="10800000">
              <a:off x="4048052" y="2105348"/>
              <a:ext cx="1801571" cy="3832308"/>
            </a:xfrm>
            <a:prstGeom prst="trapezoid">
              <a:avLst>
                <a:gd name="adj" fmla="val 41848"/>
              </a:avLst>
            </a:prstGeom>
            <a:gradFill flip="none" rotWithShape="1">
              <a:gsLst>
                <a:gs pos="44000">
                  <a:srgbClr val="FF9900"/>
                </a:gs>
                <a:gs pos="100000">
                  <a:srgbClr val="00C400">
                    <a:tint val="23500"/>
                    <a:satMod val="16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82B6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2643" y="2042562"/>
              <a:ext cx="848822" cy="3539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HLA++</a:t>
              </a:r>
            </a:p>
            <a:p>
              <a:pPr algn="ctr"/>
              <a:endParaRPr lang="en-US" sz="2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HLA+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HLA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?</a:t>
              </a:r>
              <a:endParaRPr lang="en-US" sz="1600" dirty="0">
                <a:solidFill>
                  <a:srgbClr val="182B6E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7" name="Group 26"/>
          <p:cNvGrpSpPr/>
          <p:nvPr/>
        </p:nvGrpSpPr>
        <p:grpSpPr>
          <a:xfrm>
            <a:off x="2857222" y="2229681"/>
            <a:ext cx="4317618" cy="3912694"/>
            <a:chOff x="2799201" y="2052257"/>
            <a:chExt cx="4317618" cy="3912694"/>
          </a:xfrm>
        </p:grpSpPr>
        <p:grpSp>
          <p:nvGrpSpPr>
            <p:cNvPr id="10" name="Group 22"/>
            <p:cNvGrpSpPr/>
            <p:nvPr/>
          </p:nvGrpSpPr>
          <p:grpSpPr>
            <a:xfrm>
              <a:off x="2799201" y="2052257"/>
              <a:ext cx="1801571" cy="3912694"/>
              <a:chOff x="2799201" y="2052257"/>
              <a:chExt cx="1801571" cy="3912694"/>
            </a:xfrm>
          </p:grpSpPr>
          <p:sp>
            <p:nvSpPr>
              <p:cNvPr id="14" name="Trapezoid 13"/>
              <p:cNvSpPr/>
              <p:nvPr/>
            </p:nvSpPr>
            <p:spPr>
              <a:xfrm>
                <a:off x="2799201" y="2132643"/>
                <a:ext cx="1801571" cy="3832308"/>
              </a:xfrm>
              <a:prstGeom prst="trapezoid">
                <a:avLst>
                  <a:gd name="adj" fmla="val 41848"/>
                </a:avLst>
              </a:prstGeom>
              <a:gradFill flip="none" rotWithShape="1">
                <a:gsLst>
                  <a:gs pos="23000">
                    <a:schemeClr val="tx2">
                      <a:lumMod val="60000"/>
                      <a:lumOff val="40000"/>
                    </a:schemeClr>
                  </a:gs>
                  <a:gs pos="100000">
                    <a:srgbClr val="00C400">
                      <a:tint val="23500"/>
                      <a:satMod val="160000"/>
                    </a:srgbClr>
                  </a:gs>
                </a:gsLst>
                <a:lin ang="180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82B6E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369659" y="2052257"/>
                <a:ext cx="686406" cy="3508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child</a:t>
                </a:r>
              </a:p>
              <a:p>
                <a:pPr algn="ctr"/>
                <a:endParaRPr lang="en-US" sz="28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2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adult</a:t>
                </a: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adult</a:t>
                </a:r>
              </a:p>
              <a:p>
                <a:pPr algn="ctr"/>
                <a:endParaRPr lang="en-US" sz="12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32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adult</a:t>
                </a:r>
                <a:endParaRPr lang="en-US" sz="1600" dirty="0">
                  <a:solidFill>
                    <a:srgbClr val="182B6E"/>
                  </a:solidFill>
                  <a:latin typeface="Arial Rounded MT Bold" pitchFamily="34" charset="0"/>
                </a:endParaRPr>
              </a:p>
            </p:txBody>
          </p:sp>
        </p:grpSp>
        <p:grpSp>
          <p:nvGrpSpPr>
            <p:cNvPr id="11" name="Group 24"/>
            <p:cNvGrpSpPr/>
            <p:nvPr/>
          </p:nvGrpSpPr>
          <p:grpSpPr>
            <a:xfrm>
              <a:off x="5315248" y="2132441"/>
              <a:ext cx="1801571" cy="3832308"/>
              <a:chOff x="5315248" y="2132441"/>
              <a:chExt cx="1801571" cy="3832308"/>
            </a:xfrm>
          </p:grpSpPr>
          <p:sp>
            <p:nvSpPr>
              <p:cNvPr id="15" name="Trapezoid 14"/>
              <p:cNvSpPr/>
              <p:nvPr/>
            </p:nvSpPr>
            <p:spPr>
              <a:xfrm>
                <a:off x="5315248" y="2132441"/>
                <a:ext cx="1801571" cy="3832308"/>
              </a:xfrm>
              <a:prstGeom prst="trapezoid">
                <a:avLst>
                  <a:gd name="adj" fmla="val 40530"/>
                </a:avLst>
              </a:prstGeom>
              <a:gradFill flip="none" rotWithShape="1">
                <a:gsLst>
                  <a:gs pos="0">
                    <a:srgbClr val="FF66CC"/>
                  </a:gs>
                  <a:gs pos="100000">
                    <a:srgbClr val="00C400">
                      <a:tint val="23500"/>
                      <a:satMod val="160000"/>
                    </a:srgbClr>
                  </a:gs>
                </a:gsLst>
                <a:lin ang="180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82B6E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790248" y="2326242"/>
                <a:ext cx="880370" cy="326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low</a:t>
                </a:r>
              </a:p>
              <a:p>
                <a:pPr algn="ctr"/>
                <a:endParaRPr lang="en-US" sz="1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20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normal</a:t>
                </a: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normal</a:t>
                </a: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8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20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high</a:t>
                </a:r>
                <a:endParaRPr lang="en-US" sz="1600" dirty="0">
                  <a:solidFill>
                    <a:srgbClr val="182B6E"/>
                  </a:solidFill>
                  <a:latin typeface="Arial Rounded MT Bold" pitchFamily="34" charset="0"/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6746568" y="2296218"/>
            <a:ext cx="1801571" cy="3832308"/>
            <a:chOff x="6694203" y="2091498"/>
            <a:chExt cx="1801571" cy="3832308"/>
          </a:xfrm>
        </p:grpSpPr>
        <p:sp>
          <p:nvSpPr>
            <p:cNvPr id="16" name="Trapezoid 15"/>
            <p:cNvSpPr/>
            <p:nvPr/>
          </p:nvSpPr>
          <p:spPr>
            <a:xfrm rot="10800000">
              <a:off x="6694203" y="2091498"/>
              <a:ext cx="1801571" cy="3832308"/>
            </a:xfrm>
            <a:prstGeom prst="trapezoid">
              <a:avLst>
                <a:gd name="adj" fmla="val 42507"/>
              </a:avLst>
            </a:prstGeom>
            <a:gradFill flip="none" rotWithShape="1">
              <a:gsLst>
                <a:gs pos="19000">
                  <a:schemeClr val="tx1">
                    <a:lumMod val="50000"/>
                    <a:lumOff val="50000"/>
                  </a:schemeClr>
                </a:gs>
                <a:gs pos="100000">
                  <a:srgbClr val="00C400">
                    <a:tint val="23500"/>
                    <a:satMod val="16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82B6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36869" y="2328882"/>
              <a:ext cx="1523356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Immediate</a:t>
              </a:r>
            </a:p>
            <a:p>
              <a:pPr algn="ctr"/>
              <a:endParaRPr lang="en-US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3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Immediate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Variable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8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Infrequent</a:t>
              </a:r>
              <a:endParaRPr lang="en-US" sz="1600" dirty="0">
                <a:solidFill>
                  <a:srgbClr val="182B6E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281057" y="4308941"/>
            <a:ext cx="8445332" cy="914401"/>
          </a:xfrm>
          <a:prstGeom prst="rect">
            <a:avLst/>
          </a:prstGeom>
          <a:solidFill>
            <a:schemeClr val="bg1">
              <a:lumMod val="75000"/>
              <a:alpha val="5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3799" y="2311267"/>
            <a:ext cx="8438377" cy="1077239"/>
          </a:xfrm>
          <a:prstGeom prst="rect">
            <a:avLst/>
          </a:prstGeom>
          <a:solidFill>
            <a:schemeClr val="bg1">
              <a:lumMod val="75000"/>
              <a:alpha val="5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191068" y="27398"/>
            <a:ext cx="873456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FF00"/>
                </a:solidFill>
              </a:rPr>
              <a:t>Comparing </a:t>
            </a:r>
            <a:r>
              <a:rPr lang="en-US" sz="3600" b="1" dirty="0">
                <a:solidFill>
                  <a:srgbClr val="FFFF00"/>
                </a:solidFill>
              </a:rPr>
              <a:t>Definitions for T1D, ‘LADA’, T2D </a:t>
            </a:r>
          </a:p>
        </p:txBody>
      </p:sp>
    </p:spTree>
    <p:extLst>
      <p:ext uri="{BB962C8B-B14F-4D97-AF65-F5344CB8AC3E}">
        <p14:creationId xmlns:p14="http://schemas.microsoft.com/office/powerpoint/2010/main" val="1681406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0F0AB2E7-7253-418F-BF1F-8FF9B169C53B}"/>
              </a:ext>
            </a:extLst>
          </p:cNvPr>
          <p:cNvGrpSpPr/>
          <p:nvPr/>
        </p:nvGrpSpPr>
        <p:grpSpPr>
          <a:xfrm>
            <a:off x="4114799" y="1347283"/>
            <a:ext cx="4572000" cy="3942899"/>
            <a:chOff x="1854201" y="1863510"/>
            <a:chExt cx="5667372" cy="4593989"/>
          </a:xfrm>
        </p:grpSpPr>
        <p:pic>
          <p:nvPicPr>
            <p:cNvPr id="4" name="Picture 3" descr="Screenshot 2015-09-15 23.54.51.pn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54201" y="1863510"/>
              <a:ext cx="5667372" cy="4593989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946015" y="6180500"/>
              <a:ext cx="13247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Groop</a:t>
              </a:r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 al.  2014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419D33BC-0043-431D-AC6F-8F431CB4B859}"/>
              </a:ext>
            </a:extLst>
          </p:cNvPr>
          <p:cNvSpPr txBox="1">
            <a:spLocks/>
          </p:cNvSpPr>
          <p:nvPr/>
        </p:nvSpPr>
        <p:spPr>
          <a:xfrm>
            <a:off x="65117" y="152400"/>
            <a:ext cx="9144000" cy="771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6">
                    <a:lumMod val="75000"/>
                  </a:schemeClr>
                </a:solidFill>
                <a:latin typeface="Maiandra GD" panose="020E0502030308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FFFF00"/>
                </a:solidFill>
              </a:rPr>
              <a:t>Diabetes is a Continuum </a:t>
            </a:r>
            <a:r>
              <a:rPr lang="en-US" sz="3200" dirty="0" smtClean="0">
                <a:solidFill>
                  <a:srgbClr val="FFFF00"/>
                </a:solidFill>
              </a:rPr>
              <a:t>OF</a:t>
            </a:r>
          </a:p>
          <a:p>
            <a:pPr>
              <a:spcBef>
                <a:spcPts val="1200"/>
              </a:spcBef>
            </a:pP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β-cell </a:t>
            </a:r>
            <a:r>
              <a:rPr lang="en-US" sz="3200" dirty="0" smtClean="0">
                <a:solidFill>
                  <a:srgbClr val="FFFF00"/>
                </a:solidFill>
              </a:rPr>
              <a:t>DYSFUNCTION</a:t>
            </a:r>
            <a:endParaRPr lang="en-US" sz="3200" dirty="0">
              <a:solidFill>
                <a:srgbClr val="E46C0A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CBCDCA6E-5280-4BE8-B4C7-6FA51A3E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AC0682E2-3440-4B9E-A364-707312D23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595"/>
            <a:ext cx="4114799" cy="34861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Issue is not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dirty="0">
                <a:solidFill>
                  <a:srgbClr val="FFFFFF"/>
                </a:solidFill>
              </a:rPr>
              <a:t>‘What is LADA</a:t>
            </a:r>
            <a:r>
              <a:rPr lang="en-US" dirty="0" smtClean="0">
                <a:solidFill>
                  <a:srgbClr val="FFFFFF"/>
                </a:solidFill>
              </a:rPr>
              <a:t>,T1DM</a:t>
            </a:r>
            <a:r>
              <a:rPr lang="en-US" dirty="0">
                <a:solidFill>
                  <a:srgbClr val="FFFFFF"/>
                </a:solidFill>
              </a:rPr>
              <a:t>, T2DM?’  </a:t>
            </a:r>
            <a:endParaRPr lang="en-US" sz="2400" dirty="0">
              <a:solidFill>
                <a:schemeClr val="bg1"/>
              </a:solidFill>
            </a:endParaRP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Issue is:</a:t>
            </a:r>
            <a:endParaRPr lang="en-US" dirty="0" smtClean="0">
              <a:solidFill>
                <a:srgbClr val="FFFF00"/>
              </a:solidFill>
            </a:endParaRP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WHAT ARE MECHANISMS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3200" dirty="0">
                <a:solidFill>
                  <a:srgbClr val="FFFF00"/>
                </a:solidFill>
              </a:rPr>
              <a:t>And RATE OF DESTRUCTION </a:t>
            </a:r>
            <a:r>
              <a:rPr lang="en-US" sz="3200" dirty="0" smtClean="0">
                <a:solidFill>
                  <a:srgbClr val="FFFF00"/>
                </a:solidFill>
              </a:rPr>
              <a:t>OF β-cells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in </a:t>
            </a:r>
            <a:r>
              <a:rPr lang="en-US" dirty="0">
                <a:solidFill>
                  <a:schemeClr val="bg1"/>
                </a:solidFill>
              </a:rPr>
              <a:t>a given patient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64920903-958B-4E47-A66A-5D659A50E64D}"/>
              </a:ext>
            </a:extLst>
          </p:cNvPr>
          <p:cNvSpPr txBox="1">
            <a:spLocks/>
          </p:cNvSpPr>
          <p:nvPr/>
        </p:nvSpPr>
        <p:spPr>
          <a:xfrm>
            <a:off x="536972" y="6356350"/>
            <a:ext cx="8372474" cy="961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rgbClr val="CBE0EB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CBE0EB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CBE0EB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CBE0EB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CBE0EB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bg1"/>
                </a:solidFill>
              </a:rPr>
              <a:t>This ‘vantage point’ also informs best treatment course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39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30004"/>
            <a:ext cx="9144000" cy="2212605"/>
          </a:xfrm>
        </p:spPr>
        <p:txBody>
          <a:bodyPr>
            <a:noAutofit/>
          </a:bodyPr>
          <a:lstStyle/>
          <a:p>
            <a:pPr>
              <a:lnSpc>
                <a:spcPts val="41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/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/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Isn’t it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Time for A </a:t>
            </a:r>
            <a:r>
              <a:rPr lang="en-US" sz="3600" b="1" dirty="0">
                <a:solidFill>
                  <a:srgbClr val="FFFF00"/>
                </a:solidFill>
              </a:rPr>
              <a:t>New </a:t>
            </a:r>
            <a:r>
              <a:rPr lang="en-US" sz="3600" b="1" dirty="0" smtClean="0">
                <a:solidFill>
                  <a:srgbClr val="FFFF00"/>
                </a:solidFill>
              </a:rPr>
              <a:t>Classification Schema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 for </a:t>
            </a:r>
            <a:r>
              <a:rPr lang="en-US" sz="3600" b="1" dirty="0">
                <a:solidFill>
                  <a:schemeClr val="bg1"/>
                </a:solidFill>
              </a:rPr>
              <a:t>the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Diagnosis and Treatment of Diabetes </a:t>
            </a:r>
            <a:r>
              <a:rPr lang="en-US" sz="3600" b="1" dirty="0">
                <a:solidFill>
                  <a:srgbClr val="FFFF00"/>
                </a:solidFill>
              </a:rPr>
              <a:t>Mellitus (DM</a:t>
            </a:r>
            <a:r>
              <a:rPr lang="en-US" sz="3600" b="1" dirty="0" smtClean="0">
                <a:solidFill>
                  <a:srgbClr val="FFFF00"/>
                </a:solidFill>
              </a:rPr>
              <a:t>)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CLASSIFICATION/ DIAGNOSIS </a:t>
            </a:r>
            <a:r>
              <a:rPr lang="en-US" sz="3200" u="sng" dirty="0" smtClean="0">
                <a:solidFill>
                  <a:srgbClr val="FFFF00"/>
                </a:solidFill>
              </a:rPr>
              <a:t>IS</a:t>
            </a:r>
            <a:r>
              <a:rPr lang="en-US" sz="3200" dirty="0" smtClean="0">
                <a:solidFill>
                  <a:srgbClr val="FFFF00"/>
                </a:solidFill>
              </a:rPr>
              <a:t> IMPORTANT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846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35471</TotalTime>
  <Words>364</Words>
  <Application>Microsoft Macintosh PowerPoint</Application>
  <PresentationFormat>On-screen Show (4:3)</PresentationFormat>
  <Paragraphs>145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Arial</vt:lpstr>
      <vt:lpstr>Arial Rounded MT Bold</vt:lpstr>
      <vt:lpstr>Calibri</vt:lpstr>
      <vt:lpstr>Ebrima</vt:lpstr>
      <vt:lpstr>Maiandra GD</vt:lpstr>
      <vt:lpstr>ＭＳ Ｐゴシック</vt:lpstr>
      <vt:lpstr>Tahoma</vt:lpstr>
      <vt:lpstr>Wingdings</vt:lpstr>
      <vt:lpstr>Office Theme</vt:lpstr>
      <vt:lpstr> A Unifying Pathophysiologic Approach to The Complications of Diabetes in the Context of the Beta-cell Classification of Diabetes:  A Framework for Understanding and Managing DM </vt:lpstr>
      <vt:lpstr>PowerPoint Presentation</vt:lpstr>
      <vt:lpstr>PowerPoint Presentation</vt:lpstr>
      <vt:lpstr>Value of Appropriate Classification of DM</vt:lpstr>
      <vt:lpstr>Current DM Classification Failing </vt:lpstr>
      <vt:lpstr>EG: I was asked how to Diagnose  Diabetes Mellitus in Adults: Type 1, Type 2, LADA  WE SAW  That Confusion Abounds,  Definitions Imprecise    </vt:lpstr>
      <vt:lpstr>PowerPoint Presentation</vt:lpstr>
      <vt:lpstr>PowerPoint Presentation</vt:lpstr>
      <vt:lpstr>  Isn’t it  Time for A New Classification Schema  for the  Diagnosis and Treatment of Diabetes Mellitus (DM) 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1042</cp:revision>
  <cp:lastPrinted>2014-04-01T12:35:45Z</cp:lastPrinted>
  <dcterms:created xsi:type="dcterms:W3CDTF">2014-11-05T16:03:03Z</dcterms:created>
  <dcterms:modified xsi:type="dcterms:W3CDTF">2017-12-24T22:40:12Z</dcterms:modified>
</cp:coreProperties>
</file>