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4"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0" r:id="rId1"/>
  </p:sldMasterIdLst>
  <p:notesMasterIdLst>
    <p:notesMasterId r:id="rId11"/>
  </p:notesMasterIdLst>
  <p:handoutMasterIdLst>
    <p:handoutMasterId r:id="rId12"/>
  </p:handoutMasterIdLst>
  <p:sldIdLst>
    <p:sldId id="733" r:id="rId2"/>
    <p:sldId id="734" r:id="rId3"/>
    <p:sldId id="619" r:id="rId4"/>
    <p:sldId id="714" r:id="rId5"/>
    <p:sldId id="561" r:id="rId6"/>
    <p:sldId id="618" r:id="rId7"/>
    <p:sldId id="695" r:id="rId8"/>
    <p:sldId id="696" r:id="rId9"/>
    <p:sldId id="697" r:id="rId10"/>
  </p:sldIdLst>
  <p:sldSz cx="9144000" cy="6858000" type="screen4x3"/>
  <p:notesSz cx="7077075" cy="9363075"/>
  <p:custDataLst>
    <p:tags r:id="rId13"/>
  </p:custDataLst>
  <p:defaultTextStyle>
    <a:defPPr>
      <a:defRPr lang="en-US"/>
    </a:defPPr>
    <a:lvl1pPr algn="l" defTabSz="457200" rtl="0" fontAlgn="base">
      <a:spcBef>
        <a:spcPct val="0"/>
      </a:spcBef>
      <a:spcAft>
        <a:spcPct val="0"/>
      </a:spcAft>
      <a:defRPr kern="1200">
        <a:solidFill>
          <a:schemeClr val="tx1"/>
        </a:solidFill>
        <a:latin typeface="Arial" charset="0"/>
        <a:ea typeface="ヒラギノ角ゴ Pro W3" charset="-128"/>
        <a:cs typeface="ヒラギノ角ゴ Pro W3" charset="-128"/>
      </a:defRPr>
    </a:lvl1pPr>
    <a:lvl2pPr marL="457200" algn="l" defTabSz="457200" rtl="0" fontAlgn="base">
      <a:spcBef>
        <a:spcPct val="0"/>
      </a:spcBef>
      <a:spcAft>
        <a:spcPct val="0"/>
      </a:spcAft>
      <a:defRPr kern="1200">
        <a:solidFill>
          <a:schemeClr val="tx1"/>
        </a:solidFill>
        <a:latin typeface="Arial" charset="0"/>
        <a:ea typeface="ヒラギノ角ゴ Pro W3" charset="-128"/>
        <a:cs typeface="ヒラギノ角ゴ Pro W3" charset="-128"/>
      </a:defRPr>
    </a:lvl2pPr>
    <a:lvl3pPr marL="914400" algn="l" defTabSz="457200" rtl="0" fontAlgn="base">
      <a:spcBef>
        <a:spcPct val="0"/>
      </a:spcBef>
      <a:spcAft>
        <a:spcPct val="0"/>
      </a:spcAft>
      <a:defRPr kern="1200">
        <a:solidFill>
          <a:schemeClr val="tx1"/>
        </a:solidFill>
        <a:latin typeface="Arial" charset="0"/>
        <a:ea typeface="ヒラギノ角ゴ Pro W3" charset="-128"/>
        <a:cs typeface="ヒラギノ角ゴ Pro W3" charset="-128"/>
      </a:defRPr>
    </a:lvl3pPr>
    <a:lvl4pPr marL="1371600" algn="l" defTabSz="457200" rtl="0" fontAlgn="base">
      <a:spcBef>
        <a:spcPct val="0"/>
      </a:spcBef>
      <a:spcAft>
        <a:spcPct val="0"/>
      </a:spcAft>
      <a:defRPr kern="1200">
        <a:solidFill>
          <a:schemeClr val="tx1"/>
        </a:solidFill>
        <a:latin typeface="Arial" charset="0"/>
        <a:ea typeface="ヒラギノ角ゴ Pro W3" charset="-128"/>
        <a:cs typeface="ヒラギノ角ゴ Pro W3" charset="-128"/>
      </a:defRPr>
    </a:lvl4pPr>
    <a:lvl5pPr marL="1828800" algn="l" defTabSz="457200" rtl="0" fontAlgn="base">
      <a:spcBef>
        <a:spcPct val="0"/>
      </a:spcBef>
      <a:spcAft>
        <a:spcPct val="0"/>
      </a:spcAft>
      <a:defRPr kern="1200">
        <a:solidFill>
          <a:schemeClr val="tx1"/>
        </a:solidFill>
        <a:latin typeface="Arial" charset="0"/>
        <a:ea typeface="ヒラギノ角ゴ Pro W3" charset="-128"/>
        <a:cs typeface="ヒラギノ角ゴ Pro W3" charset="-128"/>
      </a:defRPr>
    </a:lvl5pPr>
    <a:lvl6pPr marL="2286000" algn="l" defTabSz="457200" rtl="0" eaLnBrk="1" latinLnBrk="0" hangingPunct="1">
      <a:defRPr kern="1200">
        <a:solidFill>
          <a:schemeClr val="tx1"/>
        </a:solidFill>
        <a:latin typeface="Arial" charset="0"/>
        <a:ea typeface="ヒラギノ角ゴ Pro W3" charset="-128"/>
        <a:cs typeface="ヒラギノ角ゴ Pro W3" charset="-128"/>
      </a:defRPr>
    </a:lvl6pPr>
    <a:lvl7pPr marL="2743200" algn="l" defTabSz="457200" rtl="0" eaLnBrk="1" latinLnBrk="0" hangingPunct="1">
      <a:defRPr kern="1200">
        <a:solidFill>
          <a:schemeClr val="tx1"/>
        </a:solidFill>
        <a:latin typeface="Arial" charset="0"/>
        <a:ea typeface="ヒラギノ角ゴ Pro W3" charset="-128"/>
        <a:cs typeface="ヒラギノ角ゴ Pro W3" charset="-128"/>
      </a:defRPr>
    </a:lvl7pPr>
    <a:lvl8pPr marL="3200400" algn="l" defTabSz="457200" rtl="0" eaLnBrk="1" latinLnBrk="0" hangingPunct="1">
      <a:defRPr kern="1200">
        <a:solidFill>
          <a:schemeClr val="tx1"/>
        </a:solidFill>
        <a:latin typeface="Arial" charset="0"/>
        <a:ea typeface="ヒラギノ角ゴ Pro W3" charset="-128"/>
        <a:cs typeface="ヒラギノ角ゴ Pro W3" charset="-128"/>
      </a:defRPr>
    </a:lvl8pPr>
    <a:lvl9pPr marL="3657600" algn="l" defTabSz="457200" rtl="0" eaLnBrk="1" latinLnBrk="0" hangingPunct="1">
      <a:defRPr kern="1200">
        <a:solidFill>
          <a:schemeClr val="tx1"/>
        </a:solidFill>
        <a:latin typeface="Arial" charset="0"/>
        <a:ea typeface="ヒラギノ角ゴ Pro W3" charset="-128"/>
        <a:cs typeface="ヒラギノ角ゴ Pro W3" charset="-128"/>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 " initials="MSOffice" lastIdx="0"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7A2E"/>
    <a:srgbClr val="89867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88" autoAdjust="0"/>
    <p:restoredTop sz="72857" autoAdjust="0"/>
  </p:normalViewPr>
  <p:slideViewPr>
    <p:cSldViewPr snapToGrid="0" snapToObjects="1" showGuides="1">
      <p:cViewPr varScale="1">
        <p:scale>
          <a:sx n="68" d="100"/>
          <a:sy n="68" d="100"/>
        </p:scale>
        <p:origin x="1416" y="192"/>
      </p:cViewPr>
      <p:guideLst>
        <p:guide orient="horz" pos="2160"/>
        <p:guide pos="2880"/>
      </p:guideLst>
    </p:cSldViewPr>
  </p:slideViewPr>
  <p:outlineViewPr>
    <p:cViewPr>
      <p:scale>
        <a:sx n="33" d="100"/>
        <a:sy n="33" d="100"/>
      </p:scale>
      <p:origin x="0" y="-2875"/>
    </p:cViewPr>
  </p:outlin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notesMaster" Target="notesMasters/notesMaster1.xml"/><Relationship Id="rId12" Type="http://schemas.openxmlformats.org/officeDocument/2006/relationships/handoutMaster" Target="handoutMasters/handoutMaster1.xml"/><Relationship Id="rId13" Type="http://schemas.openxmlformats.org/officeDocument/2006/relationships/tags" Target="tags/tag1.xml"/><Relationship Id="rId14" Type="http://schemas.openxmlformats.org/officeDocument/2006/relationships/commentAuthors" Target="commentAuthors.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77" Type="http://schemas.microsoft.com/office/2015/10/relationships/revisionInfo" Target="revisionInfo.xml"/><Relationship Id="rId10" Type="http://schemas.openxmlformats.org/officeDocument/2006/relationships/slide" Target="slides/slide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8154"/>
          </a:xfrm>
          <a:prstGeom prst="rect">
            <a:avLst/>
          </a:prstGeom>
        </p:spPr>
        <p:txBody>
          <a:bodyPr vert="horz" lIns="93936" tIns="46968" rIns="93936" bIns="46968" rtlCol="0"/>
          <a:lstStyle>
            <a:lvl1pPr algn="l">
              <a:defRPr sz="1200"/>
            </a:lvl1pPr>
          </a:lstStyle>
          <a:p>
            <a:pPr>
              <a:defRPr/>
            </a:pPr>
            <a:endParaRPr lang="en-US" dirty="0"/>
          </a:p>
        </p:txBody>
      </p:sp>
      <p:sp>
        <p:nvSpPr>
          <p:cNvPr id="3" name="Date Placeholder 2"/>
          <p:cNvSpPr>
            <a:spLocks noGrp="1"/>
          </p:cNvSpPr>
          <p:nvPr>
            <p:ph type="dt" sz="quarter" idx="1"/>
          </p:nvPr>
        </p:nvSpPr>
        <p:spPr>
          <a:xfrm>
            <a:off x="4008705" y="0"/>
            <a:ext cx="3066733" cy="468154"/>
          </a:xfrm>
          <a:prstGeom prst="rect">
            <a:avLst/>
          </a:prstGeom>
        </p:spPr>
        <p:txBody>
          <a:bodyPr vert="horz" lIns="93936" tIns="46968" rIns="93936" bIns="46968" rtlCol="0"/>
          <a:lstStyle>
            <a:lvl1pPr algn="r">
              <a:defRPr sz="1200"/>
            </a:lvl1pPr>
          </a:lstStyle>
          <a:p>
            <a:pPr>
              <a:defRPr/>
            </a:pPr>
            <a:fld id="{D01CBF78-73C7-4441-9DF3-569B3DF4BEAB}" type="datetime1">
              <a:rPr lang="en-US"/>
              <a:pPr>
                <a:defRPr/>
              </a:pPr>
              <a:t>12/3/17</a:t>
            </a:fld>
            <a:endParaRPr lang="en-US" dirty="0"/>
          </a:p>
        </p:txBody>
      </p:sp>
      <p:sp>
        <p:nvSpPr>
          <p:cNvPr id="4" name="Footer Placeholder 3"/>
          <p:cNvSpPr>
            <a:spLocks noGrp="1"/>
          </p:cNvSpPr>
          <p:nvPr>
            <p:ph type="ftr" sz="quarter" idx="2"/>
          </p:nvPr>
        </p:nvSpPr>
        <p:spPr>
          <a:xfrm>
            <a:off x="0" y="8893296"/>
            <a:ext cx="3066733" cy="468154"/>
          </a:xfrm>
          <a:prstGeom prst="rect">
            <a:avLst/>
          </a:prstGeom>
        </p:spPr>
        <p:txBody>
          <a:bodyPr vert="horz" lIns="93936" tIns="46968" rIns="93936" bIns="46968" rtlCol="0" anchor="b"/>
          <a:lstStyle>
            <a:lvl1pPr algn="l">
              <a:defRPr sz="1200"/>
            </a:lvl1pPr>
          </a:lstStyle>
          <a:p>
            <a:pPr>
              <a:defRPr/>
            </a:pPr>
            <a:endParaRPr lang="en-US" dirty="0"/>
          </a:p>
        </p:txBody>
      </p:sp>
      <p:sp>
        <p:nvSpPr>
          <p:cNvPr id="5" name="Slide Number Placeholder 4"/>
          <p:cNvSpPr>
            <a:spLocks noGrp="1"/>
          </p:cNvSpPr>
          <p:nvPr>
            <p:ph type="sldNum" sz="quarter" idx="3"/>
          </p:nvPr>
        </p:nvSpPr>
        <p:spPr>
          <a:xfrm>
            <a:off x="4008705" y="8893296"/>
            <a:ext cx="3066733" cy="468154"/>
          </a:xfrm>
          <a:prstGeom prst="rect">
            <a:avLst/>
          </a:prstGeom>
        </p:spPr>
        <p:txBody>
          <a:bodyPr vert="horz" lIns="93936" tIns="46968" rIns="93936" bIns="46968" rtlCol="0" anchor="b"/>
          <a:lstStyle>
            <a:lvl1pPr algn="r">
              <a:defRPr sz="1200"/>
            </a:lvl1pPr>
          </a:lstStyle>
          <a:p>
            <a:pPr>
              <a:defRPr/>
            </a:pPr>
            <a:fld id="{B5696897-C746-2246-962C-5080B26730DD}" type="slidenum">
              <a:rPr lang="en-US"/>
              <a:pPr>
                <a:defRPr/>
              </a:pPr>
              <a:t>‹#›</a:t>
            </a:fld>
            <a:endParaRPr lang="en-US" dirty="0"/>
          </a:p>
        </p:txBody>
      </p:sp>
    </p:spTree>
    <p:extLst>
      <p:ext uri="{BB962C8B-B14F-4D97-AF65-F5344CB8AC3E}">
        <p14:creationId xmlns:p14="http://schemas.microsoft.com/office/powerpoint/2010/main" val="343697723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8154"/>
          </a:xfrm>
          <a:prstGeom prst="rect">
            <a:avLst/>
          </a:prstGeom>
        </p:spPr>
        <p:txBody>
          <a:bodyPr vert="horz" lIns="93936" tIns="46968" rIns="93936" bIns="46968" rtlCol="0"/>
          <a:lstStyle>
            <a:lvl1pPr algn="l">
              <a:defRPr sz="1200"/>
            </a:lvl1pPr>
          </a:lstStyle>
          <a:p>
            <a:pPr>
              <a:defRPr/>
            </a:pPr>
            <a:endParaRPr lang="en-US" dirty="0"/>
          </a:p>
        </p:txBody>
      </p:sp>
      <p:sp>
        <p:nvSpPr>
          <p:cNvPr id="3" name="Date Placeholder 2"/>
          <p:cNvSpPr>
            <a:spLocks noGrp="1"/>
          </p:cNvSpPr>
          <p:nvPr>
            <p:ph type="dt" idx="1"/>
          </p:nvPr>
        </p:nvSpPr>
        <p:spPr>
          <a:xfrm>
            <a:off x="4008705" y="0"/>
            <a:ext cx="3066733" cy="468154"/>
          </a:xfrm>
          <a:prstGeom prst="rect">
            <a:avLst/>
          </a:prstGeom>
        </p:spPr>
        <p:txBody>
          <a:bodyPr vert="horz" lIns="93936" tIns="46968" rIns="93936" bIns="46968" rtlCol="0"/>
          <a:lstStyle>
            <a:lvl1pPr algn="r">
              <a:defRPr sz="1200"/>
            </a:lvl1pPr>
          </a:lstStyle>
          <a:p>
            <a:pPr>
              <a:defRPr/>
            </a:pPr>
            <a:fld id="{5877B0DC-DABF-7449-9612-70B988308CCB}" type="datetime1">
              <a:rPr lang="en-US"/>
              <a:pPr>
                <a:defRPr/>
              </a:pPr>
              <a:t>12/3/17</a:t>
            </a:fld>
            <a:endParaRPr lang="en-US" dirty="0"/>
          </a:p>
        </p:txBody>
      </p:sp>
      <p:sp>
        <p:nvSpPr>
          <p:cNvPr id="4" name="Slide Image Placeholder 3"/>
          <p:cNvSpPr>
            <a:spLocks noGrp="1" noRot="1" noChangeAspect="1"/>
          </p:cNvSpPr>
          <p:nvPr>
            <p:ph type="sldImg" idx="2"/>
          </p:nvPr>
        </p:nvSpPr>
        <p:spPr>
          <a:xfrm>
            <a:off x="1196975" y="701675"/>
            <a:ext cx="4683125" cy="3511550"/>
          </a:xfrm>
          <a:prstGeom prst="rect">
            <a:avLst/>
          </a:prstGeom>
          <a:noFill/>
          <a:ln w="12700">
            <a:solidFill>
              <a:prstClr val="black"/>
            </a:solidFill>
          </a:ln>
        </p:spPr>
        <p:txBody>
          <a:bodyPr vert="horz" lIns="93936" tIns="46968" rIns="93936" bIns="46968" rtlCol="0" anchor="ctr"/>
          <a:lstStyle/>
          <a:p>
            <a:pPr lvl="0"/>
            <a:endParaRPr lang="en-US" noProof="0" dirty="0"/>
          </a:p>
        </p:txBody>
      </p:sp>
      <p:sp>
        <p:nvSpPr>
          <p:cNvPr id="5" name="Notes Placeholder 4"/>
          <p:cNvSpPr>
            <a:spLocks noGrp="1"/>
          </p:cNvSpPr>
          <p:nvPr>
            <p:ph type="body" sz="quarter" idx="3"/>
          </p:nvPr>
        </p:nvSpPr>
        <p:spPr>
          <a:xfrm>
            <a:off x="707708" y="4447461"/>
            <a:ext cx="5661660" cy="4213384"/>
          </a:xfrm>
          <a:prstGeom prst="rect">
            <a:avLst/>
          </a:prstGeom>
        </p:spPr>
        <p:txBody>
          <a:bodyPr vert="horz" lIns="93936" tIns="46968" rIns="93936" bIns="46968"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93296"/>
            <a:ext cx="3066733" cy="468154"/>
          </a:xfrm>
          <a:prstGeom prst="rect">
            <a:avLst/>
          </a:prstGeom>
        </p:spPr>
        <p:txBody>
          <a:bodyPr vert="horz" lIns="93936" tIns="46968" rIns="93936" bIns="46968" rtlCol="0" anchor="b"/>
          <a:lstStyle>
            <a:lvl1pPr algn="l">
              <a:defRPr sz="1200"/>
            </a:lvl1pPr>
          </a:lstStyle>
          <a:p>
            <a:pPr>
              <a:defRPr/>
            </a:pPr>
            <a:endParaRPr lang="en-US" dirty="0"/>
          </a:p>
        </p:txBody>
      </p:sp>
      <p:sp>
        <p:nvSpPr>
          <p:cNvPr id="7" name="Slide Number Placeholder 6"/>
          <p:cNvSpPr>
            <a:spLocks noGrp="1"/>
          </p:cNvSpPr>
          <p:nvPr>
            <p:ph type="sldNum" sz="quarter" idx="5"/>
          </p:nvPr>
        </p:nvSpPr>
        <p:spPr>
          <a:xfrm>
            <a:off x="4008705" y="8893296"/>
            <a:ext cx="3066733" cy="468154"/>
          </a:xfrm>
          <a:prstGeom prst="rect">
            <a:avLst/>
          </a:prstGeom>
        </p:spPr>
        <p:txBody>
          <a:bodyPr vert="horz" lIns="93936" tIns="46968" rIns="93936" bIns="46968" rtlCol="0" anchor="b"/>
          <a:lstStyle>
            <a:lvl1pPr algn="r">
              <a:defRPr sz="1200"/>
            </a:lvl1pPr>
          </a:lstStyle>
          <a:p>
            <a:pPr>
              <a:defRPr/>
            </a:pPr>
            <a:fld id="{08DEC9D8-0AE0-8044-8C5F-5338C4E29812}" type="slidenum">
              <a:rPr lang="en-US"/>
              <a:pPr>
                <a:defRPr/>
              </a:pPr>
              <a:t>‹#›</a:t>
            </a:fld>
            <a:endParaRPr lang="en-US" dirty="0"/>
          </a:p>
        </p:txBody>
      </p:sp>
    </p:spTree>
    <p:extLst>
      <p:ext uri="{BB962C8B-B14F-4D97-AF65-F5344CB8AC3E}">
        <p14:creationId xmlns:p14="http://schemas.microsoft.com/office/powerpoint/2010/main" val="3456793762"/>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ヒラギノ角ゴ Pro W3" charset="-128"/>
        <a:cs typeface="ヒラギノ角ゴ Pro W3" charset="-128"/>
      </a:defRPr>
    </a:lvl1pPr>
    <a:lvl2pPr marL="457200" algn="l" defTabSz="457200" rtl="0" eaLnBrk="0" fontAlgn="base" hangingPunct="0">
      <a:spcBef>
        <a:spcPct val="30000"/>
      </a:spcBef>
      <a:spcAft>
        <a:spcPct val="0"/>
      </a:spcAft>
      <a:defRPr sz="1200" kern="1200">
        <a:solidFill>
          <a:schemeClr val="tx1"/>
        </a:solidFill>
        <a:latin typeface="+mn-lt"/>
        <a:ea typeface="ヒラギノ角ゴ Pro W3"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ヒラギノ角ゴ Pro W3"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ヒラギノ角ゴ Pro W3"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ヒラギノ角ゴ Pro W3"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b="1" dirty="0">
                <a:solidFill>
                  <a:srgbClr val="FF0000"/>
                </a:solidFill>
              </a:rPr>
              <a:t>Pedal Assisted</a:t>
            </a:r>
          </a:p>
          <a:p>
            <a:pPr lvl="1"/>
            <a:r>
              <a:rPr lang="en-US" dirty="0"/>
              <a:t>Battery operated </a:t>
            </a:r>
          </a:p>
          <a:p>
            <a:pPr lvl="1"/>
            <a:r>
              <a:rPr lang="en-US" dirty="0"/>
              <a:t>Goes 70 miles on a charge</a:t>
            </a:r>
          </a:p>
          <a:p>
            <a:pPr lvl="1"/>
            <a:r>
              <a:rPr lang="en-US" dirty="0"/>
              <a:t>Automatic </a:t>
            </a:r>
            <a:r>
              <a:rPr lang="en-US" dirty="0" err="1"/>
              <a:t>Shiffting</a:t>
            </a:r>
            <a:endParaRPr lang="en-US" dirty="0"/>
          </a:p>
          <a:p>
            <a:pPr lvl="1"/>
            <a:r>
              <a:rPr lang="en-US" dirty="0"/>
              <a:t>You set your cadence</a:t>
            </a:r>
          </a:p>
          <a:p>
            <a:pPr lvl="1"/>
            <a:r>
              <a:rPr lang="en-US" dirty="0"/>
              <a:t>Male bar removed</a:t>
            </a:r>
          </a:p>
          <a:p>
            <a:pPr lvl="1"/>
            <a:r>
              <a:rPr lang="en-US" dirty="0"/>
              <a:t>Shock system prevents body and hand jarring</a:t>
            </a:r>
          </a:p>
          <a:p>
            <a:pPr lvl="1"/>
            <a:r>
              <a:rPr lang="en-US" dirty="0"/>
              <a:t>Holds up to 400 pounds</a:t>
            </a:r>
          </a:p>
          <a:p>
            <a:pPr lvl="1"/>
            <a:r>
              <a:rPr lang="en-US" dirty="0"/>
              <a:t>Special Seat </a:t>
            </a:r>
          </a:p>
          <a:p>
            <a:pPr lvl="1"/>
            <a:r>
              <a:rPr lang="en-US" dirty="0"/>
              <a:t>Makes riding a bike fun again </a:t>
            </a:r>
          </a:p>
          <a:p>
            <a:pPr lvl="1"/>
            <a:r>
              <a:rPr lang="en-US" dirty="0"/>
              <a:t>Now you can keep up with your grandkids</a:t>
            </a:r>
          </a:p>
          <a:p>
            <a:pPr lvl="1"/>
            <a:r>
              <a:rPr lang="en-US" dirty="0"/>
              <a:t>Working to get Insurance companies to provide rebates with the purchase</a:t>
            </a:r>
          </a:p>
          <a:p>
            <a:endParaRPr lang="en-US" dirty="0"/>
          </a:p>
        </p:txBody>
      </p:sp>
      <p:sp>
        <p:nvSpPr>
          <p:cNvPr id="4" name="Slide Number Placeholder 3"/>
          <p:cNvSpPr>
            <a:spLocks noGrp="1"/>
          </p:cNvSpPr>
          <p:nvPr>
            <p:ph type="sldNum" sz="quarter" idx="10"/>
          </p:nvPr>
        </p:nvSpPr>
        <p:spPr/>
        <p:txBody>
          <a:bodyPr/>
          <a:lstStyle/>
          <a:p>
            <a:pPr>
              <a:defRPr/>
            </a:pPr>
            <a:fld id="{08DEC9D8-0AE0-8044-8C5F-5338C4E29812}" type="slidenum">
              <a:rPr lang="en-US" smtClean="0"/>
              <a:pPr>
                <a:defRPr/>
              </a:pPr>
              <a:t>2</a:t>
            </a:fld>
            <a:endParaRPr lang="en-US" dirty="0"/>
          </a:p>
        </p:txBody>
      </p:sp>
    </p:spTree>
    <p:extLst>
      <p:ext uri="{BB962C8B-B14F-4D97-AF65-F5344CB8AC3E}">
        <p14:creationId xmlns:p14="http://schemas.microsoft.com/office/powerpoint/2010/main" val="25416082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dirty="0"/>
              <a:t>A similar trend is developing in the crowded and very competitive insulin market. Last week Sanofi (NYSE: SNY) joined Lilly and Roche in gaining FDA approval for a smartphone app with a built-in bolus calculator. Now this app is really nothing that special as according to a 2015 study there are almost 50 apps that do the same thing. The main difference between the Sanofi, Lilly and Roche apps is they have received FDA clearance, which is nice but quite frankly not that big of a deal. Yes, we know that people will just hate this but calculating bolus isn’t that complicated provided all the data points are available.</a:t>
            </a:r>
          </a:p>
          <a:p>
            <a:r>
              <a:rPr lang="en-US" dirty="0"/>
              <a:t>Where apps like these could have, an impact is they COULD help patients achieve better control. We say could because of the data that’s required from the patient. To dose insulin properly the patient must know the following pieces of data;</a:t>
            </a:r>
          </a:p>
          <a:p>
            <a:r>
              <a:rPr lang="en-US" dirty="0"/>
              <a:t>Current glucose level- target glucose level-insulin on board-time to action-duration of action-carbohydrate intake- insulin to carb factor. If that’s not enough data the patient must also consider will they be exercising, what type of carbs they are eating, when they are eating, etc.</a:t>
            </a:r>
          </a:p>
          <a:p>
            <a:endParaRPr lang="en-US" dirty="0"/>
          </a:p>
          <a:p>
            <a:endParaRPr lang="en-US" dirty="0"/>
          </a:p>
          <a:p>
            <a:r>
              <a:rPr lang="en-US" dirty="0"/>
              <a:t>Yes, an app can simplify the dosing decision provided these apps have the proper and accurate data to perform their calculations.</a:t>
            </a:r>
          </a:p>
          <a:p>
            <a:r>
              <a:rPr lang="en-US" dirty="0"/>
              <a:t>What companies like Sanofi and Lilly are hoping for is that these apps would be combined with their insulin’s. That patients will be bound to their products because of the system they are connected with not the insulin they use. As we have said a million times while there are minor differences between insulin’s for the most part they all do the same thing the same way. It’s not the insulin that matters it’s using this insulin effectively which is what these apps are all about.</a:t>
            </a:r>
          </a:p>
          <a:p>
            <a:endParaRPr lang="en-US" dirty="0"/>
          </a:p>
          <a:p>
            <a:endParaRPr lang="en-US" dirty="0"/>
          </a:p>
        </p:txBody>
      </p:sp>
      <p:sp>
        <p:nvSpPr>
          <p:cNvPr id="4" name="Slide Number Placeholder 3"/>
          <p:cNvSpPr>
            <a:spLocks noGrp="1"/>
          </p:cNvSpPr>
          <p:nvPr>
            <p:ph type="sldNum" sz="quarter" idx="10"/>
          </p:nvPr>
        </p:nvSpPr>
        <p:spPr/>
        <p:txBody>
          <a:bodyPr/>
          <a:lstStyle/>
          <a:p>
            <a:pPr>
              <a:defRPr/>
            </a:pPr>
            <a:fld id="{08DEC9D8-0AE0-8044-8C5F-5338C4E29812}" type="slidenum">
              <a:rPr lang="en-US" smtClean="0"/>
              <a:pPr>
                <a:defRPr/>
              </a:pPr>
              <a:t>3</a:t>
            </a:fld>
            <a:endParaRPr lang="en-US" dirty="0"/>
          </a:p>
        </p:txBody>
      </p:sp>
    </p:spTree>
    <p:extLst>
      <p:ext uri="{BB962C8B-B14F-4D97-AF65-F5344CB8AC3E}">
        <p14:creationId xmlns:p14="http://schemas.microsoft.com/office/powerpoint/2010/main" val="30514663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08DEC9D8-0AE0-8044-8C5F-5338C4E29812}" type="slidenum">
              <a:rPr lang="en-US" smtClean="0"/>
              <a:pPr>
                <a:defRPr/>
              </a:pPr>
              <a:t>5</a:t>
            </a:fld>
            <a:endParaRPr lang="en-US" dirty="0"/>
          </a:p>
        </p:txBody>
      </p:sp>
    </p:spTree>
    <p:extLst>
      <p:ext uri="{BB962C8B-B14F-4D97-AF65-F5344CB8AC3E}">
        <p14:creationId xmlns:p14="http://schemas.microsoft.com/office/powerpoint/2010/main" val="26574998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08DEC9D8-0AE0-8044-8C5F-5338C4E29812}" type="slidenum">
              <a:rPr lang="en-US" smtClean="0"/>
              <a:pPr>
                <a:defRPr/>
              </a:pPr>
              <a:t>6</a:t>
            </a:fld>
            <a:endParaRPr lang="en-US" dirty="0"/>
          </a:p>
        </p:txBody>
      </p:sp>
    </p:spTree>
    <p:extLst>
      <p:ext uri="{BB962C8B-B14F-4D97-AF65-F5344CB8AC3E}">
        <p14:creationId xmlns:p14="http://schemas.microsoft.com/office/powerpoint/2010/main" val="25790251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p:spPr>
        <p:txBody>
          <a:bodyPr/>
          <a:lstStyle>
            <a:lvl1pPr>
              <a:defRPr sz="2500">
                <a:solidFill>
                  <a:schemeClr val="tx1"/>
                </a:solidFill>
                <a:latin typeface="Arial" charset="0"/>
                <a:ea typeface="ＭＳ Ｐゴシック" pitchFamily="-64" charset="-128"/>
              </a:defRPr>
            </a:lvl1pPr>
            <a:lvl2pPr marL="763233" indent="-293551">
              <a:defRPr sz="2500">
                <a:solidFill>
                  <a:schemeClr val="tx1"/>
                </a:solidFill>
                <a:latin typeface="Arial" charset="0"/>
                <a:ea typeface="ＭＳ Ｐゴシック" pitchFamily="-64" charset="-128"/>
              </a:defRPr>
            </a:lvl2pPr>
            <a:lvl3pPr marL="1174204" indent="-234841">
              <a:defRPr sz="2500">
                <a:solidFill>
                  <a:schemeClr val="tx1"/>
                </a:solidFill>
                <a:latin typeface="Arial" charset="0"/>
                <a:ea typeface="ＭＳ Ｐゴシック" pitchFamily="-64" charset="-128"/>
              </a:defRPr>
            </a:lvl3pPr>
            <a:lvl4pPr marL="1643885" indent="-234841">
              <a:defRPr sz="2500">
                <a:solidFill>
                  <a:schemeClr val="tx1"/>
                </a:solidFill>
                <a:latin typeface="Arial" charset="0"/>
                <a:ea typeface="ＭＳ Ｐゴシック" pitchFamily="-64" charset="-128"/>
              </a:defRPr>
            </a:lvl4pPr>
            <a:lvl5pPr marL="2113567" indent="-234841">
              <a:defRPr sz="2500">
                <a:solidFill>
                  <a:schemeClr val="tx1"/>
                </a:solidFill>
                <a:latin typeface="Arial" charset="0"/>
                <a:ea typeface="ＭＳ Ｐゴシック" pitchFamily="-64" charset="-128"/>
              </a:defRPr>
            </a:lvl5pPr>
            <a:lvl6pPr marL="2583249" indent="-234841" eaLnBrk="0" fontAlgn="base" hangingPunct="0">
              <a:spcBef>
                <a:spcPct val="0"/>
              </a:spcBef>
              <a:spcAft>
                <a:spcPct val="0"/>
              </a:spcAft>
              <a:defRPr sz="2500">
                <a:solidFill>
                  <a:schemeClr val="tx1"/>
                </a:solidFill>
                <a:latin typeface="Arial" charset="0"/>
                <a:ea typeface="ＭＳ Ｐゴシック" pitchFamily="-64" charset="-128"/>
              </a:defRPr>
            </a:lvl6pPr>
            <a:lvl7pPr marL="3052930" indent="-234841" eaLnBrk="0" fontAlgn="base" hangingPunct="0">
              <a:spcBef>
                <a:spcPct val="0"/>
              </a:spcBef>
              <a:spcAft>
                <a:spcPct val="0"/>
              </a:spcAft>
              <a:defRPr sz="2500">
                <a:solidFill>
                  <a:schemeClr val="tx1"/>
                </a:solidFill>
                <a:latin typeface="Arial" charset="0"/>
                <a:ea typeface="ＭＳ Ｐゴシック" pitchFamily="-64" charset="-128"/>
              </a:defRPr>
            </a:lvl7pPr>
            <a:lvl8pPr marL="3522612" indent="-234841" eaLnBrk="0" fontAlgn="base" hangingPunct="0">
              <a:spcBef>
                <a:spcPct val="0"/>
              </a:spcBef>
              <a:spcAft>
                <a:spcPct val="0"/>
              </a:spcAft>
              <a:defRPr sz="2500">
                <a:solidFill>
                  <a:schemeClr val="tx1"/>
                </a:solidFill>
                <a:latin typeface="Arial" charset="0"/>
                <a:ea typeface="ＭＳ Ｐゴシック" pitchFamily="-64" charset="-128"/>
              </a:defRPr>
            </a:lvl8pPr>
            <a:lvl9pPr marL="3992293" indent="-234841" eaLnBrk="0" fontAlgn="base" hangingPunct="0">
              <a:spcBef>
                <a:spcPct val="0"/>
              </a:spcBef>
              <a:spcAft>
                <a:spcPct val="0"/>
              </a:spcAft>
              <a:defRPr sz="2500">
                <a:solidFill>
                  <a:schemeClr val="tx1"/>
                </a:solidFill>
                <a:latin typeface="Arial" charset="0"/>
                <a:ea typeface="ＭＳ Ｐゴシック" pitchFamily="-64" charset="-128"/>
              </a:defRPr>
            </a:lvl9pPr>
          </a:lstStyle>
          <a:p>
            <a:fld id="{8C7D15A3-5A54-4DB9-9AA2-D3F8CBA59D2C}" type="slidenum">
              <a:rPr lang="en-US" sz="1200"/>
              <a:pPr/>
              <a:t>8</a:t>
            </a:fld>
            <a:endParaRPr lang="en-US" sz="1200" dirty="0"/>
          </a:p>
        </p:txBody>
      </p:sp>
      <p:sp>
        <p:nvSpPr>
          <p:cNvPr id="16387" name="Rectangle 2"/>
          <p:cNvSpPr>
            <a:spLocks noGrp="1" noRot="1" noChangeAspect="1" noChangeArrowheads="1" noTextEdit="1"/>
          </p:cNvSpPr>
          <p:nvPr>
            <p:ph type="sldImg"/>
          </p:nvPr>
        </p:nvSpPr>
        <p:spPr>
          <a:xfrm>
            <a:off x="1198563" y="701675"/>
            <a:ext cx="4683125" cy="3511550"/>
          </a:xfrm>
          <a:ln/>
        </p:spPr>
      </p:sp>
      <p:sp>
        <p:nvSpPr>
          <p:cNvPr id="16388" name="Rectangle 3"/>
          <p:cNvSpPr>
            <a:spLocks noGrp="1" noChangeArrowheads="1"/>
          </p:cNvSpPr>
          <p:nvPr>
            <p:ph type="body" idx="1"/>
          </p:nvPr>
        </p:nvSpPr>
        <p:spPr>
          <a:xfrm>
            <a:off x="707708" y="4447461"/>
            <a:ext cx="5661660" cy="4213384"/>
          </a:xfrm>
          <a:noFill/>
        </p:spPr>
        <p:txBody>
          <a:bodyPr/>
          <a:lstStyle/>
          <a:p>
            <a:pPr eaLnBrk="1" hangingPunct="1"/>
            <a:endParaRPr lang="en-US" dirty="0"/>
          </a:p>
        </p:txBody>
      </p:sp>
    </p:spTree>
    <p:extLst>
      <p:ext uri="{BB962C8B-B14F-4D97-AF65-F5344CB8AC3E}">
        <p14:creationId xmlns:p14="http://schemas.microsoft.com/office/powerpoint/2010/main" val="12701290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12/3/17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pic>
        <p:nvPicPr>
          <p:cNvPr id="7" name="Picture 8" descr="Cover_1B.jpg"/>
          <p:cNvPicPr>
            <a:picLocks noChangeAspect="1"/>
          </p:cNvPicPr>
          <p:nvPr userDrawn="1"/>
        </p:nvPicPr>
        <p:blipFill>
          <a:blip r:embed="rId2"/>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val="22714243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3E28D29-1ECB-41DF-951B-2A23F95AD026}" type="datetimeFigureOut">
              <a:rPr lang="en-US" smtClean="0"/>
              <a:t>12/3/17</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693A8404-A29B-0C40-8084-A48EC270492D}" type="slidenum">
              <a:rPr lang="en-US" smtClean="0"/>
              <a:pPr>
                <a:defRPr/>
              </a:pPr>
              <a:t>‹#›</a:t>
            </a:fld>
            <a:endParaRPr lang="en-US" dirty="0"/>
          </a:p>
        </p:txBody>
      </p:sp>
    </p:spTree>
    <p:extLst>
      <p:ext uri="{BB962C8B-B14F-4D97-AF65-F5344CB8AC3E}">
        <p14:creationId xmlns:p14="http://schemas.microsoft.com/office/powerpoint/2010/main" val="25337973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6DFF08F-DC6B-4601-B491-B0F83F6DD2DA}" type="datetimeFigureOut">
              <a:rPr lang="en-US" smtClean="0"/>
              <a:t>12/3/17</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7C92BBD3-8CE3-AF4C-A7AF-1289394BA5CF}" type="slidenum">
              <a:rPr lang="en-US" smtClean="0"/>
              <a:pPr>
                <a:defRPr/>
              </a:pPr>
              <a:t>‹#›</a:t>
            </a:fld>
            <a:endParaRPr lang="en-US" dirty="0"/>
          </a:p>
        </p:txBody>
      </p:sp>
    </p:spTree>
    <p:extLst>
      <p:ext uri="{BB962C8B-B14F-4D97-AF65-F5344CB8AC3E}">
        <p14:creationId xmlns:p14="http://schemas.microsoft.com/office/powerpoint/2010/main" val="3070114717"/>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6DFF08F-DC6B-4601-B491-B0F83F6DD2DA}" type="datetimeFigureOut">
              <a:rPr lang="en-US" smtClean="0"/>
              <a:t>12/3/17</a:t>
            </a:fld>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C89593BA-1C14-D545-BA5A-CDF8306AC5C8}" type="slidenum">
              <a:rPr lang="en-US" smtClean="0"/>
              <a:pPr>
                <a:defRPr/>
              </a:pPr>
              <a:t>‹#›</a:t>
            </a:fld>
            <a:endParaRPr lang="en-US" dirty="0"/>
          </a:p>
        </p:txBody>
      </p:sp>
    </p:spTree>
    <p:extLst>
      <p:ext uri="{BB962C8B-B14F-4D97-AF65-F5344CB8AC3E}">
        <p14:creationId xmlns:p14="http://schemas.microsoft.com/office/powerpoint/2010/main" val="41807494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6DFF08F-DC6B-4601-B491-B0F83F6DD2DA}" type="datetimeFigureOut">
              <a:rPr lang="en-US" smtClean="0"/>
              <a:t>12/3/17</a:t>
            </a:fld>
            <a:endParaRPr lang="en-US" dirty="0"/>
          </a:p>
        </p:txBody>
      </p:sp>
      <p:sp>
        <p:nvSpPr>
          <p:cNvPr id="8" name="Footer Placeholder 7"/>
          <p:cNvSpPr>
            <a:spLocks noGrp="1"/>
          </p:cNvSpPr>
          <p:nvPr>
            <p:ph type="ftr" sz="quarter" idx="11"/>
          </p:nvPr>
        </p:nvSpPr>
        <p:spPr/>
        <p:txBody>
          <a:bodyPr/>
          <a:lstStyle/>
          <a:p>
            <a:pPr>
              <a:defRPr/>
            </a:pPr>
            <a:endParaRPr lang="en-US" dirty="0"/>
          </a:p>
        </p:txBody>
      </p:sp>
      <p:sp>
        <p:nvSpPr>
          <p:cNvPr id="9" name="Slide Number Placeholder 8"/>
          <p:cNvSpPr>
            <a:spLocks noGrp="1"/>
          </p:cNvSpPr>
          <p:nvPr>
            <p:ph type="sldNum" sz="quarter" idx="12"/>
          </p:nvPr>
        </p:nvSpPr>
        <p:spPr/>
        <p:txBody>
          <a:bodyPr/>
          <a:lstStyle/>
          <a:p>
            <a:pPr>
              <a:defRPr/>
            </a:pPr>
            <a:fld id="{7C92BBD3-8CE3-AF4C-A7AF-1289394BA5CF}" type="slidenum">
              <a:rPr lang="en-US" smtClean="0"/>
              <a:pPr>
                <a:defRPr/>
              </a:pPr>
              <a:t>‹#›</a:t>
            </a:fld>
            <a:endParaRPr lang="en-US" dirty="0"/>
          </a:p>
        </p:txBody>
      </p:sp>
    </p:spTree>
    <p:extLst>
      <p:ext uri="{BB962C8B-B14F-4D97-AF65-F5344CB8AC3E}">
        <p14:creationId xmlns:p14="http://schemas.microsoft.com/office/powerpoint/2010/main" val="1790154958"/>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6DFF08F-DC6B-4601-B491-B0F83F6DD2DA}" type="datetimeFigureOut">
              <a:rPr lang="en-US" smtClean="0"/>
              <a:t>12/3/17</a:t>
            </a:fld>
            <a:endParaRPr lang="en-US" dirty="0"/>
          </a:p>
        </p:txBody>
      </p:sp>
      <p:sp>
        <p:nvSpPr>
          <p:cNvPr id="4" name="Footer Placeholder 3"/>
          <p:cNvSpPr>
            <a:spLocks noGrp="1"/>
          </p:cNvSpPr>
          <p:nvPr>
            <p:ph type="ftr" sz="quarter" idx="11"/>
          </p:nvPr>
        </p:nvSpPr>
        <p:spPr/>
        <p:txBody>
          <a:bodyPr/>
          <a:lstStyle/>
          <a:p>
            <a:pPr>
              <a:defRPr/>
            </a:pPr>
            <a:endParaRPr lang="en-US" dirty="0"/>
          </a:p>
        </p:txBody>
      </p:sp>
      <p:sp>
        <p:nvSpPr>
          <p:cNvPr id="5" name="Slide Number Placeholder 4"/>
          <p:cNvSpPr>
            <a:spLocks noGrp="1"/>
          </p:cNvSpPr>
          <p:nvPr>
            <p:ph type="sldNum" sz="quarter" idx="12"/>
          </p:nvPr>
        </p:nvSpPr>
        <p:spPr/>
        <p:txBody>
          <a:bodyPr/>
          <a:lstStyle/>
          <a:p>
            <a:pPr>
              <a:defRPr/>
            </a:pPr>
            <a:fld id="{7C92BBD3-8CE3-AF4C-A7AF-1289394BA5CF}" type="slidenum">
              <a:rPr lang="en-US" smtClean="0"/>
              <a:pPr>
                <a:defRPr/>
              </a:pPr>
              <a:t>‹#›</a:t>
            </a:fld>
            <a:endParaRPr lang="en-US" dirty="0"/>
          </a:p>
        </p:txBody>
      </p:sp>
    </p:spTree>
    <p:extLst>
      <p:ext uri="{BB962C8B-B14F-4D97-AF65-F5344CB8AC3E}">
        <p14:creationId xmlns:p14="http://schemas.microsoft.com/office/powerpoint/2010/main" val="26898292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dirty="0"/>
          </a:p>
        </p:txBody>
      </p:sp>
      <p:sp>
        <p:nvSpPr>
          <p:cNvPr id="3" name="Footer Placeholder 2"/>
          <p:cNvSpPr>
            <a:spLocks noGrp="1"/>
          </p:cNvSpPr>
          <p:nvPr>
            <p:ph type="ftr" sz="quarter" idx="11"/>
          </p:nvPr>
        </p:nvSpPr>
        <p:spPr/>
        <p:txBody>
          <a:bodyPr/>
          <a:lstStyle/>
          <a:p>
            <a:pPr>
              <a:defRPr/>
            </a:pPr>
            <a:endParaRPr lang="en-US" dirty="0"/>
          </a:p>
        </p:txBody>
      </p:sp>
      <p:sp>
        <p:nvSpPr>
          <p:cNvPr id="4" name="Slide Number Placeholder 3"/>
          <p:cNvSpPr>
            <a:spLocks noGrp="1"/>
          </p:cNvSpPr>
          <p:nvPr>
            <p:ph type="sldNum" sz="quarter" idx="12"/>
          </p:nvPr>
        </p:nvSpPr>
        <p:spPr/>
        <p:txBody>
          <a:bodyPr/>
          <a:lstStyle/>
          <a:p>
            <a:fld id="{22E54E8E-2ED3-4572-B6E4-CCBE1C7EE068}" type="slidenum">
              <a:rPr lang="en-US" altLang="en-US" smtClean="0"/>
              <a:pPr/>
              <a:t>‹#›</a:t>
            </a:fld>
            <a:endParaRPr lang="en-US" altLang="en-US" dirty="0"/>
          </a:p>
        </p:txBody>
      </p:sp>
    </p:spTree>
    <p:extLst>
      <p:ext uri="{BB962C8B-B14F-4D97-AF65-F5344CB8AC3E}">
        <p14:creationId xmlns:p14="http://schemas.microsoft.com/office/powerpoint/2010/main" val="37257920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6DFF08F-DC6B-4601-B491-B0F83F6DD2DA}" type="datetimeFigureOut">
              <a:rPr lang="en-US" smtClean="0"/>
              <a:pPr/>
              <a:t>12/3/17</a:t>
            </a:fld>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7C92BBD3-8CE3-AF4C-A7AF-1289394BA5CF}" type="slidenum">
              <a:rPr lang="en-US" smtClean="0"/>
              <a:pPr>
                <a:defRPr/>
              </a:pPr>
              <a:t>‹#›</a:t>
            </a:fld>
            <a:endParaRPr lang="en-US" dirty="0"/>
          </a:p>
        </p:txBody>
      </p:sp>
    </p:spTree>
    <p:extLst>
      <p:ext uri="{BB962C8B-B14F-4D97-AF65-F5344CB8AC3E}">
        <p14:creationId xmlns:p14="http://schemas.microsoft.com/office/powerpoint/2010/main" val="3047949935"/>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6DFF08F-DC6B-4601-B491-B0F83F6DD2DA}" type="datetimeFigureOut">
              <a:rPr lang="en-US" smtClean="0"/>
              <a:t>12/3/17</a:t>
            </a:fld>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7C92BBD3-8CE3-AF4C-A7AF-1289394BA5CF}" type="slidenum">
              <a:rPr lang="en-US" smtClean="0"/>
              <a:pPr>
                <a:defRPr/>
              </a:pPr>
              <a:t>‹#›</a:t>
            </a:fld>
            <a:endParaRPr lang="en-US" dirty="0"/>
          </a:p>
        </p:txBody>
      </p:sp>
    </p:spTree>
    <p:extLst>
      <p:ext uri="{BB962C8B-B14F-4D97-AF65-F5344CB8AC3E}">
        <p14:creationId xmlns:p14="http://schemas.microsoft.com/office/powerpoint/2010/main" val="4236392617"/>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12/3/17</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7C92BBD3-8CE3-AF4C-A7AF-1289394BA5CF}" type="slidenum">
              <a:rPr lang="en-US" smtClean="0"/>
              <a:pPr>
                <a:defRPr/>
              </a:pPr>
              <a:t>‹#›</a:t>
            </a:fld>
            <a:endParaRPr lang="en-US" dirty="0"/>
          </a:p>
        </p:txBody>
      </p:sp>
    </p:spTree>
    <p:extLst>
      <p:ext uri="{BB962C8B-B14F-4D97-AF65-F5344CB8AC3E}">
        <p14:creationId xmlns:p14="http://schemas.microsoft.com/office/powerpoint/2010/main" val="147147806"/>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12/3/17</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7C92BBD3-8CE3-AF4C-A7AF-1289394BA5CF}" type="slidenum">
              <a:rPr lang="en-US" smtClean="0"/>
              <a:pPr>
                <a:defRPr/>
              </a:pPr>
              <a:t>‹#›</a:t>
            </a:fld>
            <a:endParaRPr lang="en-US" dirty="0"/>
          </a:p>
        </p:txBody>
      </p:sp>
    </p:spTree>
    <p:extLst>
      <p:ext uri="{BB962C8B-B14F-4D97-AF65-F5344CB8AC3E}">
        <p14:creationId xmlns:p14="http://schemas.microsoft.com/office/powerpoint/2010/main" val="765034317"/>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4" name="Picture 8" descr="Cover_1B.jpg"/>
          <p:cNvPicPr>
            <a:picLocks noChangeAspect="1"/>
          </p:cNvPicPr>
          <p:nvPr userDrawn="1"/>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8" name="Title 1"/>
          <p:cNvSpPr>
            <a:spLocks noGrp="1"/>
          </p:cNvSpPr>
          <p:nvPr>
            <p:ph type="ctrTitle"/>
          </p:nvPr>
        </p:nvSpPr>
        <p:spPr>
          <a:xfrm>
            <a:off x="4213362" y="3231804"/>
            <a:ext cx="4020234" cy="1470025"/>
          </a:xfrm>
          <a:prstGeom prst="rect">
            <a:avLst/>
          </a:prstGeom>
        </p:spPr>
        <p:txBody>
          <a:bodyPr anchor="b">
            <a:normAutofit/>
          </a:bodyPr>
          <a:lstStyle>
            <a:lvl1pPr>
              <a:defRPr sz="2400" b="0" i="0">
                <a:solidFill>
                  <a:schemeClr val="tx1"/>
                </a:solidFill>
                <a:latin typeface="Futura Book"/>
                <a:cs typeface="Futura Book"/>
              </a:defRPr>
            </a:lvl1pPr>
          </a:lstStyle>
          <a:p>
            <a:r>
              <a:rPr lang="en-US" dirty="0"/>
              <a:t>Click to edit Master title style</a:t>
            </a:r>
          </a:p>
        </p:txBody>
      </p:sp>
      <p:sp>
        <p:nvSpPr>
          <p:cNvPr id="9" name="Subtitle 2"/>
          <p:cNvSpPr>
            <a:spLocks noGrp="1"/>
          </p:cNvSpPr>
          <p:nvPr>
            <p:ph type="subTitle" idx="1"/>
          </p:nvPr>
        </p:nvSpPr>
        <p:spPr>
          <a:xfrm>
            <a:off x="4213362" y="4766957"/>
            <a:ext cx="4020234" cy="1752600"/>
          </a:xfrm>
          <a:prstGeom prst="rect">
            <a:avLst/>
          </a:prstGeom>
        </p:spPr>
        <p:txBody>
          <a:bodyPr/>
          <a:lstStyle>
            <a:lvl1pPr marL="0" indent="0" algn="l">
              <a:buNone/>
              <a:defRPr sz="1200" b="0" i="0" cap="all">
                <a:solidFill>
                  <a:schemeClr val="tx1"/>
                </a:solidFill>
                <a:latin typeface="Futura Book"/>
                <a:cs typeface="Futura Book"/>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2604030"/>
            <a:ext cx="8229600" cy="40856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4"/>
          <p:cNvSpPr>
            <a:spLocks noGrp="1"/>
          </p:cNvSpPr>
          <p:nvPr>
            <p:ph type="body" sz="quarter" idx="3"/>
          </p:nvPr>
        </p:nvSpPr>
        <p:spPr>
          <a:xfrm>
            <a:off x="457200" y="1879600"/>
            <a:ext cx="6891867" cy="622830"/>
          </a:xfrm>
        </p:spPr>
        <p:txBody>
          <a:bodyPr anchor="b">
            <a:normAutofit/>
          </a:bodyPr>
          <a:lstStyle>
            <a:lvl1pPr marL="0" indent="0">
              <a:buNone/>
              <a:defRPr sz="1400" b="1" cap="all">
                <a:solidFill>
                  <a:srgbClr val="F27A2E"/>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Footer Placeholder 4"/>
          <p:cNvSpPr>
            <a:spLocks noGrp="1"/>
          </p:cNvSpPr>
          <p:nvPr>
            <p:ph type="ftr" sz="quarter" idx="10"/>
          </p:nvPr>
        </p:nvSpPr>
        <p:spPr/>
        <p:txBody>
          <a:bodyPr/>
          <a:lstStyle>
            <a:lvl1pPr>
              <a:defRPr/>
            </a:lvl1pPr>
          </a:lstStyle>
          <a:p>
            <a:pPr>
              <a:defRPr/>
            </a:pPr>
            <a:endParaRPr lang="en-US" dirty="0"/>
          </a:p>
        </p:txBody>
      </p:sp>
      <p:sp>
        <p:nvSpPr>
          <p:cNvPr id="6" name="Slide Number Placeholder 5"/>
          <p:cNvSpPr>
            <a:spLocks noGrp="1"/>
          </p:cNvSpPr>
          <p:nvPr>
            <p:ph type="sldNum" sz="quarter" idx="11"/>
          </p:nvPr>
        </p:nvSpPr>
        <p:spPr/>
        <p:txBody>
          <a:bodyPr/>
          <a:lstStyle>
            <a:lvl1pPr>
              <a:defRPr/>
            </a:lvl1pPr>
          </a:lstStyle>
          <a:p>
            <a:pPr>
              <a:defRPr/>
            </a:pPr>
            <a:fld id="{D252082F-CFB7-6C43-87EA-E1C0191DD784}"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DFF08F-DC6B-4601-B491-B0F83F6DD2DA}" type="datetimeFigureOut">
              <a:rPr lang="en-US" smtClean="0"/>
              <a:pPr/>
              <a:t>12/3/17</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7C92BBD3-8CE3-AF4C-A7AF-1289394BA5CF}" type="slidenum">
              <a:rPr lang="en-US" smtClean="0"/>
              <a:pPr>
                <a:defRPr/>
              </a:pPr>
              <a:t>‹#›</a:t>
            </a:fld>
            <a:endParaRPr lang="en-US" dirty="0"/>
          </a:p>
        </p:txBody>
      </p:sp>
    </p:spTree>
    <p:extLst>
      <p:ext uri="{BB962C8B-B14F-4D97-AF65-F5344CB8AC3E}">
        <p14:creationId xmlns:p14="http://schemas.microsoft.com/office/powerpoint/2010/main" val="749137221"/>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673" r:id="rId12"/>
    <p:sldLayoutId id="2147483671" r:id="rId1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jpe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7.png"/><Relationship Id="rId6" Type="http://schemas.openxmlformats.org/officeDocument/2006/relationships/image" Target="../media/image8.png"/><Relationship Id="rId7" Type="http://schemas.openxmlformats.org/officeDocument/2006/relationships/image" Target="../media/image9.png"/><Relationship Id="rId8" Type="http://schemas.openxmlformats.org/officeDocument/2006/relationships/image" Target="../media/image10.png"/><Relationship Id="rId9" Type="http://schemas.openxmlformats.org/officeDocument/2006/relationships/image" Target="../media/image11.jpg"/><Relationship Id="rId10" Type="http://schemas.openxmlformats.org/officeDocument/2006/relationships/image" Target="../media/image12.jpg"/><Relationship Id="rId11" Type="http://schemas.openxmlformats.org/officeDocument/2006/relationships/image" Target="../media/image13.jpeg"/><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11" Type="http://schemas.openxmlformats.org/officeDocument/2006/relationships/hyperlink" Target="https://www.accessdata.fda.gov/drugsatfda_docs/label/2009/022350lbl.pdf" TargetMode="External"/><Relationship Id="rId12" Type="http://schemas.openxmlformats.org/officeDocument/2006/relationships/hyperlink" Target="https://www.accessdata.fda.gov/drugsatfda_docs/label/2013/022271s000lbl.pdf" TargetMode="External"/><Relationship Id="rId1" Type="http://schemas.openxmlformats.org/officeDocument/2006/relationships/slideLayout" Target="../slideLayouts/slideLayout2.xml"/><Relationship Id="rId2" Type="http://schemas.openxmlformats.org/officeDocument/2006/relationships/hyperlink" Target="https://www.accessdata.fda.gov/drugsatfda_docs/label/2009/021773s9s11s18s22s25lbl.pdf" TargetMode="External"/><Relationship Id="rId3" Type="http://schemas.openxmlformats.org/officeDocument/2006/relationships/hyperlink" Target="https://www.accessdata.fda.gov/drugsatfda_docs/label/2014/125431s000lbl.pdf" TargetMode="External"/><Relationship Id="rId4" Type="http://schemas.openxmlformats.org/officeDocument/2006/relationships/hyperlink" Target="https://www.accessdata.fda.gov/drugsatfda_docs/label/2017/125469s007s008lbl.pdf" TargetMode="External"/><Relationship Id="rId5" Type="http://schemas.openxmlformats.org/officeDocument/2006/relationships/hyperlink" Target="https://www.accessdata.fda.gov/drugsatfda_docs/label/2010/022341lbl.pdf" TargetMode="External"/><Relationship Id="rId6" Type="http://schemas.openxmlformats.org/officeDocument/2006/relationships/hyperlink" Target="https://www.accessdata.fda.gov/drugsatfda_docs/label/2014/202293s003lbl.pdf" TargetMode="External"/><Relationship Id="rId7" Type="http://schemas.openxmlformats.org/officeDocument/2006/relationships/hyperlink" Target="https://www.accessdata.fda.gov/drugsatfda_docs/label/2014/204629s000lbl.pdf" TargetMode="External"/><Relationship Id="rId8" Type="http://schemas.openxmlformats.org/officeDocument/2006/relationships/hyperlink" Target="https://www.accessdata.fda.gov/drugsatfda_docs/label/2016/204042s011lbl.pdf" TargetMode="External"/><Relationship Id="rId9" Type="http://schemas.openxmlformats.org/officeDocument/2006/relationships/hyperlink" Target="https://www.merck.com/product/usa/pi_circulars/j/januvia/januvia_pi.pdf" TargetMode="External"/><Relationship Id="rId10" Type="http://schemas.openxmlformats.org/officeDocument/2006/relationships/hyperlink" Target="https://www.accessdata.fda.gov/drugsatfda_docs/label/2012/201280s005lbl.pdf" TargetMode="External"/></Relationships>
</file>

<file path=ppt/slides/_rels/slide8.xml.rels><?xml version="1.0" encoding="UTF-8" standalone="yes"?>
<Relationships xmlns="http://schemas.openxmlformats.org/package/2006/relationships"><Relationship Id="rId11" Type="http://schemas.openxmlformats.org/officeDocument/2006/relationships/hyperlink" Target="http://www.dexcom.com/g5-mobile-cgm" TargetMode="External"/><Relationship Id="rId12" Type="http://schemas.openxmlformats.org/officeDocument/2006/relationships/hyperlink" Target="http://diatribe.org/abbott-freestyle-libre-transforming-glucose-monitoring-throug-utter-simplicity-fingersticks" TargetMode="External"/><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hyperlink" Target="http://www.medscape.com/viewarticle/856376" TargetMode="External"/><Relationship Id="rId4" Type="http://schemas.openxmlformats.org/officeDocument/2006/relationships/hyperlink" Target="http://www.dlife.com/dlife_media/mobile" TargetMode="External"/><Relationship Id="rId5" Type="http://schemas.openxmlformats.org/officeDocument/2006/relationships/hyperlink" Target="https://www.glooko.com/patients" TargetMode="External"/><Relationship Id="rId6" Type="http://schemas.openxmlformats.org/officeDocument/2006/relationships/hyperlink" Target="http://diatribe.org/app-predicts-low-blood-sugars-three-hours-advance" TargetMode="External"/><Relationship Id="rId7" Type="http://schemas.openxmlformats.org/officeDocument/2006/relationships/hyperlink" Target="http://www.glucosebuddy.com/glucose_buddy_app" TargetMode="External"/><Relationship Id="rId8" Type="http://schemas.openxmlformats.org/officeDocument/2006/relationships/hyperlink" Target="http://www.diabeteseducator.org/patient-resources/diabetes-goal-tracker-app" TargetMode="External"/><Relationship Id="rId9" Type="http://schemas.openxmlformats.org/officeDocument/2006/relationships/hyperlink" Target="http://agamatrix.com/products/agamatrix-diabetes-manager/" TargetMode="External"/><Relationship Id="rId10" Type="http://schemas.openxmlformats.org/officeDocument/2006/relationships/hyperlink" Target="http://echotx.com/technology/"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diatribe.org/xultophy-beats-out-lantus-major-clinical-trial-a1c-weight-and-hypoglycemia-benefits" TargetMode="External"/><Relationship Id="rId4" Type="http://schemas.openxmlformats.org/officeDocument/2006/relationships/hyperlink" Target="http://diatribe.org/fda-approves-ultra-long-acting-basal-insulin-tresiba-taken-any-time-day" TargetMode="External"/><Relationship Id="rId5" Type="http://schemas.openxmlformats.org/officeDocument/2006/relationships/hyperlink" Target="http://textlab.io/doc/16909/the-glp-1-glp-2-dual-agonist-zp-gg-72" TargetMode="External"/><Relationship Id="rId6" Type="http://schemas.openxmlformats.org/officeDocument/2006/relationships/hyperlink" Target="https://clinicaltrials.gov/ct2/show/NCT01982630" TargetMode="External"/><Relationship Id="rId7" Type="http://schemas.openxmlformats.org/officeDocument/2006/relationships/hyperlink" Target="https://globenewswire.com/news-release/2015/12/17/796325/0/en/Novo-Nordisk-successfully-completes-fourth-phase-3a-trial-with-semaglutide-in-people-with-type-2-diabetes.html" TargetMode="External"/><Relationship Id="rId8" Type="http://schemas.openxmlformats.org/officeDocument/2006/relationships/hyperlink" Target="http://www.intarcia.com/media/press-releases/2015-aug-18-freedom2.html" TargetMode="External"/><Relationship Id="rId9" Type="http://schemas.openxmlformats.org/officeDocument/2006/relationships/hyperlink" Target="http://www.fiercepharmamarketing.com/story/sanofis-combo-med-lixilan-ready-go-fda-ongoing-scramble-diabetes-dominance/2015-09-14" TargetMode="External"/><Relationship Id="rId1" Type="http://schemas.openxmlformats.org/officeDocument/2006/relationships/slideLayout" Target="../slideLayouts/slideLayout2.xml"/><Relationship Id="rId2" Type="http://schemas.openxmlformats.org/officeDocument/2006/relationships/hyperlink" Target="http://www.locemia.com/press-release/lilly-acquires-phase-iii-intranasal-glucagon-from-locemia-solution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693A8404-A29B-0C40-8084-A48EC270492D}" type="slidenum">
              <a:rPr lang="en-US" smtClean="0"/>
              <a:pPr>
                <a:defRPr/>
              </a:pPr>
              <a:t>1</a:t>
            </a:fld>
            <a:endParaRPr lang="en-US" dirty="0"/>
          </a:p>
        </p:txBody>
      </p:sp>
      <p:sp>
        <p:nvSpPr>
          <p:cNvPr id="7" name="Title 1"/>
          <p:cNvSpPr txBox="1">
            <a:spLocks/>
          </p:cNvSpPr>
          <p:nvPr/>
        </p:nvSpPr>
        <p:spPr>
          <a:xfrm>
            <a:off x="168183" y="438508"/>
            <a:ext cx="7886700" cy="1325563"/>
          </a:xfrm>
          <a:prstGeom prst="rect">
            <a:avLst/>
          </a:prstGeom>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0"/>
              </a:spcAft>
            </a:pPr>
            <a:r>
              <a:rPr lang="en-US" sz="5400" b="1" dirty="0">
                <a:solidFill>
                  <a:schemeClr val="accent1">
                    <a:lumMod val="75000"/>
                  </a:schemeClr>
                </a:solidFill>
              </a:rPr>
              <a:t>New Devices in Diabetes Care</a:t>
            </a:r>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34203" y="2781533"/>
            <a:ext cx="6326788" cy="4076467"/>
          </a:xfrm>
          <a:prstGeom prst="rect">
            <a:avLst/>
          </a:prstGeom>
        </p:spPr>
      </p:pic>
      <p:sp>
        <p:nvSpPr>
          <p:cNvPr id="11" name="Title 5"/>
          <p:cNvSpPr txBox="1">
            <a:spLocks/>
          </p:cNvSpPr>
          <p:nvPr/>
        </p:nvSpPr>
        <p:spPr>
          <a:xfrm>
            <a:off x="109" y="1647394"/>
            <a:ext cx="11258549" cy="13255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0"/>
              </a:spcAft>
            </a:pPr>
            <a:r>
              <a:rPr lang="en-US" sz="4000" b="1" dirty="0"/>
              <a:t>Have you ridden a bicycle in the last month?</a:t>
            </a:r>
            <a:br>
              <a:rPr lang="en-US" sz="4000" b="1" dirty="0"/>
            </a:br>
            <a:endParaRPr lang="en-US" sz="4000" dirty="0"/>
          </a:p>
        </p:txBody>
      </p:sp>
      <p:sp>
        <p:nvSpPr>
          <p:cNvPr id="12" name="Content Placeholder 2"/>
          <p:cNvSpPr>
            <a:spLocks noGrp="1"/>
          </p:cNvSpPr>
          <p:nvPr>
            <p:ph idx="1"/>
          </p:nvPr>
        </p:nvSpPr>
        <p:spPr>
          <a:xfrm>
            <a:off x="109" y="2310176"/>
            <a:ext cx="2363704" cy="3934086"/>
          </a:xfrm>
        </p:spPr>
        <p:txBody>
          <a:bodyPr/>
          <a:lstStyle/>
          <a:p>
            <a:endParaRPr lang="en-US" dirty="0"/>
          </a:p>
          <a:p>
            <a:pPr lvl="1"/>
            <a:r>
              <a:rPr lang="en-US" sz="4000" dirty="0"/>
              <a:t>1) Yes</a:t>
            </a:r>
          </a:p>
          <a:p>
            <a:pPr lvl="1"/>
            <a:r>
              <a:rPr lang="en-US" sz="4000" dirty="0"/>
              <a:t>2) No</a:t>
            </a:r>
          </a:p>
        </p:txBody>
      </p:sp>
    </p:spTree>
    <p:extLst>
      <p:ext uri="{BB962C8B-B14F-4D97-AF65-F5344CB8AC3E}">
        <p14:creationId xmlns:p14="http://schemas.microsoft.com/office/powerpoint/2010/main" val="3938296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xEl>
                                              <p:pRg st="1" end="1"/>
                                            </p:txEl>
                                          </p:spTgt>
                                        </p:tgtEl>
                                        <p:attrNameLst>
                                          <p:attrName>style.visibility</p:attrName>
                                        </p:attrNameLst>
                                      </p:cBhvr>
                                      <p:to>
                                        <p:strVal val="visible"/>
                                      </p:to>
                                    </p:set>
                                    <p:animEffect transition="in" filter="fade">
                                      <p:cBhvr>
                                        <p:cTn id="17" dur="500"/>
                                        <p:tgtEl>
                                          <p:spTgt spid="12">
                                            <p:txEl>
                                              <p:pRg st="1" end="1"/>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2">
                                            <p:txEl>
                                              <p:pRg st="2" end="2"/>
                                            </p:txEl>
                                          </p:spTgt>
                                        </p:tgtEl>
                                        <p:attrNameLst>
                                          <p:attrName>style.visibility</p:attrName>
                                        </p:attrNameLst>
                                      </p:cBhvr>
                                      <p:to>
                                        <p:strVal val="visible"/>
                                      </p:to>
                                    </p:set>
                                    <p:animEffect transition="in" filter="fade">
                                      <p:cBhvr>
                                        <p:cTn id="20" dur="500"/>
                                        <p:tgtEl>
                                          <p:spTgt spid="1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8361" y="685974"/>
            <a:ext cx="5742631" cy="536575"/>
          </a:xfrm>
        </p:spPr>
        <p:txBody>
          <a:bodyPr>
            <a:normAutofit fontScale="90000"/>
          </a:bodyPr>
          <a:lstStyle/>
          <a:p>
            <a:r>
              <a:rPr lang="en-US" b="1" u="sng" dirty="0" err="1">
                <a:solidFill>
                  <a:srgbClr val="FF0000"/>
                </a:solidFill>
              </a:rPr>
              <a:t>Ebike</a:t>
            </a:r>
            <a:r>
              <a:rPr lang="en-US" b="1" u="sng" dirty="0">
                <a:solidFill>
                  <a:srgbClr val="FF0000"/>
                </a:solidFill>
              </a:rPr>
              <a:t>?   -  Life-Bike.com</a:t>
            </a:r>
          </a:p>
        </p:txBody>
      </p:sp>
      <p:pic>
        <p:nvPicPr>
          <p:cNvPr id="2050" name="Picture 2" descr="http://www.lifebike.de/files/content/Produktbilder/corratecLife_color.pn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17081" y="1213941"/>
            <a:ext cx="4300359" cy="1677139"/>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pPr>
              <a:defRPr/>
            </a:pPr>
            <a:fld id="{693A8404-A29B-0C40-8084-A48EC270492D}" type="slidenum">
              <a:rPr lang="en-US" smtClean="0"/>
              <a:pPr>
                <a:defRPr/>
              </a:pPr>
              <a:t>2</a:t>
            </a:fld>
            <a:endParaRPr lang="en-US" dirty="0"/>
          </a:p>
        </p:txBody>
      </p:sp>
      <p:sp>
        <p:nvSpPr>
          <p:cNvPr id="5" name="TextBox 4"/>
          <p:cNvSpPr txBox="1"/>
          <p:nvPr/>
        </p:nvSpPr>
        <p:spPr>
          <a:xfrm>
            <a:off x="342900" y="2896367"/>
            <a:ext cx="7926893" cy="4154984"/>
          </a:xfrm>
          <a:prstGeom prst="rect">
            <a:avLst/>
          </a:prstGeom>
          <a:noFill/>
        </p:spPr>
        <p:txBody>
          <a:bodyPr wrap="square" rtlCol="0">
            <a:spAutoFit/>
          </a:bodyPr>
          <a:lstStyle/>
          <a:p>
            <a:r>
              <a:rPr lang="en-US" sz="2400" dirty="0"/>
              <a:t>Developed by a sports physician, It is a </a:t>
            </a:r>
            <a:r>
              <a:rPr lang="en-US" sz="2400" dirty="0">
                <a:solidFill>
                  <a:srgbClr val="FF0000"/>
                </a:solidFill>
              </a:rPr>
              <a:t>pedal assisted </a:t>
            </a:r>
            <a:r>
              <a:rPr lang="en-US" sz="2400" dirty="0"/>
              <a:t>bike, not a scooter.</a:t>
            </a:r>
          </a:p>
          <a:p>
            <a:r>
              <a:rPr lang="en-US" sz="2400" dirty="0"/>
              <a:t>Made for people who have a fear of falling,  can manage a rider up to 400 pounds, balanced for ease of getting on and off, plus absorbs shocks better then most bicycles and controls made for a person with arthritis.</a:t>
            </a:r>
          </a:p>
          <a:p>
            <a:r>
              <a:rPr lang="en-US" sz="2400" dirty="0"/>
              <a:t>www.life-bike.com</a:t>
            </a:r>
          </a:p>
          <a:p>
            <a:r>
              <a:rPr lang="en-US" sz="2400" dirty="0" err="1">
                <a:solidFill>
                  <a:srgbClr val="FF0000"/>
                </a:solidFill>
              </a:rPr>
              <a:t>Coros</a:t>
            </a:r>
            <a:r>
              <a:rPr lang="en-US" sz="2400" dirty="0">
                <a:solidFill>
                  <a:srgbClr val="FF0000"/>
                </a:solidFill>
              </a:rPr>
              <a:t> Smart Helmet system </a:t>
            </a:r>
            <a:r>
              <a:rPr lang="en-US" sz="2400" dirty="0"/>
              <a:t>with Blue Tooth for your phone, GPS, Microphone, bone conduction audio, and collision sensor.</a:t>
            </a:r>
          </a:p>
          <a:p>
            <a:endParaRPr lang="en-US" sz="2400" dirty="0"/>
          </a:p>
        </p:txBody>
      </p:sp>
      <p:pic>
        <p:nvPicPr>
          <p:cNvPr id="3074" name="Picture 2" descr="https://cdn.shopify.com/s/files/1/1672/6075/files/linx-technology_grande.jpg?v=148284910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37848" y="654731"/>
            <a:ext cx="2471515" cy="2224364"/>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 xmlns:a16="http://schemas.microsoft.com/office/drawing/2014/main" id="{D7DE098D-D2E7-42ED-9F1F-8B960012D31F}"/>
              </a:ext>
            </a:extLst>
          </p:cNvPr>
          <p:cNvSpPr/>
          <p:nvPr/>
        </p:nvSpPr>
        <p:spPr>
          <a:xfrm>
            <a:off x="92466" y="-19539"/>
            <a:ext cx="8422883" cy="369332"/>
          </a:xfrm>
          <a:prstGeom prst="rect">
            <a:avLst/>
          </a:prstGeom>
        </p:spPr>
        <p:txBody>
          <a:bodyPr wrap="square">
            <a:spAutoFit/>
          </a:bodyPr>
          <a:lstStyle/>
          <a:p>
            <a:r>
              <a:rPr lang="en-US" b="1" dirty="0">
                <a:solidFill>
                  <a:schemeClr val="accent5"/>
                </a:solidFill>
                <a:latin typeface="Fira Sans EN"/>
              </a:rPr>
              <a:t>Anchorage features 122 miles of paved bike paths.</a:t>
            </a:r>
            <a:r>
              <a:rPr lang="en-US" dirty="0">
                <a:solidFill>
                  <a:srgbClr val="282828"/>
                </a:solidFill>
                <a:latin typeface="Fira Sans EN"/>
              </a:rPr>
              <a:t> </a:t>
            </a:r>
            <a:endParaRPr lang="en-US" dirty="0"/>
          </a:p>
        </p:txBody>
      </p:sp>
    </p:spTree>
    <p:extLst>
      <p:ext uri="{BB962C8B-B14F-4D97-AF65-F5344CB8AC3E}">
        <p14:creationId xmlns:p14="http://schemas.microsoft.com/office/powerpoint/2010/main" val="33600950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425344" y="6424437"/>
            <a:ext cx="984019" cy="365125"/>
          </a:xfrm>
        </p:spPr>
        <p:txBody>
          <a:bodyPr/>
          <a:lstStyle/>
          <a:p>
            <a:fld id="{22E54E8E-2ED3-4572-B6E4-CCBE1C7EE068}" type="slidenum">
              <a:rPr lang="en-US" altLang="en-US" smtClean="0"/>
              <a:pPr/>
              <a:t>3</a:t>
            </a:fld>
            <a:r>
              <a:rPr lang="en-US" altLang="en-US" dirty="0"/>
              <a:t> of 90</a:t>
            </a:r>
          </a:p>
        </p:txBody>
      </p:sp>
      <p:sp>
        <p:nvSpPr>
          <p:cNvPr id="3" name="Rectangle 2"/>
          <p:cNvSpPr/>
          <p:nvPr/>
        </p:nvSpPr>
        <p:spPr>
          <a:xfrm>
            <a:off x="2348481" y="143762"/>
            <a:ext cx="4647683" cy="923330"/>
          </a:xfrm>
          <a:prstGeom prst="rect">
            <a:avLst/>
          </a:prstGeom>
          <a:noFill/>
        </p:spPr>
        <p:txBody>
          <a:bodyPr wrap="none" lIns="91440" tIns="45720" rIns="91440" bIns="45720">
            <a:spAutoFit/>
          </a:bodyPr>
          <a:lstStyle/>
          <a:p>
            <a:pPr algn="ctr"/>
            <a:r>
              <a:rPr lang="en-US" sz="5400" b="0" cap="none" spc="0" dirty="0">
                <a:ln w="0"/>
                <a:solidFill>
                  <a:schemeClr val="accent1"/>
                </a:solidFill>
                <a:effectLst>
                  <a:outerShdw blurRad="38100" dist="25400" dir="5400000" algn="ctr" rotWithShape="0">
                    <a:srgbClr val="6E747A">
                      <a:alpha val="43000"/>
                    </a:srgbClr>
                  </a:outerShdw>
                </a:effectLst>
              </a:rPr>
              <a:t>Diabetes Apps</a:t>
            </a:r>
          </a:p>
        </p:txBody>
      </p:sp>
      <p:pic>
        <p:nvPicPr>
          <p:cNvPr id="4" name="Picture 3"/>
          <p:cNvPicPr>
            <a:picLocks noChangeAspect="1"/>
          </p:cNvPicPr>
          <p:nvPr/>
        </p:nvPicPr>
        <p:blipFill>
          <a:blip r:embed="rId3"/>
          <a:stretch>
            <a:fillRect/>
          </a:stretch>
        </p:blipFill>
        <p:spPr>
          <a:xfrm>
            <a:off x="259471" y="1198978"/>
            <a:ext cx="1853809" cy="1928259"/>
          </a:xfrm>
          <a:prstGeom prst="rect">
            <a:avLst/>
          </a:prstGeom>
        </p:spPr>
      </p:pic>
      <p:pic>
        <p:nvPicPr>
          <p:cNvPr id="5" name="Picture 4"/>
          <p:cNvPicPr>
            <a:picLocks noChangeAspect="1"/>
          </p:cNvPicPr>
          <p:nvPr/>
        </p:nvPicPr>
        <p:blipFill>
          <a:blip r:embed="rId4"/>
          <a:stretch>
            <a:fillRect/>
          </a:stretch>
        </p:blipFill>
        <p:spPr>
          <a:xfrm>
            <a:off x="2435961" y="1198979"/>
            <a:ext cx="1253760" cy="1808382"/>
          </a:xfrm>
          <a:prstGeom prst="rect">
            <a:avLst/>
          </a:prstGeom>
        </p:spPr>
      </p:pic>
      <p:pic>
        <p:nvPicPr>
          <p:cNvPr id="6" name="Picture 5"/>
          <p:cNvPicPr>
            <a:picLocks noChangeAspect="1"/>
          </p:cNvPicPr>
          <p:nvPr/>
        </p:nvPicPr>
        <p:blipFill>
          <a:blip r:embed="rId5"/>
          <a:stretch>
            <a:fillRect/>
          </a:stretch>
        </p:blipFill>
        <p:spPr>
          <a:xfrm>
            <a:off x="3870637" y="1135450"/>
            <a:ext cx="1137494" cy="2003797"/>
          </a:xfrm>
          <a:prstGeom prst="rect">
            <a:avLst/>
          </a:prstGeom>
        </p:spPr>
      </p:pic>
      <p:pic>
        <p:nvPicPr>
          <p:cNvPr id="7" name="Picture 6"/>
          <p:cNvPicPr>
            <a:picLocks noChangeAspect="1"/>
          </p:cNvPicPr>
          <p:nvPr/>
        </p:nvPicPr>
        <p:blipFill>
          <a:blip r:embed="rId6"/>
          <a:stretch>
            <a:fillRect/>
          </a:stretch>
        </p:blipFill>
        <p:spPr>
          <a:xfrm>
            <a:off x="5170855" y="1198978"/>
            <a:ext cx="1180060" cy="1920774"/>
          </a:xfrm>
          <a:prstGeom prst="rect">
            <a:avLst/>
          </a:prstGeom>
        </p:spPr>
      </p:pic>
      <p:pic>
        <p:nvPicPr>
          <p:cNvPr id="8" name="Picture 7"/>
          <p:cNvPicPr>
            <a:picLocks noChangeAspect="1"/>
          </p:cNvPicPr>
          <p:nvPr/>
        </p:nvPicPr>
        <p:blipFill>
          <a:blip r:embed="rId7"/>
          <a:stretch>
            <a:fillRect/>
          </a:stretch>
        </p:blipFill>
        <p:spPr>
          <a:xfrm>
            <a:off x="88392" y="3228320"/>
            <a:ext cx="2469271" cy="1387275"/>
          </a:xfrm>
          <a:prstGeom prst="rect">
            <a:avLst/>
          </a:prstGeom>
        </p:spPr>
      </p:pic>
      <p:pic>
        <p:nvPicPr>
          <p:cNvPr id="9" name="Picture 2" descr="https://diatribe.org/sites/default/files/images/one%20drop%20coffee.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90595" y="3119752"/>
            <a:ext cx="3053405" cy="1929548"/>
          </a:xfrm>
          <a:prstGeom prst="rect">
            <a:avLst/>
          </a:prstGeom>
          <a:noFill/>
          <a:extLst>
            <a:ext uri="{909E8E84-426E-40DD-AFC4-6F175D3DCCD1}">
              <a14:hiddenFill xmlns:a14="http://schemas.microsoft.com/office/drawing/2010/main">
                <a:solidFill>
                  <a:srgbClr val="FFFFFF"/>
                </a:solidFill>
              </a14:hiddenFill>
            </a:ext>
          </a:extLst>
        </p:spPr>
      </p:pic>
      <p:pic>
        <p:nvPicPr>
          <p:cNvPr id="10" name="Content Placeholder 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220754" y="5135561"/>
            <a:ext cx="2793085" cy="1202614"/>
          </a:xfrm>
          <a:prstGeom prst="rect">
            <a:avLst/>
          </a:prstGeom>
        </p:spPr>
      </p:pic>
      <p:pic>
        <p:nvPicPr>
          <p:cNvPr id="11" name="Content Placeholder 4"/>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08622" y="4836554"/>
            <a:ext cx="2092371" cy="1391880"/>
          </a:xfrm>
          <a:prstGeom prst="rect">
            <a:avLst/>
          </a:prstGeom>
        </p:spPr>
      </p:pic>
      <p:pic>
        <p:nvPicPr>
          <p:cNvPr id="13" name="Content Placeholder 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623547" y="1330572"/>
            <a:ext cx="2343157" cy="1545196"/>
          </a:xfrm>
          <a:prstGeom prst="rect">
            <a:avLst/>
          </a:prstGeom>
        </p:spPr>
      </p:pic>
      <p:sp>
        <p:nvSpPr>
          <p:cNvPr id="14" name="AutoShape 2" descr="Image resul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 name="AutoShape 4" descr="Image result"/>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 name="AutoShape 6" descr="Image resul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32" name="Picture 8" descr="diabetes"/>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435961" y="-9398713"/>
            <a:ext cx="3546856" cy="86292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diabetes"/>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557663" y="5478867"/>
            <a:ext cx="3352670" cy="1379133"/>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p:cNvSpPr txBox="1"/>
          <p:nvPr/>
        </p:nvSpPr>
        <p:spPr>
          <a:xfrm>
            <a:off x="2956797" y="3411523"/>
            <a:ext cx="2673928" cy="1815882"/>
          </a:xfrm>
          <a:prstGeom prst="rect">
            <a:avLst/>
          </a:prstGeom>
          <a:noFill/>
        </p:spPr>
        <p:txBody>
          <a:bodyPr wrap="square" rtlCol="0">
            <a:spAutoFit/>
          </a:bodyPr>
          <a:lstStyle/>
          <a:p>
            <a:r>
              <a:rPr lang="en-US" sz="2800" b="1" u="sng" dirty="0">
                <a:solidFill>
                  <a:srgbClr val="00B0F0"/>
                </a:solidFill>
                <a:highlight>
                  <a:srgbClr val="FFFF00"/>
                </a:highlight>
              </a:rPr>
              <a:t>See Handout</a:t>
            </a:r>
          </a:p>
          <a:p>
            <a:endParaRPr lang="en-US" sz="2800" b="1" u="sng" dirty="0">
              <a:solidFill>
                <a:srgbClr val="FF0000"/>
              </a:solidFill>
            </a:endParaRPr>
          </a:p>
          <a:p>
            <a:r>
              <a:rPr lang="en-US" sz="2800" b="1" u="sng" dirty="0">
                <a:solidFill>
                  <a:srgbClr val="FF0000"/>
                </a:solidFill>
              </a:rPr>
              <a:t>Some FDA approved</a:t>
            </a:r>
          </a:p>
        </p:txBody>
      </p:sp>
    </p:spTree>
    <p:extLst>
      <p:ext uri="{BB962C8B-B14F-4D97-AF65-F5344CB8AC3E}">
        <p14:creationId xmlns:p14="http://schemas.microsoft.com/office/powerpoint/2010/main" val="9787596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rial Black" panose="020B0A04020102020204" pitchFamily="34" charset="0"/>
              </a:rPr>
              <a:t>The Diabetes Pandemic</a:t>
            </a:r>
          </a:p>
        </p:txBody>
      </p:sp>
      <p:sp>
        <p:nvSpPr>
          <p:cNvPr id="3" name="Content Placeholder 2"/>
          <p:cNvSpPr>
            <a:spLocks noGrp="1"/>
          </p:cNvSpPr>
          <p:nvPr>
            <p:ph idx="1"/>
          </p:nvPr>
        </p:nvSpPr>
        <p:spPr>
          <a:xfrm>
            <a:off x="628650" y="1505585"/>
            <a:ext cx="7886700" cy="4351338"/>
          </a:xfrm>
        </p:spPr>
        <p:txBody>
          <a:bodyPr/>
          <a:lstStyle/>
          <a:p>
            <a:r>
              <a:rPr lang="en-US" dirty="0"/>
              <a:t>30 Million with Diabetes (25% don’t know)</a:t>
            </a:r>
          </a:p>
          <a:p>
            <a:r>
              <a:rPr lang="en-US" dirty="0"/>
              <a:t>100 Million with Prediabetes</a:t>
            </a:r>
          </a:p>
          <a:p>
            <a:r>
              <a:rPr lang="en-US" dirty="0"/>
              <a:t>Average A1c is over 9% ((215mg/</a:t>
            </a:r>
            <a:r>
              <a:rPr lang="en-US" dirty="0" err="1"/>
              <a:t>dL</a:t>
            </a:r>
            <a:r>
              <a:rPr lang="en-US" dirty="0"/>
              <a:t>.)</a:t>
            </a:r>
          </a:p>
          <a:p>
            <a:pPr marL="0" indent="0">
              <a:buNone/>
            </a:pPr>
            <a:r>
              <a:rPr lang="en-US" b="1" u="sng" dirty="0"/>
              <a:t>How to Educate 130 million???</a:t>
            </a:r>
          </a:p>
          <a:p>
            <a:pPr marL="0" indent="0">
              <a:buNone/>
            </a:pPr>
            <a:r>
              <a:rPr lang="en-US" b="1" dirty="0">
                <a:solidFill>
                  <a:srgbClr val="FF0000"/>
                </a:solidFill>
                <a:latin typeface="Arial Black" panose="020B0A04020102020204" pitchFamily="34" charset="0"/>
              </a:rPr>
              <a:t>THE ANSWER:</a:t>
            </a:r>
          </a:p>
          <a:p>
            <a:pPr marL="514350" indent="-514350">
              <a:buAutoNum type="arabicPeriod"/>
            </a:pPr>
            <a:r>
              <a:rPr lang="en-US" b="1" dirty="0">
                <a:latin typeface="Arial Black" panose="020B0A04020102020204" pitchFamily="34" charset="0"/>
              </a:rPr>
              <a:t>Education</a:t>
            </a:r>
          </a:p>
          <a:p>
            <a:pPr marL="971550" lvl="1" indent="-514350">
              <a:buAutoNum type="arabicPeriod"/>
            </a:pPr>
            <a:r>
              <a:rPr lang="en-US" b="1" dirty="0">
                <a:latin typeface="Arial Black" panose="020B0A04020102020204" pitchFamily="34" charset="0"/>
              </a:rPr>
              <a:t>Doctors cant do it</a:t>
            </a:r>
          </a:p>
          <a:p>
            <a:pPr marL="971550" lvl="1" indent="-514350">
              <a:buAutoNum type="arabicPeriod"/>
            </a:pPr>
            <a:r>
              <a:rPr lang="en-US" b="1" dirty="0">
                <a:latin typeface="Arial Black" panose="020B0A04020102020204" pitchFamily="34" charset="0"/>
              </a:rPr>
              <a:t>Not enough educators</a:t>
            </a:r>
          </a:p>
          <a:p>
            <a:pPr marL="971550" lvl="1" indent="-514350">
              <a:buAutoNum type="arabicPeriod"/>
            </a:pPr>
            <a:r>
              <a:rPr lang="en-US" b="1" dirty="0">
                <a:latin typeface="Arial Black" panose="020B0A04020102020204" pitchFamily="34" charset="0"/>
              </a:rPr>
              <a:t>The answer is………………………</a:t>
            </a:r>
          </a:p>
          <a:p>
            <a:pPr marL="0" indent="0">
              <a:buNone/>
            </a:pPr>
            <a:endParaRPr lang="en-US" dirty="0"/>
          </a:p>
        </p:txBody>
      </p:sp>
      <p:sp>
        <p:nvSpPr>
          <p:cNvPr id="4" name="Slide Number Placeholder 3"/>
          <p:cNvSpPr>
            <a:spLocks noGrp="1"/>
          </p:cNvSpPr>
          <p:nvPr>
            <p:ph type="sldNum" sz="quarter" idx="12"/>
          </p:nvPr>
        </p:nvSpPr>
        <p:spPr/>
        <p:txBody>
          <a:bodyPr/>
          <a:lstStyle/>
          <a:p>
            <a:pPr>
              <a:defRPr/>
            </a:pPr>
            <a:fld id="{693A8404-A29B-0C40-8084-A48EC270492D}" type="slidenum">
              <a:rPr lang="en-US" smtClean="0"/>
              <a:pPr>
                <a:defRPr/>
              </a:pPr>
              <a:t>4</a:t>
            </a:fld>
            <a:endParaRPr lang="en-US" dirty="0"/>
          </a:p>
        </p:txBody>
      </p:sp>
    </p:spTree>
    <p:extLst>
      <p:ext uri="{BB962C8B-B14F-4D97-AF65-F5344CB8AC3E}">
        <p14:creationId xmlns:p14="http://schemas.microsoft.com/office/powerpoint/2010/main" val="12435810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5126"/>
            <a:ext cx="8936182" cy="1325563"/>
          </a:xfrm>
        </p:spPr>
        <p:txBody>
          <a:bodyPr/>
          <a:lstStyle/>
          <a:p>
            <a:r>
              <a:rPr lang="en-US" b="1" dirty="0">
                <a:solidFill>
                  <a:srgbClr val="FF0000"/>
                </a:solidFill>
              </a:rPr>
              <a:t>How to educate 100 million?</a:t>
            </a:r>
            <a:br>
              <a:rPr lang="en-US" b="1" dirty="0">
                <a:solidFill>
                  <a:srgbClr val="FF0000"/>
                </a:solidFill>
              </a:rPr>
            </a:br>
            <a:r>
              <a:rPr lang="en-US" b="1" dirty="0">
                <a:solidFill>
                  <a:srgbClr val="FF0000"/>
                </a:solidFill>
              </a:rPr>
              <a:t>Online Diabetes Educational Programs</a:t>
            </a:r>
          </a:p>
        </p:txBody>
      </p:sp>
      <p:sp>
        <p:nvSpPr>
          <p:cNvPr id="3" name="Content Placeholder 2"/>
          <p:cNvSpPr>
            <a:spLocks noGrp="1"/>
          </p:cNvSpPr>
          <p:nvPr>
            <p:ph idx="1"/>
          </p:nvPr>
        </p:nvSpPr>
        <p:spPr>
          <a:xfrm>
            <a:off x="628650" y="1825625"/>
            <a:ext cx="8307532" cy="4351338"/>
          </a:xfrm>
        </p:spPr>
        <p:txBody>
          <a:bodyPr>
            <a:normAutofit fontScale="92500"/>
          </a:bodyPr>
          <a:lstStyle/>
          <a:p>
            <a:r>
              <a:rPr lang="en-US" dirty="0"/>
              <a:t>Technology can provide effective educational programs</a:t>
            </a:r>
          </a:p>
          <a:p>
            <a:r>
              <a:rPr lang="en-US" dirty="0"/>
              <a:t>Can provide at a reduced cost from live education</a:t>
            </a:r>
          </a:p>
          <a:p>
            <a:r>
              <a:rPr lang="en-US" dirty="0"/>
              <a:t>Made available to most patients with access</a:t>
            </a:r>
          </a:p>
          <a:p>
            <a:r>
              <a:rPr lang="en-US" dirty="0"/>
              <a:t>Patient can participate on their time 24hrs a day</a:t>
            </a:r>
          </a:p>
          <a:p>
            <a:r>
              <a:rPr lang="en-US" dirty="0"/>
              <a:t>Can communicate with a medical professional via texting or emailing</a:t>
            </a:r>
          </a:p>
          <a:p>
            <a:r>
              <a:rPr lang="en-US" dirty="0"/>
              <a:t>Programs can collect and report data</a:t>
            </a:r>
          </a:p>
          <a:p>
            <a:r>
              <a:rPr lang="en-US" dirty="0"/>
              <a:t>Programs will be judged by the outcomes</a:t>
            </a:r>
          </a:p>
          <a:p>
            <a:r>
              <a:rPr lang="en-US" dirty="0"/>
              <a:t>The future is now!</a:t>
            </a:r>
          </a:p>
          <a:p>
            <a:endParaRPr lang="en-US" dirty="0">
              <a:solidFill>
                <a:schemeClr val="tx2"/>
              </a:solidFill>
            </a:endParaRPr>
          </a:p>
          <a:p>
            <a:endParaRPr lang="en-US" dirty="0"/>
          </a:p>
          <a:p>
            <a:endParaRPr lang="en-US" dirty="0"/>
          </a:p>
        </p:txBody>
      </p:sp>
      <p:sp>
        <p:nvSpPr>
          <p:cNvPr id="4" name="Slide Number Placeholder 3"/>
          <p:cNvSpPr>
            <a:spLocks noGrp="1"/>
          </p:cNvSpPr>
          <p:nvPr>
            <p:ph type="sldNum" sz="quarter" idx="12"/>
          </p:nvPr>
        </p:nvSpPr>
        <p:spPr/>
        <p:txBody>
          <a:bodyPr/>
          <a:lstStyle/>
          <a:p>
            <a:pPr>
              <a:defRPr/>
            </a:pPr>
            <a:fld id="{693A8404-A29B-0C40-8084-A48EC270492D}" type="slidenum">
              <a:rPr lang="en-US" smtClean="0"/>
              <a:pPr>
                <a:defRPr/>
              </a:pPr>
              <a:t>5</a:t>
            </a:fld>
            <a:r>
              <a:rPr lang="en-US" dirty="0"/>
              <a:t> of 94</a:t>
            </a:r>
          </a:p>
        </p:txBody>
      </p:sp>
    </p:spTree>
    <p:extLst>
      <p:ext uri="{BB962C8B-B14F-4D97-AF65-F5344CB8AC3E}">
        <p14:creationId xmlns:p14="http://schemas.microsoft.com/office/powerpoint/2010/main" val="1354753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693A8404-A29B-0C40-8084-A48EC270492D}" type="slidenum">
              <a:rPr lang="en-US" smtClean="0"/>
              <a:pPr>
                <a:defRPr/>
              </a:pPr>
              <a:t>6</a:t>
            </a:fld>
            <a:endParaRPr lang="en-US" dirty="0"/>
          </a:p>
        </p:txBody>
      </p:sp>
      <p:sp>
        <p:nvSpPr>
          <p:cNvPr id="2" name="Title 1"/>
          <p:cNvSpPr>
            <a:spLocks noGrp="1"/>
          </p:cNvSpPr>
          <p:nvPr>
            <p:ph type="title" idx="4294967295"/>
          </p:nvPr>
        </p:nvSpPr>
        <p:spPr>
          <a:xfrm>
            <a:off x="0" y="41275"/>
            <a:ext cx="7543800" cy="1082987"/>
          </a:xfrm>
        </p:spPr>
        <p:txBody>
          <a:bodyPr>
            <a:normAutofit/>
          </a:bodyPr>
          <a:lstStyle/>
          <a:p>
            <a:r>
              <a:rPr lang="en-US" b="1" dirty="0">
                <a:solidFill>
                  <a:srgbClr val="FF0000"/>
                </a:solidFill>
              </a:rPr>
              <a:t>The Future Is In Technology </a:t>
            </a:r>
            <a:br>
              <a:rPr lang="en-US" b="1" dirty="0">
                <a:solidFill>
                  <a:srgbClr val="FF0000"/>
                </a:solidFill>
              </a:rPr>
            </a:br>
            <a:endParaRPr lang="en-US" sz="2700" b="1" dirty="0">
              <a:solidFill>
                <a:srgbClr val="FF0000"/>
              </a:solidFill>
            </a:endParaRPr>
          </a:p>
        </p:txBody>
      </p:sp>
      <p:sp>
        <p:nvSpPr>
          <p:cNvPr id="6" name="TextBox 5"/>
          <p:cNvSpPr txBox="1"/>
          <p:nvPr/>
        </p:nvSpPr>
        <p:spPr>
          <a:xfrm>
            <a:off x="294640" y="894080"/>
            <a:ext cx="8321040" cy="4154984"/>
          </a:xfrm>
          <a:prstGeom prst="rect">
            <a:avLst/>
          </a:prstGeom>
          <a:noFill/>
        </p:spPr>
        <p:txBody>
          <a:bodyPr wrap="square" rtlCol="0">
            <a:spAutoFit/>
          </a:bodyPr>
          <a:lstStyle/>
          <a:p>
            <a:pPr marL="457200" indent="-457200">
              <a:buFont typeface="+mj-lt"/>
              <a:buAutoNum type="arabicPeriod"/>
            </a:pPr>
            <a:r>
              <a:rPr lang="en-US" sz="2400" dirty="0"/>
              <a:t>GLP-1 agonist in a oral tablet</a:t>
            </a:r>
          </a:p>
          <a:p>
            <a:pPr marL="457200" indent="-457200">
              <a:buFont typeface="+mj-lt"/>
              <a:buAutoNum type="arabicPeriod"/>
            </a:pPr>
            <a:r>
              <a:rPr lang="en-US" sz="2400" dirty="0"/>
              <a:t>SGLT-2 Drugs which also lower risk for heart attacks and death</a:t>
            </a:r>
          </a:p>
          <a:p>
            <a:pPr marL="457200" indent="-457200">
              <a:buFont typeface="+mj-lt"/>
              <a:buAutoNum type="arabicPeriod"/>
            </a:pPr>
            <a:r>
              <a:rPr lang="en-US" sz="2400" dirty="0"/>
              <a:t>Smart Insulin</a:t>
            </a:r>
          </a:p>
          <a:p>
            <a:pPr marL="457200" indent="-457200">
              <a:buFont typeface="+mj-lt"/>
              <a:buAutoNum type="arabicPeriod"/>
            </a:pPr>
            <a:r>
              <a:rPr lang="en-US" sz="2400" dirty="0"/>
              <a:t>The </a:t>
            </a:r>
            <a:r>
              <a:rPr lang="en-US" sz="2400" dirty="0" err="1"/>
              <a:t>Bandaid</a:t>
            </a:r>
            <a:r>
              <a:rPr lang="en-US" sz="2400" dirty="0"/>
              <a:t> CGM</a:t>
            </a:r>
          </a:p>
          <a:p>
            <a:pPr marL="457200" indent="-457200">
              <a:buFont typeface="+mj-lt"/>
              <a:buAutoNum type="arabicPeriod"/>
            </a:pPr>
            <a:r>
              <a:rPr lang="en-US" sz="2400" dirty="0"/>
              <a:t>Artificial Pancreas</a:t>
            </a:r>
          </a:p>
          <a:p>
            <a:pPr marL="457200" indent="-457200">
              <a:buFont typeface="+mj-lt"/>
              <a:buAutoNum type="arabicPeriod"/>
            </a:pPr>
            <a:r>
              <a:rPr lang="en-US" sz="2400" dirty="0">
                <a:solidFill>
                  <a:srgbClr val="F27A2E"/>
                </a:solidFill>
              </a:rPr>
              <a:t>Newer interactive Apps</a:t>
            </a:r>
          </a:p>
          <a:p>
            <a:pPr marL="457200" indent="-457200">
              <a:buFont typeface="+mj-lt"/>
              <a:buAutoNum type="arabicPeriod"/>
            </a:pPr>
            <a:r>
              <a:rPr lang="en-US" sz="2400" dirty="0">
                <a:solidFill>
                  <a:srgbClr val="F27A2E"/>
                </a:solidFill>
              </a:rPr>
              <a:t>On-line interactive websites for education</a:t>
            </a:r>
          </a:p>
          <a:p>
            <a:pPr marL="457200" indent="-457200">
              <a:buFont typeface="+mj-lt"/>
              <a:buAutoNum type="arabicPeriod"/>
            </a:pPr>
            <a:r>
              <a:rPr lang="en-US" sz="2400" dirty="0"/>
              <a:t>Smart insulin pens</a:t>
            </a:r>
          </a:p>
          <a:p>
            <a:pPr marL="457200" indent="-457200">
              <a:buFont typeface="+mj-lt"/>
              <a:buAutoNum type="arabicPeriod"/>
            </a:pPr>
            <a:r>
              <a:rPr lang="en-US" sz="2400" dirty="0"/>
              <a:t>Artificial Pancreas with Nano technology</a:t>
            </a:r>
          </a:p>
          <a:p>
            <a:pPr marL="457200" indent="-457200">
              <a:buFont typeface="+mj-lt"/>
              <a:buAutoNum type="arabicPeriod"/>
            </a:pPr>
            <a:r>
              <a:rPr lang="en-US" sz="2400" dirty="0"/>
              <a:t>ITCA 650 (</a:t>
            </a:r>
            <a:r>
              <a:rPr lang="en-US" sz="2400" dirty="0" err="1"/>
              <a:t>Exenatide</a:t>
            </a:r>
            <a:r>
              <a:rPr lang="en-US" sz="2400" dirty="0"/>
              <a:t>)with once a year dosing</a:t>
            </a:r>
          </a:p>
        </p:txBody>
      </p:sp>
      <p:sp>
        <p:nvSpPr>
          <p:cNvPr id="3" name="TextBox 2"/>
          <p:cNvSpPr txBox="1"/>
          <p:nvPr/>
        </p:nvSpPr>
        <p:spPr>
          <a:xfrm>
            <a:off x="568960" y="5049064"/>
            <a:ext cx="8138160" cy="1323439"/>
          </a:xfrm>
          <a:prstGeom prst="rect">
            <a:avLst/>
          </a:prstGeom>
          <a:noFill/>
        </p:spPr>
        <p:txBody>
          <a:bodyPr wrap="square" rtlCol="0">
            <a:spAutoFit/>
          </a:bodyPr>
          <a:lstStyle/>
          <a:p>
            <a:r>
              <a:rPr lang="en-US" sz="4000" b="1" dirty="0">
                <a:solidFill>
                  <a:srgbClr val="FF0000"/>
                </a:solidFill>
              </a:rPr>
              <a:t>WE NEED TO EMBRACE TECHNOLOGY!</a:t>
            </a:r>
          </a:p>
        </p:txBody>
      </p:sp>
    </p:spTree>
    <p:extLst>
      <p:ext uri="{BB962C8B-B14F-4D97-AF65-F5344CB8AC3E}">
        <p14:creationId xmlns:p14="http://schemas.microsoft.com/office/powerpoint/2010/main" val="24436721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8763"/>
            <a:ext cx="7886700" cy="743238"/>
          </a:xfrm>
        </p:spPr>
        <p:txBody>
          <a:bodyPr/>
          <a:lstStyle/>
          <a:p>
            <a:r>
              <a:rPr lang="en-US" dirty="0"/>
              <a:t>References</a:t>
            </a:r>
          </a:p>
        </p:txBody>
      </p:sp>
      <p:sp>
        <p:nvSpPr>
          <p:cNvPr id="3" name="Content Placeholder 2"/>
          <p:cNvSpPr>
            <a:spLocks noGrp="1"/>
          </p:cNvSpPr>
          <p:nvPr>
            <p:ph idx="1"/>
          </p:nvPr>
        </p:nvSpPr>
        <p:spPr>
          <a:xfrm>
            <a:off x="628650" y="762001"/>
            <a:ext cx="8168986" cy="5140035"/>
          </a:xfrm>
        </p:spPr>
        <p:txBody>
          <a:bodyPr>
            <a:normAutofit fontScale="92500"/>
          </a:bodyPr>
          <a:lstStyle/>
          <a:p>
            <a:r>
              <a:rPr lang="en-US" sz="1200" dirty="0" err="1"/>
              <a:t>Byetta</a:t>
            </a:r>
            <a:r>
              <a:rPr lang="en-US" sz="1200" dirty="0"/>
              <a:t> [package insert]. San Diego, CA: Eli Lilly; October 2009. </a:t>
            </a:r>
            <a:r>
              <a:rPr lang="en-US" sz="1200" dirty="0">
                <a:hlinkClick r:id="rId2"/>
              </a:rPr>
              <a:t>https://www.accessdata.fda.gov/drugsatfda_docs/label/2009/021773s9s11s18s22s25lbl.pdf</a:t>
            </a:r>
            <a:endParaRPr lang="en-US" sz="1200" dirty="0"/>
          </a:p>
          <a:p>
            <a:r>
              <a:rPr lang="en-US" sz="1200" dirty="0" err="1"/>
              <a:t>Tanzeum</a:t>
            </a:r>
            <a:r>
              <a:rPr lang="en-US" sz="1200" dirty="0"/>
              <a:t> [package insert]. Wilmington, DE: GlaxoSmithKline; April 2014. </a:t>
            </a:r>
            <a:r>
              <a:rPr lang="en-US" sz="1200" dirty="0">
                <a:hlinkClick r:id="rId3"/>
              </a:rPr>
              <a:t>https://www.accessdata.fda.gov/drugsatfda_docs/label/2014/125431s000lbl.pdf</a:t>
            </a:r>
            <a:endParaRPr lang="en-US" sz="1200" dirty="0"/>
          </a:p>
          <a:p>
            <a:r>
              <a:rPr lang="en-US" sz="1200" dirty="0" err="1"/>
              <a:t>Trulicity</a:t>
            </a:r>
            <a:r>
              <a:rPr lang="en-US" sz="1200" dirty="0"/>
              <a:t> [package insert]. Indianapolis, IN: Eli Lilly; January 2017. </a:t>
            </a:r>
            <a:r>
              <a:rPr lang="en-US" sz="1200" dirty="0">
                <a:hlinkClick r:id="rId4"/>
              </a:rPr>
              <a:t>https://www.accessdata.fda.gov/drugsatfda_docs/label/2017/125469s007s008lbl.pdf</a:t>
            </a:r>
            <a:r>
              <a:rPr lang="en-US" sz="1200" dirty="0"/>
              <a:t> </a:t>
            </a:r>
          </a:p>
          <a:p>
            <a:r>
              <a:rPr lang="en-US" sz="1200" dirty="0" err="1"/>
              <a:t>Victoza</a:t>
            </a:r>
            <a:r>
              <a:rPr lang="en-US" sz="1200" dirty="0"/>
              <a:t> [package insert]. Princeton, NJ: Novo Nordisk; January 2010. </a:t>
            </a:r>
            <a:r>
              <a:rPr lang="en-US" sz="1200" dirty="0">
                <a:hlinkClick r:id="rId5"/>
              </a:rPr>
              <a:t>https://www.accessdata.fda.gov/drugsatfda_docs/label/2010/022341lbl.pdf</a:t>
            </a:r>
            <a:r>
              <a:rPr lang="en-US" sz="1200" dirty="0"/>
              <a:t> </a:t>
            </a:r>
          </a:p>
          <a:p>
            <a:r>
              <a:rPr lang="en-US" sz="1200" dirty="0" err="1"/>
              <a:t>Farxiga</a:t>
            </a:r>
            <a:r>
              <a:rPr lang="en-US" sz="1200" dirty="0"/>
              <a:t> [package insert]. Princeton, NJ: </a:t>
            </a:r>
            <a:r>
              <a:rPr lang="en-US" sz="1200" dirty="0" err="1"/>
              <a:t>Astrazeneca</a:t>
            </a:r>
            <a:r>
              <a:rPr lang="en-US" sz="1200" dirty="0"/>
              <a:t>; August 2014. </a:t>
            </a:r>
            <a:r>
              <a:rPr lang="en-US" sz="1200" dirty="0">
                <a:hlinkClick r:id="rId6"/>
              </a:rPr>
              <a:t>https://www.accessdata.fda.gov/drugsatfda_docs/label/2014/202293s003lbl.pdf</a:t>
            </a:r>
            <a:endParaRPr lang="en-US" sz="1200" dirty="0"/>
          </a:p>
          <a:p>
            <a:r>
              <a:rPr lang="en-US" sz="1200" dirty="0"/>
              <a:t>Jardiance [package insert]. Indianapolis, IN: </a:t>
            </a:r>
            <a:r>
              <a:rPr lang="en-US" sz="1200" dirty="0" err="1"/>
              <a:t>Boehringer</a:t>
            </a:r>
            <a:r>
              <a:rPr lang="en-US" sz="1200" dirty="0"/>
              <a:t> </a:t>
            </a:r>
            <a:r>
              <a:rPr lang="en-US" sz="1200" dirty="0" err="1"/>
              <a:t>Ingelheim</a:t>
            </a:r>
            <a:r>
              <a:rPr lang="en-US" sz="1200" dirty="0"/>
              <a:t>; August 2014. </a:t>
            </a:r>
            <a:r>
              <a:rPr lang="en-US" sz="1200" dirty="0">
                <a:hlinkClick r:id="rId7"/>
              </a:rPr>
              <a:t>https://www.accessdata.fda.gov/drugsatfda_docs/label/2014/204629s000lbl.pdf</a:t>
            </a:r>
            <a:endParaRPr lang="en-US" sz="1200" dirty="0"/>
          </a:p>
          <a:p>
            <a:r>
              <a:rPr lang="en-US" sz="1200" dirty="0" err="1"/>
              <a:t>Invokana</a:t>
            </a:r>
            <a:r>
              <a:rPr lang="en-US" sz="1200" dirty="0"/>
              <a:t> [package insert]. Titusville, NJ: Janssen Pharmaceuticals; March 2016. </a:t>
            </a:r>
            <a:r>
              <a:rPr lang="en-US" sz="1200" dirty="0">
                <a:hlinkClick r:id="rId8"/>
              </a:rPr>
              <a:t>https://www.accessdata.fda.gov/drugsatfda_docs/label/2016/204042s011lbl.pdf</a:t>
            </a:r>
            <a:endParaRPr lang="en-US" sz="1200" dirty="0"/>
          </a:p>
          <a:p>
            <a:r>
              <a:rPr lang="en-US" sz="1200" dirty="0"/>
              <a:t>Januvia [package insert]. Whitehouse Station, NJ: Merck; August 2017. </a:t>
            </a:r>
            <a:r>
              <a:rPr lang="en-US" sz="1200" dirty="0">
                <a:hlinkClick r:id="rId9"/>
              </a:rPr>
              <a:t>https://www.merck.com/product/usa/pi_circulars/j/januvia/januvia_pi.pdf</a:t>
            </a:r>
            <a:endParaRPr lang="en-US" sz="1200" dirty="0"/>
          </a:p>
          <a:p>
            <a:r>
              <a:rPr lang="en-US" sz="1200" dirty="0" err="1"/>
              <a:t>Tradjenta</a:t>
            </a:r>
            <a:r>
              <a:rPr lang="en-US" sz="1200" dirty="0"/>
              <a:t> [package insert]. Ridgefield, CT: </a:t>
            </a:r>
            <a:r>
              <a:rPr lang="en-US" sz="1200" dirty="0" err="1"/>
              <a:t>Boehringer</a:t>
            </a:r>
            <a:r>
              <a:rPr lang="en-US" sz="1200" dirty="0"/>
              <a:t> </a:t>
            </a:r>
            <a:r>
              <a:rPr lang="en-US" sz="1200" dirty="0" err="1"/>
              <a:t>Ingelheim</a:t>
            </a:r>
            <a:r>
              <a:rPr lang="en-US" sz="1200" dirty="0"/>
              <a:t> and Eli Lilly; 2012. </a:t>
            </a:r>
            <a:r>
              <a:rPr lang="en-US" sz="1200" dirty="0">
                <a:hlinkClick r:id="rId10"/>
              </a:rPr>
              <a:t>https://www.accessdata.fda.gov/drugsatfda_docs/label/2012/201280s005lbl.pdf</a:t>
            </a:r>
            <a:endParaRPr lang="en-US" sz="1200" dirty="0"/>
          </a:p>
          <a:p>
            <a:r>
              <a:rPr lang="en-US" sz="1200" dirty="0" err="1"/>
              <a:t>Onglyza</a:t>
            </a:r>
            <a:r>
              <a:rPr lang="en-US" sz="1200" dirty="0"/>
              <a:t> [package insert]. Princeton, NJ: Bristol-Myers Squibb; July 2009. </a:t>
            </a:r>
            <a:r>
              <a:rPr lang="en-US" sz="1200" dirty="0">
                <a:hlinkClick r:id="rId11"/>
              </a:rPr>
              <a:t>https://www.accessdata.fda.gov/drugsatfda_docs/label/2009/022350lbl.pdf</a:t>
            </a:r>
            <a:endParaRPr lang="en-US" sz="1200" dirty="0"/>
          </a:p>
          <a:p>
            <a:r>
              <a:rPr lang="en-US" sz="1200" dirty="0" err="1"/>
              <a:t>Nesina</a:t>
            </a:r>
            <a:r>
              <a:rPr lang="en-US" sz="1200" dirty="0"/>
              <a:t> [package insert]. Deerfield, IL: Takeda Pharmaceuticals; January 2013. </a:t>
            </a:r>
            <a:r>
              <a:rPr lang="en-US" sz="1200" dirty="0">
                <a:hlinkClick r:id="rId12"/>
              </a:rPr>
              <a:t>https://www.accessdata.fda.gov/drugsatfda_docs/label/2013/022271s000lbl.pdf</a:t>
            </a:r>
            <a:endParaRPr lang="en-US" sz="1200" dirty="0"/>
          </a:p>
          <a:p>
            <a:r>
              <a:rPr lang="en-US" sz="1200" dirty="0"/>
              <a:t>“</a:t>
            </a:r>
            <a:r>
              <a:rPr lang="en-US" sz="1200" dirty="0" err="1"/>
              <a:t>Semaglutide</a:t>
            </a:r>
            <a:r>
              <a:rPr lang="en-US" sz="1200" dirty="0"/>
              <a:t> demonstrated superior HbA1c reduction vs placebo as add-on to basal insulin alone or with metformin in adults with type 2 diabetes.” </a:t>
            </a:r>
            <a:r>
              <a:rPr lang="en-US" sz="1200" i="1" dirty="0"/>
              <a:t>Press Release </a:t>
            </a:r>
            <a:r>
              <a:rPr lang="en-US" sz="1200" dirty="0"/>
              <a:t>, Novo Nordisk, 13 Sept. 2016, </a:t>
            </a:r>
            <a:r>
              <a:rPr lang="en-US" sz="1200" dirty="0" err="1"/>
              <a:t>www.novonordisk.com</a:t>
            </a:r>
            <a:r>
              <a:rPr lang="en-US" sz="1200" dirty="0"/>
              <a:t>/bin/getPDF.2041775.pdf. Accessed 24 Aug. 2017.</a:t>
            </a:r>
          </a:p>
          <a:p>
            <a:endParaRPr lang="en-US" sz="1200" dirty="0"/>
          </a:p>
          <a:p>
            <a:endParaRPr lang="en-US" sz="1200" dirty="0"/>
          </a:p>
        </p:txBody>
      </p:sp>
    </p:spTree>
    <p:extLst>
      <p:ext uri="{BB962C8B-B14F-4D97-AF65-F5344CB8AC3E}">
        <p14:creationId xmlns:p14="http://schemas.microsoft.com/office/powerpoint/2010/main" val="12413027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4"/>
          <p:cNvSpPr>
            <a:spLocks noGrp="1" noChangeArrowheads="1"/>
          </p:cNvSpPr>
          <p:nvPr>
            <p:ph type="title"/>
          </p:nvPr>
        </p:nvSpPr>
        <p:spPr>
          <a:xfrm>
            <a:off x="457200" y="682625"/>
            <a:ext cx="8229600" cy="536575"/>
          </a:xfrm>
        </p:spPr>
        <p:txBody>
          <a:bodyPr>
            <a:normAutofit fontScale="90000"/>
          </a:bodyPr>
          <a:lstStyle/>
          <a:p>
            <a:pPr eaLnBrk="1" hangingPunct="1"/>
            <a:r>
              <a:rPr lang="en-US" dirty="0"/>
              <a:t>References: </a:t>
            </a:r>
          </a:p>
        </p:txBody>
      </p:sp>
      <p:sp>
        <p:nvSpPr>
          <p:cNvPr id="7172" name="Rectangle 5"/>
          <p:cNvSpPr>
            <a:spLocks noGrp="1" noChangeArrowheads="1"/>
          </p:cNvSpPr>
          <p:nvPr>
            <p:ph idx="1"/>
          </p:nvPr>
        </p:nvSpPr>
        <p:spPr>
          <a:xfrm>
            <a:off x="457200" y="1219200"/>
            <a:ext cx="8229600" cy="5245100"/>
          </a:xfrm>
        </p:spPr>
        <p:txBody>
          <a:bodyPr>
            <a:normAutofit fontScale="55000" lnSpcReduction="20000"/>
          </a:bodyPr>
          <a:lstStyle/>
          <a:p>
            <a:pPr marL="227013" indent="-342900"/>
            <a:r>
              <a:rPr lang="en-US" dirty="0"/>
              <a:t>Longo VD, Mattson MP. (2014) Fasting:  molecular mechanisms and clinical applications. Cell Metab. 19: 181-192.</a:t>
            </a:r>
          </a:p>
          <a:p>
            <a:pPr marL="227013" indent="-342900"/>
            <a:r>
              <a:rPr lang="en-US" dirty="0"/>
              <a:t>Mattson MP. (2012) Energy intake and exercise as determinants of brain health and vulnerability to injury and disease.   Cell Metab. 16: 706-722. </a:t>
            </a:r>
          </a:p>
          <a:p>
            <a:pPr marL="227013" indent="-342900"/>
            <a:r>
              <a:rPr lang="en-US" dirty="0"/>
              <a:t>Marosi K, Mattson MP. (2014) BDNF mediates adaptive brain and body responses to energetic challenges.   Trends Endocrinol Metab.  25: 89-98. </a:t>
            </a:r>
          </a:p>
          <a:p>
            <a:pPr marL="227013" indent="-342900"/>
            <a:r>
              <a:rPr lang="en-US" dirty="0"/>
              <a:t>Tucker M. ADA’s New Standards of Care Focus on Individualization.     Medscape. </a:t>
            </a:r>
            <a:r>
              <a:rPr lang="en-US" dirty="0">
                <a:hlinkClick r:id="rId3"/>
              </a:rPr>
              <a:t>http://www.medscape.com/viewarticle/856376</a:t>
            </a:r>
            <a:endParaRPr lang="en-US" dirty="0"/>
          </a:p>
          <a:p>
            <a:pPr marL="227013" indent="-342900"/>
            <a:r>
              <a:rPr lang="en-US" dirty="0"/>
              <a:t>Vinik, Andrew. A New Paradigm in the Treatment of Diabetes. Dec. 22, 2015. </a:t>
            </a:r>
          </a:p>
          <a:p>
            <a:pPr marL="227013" indent="-342900"/>
            <a:r>
              <a:rPr lang="en-US" dirty="0"/>
              <a:t>Mattison, Mark. Intermittent Fasting. Jan. 8, 2016. </a:t>
            </a:r>
          </a:p>
          <a:p>
            <a:pPr marL="227013" indent="-342900"/>
            <a:r>
              <a:rPr lang="en-US" dirty="0">
                <a:hlinkClick r:id="rId4"/>
              </a:rPr>
              <a:t>http://www.dlife.com/dlife_media/mobile</a:t>
            </a:r>
            <a:endParaRPr lang="en-US" dirty="0"/>
          </a:p>
          <a:p>
            <a:pPr marL="227013" indent="-342900"/>
            <a:r>
              <a:rPr lang="en-US" dirty="0">
                <a:hlinkClick r:id="rId5"/>
              </a:rPr>
              <a:t>https://www.glooko.com/patients</a:t>
            </a:r>
            <a:endParaRPr lang="en-US" dirty="0"/>
          </a:p>
          <a:p>
            <a:pPr marL="227013" indent="-342900"/>
            <a:r>
              <a:rPr lang="en-US" dirty="0">
                <a:hlinkClick r:id="rId6"/>
              </a:rPr>
              <a:t>http://diatribe.org/app-predicts-low-blood-sugars-three-hours-advance</a:t>
            </a:r>
            <a:endParaRPr lang="en-US" dirty="0"/>
          </a:p>
          <a:p>
            <a:pPr marL="227013" indent="-342900"/>
            <a:r>
              <a:rPr lang="en-US" dirty="0">
                <a:hlinkClick r:id="rId7"/>
              </a:rPr>
              <a:t>http://www.glucosebuddy.com/glucose_buddy_app</a:t>
            </a:r>
            <a:endParaRPr lang="en-US" dirty="0"/>
          </a:p>
          <a:p>
            <a:pPr marL="227013" indent="-342900"/>
            <a:r>
              <a:rPr lang="en-US" dirty="0">
                <a:hlinkClick r:id="rId8"/>
              </a:rPr>
              <a:t>www.diabeteseducator.org/patient-resources/diabetes-goal-tracker-app</a:t>
            </a:r>
            <a:endParaRPr lang="en-US" dirty="0"/>
          </a:p>
          <a:p>
            <a:pPr marL="227013" indent="-342900"/>
            <a:r>
              <a:rPr lang="en-US" dirty="0">
                <a:hlinkClick r:id="rId9"/>
              </a:rPr>
              <a:t>http://agamatrix.com/products/agamatrix-diabetes-manager/</a:t>
            </a:r>
            <a:endParaRPr lang="en-US" dirty="0"/>
          </a:p>
          <a:p>
            <a:pPr marL="227013" indent="-342900"/>
            <a:r>
              <a:rPr lang="en-US" dirty="0">
                <a:hlinkClick r:id="rId10"/>
              </a:rPr>
              <a:t>http://echotx.com/technology/</a:t>
            </a:r>
            <a:endParaRPr lang="en-US" dirty="0"/>
          </a:p>
          <a:p>
            <a:pPr marL="227013" indent="-342900"/>
            <a:r>
              <a:rPr lang="en-US" dirty="0">
                <a:hlinkClick r:id="rId11"/>
              </a:rPr>
              <a:t>http://www.dexcom.com/g5-mobile-cgm</a:t>
            </a:r>
            <a:endParaRPr lang="en-US" dirty="0"/>
          </a:p>
          <a:p>
            <a:pPr marL="227013" indent="-342900"/>
            <a:r>
              <a:rPr lang="en-US" dirty="0">
                <a:hlinkClick r:id="rId12"/>
              </a:rPr>
              <a:t>http://diatribe.org/abbott-freestyle-libre-transforming-glucose-monitoring-throug-utter-simplicity-fingersticks</a:t>
            </a:r>
            <a:endParaRPr lang="en-US" dirty="0"/>
          </a:p>
        </p:txBody>
      </p:sp>
      <p:sp>
        <p:nvSpPr>
          <p:cNvPr id="7170" name="Slide Number Placeholder 3"/>
          <p:cNvSpPr>
            <a:spLocks noGrp="1"/>
          </p:cNvSpPr>
          <p:nvPr>
            <p:ph type="sldNum" sz="quarter" idx="12"/>
          </p:nvPr>
        </p:nvSpPr>
        <p:spPr>
          <a:noFill/>
        </p:spPr>
        <p:txBody>
          <a:bodyPr/>
          <a:lstStyle>
            <a:lvl1pPr>
              <a:defRPr sz="2400">
                <a:solidFill>
                  <a:schemeClr val="tx1"/>
                </a:solidFill>
                <a:latin typeface="Arial" charset="0"/>
                <a:ea typeface="ＭＳ Ｐゴシック" pitchFamily="-64" charset="-128"/>
              </a:defRPr>
            </a:lvl1pPr>
            <a:lvl2pPr marL="742950" indent="-285750">
              <a:defRPr sz="2400">
                <a:solidFill>
                  <a:schemeClr val="tx1"/>
                </a:solidFill>
                <a:latin typeface="Arial" charset="0"/>
                <a:ea typeface="ＭＳ Ｐゴシック" pitchFamily="-64" charset="-128"/>
              </a:defRPr>
            </a:lvl2pPr>
            <a:lvl3pPr marL="1143000" indent="-228600">
              <a:defRPr sz="2400">
                <a:solidFill>
                  <a:schemeClr val="tx1"/>
                </a:solidFill>
                <a:latin typeface="Arial" charset="0"/>
                <a:ea typeface="ＭＳ Ｐゴシック" pitchFamily="-64" charset="-128"/>
              </a:defRPr>
            </a:lvl3pPr>
            <a:lvl4pPr marL="1600200" indent="-228600">
              <a:defRPr sz="2400">
                <a:solidFill>
                  <a:schemeClr val="tx1"/>
                </a:solidFill>
                <a:latin typeface="Arial" charset="0"/>
                <a:ea typeface="ＭＳ Ｐゴシック" pitchFamily="-64" charset="-128"/>
              </a:defRPr>
            </a:lvl4pPr>
            <a:lvl5pPr marL="2057400" indent="-228600">
              <a:defRPr sz="2400">
                <a:solidFill>
                  <a:schemeClr val="tx1"/>
                </a:solidFill>
                <a:latin typeface="Arial" charset="0"/>
                <a:ea typeface="ＭＳ Ｐゴシック" pitchFamily="-6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6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6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6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64" charset="-128"/>
              </a:defRPr>
            </a:lvl9pPr>
          </a:lstStyle>
          <a:p>
            <a:fld id="{2FCC6E54-F93B-4100-AC96-05682EB82454}" type="slidenum">
              <a:rPr lang="en-US" sz="900" smtClean="0">
                <a:solidFill>
                  <a:schemeClr val="bg2"/>
                </a:solidFill>
              </a:rPr>
              <a:pPr/>
              <a:t>8</a:t>
            </a:fld>
            <a:endParaRPr lang="en-US" sz="900" dirty="0">
              <a:solidFill>
                <a:schemeClr val="bg2"/>
              </a:solidFill>
            </a:endParaRPr>
          </a:p>
        </p:txBody>
      </p:sp>
    </p:spTree>
    <p:extLst>
      <p:ext uri="{BB962C8B-B14F-4D97-AF65-F5344CB8AC3E}">
        <p14:creationId xmlns:p14="http://schemas.microsoft.com/office/powerpoint/2010/main" val="13632222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20139"/>
            <a:ext cx="8229600" cy="536575"/>
          </a:xfrm>
        </p:spPr>
        <p:txBody>
          <a:bodyPr>
            <a:normAutofit fontScale="90000"/>
          </a:bodyPr>
          <a:lstStyle/>
          <a:p>
            <a:r>
              <a:rPr lang="en-US" dirty="0"/>
              <a:t>References:</a:t>
            </a:r>
          </a:p>
        </p:txBody>
      </p:sp>
      <p:sp>
        <p:nvSpPr>
          <p:cNvPr id="3" name="Content Placeholder 2"/>
          <p:cNvSpPr>
            <a:spLocks noGrp="1"/>
          </p:cNvSpPr>
          <p:nvPr>
            <p:ph idx="1"/>
          </p:nvPr>
        </p:nvSpPr>
        <p:spPr>
          <a:xfrm>
            <a:off x="457200" y="1406769"/>
            <a:ext cx="8229600" cy="5057531"/>
          </a:xfrm>
        </p:spPr>
        <p:txBody>
          <a:bodyPr>
            <a:normAutofit fontScale="70000" lnSpcReduction="20000"/>
          </a:bodyPr>
          <a:lstStyle/>
          <a:p>
            <a:r>
              <a:rPr lang="en-US" dirty="0">
                <a:hlinkClick r:id="rId2"/>
              </a:rPr>
              <a:t>http://www.locemia.com/press-release/lilly-acquires-phase-iii-intranasal-glucagon-from-locemia-solutions</a:t>
            </a:r>
            <a:endParaRPr lang="en-US" dirty="0"/>
          </a:p>
          <a:p>
            <a:r>
              <a:rPr lang="en-US" dirty="0">
                <a:hlinkClick r:id="rId3"/>
              </a:rPr>
              <a:t>http://diatribe.org/xultophy-beats-out-lantus-major-clinical-trial-a1c-weight-and-hypoglycemia-benefits</a:t>
            </a:r>
            <a:endParaRPr lang="en-US" dirty="0"/>
          </a:p>
          <a:p>
            <a:r>
              <a:rPr lang="en-US" dirty="0">
                <a:hlinkClick r:id="rId4"/>
              </a:rPr>
              <a:t>http://diatribe.org/fda-approves-ultra-long-acting-basal-insulin-tresiba-taken-any-time-day</a:t>
            </a:r>
            <a:endParaRPr lang="en-US" dirty="0"/>
          </a:p>
          <a:p>
            <a:r>
              <a:rPr lang="en-US" dirty="0">
                <a:hlinkClick r:id="rId5"/>
              </a:rPr>
              <a:t>http://textlab.io/doc/16909/the-glp-1-glp-2-dual-agonist-zp-gg-72</a:t>
            </a:r>
            <a:endParaRPr lang="en-US" dirty="0"/>
          </a:p>
          <a:p>
            <a:r>
              <a:rPr lang="en-US" dirty="0">
                <a:hlinkClick r:id="rId6"/>
              </a:rPr>
              <a:t>https://clinicaltrials.gov/ct2/show/NCT01982630</a:t>
            </a:r>
            <a:endParaRPr lang="en-US" dirty="0"/>
          </a:p>
          <a:p>
            <a:r>
              <a:rPr lang="en-US" dirty="0">
                <a:hlinkClick r:id="rId7"/>
              </a:rPr>
              <a:t>https://globenewswire.com/news-release/2015/12/17/796325/0/en/Novo-Nordisk-successfully-completes-fourth-phase-3a-trial-with-semaglutide-in-people-with-type-2-diabetes.html</a:t>
            </a:r>
            <a:endParaRPr lang="en-US" dirty="0"/>
          </a:p>
          <a:p>
            <a:r>
              <a:rPr lang="en-US" dirty="0">
                <a:hlinkClick r:id="rId8"/>
              </a:rPr>
              <a:t>http://www.intarcia.com/media/press-releases/2015-aug-18-freedom2.html</a:t>
            </a:r>
            <a:endParaRPr lang="en-US" dirty="0"/>
          </a:p>
          <a:p>
            <a:r>
              <a:rPr lang="en-US" dirty="0">
                <a:hlinkClick r:id="rId9"/>
              </a:rPr>
              <a:t>http://www.fiercepharmamarketing.com/story/sanofis-combo-med-lixilan-ready-go-fda-ongoing-scramble-diabetes-dominance/2015-09-14</a:t>
            </a:r>
            <a:endParaRPr lang="en-US" dirty="0"/>
          </a:p>
          <a:p>
            <a:r>
              <a:rPr lang="en-US" dirty="0">
                <a:cs typeface="ヒラギノ角ゴ Pro W3" charset="-128"/>
              </a:rPr>
              <a:t>Pfeffer MA, et al. Symposium - The Evaluation of Lixisenatide in Acute Coronary Syndrome—The Results of ELIXA. Presented at ADA 75th Scientific Sessions, Boston, U.S., 2015.</a:t>
            </a:r>
            <a:endParaRPr lang="en-US" dirty="0"/>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2"/>
          </p:nvPr>
        </p:nvSpPr>
        <p:spPr/>
        <p:txBody>
          <a:bodyPr/>
          <a:lstStyle/>
          <a:p>
            <a:pPr>
              <a:defRPr/>
            </a:pPr>
            <a:fld id="{693A8404-A29B-0C40-8084-A48EC270492D}" type="slidenum">
              <a:rPr lang="en-US" smtClean="0"/>
              <a:pPr>
                <a:defRPr/>
              </a:pPr>
              <a:t>9</a:t>
            </a:fld>
            <a:endParaRPr lang="en-US" dirty="0"/>
          </a:p>
        </p:txBody>
      </p:sp>
    </p:spTree>
    <p:extLst>
      <p:ext uri="{BB962C8B-B14F-4D97-AF65-F5344CB8AC3E}">
        <p14:creationId xmlns:p14="http://schemas.microsoft.com/office/powerpoint/2010/main" val="286157605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ARTICULATE_PRESENTATION_ID" val="10230"/>
  <p:tag name="ARTICULATE_PROJECT_CHECK" val="0"/>
  <p:tag name="ARTICULATE_PRESENTER_VERSION" val="6"/>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256&quot;/&gt;&lt;/object&gt;&lt;object type=&quot;3&quot; unique_id=&quot;10005&quot;&gt;&lt;property id=&quot;20148&quot; value=&quot;5&quot;/&gt;&lt;property id=&quot;20300&quot; value=&quot;Slide 2 - &amp;quot;Faculty&amp;quot;&quot;/&gt;&lt;property id=&quot;20307&quot; value=&quot;262&quot;/&gt;&lt;/object&gt;&lt;object type=&quot;3&quot; unique_id=&quot;10006&quot;&gt;&lt;property id=&quot;20148&quot; value=&quot;5&quot;/&gt;&lt;property id=&quot;20300&quot; value=&quot;Slide 3 - &amp;quot;QUIZ:  How People Learn &amp;amp; Change&amp;quot;&quot;/&gt;&lt;property id=&quot;20307&quot; value=&quot;257&quot;/&gt;&lt;/object&gt;&lt;object type=&quot;3&quot; unique_id=&quot;10007&quot;&gt;&lt;property id=&quot;20148&quot; value=&quot;5&quot;/&gt;&lt;property id=&quot;20300&quot; value=&quot;Slide 4 - &amp;quot;Polling Question #1&amp;quot;&quot;/&gt;&lt;property id=&quot;20307&quot; value=&quot;261&quot;/&gt;&lt;/object&gt;&lt;object type=&quot;3&quot; unique_id=&quot;10008&quot;&gt;&lt;property id=&quot;20148&quot; value=&quot;5&quot;/&gt;&lt;property id=&quot;20300&quot; value=&quot;Slide 5 - &amp;quot;Questions?&amp;quot;&quot;/&gt;&lt;property id=&quot;20307&quot; value=&quot;258&quot;/&gt;&lt;/object&gt;&lt;/object&gt;&lt;/object&gt;&lt;/database&gt;"/>
  <p:tag name="ARTICULATE_PROJECT_OPEN" val="0"/>
  <p:tag name="SECTOMILLISECCONVERTED" val="1"/>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69575</TotalTime>
  <Words>1140</Words>
  <Application>Microsoft Macintosh PowerPoint</Application>
  <PresentationFormat>On-screen Show (4:3)</PresentationFormat>
  <Paragraphs>121</Paragraphs>
  <Slides>9</Slides>
  <Notes>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9</vt:i4>
      </vt:variant>
    </vt:vector>
  </HeadingPairs>
  <TitlesOfParts>
    <vt:vector size="18" baseType="lpstr">
      <vt:lpstr>Arial Black</vt:lpstr>
      <vt:lpstr>Calibri</vt:lpstr>
      <vt:lpstr>Calibri Light</vt:lpstr>
      <vt:lpstr>Fira Sans EN</vt:lpstr>
      <vt:lpstr>Futura Book</vt:lpstr>
      <vt:lpstr>ＭＳ Ｐゴシック</vt:lpstr>
      <vt:lpstr>ヒラギノ角ゴ Pro W3</vt:lpstr>
      <vt:lpstr>Arial</vt:lpstr>
      <vt:lpstr>Office Theme</vt:lpstr>
      <vt:lpstr>PowerPoint Presentation</vt:lpstr>
      <vt:lpstr>Ebike?   -  Life-Bike.com</vt:lpstr>
      <vt:lpstr>PowerPoint Presentation</vt:lpstr>
      <vt:lpstr>The Diabetes Pandemic</vt:lpstr>
      <vt:lpstr>How to educate 100 million? Online Diabetes Educational Programs</vt:lpstr>
      <vt:lpstr>The Future Is In Technology  </vt:lpstr>
      <vt:lpstr>References</vt:lpstr>
      <vt:lpstr>References: </vt:lpstr>
      <vt:lpstr>References:</vt:lpstr>
    </vt:vector>
  </TitlesOfParts>
  <Company>AADE</Company>
  <LinksUpToDate>false</LinksUpToDate>
  <SharedDoc>false</SharedDoc>
  <HyperlinksChanged>false</HyperlinksChanged>
  <AppVersion>15.0033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 Olsen</dc:creator>
  <cp:lastModifiedBy>Monica Dennis</cp:lastModifiedBy>
  <cp:revision>462</cp:revision>
  <cp:lastPrinted>2017-10-07T17:26:44Z</cp:lastPrinted>
  <dcterms:created xsi:type="dcterms:W3CDTF">2011-11-21T21:02:00Z</dcterms:created>
  <dcterms:modified xsi:type="dcterms:W3CDTF">2017-12-03T16:22:42Z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UseProject">
    <vt:lpwstr>1</vt:lpwstr>
  </property>
  <property fmtid="{D5CDD505-2E9C-101B-9397-08002B2CF9AE}" pid="3" name="ArticulatePath">
    <vt:lpwstr>SlideTemplate</vt:lpwstr>
  </property>
  <property fmtid="{D5CDD505-2E9C-101B-9397-08002B2CF9AE}" pid="4" name="ArticulateGUID">
    <vt:lpwstr>257E1B41-ECFE-430A-B8BF-D9E659818478</vt:lpwstr>
  </property>
  <property fmtid="{D5CDD505-2E9C-101B-9397-08002B2CF9AE}" pid="5" name="ArticulateProjectFull">
    <vt:lpwstr>T:\Education\DistanceEd\Webinars\+ProgramFiles\2013\+Speaker Packet Template\AADE SlideTemplate.ppta</vt:lpwstr>
  </property>
</Properties>
</file>