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15"/>
  </p:notesMasterIdLst>
  <p:handoutMasterIdLst>
    <p:handoutMasterId r:id="rId16"/>
  </p:handoutMasterIdLst>
  <p:sldIdLst>
    <p:sldId id="642" r:id="rId2"/>
    <p:sldId id="639" r:id="rId3"/>
    <p:sldId id="609" r:id="rId4"/>
    <p:sldId id="643" r:id="rId5"/>
    <p:sldId id="579" r:id="rId6"/>
    <p:sldId id="604" r:id="rId7"/>
    <p:sldId id="459" r:id="rId8"/>
    <p:sldId id="587" r:id="rId9"/>
    <p:sldId id="596" r:id="rId10"/>
    <p:sldId id="454" r:id="rId11"/>
    <p:sldId id="483" r:id="rId12"/>
    <p:sldId id="481" r:id="rId13"/>
    <p:sldId id="500" r:id="rId14"/>
  </p:sldIdLst>
  <p:sldSz cx="9144000" cy="6858000" type="screen4x3"/>
  <p:notesSz cx="7077075" cy="9363075"/>
  <p:custDataLst>
    <p:tags r:id="rId17"/>
  </p:custDataLst>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MSOffice"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A2E"/>
    <a:srgbClr val="8986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8" autoAdjust="0"/>
    <p:restoredTop sz="72857" autoAdjust="0"/>
  </p:normalViewPr>
  <p:slideViewPr>
    <p:cSldViewPr snapToGrid="0" snapToObjects="1" showGuides="1">
      <p:cViewPr varScale="1">
        <p:scale>
          <a:sx n="68" d="100"/>
          <a:sy n="68" d="100"/>
        </p:scale>
        <p:origin x="1416" y="192"/>
      </p:cViewPr>
      <p:guideLst>
        <p:guide orient="horz" pos="2160"/>
        <p:guide pos="2880"/>
      </p:guideLst>
    </p:cSldViewPr>
  </p:slideViewPr>
  <p:outlineViewPr>
    <p:cViewPr>
      <p:scale>
        <a:sx n="33" d="100"/>
        <a:sy n="33" d="100"/>
      </p:scale>
      <p:origin x="0" y="-2875"/>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77" Type="http://schemas.microsoft.com/office/2015/10/relationships/revisionInfo" Target="revisionInfo.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tags" Target="tags/tag1.xml"/><Relationship Id="rId18" Type="http://schemas.openxmlformats.org/officeDocument/2006/relationships/commentAuthors" Target="commentAuthors.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pPr>
              <a:defRPr/>
            </a:pPr>
            <a:endParaRPr lang="en-US" dirty="0"/>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pPr>
              <a:defRPr/>
            </a:pPr>
            <a:fld id="{D01CBF78-73C7-4441-9DF3-569B3DF4BEAB}" type="datetime1">
              <a:rPr lang="en-US"/>
              <a:pPr>
                <a:defRPr/>
              </a:pPr>
              <a:t>12/3/17</a:t>
            </a:fld>
            <a:endParaRPr lang="en-US" dirty="0"/>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pPr>
              <a:defRPr/>
            </a:pPr>
            <a:fld id="{B5696897-C746-2246-962C-5080B26730DD}" type="slidenum">
              <a:rPr lang="en-US"/>
              <a:pPr>
                <a:defRPr/>
              </a:pPr>
              <a:t>‹#›</a:t>
            </a:fld>
            <a:endParaRPr lang="en-US" dirty="0"/>
          </a:p>
        </p:txBody>
      </p:sp>
    </p:spTree>
    <p:extLst>
      <p:ext uri="{BB962C8B-B14F-4D97-AF65-F5344CB8AC3E}">
        <p14:creationId xmlns:p14="http://schemas.microsoft.com/office/powerpoint/2010/main" val="34369772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pPr>
              <a:defRPr/>
            </a:pPr>
            <a:endParaRPr lang="en-US" dirty="0"/>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pPr>
              <a:defRPr/>
            </a:pPr>
            <a:fld id="{5877B0DC-DABF-7449-9612-70B988308CCB}" type="datetime1">
              <a:rPr lang="en-US"/>
              <a:pPr>
                <a:defRPr/>
              </a:pPr>
              <a:t>12/3/17</a:t>
            </a:fld>
            <a:endParaRPr lang="en-US" dirty="0"/>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pPr lvl="0"/>
            <a:endParaRPr lang="en-US" noProof="0" dirty="0"/>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pPr>
              <a:defRPr/>
            </a:pPr>
            <a:fld id="{08DEC9D8-0AE0-8044-8C5F-5338C4E29812}" type="slidenum">
              <a:rPr lang="en-US"/>
              <a:pPr>
                <a:defRPr/>
              </a:pPr>
              <a:t>‹#›</a:t>
            </a:fld>
            <a:endParaRPr lang="en-US" dirty="0"/>
          </a:p>
        </p:txBody>
      </p:sp>
    </p:spTree>
    <p:extLst>
      <p:ext uri="{BB962C8B-B14F-4D97-AF65-F5344CB8AC3E}">
        <p14:creationId xmlns:p14="http://schemas.microsoft.com/office/powerpoint/2010/main" val="345679376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https://www.companion-medical.com/get-inpen/"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iatribe.org/continuous-glucose-monitors" TargetMode="External"/><Relationship Id="rId4" Type="http://schemas.openxmlformats.org/officeDocument/2006/relationships/hyperlink" Target="https://verily.com/" TargetMode="External"/><Relationship Id="rId5" Type="http://schemas.openxmlformats.org/officeDocument/2006/relationships/hyperlink" Target="https://abc.xyz/" TargetMode="External"/><Relationship Id="rId6" Type="http://schemas.openxmlformats.org/officeDocument/2006/relationships/hyperlink" Target="https://med.noridianmedicare.com/web/jddme/policies/dmd-articles/coding-and-coverage-therapeutic-continuous-glucose-monitors" TargetMode="External"/><Relationship Id="rId7" Type="http://schemas.openxmlformats.org/officeDocument/2006/relationships/hyperlink" Target="https://www.dexcom.com/get-started-cgm/27" TargetMode="External"/><Relationship Id="rId8" Type="http://schemas.openxmlformats.org/officeDocument/2006/relationships/hyperlink" Target="https://diatribe.org/blood-glucose-meters-and-strips" TargetMode="External"/><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1" Type="http://schemas.openxmlformats.org/officeDocument/2006/relationships/hyperlink" Target="http://www.webmd.boots.com/diabetes/type-2-diabetes-guide/type-2-diabetes" TargetMode="External"/><Relationship Id="rId12" Type="http://schemas.openxmlformats.org/officeDocument/2006/relationships/hyperlink" Target="http://www.webmd.boots.com/nhs/default.htm" TargetMode="External"/><Relationship Id="rId13" Type="http://schemas.openxmlformats.org/officeDocument/2006/relationships/hyperlink" Target="http://www.webmd.boots.com/diabetes/guide/diabetes-finding-help-index" TargetMode="External"/><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hyperlink" Target="http://r.smartbrief.com/resp/iLasCwoFdUpieIoofDtvhgfCIGdr" TargetMode="External"/><Relationship Id="rId4" Type="http://schemas.openxmlformats.org/officeDocument/2006/relationships/hyperlink" Target="http://r.smartbrief.com/resp/iLasCwoFdUpieIoAfDtvhgfCKKLs?format=standard" TargetMode="External"/><Relationship Id="rId5" Type="http://schemas.openxmlformats.org/officeDocument/2006/relationships/hyperlink" Target="http://www.webmd.boots.com/diabetes/default.htm" TargetMode="External"/><Relationship Id="rId6" Type="http://schemas.openxmlformats.org/officeDocument/2006/relationships/hyperlink" Target="http://www.webmd.boots.com/diabetes/guide/how-test-blood-glucose" TargetMode="External"/><Relationship Id="rId7" Type="http://schemas.openxmlformats.org/officeDocument/2006/relationships/hyperlink" Target="http://www.webmd.boots.com/diabetes/guide/treating-diabetes-insulin" TargetMode="External"/><Relationship Id="rId8" Type="http://schemas.openxmlformats.org/officeDocument/2006/relationships/hyperlink" Target="http://www.webmd.boots.com/fitness-exercise/default.htm" TargetMode="External"/><Relationship Id="rId9" Type="http://schemas.openxmlformats.org/officeDocument/2006/relationships/hyperlink" Target="http://www.webmd.boots.com/diabetes/guide/hypoglycaemia-low-blood-sugar" TargetMode="External"/><Relationship Id="rId10" Type="http://schemas.openxmlformats.org/officeDocument/2006/relationships/hyperlink" Target="http://www.webmd.boots.com/diabetes/type-1-diabetes-guide/type-1-diabete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Smart Technology means less need for monitoring and education and less need for diabetes educators</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1</a:t>
            </a:fld>
            <a:endParaRPr lang="en-US" dirty="0"/>
          </a:p>
        </p:txBody>
      </p:sp>
    </p:spTree>
    <p:extLst>
      <p:ext uri="{BB962C8B-B14F-4D97-AF65-F5344CB8AC3E}">
        <p14:creationId xmlns:p14="http://schemas.microsoft.com/office/powerpoint/2010/main" val="2932575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http://www.locemia.com/press-release/lilly-acquires-phase-iii-intranasal-glucagon-from-locemia-solutions</a:t>
            </a:r>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2</a:t>
            </a:fld>
            <a:endParaRPr lang="en-US" dirty="0"/>
          </a:p>
        </p:txBody>
      </p:sp>
    </p:spTree>
    <p:extLst>
      <p:ext uri="{BB962C8B-B14F-4D97-AF65-F5344CB8AC3E}">
        <p14:creationId xmlns:p14="http://schemas.microsoft.com/office/powerpoint/2010/main" val="3386579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Insulin injections may soon be a thing of the past for diabetics thanks to </a:t>
            </a:r>
            <a:r>
              <a:rPr lang="en-US" dirty="0" err="1"/>
              <a:t>nano</a:t>
            </a:r>
            <a:r>
              <a:rPr lang="en-US" dirty="0"/>
              <a:t>-technology. At UCSF Professor of bioengineering, </a:t>
            </a:r>
            <a:r>
              <a:rPr lang="en-US" dirty="0" err="1"/>
              <a:t>Tejal</a:t>
            </a:r>
            <a:r>
              <a:rPr lang="en-US" dirty="0"/>
              <a:t> Desai, implants millions of pancreatic cells that secrete insulin into tiny capsules that can be implanted into the body in an effort to create an artificial pancreas. When blood sugar flows inside the capsule, it stimulates the cells to produce insulin to control sugar levels. The device has </a:t>
            </a:r>
            <a:r>
              <a:rPr lang="en-US" dirty="0" err="1"/>
              <a:t>nano</a:t>
            </a:r>
            <a:r>
              <a:rPr lang="en-US" dirty="0"/>
              <a:t> pores, pores so small that the body's antibodies cannot get in to attack the cells, but large enough that the insulin can flow out and into the body.</a:t>
            </a:r>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3</a:t>
            </a:fld>
            <a:endParaRPr lang="en-US" dirty="0"/>
          </a:p>
        </p:txBody>
      </p:sp>
    </p:spTree>
    <p:extLst>
      <p:ext uri="{BB962C8B-B14F-4D97-AF65-F5344CB8AC3E}">
        <p14:creationId xmlns:p14="http://schemas.microsoft.com/office/powerpoint/2010/main" val="2231837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4</a:t>
            </a:fld>
            <a:endParaRPr lang="en-US" dirty="0"/>
          </a:p>
        </p:txBody>
      </p:sp>
    </p:spTree>
    <p:extLst>
      <p:ext uri="{BB962C8B-B14F-4D97-AF65-F5344CB8AC3E}">
        <p14:creationId xmlns:p14="http://schemas.microsoft.com/office/powerpoint/2010/main" val="1046329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this system solves the biggest problem in diabetes, therapy compliance. We are also watching the oral version of </a:t>
            </a:r>
            <a:r>
              <a:rPr lang="en-US" dirty="0" err="1"/>
              <a:t>semaglutide</a:t>
            </a:r>
            <a:r>
              <a:rPr lang="en-US" dirty="0"/>
              <a:t> from Novo Nordisk (NYSE: NVO) again not because the drug is all that special rather it would be the first GLP-1 to be delivered orally and not injected. In both cases, it’s not the drug that is all that special but how it is delivered.</a:t>
            </a:r>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5</a:t>
            </a:fld>
            <a:endParaRPr lang="en-US" dirty="0"/>
          </a:p>
        </p:txBody>
      </p:sp>
    </p:spTree>
    <p:extLst>
      <p:ext uri="{BB962C8B-B14F-4D97-AF65-F5344CB8AC3E}">
        <p14:creationId xmlns:p14="http://schemas.microsoft.com/office/powerpoint/2010/main" val="2261786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6</a:t>
            </a:fld>
            <a:endParaRPr lang="en-US" dirty="0"/>
          </a:p>
        </p:txBody>
      </p:sp>
    </p:spTree>
    <p:extLst>
      <p:ext uri="{BB962C8B-B14F-4D97-AF65-F5344CB8AC3E}">
        <p14:creationId xmlns:p14="http://schemas.microsoft.com/office/powerpoint/2010/main" val="484803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Researchers have invented a “smart insulin patch” that detects increases in blood sugar levels and quickly secretes doses of insulin into the bloodstream whenever needed. If proven effective in humans, the smart insulin patch has the potential to replace bothersome insulin injections</a:t>
            </a:r>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7</a:t>
            </a:fld>
            <a:endParaRPr lang="en-US" dirty="0"/>
          </a:p>
        </p:txBody>
      </p:sp>
    </p:spTree>
    <p:extLst>
      <p:ext uri="{BB962C8B-B14F-4D97-AF65-F5344CB8AC3E}">
        <p14:creationId xmlns:p14="http://schemas.microsoft.com/office/powerpoint/2010/main" val="3065803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rtl="0"/>
            <a:r>
              <a:rPr lang="en-US" b="1" u="sng" dirty="0"/>
              <a:t>Smart Insulin GRI (Glucose Responsive Insulin) – The Holy Grail: </a:t>
            </a:r>
            <a:r>
              <a:rPr lang="en-US" dirty="0"/>
              <a:t>There was a special event with academic experts, researchers, industry JDRF and funding organizations to discuss the current information on glucose responsive insulin also known as “smart insulin”.  The highly interactive event brought together academic experts, researchers, industry, funding organizations, and patient advocates, including our own Kelly Close, to discuss the current state of the glucose responsive insulin field (also known as “smart insulin”). In theory, this next-generation insulin would work automatically in response to blood glucose: the higher the blood sugar, the more insulin is released or activated, and the lower the blood sugar, the less insulin is released or activated.</a:t>
            </a:r>
            <a:endParaRPr lang="en-US" b="0" dirty="0">
              <a:effectLst/>
            </a:endParaRPr>
          </a:p>
          <a:p>
            <a:pPr rtl="0"/>
            <a:r>
              <a:rPr lang="en-US" dirty="0"/>
              <a:t>The idea of the “perfect” smart insulin is very compelling for people with diabetes on insulin: one injection per day, blood sugar levels that stay in zone without hypoglycemia, no more carb counting, no more guessing what dose is correct, no more feeling frightened, and a much safer and less stressful life. Plus less need for hours with a diabetes educator. The reality, as the leaders emphasized at this meeting, is that glucose responsive insulin (GRI) is still in its infancy, and development will likely proceed in steps: the first generation of these drugs may offer some, but not all, of the anticipated benefits. </a:t>
            </a:r>
            <a:r>
              <a:rPr lang="en-US" b="1" dirty="0"/>
              <a:t>It was agreed that a perfect glucose-responsive insulin could eventually be an enormous game-changer for people with diabetes.</a:t>
            </a:r>
            <a:r>
              <a:rPr lang="en-US" dirty="0"/>
              <a:t> In the discussion they described an ideal GRI as a once-daily therapy that delivers the right amount of insulin at the right time in the right part of the body, leading to in-range blood sugars with little to no risk of hypoglycemia. But, like everything else, the first GRI may not have everything we would like and it probably will have to wait for the second generation GRI.</a:t>
            </a:r>
            <a:endParaRPr lang="en-US" b="0" dirty="0">
              <a:effectLst/>
            </a:endParaRPr>
          </a:p>
          <a:p>
            <a:pPr rtl="0"/>
            <a:r>
              <a:rPr lang="en-US" dirty="0"/>
              <a:t>It was agreed that a first-generation GRI would be a meaningful advance prior to development of the ideal product, there was some debate over exactly what that first product should look like.  So they stated that most likely that the characteristics for the first-generation GRI would have the following benefits:</a:t>
            </a:r>
            <a:endParaRPr lang="en-US" b="0" dirty="0">
              <a:effectLst/>
            </a:endParaRPr>
          </a:p>
          <a:p>
            <a:pPr rtl="0"/>
            <a:r>
              <a:rPr lang="en-US" dirty="0"/>
              <a:t>·        Helps with meals, but may still require basal insulin.</a:t>
            </a:r>
            <a:endParaRPr lang="en-US" b="0" dirty="0">
              <a:effectLst/>
            </a:endParaRPr>
          </a:p>
          <a:p>
            <a:pPr rtl="0"/>
            <a:r>
              <a:rPr lang="en-US" dirty="0"/>
              <a:t>·        Once or twice daily injection.</a:t>
            </a:r>
            <a:endParaRPr lang="en-US" b="0" dirty="0">
              <a:effectLst/>
            </a:endParaRPr>
          </a:p>
          <a:p>
            <a:pPr rtl="0"/>
            <a:r>
              <a:rPr lang="en-US" dirty="0"/>
              <a:t>·        Glucose monitoring 2-3 times daily.</a:t>
            </a:r>
            <a:endParaRPr lang="en-US" b="0" dirty="0">
              <a:effectLst/>
            </a:endParaRPr>
          </a:p>
          <a:p>
            <a:pPr rtl="0"/>
            <a:r>
              <a:rPr lang="en-US" dirty="0"/>
              <a:t>·        A1c reduction of 0.5%, similar effects to current insulins.</a:t>
            </a:r>
            <a:endParaRPr lang="en-US" b="0" dirty="0">
              <a:effectLst/>
            </a:endParaRPr>
          </a:p>
          <a:p>
            <a:pPr rtl="0"/>
            <a:r>
              <a:rPr lang="en-US" dirty="0"/>
              <a:t>·        A target of 80% time in the 90-150 mg/dl range.</a:t>
            </a:r>
            <a:endParaRPr lang="en-US" b="0" dirty="0">
              <a:effectLst/>
            </a:endParaRPr>
          </a:p>
          <a:p>
            <a:pPr rtl="0"/>
            <a:r>
              <a:rPr lang="en-US" dirty="0"/>
              <a:t>·        Less than 5 hypoglycemic events per week.</a:t>
            </a:r>
            <a:endParaRPr lang="en-US" b="0" dirty="0">
              <a:effectLst/>
            </a:endParaRPr>
          </a:p>
          <a:p>
            <a:pPr rtl="0"/>
            <a:r>
              <a:rPr lang="en-US" dirty="0"/>
              <a:t>·        Weight gain of ~0.5 kg (about one pound), comparable to current insulin therapies.</a:t>
            </a:r>
            <a:endParaRPr lang="en-US" b="0" dirty="0">
              <a:effectLst/>
            </a:endParaRPr>
          </a:p>
          <a:p>
            <a:pPr rtl="0"/>
            <a:r>
              <a:rPr lang="en-US" dirty="0"/>
              <a:t>The next or ideal generation would more like this:</a:t>
            </a:r>
            <a:endParaRPr lang="en-US" b="0" dirty="0">
              <a:effectLst/>
            </a:endParaRPr>
          </a:p>
          <a:p>
            <a:pPr rtl="0"/>
            <a:r>
              <a:rPr lang="en-US" dirty="0"/>
              <a:t>·        No other insulin use required.</a:t>
            </a:r>
            <a:endParaRPr lang="en-US" b="0" dirty="0">
              <a:effectLst/>
            </a:endParaRPr>
          </a:p>
          <a:p>
            <a:pPr rtl="0"/>
            <a:r>
              <a:rPr lang="en-US" dirty="0"/>
              <a:t>·        Once daily injection</a:t>
            </a:r>
            <a:endParaRPr lang="en-US" b="0" dirty="0">
              <a:effectLst/>
            </a:endParaRPr>
          </a:p>
          <a:p>
            <a:pPr rtl="0"/>
            <a:r>
              <a:rPr lang="en-US" dirty="0"/>
              <a:t>·        Glucose monitoring 0-1 times per day.</a:t>
            </a:r>
            <a:endParaRPr lang="en-US" b="0" dirty="0">
              <a:effectLst/>
            </a:endParaRPr>
          </a:p>
          <a:p>
            <a:pPr rtl="0"/>
            <a:r>
              <a:rPr lang="en-US" dirty="0"/>
              <a:t>·        A1c reduction of ~0.7%, superior to current insulins.</a:t>
            </a:r>
            <a:endParaRPr lang="en-US" b="0" dirty="0">
              <a:effectLst/>
            </a:endParaRPr>
          </a:p>
          <a:p>
            <a:pPr rtl="0"/>
            <a:r>
              <a:rPr lang="en-US" dirty="0"/>
              <a:t>·        ~80% time in range (70-130 mg/dl).</a:t>
            </a:r>
            <a:endParaRPr lang="en-US" b="0" dirty="0">
              <a:effectLst/>
            </a:endParaRPr>
          </a:p>
          <a:p>
            <a:pPr rtl="0"/>
            <a:r>
              <a:rPr lang="en-US" dirty="0"/>
              <a:t>·        One or less hypoglycemic events per month</a:t>
            </a:r>
            <a:endParaRPr lang="en-US" b="0" dirty="0">
              <a:effectLst/>
            </a:endParaRPr>
          </a:p>
          <a:p>
            <a:pPr rtl="0"/>
            <a:r>
              <a:rPr lang="en-US" dirty="0"/>
              <a:t>·        Minimal weight gain.</a:t>
            </a:r>
            <a:endParaRPr lang="en-US" b="0" dirty="0">
              <a:effectLst/>
            </a:endParaRPr>
          </a:p>
          <a:p>
            <a:pPr rtl="0"/>
            <a:r>
              <a:rPr lang="en-US" dirty="0"/>
              <a:t>·        Reduced diabetes-related stress.</a:t>
            </a:r>
            <a:endParaRPr lang="en-US" b="0" dirty="0">
              <a:effectLst/>
            </a:endParaRPr>
          </a:p>
          <a:p>
            <a:pPr rtl="0"/>
            <a:r>
              <a:rPr lang="en-US" dirty="0"/>
              <a:t>·        No severe product-related complications with chronic use</a:t>
            </a:r>
            <a:endParaRPr lang="en-US" b="0" dirty="0">
              <a:effectLst/>
            </a:endParaRPr>
          </a:p>
          <a:p>
            <a:pPr rtl="0"/>
            <a:r>
              <a:rPr lang="en-US" dirty="0"/>
              <a:t>Other proposed ideas for first-generation GRI products included (i) a combination of two different insulins, one for low glucose levels and one for high glucose levels; (ii) as many as five products approved for different populations (i.e., athletes vs. pregnant women vs. those with high hypoglycemia unawareness); (iii) a product approved only for type 2 diabetes; (iv) a post-meal GRI added on to existing basal insulin; and (v) a basal GRI added on to existing basal insulin.  It is just a matter of time before we see the Smart Insulins</a:t>
            </a:r>
            <a:endParaRPr lang="en-US" b="0" dirty="0">
              <a:effectLst/>
            </a:endParaRPr>
          </a:p>
          <a:p>
            <a:pPr rtl="0"/>
            <a:r>
              <a:rPr lang="en-US" dirty="0"/>
              <a:t>An overview of the companies and academic groups with GRI candidates in development – with over 11 groups currently working on smart insulin projects. All of these projects are at a very early stage: one (Merck’s MK-2640) is in its first study in humans, and the others are all still being tested in animals. The groups all have very different approaches to GRI development, ranging from a smart insulin patch (UNC/NC State) to glucose-sensing nanoparticles (Monash University). All three major insulin companies – Sanofi, Lilly, and Novo Nordisk – are working on smart insulin as well, with Lilly recently acquiring smart insulin technology from the startup company </a:t>
            </a:r>
            <a:r>
              <a:rPr lang="en-US" dirty="0" err="1"/>
              <a:t>Glycostasis</a:t>
            </a:r>
            <a:r>
              <a:rPr lang="en-US" dirty="0"/>
              <a:t> in February 2016.</a:t>
            </a:r>
          </a:p>
          <a:p>
            <a:pPr rtl="0"/>
            <a:endParaRPr lang="en-US" dirty="0"/>
          </a:p>
          <a:p>
            <a:pPr defTabSz="469682">
              <a:defRPr/>
            </a:pPr>
            <a:r>
              <a:rPr lang="en-US" dirty="0"/>
              <a:t>Smart Insulin™ consists of a layered, biocompatible and biodegradable polymer-therapeutic that is bound to an engineered glucose-binding molecule. Insulin is released from Smart Insulin only when the polymer-therapeutic is unbound from Insulin by the presence of a specific glucose concentration. Imagine: Once-a-day </a:t>
            </a:r>
            <a:r>
              <a:rPr lang="en-US" dirty="0" err="1"/>
              <a:t>injection,No</a:t>
            </a:r>
            <a:r>
              <a:rPr lang="en-US" dirty="0"/>
              <a:t> </a:t>
            </a:r>
            <a:r>
              <a:rPr lang="en-US" dirty="0" err="1"/>
              <a:t>hypoglycemia,Near</a:t>
            </a:r>
            <a:r>
              <a:rPr lang="en-US" dirty="0"/>
              <a:t>-perfect glucose </a:t>
            </a:r>
            <a:r>
              <a:rPr lang="en-US" dirty="0" err="1"/>
              <a:t>control,Significantly</a:t>
            </a:r>
            <a:r>
              <a:rPr lang="en-US" dirty="0"/>
              <a:t> fewer finger </a:t>
            </a:r>
            <a:r>
              <a:rPr lang="en-US" dirty="0" err="1"/>
              <a:t>pricks,Minimal</a:t>
            </a:r>
            <a:r>
              <a:rPr lang="en-US" dirty="0"/>
              <a:t> dietary restrictions. On demand insulin release! Number of patents filed for such insulin's Number of companies are quite active</a:t>
            </a:r>
          </a:p>
          <a:p>
            <a:pPr rtl="0"/>
            <a:endParaRPr lang="en-US" b="0" dirty="0">
              <a:effectLst/>
            </a:endParaRPr>
          </a:p>
          <a:p>
            <a:r>
              <a:rPr lang="en-US" dirty="0"/>
              <a:t/>
            </a:r>
            <a:br>
              <a:rPr lang="en-US" dirty="0"/>
            </a:br>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8</a:t>
            </a:fld>
            <a:endParaRPr lang="en-US" dirty="0"/>
          </a:p>
        </p:txBody>
      </p:sp>
    </p:spTree>
    <p:extLst>
      <p:ext uri="{BB962C8B-B14F-4D97-AF65-F5344CB8AC3E}">
        <p14:creationId xmlns:p14="http://schemas.microsoft.com/office/powerpoint/2010/main" val="963503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dirty="0"/>
              <a:t>A reusable a CGM/” smart” insulin pen/app combination could produce solid patient outcomes at a lower cost than an insulin pump. That such a system would be a real threat to the insulin pump market, that of course assumes the damn thing works and there are no bugs or glitches. </a:t>
            </a:r>
          </a:p>
          <a:p>
            <a:endParaRPr lang="en-US" b="1" dirty="0"/>
          </a:p>
          <a:p>
            <a:r>
              <a:rPr lang="en-US" b="1" dirty="0"/>
              <a:t>The Pen</a:t>
            </a:r>
          </a:p>
          <a:p>
            <a:r>
              <a:rPr lang="en-US" dirty="0"/>
              <a:t>The </a:t>
            </a:r>
            <a:r>
              <a:rPr lang="en-US" dirty="0" err="1"/>
              <a:t>InPen</a:t>
            </a:r>
            <a:r>
              <a:rPr lang="en-US" dirty="0"/>
              <a:t> insulin injector pen</a:t>
            </a:r>
            <a:r>
              <a:rPr lang="en-US" b="1" dirty="0"/>
              <a:t>.</a:t>
            </a:r>
            <a:r>
              <a:rPr lang="en-US" dirty="0"/>
              <a:t> An easy-to-use pen that not only helps calculate your doses, but also keeps track of injection data.</a:t>
            </a:r>
          </a:p>
          <a:p>
            <a:r>
              <a:rPr lang="en-US" dirty="0"/>
              <a:t>When paired via </a:t>
            </a:r>
            <a:r>
              <a:rPr lang="en-US" b="1" dirty="0"/>
              <a:t>Bluetooth</a:t>
            </a:r>
            <a:r>
              <a:rPr lang="en-US" dirty="0"/>
              <a:t>® with the smartphone app, the </a:t>
            </a:r>
            <a:r>
              <a:rPr lang="en-US" dirty="0" err="1"/>
              <a:t>InPen</a:t>
            </a:r>
            <a:r>
              <a:rPr lang="en-US" dirty="0"/>
              <a:t> delivery system keeps tabs on how many units you received at your last injection, when you took them, and other helpful information.</a:t>
            </a:r>
          </a:p>
          <a:p>
            <a:r>
              <a:rPr lang="en-US" dirty="0" err="1"/>
              <a:t>InPen</a:t>
            </a:r>
            <a:r>
              <a:rPr lang="en-US" dirty="0"/>
              <a:t> was designed for insulin-dependent individuals 12 and older undergoing multiple daily subcutaneous injections. It can deliver 0.5 to 30 units of insulin, dialed in half-unit increments. Dial too many units? Not a problem. </a:t>
            </a:r>
            <a:r>
              <a:rPr lang="en-US" dirty="0" err="1"/>
              <a:t>InPen</a:t>
            </a:r>
            <a:r>
              <a:rPr lang="en-US" dirty="0"/>
              <a:t> lets you correct the dose without wasting insulin.</a:t>
            </a:r>
          </a:p>
          <a:p>
            <a:r>
              <a:rPr lang="en-US" dirty="0"/>
              <a:t>The </a:t>
            </a:r>
            <a:r>
              <a:rPr lang="en-US" dirty="0" err="1"/>
              <a:t>InPen</a:t>
            </a:r>
            <a:r>
              <a:rPr lang="en-US" dirty="0"/>
              <a:t> injector pen is compatible with Lilly Humalog® and Novo Nordisk </a:t>
            </a:r>
            <a:r>
              <a:rPr lang="en-US" dirty="0" err="1"/>
              <a:t>Novolog</a:t>
            </a:r>
            <a:r>
              <a:rPr lang="en-US" dirty="0"/>
              <a:t>® U-100 3.0 mL insulin cartridges and single-use detachable and disposable needles (not included).</a:t>
            </a:r>
          </a:p>
          <a:p>
            <a:r>
              <a:rPr lang="en-US" dirty="0" err="1"/>
              <a:t>InPen</a:t>
            </a:r>
            <a:r>
              <a:rPr lang="en-US" dirty="0"/>
              <a:t> is as easy to maintain as it is to use. The </a:t>
            </a:r>
            <a:r>
              <a:rPr lang="en-US" dirty="0" err="1"/>
              <a:t>InPen</a:t>
            </a:r>
            <a:r>
              <a:rPr lang="en-US" dirty="0"/>
              <a:t> lasts for one year – no recharging needed. And with options in blue, grey, and pink, you can even add a bit of color to your management plan.</a:t>
            </a:r>
          </a:p>
          <a:p>
            <a:r>
              <a:rPr lang="en-US" b="1" dirty="0"/>
              <a:t>The App</a:t>
            </a:r>
          </a:p>
          <a:p>
            <a:r>
              <a:rPr lang="en-US" dirty="0"/>
              <a:t>The </a:t>
            </a:r>
            <a:r>
              <a:rPr lang="en-US" dirty="0" err="1"/>
              <a:t>InPen</a:t>
            </a:r>
            <a:r>
              <a:rPr lang="en-US" dirty="0"/>
              <a:t> app is the other half of </a:t>
            </a:r>
            <a:r>
              <a:rPr lang="en-US" dirty="0" err="1"/>
              <a:t>InPen’s</a:t>
            </a:r>
            <a:r>
              <a:rPr lang="en-US" dirty="0"/>
              <a:t> smart diabetes management tool. Using information transmitted from the pen, the app can track insulin therapy, calculate doses, share therapy data with your doctor or family, and much more.</a:t>
            </a:r>
          </a:p>
          <a:p>
            <a:r>
              <a:rPr lang="en-US" dirty="0"/>
              <a:t>injector pen plus an intuitive smartphone interface equals smart insulin delivery. Simplify your diabetes care plan.</a:t>
            </a:r>
          </a:p>
          <a:p>
            <a:endParaRPr lang="en-US" dirty="0"/>
          </a:p>
          <a:p>
            <a:endParaRPr lang="en-US" dirty="0"/>
          </a:p>
          <a:p>
            <a:endParaRPr lang="en-US" dirty="0"/>
          </a:p>
          <a:p>
            <a:r>
              <a:rPr lang="en-US" dirty="0" err="1"/>
              <a:t>InPen</a:t>
            </a:r>
            <a:r>
              <a:rPr lang="en-US" dirty="0"/>
              <a:t> is compatible with Apple iOS 10 devices supporting Apple </a:t>
            </a:r>
            <a:r>
              <a:rPr lang="en-US" dirty="0" err="1"/>
              <a:t>HealthKit</a:t>
            </a:r>
            <a:r>
              <a:rPr lang="en-US" dirty="0"/>
              <a:t>.</a:t>
            </a:r>
          </a:p>
          <a:p>
            <a:r>
              <a:rPr lang="en-US" dirty="0"/>
              <a:t>An Android version of the app will be coming soon.</a:t>
            </a:r>
          </a:p>
          <a:p>
            <a:r>
              <a:rPr lang="en-US" dirty="0"/>
              <a:t>Easy to use and install. The tutorial will walk you through it and a handy link to the online user guide makes sure you’re always supported.</a:t>
            </a:r>
          </a:p>
          <a:p>
            <a:endParaRPr lang="en-US" dirty="0"/>
          </a:p>
          <a:p>
            <a:endParaRPr lang="en-US" dirty="0"/>
          </a:p>
          <a:p>
            <a:r>
              <a:rPr lang="en-US" b="1" dirty="0"/>
              <a:t>How does </a:t>
            </a:r>
            <a:r>
              <a:rPr lang="en-US" b="1" dirty="0" err="1"/>
              <a:t>InPen</a:t>
            </a:r>
            <a:r>
              <a:rPr lang="en-US" b="1" dirty="0"/>
              <a:t> work?</a:t>
            </a:r>
          </a:p>
          <a:p>
            <a:r>
              <a:rPr lang="en-US" dirty="0"/>
              <a:t>The </a:t>
            </a:r>
            <a:r>
              <a:rPr lang="en-US" dirty="0" err="1"/>
              <a:t>InPen</a:t>
            </a:r>
            <a:r>
              <a:rPr lang="en-US" dirty="0"/>
              <a:t> Insulin Delivery System works just like a standard insulin pen, but with the support of </a:t>
            </a:r>
            <a:r>
              <a:rPr lang="en-US" b="1" dirty="0"/>
              <a:t>Bluetooth</a:t>
            </a:r>
            <a:r>
              <a:rPr lang="en-US" dirty="0"/>
              <a:t>® technology and an easy-to-use smartphone app.</a:t>
            </a:r>
          </a:p>
          <a:p>
            <a:r>
              <a:rPr lang="en-US" dirty="0"/>
              <a:t>The </a:t>
            </a:r>
            <a:r>
              <a:rPr lang="en-US" dirty="0" err="1"/>
              <a:t>InPen</a:t>
            </a:r>
            <a:r>
              <a:rPr lang="en-US" dirty="0"/>
              <a:t> injector pen tracks injections and seamlessly delivers the information to your smartphone. From there, the app helps you calculate doses, monitor insulin status, and stores up to a year of data.</a:t>
            </a:r>
          </a:p>
          <a:p>
            <a:r>
              <a:rPr lang="en-US" b="1" dirty="0"/>
              <a:t>How does the </a:t>
            </a:r>
            <a:r>
              <a:rPr lang="en-US" b="1" dirty="0" err="1"/>
              <a:t>InPen</a:t>
            </a:r>
            <a:r>
              <a:rPr lang="en-US" b="1" dirty="0"/>
              <a:t> dose calculator work?</a:t>
            </a:r>
          </a:p>
          <a:p>
            <a:r>
              <a:rPr lang="en-US" dirty="0"/>
              <a:t>The calculator computes insulin doses based on previous injections, blood glucose, and carbohydrate intake. Patient-specific target blood glucose, insulin-to-carbohydrate ratio, and insulin sensitivity parameters must be provided by your healthcare professional before use and programmed into the app software.</a:t>
            </a:r>
          </a:p>
          <a:p>
            <a:r>
              <a:rPr lang="en-US" dirty="0"/>
              <a:t>You simply sync your </a:t>
            </a:r>
            <a:r>
              <a:rPr lang="en-US" dirty="0" err="1"/>
              <a:t>InPen</a:t>
            </a:r>
            <a:r>
              <a:rPr lang="en-US" dirty="0"/>
              <a:t> to the app, load setting information provided by your physician, and you are on your way.</a:t>
            </a:r>
          </a:p>
          <a:p>
            <a:r>
              <a:rPr lang="en-US" b="1" dirty="0"/>
              <a:t>Will I still need to count carbs and check my blood sugar?</a:t>
            </a:r>
          </a:p>
          <a:p>
            <a:r>
              <a:rPr lang="en-US" dirty="0"/>
              <a:t>Yes. The </a:t>
            </a:r>
            <a:r>
              <a:rPr lang="en-US" dirty="0" err="1"/>
              <a:t>InPen</a:t>
            </a:r>
            <a:r>
              <a:rPr lang="en-US" dirty="0"/>
              <a:t> dose calculator requires the user to input glucose and carbohydrate data.</a:t>
            </a:r>
          </a:p>
          <a:p>
            <a:r>
              <a:rPr lang="en-US" b="1" dirty="0"/>
              <a:t>What insulin is compatible with the </a:t>
            </a:r>
            <a:r>
              <a:rPr lang="en-US" b="1" dirty="0" err="1"/>
              <a:t>InPen</a:t>
            </a:r>
            <a:r>
              <a:rPr lang="en-US" b="1" dirty="0"/>
              <a:t> System?</a:t>
            </a:r>
          </a:p>
          <a:p>
            <a:r>
              <a:rPr lang="en-US" dirty="0"/>
              <a:t>The </a:t>
            </a:r>
            <a:r>
              <a:rPr lang="en-US" dirty="0" err="1"/>
              <a:t>InPen</a:t>
            </a:r>
            <a:r>
              <a:rPr lang="en-US" dirty="0"/>
              <a:t> pen injector is compatible with Lilly Humalog® U-100 3.0mL and Novo Nordisk </a:t>
            </a:r>
            <a:r>
              <a:rPr lang="en-US" dirty="0" err="1"/>
              <a:t>Novolog</a:t>
            </a:r>
            <a:r>
              <a:rPr lang="en-US" dirty="0"/>
              <a:t>® U-100 3.0mL insulin cartridges and single-use detachable and disposable pen needles (not included).</a:t>
            </a:r>
          </a:p>
          <a:p>
            <a:r>
              <a:rPr lang="en-US" b="1" dirty="0"/>
              <a:t>Do I need a prescription to use the </a:t>
            </a:r>
            <a:r>
              <a:rPr lang="en-US" b="1" dirty="0" err="1"/>
              <a:t>InPen</a:t>
            </a:r>
            <a:r>
              <a:rPr lang="en-US" b="1" dirty="0"/>
              <a:t>?</a:t>
            </a:r>
          </a:p>
          <a:p>
            <a:r>
              <a:rPr lang="en-US" dirty="0"/>
              <a:t>Yes, a prescription is required to use the </a:t>
            </a:r>
            <a:r>
              <a:rPr lang="en-US" dirty="0" err="1"/>
              <a:t>InPen</a:t>
            </a:r>
            <a:r>
              <a:rPr lang="en-US" dirty="0"/>
              <a:t>.</a:t>
            </a:r>
          </a:p>
          <a:p>
            <a:r>
              <a:rPr lang="en-US" b="1" dirty="0"/>
              <a:t>Where can I get the </a:t>
            </a:r>
            <a:r>
              <a:rPr lang="en-US" b="1" dirty="0" err="1"/>
              <a:t>InPen</a:t>
            </a:r>
            <a:r>
              <a:rPr lang="en-US" b="1" dirty="0"/>
              <a:t> System?</a:t>
            </a:r>
          </a:p>
          <a:p>
            <a:r>
              <a:rPr lang="en-US" dirty="0"/>
              <a:t>The </a:t>
            </a:r>
            <a:r>
              <a:rPr lang="en-US" dirty="0" err="1"/>
              <a:t>InPen</a:t>
            </a:r>
            <a:r>
              <a:rPr lang="en-US" dirty="0"/>
              <a:t> Insulin Delivery System will be available from our website, mail order pharmacy, and select retail pharmacies. For more information, visit the </a:t>
            </a:r>
            <a:r>
              <a:rPr lang="en-US" dirty="0">
                <a:hlinkClick r:id="rId3"/>
              </a:rPr>
              <a:t>Get </a:t>
            </a:r>
            <a:r>
              <a:rPr lang="en-US" dirty="0" err="1">
                <a:hlinkClick r:id="rId3"/>
              </a:rPr>
              <a:t>InPen</a:t>
            </a:r>
            <a:r>
              <a:rPr lang="en-US" dirty="0">
                <a:hlinkClick r:id="rId3"/>
              </a:rPr>
              <a:t> page</a:t>
            </a:r>
            <a:r>
              <a:rPr lang="en-US" dirty="0"/>
              <a:t>.</a:t>
            </a:r>
          </a:p>
          <a:p>
            <a:r>
              <a:rPr lang="en-US" b="1" dirty="0"/>
              <a:t>Where can I get the </a:t>
            </a:r>
            <a:r>
              <a:rPr lang="en-US" b="1" dirty="0" err="1"/>
              <a:t>InPen</a:t>
            </a:r>
            <a:r>
              <a:rPr lang="en-US" b="1" dirty="0"/>
              <a:t> app?</a:t>
            </a:r>
          </a:p>
          <a:p>
            <a:r>
              <a:rPr lang="en-US" dirty="0"/>
              <a:t>The </a:t>
            </a:r>
            <a:r>
              <a:rPr lang="en-US" dirty="0" err="1"/>
              <a:t>InPen</a:t>
            </a:r>
            <a:r>
              <a:rPr lang="en-US" dirty="0"/>
              <a:t> app will be available in the Apple Store and is compatible with Apple iOS 10 devices supporting Apple </a:t>
            </a:r>
            <a:r>
              <a:rPr lang="en-US" dirty="0" err="1"/>
              <a:t>HealthKit</a:t>
            </a:r>
            <a:r>
              <a:rPr lang="en-US" dirty="0"/>
              <a:t>. Compatibility with Android devices is coming soon.</a:t>
            </a:r>
          </a:p>
          <a:p>
            <a:r>
              <a:rPr lang="en-US" b="1" dirty="0"/>
              <a:t>How long will my </a:t>
            </a:r>
            <a:r>
              <a:rPr lang="en-US" b="1" dirty="0" err="1"/>
              <a:t>InPen</a:t>
            </a:r>
            <a:r>
              <a:rPr lang="en-US" b="1" dirty="0"/>
              <a:t> injector pen last?</a:t>
            </a:r>
          </a:p>
          <a:p>
            <a:r>
              <a:rPr lang="en-US" dirty="0"/>
              <a:t>The </a:t>
            </a:r>
            <a:r>
              <a:rPr lang="en-US" dirty="0" err="1"/>
              <a:t>InPen</a:t>
            </a:r>
            <a:r>
              <a:rPr lang="en-US" dirty="0"/>
              <a:t> has a non-rechargeable lithium battery that lasts for one year of pen injector use.</a:t>
            </a:r>
          </a:p>
          <a:p>
            <a:r>
              <a:rPr lang="en-US" b="1" dirty="0"/>
              <a:t>What will my </a:t>
            </a:r>
            <a:r>
              <a:rPr lang="en-US" b="1" dirty="0" err="1"/>
              <a:t>InPen</a:t>
            </a:r>
            <a:r>
              <a:rPr lang="en-US" b="1" dirty="0"/>
              <a:t> look like?</a:t>
            </a:r>
          </a:p>
          <a:p>
            <a:r>
              <a:rPr lang="en-US" dirty="0"/>
              <a:t>The </a:t>
            </a:r>
            <a:r>
              <a:rPr lang="en-US" dirty="0" err="1"/>
              <a:t>InPen</a:t>
            </a:r>
            <a:r>
              <a:rPr lang="en-US" dirty="0"/>
              <a:t> injector is the same size and weight as a traditional insulin pen: 6.5”x 0.6” and 35 grams. The pen is available in pink, grey, and blue.</a:t>
            </a:r>
          </a:p>
          <a:p>
            <a:r>
              <a:rPr lang="en-US" b="1" dirty="0"/>
              <a:t>Does </a:t>
            </a:r>
            <a:r>
              <a:rPr lang="en-US" b="1" dirty="0" err="1"/>
              <a:t>InPen</a:t>
            </a:r>
            <a:r>
              <a:rPr lang="en-US" b="1" dirty="0"/>
              <a:t> track my prime doses?</a:t>
            </a:r>
          </a:p>
          <a:p>
            <a:r>
              <a:rPr lang="en-US" dirty="0"/>
              <a:t>Yes, it tracks them and automatically differentiates them from therapeutic doses.</a:t>
            </a:r>
          </a:p>
          <a:p>
            <a:r>
              <a:rPr lang="en-US" dirty="0"/>
              <a:t/>
            </a:r>
            <a:br>
              <a:rPr lang="en-US" dirty="0"/>
            </a:br>
            <a:endParaRPr lang="en-US" dirty="0"/>
          </a:p>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9</a:t>
            </a:fld>
            <a:endParaRPr lang="en-US" dirty="0"/>
          </a:p>
        </p:txBody>
      </p:sp>
    </p:spTree>
    <p:extLst>
      <p:ext uri="{BB962C8B-B14F-4D97-AF65-F5344CB8AC3E}">
        <p14:creationId xmlns:p14="http://schemas.microsoft.com/office/powerpoint/2010/main" val="127635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10</a:t>
            </a:fld>
            <a:endParaRPr lang="en-US" dirty="0"/>
          </a:p>
        </p:txBody>
      </p:sp>
    </p:spTree>
    <p:extLst>
      <p:ext uri="{BB962C8B-B14F-4D97-AF65-F5344CB8AC3E}">
        <p14:creationId xmlns:p14="http://schemas.microsoft.com/office/powerpoint/2010/main" val="1631922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 diabetes technology, the closed loop advanced further towards commercialization, led by Medtronic’s </a:t>
            </a:r>
            <a:r>
              <a:rPr lang="en-US" i="1" dirty="0" err="1"/>
              <a:t>MiniMed</a:t>
            </a:r>
            <a:r>
              <a:rPr lang="en-US" i="1" dirty="0"/>
              <a:t> 670G – more than ever, this year made it clear that closing the loop is now a question of “when” and “how,” not “if.” </a:t>
            </a:r>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11</a:t>
            </a:fld>
            <a:endParaRPr lang="en-US" dirty="0"/>
          </a:p>
        </p:txBody>
      </p:sp>
    </p:spTree>
    <p:extLst>
      <p:ext uri="{BB962C8B-B14F-4D97-AF65-F5344CB8AC3E}">
        <p14:creationId xmlns:p14="http://schemas.microsoft.com/office/powerpoint/2010/main" val="2038227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defTabSz="469682">
              <a:defRPr/>
            </a:pPr>
            <a:endParaRPr lang="en-US" b="1" dirty="0"/>
          </a:p>
          <a:p>
            <a:r>
              <a:rPr lang="en-US" i="1" dirty="0"/>
              <a:t>A key step for obtaining Medicare coverage (hopefully expected in 2018), for increasing safety, and for encouraging CGM use</a:t>
            </a:r>
            <a:endParaRPr lang="en-US" dirty="0"/>
          </a:p>
          <a:p>
            <a:r>
              <a:rPr lang="en-US" dirty="0"/>
              <a:t>On December 20, the US Food &amp; Drug Administration (FDA) finally approved </a:t>
            </a:r>
            <a:r>
              <a:rPr lang="en-US" dirty="0" err="1"/>
              <a:t>Dexcom’s</a:t>
            </a:r>
            <a:r>
              <a:rPr lang="en-US" dirty="0"/>
              <a:t> G5 continuous glucose monitor (</a:t>
            </a:r>
            <a:r>
              <a:rPr lang="en-US" dirty="0">
                <a:hlinkClick r:id="rId3"/>
              </a:rPr>
              <a:t>CGM</a:t>
            </a:r>
            <a:r>
              <a:rPr lang="en-US" dirty="0"/>
              <a:t>) for making diabetes treatment decisions – for example, dosing insulin – without the need for a confirmatory </a:t>
            </a:r>
            <a:r>
              <a:rPr lang="en-US" dirty="0" err="1"/>
              <a:t>fingerstick</a:t>
            </a:r>
            <a:r>
              <a:rPr lang="en-US" dirty="0"/>
              <a:t>. The expanded indication, approved for people with diabetes ages two and older, is the first of its kind for a CGM in the US.</a:t>
            </a:r>
          </a:p>
          <a:p>
            <a:pPr defTabSz="469682">
              <a:defRPr/>
            </a:pPr>
            <a:endParaRPr lang="en-US" b="1" dirty="0"/>
          </a:p>
          <a:p>
            <a:pPr defTabSz="469682">
              <a:defRPr/>
            </a:pPr>
            <a:endParaRPr lang="en-US" b="1" dirty="0"/>
          </a:p>
          <a:p>
            <a:pPr defTabSz="469682">
              <a:defRPr/>
            </a:pPr>
            <a:r>
              <a:rPr lang="en-US" b="1" dirty="0"/>
              <a:t>G6 Sensor Shines in Early Accuracy Study </a:t>
            </a:r>
          </a:p>
          <a:p>
            <a:r>
              <a:rPr lang="en-US" dirty="0"/>
              <a:t>Earlier this month, </a:t>
            </a:r>
            <a:r>
              <a:rPr lang="en-US" dirty="0" err="1"/>
              <a:t>Dexcom</a:t>
            </a:r>
            <a:r>
              <a:rPr lang="en-US" dirty="0"/>
              <a:t> shared compelling new details on its longer-wear, less calibration G6 sensor and its partnership with </a:t>
            </a:r>
            <a:r>
              <a:rPr lang="en-US" dirty="0">
                <a:hlinkClick r:id="rId4"/>
              </a:rPr>
              <a:t>Verily</a:t>
            </a:r>
            <a:r>
              <a:rPr lang="en-US" dirty="0"/>
              <a:t> to develop a bandage-like continuous glucose monitoring (</a:t>
            </a:r>
            <a:r>
              <a:rPr lang="en-US" dirty="0">
                <a:hlinkClick r:id="rId3"/>
              </a:rPr>
              <a:t>CGM</a:t>
            </a:r>
            <a:r>
              <a:rPr lang="en-US" dirty="0"/>
              <a:t>) device. The G6 sensor is expected to launch in 2018, while the first-gen Verily sensor will launch in late 2018, with a second-gen version coming as early as 2020. Read on for the new details!</a:t>
            </a:r>
          </a:p>
          <a:p>
            <a:r>
              <a:rPr lang="en-US" b="1" dirty="0"/>
              <a:t>The New G6 Sensor: Longer Wear (10-14 days) and the Potential for No </a:t>
            </a:r>
            <a:r>
              <a:rPr lang="en-US" b="1" dirty="0" err="1"/>
              <a:t>Fingerstick</a:t>
            </a:r>
            <a:r>
              <a:rPr lang="en-US" b="1" dirty="0"/>
              <a:t> Calibrations</a:t>
            </a:r>
            <a:endParaRPr lang="en-US" dirty="0"/>
          </a:p>
          <a:p>
            <a:r>
              <a:rPr lang="en-US" dirty="0" err="1"/>
              <a:t>Dexcom</a:t>
            </a:r>
            <a:r>
              <a:rPr lang="en-US" dirty="0"/>
              <a:t> showed new data from a 49-person trial testing use of the new G6 sensor over ten days of wear. The average error compared to lab measurement was just 8.1% with one </a:t>
            </a:r>
            <a:r>
              <a:rPr lang="en-US" dirty="0" err="1"/>
              <a:t>fingerstick</a:t>
            </a:r>
            <a:r>
              <a:rPr lang="en-US" dirty="0"/>
              <a:t> calibration per day (after startup), and an expected 8.8% error with no </a:t>
            </a:r>
            <a:r>
              <a:rPr lang="en-US" dirty="0" err="1"/>
              <a:t>fingerstick</a:t>
            </a:r>
            <a:r>
              <a:rPr lang="en-US" dirty="0"/>
              <a:t> calibration at all. Notably, 96% of G6 readings were within 20% or 20 mg/dl of the true glucose value, the strongest data </a:t>
            </a:r>
            <a:r>
              <a:rPr lang="en-US" dirty="0" err="1"/>
              <a:t>Dexcom</a:t>
            </a:r>
            <a:r>
              <a:rPr lang="en-US" dirty="0"/>
              <a:t> has ever released. Improving accuracy – and especially minimizing the error percentage – is important because a difference of plus or minus 20 mg/dl can have big implications in the hypoglycemia range. </a:t>
            </a:r>
          </a:p>
          <a:p>
            <a:r>
              <a:rPr lang="en-US" dirty="0"/>
              <a:t>These early accuracy results are exciting, suggesting that the G6 will have better or equal accuracy to G5, with up to double the wear duration (10-14 days – wow!) and fewer </a:t>
            </a:r>
            <a:r>
              <a:rPr lang="en-US" dirty="0" err="1"/>
              <a:t>fingersticks</a:t>
            </a:r>
            <a:r>
              <a:rPr lang="en-US" dirty="0"/>
              <a:t> needed. A larger, 300-person pivotal trial is now underway to investigate. </a:t>
            </a:r>
            <a:r>
              <a:rPr lang="en-US" dirty="0" err="1"/>
              <a:t>Dexcom</a:t>
            </a:r>
            <a:r>
              <a:rPr lang="en-US" dirty="0"/>
              <a:t> said it plans to launch the initial version of G6 in 2018.</a:t>
            </a:r>
          </a:p>
          <a:p>
            <a:r>
              <a:rPr lang="en-US" dirty="0"/>
              <a:t>And given the strong data seen with G6 use so far, </a:t>
            </a:r>
            <a:r>
              <a:rPr lang="en-US" dirty="0" err="1"/>
              <a:t>Dexcom</a:t>
            </a:r>
            <a:r>
              <a:rPr lang="en-US" dirty="0"/>
              <a:t> ultimately believes it can last for 14 days of wear with no </a:t>
            </a:r>
            <a:r>
              <a:rPr lang="en-US" dirty="0" err="1"/>
              <a:t>fingerstick</a:t>
            </a:r>
            <a:r>
              <a:rPr lang="en-US" dirty="0"/>
              <a:t> calibrations needed.</a:t>
            </a:r>
          </a:p>
          <a:p>
            <a:r>
              <a:rPr lang="en-US" b="1" dirty="0"/>
              <a:t>The Thinnest CGM Ever, from </a:t>
            </a:r>
            <a:r>
              <a:rPr lang="en-US" b="1" dirty="0" err="1"/>
              <a:t>Dexcom</a:t>
            </a:r>
            <a:r>
              <a:rPr lang="en-US" b="1" dirty="0"/>
              <a:t> and Verily  </a:t>
            </a:r>
            <a:endParaRPr lang="en-US" dirty="0"/>
          </a:p>
          <a:p>
            <a:r>
              <a:rPr lang="en-US" dirty="0"/>
              <a:t>Another standout in </a:t>
            </a:r>
            <a:r>
              <a:rPr lang="en-US" dirty="0" err="1"/>
              <a:t>Dexcom’s</a:t>
            </a:r>
            <a:r>
              <a:rPr lang="en-US" dirty="0"/>
              <a:t> pipeline is its partnership with </a:t>
            </a:r>
            <a:r>
              <a:rPr lang="en-US" dirty="0">
                <a:hlinkClick r:id="rId4"/>
              </a:rPr>
              <a:t>Verily</a:t>
            </a:r>
            <a:r>
              <a:rPr lang="en-US" dirty="0"/>
              <a:t> (the part of </a:t>
            </a:r>
            <a:r>
              <a:rPr lang="en-US" dirty="0">
                <a:hlinkClick r:id="rId5"/>
              </a:rPr>
              <a:t>Alphabet Inc.</a:t>
            </a:r>
            <a:r>
              <a:rPr lang="en-US" dirty="0"/>
              <a:t> formerly known as Google Life Sciences), which aims to develop two smaller, less expensive </a:t>
            </a:r>
            <a:r>
              <a:rPr lang="en-US" dirty="0">
                <a:hlinkClick r:id="rId3"/>
              </a:rPr>
              <a:t>CGM</a:t>
            </a:r>
            <a:r>
              <a:rPr lang="en-US" dirty="0"/>
              <a:t> devices. Earlier this month, </a:t>
            </a:r>
            <a:r>
              <a:rPr lang="en-US" dirty="0" err="1"/>
              <a:t>Dexcom</a:t>
            </a:r>
            <a:r>
              <a:rPr lang="en-US" dirty="0"/>
              <a:t> showed the latest pictures of the “thinnest CGM ever,” with less volume than an M&amp;M and roughly the size of a penny – check out the picture below of the second-gen device! This would dramatically reduce the size of CGM on the body, hopefully make it less expensive, and bring the technology to far more people than are currently using it (only about 1-in-5 people with type 1 in the US use CGM, and far fewer people with type 2 diabetes).</a:t>
            </a:r>
          </a:p>
          <a:p>
            <a:pPr defTabSz="469682">
              <a:defRPr/>
            </a:pPr>
            <a:endParaRPr lang="en-US" dirty="0"/>
          </a:p>
          <a:p>
            <a:r>
              <a:rPr lang="en-US" dirty="0"/>
              <a:t> Medicare </a:t>
            </a:r>
            <a:r>
              <a:rPr lang="en-US" dirty="0">
                <a:hlinkClick r:id="rId6"/>
              </a:rPr>
              <a:t>announced</a:t>
            </a:r>
            <a:r>
              <a:rPr lang="en-US" dirty="0"/>
              <a:t> that it will now reimburse “therapeutic continuous glucose monitoring” (</a:t>
            </a:r>
            <a:r>
              <a:rPr lang="en-US" dirty="0">
                <a:hlinkClick r:id="rId3"/>
              </a:rPr>
              <a:t>CGM</a:t>
            </a:r>
            <a:r>
              <a:rPr lang="en-US" dirty="0"/>
              <a:t>) devices for people with type 1 or type 2 diabetes on intensive insulin therapy (“MDI” – multiple daily injections – or a pump). This milestone is a big deal because it establishes reimbursement for </a:t>
            </a:r>
            <a:r>
              <a:rPr lang="en-US" dirty="0" err="1"/>
              <a:t>Dexcom’s</a:t>
            </a:r>
            <a:r>
              <a:rPr lang="en-US" dirty="0"/>
              <a:t> G5 CGM, the only “therapeutic CGM” – meaning it has FDA approval for making diabetes decisions without a confirmatory </a:t>
            </a:r>
            <a:r>
              <a:rPr lang="en-US" dirty="0" err="1"/>
              <a:t>fingerstick</a:t>
            </a:r>
            <a:r>
              <a:rPr lang="en-US" dirty="0"/>
              <a:t> – currently available in the US.</a:t>
            </a:r>
          </a:p>
          <a:p>
            <a:r>
              <a:rPr lang="en-US" dirty="0"/>
              <a:t>For those covered by Medicare who want to get CGM, </a:t>
            </a:r>
            <a:r>
              <a:rPr lang="en-US" dirty="0" err="1"/>
              <a:t>Dexcom</a:t>
            </a:r>
            <a:r>
              <a:rPr lang="en-US" dirty="0"/>
              <a:t> can help get the process started for you – </a:t>
            </a:r>
            <a:r>
              <a:rPr lang="en-US" dirty="0">
                <a:hlinkClick r:id="rId7"/>
              </a:rPr>
              <a:t>learn more here</a:t>
            </a:r>
            <a:r>
              <a:rPr lang="en-US" dirty="0"/>
              <a:t> (there’s an option to enter your information for </a:t>
            </a:r>
            <a:r>
              <a:rPr lang="en-US" dirty="0" err="1"/>
              <a:t>Dexcom</a:t>
            </a:r>
            <a:r>
              <a:rPr lang="en-US" dirty="0"/>
              <a:t> to reach out regarding next steps). Coverage applies to claims starting on January 12, 2017 and later.</a:t>
            </a:r>
          </a:p>
          <a:p>
            <a:r>
              <a:rPr lang="en-US" dirty="0"/>
              <a:t>People with diabetes covered by Medicare are eligible for reimbursement if they meet the following criteria:</a:t>
            </a:r>
          </a:p>
          <a:p>
            <a:r>
              <a:rPr lang="en-US" dirty="0"/>
              <a:t>Have type 1 or type 2 diabetes;</a:t>
            </a:r>
          </a:p>
          <a:p>
            <a:r>
              <a:rPr lang="en-US" dirty="0"/>
              <a:t>Currently use a home blood glucose monitor (</a:t>
            </a:r>
            <a:r>
              <a:rPr lang="en-US" dirty="0">
                <a:hlinkClick r:id="rId8"/>
              </a:rPr>
              <a:t>BGM</a:t>
            </a:r>
            <a:r>
              <a:rPr lang="en-US" dirty="0"/>
              <a:t>) and perform at least four </a:t>
            </a:r>
            <a:r>
              <a:rPr lang="en-US" dirty="0" err="1"/>
              <a:t>fingersticks</a:t>
            </a:r>
            <a:r>
              <a:rPr lang="en-US" dirty="0"/>
              <a:t> per day;</a:t>
            </a:r>
          </a:p>
          <a:p>
            <a:r>
              <a:rPr lang="en-US" dirty="0"/>
              <a:t>Take insulin, either with multiple daily injections or an insulin pump;</a:t>
            </a:r>
          </a:p>
          <a:p>
            <a:r>
              <a:rPr lang="en-US" dirty="0"/>
              <a:t>And have an insulin plan that requires frequent changes based on CGM readings.</a:t>
            </a:r>
          </a:p>
          <a:p>
            <a:endParaRPr lang="en-US" dirty="0"/>
          </a:p>
          <a:p>
            <a:endParaRPr lang="en-US" dirty="0"/>
          </a:p>
          <a:p>
            <a:r>
              <a:rPr lang="en-US" dirty="0"/>
              <a:t> Medicare </a:t>
            </a:r>
            <a:r>
              <a:rPr lang="en-US" dirty="0">
                <a:hlinkClick r:id="rId6"/>
              </a:rPr>
              <a:t>announced</a:t>
            </a:r>
            <a:r>
              <a:rPr lang="en-US" dirty="0"/>
              <a:t> that it will now reimburse “therapeutic continuous glucose monitoring” (</a:t>
            </a:r>
            <a:r>
              <a:rPr lang="en-US" dirty="0">
                <a:hlinkClick r:id="rId3"/>
              </a:rPr>
              <a:t>CGM</a:t>
            </a:r>
            <a:r>
              <a:rPr lang="en-US" dirty="0"/>
              <a:t>) devices for people with type 1 or type 2 diabetes on intensive insulin therapy (“MDI” – multiple daily injections – or a pump). This milestone is a big deal because it establishes reimbursement for </a:t>
            </a:r>
            <a:r>
              <a:rPr lang="en-US" dirty="0" err="1"/>
              <a:t>Dexcom’s</a:t>
            </a:r>
            <a:r>
              <a:rPr lang="en-US" dirty="0"/>
              <a:t> G5 CGM, the only “therapeutic CGM” – meaning it has FDA approval for making diabetes decisions without a confirmatory </a:t>
            </a:r>
            <a:r>
              <a:rPr lang="en-US" dirty="0" err="1"/>
              <a:t>fingerstick</a:t>
            </a:r>
            <a:r>
              <a:rPr lang="en-US" dirty="0"/>
              <a:t> – currently available in the US.</a:t>
            </a:r>
          </a:p>
          <a:p>
            <a:r>
              <a:rPr lang="en-US" dirty="0"/>
              <a:t>For those covered by Medicare who want to get CGM, </a:t>
            </a:r>
            <a:r>
              <a:rPr lang="en-US" dirty="0" err="1"/>
              <a:t>Dexcom</a:t>
            </a:r>
            <a:r>
              <a:rPr lang="en-US" dirty="0"/>
              <a:t> can help get the process started for you – </a:t>
            </a:r>
            <a:r>
              <a:rPr lang="en-US" dirty="0">
                <a:hlinkClick r:id="rId7"/>
              </a:rPr>
              <a:t>learn more here</a:t>
            </a:r>
            <a:r>
              <a:rPr lang="en-US" dirty="0"/>
              <a:t> (there’s an option to enter your information for </a:t>
            </a:r>
            <a:r>
              <a:rPr lang="en-US" dirty="0" err="1"/>
              <a:t>Dexcom</a:t>
            </a:r>
            <a:r>
              <a:rPr lang="en-US" dirty="0"/>
              <a:t> to reach out regarding next steps). Coverage applies to claims starting on January 12, 2017 and later.</a:t>
            </a:r>
          </a:p>
          <a:p>
            <a:r>
              <a:rPr lang="en-US" dirty="0"/>
              <a:t>People with diabetes covered by Medicare are eligible for reimbursement if they meet the following criteria:</a:t>
            </a:r>
          </a:p>
          <a:p>
            <a:r>
              <a:rPr lang="en-US" dirty="0"/>
              <a:t>Have type 1 or type 2 diabetes;</a:t>
            </a:r>
          </a:p>
          <a:p>
            <a:r>
              <a:rPr lang="en-US" dirty="0"/>
              <a:t>Currently use a home blood glucose monitor (</a:t>
            </a:r>
            <a:r>
              <a:rPr lang="en-US" dirty="0">
                <a:hlinkClick r:id="rId8"/>
              </a:rPr>
              <a:t>BGM</a:t>
            </a:r>
            <a:r>
              <a:rPr lang="en-US" dirty="0"/>
              <a:t>) and perform at least four </a:t>
            </a:r>
            <a:r>
              <a:rPr lang="en-US" dirty="0" err="1"/>
              <a:t>fingersticks</a:t>
            </a:r>
            <a:r>
              <a:rPr lang="en-US" dirty="0"/>
              <a:t> per day;</a:t>
            </a:r>
          </a:p>
          <a:p>
            <a:r>
              <a:rPr lang="en-US" dirty="0"/>
              <a:t>Take insulin, either with multiple daily injections or an insulin pump;</a:t>
            </a:r>
          </a:p>
          <a:p>
            <a:r>
              <a:rPr lang="en-US" dirty="0"/>
              <a:t>And have an insulin plan that requires frequent changes based on CGM readings.</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12</a:t>
            </a:fld>
            <a:endParaRPr lang="en-US" dirty="0"/>
          </a:p>
        </p:txBody>
      </p:sp>
    </p:spTree>
    <p:extLst>
      <p:ext uri="{BB962C8B-B14F-4D97-AF65-F5344CB8AC3E}">
        <p14:creationId xmlns:p14="http://schemas.microsoft.com/office/powerpoint/2010/main" val="2399535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dirty="0"/>
              <a:t>UK researchers conducted a trial of Abbott Diabetes Care's </a:t>
            </a:r>
            <a:r>
              <a:rPr lang="en-US" dirty="0" err="1"/>
              <a:t>FreeStyle</a:t>
            </a:r>
            <a:r>
              <a:rPr lang="en-US" dirty="0"/>
              <a:t> </a:t>
            </a:r>
            <a:r>
              <a:rPr lang="en-US" dirty="0" err="1"/>
              <a:t>Libre</a:t>
            </a:r>
            <a:r>
              <a:rPr lang="en-US" dirty="0"/>
              <a:t> glucose monitoring system involving 89 children with type 1 diabetes, ages 4 to 17, and found that the sensor detected hyperglycemia and hypoglycemia 85% and 70% of the time, respectively, rising to 94% and 84%, respectively, when pending alerts were considered. The findings in the </a:t>
            </a:r>
            <a:r>
              <a:rPr lang="en-US" u="sng" dirty="0">
                <a:hlinkClick r:id="rId3"/>
              </a:rPr>
              <a:t>Archives of Disease in Childhood</a:t>
            </a:r>
            <a:r>
              <a:rPr lang="en-US" dirty="0"/>
              <a:t> also revealed that five participants had five device-related adverse events, all of which were resolved by the end of the study.</a:t>
            </a:r>
          </a:p>
          <a:p>
            <a:r>
              <a:rPr lang="en-US" u="sng" dirty="0">
                <a:hlinkClick r:id="rId4"/>
              </a:rPr>
              <a:t>Medscape (free registration)</a:t>
            </a:r>
            <a:r>
              <a:rPr lang="en-US" dirty="0"/>
              <a:t> (2/2)  </a:t>
            </a:r>
          </a:p>
          <a:p>
            <a:r>
              <a:rPr lang="en-US" dirty="0"/>
              <a:t>Diabetes Monitoring With a Patch</a:t>
            </a:r>
            <a:endParaRPr lang="en-US" b="1" dirty="0"/>
          </a:p>
          <a:p>
            <a:r>
              <a:rPr lang="en-US" dirty="0"/>
              <a:t>Nicky </a:t>
            </a:r>
            <a:r>
              <a:rPr lang="en-US" dirty="0" err="1"/>
              <a:t>Broyd</a:t>
            </a:r>
            <a:endParaRPr lang="en-US" dirty="0"/>
          </a:p>
          <a:p>
            <a:r>
              <a:rPr lang="en-US" dirty="0"/>
              <a:t>September 13, 2017</a:t>
            </a:r>
          </a:p>
          <a:p>
            <a:r>
              <a:rPr lang="en-US" dirty="0"/>
              <a:t>There's a new way for people with </a:t>
            </a:r>
            <a:r>
              <a:rPr lang="en-US" u="sng" dirty="0">
                <a:hlinkClick r:id="rId5"/>
              </a:rPr>
              <a:t>diabetes</a:t>
            </a:r>
            <a:r>
              <a:rPr lang="en-US" dirty="0"/>
              <a:t> to monitor their blood sugar levels that doesn't rely on finger prick blood tests. What it does use is a sensor on the arm and the kind of technology used in contactless bank cards.</a:t>
            </a:r>
          </a:p>
          <a:p>
            <a:r>
              <a:rPr lang="en-US" dirty="0"/>
              <a:t>The new-style monitor licensed for use in the European Union is the </a:t>
            </a:r>
            <a:r>
              <a:rPr lang="en-US" b="1" u="sng" dirty="0" err="1"/>
              <a:t>FreeStyle</a:t>
            </a:r>
            <a:r>
              <a:rPr lang="en-US" b="1" u="sng" dirty="0"/>
              <a:t> </a:t>
            </a:r>
            <a:r>
              <a:rPr lang="en-US" b="1" u="sng" dirty="0" err="1"/>
              <a:t>Libre</a:t>
            </a:r>
            <a:r>
              <a:rPr lang="en-US" dirty="0"/>
              <a:t> by Abbott.</a:t>
            </a:r>
            <a:br>
              <a:rPr lang="en-US" dirty="0"/>
            </a:br>
            <a:r>
              <a:rPr lang="en-US" dirty="0"/>
              <a:t/>
            </a:r>
            <a:br>
              <a:rPr lang="en-US" dirty="0"/>
            </a:br>
            <a:r>
              <a:rPr lang="en-US" dirty="0"/>
              <a:t>It has just been approved for NHS funding by the NHS Business Services Authority.</a:t>
            </a:r>
          </a:p>
          <a:p>
            <a:r>
              <a:rPr lang="en-US" dirty="0"/>
              <a:t>Is the new sensor system the same as a continuous glucose monitoring system (CGM)?</a:t>
            </a:r>
            <a:endParaRPr lang="en-US" b="1" dirty="0"/>
          </a:p>
          <a:p>
            <a:r>
              <a:rPr lang="en-US" dirty="0"/>
              <a:t>It's not. The company which makes the sensor says: "The </a:t>
            </a:r>
            <a:r>
              <a:rPr lang="en-US" dirty="0" err="1"/>
              <a:t>FreeStyle</a:t>
            </a:r>
            <a:r>
              <a:rPr lang="en-US" dirty="0"/>
              <a:t> </a:t>
            </a:r>
            <a:r>
              <a:rPr lang="en-US" dirty="0" err="1"/>
              <a:t>Libre</a:t>
            </a:r>
            <a:r>
              <a:rPr lang="en-US" dirty="0"/>
              <a:t> System is not a CGM device." Abbot says it has developed 'a new category' of glucose monitoring.</a:t>
            </a:r>
          </a:p>
          <a:p>
            <a:r>
              <a:rPr lang="en-US" dirty="0"/>
              <a:t>The sensor is designed to be worn for 14 days and is intended to replace </a:t>
            </a:r>
            <a:r>
              <a:rPr lang="en-US" u="sng" dirty="0">
                <a:hlinkClick r:id="rId6"/>
              </a:rPr>
              <a:t>blood glucose</a:t>
            </a:r>
            <a:r>
              <a:rPr lang="en-US" dirty="0"/>
              <a:t> meters whilst still giving people with diabetes continuous glucose monitoring-like information.</a:t>
            </a:r>
          </a:p>
          <a:p>
            <a:r>
              <a:rPr lang="en-US" dirty="0"/>
              <a:t>How does it work?</a:t>
            </a:r>
            <a:endParaRPr lang="en-US" b="1" dirty="0"/>
          </a:p>
          <a:p>
            <a:r>
              <a:rPr lang="en-US" dirty="0"/>
              <a:t>First you have to fix the sensor to the back of your upper arm in a procedure which is said to be no more painful than a typical finger prick test. The sensor is pressed onto a disposable applicator and then the applicator is pushed down firmly to apply the tiny sterile sensor to your upper arm. The sensor goes just under your skin and is connected to a white, water-resistant plastic patch similar in size to a £2 coin.</a:t>
            </a:r>
          </a:p>
          <a:p>
            <a:r>
              <a:rPr lang="en-US" dirty="0"/>
              <a:t>The sensor monitors glucose in your interstitial fluid - the fluid between your cells - rather than blood glucose levels. The sensor is also fitted with a transmitter that wirelessly transmits results to a special scanner, or an app on your smart phone, to see what your glucose levels are. You hold the scanner, or your phone, close to the sensor for about 3 seconds. You can scan your arm through your clothes.</a:t>
            </a:r>
          </a:p>
          <a:p>
            <a:r>
              <a:rPr lang="en-US" dirty="0"/>
              <a:t>With a finger prick blood test you get a snapshot of where your blood glucose levels are. With the new sensor every scan shows your current glucose reading, a trend arrow indicating the direction your glucose is heading and the last 8 hours of your glucose history. This lets you know how food, activity and </a:t>
            </a:r>
            <a:r>
              <a:rPr lang="en-US" u="sng" dirty="0">
                <a:hlinkClick r:id="rId7"/>
              </a:rPr>
              <a:t>insulin</a:t>
            </a:r>
            <a:r>
              <a:rPr lang="en-US" dirty="0"/>
              <a:t> affect your glucose levels - day and night.</a:t>
            </a:r>
          </a:p>
          <a:p>
            <a:r>
              <a:rPr lang="en-US" dirty="0"/>
              <a:t>Advantages</a:t>
            </a:r>
            <a:endParaRPr lang="en-US" b="1" dirty="0"/>
          </a:p>
          <a:p>
            <a:r>
              <a:rPr lang="en-US" dirty="0"/>
              <a:t>The benefits of the </a:t>
            </a:r>
            <a:r>
              <a:rPr lang="en-US" dirty="0" err="1"/>
              <a:t>FreeStyle</a:t>
            </a:r>
            <a:r>
              <a:rPr lang="en-US" dirty="0"/>
              <a:t> </a:t>
            </a:r>
            <a:r>
              <a:rPr lang="en-US" dirty="0" err="1"/>
              <a:t>Libre</a:t>
            </a:r>
            <a:r>
              <a:rPr lang="en-US" dirty="0"/>
              <a:t> monitoring system are:</a:t>
            </a:r>
          </a:p>
          <a:p>
            <a:pPr lvl="0"/>
            <a:r>
              <a:rPr lang="en-US" dirty="0"/>
              <a:t>It's discrete and convenient</a:t>
            </a:r>
          </a:p>
          <a:p>
            <a:pPr lvl="0"/>
            <a:r>
              <a:rPr lang="en-US" dirty="0"/>
              <a:t>It takes readings every minute - but you won't be aware of this</a:t>
            </a:r>
          </a:p>
          <a:p>
            <a:pPr lvl="0"/>
            <a:r>
              <a:rPr lang="en-US" dirty="0"/>
              <a:t>It gives 8 hours of easy to view glucose history which means patients get more information about the effects of different foods and activity on their glucose levels</a:t>
            </a:r>
          </a:p>
          <a:p>
            <a:pPr lvl="0"/>
            <a:r>
              <a:rPr lang="en-US" dirty="0"/>
              <a:t>It's factory-calibrated so it doesn't require finger prick blood glucose measurements for calibration</a:t>
            </a:r>
          </a:p>
          <a:p>
            <a:pPr lvl="0"/>
            <a:r>
              <a:rPr lang="en-US" dirty="0"/>
              <a:t>The sensor remains inserted for 14 days</a:t>
            </a:r>
          </a:p>
          <a:p>
            <a:pPr lvl="0"/>
            <a:r>
              <a:rPr lang="en-US" dirty="0"/>
              <a:t>It stores your readings for up to 90 days</a:t>
            </a:r>
          </a:p>
          <a:p>
            <a:pPr lvl="0"/>
            <a:r>
              <a:rPr lang="en-US" dirty="0"/>
              <a:t>It provides an easy way to share information with your doctor or diabetes nurse</a:t>
            </a:r>
          </a:p>
          <a:p>
            <a:pPr lvl="0"/>
            <a:r>
              <a:rPr lang="en-US" dirty="0"/>
              <a:t>It's approved for children aged 4 to 17 and means parents or </a:t>
            </a:r>
            <a:r>
              <a:rPr lang="en-US" dirty="0" err="1"/>
              <a:t>carers</a:t>
            </a:r>
            <a:r>
              <a:rPr lang="en-US" dirty="0"/>
              <a:t> can manage night-time monitoring with a scan, rather than having to wake children to take a finger prick blood test</a:t>
            </a:r>
          </a:p>
          <a:p>
            <a:pPr lvl="0"/>
            <a:r>
              <a:rPr lang="en-US" dirty="0"/>
              <a:t>It can be used whether you use an insulin pump, multiple daily insulin injections, other diabetes medications or diet and </a:t>
            </a:r>
            <a:r>
              <a:rPr lang="en-US" u="sng" dirty="0">
                <a:hlinkClick r:id="rId8"/>
              </a:rPr>
              <a:t>exercise</a:t>
            </a:r>
            <a:endParaRPr lang="en-US" dirty="0"/>
          </a:p>
          <a:p>
            <a:pPr lvl="0"/>
            <a:r>
              <a:rPr lang="en-US" dirty="0"/>
              <a:t>It's reported to be about as accurate as a CGM.</a:t>
            </a:r>
          </a:p>
          <a:p>
            <a:r>
              <a:rPr lang="en-US" dirty="0"/>
              <a:t>Disadvantages</a:t>
            </a:r>
            <a:endParaRPr lang="en-US" b="1" dirty="0"/>
          </a:p>
          <a:p>
            <a:r>
              <a:rPr lang="en-US" dirty="0"/>
              <a:t>It's not the end of all finger prick tests and there will still be times when they are necessary. For example, when blood glucose levels are rapidly changing, since interstitial fluid glucose levels may not accurately reflect the current blood level, or when the system reports </a:t>
            </a:r>
            <a:r>
              <a:rPr lang="en-US" dirty="0" err="1"/>
              <a:t>hypoglycaemia</a:t>
            </a:r>
            <a:r>
              <a:rPr lang="en-US" dirty="0"/>
              <a:t> or impending </a:t>
            </a:r>
            <a:r>
              <a:rPr lang="en-US" u="sng" dirty="0" err="1">
                <a:hlinkClick r:id="rId9"/>
              </a:rPr>
              <a:t>hypoglycaemia</a:t>
            </a:r>
            <a:r>
              <a:rPr lang="en-US" dirty="0"/>
              <a:t>, or when the patient's symptoms don't match the device's readings.</a:t>
            </a:r>
          </a:p>
          <a:p>
            <a:r>
              <a:rPr lang="en-US" dirty="0"/>
              <a:t>The </a:t>
            </a:r>
            <a:r>
              <a:rPr lang="en-US" dirty="0" err="1"/>
              <a:t>FreeStyle</a:t>
            </a:r>
            <a:r>
              <a:rPr lang="en-US" dirty="0"/>
              <a:t> </a:t>
            </a:r>
            <a:r>
              <a:rPr lang="en-US" dirty="0" err="1"/>
              <a:t>Libre</a:t>
            </a:r>
            <a:r>
              <a:rPr lang="en-US" dirty="0"/>
              <a:t> does not have any alarms alerting you to the fact your glucose levels are too high or too low, nor does it include a 'share' feature to allow for remote monitoring by another person.</a:t>
            </a:r>
          </a:p>
          <a:p>
            <a:r>
              <a:rPr lang="en-US" dirty="0"/>
              <a:t>Not everyone gets on well wearing the sensor, some find it itches and some have insertion-site reactions.</a:t>
            </a:r>
          </a:p>
          <a:p>
            <a:r>
              <a:rPr lang="en-US" dirty="0"/>
              <a:t>Has it been </a:t>
            </a:r>
            <a:r>
              <a:rPr lang="en-US" dirty="0" err="1"/>
              <a:t>trialled</a:t>
            </a:r>
            <a:r>
              <a:rPr lang="en-US" dirty="0"/>
              <a:t>?</a:t>
            </a:r>
            <a:endParaRPr lang="en-US" b="1" dirty="0"/>
          </a:p>
          <a:p>
            <a:r>
              <a:rPr lang="en-US" dirty="0"/>
              <a:t>A 6-month study, published in The Lancet in September 2016, found it significantly reduced </a:t>
            </a:r>
            <a:r>
              <a:rPr lang="en-US" dirty="0" err="1"/>
              <a:t>hypoglycaemia</a:t>
            </a:r>
            <a:r>
              <a:rPr lang="en-US" dirty="0"/>
              <a:t> without raising HbA1c levels in insulin-treated patients with </a:t>
            </a:r>
            <a:r>
              <a:rPr lang="en-US" u="sng" dirty="0">
                <a:hlinkClick r:id="rId10"/>
              </a:rPr>
              <a:t>type 1 diabetes</a:t>
            </a:r>
            <a:r>
              <a:rPr lang="en-US" dirty="0"/>
              <a:t>, compared with self-monitoring of blood glucose using finger pricks. The research monitored 328 patients with type 1 diabetes from 23 European </a:t>
            </a:r>
            <a:r>
              <a:rPr lang="en-US" dirty="0" err="1"/>
              <a:t>centres</a:t>
            </a:r>
            <a:r>
              <a:rPr lang="en-US" dirty="0"/>
              <a:t> - Sweden, Austria, Germany, Spain and the Netherlands.</a:t>
            </a:r>
          </a:p>
          <a:p>
            <a:r>
              <a:rPr lang="en-US" dirty="0"/>
              <a:t>The lead researcher, Professor Jan </a:t>
            </a:r>
            <a:r>
              <a:rPr lang="en-US" dirty="0" err="1"/>
              <a:t>Bolinder</a:t>
            </a:r>
            <a:r>
              <a:rPr lang="en-US" dirty="0"/>
              <a:t>, professor of clinical diabetes research at the </a:t>
            </a:r>
            <a:r>
              <a:rPr lang="en-US" dirty="0" err="1"/>
              <a:t>Karolinska</a:t>
            </a:r>
            <a:r>
              <a:rPr lang="en-US" dirty="0"/>
              <a:t> Institute, Stockholm, Sweden, told Medscape: "When the patients started using the </a:t>
            </a:r>
            <a:r>
              <a:rPr lang="en-US" dirty="0" err="1"/>
              <a:t>Libre</a:t>
            </a:r>
            <a:r>
              <a:rPr lang="en-US" dirty="0"/>
              <a:t> device, they instantly tripled their rate of self-monitoring, and this resulted in a marked reduction in time and events spent in </a:t>
            </a:r>
            <a:r>
              <a:rPr lang="en-US" dirty="0" err="1"/>
              <a:t>hypoglycaemia</a:t>
            </a:r>
            <a:r>
              <a:rPr lang="en-US" dirty="0"/>
              <a:t>, time spent in </a:t>
            </a:r>
            <a:r>
              <a:rPr lang="en-US" dirty="0" err="1"/>
              <a:t>hyperglycaemia</a:t>
            </a:r>
            <a:r>
              <a:rPr lang="en-US" dirty="0"/>
              <a:t>, an increase in time spent in optimum range, less glucose variability, and improvements in quality-of-life measurements."</a:t>
            </a:r>
          </a:p>
          <a:p>
            <a:r>
              <a:rPr lang="en-US" dirty="0"/>
              <a:t>At the European Association for the Study of Diabetes 2016 Annual Meeting, Dr Thomas </a:t>
            </a:r>
            <a:r>
              <a:rPr lang="en-US" dirty="0" err="1"/>
              <a:t>Haak</a:t>
            </a:r>
            <a:r>
              <a:rPr lang="en-US" dirty="0"/>
              <a:t>, of Diabetes </a:t>
            </a:r>
            <a:r>
              <a:rPr lang="en-US" dirty="0" err="1"/>
              <a:t>Zentrum</a:t>
            </a:r>
            <a:r>
              <a:rPr lang="en-US" dirty="0"/>
              <a:t> </a:t>
            </a:r>
            <a:r>
              <a:rPr lang="en-US" dirty="0" err="1"/>
              <a:t>Mergentheim</a:t>
            </a:r>
            <a:r>
              <a:rPr lang="en-US" dirty="0"/>
              <a:t>, Germany, presented data showing similar outcomes with the </a:t>
            </a:r>
            <a:r>
              <a:rPr lang="en-US" dirty="0" err="1"/>
              <a:t>FreeStyle</a:t>
            </a:r>
            <a:r>
              <a:rPr lang="en-US" dirty="0"/>
              <a:t> </a:t>
            </a:r>
            <a:r>
              <a:rPr lang="en-US" dirty="0" err="1"/>
              <a:t>Libre</a:t>
            </a:r>
            <a:r>
              <a:rPr lang="en-US" dirty="0"/>
              <a:t> system in patients with </a:t>
            </a:r>
            <a:r>
              <a:rPr lang="en-US" u="sng" dirty="0">
                <a:hlinkClick r:id="rId11"/>
              </a:rPr>
              <a:t>type 2 diabetes</a:t>
            </a:r>
            <a:r>
              <a:rPr lang="en-US" dirty="0"/>
              <a:t> on intensive insulin therapy.</a:t>
            </a:r>
          </a:p>
          <a:p>
            <a:r>
              <a:rPr lang="en-US" dirty="0"/>
              <a:t>A study published online January 31 in the Archives of Disease in Childhood found the </a:t>
            </a:r>
            <a:r>
              <a:rPr lang="en-US" dirty="0" err="1"/>
              <a:t>FreeStyle</a:t>
            </a:r>
            <a:r>
              <a:rPr lang="en-US" dirty="0"/>
              <a:t> </a:t>
            </a:r>
            <a:r>
              <a:rPr lang="en-US" dirty="0" err="1"/>
              <a:t>Libre</a:t>
            </a:r>
            <a:r>
              <a:rPr lang="en-US" dirty="0"/>
              <a:t> system was accurate, safe and suitable for a broad range of children and young people with diabetes. The study involved 89 children aged 4 to 17 years with type 1 diabetes in 9 UK diabetes </a:t>
            </a:r>
            <a:r>
              <a:rPr lang="en-US" dirty="0" err="1"/>
              <a:t>centres</a:t>
            </a:r>
            <a:r>
              <a:rPr lang="en-US" dirty="0"/>
              <a:t>. Participants were asked to perform four capillary blood glucose tests daily, each immediately followed by a sensor reading.</a:t>
            </a:r>
          </a:p>
          <a:p>
            <a:r>
              <a:rPr lang="en-US" dirty="0"/>
              <a:t>The company behind the </a:t>
            </a:r>
            <a:r>
              <a:rPr lang="en-US" dirty="0" err="1"/>
              <a:t>FreeStyle</a:t>
            </a:r>
            <a:r>
              <a:rPr lang="en-US" dirty="0"/>
              <a:t> </a:t>
            </a:r>
            <a:r>
              <a:rPr lang="en-US" dirty="0" err="1"/>
              <a:t>Libre</a:t>
            </a:r>
            <a:r>
              <a:rPr lang="en-US" dirty="0"/>
              <a:t> funded the trials.</a:t>
            </a:r>
          </a:p>
          <a:p>
            <a:r>
              <a:rPr lang="en-US" dirty="0"/>
              <a:t>"Life-Changing"</a:t>
            </a:r>
            <a:endParaRPr lang="en-US" b="1" dirty="0"/>
          </a:p>
          <a:p>
            <a:r>
              <a:rPr lang="en-US" dirty="0"/>
              <a:t>Reacting to </a:t>
            </a:r>
            <a:r>
              <a:rPr lang="en-US" u="sng" dirty="0">
                <a:hlinkClick r:id="rId12"/>
              </a:rPr>
              <a:t>the NHS</a:t>
            </a:r>
            <a:r>
              <a:rPr lang="en-US" dirty="0"/>
              <a:t> funding announcement in a statement, </a:t>
            </a:r>
            <a:r>
              <a:rPr lang="en-US" u="sng" dirty="0">
                <a:hlinkClick r:id="rId13"/>
              </a:rPr>
              <a:t>Diabetes UK</a:t>
            </a:r>
            <a:r>
              <a:rPr lang="en-US" dirty="0"/>
              <a:t> chief executive Chris Askew, says: "Today’s announcement is fantastic news: Not since the transition from urine testing to finger-prick testing has there been such potential to transform the lives of people living with type 1 and type 2 diabetes through technology.</a:t>
            </a:r>
          </a:p>
          <a:p>
            <a:r>
              <a:rPr lang="en-US" dirty="0"/>
              <a:t>"Flash glucose monitoring can free people living with diabetes from the pain and </a:t>
            </a:r>
            <a:r>
              <a:rPr lang="en-US" dirty="0" err="1"/>
              <a:t>rigour</a:t>
            </a:r>
            <a:r>
              <a:rPr lang="en-US" dirty="0"/>
              <a:t> of frequent finger-prick testing, and puts them in greater control of their condition. In doing so, it has the potential to help prevent a host of devastating long-term complications. Today’s decision is testament to the commitment of campaigners, clinicians and policy makers to making this technology available.</a:t>
            </a:r>
          </a:p>
          <a:p>
            <a:r>
              <a:rPr lang="en-US" dirty="0"/>
              <a:t>"The challenge now will be that everyone who could benefit from this technology is able to access it where they live. Diabetes UK will be looking to local decision makers to ensure people living with diabetes get proper access to this potentially life-changing technology."</a:t>
            </a:r>
          </a:p>
          <a:p>
            <a:r>
              <a:rPr lang="en-US" dirty="0"/>
              <a:t>SOURCES:</a:t>
            </a:r>
          </a:p>
          <a:p>
            <a:r>
              <a:rPr lang="en-US" dirty="0"/>
              <a:t>Abbott news release</a:t>
            </a:r>
          </a:p>
          <a:p>
            <a:r>
              <a:rPr lang="en-US" dirty="0"/>
              <a:t>Diabetes UK</a:t>
            </a:r>
          </a:p>
          <a:p>
            <a:r>
              <a:rPr lang="en-US" dirty="0" err="1"/>
              <a:t>FreeStyle</a:t>
            </a:r>
            <a:r>
              <a:rPr lang="en-US" dirty="0"/>
              <a:t> </a:t>
            </a:r>
            <a:r>
              <a:rPr lang="en-US" dirty="0" err="1"/>
              <a:t>Libre</a:t>
            </a:r>
            <a:r>
              <a:rPr lang="en-US" dirty="0"/>
              <a:t> website</a:t>
            </a:r>
          </a:p>
          <a:p>
            <a:r>
              <a:rPr lang="en-US" dirty="0"/>
              <a:t>Medscape</a:t>
            </a:r>
          </a:p>
          <a:p>
            <a:r>
              <a:rPr lang="en-US" dirty="0"/>
              <a:t>The Lancet: Novel glucose-sensing technology and </a:t>
            </a:r>
            <a:r>
              <a:rPr lang="en-US" dirty="0" err="1"/>
              <a:t>hypoglycaemia</a:t>
            </a:r>
            <a:r>
              <a:rPr lang="en-US" dirty="0"/>
              <a:t> in type 1 diabetes: a </a:t>
            </a:r>
            <a:r>
              <a:rPr lang="en-US" dirty="0" err="1"/>
              <a:t>multicentre</a:t>
            </a:r>
            <a:r>
              <a:rPr lang="en-US" dirty="0"/>
              <a:t>, non-masked, </a:t>
            </a:r>
            <a:r>
              <a:rPr lang="en-US" dirty="0" err="1"/>
              <a:t>randomised</a:t>
            </a:r>
            <a:r>
              <a:rPr lang="en-US" dirty="0"/>
              <a:t> controlled trial</a:t>
            </a:r>
          </a:p>
          <a:p>
            <a:r>
              <a:rPr lang="en-US" dirty="0"/>
              <a:t>Flash Glucose-Sensing Technology as a Replacement for Blood Glucose Monitoring for the Management of Insulin-Treated Type 2 Diabetes: a Multicenter, Open-Label Randomized Controlled Trial </a:t>
            </a:r>
          </a:p>
          <a:p>
            <a:r>
              <a:rPr lang="en-US" dirty="0"/>
              <a:t>BMJ Journals: An alternative sensor-based method for glucose monitoring in children and young people with diabetes</a:t>
            </a:r>
          </a:p>
          <a:p>
            <a:r>
              <a:rPr lang="en-US" dirty="0"/>
              <a:t>NICE </a:t>
            </a:r>
          </a:p>
          <a:p>
            <a:r>
              <a:rPr lang="en-US" dirty="0"/>
              <a:t>Diatribe – making sense of diabetes</a:t>
            </a:r>
          </a:p>
          <a:p>
            <a:r>
              <a:rPr lang="en-US" dirty="0"/>
              <a:t>WebMD Health News © 2017 </a:t>
            </a:r>
          </a:p>
          <a:p>
            <a:r>
              <a:rPr lang="en-US" dirty="0"/>
              <a:t>Cite this article: Diabetes Monitoring With a Patch - </a:t>
            </a:r>
            <a:r>
              <a:rPr lang="en-US" i="1" dirty="0"/>
              <a:t>Medscape</a:t>
            </a:r>
            <a:r>
              <a:rPr lang="en-US" dirty="0"/>
              <a:t> - Sep 13, 2017.</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13</a:t>
            </a:fld>
            <a:endParaRPr lang="en-US" dirty="0"/>
          </a:p>
        </p:txBody>
      </p:sp>
    </p:spTree>
    <p:extLst>
      <p:ext uri="{BB962C8B-B14F-4D97-AF65-F5344CB8AC3E}">
        <p14:creationId xmlns:p14="http://schemas.microsoft.com/office/powerpoint/2010/main" val="3409574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8" descr="Cover_1B.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27142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E28D29-1ECB-41DF-951B-2A23F95AD026}"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93A8404-A29B-0C40-8084-A48EC270492D}" type="slidenum">
              <a:rPr lang="en-US" smtClean="0"/>
              <a:pPr>
                <a:defRPr/>
              </a:pPr>
              <a:t>‹#›</a:t>
            </a:fld>
            <a:endParaRPr lang="en-US" dirty="0"/>
          </a:p>
        </p:txBody>
      </p:sp>
    </p:spTree>
    <p:extLst>
      <p:ext uri="{BB962C8B-B14F-4D97-AF65-F5344CB8AC3E}">
        <p14:creationId xmlns:p14="http://schemas.microsoft.com/office/powerpoint/2010/main" val="253379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307011471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12/3/17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89593BA-1C14-D545-BA5A-CDF8306AC5C8}" type="slidenum">
              <a:rPr lang="en-US" smtClean="0"/>
              <a:pPr>
                <a:defRPr/>
              </a:pPr>
              <a:t>‹#›</a:t>
            </a:fld>
            <a:endParaRPr lang="en-US" dirty="0"/>
          </a:p>
        </p:txBody>
      </p:sp>
    </p:spTree>
    <p:extLst>
      <p:ext uri="{BB962C8B-B14F-4D97-AF65-F5344CB8AC3E}">
        <p14:creationId xmlns:p14="http://schemas.microsoft.com/office/powerpoint/2010/main" val="4180749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12/3/17</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179015495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12/3/17</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2689829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22E54E8E-2ED3-4572-B6E4-CCBE1C7EE068}" type="slidenum">
              <a:rPr lang="en-US" altLang="en-US" smtClean="0"/>
              <a:pPr/>
              <a:t>‹#›</a:t>
            </a:fld>
            <a:endParaRPr lang="en-US" altLang="en-US" dirty="0"/>
          </a:p>
        </p:txBody>
      </p:sp>
    </p:spTree>
    <p:extLst>
      <p:ext uri="{BB962C8B-B14F-4D97-AF65-F5344CB8AC3E}">
        <p14:creationId xmlns:p14="http://schemas.microsoft.com/office/powerpoint/2010/main" val="3725792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pPr/>
              <a:t>12/3/17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304794993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12/3/17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423639261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14714780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76503431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8" descr="Cover_1B.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8" name="Title 1"/>
          <p:cNvSpPr>
            <a:spLocks noGrp="1"/>
          </p:cNvSpPr>
          <p:nvPr>
            <p:ph type="ctrTitle"/>
          </p:nvPr>
        </p:nvSpPr>
        <p:spPr>
          <a:xfrm>
            <a:off x="4213362" y="3231804"/>
            <a:ext cx="4020234" cy="1470025"/>
          </a:xfrm>
          <a:prstGeom prst="rect">
            <a:avLst/>
          </a:prstGeom>
        </p:spPr>
        <p:txBody>
          <a:bodyPr anchor="b">
            <a:normAutofit/>
          </a:bodyPr>
          <a:lstStyle>
            <a:lvl1pPr>
              <a:defRPr sz="2400" b="0" i="0">
                <a:solidFill>
                  <a:schemeClr val="tx1"/>
                </a:solidFill>
                <a:latin typeface="Futura Book"/>
                <a:cs typeface="Futura Book"/>
              </a:defRPr>
            </a:lvl1pPr>
          </a:lstStyle>
          <a:p>
            <a:r>
              <a:rPr lang="en-US" dirty="0"/>
              <a:t>Click to edit Master title style</a:t>
            </a:r>
          </a:p>
        </p:txBody>
      </p:sp>
      <p:sp>
        <p:nvSpPr>
          <p:cNvPr id="9" name="Subtitle 2"/>
          <p:cNvSpPr>
            <a:spLocks noGrp="1"/>
          </p:cNvSpPr>
          <p:nvPr>
            <p:ph type="subTitle" idx="1"/>
          </p:nvPr>
        </p:nvSpPr>
        <p:spPr>
          <a:xfrm>
            <a:off x="4213362" y="4766957"/>
            <a:ext cx="4020234" cy="1752600"/>
          </a:xfrm>
          <a:prstGeom prst="rect">
            <a:avLst/>
          </a:prstGeom>
        </p:spPr>
        <p:txBody>
          <a:bodyPr/>
          <a:lstStyle>
            <a:lvl1pPr marL="0" indent="0" algn="l">
              <a:buNone/>
              <a:defRPr sz="1200" b="0" i="0" cap="all">
                <a:solidFill>
                  <a:schemeClr val="tx1"/>
                </a:solidFill>
                <a:latin typeface="Futura Book"/>
                <a:cs typeface="Futura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2604030"/>
            <a:ext cx="8229600" cy="4085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p:cNvSpPr>
            <a:spLocks noGrp="1"/>
          </p:cNvSpPr>
          <p:nvPr>
            <p:ph type="body" sz="quarter" idx="3"/>
          </p:nvPr>
        </p:nvSpPr>
        <p:spPr>
          <a:xfrm>
            <a:off x="457200" y="1879600"/>
            <a:ext cx="6891867" cy="622830"/>
          </a:xfrm>
        </p:spPr>
        <p:txBody>
          <a:bodyPr anchor="b">
            <a:normAutofit/>
          </a:bodyPr>
          <a:lstStyle>
            <a:lvl1pPr marL="0" indent="0">
              <a:buNone/>
              <a:defRPr sz="1400" b="1" cap="all">
                <a:solidFill>
                  <a:srgbClr val="F27A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D252082F-CFB7-6C43-87EA-E1C0191DD78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12/3/17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74913722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673" r:id="rId12"/>
    <p:sldLayoutId id="214748367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https://gallery.mailchimp.com/8855a320a24ebfbc0280ac3e1/images/a5ec11bb-a4c7-4fe4-8cb2-6b8989450a6b.jp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E54E8E-2ED3-4572-B6E4-CCBE1C7EE068}" type="slidenum">
              <a:rPr lang="en-US" altLang="en-US" smtClean="0"/>
              <a:pPr/>
              <a:t>1</a:t>
            </a:fld>
            <a:r>
              <a:rPr lang="en-US" altLang="en-US" dirty="0"/>
              <a:t> Of 94</a:t>
            </a:r>
          </a:p>
        </p:txBody>
      </p:sp>
      <p:sp>
        <p:nvSpPr>
          <p:cNvPr id="3" name="AutoShape 2" descr="Google s self driving car interio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Google s self driving car interior"/>
          <p:cNvSpPr>
            <a:spLocks noChangeAspect="1" noChangeArrowheads="1"/>
          </p:cNvSpPr>
          <p:nvPr/>
        </p:nvSpPr>
        <p:spPr bwMode="auto">
          <a:xfrm>
            <a:off x="-942109" y="160337"/>
            <a:ext cx="11831782" cy="74367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196" y="1847050"/>
            <a:ext cx="7866553" cy="4401523"/>
          </a:xfrm>
          <a:prstGeom prst="rect">
            <a:avLst/>
          </a:prstGeom>
        </p:spPr>
      </p:pic>
      <p:sp>
        <p:nvSpPr>
          <p:cNvPr id="6" name="TextBox 5"/>
          <p:cNvSpPr txBox="1"/>
          <p:nvPr/>
        </p:nvSpPr>
        <p:spPr>
          <a:xfrm>
            <a:off x="0" y="908276"/>
            <a:ext cx="9144000" cy="830997"/>
          </a:xfrm>
          <a:prstGeom prst="rect">
            <a:avLst/>
          </a:prstGeom>
          <a:noFill/>
        </p:spPr>
        <p:txBody>
          <a:bodyPr wrap="square" rtlCol="0">
            <a:spAutoFit/>
          </a:bodyPr>
          <a:lstStyle/>
          <a:p>
            <a:r>
              <a:rPr lang="en-US" sz="2400" b="1" dirty="0"/>
              <a:t>If we can make a driverless car, then we should be able to </a:t>
            </a:r>
            <a:r>
              <a:rPr lang="en-US" sz="2400" b="1" u="sng" dirty="0">
                <a:solidFill>
                  <a:srgbClr val="FF0000"/>
                </a:solidFill>
              </a:rPr>
              <a:t>Normalize </a:t>
            </a:r>
            <a:r>
              <a:rPr lang="en-US" sz="2400" b="1" dirty="0"/>
              <a:t>blood sugars!</a:t>
            </a:r>
          </a:p>
        </p:txBody>
      </p:sp>
      <p:sp>
        <p:nvSpPr>
          <p:cNvPr id="7" name="Rectangle 6"/>
          <p:cNvSpPr/>
          <p:nvPr/>
        </p:nvSpPr>
        <p:spPr>
          <a:xfrm>
            <a:off x="1178871" y="128419"/>
            <a:ext cx="7027418" cy="830997"/>
          </a:xfrm>
          <a:prstGeom prst="rect">
            <a:avLst/>
          </a:prstGeom>
        </p:spPr>
        <p:txBody>
          <a:bodyPr wrap="square">
            <a:spAutoFit/>
          </a:bodyPr>
          <a:lstStyle/>
          <a:p>
            <a:pPr algn="ctr"/>
            <a:r>
              <a:rPr lang="en-US" sz="4800" b="1" dirty="0">
                <a:ln w="22225">
                  <a:solidFill>
                    <a:schemeClr val="accent2"/>
                  </a:solidFill>
                  <a:prstDash val="solid"/>
                </a:ln>
                <a:solidFill>
                  <a:srgbClr val="FF0000"/>
                </a:solidFill>
                <a:highlight>
                  <a:srgbClr val="FFFF00"/>
                </a:highlight>
              </a:rPr>
              <a:t>Technology In Drugs</a:t>
            </a:r>
          </a:p>
        </p:txBody>
      </p:sp>
    </p:spTree>
    <p:extLst>
      <p:ext uri="{BB962C8B-B14F-4D97-AF65-F5344CB8AC3E}">
        <p14:creationId xmlns:p14="http://schemas.microsoft.com/office/powerpoint/2010/main" val="3533366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711" y="950912"/>
            <a:ext cx="8229600" cy="536575"/>
          </a:xfrm>
        </p:spPr>
        <p:txBody>
          <a:bodyPr>
            <a:normAutofit fontScale="90000"/>
          </a:bodyPr>
          <a:lstStyle/>
          <a:p>
            <a:r>
              <a:rPr lang="en-US" dirty="0"/>
              <a:t>Intranasal Glucagon (</a:t>
            </a:r>
            <a:r>
              <a:rPr lang="en-US" dirty="0" err="1"/>
              <a:t>Locemia</a:t>
            </a:r>
            <a:r>
              <a:rPr lang="en-US" altLang="en-US" baseline="30000" dirty="0"/>
              <a:t>®</a:t>
            </a:r>
            <a:r>
              <a:rPr lang="en-US" dirty="0"/>
              <a:t>) </a:t>
            </a:r>
            <a:r>
              <a:rPr lang="en-US" sz="2000" dirty="0"/>
              <a:t>(l</a:t>
            </a:r>
            <a:r>
              <a:rPr lang="en-US" sz="2000" b="1" dirty="0"/>
              <a:t>o-</a:t>
            </a:r>
            <a:r>
              <a:rPr lang="en-US" sz="2000" b="1" dirty="0" err="1"/>
              <a:t>chemia</a:t>
            </a:r>
            <a:r>
              <a:rPr lang="en-US" sz="2000" dirty="0"/>
              <a:t>)</a:t>
            </a:r>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2</a:t>
            </a:fld>
            <a:endParaRPr lang="en-US" dirty="0"/>
          </a:p>
        </p:txBody>
      </p:sp>
      <p:pic>
        <p:nvPicPr>
          <p:cNvPr id="6" name="Picture 5"/>
          <p:cNvPicPr>
            <a:picLocks noChangeAspect="1"/>
          </p:cNvPicPr>
          <p:nvPr/>
        </p:nvPicPr>
        <p:blipFill>
          <a:blip r:embed="rId3"/>
          <a:stretch>
            <a:fillRect/>
          </a:stretch>
        </p:blipFill>
        <p:spPr>
          <a:xfrm>
            <a:off x="6059838" y="1846894"/>
            <a:ext cx="2650210" cy="1681822"/>
          </a:xfrm>
          <a:prstGeom prst="rect">
            <a:avLst/>
          </a:prstGeom>
        </p:spPr>
      </p:pic>
      <p:sp>
        <p:nvSpPr>
          <p:cNvPr id="8" name="Content Placeholder 2"/>
          <p:cNvSpPr txBox="1">
            <a:spLocks/>
          </p:cNvSpPr>
          <p:nvPr/>
        </p:nvSpPr>
        <p:spPr bwMode="auto">
          <a:xfrm>
            <a:off x="457200" y="1658319"/>
            <a:ext cx="8229600" cy="160365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169863" indent="-169863" algn="l" defTabSz="457200" rtl="0" eaLnBrk="1" fontAlgn="base" hangingPunct="1">
              <a:spcBef>
                <a:spcPct val="20000"/>
              </a:spcBef>
              <a:spcAft>
                <a:spcPct val="0"/>
              </a:spcAft>
              <a:buClr>
                <a:srgbClr val="F27A2E"/>
              </a:buClr>
              <a:buFont typeface="Arial" charset="0"/>
              <a:buChar char="•"/>
              <a:defRPr sz="2400" kern="1200">
                <a:solidFill>
                  <a:schemeClr val="tx1"/>
                </a:solidFill>
                <a:latin typeface="Futura Book"/>
                <a:ea typeface="ヒラギノ角ゴ Pro W3" charset="-128"/>
                <a:cs typeface="Futura Book"/>
              </a:defRPr>
            </a:lvl1pPr>
            <a:lvl2pPr marL="742950" indent="-285750" algn="l" defTabSz="457200" rtl="0" eaLnBrk="1" fontAlgn="base" hangingPunct="1">
              <a:spcBef>
                <a:spcPct val="20000"/>
              </a:spcBef>
              <a:spcAft>
                <a:spcPct val="0"/>
              </a:spcAft>
              <a:buClr>
                <a:srgbClr val="F27A2E"/>
              </a:buClr>
              <a:buFont typeface="Arial" charset="0"/>
              <a:buChar char="–"/>
              <a:defRPr sz="1800" kern="1200">
                <a:solidFill>
                  <a:schemeClr val="tx1"/>
                </a:solidFill>
                <a:latin typeface="Futura Book"/>
                <a:ea typeface="ヒラギノ角ゴ Pro W3" charset="-128"/>
                <a:cs typeface="Futura Book"/>
              </a:defRPr>
            </a:lvl2pPr>
            <a:lvl3pPr marL="1143000" indent="-228600" algn="l" defTabSz="457200" rtl="0" eaLnBrk="1" fontAlgn="base" hangingPunct="1">
              <a:spcBef>
                <a:spcPct val="20000"/>
              </a:spcBef>
              <a:spcAft>
                <a:spcPct val="0"/>
              </a:spcAft>
              <a:buClr>
                <a:srgbClr val="F27A2E"/>
              </a:buClr>
              <a:buFont typeface="Arial" charset="0"/>
              <a:buChar char="•"/>
              <a:defRPr sz="1800" kern="1200">
                <a:solidFill>
                  <a:schemeClr val="tx1"/>
                </a:solidFill>
                <a:latin typeface="Futura Book"/>
                <a:ea typeface="ヒラギノ角ゴ Pro W3" charset="-128"/>
                <a:cs typeface="Futura Book"/>
              </a:defRPr>
            </a:lvl3pPr>
            <a:lvl4pPr marL="1600200" indent="-228600" algn="l" defTabSz="457200" rtl="0" eaLnBrk="1" fontAlgn="base" hangingPunct="1">
              <a:spcBef>
                <a:spcPct val="20000"/>
              </a:spcBef>
              <a:spcAft>
                <a:spcPct val="0"/>
              </a:spcAft>
              <a:buClr>
                <a:srgbClr val="F27A2E"/>
              </a:buClr>
              <a:buFont typeface="Arial" charset="0"/>
              <a:buChar char="–"/>
              <a:defRPr sz="1800" kern="1200">
                <a:solidFill>
                  <a:schemeClr val="tx1"/>
                </a:solidFill>
                <a:latin typeface="Futura Book"/>
                <a:ea typeface="ヒラギノ角ゴ Pro W3" charset="-128"/>
                <a:cs typeface="Futura Book"/>
              </a:defRPr>
            </a:lvl4pPr>
            <a:lvl5pPr marL="2057400" indent="-228600" algn="l" defTabSz="457200" rtl="0" eaLnBrk="1" fontAlgn="base" hangingPunct="1">
              <a:spcBef>
                <a:spcPct val="20000"/>
              </a:spcBef>
              <a:spcAft>
                <a:spcPct val="0"/>
              </a:spcAft>
              <a:buClr>
                <a:srgbClr val="F27A2E"/>
              </a:buClr>
              <a:buFont typeface="Arial" charset="0"/>
              <a:buChar char="»"/>
              <a:defRPr sz="1800" kern="1200">
                <a:solidFill>
                  <a:schemeClr val="tx1"/>
                </a:solidFill>
                <a:latin typeface="Futura Book"/>
                <a:ea typeface="ヒラギノ角ゴ Pro W3" charset="-128"/>
                <a:cs typeface="Futura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Not approved yet in the US, but is approved in the European market. </a:t>
            </a:r>
          </a:p>
          <a:p>
            <a:r>
              <a:rPr lang="en-US" dirty="0"/>
              <a:t>Lilly submitted to the FDA in 2016</a:t>
            </a:r>
          </a:p>
        </p:txBody>
      </p:sp>
      <p:graphicFrame>
        <p:nvGraphicFramePr>
          <p:cNvPr id="9" name="Table 8"/>
          <p:cNvGraphicFramePr>
            <a:graphicFrameLocks noGrp="1"/>
          </p:cNvGraphicFramePr>
          <p:nvPr>
            <p:extLst>
              <p:ext uri="{D42A27DB-BD31-4B8C-83A1-F6EECF244321}">
                <p14:modId xmlns:p14="http://schemas.microsoft.com/office/powerpoint/2010/main" val="2703652576"/>
              </p:ext>
            </p:extLst>
          </p:nvPr>
        </p:nvGraphicFramePr>
        <p:xfrm>
          <a:off x="457201" y="3450552"/>
          <a:ext cx="6718515" cy="2989100"/>
        </p:xfrm>
        <a:graphic>
          <a:graphicData uri="http://schemas.openxmlformats.org/drawingml/2006/table">
            <a:tbl>
              <a:tblPr firstRow="1" bandRow="1">
                <a:tableStyleId>{E8B1032C-EA38-4F05-BA0D-38AFFFC7BED3}</a:tableStyleId>
              </a:tblPr>
              <a:tblGrid>
                <a:gridCol w="1343703">
                  <a:extLst>
                    <a:ext uri="{9D8B030D-6E8A-4147-A177-3AD203B41FA5}">
                      <a16:colId xmlns:a16="http://schemas.microsoft.com/office/drawing/2014/main" xmlns="" val="24720236"/>
                    </a:ext>
                  </a:extLst>
                </a:gridCol>
                <a:gridCol w="1343703">
                  <a:extLst>
                    <a:ext uri="{9D8B030D-6E8A-4147-A177-3AD203B41FA5}">
                      <a16:colId xmlns:a16="http://schemas.microsoft.com/office/drawing/2014/main" xmlns="" val="3210271469"/>
                    </a:ext>
                  </a:extLst>
                </a:gridCol>
                <a:gridCol w="1343703">
                  <a:extLst>
                    <a:ext uri="{9D8B030D-6E8A-4147-A177-3AD203B41FA5}">
                      <a16:colId xmlns:a16="http://schemas.microsoft.com/office/drawing/2014/main" xmlns="" val="839476975"/>
                    </a:ext>
                  </a:extLst>
                </a:gridCol>
                <a:gridCol w="1484739">
                  <a:extLst>
                    <a:ext uri="{9D8B030D-6E8A-4147-A177-3AD203B41FA5}">
                      <a16:colId xmlns:a16="http://schemas.microsoft.com/office/drawing/2014/main" xmlns="" val="2780324145"/>
                    </a:ext>
                  </a:extLst>
                </a:gridCol>
                <a:gridCol w="1202667">
                  <a:extLst>
                    <a:ext uri="{9D8B030D-6E8A-4147-A177-3AD203B41FA5}">
                      <a16:colId xmlns:a16="http://schemas.microsoft.com/office/drawing/2014/main" xmlns="" val="1797676856"/>
                    </a:ext>
                  </a:extLst>
                </a:gridCol>
              </a:tblGrid>
              <a:tr h="508249">
                <a:tc>
                  <a:txBody>
                    <a:bodyPr/>
                    <a:lstStyle/>
                    <a:p>
                      <a:endParaRPr lang="en-US" dirty="0"/>
                    </a:p>
                  </a:txBody>
                  <a:tcPr/>
                </a:tc>
                <a:tc gridSpan="2">
                  <a:txBody>
                    <a:bodyPr/>
                    <a:lstStyle/>
                    <a:p>
                      <a:r>
                        <a:rPr lang="en-US" dirty="0"/>
                        <a:t>Caregivers</a:t>
                      </a:r>
                    </a:p>
                  </a:txBody>
                  <a:tcPr/>
                </a:tc>
                <a:tc hMerge="1">
                  <a:txBody>
                    <a:bodyPr/>
                    <a:lstStyle/>
                    <a:p>
                      <a:endParaRPr lang="en-US"/>
                    </a:p>
                  </a:txBody>
                  <a:tcPr/>
                </a:tc>
                <a:tc gridSpan="2">
                  <a:txBody>
                    <a:bodyPr/>
                    <a:lstStyle/>
                    <a:p>
                      <a:r>
                        <a:rPr lang="en-US" dirty="0"/>
                        <a:t>Acquaintances</a:t>
                      </a:r>
                    </a:p>
                  </a:txBody>
                  <a:tcPr/>
                </a:tc>
                <a:tc hMerge="1">
                  <a:txBody>
                    <a:bodyPr/>
                    <a:lstStyle/>
                    <a:p>
                      <a:endParaRPr lang="en-US"/>
                    </a:p>
                  </a:txBody>
                  <a:tcPr/>
                </a:tc>
                <a:extLst>
                  <a:ext uri="{0D108BD9-81ED-4DB2-BD59-A6C34878D82A}">
                    <a16:rowId xmlns:a16="http://schemas.microsoft.com/office/drawing/2014/main" xmlns="" val="3722795713"/>
                  </a:ext>
                </a:extLst>
              </a:tr>
              <a:tr h="702935">
                <a:tc>
                  <a:txBody>
                    <a:bodyPr/>
                    <a:lstStyle/>
                    <a:p>
                      <a:endParaRPr lang="en-US" dirty="0"/>
                    </a:p>
                  </a:txBody>
                  <a:tcPr/>
                </a:tc>
                <a:tc>
                  <a:txBody>
                    <a:bodyPr/>
                    <a:lstStyle/>
                    <a:p>
                      <a:r>
                        <a:rPr lang="en-US" dirty="0"/>
                        <a:t>Locemia</a:t>
                      </a:r>
                    </a:p>
                  </a:txBody>
                  <a:tcPr/>
                </a:tc>
                <a:tc>
                  <a:txBody>
                    <a:bodyPr/>
                    <a:lstStyle/>
                    <a:p>
                      <a:r>
                        <a:rPr lang="en-US" dirty="0"/>
                        <a:t>Injection Kit</a:t>
                      </a:r>
                    </a:p>
                  </a:txBody>
                  <a:tcPr/>
                </a:tc>
                <a:tc>
                  <a:txBody>
                    <a:bodyPr/>
                    <a:lstStyle/>
                    <a:p>
                      <a:r>
                        <a:rPr lang="en-US" dirty="0"/>
                        <a:t>Locemia</a:t>
                      </a:r>
                    </a:p>
                  </a:txBody>
                  <a:tcPr/>
                </a:tc>
                <a:tc>
                  <a:txBody>
                    <a:bodyPr/>
                    <a:lstStyle/>
                    <a:p>
                      <a:r>
                        <a:rPr lang="en-US" dirty="0"/>
                        <a:t>Injection Kit</a:t>
                      </a:r>
                    </a:p>
                  </a:txBody>
                  <a:tcPr/>
                </a:tc>
                <a:extLst>
                  <a:ext uri="{0D108BD9-81ED-4DB2-BD59-A6C34878D82A}">
                    <a16:rowId xmlns:a16="http://schemas.microsoft.com/office/drawing/2014/main" xmlns="" val="610876707"/>
                  </a:ext>
                </a:extLst>
              </a:tr>
              <a:tr h="773723">
                <a:tc>
                  <a:txBody>
                    <a:bodyPr/>
                    <a:lstStyle/>
                    <a:p>
                      <a:r>
                        <a:rPr lang="en-US" dirty="0"/>
                        <a:t>% Who gave correct</a:t>
                      </a:r>
                      <a:r>
                        <a:rPr lang="en-US" baseline="0" dirty="0"/>
                        <a:t> dose</a:t>
                      </a:r>
                      <a:endParaRPr lang="en-US" dirty="0"/>
                    </a:p>
                  </a:txBody>
                  <a:tcPr/>
                </a:tc>
                <a:tc>
                  <a:txBody>
                    <a:bodyPr/>
                    <a:lstStyle/>
                    <a:p>
                      <a:r>
                        <a:rPr lang="en-US" dirty="0"/>
                        <a:t>94%</a:t>
                      </a:r>
                    </a:p>
                  </a:txBody>
                  <a:tcPr/>
                </a:tc>
                <a:tc>
                  <a:txBody>
                    <a:bodyPr/>
                    <a:lstStyle/>
                    <a:p>
                      <a:r>
                        <a:rPr lang="en-US" b="1" dirty="0">
                          <a:solidFill>
                            <a:srgbClr val="FF0000"/>
                          </a:solidFill>
                        </a:rPr>
                        <a:t>13%</a:t>
                      </a:r>
                    </a:p>
                  </a:txBody>
                  <a:tcPr/>
                </a:tc>
                <a:tc>
                  <a:txBody>
                    <a:bodyPr/>
                    <a:lstStyle/>
                    <a:p>
                      <a:r>
                        <a:rPr lang="en-US" dirty="0"/>
                        <a:t>93%</a:t>
                      </a:r>
                    </a:p>
                  </a:txBody>
                  <a:tcPr/>
                </a:tc>
                <a:tc>
                  <a:txBody>
                    <a:bodyPr/>
                    <a:lstStyle/>
                    <a:p>
                      <a:r>
                        <a:rPr lang="en-US" dirty="0"/>
                        <a:t>0%</a:t>
                      </a:r>
                    </a:p>
                  </a:txBody>
                  <a:tcPr/>
                </a:tc>
                <a:extLst>
                  <a:ext uri="{0D108BD9-81ED-4DB2-BD59-A6C34878D82A}">
                    <a16:rowId xmlns:a16="http://schemas.microsoft.com/office/drawing/2014/main" xmlns="" val="4035327676"/>
                  </a:ext>
                </a:extLst>
              </a:tr>
              <a:tr h="1004193">
                <a:tc>
                  <a:txBody>
                    <a:bodyPr/>
                    <a:lstStyle/>
                    <a:p>
                      <a:r>
                        <a:rPr lang="en-US" dirty="0"/>
                        <a:t>Average time to dose</a:t>
                      </a:r>
                      <a:r>
                        <a:rPr lang="en-US" baseline="0" dirty="0"/>
                        <a:t> given</a:t>
                      </a:r>
                      <a:endParaRPr lang="en-US" dirty="0"/>
                    </a:p>
                  </a:txBody>
                  <a:tcPr/>
                </a:tc>
                <a:tc>
                  <a:txBody>
                    <a:bodyPr/>
                    <a:lstStyle/>
                    <a:p>
                      <a:r>
                        <a:rPr lang="en-US" b="1" dirty="0">
                          <a:solidFill>
                            <a:srgbClr val="FF0000"/>
                          </a:solidFill>
                        </a:rPr>
                        <a:t>16 seconds</a:t>
                      </a:r>
                    </a:p>
                  </a:txBody>
                  <a:tcPr/>
                </a:tc>
                <a:tc>
                  <a:txBody>
                    <a:bodyPr/>
                    <a:lstStyle/>
                    <a:p>
                      <a:r>
                        <a:rPr lang="en-US" dirty="0"/>
                        <a:t>2 -5 minutes</a:t>
                      </a:r>
                    </a:p>
                  </a:txBody>
                  <a:tcPr/>
                </a:tc>
                <a:tc>
                  <a:txBody>
                    <a:bodyPr/>
                    <a:lstStyle/>
                    <a:p>
                      <a:r>
                        <a:rPr lang="en-US" dirty="0"/>
                        <a:t>26 seconds</a:t>
                      </a:r>
                    </a:p>
                  </a:txBody>
                  <a:tcPr/>
                </a:tc>
                <a:tc>
                  <a:txBody>
                    <a:bodyPr/>
                    <a:lstStyle/>
                    <a:p>
                      <a:r>
                        <a:rPr lang="en-US" dirty="0">
                          <a:solidFill>
                            <a:srgbClr val="FF0000"/>
                          </a:solidFill>
                        </a:rPr>
                        <a:t>2 minutes, 24 seconds</a:t>
                      </a:r>
                    </a:p>
                  </a:txBody>
                  <a:tcPr/>
                </a:tc>
                <a:extLst>
                  <a:ext uri="{0D108BD9-81ED-4DB2-BD59-A6C34878D82A}">
                    <a16:rowId xmlns:a16="http://schemas.microsoft.com/office/drawing/2014/main" xmlns="" val="2954744607"/>
                  </a:ext>
                </a:extLst>
              </a:tr>
            </a:tbl>
          </a:graphicData>
        </a:graphic>
      </p:graphicFrame>
    </p:spTree>
    <p:extLst>
      <p:ext uri="{BB962C8B-B14F-4D97-AF65-F5344CB8AC3E}">
        <p14:creationId xmlns:p14="http://schemas.microsoft.com/office/powerpoint/2010/main" val="3242465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E54E8E-2ED3-4572-B6E4-CCBE1C7EE068}" type="slidenum">
              <a:rPr lang="en-US" altLang="en-US" smtClean="0"/>
              <a:pPr/>
              <a:t>3</a:t>
            </a:fld>
            <a:endParaRPr lang="en-US" alt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0861" y="937257"/>
            <a:ext cx="5039848" cy="3783158"/>
          </a:xfrm>
          <a:prstGeom prst="rect">
            <a:avLst/>
          </a:prstGeom>
        </p:spPr>
      </p:pic>
      <p:sp>
        <p:nvSpPr>
          <p:cNvPr id="4" name="TextBox 3"/>
          <p:cNvSpPr txBox="1"/>
          <p:nvPr/>
        </p:nvSpPr>
        <p:spPr>
          <a:xfrm>
            <a:off x="0" y="193563"/>
            <a:ext cx="10957342" cy="584775"/>
          </a:xfrm>
          <a:prstGeom prst="rect">
            <a:avLst/>
          </a:prstGeom>
          <a:noFill/>
        </p:spPr>
        <p:txBody>
          <a:bodyPr wrap="square" rtlCol="0">
            <a:spAutoFit/>
          </a:bodyPr>
          <a:lstStyle/>
          <a:p>
            <a:r>
              <a:rPr lang="en-US" sz="3200" b="1" dirty="0"/>
              <a:t>Artificial Implanted Pancreas using </a:t>
            </a:r>
            <a:r>
              <a:rPr lang="en-US" sz="3200" b="1" dirty="0" err="1"/>
              <a:t>NanoTechnology</a:t>
            </a:r>
            <a:endParaRPr lang="en-US" sz="3200" b="1" dirty="0"/>
          </a:p>
        </p:txBody>
      </p:sp>
      <p:sp>
        <p:nvSpPr>
          <p:cNvPr id="5" name="Rectangle 4"/>
          <p:cNvSpPr/>
          <p:nvPr/>
        </p:nvSpPr>
        <p:spPr>
          <a:xfrm>
            <a:off x="351691" y="4994058"/>
            <a:ext cx="8675077" cy="646331"/>
          </a:xfrm>
          <a:prstGeom prst="rect">
            <a:avLst/>
          </a:prstGeom>
        </p:spPr>
        <p:txBody>
          <a:bodyPr wrap="square">
            <a:spAutoFit/>
          </a:bodyPr>
          <a:lstStyle/>
          <a:p>
            <a:r>
              <a:rPr lang="en-US" dirty="0"/>
              <a:t>When blood sugar flows inside the capsule, it stimulates the cells to produce insulin to control sugar levels. </a:t>
            </a:r>
          </a:p>
        </p:txBody>
      </p:sp>
      <p:sp>
        <p:nvSpPr>
          <p:cNvPr id="6" name="Rectangle 5"/>
          <p:cNvSpPr/>
          <p:nvPr/>
        </p:nvSpPr>
        <p:spPr>
          <a:xfrm>
            <a:off x="234461" y="5914033"/>
            <a:ext cx="8909538" cy="646331"/>
          </a:xfrm>
          <a:prstGeom prst="rect">
            <a:avLst/>
          </a:prstGeom>
        </p:spPr>
        <p:txBody>
          <a:bodyPr wrap="square">
            <a:spAutoFit/>
          </a:bodyPr>
          <a:lstStyle/>
          <a:p>
            <a:r>
              <a:rPr lang="en-US" dirty="0">
                <a:solidFill>
                  <a:srgbClr val="C00000"/>
                </a:solidFill>
              </a:rPr>
              <a:t>The device has </a:t>
            </a:r>
            <a:r>
              <a:rPr lang="en-US" dirty="0" err="1">
                <a:solidFill>
                  <a:srgbClr val="C00000"/>
                </a:solidFill>
              </a:rPr>
              <a:t>nano</a:t>
            </a:r>
            <a:r>
              <a:rPr lang="en-US" dirty="0">
                <a:solidFill>
                  <a:srgbClr val="C00000"/>
                </a:solidFill>
              </a:rPr>
              <a:t> pores, pores so small that the body's antibodies cannot get in to attack the cells, but large enough that the insulin can flow out and into the body.</a:t>
            </a:r>
          </a:p>
        </p:txBody>
      </p:sp>
    </p:spTree>
    <p:extLst>
      <p:ext uri="{BB962C8B-B14F-4D97-AF65-F5344CB8AC3E}">
        <p14:creationId xmlns:p14="http://schemas.microsoft.com/office/powerpoint/2010/main" val="2045993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2E54E8E-2ED3-4572-B6E4-CCBE1C7EE068}" type="slidenum">
              <a:rPr lang="en-US" altLang="en-US" smtClean="0"/>
              <a:pPr/>
              <a:t>4</a:t>
            </a:fld>
            <a:endParaRPr lang="en-US" altLang="en-US" dirty="0"/>
          </a:p>
        </p:txBody>
      </p:sp>
      <p:sp>
        <p:nvSpPr>
          <p:cNvPr id="4" name="TextBox 3"/>
          <p:cNvSpPr txBox="1"/>
          <p:nvPr/>
        </p:nvSpPr>
        <p:spPr>
          <a:xfrm>
            <a:off x="55420" y="4549676"/>
            <a:ext cx="9088580" cy="2308324"/>
          </a:xfrm>
          <a:prstGeom prst="rect">
            <a:avLst/>
          </a:prstGeom>
          <a:noFill/>
        </p:spPr>
        <p:txBody>
          <a:bodyPr wrap="square" rtlCol="0">
            <a:spAutoFit/>
          </a:bodyPr>
          <a:lstStyle/>
          <a:p>
            <a:r>
              <a:rPr lang="en-US" dirty="0">
                <a:solidFill>
                  <a:srgbClr val="C00000"/>
                </a:solidFill>
              </a:rPr>
              <a:t>Gene Transfer has shown that we can alter other cells so they start to secrete insulin but only in response to sugar.</a:t>
            </a:r>
          </a:p>
          <a:p>
            <a:endParaRPr lang="en-US" dirty="0">
              <a:solidFill>
                <a:srgbClr val="C00000"/>
              </a:solidFill>
            </a:endParaRPr>
          </a:p>
          <a:p>
            <a:r>
              <a:rPr lang="en-US" dirty="0">
                <a:solidFill>
                  <a:srgbClr val="C00000"/>
                </a:solidFill>
              </a:rPr>
              <a:t> The therapy has cured diabetes in mice for one year without any side effects, which has never been done.</a:t>
            </a:r>
          </a:p>
          <a:p>
            <a:endParaRPr lang="en-US" dirty="0"/>
          </a:p>
          <a:p>
            <a:r>
              <a:rPr lang="en-US" dirty="0"/>
              <a:t>The goal is to conduct large-animal studies and human clinical trials in the next three to five years.</a:t>
            </a:r>
          </a:p>
        </p:txBody>
      </p:sp>
      <p:sp>
        <p:nvSpPr>
          <p:cNvPr id="5" name="TextBox 4"/>
          <p:cNvSpPr txBox="1"/>
          <p:nvPr/>
        </p:nvSpPr>
        <p:spPr>
          <a:xfrm>
            <a:off x="0" y="3782901"/>
            <a:ext cx="9393380" cy="646331"/>
          </a:xfrm>
          <a:prstGeom prst="rect">
            <a:avLst/>
          </a:prstGeom>
          <a:noFill/>
        </p:spPr>
        <p:txBody>
          <a:bodyPr wrap="square" rtlCol="0">
            <a:spAutoFit/>
          </a:bodyPr>
          <a:lstStyle/>
          <a:p>
            <a:r>
              <a:rPr lang="en-US" dirty="0"/>
              <a:t>Researchers at UT Health San Antonio have discovered a strategy that could mean a </a:t>
            </a:r>
          </a:p>
          <a:p>
            <a:r>
              <a:rPr lang="en-US" dirty="0"/>
              <a:t>cure.</a:t>
            </a:r>
          </a:p>
        </p:txBody>
      </p:sp>
      <p:pic>
        <p:nvPicPr>
          <p:cNvPr id="2050" name="Picture 2" descr="http://static-36.sinclairstoryline.com/resources/media/5760e281-2b16-40c7-a926-7197bccb2301-large16x9_DIABETESBREAKTHROUGH.jpg?14927329619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95981"/>
            <a:ext cx="6317673" cy="29524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660072" y="3077682"/>
            <a:ext cx="3797878" cy="584775"/>
          </a:xfrm>
          <a:prstGeom prst="rect">
            <a:avLst/>
          </a:prstGeom>
          <a:noFill/>
        </p:spPr>
        <p:txBody>
          <a:bodyPr wrap="square" rtlCol="0">
            <a:spAutoFit/>
          </a:bodyPr>
          <a:lstStyle/>
          <a:p>
            <a:r>
              <a:rPr lang="en-US" sz="3200" b="1" dirty="0">
                <a:solidFill>
                  <a:srgbClr val="FF0000"/>
                </a:solidFill>
              </a:rPr>
              <a:t>Possible Cure??</a:t>
            </a:r>
          </a:p>
        </p:txBody>
      </p:sp>
    </p:spTree>
    <p:extLst>
      <p:ext uri="{BB962C8B-B14F-4D97-AF65-F5344CB8AC3E}">
        <p14:creationId xmlns:p14="http://schemas.microsoft.com/office/powerpoint/2010/main" val="1054500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813" y="445477"/>
            <a:ext cx="8229600" cy="536575"/>
          </a:xfrm>
        </p:spPr>
        <p:txBody>
          <a:bodyPr>
            <a:noAutofit/>
          </a:bodyPr>
          <a:lstStyle/>
          <a:p>
            <a:r>
              <a:rPr lang="en-US" sz="3600" b="1" dirty="0"/>
              <a:t>What if there was a drug that could:</a:t>
            </a:r>
          </a:p>
        </p:txBody>
      </p:sp>
      <p:sp>
        <p:nvSpPr>
          <p:cNvPr id="3" name="Content Placeholder 2"/>
          <p:cNvSpPr>
            <a:spLocks noGrp="1"/>
          </p:cNvSpPr>
          <p:nvPr>
            <p:ph idx="1"/>
          </p:nvPr>
        </p:nvSpPr>
        <p:spPr>
          <a:xfrm>
            <a:off x="457200" y="1070977"/>
            <a:ext cx="8229600" cy="5482248"/>
          </a:xfrm>
        </p:spPr>
        <p:txBody>
          <a:bodyPr>
            <a:normAutofit fontScale="92500" lnSpcReduction="20000"/>
          </a:bodyPr>
          <a:lstStyle/>
          <a:p>
            <a:r>
              <a:rPr lang="en-US" dirty="0"/>
              <a:t>Slow glucose absorption from the gut</a:t>
            </a:r>
          </a:p>
          <a:p>
            <a:r>
              <a:rPr lang="en-US" dirty="0"/>
              <a:t>Increase insulin from the pancreas when glucose is high.</a:t>
            </a:r>
          </a:p>
          <a:p>
            <a:r>
              <a:rPr lang="en-US" dirty="0"/>
              <a:t>Lower glucagon levels after meals?</a:t>
            </a:r>
          </a:p>
          <a:p>
            <a:r>
              <a:rPr lang="en-US" dirty="0"/>
              <a:t>Suppress a receptor in the hypothalamus to reduce appetite?</a:t>
            </a:r>
          </a:p>
          <a:p>
            <a:r>
              <a:rPr lang="en-US" dirty="0"/>
              <a:t>Increase beta-cell mass and 1</a:t>
            </a:r>
            <a:r>
              <a:rPr lang="en-US" baseline="30000" dirty="0"/>
              <a:t>st</a:t>
            </a:r>
            <a:r>
              <a:rPr lang="en-US" dirty="0"/>
              <a:t> phase insulin release so more insulin reaches the liver and blood more quickly?</a:t>
            </a:r>
          </a:p>
          <a:p>
            <a:r>
              <a:rPr lang="en-US" dirty="0"/>
              <a:t>Reduce the risk of all-cause mortality?</a:t>
            </a:r>
          </a:p>
          <a:p>
            <a:r>
              <a:rPr lang="en-US" dirty="0"/>
              <a:t>Reduce the risk of MACE (heart attacks and strokes)</a:t>
            </a:r>
          </a:p>
          <a:p>
            <a:r>
              <a:rPr lang="en-US" dirty="0"/>
              <a:t>Did not cause hypoglycemia</a:t>
            </a:r>
          </a:p>
          <a:p>
            <a:r>
              <a:rPr lang="en-US" dirty="0"/>
              <a:t>Solves the major problem of Therapy Compliance</a:t>
            </a:r>
          </a:p>
          <a:p>
            <a:pPr marL="0" indent="0">
              <a:buNone/>
            </a:pPr>
            <a:r>
              <a:rPr lang="en-US" dirty="0"/>
              <a:t>AND YOU ONLY HAD TO TAKE ONCE EVERY 365 DAYS?</a:t>
            </a:r>
          </a:p>
          <a:p>
            <a:pPr marL="0" indent="0">
              <a:buNone/>
            </a:pPr>
            <a:r>
              <a:rPr lang="en-US" dirty="0"/>
              <a:t>	</a:t>
            </a:r>
            <a:r>
              <a:rPr lang="en-US" sz="4000" b="1" dirty="0">
                <a:solidFill>
                  <a:srgbClr val="FF0000"/>
                </a:solidFill>
              </a:rPr>
              <a:t>It’s Coming Soon!  2017</a:t>
            </a:r>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5</a:t>
            </a:fld>
            <a:r>
              <a:rPr lang="en-US" dirty="0"/>
              <a:t> of 94</a:t>
            </a:r>
          </a:p>
        </p:txBody>
      </p:sp>
    </p:spTree>
    <p:extLst>
      <p:ext uri="{BB962C8B-B14F-4D97-AF65-F5344CB8AC3E}">
        <p14:creationId xmlns:p14="http://schemas.microsoft.com/office/powerpoint/2010/main" val="3180066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757" y="665877"/>
            <a:ext cx="1884066" cy="536575"/>
          </a:xfrm>
        </p:spPr>
        <p:txBody>
          <a:bodyPr>
            <a:normAutofit fontScale="90000"/>
          </a:bodyPr>
          <a:lstStyle/>
          <a:p>
            <a:r>
              <a:rPr lang="en-US" dirty="0"/>
              <a:t>ITCA 650</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18772" y="127180"/>
            <a:ext cx="2691148" cy="1438730"/>
          </a:xfrm>
        </p:spPr>
      </p:pic>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6</a:t>
            </a:fld>
            <a:endParaRPr lang="en-US" dirty="0"/>
          </a:p>
        </p:txBody>
      </p:sp>
      <p:sp>
        <p:nvSpPr>
          <p:cNvPr id="7" name="TextBox 6"/>
          <p:cNvSpPr txBox="1"/>
          <p:nvPr/>
        </p:nvSpPr>
        <p:spPr>
          <a:xfrm>
            <a:off x="436880" y="1555643"/>
            <a:ext cx="8544559"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a:t>Results from the FREEDOM-2 trial show that after 52 weeks, ITCA 650 (</a:t>
            </a:r>
            <a:r>
              <a:rPr lang="en-US" sz="2000" dirty="0" err="1">
                <a:highlight>
                  <a:srgbClr val="FFFF00"/>
                </a:highlight>
              </a:rPr>
              <a:t>Exenatide</a:t>
            </a:r>
            <a:r>
              <a:rPr lang="en-US" sz="2000" dirty="0"/>
              <a:t>) continued to produce glycemic control and weight loss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solidFill>
                  <a:srgbClr val="FF0000"/>
                </a:solidFill>
              </a:rPr>
              <a:t>A phase 3 study of 5200 patients with type 2 diabetes 61% of the ITCA 650 patients achieved an A1C of &lt; 7%</a:t>
            </a:r>
          </a:p>
          <a:p>
            <a:endParaRPr lang="en-US" sz="2000" dirty="0"/>
          </a:p>
          <a:p>
            <a:pPr marL="342900" indent="-342900">
              <a:buFont typeface="Arial" panose="020B0604020202020204" pitchFamily="34" charset="0"/>
              <a:buChar char="•"/>
            </a:pPr>
            <a:r>
              <a:rPr lang="en-US" sz="2000" dirty="0">
                <a:solidFill>
                  <a:srgbClr val="FF0000"/>
                </a:solidFill>
              </a:rPr>
              <a:t>A drop in A1c of 1.5 points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solidFill>
                  <a:srgbClr val="FF0000"/>
                </a:solidFill>
              </a:rPr>
              <a:t>Patients in the ITCA 650 arm lost an average of 8.8 pounds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err="1"/>
              <a:t>Exenatide</a:t>
            </a:r>
            <a:r>
              <a:rPr lang="en-US" sz="2000" dirty="0"/>
              <a:t>-treated patients were 19% less likely to have a CVD event than patients treated with other glucose-lowering agents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Exenatide-treated patients were also less likely to experience CVD-related and all-cause hospitalization. </a:t>
            </a:r>
          </a:p>
          <a:p>
            <a:pPr marL="342900" indent="-342900">
              <a:buFont typeface="Arial" panose="020B0604020202020204" pitchFamily="34" charset="0"/>
              <a:buChar char="•"/>
            </a:pPr>
            <a:r>
              <a:rPr lang="en-US" sz="2000" b="1" dirty="0"/>
              <a:t>Guarantees Compliance</a:t>
            </a:r>
          </a:p>
          <a:p>
            <a:pPr marL="800100" lvl="1" indent="-342900">
              <a:buFont typeface="Arial" panose="020B0604020202020204" pitchFamily="34" charset="0"/>
              <a:buChar char="•"/>
            </a:pPr>
            <a:r>
              <a:rPr lang="en-US" sz="2000" b="1" dirty="0"/>
              <a:t>25% taken properly and only 20% get refilled</a:t>
            </a:r>
          </a:p>
        </p:txBody>
      </p:sp>
      <p:sp>
        <p:nvSpPr>
          <p:cNvPr id="3" name="TextBox 2"/>
          <p:cNvSpPr txBox="1"/>
          <p:nvPr/>
        </p:nvSpPr>
        <p:spPr>
          <a:xfrm>
            <a:off x="7086600" y="371455"/>
            <a:ext cx="1520190" cy="830997"/>
          </a:xfrm>
          <a:prstGeom prst="rect">
            <a:avLst/>
          </a:prstGeom>
          <a:noFill/>
        </p:spPr>
        <p:txBody>
          <a:bodyPr wrap="square" rtlCol="0">
            <a:spAutoFit/>
          </a:bodyPr>
          <a:lstStyle/>
          <a:p>
            <a:r>
              <a:rPr lang="en-US" sz="2400" dirty="0"/>
              <a:t>A GLP-1 Agonist</a:t>
            </a:r>
          </a:p>
        </p:txBody>
      </p:sp>
    </p:spTree>
    <p:extLst>
      <p:ext uri="{BB962C8B-B14F-4D97-AF65-F5344CB8AC3E}">
        <p14:creationId xmlns:p14="http://schemas.microsoft.com/office/powerpoint/2010/main" val="4094336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042" y="66076"/>
            <a:ext cx="6077888" cy="536575"/>
          </a:xfrm>
        </p:spPr>
        <p:txBody>
          <a:bodyPr>
            <a:normAutofit fontScale="90000"/>
          </a:bodyPr>
          <a:lstStyle/>
          <a:p>
            <a:r>
              <a:rPr lang="en-US" b="1" dirty="0">
                <a:solidFill>
                  <a:srgbClr val="FF0000"/>
                </a:solidFill>
                <a:latin typeface="Arial" panose="020B0604020202020204" pitchFamily="34" charset="0"/>
                <a:cs typeface="Arial" panose="020B0604020202020204" pitchFamily="34" charset="0"/>
              </a:rPr>
              <a:t>Smart Insulin Patch</a:t>
            </a:r>
          </a:p>
        </p:txBody>
      </p:sp>
      <p:sp>
        <p:nvSpPr>
          <p:cNvPr id="3" name="Content Placeholder 2"/>
          <p:cNvSpPr>
            <a:spLocks noGrp="1"/>
          </p:cNvSpPr>
          <p:nvPr>
            <p:ph idx="1"/>
          </p:nvPr>
        </p:nvSpPr>
        <p:spPr>
          <a:xfrm>
            <a:off x="368879" y="4691199"/>
            <a:ext cx="8346858" cy="2342874"/>
          </a:xfrm>
        </p:spPr>
        <p:txBody>
          <a:bodyPr>
            <a:normAutofit lnSpcReduction="10000"/>
          </a:bodyPr>
          <a:lstStyle/>
          <a:p>
            <a:r>
              <a:rPr lang="en-US" b="1" dirty="0">
                <a:latin typeface="Arial" panose="020B0604020202020204" pitchFamily="34" charset="0"/>
                <a:cs typeface="Arial" panose="020B0604020202020204" pitchFamily="34" charset="0"/>
              </a:rPr>
              <a:t>The new, painless patch is smaller than a postage stamp and is covered with an array of more than 100 </a:t>
            </a:r>
            <a:r>
              <a:rPr lang="en-US" b="1" dirty="0" err="1">
                <a:latin typeface="Arial" panose="020B0604020202020204" pitchFamily="34" charset="0"/>
                <a:cs typeface="Arial" panose="020B0604020202020204" pitchFamily="34" charset="0"/>
              </a:rPr>
              <a:t>microneedles</a:t>
            </a:r>
            <a:r>
              <a:rPr lang="en-US" dirty="0"/>
              <a:t>, each of which are loaded with insulin and glucose-sensing enzymes that rapidly </a:t>
            </a:r>
            <a:r>
              <a:rPr lang="en-US" b="1" dirty="0">
                <a:solidFill>
                  <a:srgbClr val="FF0000"/>
                </a:solidFill>
                <a:latin typeface="Arial Black" panose="020B0A04020102020204" pitchFamily="34" charset="0"/>
              </a:rPr>
              <a:t>releases the insulin when blood sugar levels get too high. </a:t>
            </a:r>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7</a:t>
            </a:fld>
            <a:r>
              <a:rPr lang="en-US" dirty="0"/>
              <a:t> of 94</a:t>
            </a:r>
          </a:p>
        </p:txBody>
      </p:sp>
      <p:pic>
        <p:nvPicPr>
          <p:cNvPr id="6" name="Picture 4" descr="Image result for smart insulin photo"/>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5458" y="784009"/>
            <a:ext cx="7543800" cy="3844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853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 y="334856"/>
            <a:ext cx="9144000" cy="536575"/>
          </a:xfrm>
        </p:spPr>
        <p:txBody>
          <a:bodyPr>
            <a:normAutofit fontScale="90000"/>
          </a:bodyPr>
          <a:lstStyle/>
          <a:p>
            <a:r>
              <a:rPr lang="en-US" sz="4400" b="1" dirty="0">
                <a:solidFill>
                  <a:srgbClr val="FF0000"/>
                </a:solidFill>
              </a:rPr>
              <a:t>SMART INSULIN –</a:t>
            </a:r>
            <a:r>
              <a:rPr lang="en-US" sz="4900" b="1" dirty="0">
                <a:solidFill>
                  <a:srgbClr val="FF0000"/>
                </a:solidFill>
              </a:rPr>
              <a:t> GRI </a:t>
            </a:r>
            <a:r>
              <a:rPr lang="en-US" sz="4400" b="1" dirty="0">
                <a:solidFill>
                  <a:srgbClr val="FF0000"/>
                </a:solidFill>
              </a:rPr>
              <a:t>- </a:t>
            </a:r>
            <a:r>
              <a:rPr lang="en-US" dirty="0"/>
              <a:t/>
            </a:r>
            <a:br>
              <a:rPr lang="en-US" dirty="0"/>
            </a:br>
            <a:r>
              <a:rPr lang="en-US" sz="4000" dirty="0">
                <a:solidFill>
                  <a:srgbClr val="C00000"/>
                </a:solidFill>
              </a:rPr>
              <a:t>Glucose Responsive Insulin – </a:t>
            </a:r>
            <a:r>
              <a:rPr lang="en-US" sz="4000" b="1" dirty="0">
                <a:solidFill>
                  <a:srgbClr val="C00000"/>
                </a:solidFill>
              </a:rPr>
              <a:t>A Game Changer</a:t>
            </a:r>
          </a:p>
        </p:txBody>
      </p:sp>
      <p:pic>
        <p:nvPicPr>
          <p:cNvPr id="1026" name="Picture 2" descr="Image result for smart insulin photo"/>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845820" y="1176222"/>
            <a:ext cx="6898871" cy="485594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8</a:t>
            </a:fld>
            <a:endParaRPr lang="en-US" dirty="0"/>
          </a:p>
        </p:txBody>
      </p:sp>
      <p:sp>
        <p:nvSpPr>
          <p:cNvPr id="5" name="TextBox 4"/>
          <p:cNvSpPr txBox="1"/>
          <p:nvPr/>
        </p:nvSpPr>
        <p:spPr>
          <a:xfrm>
            <a:off x="5330043" y="70596"/>
            <a:ext cx="3147900" cy="584775"/>
          </a:xfrm>
          <a:prstGeom prst="rect">
            <a:avLst/>
          </a:prstGeom>
          <a:noFill/>
        </p:spPr>
        <p:txBody>
          <a:bodyPr wrap="square" rtlCol="0">
            <a:spAutoFit/>
          </a:bodyPr>
          <a:lstStyle/>
          <a:p>
            <a:r>
              <a:rPr lang="en-US" sz="3200" b="1" dirty="0">
                <a:solidFill>
                  <a:srgbClr val="00B050"/>
                </a:solidFill>
              </a:rPr>
              <a:t>The Holy Grail </a:t>
            </a:r>
          </a:p>
        </p:txBody>
      </p:sp>
    </p:spTree>
    <p:extLst>
      <p:ext uri="{BB962C8B-B14F-4D97-AF65-F5344CB8AC3E}">
        <p14:creationId xmlns:p14="http://schemas.microsoft.com/office/powerpoint/2010/main" val="2263309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0362" y="-98020"/>
            <a:ext cx="7886700" cy="1325563"/>
          </a:xfrm>
        </p:spPr>
        <p:txBody>
          <a:bodyPr>
            <a:normAutofit/>
          </a:bodyPr>
          <a:lstStyle/>
          <a:p>
            <a:r>
              <a:rPr lang="en-US" sz="6600" b="1" dirty="0"/>
              <a:t>Smart Insulin Pen</a:t>
            </a:r>
          </a:p>
        </p:txBody>
      </p:sp>
      <p:pic>
        <p:nvPicPr>
          <p:cNvPr id="1026" name="Picture 2" descr="Insulin Injector Pen Blue"/>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0" y="946172"/>
            <a:ext cx="5875020" cy="295125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9</a:t>
            </a:fld>
            <a:endParaRPr lang="en-US" dirty="0"/>
          </a:p>
        </p:txBody>
      </p:sp>
      <p:sp>
        <p:nvSpPr>
          <p:cNvPr id="6" name="TextBox 5"/>
          <p:cNvSpPr txBox="1"/>
          <p:nvPr/>
        </p:nvSpPr>
        <p:spPr>
          <a:xfrm>
            <a:off x="0" y="6132951"/>
            <a:ext cx="9144000" cy="923330"/>
          </a:xfrm>
          <a:prstGeom prst="rect">
            <a:avLst/>
          </a:prstGeom>
          <a:noFill/>
        </p:spPr>
        <p:txBody>
          <a:bodyPr wrap="square" rtlCol="0">
            <a:spAutoFit/>
          </a:bodyPr>
          <a:lstStyle/>
          <a:p>
            <a:r>
              <a:rPr lang="en-US" dirty="0"/>
              <a:t>INSULIN IS NOT JUST A LIFE SAVING DRUG BUT ALSO A LETHAL DRUG WHEN DOSED IMPROPERLY.   </a:t>
            </a:r>
            <a:r>
              <a:rPr lang="en-US" dirty="0">
                <a:solidFill>
                  <a:srgbClr val="FF0000"/>
                </a:solidFill>
              </a:rPr>
              <a:t>Available Oct 2017  (Companion Medical)</a:t>
            </a:r>
          </a:p>
          <a:p>
            <a:endParaRPr lang="en-US" dirty="0"/>
          </a:p>
        </p:txBody>
      </p:sp>
      <p:sp>
        <p:nvSpPr>
          <p:cNvPr id="3" name="TextBox 2"/>
          <p:cNvSpPr txBox="1"/>
          <p:nvPr/>
        </p:nvSpPr>
        <p:spPr>
          <a:xfrm>
            <a:off x="98347" y="4120830"/>
            <a:ext cx="8897063" cy="1569660"/>
          </a:xfrm>
          <a:prstGeom prst="rect">
            <a:avLst/>
          </a:prstGeom>
          <a:noFill/>
        </p:spPr>
        <p:txBody>
          <a:bodyPr wrap="square" rtlCol="0">
            <a:spAutoFit/>
          </a:bodyPr>
          <a:lstStyle/>
          <a:p>
            <a:r>
              <a:rPr lang="en-US" sz="2000" dirty="0"/>
              <a:t>A reusable a CGM/” smart” insulin pen/app combination could produce solid patient outcomes at a lower cost than an insulin pump. This could be a real threat to the insulin pump market</a:t>
            </a:r>
            <a:r>
              <a:rPr lang="en-US" dirty="0"/>
              <a:t>.</a:t>
            </a:r>
          </a:p>
          <a:p>
            <a:r>
              <a:rPr lang="en-US" dirty="0"/>
              <a:t>Calculates insulin doses, tracks injection data and shares data when pared with smart phone.</a:t>
            </a:r>
          </a:p>
        </p:txBody>
      </p:sp>
    </p:spTree>
    <p:extLst>
      <p:ext uri="{BB962C8B-B14F-4D97-AF65-F5344CB8AC3E}">
        <p14:creationId xmlns:p14="http://schemas.microsoft.com/office/powerpoint/2010/main" val="2270031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59" y="157674"/>
            <a:ext cx="4886325" cy="536575"/>
          </a:xfrm>
        </p:spPr>
        <p:txBody>
          <a:bodyPr>
            <a:normAutofit fontScale="90000"/>
          </a:bodyPr>
          <a:lstStyle/>
          <a:p>
            <a:r>
              <a:rPr lang="en-US" sz="4800" b="1" dirty="0">
                <a:solidFill>
                  <a:srgbClr val="FF0000"/>
                </a:solidFill>
              </a:rPr>
              <a:t/>
            </a:r>
            <a:br>
              <a:rPr lang="en-US" sz="4800" b="1" dirty="0">
                <a:solidFill>
                  <a:srgbClr val="FF0000"/>
                </a:solidFill>
              </a:rPr>
            </a:br>
            <a:r>
              <a:rPr lang="en-US" sz="4800" b="1" dirty="0">
                <a:solidFill>
                  <a:srgbClr val="FF0000"/>
                </a:solidFill>
              </a:rPr>
              <a:t>Disposable</a:t>
            </a:r>
            <a:br>
              <a:rPr lang="en-US" sz="4800" b="1" dirty="0">
                <a:solidFill>
                  <a:srgbClr val="FF0000"/>
                </a:solidFill>
              </a:rPr>
            </a:br>
            <a:r>
              <a:rPr lang="en-US" sz="4800" b="1" dirty="0" err="1">
                <a:solidFill>
                  <a:srgbClr val="FF0000"/>
                </a:solidFill>
              </a:rPr>
              <a:t>Bandaid</a:t>
            </a:r>
            <a:r>
              <a:rPr lang="en-US" sz="4800" b="1" dirty="0">
                <a:solidFill>
                  <a:srgbClr val="FF0000"/>
                </a:solidFill>
              </a:rPr>
              <a:t> CGMS</a:t>
            </a:r>
          </a:p>
        </p:txBody>
      </p:sp>
      <p:sp>
        <p:nvSpPr>
          <p:cNvPr id="3" name="Content Placeholder 2"/>
          <p:cNvSpPr>
            <a:spLocks noGrp="1"/>
          </p:cNvSpPr>
          <p:nvPr>
            <p:ph idx="1"/>
          </p:nvPr>
        </p:nvSpPr>
        <p:spPr>
          <a:xfrm>
            <a:off x="357187" y="3922713"/>
            <a:ext cx="8229600" cy="2276475"/>
          </a:xfrm>
        </p:spPr>
        <p:txBody>
          <a:bodyPr>
            <a:normAutofit fontScale="92500" lnSpcReduction="20000"/>
          </a:bodyPr>
          <a:lstStyle/>
          <a:p>
            <a:r>
              <a:rPr lang="en-US" dirty="0"/>
              <a:t>Google/</a:t>
            </a:r>
            <a:r>
              <a:rPr lang="en-US" dirty="0" err="1"/>
              <a:t>Dexcom</a:t>
            </a:r>
            <a:r>
              <a:rPr lang="en-US" dirty="0"/>
              <a:t> developing a disposable </a:t>
            </a:r>
            <a:r>
              <a:rPr lang="en-US" dirty="0" err="1"/>
              <a:t>bandaid</a:t>
            </a:r>
            <a:r>
              <a:rPr lang="en-US" dirty="0"/>
              <a:t> CGM</a:t>
            </a:r>
          </a:p>
          <a:p>
            <a:r>
              <a:rPr lang="en-US" dirty="0">
                <a:solidFill>
                  <a:srgbClr val="FF0000"/>
                </a:solidFill>
              </a:rPr>
              <a:t>Will transform diabetes management –Blood Glucose monitors where you need to prick your finger will no longer exist.</a:t>
            </a:r>
          </a:p>
          <a:p>
            <a:r>
              <a:rPr lang="en-US" dirty="0">
                <a:solidFill>
                  <a:srgbClr val="FF0000"/>
                </a:solidFill>
              </a:rPr>
              <a:t>This will change the way we monitor &amp; Treat patients with</a:t>
            </a:r>
          </a:p>
          <a:p>
            <a:pPr marL="0" indent="0">
              <a:buNone/>
            </a:pPr>
            <a:r>
              <a:rPr lang="en-US" dirty="0">
                <a:solidFill>
                  <a:srgbClr val="FF0000"/>
                </a:solidFill>
              </a:rPr>
              <a:t>   diabetes, and prediabetes. </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10</a:t>
            </a:fld>
            <a:r>
              <a:rPr lang="en-US" dirty="0"/>
              <a:t> of 94</a:t>
            </a:r>
          </a:p>
        </p:txBody>
      </p:sp>
      <p:pic>
        <p:nvPicPr>
          <p:cNvPr id="1026" name="Picture 2" descr="https://tse3.mm.bing.net/th?id=OIP.HJkMvQtqrtYkloFet4-hiQEsDH&amp;pid=15.1&amp;P=0&amp;w=309&amp;h=2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5604" y="318402"/>
            <a:ext cx="4504691" cy="2988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112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 y="165706"/>
            <a:ext cx="6164999" cy="536575"/>
          </a:xfrm>
        </p:spPr>
        <p:txBody>
          <a:bodyPr>
            <a:normAutofit fontScale="90000"/>
          </a:bodyPr>
          <a:lstStyle/>
          <a:p>
            <a:r>
              <a:rPr lang="en-US" dirty="0" err="1"/>
              <a:t>Minimed</a:t>
            </a:r>
            <a:r>
              <a:rPr lang="en-US" dirty="0"/>
              <a:t> 670G</a:t>
            </a:r>
          </a:p>
        </p:txBody>
      </p:sp>
      <p:sp>
        <p:nvSpPr>
          <p:cNvPr id="3" name="Content Placeholder 2"/>
          <p:cNvSpPr>
            <a:spLocks noGrp="1"/>
          </p:cNvSpPr>
          <p:nvPr>
            <p:ph idx="1"/>
          </p:nvPr>
        </p:nvSpPr>
        <p:spPr>
          <a:xfrm>
            <a:off x="306475" y="1876352"/>
            <a:ext cx="8345156" cy="2219347"/>
          </a:xfrm>
        </p:spPr>
        <p:txBody>
          <a:bodyPr>
            <a:noAutofit/>
          </a:bodyPr>
          <a:lstStyle/>
          <a:p>
            <a:r>
              <a:rPr lang="en-US" sz="2400" dirty="0">
                <a:solidFill>
                  <a:srgbClr val="FF0000"/>
                </a:solidFill>
              </a:rPr>
              <a:t>CGM reading every five minutes, the 670G pump’s software automatically increases or decreases basal insulin delivery to target a blood glucose of 120 mg/dl. </a:t>
            </a:r>
          </a:p>
          <a:p>
            <a:r>
              <a:rPr lang="en-US" sz="2400" dirty="0"/>
              <a:t>The 670G is considered a </a:t>
            </a:r>
            <a:r>
              <a:rPr lang="en-US" sz="2400" dirty="0">
                <a:solidFill>
                  <a:srgbClr val="FF0000"/>
                </a:solidFill>
              </a:rPr>
              <a:t>“hybrid closed loop,” as a user still needs to bolus for meals and notify the system of exercise. </a:t>
            </a:r>
            <a:r>
              <a:rPr lang="en-US" sz="2400" dirty="0"/>
              <a:t>Otherwise, it takes care of insulin dosing in the background, which is particularly valuable at night.</a:t>
            </a:r>
          </a:p>
          <a:p>
            <a:r>
              <a:rPr lang="en-US" sz="2400" dirty="0">
                <a:solidFill>
                  <a:srgbClr val="FF0000"/>
                </a:solidFill>
              </a:rPr>
              <a:t>It will only suggest a correction bolus when a </a:t>
            </a:r>
            <a:r>
              <a:rPr lang="en-US" sz="2400" dirty="0" err="1">
                <a:solidFill>
                  <a:srgbClr val="FF0000"/>
                </a:solidFill>
              </a:rPr>
              <a:t>fingerstick</a:t>
            </a:r>
            <a:r>
              <a:rPr lang="en-US" sz="2400" dirty="0">
                <a:solidFill>
                  <a:srgbClr val="FF0000"/>
                </a:solidFill>
              </a:rPr>
              <a:t> is taken. Still, the 670G will modulate basal insulin to keep glucose in range</a:t>
            </a:r>
            <a:r>
              <a:rPr lang="en-US" sz="2400" dirty="0"/>
              <a:t>.</a:t>
            </a:r>
          </a:p>
          <a:p>
            <a:r>
              <a:rPr lang="en-US" sz="2400" dirty="0">
                <a:solidFill>
                  <a:srgbClr val="FF0000"/>
                </a:solidFill>
              </a:rPr>
              <a:t>Future models under testing, will add correction boluses based on CGM readings</a:t>
            </a:r>
            <a:r>
              <a:rPr lang="en-US" sz="2400" dirty="0"/>
              <a:t>, further addressing highs automatically. </a:t>
            </a:r>
          </a:p>
          <a:p>
            <a:r>
              <a:rPr lang="en-US" sz="2400" dirty="0"/>
              <a:t>It provides for better control and less hypoglycemia. </a:t>
            </a:r>
          </a:p>
          <a:p>
            <a:endParaRPr lang="en-US" sz="2400" dirty="0"/>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11</a:t>
            </a:fld>
            <a:endParaRPr lang="en-US" dirty="0"/>
          </a:p>
        </p:txBody>
      </p:sp>
      <p:pic>
        <p:nvPicPr>
          <p:cNvPr id="1026" name="Picture 2" descr="https://gallery.mailchimp.com/8855a320a24ebfbc0280ac3e1/images/a5ec11bb-a4c7-4fe4-8cb2-6b8989450a6b.jpg"/>
          <p:cNvPicPr>
            <a:picLocks noChangeAspect="1" noChangeArrowheads="1"/>
          </p:cNvPicPr>
          <p:nvPr/>
        </p:nvPicPr>
        <p:blipFill>
          <a:blip r:link="rId3">
            <a:extLst>
              <a:ext uri="{28A0092B-C50C-407E-A947-70E740481C1C}">
                <a14:useLocalDpi xmlns:a14="http://schemas.microsoft.com/office/drawing/2010/main" val="0"/>
              </a:ext>
            </a:extLst>
          </a:blip>
          <a:srcRect/>
          <a:stretch>
            <a:fillRect/>
          </a:stretch>
        </p:blipFill>
        <p:spPr bwMode="auto">
          <a:xfrm rot="-5340000">
            <a:off x="6449227" y="-415602"/>
            <a:ext cx="1583229" cy="2794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52400" y="1246550"/>
            <a:ext cx="7929282" cy="584775"/>
          </a:xfrm>
          <a:prstGeom prst="rect">
            <a:avLst/>
          </a:prstGeom>
          <a:noFill/>
        </p:spPr>
        <p:txBody>
          <a:bodyPr wrap="square" rtlCol="0">
            <a:spAutoFit/>
          </a:bodyPr>
          <a:lstStyle/>
          <a:p>
            <a:r>
              <a:rPr lang="en-US" sz="3200" b="1" dirty="0"/>
              <a:t>First Artificial Pancreas?</a:t>
            </a:r>
          </a:p>
        </p:txBody>
      </p:sp>
    </p:spTree>
    <p:extLst>
      <p:ext uri="{BB962C8B-B14F-4D97-AF65-F5344CB8AC3E}">
        <p14:creationId xmlns:p14="http://schemas.microsoft.com/office/powerpoint/2010/main" val="1778430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p:txBody>
          <a:bodyPr>
            <a:noAutofit/>
          </a:bodyPr>
          <a:lstStyle/>
          <a:p>
            <a:r>
              <a:rPr lang="en-US" sz="3200" dirty="0"/>
              <a:t>The </a:t>
            </a:r>
            <a:r>
              <a:rPr lang="en-US" sz="3200" dirty="0" err="1"/>
              <a:t>Dexcom</a:t>
            </a:r>
            <a:r>
              <a:rPr lang="en-US" sz="3200" dirty="0"/>
              <a:t> G5 is the first continuous glucose monitoring system to receive FDA approval for </a:t>
            </a:r>
            <a:r>
              <a:rPr lang="en-US" sz="3200" u="sng" dirty="0">
                <a:solidFill>
                  <a:srgbClr val="FF0000"/>
                </a:solidFill>
              </a:rPr>
              <a:t>insulin dosing decisions, without the need for a </a:t>
            </a:r>
            <a:r>
              <a:rPr lang="en-US" sz="3200" u="sng" dirty="0" err="1">
                <a:solidFill>
                  <a:srgbClr val="FF0000"/>
                </a:solidFill>
              </a:rPr>
              <a:t>fingerstick</a:t>
            </a:r>
            <a:r>
              <a:rPr lang="en-US" sz="3200" dirty="0"/>
              <a:t>. (except for </a:t>
            </a:r>
            <a:r>
              <a:rPr lang="en-US" sz="3200" b="1" dirty="0"/>
              <a:t>calibrating</a:t>
            </a:r>
            <a:r>
              <a:rPr lang="en-US" sz="3200" dirty="0"/>
              <a:t> the system)</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25627" y="4175255"/>
            <a:ext cx="2834006" cy="2181096"/>
          </a:xfrm>
        </p:spPr>
      </p:pic>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12</a:t>
            </a:fld>
            <a:r>
              <a:rPr lang="en-US" dirty="0"/>
              <a:t> of 94</a:t>
            </a:r>
          </a:p>
        </p:txBody>
      </p:sp>
      <p:sp>
        <p:nvSpPr>
          <p:cNvPr id="6" name="TextBox 5"/>
          <p:cNvSpPr txBox="1"/>
          <p:nvPr/>
        </p:nvSpPr>
        <p:spPr>
          <a:xfrm>
            <a:off x="398691" y="3889845"/>
            <a:ext cx="4823208" cy="2677656"/>
          </a:xfrm>
          <a:prstGeom prst="rect">
            <a:avLst/>
          </a:prstGeom>
          <a:noFill/>
        </p:spPr>
        <p:txBody>
          <a:bodyPr wrap="square" rtlCol="0">
            <a:spAutoFit/>
          </a:bodyPr>
          <a:lstStyle/>
          <a:p>
            <a:r>
              <a:rPr lang="en-US" sz="2800" dirty="0"/>
              <a:t>The G6 sensor expected in </a:t>
            </a:r>
            <a:r>
              <a:rPr lang="en-US" sz="2800" b="1" u="sng" dirty="0"/>
              <a:t>2018</a:t>
            </a:r>
            <a:r>
              <a:rPr lang="en-US" sz="2800" dirty="0"/>
              <a:t> will be smaller and thinner and </a:t>
            </a:r>
            <a:r>
              <a:rPr lang="en-US" sz="2800" dirty="0">
                <a:highlight>
                  <a:srgbClr val="FFFF00"/>
                </a:highlight>
              </a:rPr>
              <a:t>will not need any calibrations and will last 14 days instead of the current 7 days.</a:t>
            </a:r>
          </a:p>
        </p:txBody>
      </p:sp>
      <p:sp>
        <p:nvSpPr>
          <p:cNvPr id="9" name="TextBox 8"/>
          <p:cNvSpPr txBox="1"/>
          <p:nvPr/>
        </p:nvSpPr>
        <p:spPr>
          <a:xfrm>
            <a:off x="172278" y="2305878"/>
            <a:ext cx="8786192" cy="2862322"/>
          </a:xfrm>
          <a:prstGeom prst="rect">
            <a:avLst/>
          </a:prstGeom>
          <a:noFill/>
        </p:spPr>
        <p:txBody>
          <a:bodyPr wrap="square" rtlCol="0">
            <a:spAutoFit/>
          </a:bodyPr>
          <a:lstStyle/>
          <a:p>
            <a:r>
              <a:rPr lang="en-US" sz="2400" b="1" dirty="0"/>
              <a:t>The </a:t>
            </a:r>
            <a:r>
              <a:rPr lang="en-US" sz="2400" b="1" dirty="0" err="1"/>
              <a:t>Dexcom</a:t>
            </a:r>
            <a:r>
              <a:rPr lang="en-US" sz="2400" b="1" dirty="0"/>
              <a:t> G5 CGM sensor </a:t>
            </a:r>
            <a:r>
              <a:rPr lang="en-US" sz="2400" b="1" dirty="0">
                <a:solidFill>
                  <a:srgbClr val="FF0000"/>
                </a:solidFill>
              </a:rPr>
              <a:t>now paid for by Medicare for those with type 1 or 2 diabetes, on </a:t>
            </a:r>
            <a:r>
              <a:rPr lang="en-US" sz="2400" b="1" u="sng" dirty="0">
                <a:solidFill>
                  <a:srgbClr val="C00000"/>
                </a:solidFill>
              </a:rPr>
              <a:t>multiple injections and check their blood sugars at least 4 times day. </a:t>
            </a:r>
          </a:p>
          <a:p>
            <a:endParaRPr lang="en-US" dirty="0"/>
          </a:p>
          <a:p>
            <a:endParaRPr lang="en-US" dirty="0"/>
          </a:p>
          <a:p>
            <a:endParaRPr lang="en-US" dirty="0"/>
          </a:p>
          <a:p>
            <a:endParaRPr lang="en-US" dirty="0"/>
          </a:p>
          <a:p>
            <a:endParaRPr lang="en-US" dirty="0"/>
          </a:p>
          <a:p>
            <a:r>
              <a:rPr lang="en-US" dirty="0"/>
              <a:t>g5</a:t>
            </a:r>
          </a:p>
        </p:txBody>
      </p:sp>
    </p:spTree>
    <p:extLst>
      <p:ext uri="{BB962C8B-B14F-4D97-AF65-F5344CB8AC3E}">
        <p14:creationId xmlns:p14="http://schemas.microsoft.com/office/powerpoint/2010/main" val="833709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5750" y="89764"/>
            <a:ext cx="8229600" cy="536575"/>
          </a:xfrm>
        </p:spPr>
        <p:txBody>
          <a:bodyPr>
            <a:normAutofit fontScale="90000"/>
          </a:bodyPr>
          <a:lstStyle/>
          <a:p>
            <a:r>
              <a:rPr lang="en-US" dirty="0"/>
              <a:t>Freestyle </a:t>
            </a:r>
            <a:r>
              <a:rPr lang="en-US" dirty="0" err="1"/>
              <a:t>Libre</a:t>
            </a:r>
            <a:r>
              <a:rPr lang="en-US" dirty="0"/>
              <a:t> Pro</a:t>
            </a:r>
          </a:p>
        </p:txBody>
      </p:sp>
      <p:sp>
        <p:nvSpPr>
          <p:cNvPr id="5" name="Content Placeholder 4"/>
          <p:cNvSpPr>
            <a:spLocks noGrp="1"/>
          </p:cNvSpPr>
          <p:nvPr>
            <p:ph idx="1"/>
          </p:nvPr>
        </p:nvSpPr>
        <p:spPr>
          <a:xfrm>
            <a:off x="285750" y="637735"/>
            <a:ext cx="8229600" cy="2933705"/>
          </a:xfrm>
        </p:spPr>
        <p:txBody>
          <a:bodyPr>
            <a:normAutofit fontScale="92500" lnSpcReduction="10000"/>
          </a:bodyPr>
          <a:lstStyle/>
          <a:p>
            <a:r>
              <a:rPr lang="en-US" sz="1800" dirty="0"/>
              <a:t>FreeStyle® Libre Flash Glucose (CGMs) Monitoring System, is a revolutionary new glucose sensing technology for people with diabetes that eliminates finger sticks. The system reads glucose levels through a sensor. In addition, no finger prick calibration is needed, a key differentiator from current CGM systems. Another differentiator is that it doesn’t have an alarm for highs or lows like CGMs do. (Navigator software)</a:t>
            </a:r>
          </a:p>
          <a:p>
            <a:r>
              <a:rPr lang="en-US" sz="1800" dirty="0"/>
              <a:t>Currently only available in Europe. </a:t>
            </a:r>
          </a:p>
          <a:p>
            <a:r>
              <a:rPr lang="en-US" sz="1800" dirty="0"/>
              <a:t>For now, the data is blinded from patient</a:t>
            </a:r>
          </a:p>
          <a:p>
            <a:r>
              <a:rPr lang="en-US" sz="1800" dirty="0"/>
              <a:t>14 day sensor COST 60 dollars </a:t>
            </a:r>
          </a:p>
          <a:p>
            <a:r>
              <a:rPr lang="en-US" sz="1800" dirty="0"/>
              <a:t>Reader cost 60 dollars which you can use for multiple sensors</a:t>
            </a:r>
          </a:p>
          <a:p>
            <a:r>
              <a:rPr lang="en-US" sz="1800" dirty="0"/>
              <a:t>Reimbursement is about 200 dollars</a:t>
            </a:r>
          </a:p>
          <a:p>
            <a:endParaRPr lang="en-US" sz="1800" dirty="0"/>
          </a:p>
          <a:p>
            <a:pPr marL="0" indent="0">
              <a:buNone/>
            </a:pPr>
            <a:endParaRPr lang="en-US" sz="1800" dirty="0"/>
          </a:p>
          <a:p>
            <a:pPr marL="0" indent="0">
              <a:buNone/>
            </a:pPr>
            <a:endParaRPr lang="en-US" sz="1800" dirty="0"/>
          </a:p>
        </p:txBody>
      </p:sp>
      <p:sp>
        <p:nvSpPr>
          <p:cNvPr id="3" name="Slide Number Placeholder 2"/>
          <p:cNvSpPr>
            <a:spLocks noGrp="1"/>
          </p:cNvSpPr>
          <p:nvPr>
            <p:ph type="sldNum" sz="quarter" idx="12"/>
          </p:nvPr>
        </p:nvSpPr>
        <p:spPr/>
        <p:txBody>
          <a:bodyPr/>
          <a:lstStyle/>
          <a:p>
            <a:pPr>
              <a:defRPr/>
            </a:pPr>
            <a:fld id="{B676C555-DC85-6042-A1EC-6E6CA2A20958}" type="slidenum">
              <a:rPr lang="en-US" smtClean="0"/>
              <a:pPr>
                <a:defRPr/>
              </a:pPr>
              <a:t>13</a:t>
            </a:fld>
            <a:endParaRPr lang="en-US" dirty="0"/>
          </a:p>
        </p:txBody>
      </p:sp>
      <p:pic>
        <p:nvPicPr>
          <p:cNvPr id="6" name="Picture 5"/>
          <p:cNvPicPr>
            <a:picLocks noChangeAspect="1"/>
          </p:cNvPicPr>
          <p:nvPr/>
        </p:nvPicPr>
        <p:blipFill>
          <a:blip r:embed="rId3"/>
          <a:stretch>
            <a:fillRect/>
          </a:stretch>
        </p:blipFill>
        <p:spPr>
          <a:xfrm>
            <a:off x="665413" y="4056924"/>
            <a:ext cx="2763280" cy="1843086"/>
          </a:xfrm>
          <a:prstGeom prst="rect">
            <a:avLst/>
          </a:prstGeom>
        </p:spPr>
      </p:pic>
      <p:pic>
        <p:nvPicPr>
          <p:cNvPr id="2052" name="Picture 4" descr="https://diatribe.org/sites/default/files/images/IMG_44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6587" y="2397982"/>
            <a:ext cx="1528763" cy="18207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14388" y="6215063"/>
            <a:ext cx="7172325" cy="369332"/>
          </a:xfrm>
          <a:prstGeom prst="rect">
            <a:avLst/>
          </a:prstGeom>
          <a:noFill/>
        </p:spPr>
        <p:txBody>
          <a:bodyPr wrap="square" rtlCol="0">
            <a:spAutoFit/>
          </a:bodyPr>
          <a:lstStyle/>
          <a:p>
            <a:r>
              <a:rPr lang="en-US" dirty="0"/>
              <a:t>Google, </a:t>
            </a:r>
            <a:r>
              <a:rPr lang="en-US" b="1" dirty="0" err="1">
                <a:solidFill>
                  <a:srgbClr val="FF0000"/>
                </a:solidFill>
              </a:rPr>
              <a:t>Dexcom</a:t>
            </a:r>
            <a:r>
              <a:rPr lang="en-US" dirty="0"/>
              <a:t>, Abbott, and Apple in a race to replace the BGM!</a:t>
            </a:r>
          </a:p>
        </p:txBody>
      </p:sp>
    </p:spTree>
    <p:extLst>
      <p:ext uri="{BB962C8B-B14F-4D97-AF65-F5344CB8AC3E}">
        <p14:creationId xmlns:p14="http://schemas.microsoft.com/office/powerpoint/2010/main" val="34147839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ARTICULATE_PRESENTATION_ID" val="10230"/>
  <p:tag name="ARTICULATE_PROJECT_CHECK" val="0"/>
  <p:tag name="ARTICULATE_PRESENTER_VERSION" val="6"/>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 - &amp;quot;Faculty&amp;quot;&quot;/&gt;&lt;property id=&quot;20307&quot; value=&quot;262&quot;/&gt;&lt;/object&gt;&lt;object type=&quot;3&quot; unique_id=&quot;10006&quot;&gt;&lt;property id=&quot;20148&quot; value=&quot;5&quot;/&gt;&lt;property id=&quot;20300&quot; value=&quot;Slide 3 - &amp;quot;QUIZ:  How People Learn &amp;amp; Change&amp;quot;&quot;/&gt;&lt;property id=&quot;20307&quot; value=&quot;257&quot;/&gt;&lt;/object&gt;&lt;object type=&quot;3&quot; unique_id=&quot;10007&quot;&gt;&lt;property id=&quot;20148&quot; value=&quot;5&quot;/&gt;&lt;property id=&quot;20300&quot; value=&quot;Slide 4 - &amp;quot;Polling Question #1&amp;quot;&quot;/&gt;&lt;property id=&quot;20307&quot; value=&quot;261&quot;/&gt;&lt;/object&gt;&lt;object type=&quot;3&quot; unique_id=&quot;10008&quot;&gt;&lt;property id=&quot;20148&quot; value=&quot;5&quot;/&gt;&lt;property id=&quot;20300&quot; value=&quot;Slide 5 - &amp;quot;Questions?&amp;quot;&quot;/&gt;&lt;property id=&quot;20307&quot; value=&quot;258&quot;/&gt;&lt;/object&gt;&lt;/object&gt;&lt;/object&gt;&lt;/database&gt;"/>
  <p:tag name="ARTICULATE_PROJECT_OPEN" val="0"/>
  <p:tag name="SECTOMILLISECCONVERTED"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69574</TotalTime>
  <Words>1673</Words>
  <Application>Microsoft Macintosh PowerPoint</Application>
  <PresentationFormat>On-screen Show (4:3)</PresentationFormat>
  <Paragraphs>279</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 Black</vt:lpstr>
      <vt:lpstr>Calibri</vt:lpstr>
      <vt:lpstr>Calibri Light</vt:lpstr>
      <vt:lpstr>Futura Book</vt:lpstr>
      <vt:lpstr>ヒラギノ角ゴ Pro W3</vt:lpstr>
      <vt:lpstr>Arial</vt:lpstr>
      <vt:lpstr>Office Theme</vt:lpstr>
      <vt:lpstr>PowerPoint Presentation</vt:lpstr>
      <vt:lpstr>Intranasal Glucagon (Locemia®) (lo-chemia)</vt:lpstr>
      <vt:lpstr>PowerPoint Presentation</vt:lpstr>
      <vt:lpstr>PowerPoint Presentation</vt:lpstr>
      <vt:lpstr>What if there was a drug that could:</vt:lpstr>
      <vt:lpstr>ITCA 650</vt:lpstr>
      <vt:lpstr>Smart Insulin Patch</vt:lpstr>
      <vt:lpstr>SMART INSULIN – GRI -  Glucose Responsive Insulin – A Game Changer</vt:lpstr>
      <vt:lpstr>Smart Insulin Pen</vt:lpstr>
      <vt:lpstr> Disposable Bandaid CGMS</vt:lpstr>
      <vt:lpstr>Minimed 670G</vt:lpstr>
      <vt:lpstr>The Dexcom G5 is the first continuous glucose monitoring system to receive FDA approval for insulin dosing decisions, without the need for a fingerstick. (except for calibrating the system)</vt:lpstr>
      <vt:lpstr>Freestyle Libre Pro</vt:lpstr>
    </vt:vector>
  </TitlesOfParts>
  <Company>AADE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Olsen</dc:creator>
  <cp:lastModifiedBy>Monica Dennis</cp:lastModifiedBy>
  <cp:revision>462</cp:revision>
  <cp:lastPrinted>2017-10-07T17:26:44Z</cp:lastPrinted>
  <dcterms:created xsi:type="dcterms:W3CDTF">2011-11-21T21:02:00Z</dcterms:created>
  <dcterms:modified xsi:type="dcterms:W3CDTF">2017-12-03T16:23:58Z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ath">
    <vt:lpwstr>SlideTemplate</vt:lpwstr>
  </property>
  <property fmtid="{D5CDD505-2E9C-101B-9397-08002B2CF9AE}" pid="4" name="ArticulateGUID">
    <vt:lpwstr>257E1B41-ECFE-430A-B8BF-D9E659818478</vt:lpwstr>
  </property>
  <property fmtid="{D5CDD505-2E9C-101B-9397-08002B2CF9AE}" pid="5" name="ArticulateProjectFull">
    <vt:lpwstr>T:\Education\DistanceEd\Webinars\+ProgramFiles\2013\+Speaker Packet Template\AADE SlideTemplate.ppta</vt:lpwstr>
  </property>
</Properties>
</file>