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14"/>
  </p:notesMasterIdLst>
  <p:handoutMasterIdLst>
    <p:handoutMasterId r:id="rId15"/>
  </p:handoutMasterIdLst>
  <p:sldIdLst>
    <p:sldId id="692" r:id="rId2"/>
    <p:sldId id="694" r:id="rId3"/>
    <p:sldId id="710" r:id="rId4"/>
    <p:sldId id="708" r:id="rId5"/>
    <p:sldId id="709" r:id="rId6"/>
    <p:sldId id="535" r:id="rId7"/>
    <p:sldId id="549" r:id="rId8"/>
    <p:sldId id="633" r:id="rId9"/>
    <p:sldId id="764" r:id="rId10"/>
    <p:sldId id="698" r:id="rId11"/>
    <p:sldId id="635" r:id="rId12"/>
    <p:sldId id="636" r:id="rId13"/>
  </p:sldIdLst>
  <p:sldSz cx="9144000" cy="6858000" type="screen4x3"/>
  <p:notesSz cx="7077075" cy="9363075"/>
  <p:custDataLst>
    <p:tags r:id="rId16"/>
  </p:custDataLst>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MSOffice"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A2E"/>
    <a:srgbClr val="898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autoAdjust="0"/>
    <p:restoredTop sz="72857" autoAdjust="0"/>
  </p:normalViewPr>
  <p:slideViewPr>
    <p:cSldViewPr snapToGrid="0" snapToObjects="1" showGuides="1">
      <p:cViewPr varScale="1">
        <p:scale>
          <a:sx n="68" d="100"/>
          <a:sy n="68" d="100"/>
        </p:scale>
        <p:origin x="1416" y="192"/>
      </p:cViewPr>
      <p:guideLst>
        <p:guide orient="horz" pos="2160"/>
        <p:guide pos="2880"/>
      </p:guideLst>
    </p:cSldViewPr>
  </p:slideViewPr>
  <p:outlineViewPr>
    <p:cViewPr>
      <p:scale>
        <a:sx n="33" d="100"/>
        <a:sy n="33" d="100"/>
      </p:scale>
      <p:origin x="0" y="-2875"/>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77"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tags" Target="tags/tag1.xml"/><Relationship Id="rId17" Type="http://schemas.openxmlformats.org/officeDocument/2006/relationships/commentAuthors" Target="commentAuthors.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D01CBF78-73C7-4441-9DF3-569B3DF4BEAB}" type="datetime1">
              <a:rPr lang="en-US"/>
              <a:pPr>
                <a:defRPr/>
              </a:pPr>
              <a:t>12/3/17</a:t>
            </a:fld>
            <a:endParaRPr lang="en-US" dirty="0"/>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B5696897-C746-2246-962C-5080B26730DD}" type="slidenum">
              <a:rPr lang="en-US"/>
              <a:pPr>
                <a:defRPr/>
              </a:pPr>
              <a:t>‹#›</a:t>
            </a:fld>
            <a:endParaRPr lang="en-US" dirty="0"/>
          </a:p>
        </p:txBody>
      </p:sp>
    </p:spTree>
    <p:extLst>
      <p:ext uri="{BB962C8B-B14F-4D97-AF65-F5344CB8AC3E}">
        <p14:creationId xmlns:p14="http://schemas.microsoft.com/office/powerpoint/2010/main" val="3436977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5877B0DC-DABF-7449-9612-70B988308CCB}" type="datetime1">
              <a:rPr lang="en-US"/>
              <a:pPr>
                <a:defRPr/>
              </a:pPr>
              <a:t>12/3/17</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pPr lvl="0"/>
            <a:endParaRPr lang="en-US" noProof="0"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08DEC9D8-0AE0-8044-8C5F-5338C4E29812}" type="slidenum">
              <a:rPr lang="en-US"/>
              <a:pPr>
                <a:defRPr/>
              </a:pPr>
              <a:t>‹#›</a:t>
            </a:fld>
            <a:endParaRPr lang="en-US" dirty="0"/>
          </a:p>
        </p:txBody>
      </p:sp>
    </p:spTree>
    <p:extLst>
      <p:ext uri="{BB962C8B-B14F-4D97-AF65-F5344CB8AC3E}">
        <p14:creationId xmlns:p14="http://schemas.microsoft.com/office/powerpoint/2010/main" val="345679376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r.smartbrief.com/resp/iLepCwoFdUpiiweQfDtvhgfCBlnZ"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a:t>
            </a:fld>
            <a:endParaRPr lang="en-US" dirty="0"/>
          </a:p>
        </p:txBody>
      </p:sp>
    </p:spTree>
    <p:extLst>
      <p:ext uri="{BB962C8B-B14F-4D97-AF65-F5344CB8AC3E}">
        <p14:creationId xmlns:p14="http://schemas.microsoft.com/office/powerpoint/2010/main" val="3088839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2</a:t>
            </a:fld>
            <a:endParaRPr lang="en-US" dirty="0"/>
          </a:p>
        </p:txBody>
      </p:sp>
    </p:spTree>
    <p:extLst>
      <p:ext uri="{BB962C8B-B14F-4D97-AF65-F5344CB8AC3E}">
        <p14:creationId xmlns:p14="http://schemas.microsoft.com/office/powerpoint/2010/main" val="1599198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people who are insulin-naïve, insulin </a:t>
            </a:r>
            <a:r>
              <a:rPr lang="en-US" dirty="0" err="1"/>
              <a:t>degludec</a:t>
            </a:r>
            <a:r>
              <a:rPr lang="en-US" dirty="0"/>
              <a:t>/</a:t>
            </a:r>
            <a:r>
              <a:rPr lang="en-US" dirty="0" err="1"/>
              <a:t>liraglutide</a:t>
            </a:r>
            <a:r>
              <a:rPr lang="en-US" dirty="0"/>
              <a:t> (</a:t>
            </a:r>
            <a:r>
              <a:rPr lang="en-US" dirty="0" err="1"/>
              <a:t>Xultophy</a:t>
            </a:r>
            <a:r>
              <a:rPr lang="en-US" dirty="0"/>
              <a:t>) was non‑inferior to insulin </a:t>
            </a:r>
            <a:r>
              <a:rPr lang="en-US" dirty="0" err="1"/>
              <a:t>degludec</a:t>
            </a:r>
            <a:r>
              <a:rPr lang="en-US" dirty="0"/>
              <a:t> alone and superior to </a:t>
            </a:r>
            <a:r>
              <a:rPr lang="en-US" dirty="0" err="1"/>
              <a:t>liraglutide</a:t>
            </a:r>
            <a:r>
              <a:rPr lang="en-US" dirty="0"/>
              <a:t> alone for reductions in HbA1c (with a difference of 0.64% compared with </a:t>
            </a:r>
            <a:r>
              <a:rPr lang="en-US" dirty="0" err="1"/>
              <a:t>liraglutide</a:t>
            </a:r>
            <a:r>
              <a:rPr lang="en-US" dirty="0"/>
              <a:t>). In people previously treated with basal insulin, insulin </a:t>
            </a:r>
            <a:r>
              <a:rPr lang="en-US" dirty="0" err="1"/>
              <a:t>degludec</a:t>
            </a:r>
            <a:r>
              <a:rPr lang="en-US" dirty="0"/>
              <a:t>/</a:t>
            </a:r>
            <a:r>
              <a:rPr lang="en-US" dirty="0" err="1"/>
              <a:t>liraglutide</a:t>
            </a:r>
            <a:r>
              <a:rPr lang="en-US" dirty="0"/>
              <a:t> was superior to insulin </a:t>
            </a:r>
            <a:r>
              <a:rPr lang="en-US" dirty="0" err="1"/>
              <a:t>degludec</a:t>
            </a:r>
            <a:r>
              <a:rPr lang="en-US" dirty="0"/>
              <a:t> alone for reducing HbA1c with a difference of 1.1%. The safety profile and long‑term safety concerns of insulin </a:t>
            </a:r>
            <a:r>
              <a:rPr lang="en-US" dirty="0" err="1"/>
              <a:t>degludec</a:t>
            </a:r>
            <a:r>
              <a:rPr lang="en-US" dirty="0"/>
              <a:t>/</a:t>
            </a:r>
            <a:r>
              <a:rPr lang="en-US" dirty="0" err="1"/>
              <a:t>liraglutide</a:t>
            </a:r>
            <a:r>
              <a:rPr lang="en-US" dirty="0"/>
              <a:t> are broadly in line with those of the 2 included components.</a:t>
            </a:r>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3</a:t>
            </a:fld>
            <a:endParaRPr lang="en-US" dirty="0"/>
          </a:p>
        </p:txBody>
      </p:sp>
    </p:spTree>
    <p:extLst>
      <p:ext uri="{BB962C8B-B14F-4D97-AF65-F5344CB8AC3E}">
        <p14:creationId xmlns:p14="http://schemas.microsoft.com/office/powerpoint/2010/main" val="737830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4</a:t>
            </a:fld>
            <a:endParaRPr lang="en-US" dirty="0"/>
          </a:p>
        </p:txBody>
      </p:sp>
    </p:spTree>
    <p:extLst>
      <p:ext uri="{BB962C8B-B14F-4D97-AF65-F5344CB8AC3E}">
        <p14:creationId xmlns:p14="http://schemas.microsoft.com/office/powerpoint/2010/main" val="4278649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90-100 million or 1/3 of our population with prediabetes we need to take seriously in finding, educating and treating.</a:t>
            </a:r>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8</a:t>
            </a:fld>
            <a:endParaRPr lang="en-US" dirty="0"/>
          </a:p>
        </p:txBody>
      </p:sp>
    </p:spTree>
    <p:extLst>
      <p:ext uri="{BB962C8B-B14F-4D97-AF65-F5344CB8AC3E}">
        <p14:creationId xmlns:p14="http://schemas.microsoft.com/office/powerpoint/2010/main" val="1733008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Verdana" panose="020B0604030504040204" pitchFamily="34" charset="0"/>
              </a:defRPr>
            </a:lvl1pPr>
            <a:lvl2pPr marL="763233" indent="-293551" eaLnBrk="0" hangingPunct="0">
              <a:defRPr sz="2500">
                <a:solidFill>
                  <a:schemeClr val="tx1"/>
                </a:solidFill>
                <a:latin typeface="Verdana" panose="020B0604030504040204" pitchFamily="34" charset="0"/>
              </a:defRPr>
            </a:lvl2pPr>
            <a:lvl3pPr marL="1174204" indent="-234841" eaLnBrk="0" hangingPunct="0">
              <a:defRPr sz="2500">
                <a:solidFill>
                  <a:schemeClr val="tx1"/>
                </a:solidFill>
                <a:latin typeface="Verdana" panose="020B0604030504040204" pitchFamily="34" charset="0"/>
              </a:defRPr>
            </a:lvl3pPr>
            <a:lvl4pPr marL="1643885" indent="-234841" eaLnBrk="0" hangingPunct="0">
              <a:defRPr sz="2500">
                <a:solidFill>
                  <a:schemeClr val="tx1"/>
                </a:solidFill>
                <a:latin typeface="Verdana" panose="020B0604030504040204" pitchFamily="34" charset="0"/>
              </a:defRPr>
            </a:lvl4pPr>
            <a:lvl5pPr marL="2113567" indent="-234841" eaLnBrk="0" hangingPunct="0">
              <a:defRPr sz="2500">
                <a:solidFill>
                  <a:schemeClr val="tx1"/>
                </a:solidFill>
                <a:latin typeface="Verdana" panose="020B0604030504040204" pitchFamily="34" charset="0"/>
              </a:defRPr>
            </a:lvl5pPr>
            <a:lvl6pPr marL="2583249" indent="-234841" eaLnBrk="0" fontAlgn="base" hangingPunct="0">
              <a:spcBef>
                <a:spcPct val="0"/>
              </a:spcBef>
              <a:spcAft>
                <a:spcPct val="0"/>
              </a:spcAft>
              <a:defRPr sz="2500">
                <a:solidFill>
                  <a:schemeClr val="tx1"/>
                </a:solidFill>
                <a:latin typeface="Verdana" panose="020B0604030504040204" pitchFamily="34" charset="0"/>
              </a:defRPr>
            </a:lvl6pPr>
            <a:lvl7pPr marL="3052930" indent="-234841" eaLnBrk="0" fontAlgn="base" hangingPunct="0">
              <a:spcBef>
                <a:spcPct val="0"/>
              </a:spcBef>
              <a:spcAft>
                <a:spcPct val="0"/>
              </a:spcAft>
              <a:defRPr sz="2500">
                <a:solidFill>
                  <a:schemeClr val="tx1"/>
                </a:solidFill>
                <a:latin typeface="Verdana" panose="020B0604030504040204" pitchFamily="34" charset="0"/>
              </a:defRPr>
            </a:lvl7pPr>
            <a:lvl8pPr marL="3522612" indent="-234841" eaLnBrk="0" fontAlgn="base" hangingPunct="0">
              <a:spcBef>
                <a:spcPct val="0"/>
              </a:spcBef>
              <a:spcAft>
                <a:spcPct val="0"/>
              </a:spcAft>
              <a:defRPr sz="2500">
                <a:solidFill>
                  <a:schemeClr val="tx1"/>
                </a:solidFill>
                <a:latin typeface="Verdana" panose="020B0604030504040204" pitchFamily="34" charset="0"/>
              </a:defRPr>
            </a:lvl8pPr>
            <a:lvl9pPr marL="3992293" indent="-234841" eaLnBrk="0" fontAlgn="base" hangingPunct="0">
              <a:spcBef>
                <a:spcPct val="0"/>
              </a:spcBef>
              <a:spcAft>
                <a:spcPct val="0"/>
              </a:spcAft>
              <a:defRPr sz="2500">
                <a:solidFill>
                  <a:schemeClr val="tx1"/>
                </a:solidFill>
                <a:latin typeface="Verdana" panose="020B0604030504040204" pitchFamily="34" charset="0"/>
              </a:defRPr>
            </a:lvl9pPr>
          </a:lstStyle>
          <a:p>
            <a:pPr eaLnBrk="1" hangingPunct="1"/>
            <a:fld id="{9B2413A6-1AD0-4CE6-93E0-8ABF4426D908}" type="slidenum">
              <a:rPr lang="en-US" altLang="en-US" sz="1200">
                <a:latin typeface="Times New Roman" panose="02020603050405020304" pitchFamily="18" charset="0"/>
              </a:rPr>
              <a:pPr eaLnBrk="1" hangingPunct="1"/>
              <a:t>9</a:t>
            </a:fld>
            <a:endParaRPr lang="en-US" altLang="en-US" sz="1200">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8563" y="619125"/>
            <a:ext cx="4683125" cy="3511550"/>
          </a:xfrm>
          <a:ln/>
        </p:spPr>
      </p:sp>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5199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a:t>There are over 30 studies now using many of our current drugs to show that we need to prevent prediabetes from becoming diabetes.   Certainly metformin is effective but it is offlabel use.    We should have a number of options within the next 3-5 years.</a:t>
            </a:r>
          </a:p>
        </p:txBody>
      </p:sp>
      <p:sp>
        <p:nvSpPr>
          <p:cNvPr id="58372" name="Slide Number Placeholder 3"/>
          <p:cNvSpPr>
            <a:spLocks noGrp="1"/>
          </p:cNvSpPr>
          <p:nvPr>
            <p:ph type="sldNum" sz="quarter" idx="5"/>
          </p:nvPr>
        </p:nvSpPr>
        <p:spPr bwMode="auto">
          <a:noFill/>
          <a:ln>
            <a:miter lim="800000"/>
            <a:headEnd/>
            <a:tailEnd/>
          </a:ln>
        </p:spPr>
        <p:txBody>
          <a:bodyPr/>
          <a:lstStyle/>
          <a:p>
            <a:fld id="{6DF1C3B4-BAB9-4AB8-9283-D948BBEBD928}" type="slidenum">
              <a:rPr lang="en-US" altLang="en-US"/>
              <a:pPr/>
              <a:t>10</a:t>
            </a:fld>
            <a:endParaRPr lang="en-US" altLang="en-US"/>
          </a:p>
        </p:txBody>
      </p:sp>
    </p:spTree>
    <p:extLst>
      <p:ext uri="{BB962C8B-B14F-4D97-AF65-F5344CB8AC3E}">
        <p14:creationId xmlns:p14="http://schemas.microsoft.com/office/powerpoint/2010/main" val="567433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the scientific research points to metformin's multiple uses, with few drawbacks. Accordingly, the drug's numerous side benefits associated with the treatment and prevention of diabetes, as well as other disorders, appear to outweigh its limited side effects.</a:t>
            </a:r>
          </a:p>
          <a:p>
            <a:endParaRPr lang="en-US" dirty="0"/>
          </a:p>
          <a:p>
            <a:pPr defTabSz="469682">
              <a:defRPr/>
            </a:pPr>
            <a:r>
              <a:rPr lang="en-US" dirty="0"/>
              <a:t>Researchers found that older men with type 2 diabetes who were on metformin therapy had a reduced risk of developing cancer, cardiovascular disease, dementia, depression and frailty-related diseases. </a:t>
            </a:r>
            <a:r>
              <a:rPr lang="en-US"/>
              <a:t>The findings in the </a:t>
            </a:r>
            <a:r>
              <a:rPr lang="en-US" u="sng">
                <a:hlinkClick r:id="rId3"/>
              </a:rPr>
              <a:t>Journal of Diabetes and Its Complications</a:t>
            </a:r>
            <a:r>
              <a:rPr lang="en-US"/>
              <a:t>, based on 41,204 men ages at least 65, also revealed an association between metformin use and a reduced mortality rate.</a:t>
            </a:r>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11</a:t>
            </a:fld>
            <a:endParaRPr lang="en-US" dirty="0"/>
          </a:p>
        </p:txBody>
      </p:sp>
    </p:spTree>
    <p:extLst>
      <p:ext uri="{BB962C8B-B14F-4D97-AF65-F5344CB8AC3E}">
        <p14:creationId xmlns:p14="http://schemas.microsoft.com/office/powerpoint/2010/main" val="1271175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12</a:t>
            </a:fld>
            <a:endParaRPr lang="en-US" dirty="0"/>
          </a:p>
        </p:txBody>
      </p:sp>
    </p:spTree>
    <p:extLst>
      <p:ext uri="{BB962C8B-B14F-4D97-AF65-F5344CB8AC3E}">
        <p14:creationId xmlns:p14="http://schemas.microsoft.com/office/powerpoint/2010/main" val="721473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7142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E28D29-1ECB-41DF-951B-2A23F95AD026}"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3A8404-A29B-0C40-8084-A48EC270492D}" type="slidenum">
              <a:rPr lang="en-US" smtClean="0"/>
              <a:pPr>
                <a:defRPr/>
              </a:pPr>
              <a:t>‹#›</a:t>
            </a:fld>
            <a:endParaRPr lang="en-US" dirty="0"/>
          </a:p>
        </p:txBody>
      </p:sp>
    </p:spTree>
    <p:extLst>
      <p:ext uri="{BB962C8B-B14F-4D97-AF65-F5344CB8AC3E}">
        <p14:creationId xmlns:p14="http://schemas.microsoft.com/office/powerpoint/2010/main" val="253379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701147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89593BA-1C14-D545-BA5A-CDF8306AC5C8}" type="slidenum">
              <a:rPr lang="en-US" smtClean="0"/>
              <a:pPr>
                <a:defRPr/>
              </a:pPr>
              <a:t>‹#›</a:t>
            </a:fld>
            <a:endParaRPr lang="en-US" dirty="0"/>
          </a:p>
        </p:txBody>
      </p:sp>
    </p:spTree>
    <p:extLst>
      <p:ext uri="{BB962C8B-B14F-4D97-AF65-F5344CB8AC3E}">
        <p14:creationId xmlns:p14="http://schemas.microsoft.com/office/powerpoint/2010/main" val="4180749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12/3/17</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79015495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12/3/17</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268982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22E54E8E-2ED3-4572-B6E4-CCBE1C7EE068}" type="slidenum">
              <a:rPr lang="en-US" altLang="en-US" smtClean="0"/>
              <a:pPr/>
              <a:t>‹#›</a:t>
            </a:fld>
            <a:endParaRPr lang="en-US" altLang="en-US" dirty="0"/>
          </a:p>
        </p:txBody>
      </p:sp>
    </p:spTree>
    <p:extLst>
      <p:ext uri="{BB962C8B-B14F-4D97-AF65-F5344CB8AC3E}">
        <p14:creationId xmlns:p14="http://schemas.microsoft.com/office/powerpoint/2010/main" val="372579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4794993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423639261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4714780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6503431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 name="Title 1"/>
          <p:cNvSpPr>
            <a:spLocks noGrp="1"/>
          </p:cNvSpPr>
          <p:nvPr>
            <p:ph type="ctrTitle"/>
          </p:nvPr>
        </p:nvSpPr>
        <p:spPr>
          <a:xfrm>
            <a:off x="4213362" y="3231804"/>
            <a:ext cx="4020234" cy="1470025"/>
          </a:xfrm>
          <a:prstGeom prst="rect">
            <a:avLst/>
          </a:prstGeom>
        </p:spPr>
        <p:txBody>
          <a:bodyPr anchor="b">
            <a:normAutofit/>
          </a:bodyPr>
          <a:lstStyle>
            <a:lvl1pPr>
              <a:defRPr sz="2400" b="0" i="0">
                <a:solidFill>
                  <a:schemeClr val="tx1"/>
                </a:solidFill>
                <a:latin typeface="Futura Book"/>
                <a:cs typeface="Futura Book"/>
              </a:defRPr>
            </a:lvl1pPr>
          </a:lstStyle>
          <a:p>
            <a:r>
              <a:rPr lang="en-US" dirty="0"/>
              <a:t>Click to edit Master title style</a:t>
            </a:r>
          </a:p>
        </p:txBody>
      </p:sp>
      <p:sp>
        <p:nvSpPr>
          <p:cNvPr id="9" name="Subtitle 2"/>
          <p:cNvSpPr>
            <a:spLocks noGrp="1"/>
          </p:cNvSpPr>
          <p:nvPr>
            <p:ph type="subTitle" idx="1"/>
          </p:nvPr>
        </p:nvSpPr>
        <p:spPr>
          <a:xfrm>
            <a:off x="4213362" y="4766957"/>
            <a:ext cx="4020234" cy="1752600"/>
          </a:xfrm>
          <a:prstGeom prst="rect">
            <a:avLst/>
          </a:prstGeom>
        </p:spPr>
        <p:txBody>
          <a:bodyPr/>
          <a:lstStyle>
            <a:lvl1pPr marL="0" indent="0" algn="l">
              <a:buNone/>
              <a:defRPr sz="1200" b="0" i="0" cap="all">
                <a:solidFill>
                  <a:schemeClr val="tx1"/>
                </a:solidFill>
                <a:latin typeface="Futura Book"/>
                <a:cs typeface="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2604030"/>
            <a:ext cx="8229600" cy="4085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3"/>
          </p:nvPr>
        </p:nvSpPr>
        <p:spPr>
          <a:xfrm>
            <a:off x="457200" y="1879600"/>
            <a:ext cx="6891867" cy="622830"/>
          </a:xfrm>
        </p:spPr>
        <p:txBody>
          <a:bodyPr anchor="b">
            <a:normAutofit/>
          </a:bodyPr>
          <a:lstStyle>
            <a:lvl1pPr marL="0" indent="0">
              <a:buNone/>
              <a:defRPr sz="1400" b="1" cap="all">
                <a:solidFill>
                  <a:srgbClr val="F27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D252082F-CFB7-6C43-87EA-E1C0191DD7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12/3/17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491372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673" r:id="rId12"/>
    <p:sldLayoutId id="214748367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hyperlink" Target="https://www.univadis.com/viewarticle/diabetes-important-new-recommendations-in-ada-2017-care-standards-473473" TargetMode="External"/><Relationship Id="rId4" Type="http://schemas.openxmlformats.org/officeDocument/2006/relationships/hyperlink" Target="http://www.practiceupdate.com/explore/channel/diabetes/sp8" TargetMode="Externa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29027697"/>
              </p:ext>
            </p:extLst>
          </p:nvPr>
        </p:nvGraphicFramePr>
        <p:xfrm>
          <a:off x="0" y="1417320"/>
          <a:ext cx="9144001" cy="5121933"/>
        </p:xfrm>
        <a:graphic>
          <a:graphicData uri="http://schemas.openxmlformats.org/drawingml/2006/table">
            <a:tbl>
              <a:tblPr firstRow="1" bandRow="1">
                <a:tableStyleId>{5C22544A-7EE6-4342-B048-85BDC9FD1C3A}</a:tableStyleId>
              </a:tblPr>
              <a:tblGrid>
                <a:gridCol w="1191126">
                  <a:extLst>
                    <a:ext uri="{9D8B030D-6E8A-4147-A177-3AD203B41FA5}">
                      <a16:colId xmlns="" xmlns:a16="http://schemas.microsoft.com/office/drawing/2014/main" val="20000"/>
                    </a:ext>
                  </a:extLst>
                </a:gridCol>
                <a:gridCol w="739942">
                  <a:extLst>
                    <a:ext uri="{9D8B030D-6E8A-4147-A177-3AD203B41FA5}">
                      <a16:colId xmlns="" xmlns:a16="http://schemas.microsoft.com/office/drawing/2014/main" val="20001"/>
                    </a:ext>
                  </a:extLst>
                </a:gridCol>
                <a:gridCol w="1299410">
                  <a:extLst>
                    <a:ext uri="{9D8B030D-6E8A-4147-A177-3AD203B41FA5}">
                      <a16:colId xmlns="" xmlns:a16="http://schemas.microsoft.com/office/drawing/2014/main" val="20002"/>
                    </a:ext>
                  </a:extLst>
                </a:gridCol>
                <a:gridCol w="1534027">
                  <a:extLst>
                    <a:ext uri="{9D8B030D-6E8A-4147-A177-3AD203B41FA5}">
                      <a16:colId xmlns="" xmlns:a16="http://schemas.microsoft.com/office/drawing/2014/main" val="20003"/>
                    </a:ext>
                  </a:extLst>
                </a:gridCol>
                <a:gridCol w="1399989">
                  <a:extLst>
                    <a:ext uri="{9D8B030D-6E8A-4147-A177-3AD203B41FA5}">
                      <a16:colId xmlns="" xmlns:a16="http://schemas.microsoft.com/office/drawing/2014/main" val="20004"/>
                    </a:ext>
                  </a:extLst>
                </a:gridCol>
                <a:gridCol w="1812441">
                  <a:extLst>
                    <a:ext uri="{9D8B030D-6E8A-4147-A177-3AD203B41FA5}">
                      <a16:colId xmlns="" xmlns:a16="http://schemas.microsoft.com/office/drawing/2014/main" val="20005"/>
                    </a:ext>
                  </a:extLst>
                </a:gridCol>
                <a:gridCol w="1167066">
                  <a:extLst>
                    <a:ext uri="{9D8B030D-6E8A-4147-A177-3AD203B41FA5}">
                      <a16:colId xmlns="" xmlns:a16="http://schemas.microsoft.com/office/drawing/2014/main" val="20006"/>
                    </a:ext>
                  </a:extLst>
                </a:gridCol>
              </a:tblGrid>
              <a:tr h="646245">
                <a:tc>
                  <a:txBody>
                    <a:bodyPr/>
                    <a:lstStyle/>
                    <a:p>
                      <a:pPr algn="ctr"/>
                      <a:r>
                        <a:rPr lang="en-US" sz="1400" dirty="0"/>
                        <a:t>Drug</a:t>
                      </a:r>
                    </a:p>
                  </a:txBody>
                  <a:tcPr marL="68580" marR="68580" marT="34290" marB="34290"/>
                </a:tc>
                <a:tc>
                  <a:txBody>
                    <a:bodyPr/>
                    <a:lstStyle/>
                    <a:p>
                      <a:pPr algn="ctr"/>
                      <a:r>
                        <a:rPr lang="en-US" sz="1400" dirty="0"/>
                        <a:t>Class</a:t>
                      </a:r>
                    </a:p>
                  </a:txBody>
                  <a:tcPr marL="68580" marR="68580" marT="34290" marB="34290"/>
                </a:tc>
                <a:tc>
                  <a:txBody>
                    <a:bodyPr/>
                    <a:lstStyle/>
                    <a:p>
                      <a:pPr algn="ctr"/>
                      <a:r>
                        <a:rPr lang="en-US" sz="1400" dirty="0"/>
                        <a:t>HbA1c</a:t>
                      </a:r>
                      <a:r>
                        <a:rPr lang="en-US" sz="1400" baseline="0" dirty="0"/>
                        <a:t> Reduction</a:t>
                      </a:r>
                      <a:endParaRPr lang="en-US" sz="1400" dirty="0"/>
                    </a:p>
                  </a:txBody>
                  <a:tcPr marL="68580" marR="68580" marT="34290" marB="34290"/>
                </a:tc>
                <a:tc>
                  <a:txBody>
                    <a:bodyPr/>
                    <a:lstStyle/>
                    <a:p>
                      <a:pPr algn="ctr"/>
                      <a:r>
                        <a:rPr lang="en-US" sz="1400" dirty="0"/>
                        <a:t>Fasting BG Reduction</a:t>
                      </a:r>
                    </a:p>
                  </a:txBody>
                  <a:tcPr marL="68580" marR="68580" marT="34290" marB="34290"/>
                </a:tc>
                <a:tc>
                  <a:txBody>
                    <a:bodyPr/>
                    <a:lstStyle/>
                    <a:p>
                      <a:pPr algn="ctr"/>
                      <a:r>
                        <a:rPr lang="en-US" sz="1400" dirty="0"/>
                        <a:t>Weight change</a:t>
                      </a:r>
                    </a:p>
                  </a:txBody>
                  <a:tcPr marL="68580" marR="68580" marT="34290" marB="34290"/>
                </a:tc>
                <a:tc>
                  <a:txBody>
                    <a:bodyPr/>
                    <a:lstStyle/>
                    <a:p>
                      <a:pPr algn="ctr"/>
                      <a:r>
                        <a:rPr lang="en-US" sz="1400" dirty="0"/>
                        <a:t>CV Outcomes</a:t>
                      </a:r>
                    </a:p>
                  </a:txBody>
                  <a:tcPr marL="68580" marR="68580" marT="34290" marB="34290"/>
                </a:tc>
                <a:tc>
                  <a:txBody>
                    <a:bodyPr/>
                    <a:lstStyle/>
                    <a:p>
                      <a:pPr algn="ctr"/>
                      <a:r>
                        <a:rPr lang="en-US" sz="1400" dirty="0"/>
                        <a:t>FDA Approval </a:t>
                      </a:r>
                    </a:p>
                  </a:txBody>
                  <a:tcPr marL="68580" marR="68580" marT="34290" marB="34290"/>
                </a:tc>
                <a:extLst>
                  <a:ext uri="{0D108BD9-81ED-4DB2-BD59-A6C34878D82A}">
                    <a16:rowId xmlns="" xmlns:a16="http://schemas.microsoft.com/office/drawing/2014/main" val="10000"/>
                  </a:ext>
                </a:extLst>
              </a:tr>
              <a:tr h="854537">
                <a:tc>
                  <a:txBody>
                    <a:bodyPr/>
                    <a:lstStyle/>
                    <a:p>
                      <a:r>
                        <a:rPr lang="en-US" sz="1300" dirty="0" err="1"/>
                        <a:t>Semaglutide</a:t>
                      </a:r>
                      <a:endParaRPr lang="en-US" sz="1300" dirty="0"/>
                    </a:p>
                  </a:txBody>
                  <a:tcPr marL="68580" marR="68580" marT="34290" marB="34290">
                    <a:solidFill>
                      <a:srgbClr val="FFFF00"/>
                    </a:solidFill>
                  </a:tcPr>
                </a:tc>
                <a:tc>
                  <a:txBody>
                    <a:bodyPr/>
                    <a:lstStyle/>
                    <a:p>
                      <a:r>
                        <a:rPr lang="en-US" sz="1300" dirty="0"/>
                        <a:t>GLP-1A</a:t>
                      </a:r>
                    </a:p>
                  </a:txBody>
                  <a:tcPr marL="68580" marR="68580" marT="34290" marB="34290">
                    <a:solidFill>
                      <a:srgbClr val="FFFF00"/>
                    </a:solidFill>
                  </a:tcPr>
                </a:tc>
                <a:tc>
                  <a:txBody>
                    <a:bodyPr/>
                    <a:lstStyle/>
                    <a:p>
                      <a:r>
                        <a:rPr lang="en-US" sz="1300" dirty="0"/>
                        <a:t>0.5 mg: 1.5%</a:t>
                      </a:r>
                    </a:p>
                    <a:p>
                      <a:r>
                        <a:rPr lang="en-US" sz="1400" b="1" u="sng" dirty="0">
                          <a:solidFill>
                            <a:srgbClr val="FF0000"/>
                          </a:solidFill>
                        </a:rPr>
                        <a:t>1.0 mg: 1.8%</a:t>
                      </a:r>
                    </a:p>
                  </a:txBody>
                  <a:tcPr marL="68580" marR="68580" marT="34290" marB="34290">
                    <a:solidFill>
                      <a:srgbClr val="FFFF00"/>
                    </a:solidFill>
                  </a:tcPr>
                </a:tc>
                <a:tc>
                  <a:txBody>
                    <a:bodyPr/>
                    <a:lstStyle/>
                    <a:p>
                      <a:r>
                        <a:rPr lang="en-US" sz="1300" dirty="0"/>
                        <a:t>0.5 mg: - 29 mg/</a:t>
                      </a:r>
                      <a:r>
                        <a:rPr lang="en-US" sz="1300" dirty="0" err="1"/>
                        <a:t>dL</a:t>
                      </a:r>
                      <a:endParaRPr lang="en-US" sz="1300" dirty="0"/>
                    </a:p>
                    <a:p>
                      <a:r>
                        <a:rPr lang="en-US" sz="1300" dirty="0"/>
                        <a:t>1.0 mg: - 43 mg/</a:t>
                      </a:r>
                      <a:r>
                        <a:rPr lang="en-US" sz="1300" dirty="0" err="1"/>
                        <a:t>dL</a:t>
                      </a:r>
                      <a:endParaRPr lang="en-US" sz="1300" dirty="0"/>
                    </a:p>
                  </a:txBody>
                  <a:tcPr marL="68580" marR="68580" marT="34290" marB="34290">
                    <a:solidFill>
                      <a:srgbClr val="FFFF00"/>
                    </a:solidFill>
                  </a:tcPr>
                </a:tc>
                <a:tc>
                  <a:txBody>
                    <a:bodyPr/>
                    <a:lstStyle/>
                    <a:p>
                      <a:r>
                        <a:rPr lang="en-US" sz="1300" dirty="0"/>
                        <a:t>0.5 mg: - 10.1 </a:t>
                      </a:r>
                      <a:r>
                        <a:rPr lang="en-US" sz="1300" dirty="0" err="1"/>
                        <a:t>lbs</a:t>
                      </a:r>
                      <a:endParaRPr lang="en-US" sz="1300" dirty="0"/>
                    </a:p>
                    <a:p>
                      <a:r>
                        <a:rPr lang="en-US" sz="1300" dirty="0"/>
                        <a:t>1.0 mg: - 14.3 </a:t>
                      </a:r>
                      <a:r>
                        <a:rPr lang="en-US" sz="1300" dirty="0" err="1"/>
                        <a:t>lbs</a:t>
                      </a:r>
                      <a:endParaRPr lang="en-US" sz="1300" dirty="0"/>
                    </a:p>
                  </a:txBody>
                  <a:tcPr marL="68580" marR="68580" marT="34290" marB="34290">
                    <a:solidFill>
                      <a:srgbClr val="FFFF00"/>
                    </a:solidFill>
                  </a:tcPr>
                </a:tc>
                <a:tc>
                  <a:txBody>
                    <a:bodyPr/>
                    <a:lstStyle/>
                    <a:p>
                      <a:r>
                        <a:rPr lang="en-US" sz="1300" dirty="0"/>
                        <a:t>Decreased risk of CV events by 26%</a:t>
                      </a:r>
                    </a:p>
                  </a:txBody>
                  <a:tcPr marL="68580" marR="68580" marT="34290" marB="34290">
                    <a:solidFill>
                      <a:srgbClr val="FFFF00"/>
                    </a:solidFill>
                  </a:tcPr>
                </a:tc>
                <a:tc>
                  <a:txBody>
                    <a:bodyPr/>
                    <a:lstStyle/>
                    <a:p>
                      <a:r>
                        <a:rPr lang="en-US" sz="1300" dirty="0"/>
                        <a:t>Submitted;</a:t>
                      </a:r>
                      <a:r>
                        <a:rPr lang="en-US" sz="1300" baseline="0" dirty="0"/>
                        <a:t> Awaiting FDA Approval</a:t>
                      </a:r>
                      <a:endParaRPr lang="en-US" sz="1300" dirty="0"/>
                    </a:p>
                  </a:txBody>
                  <a:tcPr marL="68580" marR="68580" marT="34290" marB="34290">
                    <a:solidFill>
                      <a:srgbClr val="FFFF00"/>
                    </a:solidFill>
                  </a:tcPr>
                </a:tc>
                <a:extLst>
                  <a:ext uri="{0D108BD9-81ED-4DB2-BD59-A6C34878D82A}">
                    <a16:rowId xmlns="" xmlns:a16="http://schemas.microsoft.com/office/drawing/2014/main" val="10001"/>
                  </a:ext>
                </a:extLst>
              </a:tr>
              <a:tr h="658225">
                <a:tc>
                  <a:txBody>
                    <a:bodyPr/>
                    <a:lstStyle/>
                    <a:p>
                      <a:r>
                        <a:rPr lang="en-US" sz="1300" dirty="0" err="1"/>
                        <a:t>Bydureon</a:t>
                      </a:r>
                      <a:r>
                        <a:rPr lang="en-US" sz="1300" baseline="0" dirty="0"/>
                        <a:t> </a:t>
                      </a:r>
                    </a:p>
                    <a:p>
                      <a:r>
                        <a:rPr lang="en-US" sz="1300" baseline="0" dirty="0"/>
                        <a:t>(</a:t>
                      </a:r>
                      <a:r>
                        <a:rPr lang="en-US" sz="1300" baseline="0" dirty="0" err="1"/>
                        <a:t>exenatide</a:t>
                      </a:r>
                      <a:r>
                        <a:rPr lang="en-US" sz="1300" baseline="0" dirty="0"/>
                        <a:t> ER)</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GLP-1A</a:t>
                      </a:r>
                    </a:p>
                    <a:p>
                      <a:endParaRPr lang="en-US" sz="1300" dirty="0"/>
                    </a:p>
                  </a:txBody>
                  <a:tcPr marL="68580" marR="68580" marT="34290" marB="34290"/>
                </a:tc>
                <a:tc>
                  <a:txBody>
                    <a:bodyPr/>
                    <a:lstStyle/>
                    <a:p>
                      <a:r>
                        <a:rPr lang="en-US" sz="1300" dirty="0"/>
                        <a:t>2 mg: 1.6%</a:t>
                      </a:r>
                    </a:p>
                  </a:txBody>
                  <a:tcPr marL="68580" marR="68580" marT="34290" marB="34290"/>
                </a:tc>
                <a:tc>
                  <a:txBody>
                    <a:bodyPr/>
                    <a:lstStyle/>
                    <a:p>
                      <a:r>
                        <a:rPr lang="en-US" sz="1300" dirty="0"/>
                        <a:t>2</a:t>
                      </a:r>
                      <a:r>
                        <a:rPr lang="en-US" sz="1300" baseline="0" dirty="0"/>
                        <a:t> mg: 25 mg/</a:t>
                      </a:r>
                      <a:r>
                        <a:rPr lang="en-US" sz="1300" baseline="0" dirty="0" err="1"/>
                        <a:t>dL</a:t>
                      </a:r>
                      <a:endParaRPr lang="en-US" sz="1300" dirty="0"/>
                    </a:p>
                  </a:txBody>
                  <a:tcPr marL="68580" marR="68580" marT="34290" marB="34290"/>
                </a:tc>
                <a:tc>
                  <a:txBody>
                    <a:bodyPr/>
                    <a:lstStyle/>
                    <a:p>
                      <a:r>
                        <a:rPr lang="en-US" sz="1300" dirty="0"/>
                        <a:t>2 mg: -</a:t>
                      </a:r>
                      <a:r>
                        <a:rPr lang="en-US" sz="1300" baseline="0" dirty="0"/>
                        <a:t> 5 </a:t>
                      </a:r>
                      <a:r>
                        <a:rPr lang="en-US" sz="1300" baseline="0" dirty="0" err="1"/>
                        <a:t>lbs</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No statistically significant change</a:t>
                      </a:r>
                    </a:p>
                  </a:txBody>
                  <a:tcPr marL="68580" marR="68580" marT="34290" marB="34290"/>
                </a:tc>
                <a:tc>
                  <a:txBody>
                    <a:bodyPr/>
                    <a:lstStyle/>
                    <a:p>
                      <a:r>
                        <a:rPr lang="en-US" sz="1300" dirty="0"/>
                        <a:t>Jan 2012</a:t>
                      </a:r>
                    </a:p>
                  </a:txBody>
                  <a:tcPr marL="68580" marR="68580" marT="34290" marB="34290"/>
                </a:tc>
                <a:extLst>
                  <a:ext uri="{0D108BD9-81ED-4DB2-BD59-A6C34878D82A}">
                    <a16:rowId xmlns="" xmlns:a16="http://schemas.microsoft.com/office/drawing/2014/main" val="10002"/>
                  </a:ext>
                </a:extLst>
              </a:tr>
              <a:tr h="658225">
                <a:tc>
                  <a:txBody>
                    <a:bodyPr/>
                    <a:lstStyle/>
                    <a:p>
                      <a:r>
                        <a:rPr lang="en-US" sz="1300" dirty="0" err="1"/>
                        <a:t>Victoza</a:t>
                      </a:r>
                      <a:r>
                        <a:rPr lang="en-US" sz="1300" dirty="0"/>
                        <a:t> </a:t>
                      </a:r>
                    </a:p>
                    <a:p>
                      <a:r>
                        <a:rPr lang="en-US" sz="1300" dirty="0"/>
                        <a:t>(</a:t>
                      </a:r>
                      <a:r>
                        <a:rPr lang="en-US" sz="1300" dirty="0" err="1"/>
                        <a:t>liraglutide</a:t>
                      </a:r>
                      <a:r>
                        <a:rPr lang="en-US" sz="1300" dirty="0"/>
                        <a:t>)</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GLP-1A</a:t>
                      </a:r>
                    </a:p>
                    <a:p>
                      <a:endParaRPr lang="en-US" sz="1300" dirty="0"/>
                    </a:p>
                  </a:txBody>
                  <a:tcPr marL="68580" marR="68580" marT="34290" marB="34290"/>
                </a:tc>
                <a:tc>
                  <a:txBody>
                    <a:bodyPr/>
                    <a:lstStyle/>
                    <a:p>
                      <a:r>
                        <a:rPr lang="en-US" sz="1300" dirty="0"/>
                        <a:t>1.2 mg: 0.8%</a:t>
                      </a:r>
                    </a:p>
                    <a:p>
                      <a:r>
                        <a:rPr lang="en-US" sz="1300" dirty="0"/>
                        <a:t>1.8 mg: 1.1%</a:t>
                      </a:r>
                    </a:p>
                  </a:txBody>
                  <a:tcPr marL="68580" marR="68580" marT="34290" marB="34290"/>
                </a:tc>
                <a:tc>
                  <a:txBody>
                    <a:bodyPr/>
                    <a:lstStyle/>
                    <a:p>
                      <a:r>
                        <a:rPr lang="en-US" sz="1300" dirty="0"/>
                        <a:t>1.2 mg: 15 mg/</a:t>
                      </a:r>
                      <a:r>
                        <a:rPr lang="en-US" sz="1300" dirty="0" err="1"/>
                        <a:t>dL</a:t>
                      </a:r>
                      <a:endParaRPr lang="en-US" sz="1300" dirty="0"/>
                    </a:p>
                    <a:p>
                      <a:r>
                        <a:rPr lang="en-US" sz="1300" dirty="0"/>
                        <a:t>1.8 mg: 26 mg/</a:t>
                      </a:r>
                      <a:r>
                        <a:rPr lang="en-US" sz="1300" dirty="0" err="1"/>
                        <a:t>dL</a:t>
                      </a:r>
                      <a:endParaRPr lang="en-US" sz="1300" dirty="0"/>
                    </a:p>
                  </a:txBody>
                  <a:tcPr marL="68580" marR="68580" marT="34290" marB="34290"/>
                </a:tc>
                <a:tc>
                  <a:txBody>
                    <a:bodyPr/>
                    <a:lstStyle/>
                    <a:p>
                      <a:r>
                        <a:rPr lang="en-US" sz="1300" dirty="0"/>
                        <a:t>1.2 mg: - 4.6</a:t>
                      </a:r>
                      <a:r>
                        <a:rPr lang="en-US" sz="1300" baseline="0" dirty="0"/>
                        <a:t> </a:t>
                      </a:r>
                      <a:r>
                        <a:rPr lang="en-US" sz="1300" baseline="0" dirty="0" err="1"/>
                        <a:t>lbs</a:t>
                      </a:r>
                      <a:endParaRPr lang="en-US" sz="1300" dirty="0"/>
                    </a:p>
                    <a:p>
                      <a:r>
                        <a:rPr lang="en-US" sz="1300" dirty="0"/>
                        <a:t>1.8 mg: - 5.5 </a:t>
                      </a:r>
                      <a:r>
                        <a:rPr lang="en-US" sz="1300" dirty="0" err="1"/>
                        <a:t>lbs</a:t>
                      </a:r>
                      <a:endParaRPr lang="en-US" sz="1300" dirty="0"/>
                    </a:p>
                  </a:txBody>
                  <a:tcPr marL="68580" marR="68580" marT="34290" marB="34290"/>
                </a:tc>
                <a:tc>
                  <a:txBody>
                    <a:bodyPr/>
                    <a:lstStyle/>
                    <a:p>
                      <a:r>
                        <a:rPr lang="en-US" sz="1300" dirty="0"/>
                        <a:t>FDA approved to reduce risk of MI, CVA &amp;</a:t>
                      </a:r>
                      <a:r>
                        <a:rPr lang="en-US" sz="1300" baseline="0" dirty="0"/>
                        <a:t> </a:t>
                      </a:r>
                      <a:r>
                        <a:rPr lang="en-US" sz="1300" dirty="0"/>
                        <a:t>death</a:t>
                      </a:r>
                    </a:p>
                  </a:txBody>
                  <a:tcPr marL="68580" marR="68580" marT="34290" marB="34290"/>
                </a:tc>
                <a:tc>
                  <a:txBody>
                    <a:bodyPr/>
                    <a:lstStyle/>
                    <a:p>
                      <a:r>
                        <a:rPr lang="en-US" sz="1300" dirty="0"/>
                        <a:t>Jan</a:t>
                      </a:r>
                      <a:r>
                        <a:rPr lang="en-US" sz="1300" baseline="0" dirty="0"/>
                        <a:t> 2010</a:t>
                      </a:r>
                      <a:endParaRPr lang="en-US" sz="1300" dirty="0"/>
                    </a:p>
                  </a:txBody>
                  <a:tcPr marL="68580" marR="68580" marT="34290" marB="34290"/>
                </a:tc>
                <a:extLst>
                  <a:ext uri="{0D108BD9-81ED-4DB2-BD59-A6C34878D82A}">
                    <a16:rowId xmlns="" xmlns:a16="http://schemas.microsoft.com/office/drawing/2014/main" val="10003"/>
                  </a:ext>
                </a:extLst>
              </a:tr>
              <a:tr h="532024">
                <a:tc>
                  <a:txBody>
                    <a:bodyPr/>
                    <a:lstStyle/>
                    <a:p>
                      <a:r>
                        <a:rPr lang="en-US" sz="1300" dirty="0" err="1"/>
                        <a:t>Trulicity</a:t>
                      </a:r>
                      <a:r>
                        <a:rPr lang="en-US" sz="1300" dirty="0"/>
                        <a:t> (</a:t>
                      </a:r>
                      <a:r>
                        <a:rPr lang="en-US" sz="1300" dirty="0" err="1"/>
                        <a:t>dulaglutide</a:t>
                      </a:r>
                      <a:r>
                        <a:rPr lang="en-US" sz="1300" dirty="0"/>
                        <a:t>)</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GLP-1A</a:t>
                      </a:r>
                    </a:p>
                    <a:p>
                      <a:endParaRPr lang="en-US" sz="1300" dirty="0"/>
                    </a:p>
                  </a:txBody>
                  <a:tcPr marL="68580" marR="68580" marT="34290" marB="34290"/>
                </a:tc>
                <a:tc>
                  <a:txBody>
                    <a:bodyPr/>
                    <a:lstStyle/>
                    <a:p>
                      <a:r>
                        <a:rPr lang="en-US" sz="1300" dirty="0"/>
                        <a:t>.75 mg: 0.8%</a:t>
                      </a:r>
                    </a:p>
                    <a:p>
                      <a:r>
                        <a:rPr lang="en-US" sz="1300" dirty="0"/>
                        <a:t>1.5</a:t>
                      </a:r>
                      <a:r>
                        <a:rPr lang="en-US" sz="1300" baseline="0" dirty="0"/>
                        <a:t> mg: 1.1%</a:t>
                      </a:r>
                      <a:endParaRPr lang="en-US" sz="1300" dirty="0"/>
                    </a:p>
                  </a:txBody>
                  <a:tcPr marL="68580" marR="68580" marT="34290" marB="34290"/>
                </a:tc>
                <a:tc>
                  <a:txBody>
                    <a:bodyPr/>
                    <a:lstStyle/>
                    <a:p>
                      <a:r>
                        <a:rPr lang="en-US" sz="1300" dirty="0"/>
                        <a:t>.75</a:t>
                      </a:r>
                      <a:r>
                        <a:rPr lang="en-US" sz="1300" baseline="0" dirty="0"/>
                        <a:t> mg</a:t>
                      </a:r>
                      <a:r>
                        <a:rPr lang="en-US" sz="1300" dirty="0"/>
                        <a:t>: 16 mg/</a:t>
                      </a:r>
                      <a:r>
                        <a:rPr lang="en-US" sz="1300" dirty="0" err="1"/>
                        <a:t>dL</a:t>
                      </a:r>
                      <a:endParaRPr lang="en-US" sz="1300" dirty="0"/>
                    </a:p>
                    <a:p>
                      <a:r>
                        <a:rPr lang="en-US" sz="1300" dirty="0"/>
                        <a:t>1.5 mg: </a:t>
                      </a:r>
                      <a:r>
                        <a:rPr lang="en-US" sz="1300" baseline="0" dirty="0"/>
                        <a:t>27 mg/</a:t>
                      </a:r>
                      <a:r>
                        <a:rPr lang="en-US" sz="1300" baseline="0" dirty="0" err="1"/>
                        <a:t>dL</a:t>
                      </a:r>
                      <a:endParaRPr lang="en-US" sz="1300" dirty="0"/>
                    </a:p>
                  </a:txBody>
                  <a:tcPr marL="68580" marR="68580" marT="34290" marB="34290"/>
                </a:tc>
                <a:tc>
                  <a:txBody>
                    <a:bodyPr/>
                    <a:lstStyle/>
                    <a:p>
                      <a:r>
                        <a:rPr lang="en-US" sz="1300" dirty="0"/>
                        <a:t>.75mg: - 2.9 </a:t>
                      </a:r>
                      <a:r>
                        <a:rPr lang="en-US" sz="1300" dirty="0" err="1"/>
                        <a:t>lbs</a:t>
                      </a:r>
                      <a:endParaRPr lang="en-US" sz="1300" dirty="0"/>
                    </a:p>
                    <a:p>
                      <a:r>
                        <a:rPr lang="en-US" sz="1300" dirty="0"/>
                        <a:t>1.5mg: - 4.1 </a:t>
                      </a:r>
                      <a:r>
                        <a:rPr lang="en-US" sz="1300" dirty="0" err="1"/>
                        <a:t>lbs</a:t>
                      </a:r>
                      <a:endParaRPr lang="en-US" sz="1300" dirty="0"/>
                    </a:p>
                  </a:txBody>
                  <a:tcPr marL="68580" marR="68580" marT="34290" marB="34290"/>
                </a:tc>
                <a:tc>
                  <a:txBody>
                    <a:bodyPr/>
                    <a:lstStyle/>
                    <a:p>
                      <a:r>
                        <a:rPr lang="en-US" sz="1300" dirty="0"/>
                        <a:t>Does not increase the chances</a:t>
                      </a:r>
                      <a:r>
                        <a:rPr lang="en-US" sz="1300" baseline="0" dirty="0"/>
                        <a:t> of a CV event</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Sept 2014</a:t>
                      </a:r>
                    </a:p>
                  </a:txBody>
                  <a:tcPr marL="68580" marR="68580" marT="34290" marB="34290"/>
                </a:tc>
                <a:extLst>
                  <a:ext uri="{0D108BD9-81ED-4DB2-BD59-A6C34878D82A}">
                    <a16:rowId xmlns="" xmlns:a16="http://schemas.microsoft.com/office/drawing/2014/main" val="10004"/>
                  </a:ext>
                </a:extLst>
              </a:tr>
              <a:tr h="510096">
                <a:tc>
                  <a:txBody>
                    <a:bodyPr/>
                    <a:lstStyle/>
                    <a:p>
                      <a:r>
                        <a:rPr lang="en-US" sz="1300" dirty="0" err="1"/>
                        <a:t>Farxiga</a:t>
                      </a:r>
                      <a:endParaRPr lang="en-US" sz="1300" dirty="0"/>
                    </a:p>
                    <a:p>
                      <a:r>
                        <a:rPr lang="en-US" sz="1300" dirty="0"/>
                        <a:t>(</a:t>
                      </a:r>
                      <a:r>
                        <a:rPr lang="en-US" sz="1300" dirty="0" err="1"/>
                        <a:t>dapagliflozin</a:t>
                      </a:r>
                      <a:r>
                        <a:rPr lang="en-US" sz="1300" dirty="0"/>
                        <a:t>)</a:t>
                      </a:r>
                    </a:p>
                  </a:txBody>
                  <a:tcPr marL="68580" marR="68580" marT="34290" marB="34290">
                    <a:solidFill>
                      <a:srgbClr val="FFFF00"/>
                    </a:solidFill>
                  </a:tcPr>
                </a:tc>
                <a:tc>
                  <a:txBody>
                    <a:bodyPr/>
                    <a:lstStyle/>
                    <a:p>
                      <a:r>
                        <a:rPr lang="en-US" sz="1300" dirty="0"/>
                        <a:t>SGLT2-I</a:t>
                      </a:r>
                    </a:p>
                  </a:txBody>
                  <a:tcPr marL="68580" marR="68580" marT="34290" marB="34290">
                    <a:solidFill>
                      <a:srgbClr val="FFFF00"/>
                    </a:solidFill>
                  </a:tcPr>
                </a:tc>
                <a:tc>
                  <a:txBody>
                    <a:bodyPr/>
                    <a:lstStyle/>
                    <a:p>
                      <a:r>
                        <a:rPr lang="en-US" sz="1300" dirty="0"/>
                        <a:t>5   mg: 1.2%</a:t>
                      </a:r>
                    </a:p>
                    <a:p>
                      <a:r>
                        <a:rPr lang="en-US" sz="1300" dirty="0"/>
                        <a:t>10 mg: </a:t>
                      </a:r>
                      <a:r>
                        <a:rPr lang="en-US" sz="1300" baseline="0" dirty="0"/>
                        <a:t>1.5%</a:t>
                      </a:r>
                      <a:endParaRPr lang="en-US" sz="1300" dirty="0"/>
                    </a:p>
                  </a:txBody>
                  <a:tcPr marL="68580" marR="68580" marT="34290" marB="34290">
                    <a:solidFill>
                      <a:srgbClr val="FFFF00"/>
                    </a:solidFill>
                  </a:tcPr>
                </a:tc>
                <a:tc>
                  <a:txBody>
                    <a:bodyPr/>
                    <a:lstStyle/>
                    <a:p>
                      <a:r>
                        <a:rPr lang="en-US" sz="1300" dirty="0"/>
                        <a:t>5   mcg: 42 mg/</a:t>
                      </a:r>
                      <a:r>
                        <a:rPr lang="en-US" sz="1300" dirty="0" err="1"/>
                        <a:t>dL</a:t>
                      </a:r>
                      <a:endParaRPr lang="en-US" sz="1300" dirty="0"/>
                    </a:p>
                    <a:p>
                      <a:r>
                        <a:rPr lang="en-US" sz="1300" dirty="0"/>
                        <a:t>10 mcg: </a:t>
                      </a:r>
                      <a:r>
                        <a:rPr lang="en-US" sz="1300" baseline="0" dirty="0"/>
                        <a:t>46 mg/</a:t>
                      </a:r>
                      <a:r>
                        <a:rPr lang="en-US" sz="1300" baseline="0" dirty="0" err="1"/>
                        <a:t>dL</a:t>
                      </a:r>
                      <a:endParaRPr lang="en-US" sz="1300" dirty="0"/>
                    </a:p>
                  </a:txBody>
                  <a:tcPr marL="68580" marR="68580" marT="34290" marB="34290">
                    <a:solidFill>
                      <a:srgbClr val="FFFF00"/>
                    </a:solidFill>
                  </a:tcPr>
                </a:tc>
                <a:tc>
                  <a:txBody>
                    <a:bodyPr/>
                    <a:lstStyle/>
                    <a:p>
                      <a:r>
                        <a:rPr lang="en-US" sz="1300" dirty="0"/>
                        <a:t>5   mcg: -</a:t>
                      </a:r>
                      <a:r>
                        <a:rPr lang="en-US" sz="1300" baseline="0" dirty="0"/>
                        <a:t> 5.7 </a:t>
                      </a:r>
                      <a:r>
                        <a:rPr lang="en-US" sz="1300" baseline="0" dirty="0" err="1"/>
                        <a:t>lbs</a:t>
                      </a:r>
                      <a:endParaRPr lang="en-US" sz="1300" dirty="0"/>
                    </a:p>
                    <a:p>
                      <a:r>
                        <a:rPr lang="en-US" sz="1300" dirty="0"/>
                        <a:t>10 mcg: -</a:t>
                      </a:r>
                      <a:r>
                        <a:rPr lang="en-US" sz="1300" baseline="0" dirty="0"/>
                        <a:t> 6.0 </a:t>
                      </a:r>
                      <a:r>
                        <a:rPr lang="en-US" sz="1300" baseline="0" dirty="0" err="1"/>
                        <a:t>lbs</a:t>
                      </a:r>
                      <a:endParaRPr lang="en-US" sz="1300" dirty="0"/>
                    </a:p>
                  </a:txBody>
                  <a:tcPr marL="68580" marR="68580" marT="34290" marB="34290">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Does not increase the chances</a:t>
                      </a:r>
                      <a:r>
                        <a:rPr lang="en-US" sz="1300" baseline="0" dirty="0"/>
                        <a:t> of a CV event</a:t>
                      </a:r>
                      <a:endParaRPr lang="en-US" sz="1300" dirty="0"/>
                    </a:p>
                  </a:txBody>
                  <a:tcPr marL="68580" marR="68580" marT="34290" marB="34290">
                    <a:solidFill>
                      <a:srgbClr val="FFFF00"/>
                    </a:solidFill>
                  </a:tcPr>
                </a:tc>
                <a:tc>
                  <a:txBody>
                    <a:bodyPr/>
                    <a:lstStyle/>
                    <a:p>
                      <a:r>
                        <a:rPr lang="en-US" sz="1300" dirty="0"/>
                        <a:t>Jan 2014</a:t>
                      </a:r>
                    </a:p>
                  </a:txBody>
                  <a:tcPr marL="68580" marR="68580" marT="34290" marB="34290">
                    <a:solidFill>
                      <a:srgbClr val="FFFF00"/>
                    </a:solidFill>
                  </a:tcPr>
                </a:tc>
                <a:extLst>
                  <a:ext uri="{0D108BD9-81ED-4DB2-BD59-A6C34878D82A}">
                    <a16:rowId xmlns="" xmlns:a16="http://schemas.microsoft.com/office/drawing/2014/main" val="10005"/>
                  </a:ext>
                </a:extLst>
              </a:tr>
              <a:tr h="669773">
                <a:tc>
                  <a:txBody>
                    <a:bodyPr/>
                    <a:lstStyle/>
                    <a:p>
                      <a:r>
                        <a:rPr lang="en-US" sz="1300" dirty="0" err="1"/>
                        <a:t>Invokana</a:t>
                      </a:r>
                      <a:endParaRPr lang="en-US" sz="1300" dirty="0"/>
                    </a:p>
                    <a:p>
                      <a:r>
                        <a:rPr lang="en-US" sz="1300" dirty="0"/>
                        <a:t>(</a:t>
                      </a:r>
                      <a:r>
                        <a:rPr lang="en-US" sz="1300" dirty="0" err="1"/>
                        <a:t>canagliflozin</a:t>
                      </a:r>
                      <a:r>
                        <a:rPr lang="en-US" sz="1300" dirty="0"/>
                        <a:t>)</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SGLT2-I</a:t>
                      </a:r>
                    </a:p>
                    <a:p>
                      <a:endParaRPr lang="en-US" sz="1300" dirty="0"/>
                    </a:p>
                  </a:txBody>
                  <a:tcPr marL="68580" marR="68580" marT="34290" marB="34290"/>
                </a:tc>
                <a:tc>
                  <a:txBody>
                    <a:bodyPr/>
                    <a:lstStyle/>
                    <a:p>
                      <a:r>
                        <a:rPr lang="en-US" sz="1300" dirty="0"/>
                        <a:t>100 mg: 0.8%</a:t>
                      </a:r>
                    </a:p>
                    <a:p>
                      <a:r>
                        <a:rPr lang="en-US" sz="1300" dirty="0"/>
                        <a:t>300 mg: 1.0%</a:t>
                      </a:r>
                    </a:p>
                  </a:txBody>
                  <a:tcPr marL="68580" marR="68580" marT="34290" marB="34290"/>
                </a:tc>
                <a:tc>
                  <a:txBody>
                    <a:bodyPr/>
                    <a:lstStyle/>
                    <a:p>
                      <a:r>
                        <a:rPr lang="en-US" sz="1300" baseline="0" dirty="0"/>
                        <a:t>100 mg</a:t>
                      </a:r>
                      <a:r>
                        <a:rPr lang="en-US" sz="1300" dirty="0"/>
                        <a:t>: 27 mg/</a:t>
                      </a:r>
                      <a:r>
                        <a:rPr lang="en-US" sz="1300" dirty="0" err="1"/>
                        <a:t>dL</a:t>
                      </a:r>
                      <a:endParaRPr lang="en-US" sz="1300" dirty="0"/>
                    </a:p>
                    <a:p>
                      <a:r>
                        <a:rPr lang="en-US" sz="1300" dirty="0"/>
                        <a:t>300</a:t>
                      </a:r>
                      <a:r>
                        <a:rPr lang="en-US" sz="1300" baseline="0" dirty="0"/>
                        <a:t> </a:t>
                      </a:r>
                      <a:r>
                        <a:rPr lang="en-US" sz="1300" dirty="0"/>
                        <a:t>mg: </a:t>
                      </a:r>
                      <a:r>
                        <a:rPr lang="en-US" sz="1300" baseline="0" dirty="0"/>
                        <a:t>35 mg/</a:t>
                      </a:r>
                      <a:r>
                        <a:rPr lang="en-US" sz="1300" baseline="0" dirty="0" err="1"/>
                        <a:t>dL</a:t>
                      </a:r>
                      <a:endParaRPr lang="en-US" sz="1300" dirty="0"/>
                    </a:p>
                  </a:txBody>
                  <a:tcPr marL="68580" marR="68580" marT="34290" marB="34290"/>
                </a:tc>
                <a:tc>
                  <a:txBody>
                    <a:bodyPr/>
                    <a:lstStyle/>
                    <a:p>
                      <a:r>
                        <a:rPr lang="en-US" sz="1300" dirty="0"/>
                        <a:t>100 mg: -</a:t>
                      </a:r>
                      <a:r>
                        <a:rPr lang="en-US" sz="1300" baseline="0" dirty="0"/>
                        <a:t> 5.3 </a:t>
                      </a:r>
                      <a:r>
                        <a:rPr lang="en-US" sz="1300" baseline="0" dirty="0" err="1"/>
                        <a:t>lbs</a:t>
                      </a:r>
                      <a:endParaRPr lang="en-US" sz="1300" dirty="0"/>
                    </a:p>
                    <a:p>
                      <a:r>
                        <a:rPr lang="en-US" sz="1300" dirty="0"/>
                        <a:t>300 mg: - 7.5 </a:t>
                      </a:r>
                      <a:r>
                        <a:rPr lang="en-US" sz="1300" dirty="0" err="1"/>
                        <a:t>lbs</a:t>
                      </a:r>
                      <a:endParaRPr lang="en-US" sz="1300" dirty="0"/>
                    </a:p>
                  </a:txBody>
                  <a:tcPr marL="68580" marR="68580" marT="34290" marB="34290"/>
                </a:tc>
                <a:tc>
                  <a:txBody>
                    <a:bodyPr/>
                    <a:lstStyle/>
                    <a:p>
                      <a:r>
                        <a:rPr lang="en-US" sz="1300" dirty="0">
                          <a:solidFill>
                            <a:srgbClr val="FF0000"/>
                          </a:solidFill>
                        </a:rPr>
                        <a:t>Significantly</a:t>
                      </a:r>
                      <a:r>
                        <a:rPr lang="en-US" sz="1300" baseline="0" dirty="0">
                          <a:solidFill>
                            <a:srgbClr val="FF0000"/>
                          </a:solidFill>
                        </a:rPr>
                        <a:t> reduces risk stroke, heart attack and CV death 14%</a:t>
                      </a:r>
                      <a:endParaRPr lang="en-US" sz="1300" dirty="0">
                        <a:solidFill>
                          <a:srgbClr val="FF0000"/>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Mar 2013</a:t>
                      </a:r>
                    </a:p>
                  </a:txBody>
                  <a:tcPr marL="68580" marR="68580" marT="34290" marB="34290"/>
                </a:tc>
                <a:extLst>
                  <a:ext uri="{0D108BD9-81ED-4DB2-BD59-A6C34878D82A}">
                    <a16:rowId xmlns="" xmlns:a16="http://schemas.microsoft.com/office/drawing/2014/main" val="10006"/>
                  </a:ext>
                </a:extLst>
              </a:tr>
              <a:tr h="592808">
                <a:tc>
                  <a:txBody>
                    <a:bodyPr/>
                    <a:lstStyle/>
                    <a:p>
                      <a:r>
                        <a:rPr lang="en-US" sz="1300" dirty="0"/>
                        <a:t>Jardiance</a:t>
                      </a:r>
                      <a:r>
                        <a:rPr lang="en-US" sz="1300" baseline="0" dirty="0"/>
                        <a:t> (</a:t>
                      </a:r>
                      <a:r>
                        <a:rPr lang="en-US" sz="1300" baseline="0" dirty="0" err="1"/>
                        <a:t>empagliflozin</a:t>
                      </a:r>
                      <a:r>
                        <a:rPr lang="en-US" sz="1300" baseline="0" dirty="0"/>
                        <a:t>)</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SGLT2-I</a:t>
                      </a:r>
                    </a:p>
                    <a:p>
                      <a:endParaRPr lang="en-US" sz="1300" dirty="0"/>
                    </a:p>
                  </a:txBody>
                  <a:tcPr marL="68580" marR="68580" marT="34290" marB="34290"/>
                </a:tc>
                <a:tc>
                  <a:txBody>
                    <a:bodyPr/>
                    <a:lstStyle/>
                    <a:p>
                      <a:r>
                        <a:rPr lang="en-US" sz="1300" dirty="0"/>
                        <a:t>10 mg: </a:t>
                      </a:r>
                      <a:r>
                        <a:rPr lang="en-US" sz="1300" baseline="0" dirty="0"/>
                        <a:t>0.7%</a:t>
                      </a:r>
                    </a:p>
                    <a:p>
                      <a:r>
                        <a:rPr lang="en-US" sz="1300" baseline="0" dirty="0"/>
                        <a:t>25 mg: 0.8%</a:t>
                      </a:r>
                      <a:endParaRPr lang="en-US" sz="1300" dirty="0"/>
                    </a:p>
                  </a:txBody>
                  <a:tcPr marL="68580" marR="68580" marT="34290" marB="34290"/>
                </a:tc>
                <a:tc>
                  <a:txBody>
                    <a:bodyPr/>
                    <a:lstStyle/>
                    <a:p>
                      <a:r>
                        <a:rPr lang="en-US" sz="1300" dirty="0"/>
                        <a:t>10 mg: 19 mg/</a:t>
                      </a:r>
                      <a:r>
                        <a:rPr lang="en-US" sz="1300" dirty="0" err="1"/>
                        <a:t>dL</a:t>
                      </a:r>
                      <a:endParaRPr lang="en-US" sz="1300" dirty="0"/>
                    </a:p>
                    <a:p>
                      <a:r>
                        <a:rPr lang="en-US" sz="1300" dirty="0"/>
                        <a:t>25 mg: 25 mg/</a:t>
                      </a:r>
                      <a:r>
                        <a:rPr lang="en-US" sz="1300" dirty="0" err="1"/>
                        <a:t>dL</a:t>
                      </a:r>
                      <a:endParaRPr lang="en-US" sz="1300" dirty="0"/>
                    </a:p>
                  </a:txBody>
                  <a:tcPr marL="68580" marR="68580" marT="34290" marB="34290"/>
                </a:tc>
                <a:tc>
                  <a:txBody>
                    <a:bodyPr/>
                    <a:lstStyle/>
                    <a:p>
                      <a:r>
                        <a:rPr lang="en-US" sz="1300" dirty="0"/>
                        <a:t>10</a:t>
                      </a:r>
                      <a:r>
                        <a:rPr lang="en-US" sz="1300" baseline="0" dirty="0"/>
                        <a:t> mg: - 4.9 </a:t>
                      </a:r>
                      <a:r>
                        <a:rPr lang="en-US" sz="1300" baseline="0" dirty="0" err="1"/>
                        <a:t>lbs</a:t>
                      </a:r>
                      <a:endParaRPr lang="en-US" sz="1300" baseline="0" dirty="0"/>
                    </a:p>
                    <a:p>
                      <a:r>
                        <a:rPr lang="en-US" sz="1300" baseline="0" dirty="0"/>
                        <a:t>25 mg: - 5.5 </a:t>
                      </a:r>
                      <a:r>
                        <a:rPr lang="en-US" sz="1300" baseline="0" dirty="0" err="1"/>
                        <a:t>lbs</a:t>
                      </a:r>
                      <a:endParaRPr lang="en-US" sz="1300" dirty="0"/>
                    </a:p>
                  </a:txBody>
                  <a:tcPr marL="68580" marR="68580" marT="34290" marB="34290"/>
                </a:tc>
                <a:tc>
                  <a:txBody>
                    <a:bodyPr/>
                    <a:lstStyle/>
                    <a:p>
                      <a:r>
                        <a:rPr lang="en-US" sz="1300" b="1" u="sng" dirty="0">
                          <a:solidFill>
                            <a:srgbClr val="FF0000"/>
                          </a:solidFill>
                        </a:rPr>
                        <a:t>FDA approved to reduce</a:t>
                      </a:r>
                      <a:r>
                        <a:rPr lang="en-US" sz="1300" b="1" u="sng" baseline="0" dirty="0">
                          <a:solidFill>
                            <a:srgbClr val="FF0000"/>
                          </a:solidFill>
                        </a:rPr>
                        <a:t> risk of CV death 38%</a:t>
                      </a:r>
                      <a:endParaRPr lang="en-US" sz="1300" b="1" u="sng" dirty="0">
                        <a:solidFill>
                          <a:srgbClr val="FF0000"/>
                        </a:solidFill>
                      </a:endParaRPr>
                    </a:p>
                  </a:txBody>
                  <a:tcPr marL="68580" marR="68580" marT="34290" marB="34290"/>
                </a:tc>
                <a:tc>
                  <a:txBody>
                    <a:bodyPr/>
                    <a:lstStyle/>
                    <a:p>
                      <a:r>
                        <a:rPr lang="en-US" sz="1300" dirty="0"/>
                        <a:t>Aug 2014</a:t>
                      </a:r>
                    </a:p>
                  </a:txBody>
                  <a:tcPr marL="68580" marR="68580" marT="34290" marB="34290"/>
                </a:tc>
                <a:extLst>
                  <a:ext uri="{0D108BD9-81ED-4DB2-BD59-A6C34878D82A}">
                    <a16:rowId xmlns="" xmlns:a16="http://schemas.microsoft.com/office/drawing/2014/main" val="10007"/>
                  </a:ext>
                </a:extLst>
              </a:tr>
            </a:tbl>
          </a:graphicData>
        </a:graphic>
      </p:graphicFrame>
      <p:sp>
        <p:nvSpPr>
          <p:cNvPr id="3" name="Title 1"/>
          <p:cNvSpPr>
            <a:spLocks noGrp="1"/>
          </p:cNvSpPr>
          <p:nvPr>
            <p:ph type="title"/>
          </p:nvPr>
        </p:nvSpPr>
        <p:spPr>
          <a:xfrm>
            <a:off x="0" y="0"/>
            <a:ext cx="9144000" cy="1291590"/>
          </a:xfrm>
          <a:solidFill>
            <a:schemeClr val="accent1">
              <a:lumMod val="20000"/>
              <a:lumOff val="80000"/>
            </a:schemeClr>
          </a:solidFill>
        </p:spPr>
        <p:txBody>
          <a:bodyPr>
            <a:normAutofit/>
          </a:bodyPr>
          <a:lstStyle/>
          <a:p>
            <a:r>
              <a:rPr lang="en-US" sz="2700" dirty="0"/>
              <a:t>GLP-1 Agonist and SGLT-2 Inhibitor Monotherapy Trial Results</a:t>
            </a:r>
            <a:br>
              <a:rPr lang="en-US" sz="2700" dirty="0"/>
            </a:br>
            <a:r>
              <a:rPr lang="en-US" sz="1600" dirty="0"/>
              <a:t>(handout)</a:t>
            </a:r>
          </a:p>
        </p:txBody>
      </p:sp>
    </p:spTree>
    <p:extLst>
      <p:ext uri="{BB962C8B-B14F-4D97-AF65-F5344CB8AC3E}">
        <p14:creationId xmlns:p14="http://schemas.microsoft.com/office/powerpoint/2010/main" val="868023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6" y="472678"/>
            <a:ext cx="8515350" cy="465535"/>
          </a:xfrm>
        </p:spPr>
        <p:txBody>
          <a:bodyPr>
            <a:normAutofit fontScale="90000"/>
          </a:bodyPr>
          <a:lstStyle/>
          <a:p>
            <a:r>
              <a:rPr lang="en-US" dirty="0"/>
              <a:t>SGLT-2 &amp; DPP-4 Inhibitors Monotherapy Trial Results </a:t>
            </a:r>
            <a:r>
              <a:rPr lang="en-US" sz="2700" dirty="0"/>
              <a:t>(handout)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34353586"/>
              </p:ext>
            </p:extLst>
          </p:nvPr>
        </p:nvGraphicFramePr>
        <p:xfrm>
          <a:off x="68580" y="1607127"/>
          <a:ext cx="9075422" cy="5073759"/>
        </p:xfrm>
        <a:graphic>
          <a:graphicData uri="http://schemas.openxmlformats.org/drawingml/2006/table">
            <a:tbl>
              <a:tblPr firstRow="1" bandRow="1">
                <a:tableStyleId>{5C22544A-7EE6-4342-B048-85BDC9FD1C3A}</a:tableStyleId>
              </a:tblPr>
              <a:tblGrid>
                <a:gridCol w="1316875">
                  <a:extLst>
                    <a:ext uri="{9D8B030D-6E8A-4147-A177-3AD203B41FA5}">
                      <a16:colId xmlns="" xmlns:a16="http://schemas.microsoft.com/office/drawing/2014/main" val="20000"/>
                    </a:ext>
                  </a:extLst>
                </a:gridCol>
                <a:gridCol w="1195014">
                  <a:extLst>
                    <a:ext uri="{9D8B030D-6E8A-4147-A177-3AD203B41FA5}">
                      <a16:colId xmlns="" xmlns:a16="http://schemas.microsoft.com/office/drawing/2014/main" val="20001"/>
                    </a:ext>
                  </a:extLst>
                </a:gridCol>
                <a:gridCol w="1464590">
                  <a:extLst>
                    <a:ext uri="{9D8B030D-6E8A-4147-A177-3AD203B41FA5}">
                      <a16:colId xmlns="" xmlns:a16="http://schemas.microsoft.com/office/drawing/2014/main" val="20002"/>
                    </a:ext>
                  </a:extLst>
                </a:gridCol>
                <a:gridCol w="1278611">
                  <a:extLst>
                    <a:ext uri="{9D8B030D-6E8A-4147-A177-3AD203B41FA5}">
                      <a16:colId xmlns="" xmlns:a16="http://schemas.microsoft.com/office/drawing/2014/main" val="20003"/>
                    </a:ext>
                  </a:extLst>
                </a:gridCol>
                <a:gridCol w="2754824">
                  <a:extLst>
                    <a:ext uri="{9D8B030D-6E8A-4147-A177-3AD203B41FA5}">
                      <a16:colId xmlns="" xmlns:a16="http://schemas.microsoft.com/office/drawing/2014/main" val="20004"/>
                    </a:ext>
                  </a:extLst>
                </a:gridCol>
                <a:gridCol w="1065508">
                  <a:extLst>
                    <a:ext uri="{9D8B030D-6E8A-4147-A177-3AD203B41FA5}">
                      <a16:colId xmlns="" xmlns:a16="http://schemas.microsoft.com/office/drawing/2014/main" val="20005"/>
                    </a:ext>
                  </a:extLst>
                </a:gridCol>
              </a:tblGrid>
              <a:tr h="474101">
                <a:tc>
                  <a:txBody>
                    <a:bodyPr/>
                    <a:lstStyle/>
                    <a:p>
                      <a:pPr algn="ctr"/>
                      <a:r>
                        <a:rPr lang="en-US" sz="1400" dirty="0"/>
                        <a:t>Drug</a:t>
                      </a:r>
                    </a:p>
                  </a:txBody>
                  <a:tcPr marL="68580" marR="68580" marT="34290" marB="34290"/>
                </a:tc>
                <a:tc>
                  <a:txBody>
                    <a:bodyPr/>
                    <a:lstStyle/>
                    <a:p>
                      <a:pPr algn="ctr"/>
                      <a:r>
                        <a:rPr lang="en-US" sz="1400" dirty="0"/>
                        <a:t>HbA1c</a:t>
                      </a:r>
                      <a:r>
                        <a:rPr lang="en-US" sz="1400" baseline="0" dirty="0"/>
                        <a:t> Reduction</a:t>
                      </a:r>
                      <a:endParaRPr lang="en-US" sz="1400" dirty="0"/>
                    </a:p>
                  </a:txBody>
                  <a:tcPr marL="68580" marR="68580" marT="34290" marB="34290"/>
                </a:tc>
                <a:tc>
                  <a:txBody>
                    <a:bodyPr/>
                    <a:lstStyle/>
                    <a:p>
                      <a:pPr algn="ctr"/>
                      <a:r>
                        <a:rPr lang="en-US" sz="1400" dirty="0"/>
                        <a:t>Fasting BG Reduction</a:t>
                      </a:r>
                    </a:p>
                  </a:txBody>
                  <a:tcPr marL="68580" marR="68580" marT="34290" marB="34290"/>
                </a:tc>
                <a:tc>
                  <a:txBody>
                    <a:bodyPr/>
                    <a:lstStyle/>
                    <a:p>
                      <a:pPr algn="ctr"/>
                      <a:r>
                        <a:rPr lang="en-US" sz="1400" dirty="0"/>
                        <a:t>Weight change</a:t>
                      </a:r>
                    </a:p>
                  </a:txBody>
                  <a:tcPr marL="68580" marR="68580" marT="34290" marB="34290"/>
                </a:tc>
                <a:tc>
                  <a:txBody>
                    <a:bodyPr/>
                    <a:lstStyle/>
                    <a:p>
                      <a:pPr algn="ctr"/>
                      <a:r>
                        <a:rPr lang="en-US" sz="1400" dirty="0"/>
                        <a:t>CV Outcomes</a:t>
                      </a:r>
                    </a:p>
                  </a:txBody>
                  <a:tcPr marL="68580" marR="68580" marT="34290" marB="34290"/>
                </a:tc>
                <a:tc>
                  <a:txBody>
                    <a:bodyPr/>
                    <a:lstStyle/>
                    <a:p>
                      <a:pPr algn="ctr"/>
                      <a:r>
                        <a:rPr lang="en-US" sz="1400" dirty="0"/>
                        <a:t>FDA Approval </a:t>
                      </a:r>
                    </a:p>
                  </a:txBody>
                  <a:tcPr marL="68580" marR="68580" marT="34290" marB="34290"/>
                </a:tc>
                <a:extLst>
                  <a:ext uri="{0D108BD9-81ED-4DB2-BD59-A6C34878D82A}">
                    <a16:rowId xmlns="" xmlns:a16="http://schemas.microsoft.com/office/drawing/2014/main" val="10000"/>
                  </a:ext>
                </a:extLst>
              </a:tr>
              <a:tr h="845820">
                <a:tc>
                  <a:txBody>
                    <a:bodyPr/>
                    <a:lstStyle/>
                    <a:p>
                      <a:r>
                        <a:rPr lang="en-US" sz="1300" dirty="0" err="1"/>
                        <a:t>Farxiga</a:t>
                      </a:r>
                      <a:r>
                        <a:rPr lang="en-US" sz="1300" dirty="0"/>
                        <a:t> – SGLT2</a:t>
                      </a:r>
                    </a:p>
                    <a:p>
                      <a:r>
                        <a:rPr lang="en-US" sz="1300" dirty="0"/>
                        <a:t>(</a:t>
                      </a:r>
                      <a:r>
                        <a:rPr lang="en-US" sz="1300" dirty="0" err="1"/>
                        <a:t>dapagliflozin</a:t>
                      </a:r>
                      <a:r>
                        <a:rPr lang="en-US" sz="1300" dirty="0"/>
                        <a:t>)</a:t>
                      </a:r>
                    </a:p>
                  </a:txBody>
                  <a:tcPr marL="68580" marR="68580" marT="34290" marB="34290"/>
                </a:tc>
                <a:tc>
                  <a:txBody>
                    <a:bodyPr/>
                    <a:lstStyle/>
                    <a:p>
                      <a:r>
                        <a:rPr lang="en-US" sz="1300" dirty="0"/>
                        <a:t>5   mg: 1.2%</a:t>
                      </a:r>
                    </a:p>
                    <a:p>
                      <a:r>
                        <a:rPr lang="en-US" sz="1600" b="1" dirty="0">
                          <a:solidFill>
                            <a:srgbClr val="FF0000"/>
                          </a:solidFill>
                        </a:rPr>
                        <a:t>10 mg: </a:t>
                      </a:r>
                      <a:r>
                        <a:rPr lang="en-US" sz="1600" b="1" baseline="0" dirty="0">
                          <a:solidFill>
                            <a:srgbClr val="FF0000"/>
                          </a:solidFill>
                        </a:rPr>
                        <a:t>1.5%</a:t>
                      </a:r>
                      <a:endParaRPr lang="en-US" sz="1600" b="1" dirty="0">
                        <a:solidFill>
                          <a:srgbClr val="FF0000"/>
                        </a:solidFill>
                      </a:endParaRPr>
                    </a:p>
                  </a:txBody>
                  <a:tcPr marL="68580" marR="68580" marT="34290" marB="34290"/>
                </a:tc>
                <a:tc>
                  <a:txBody>
                    <a:bodyPr/>
                    <a:lstStyle/>
                    <a:p>
                      <a:r>
                        <a:rPr lang="en-US" sz="1300" dirty="0"/>
                        <a:t>5   mcg: 42 mg/</a:t>
                      </a:r>
                      <a:r>
                        <a:rPr lang="en-US" sz="1300" dirty="0" err="1"/>
                        <a:t>dL</a:t>
                      </a:r>
                      <a:endParaRPr lang="en-US" sz="1300" dirty="0"/>
                    </a:p>
                    <a:p>
                      <a:r>
                        <a:rPr lang="en-US" sz="1300" dirty="0"/>
                        <a:t>10 mcg: </a:t>
                      </a:r>
                      <a:r>
                        <a:rPr lang="en-US" sz="1300" baseline="0" dirty="0"/>
                        <a:t>46 mg/</a:t>
                      </a:r>
                      <a:r>
                        <a:rPr lang="en-US" sz="1300" baseline="0" dirty="0" err="1"/>
                        <a:t>dL</a:t>
                      </a:r>
                      <a:endParaRPr lang="en-US" sz="1300" dirty="0"/>
                    </a:p>
                  </a:txBody>
                  <a:tcPr marL="68580" marR="68580" marT="34290" marB="34290"/>
                </a:tc>
                <a:tc>
                  <a:txBody>
                    <a:bodyPr/>
                    <a:lstStyle/>
                    <a:p>
                      <a:r>
                        <a:rPr lang="en-US" sz="1300" dirty="0"/>
                        <a:t>5   mcg: -</a:t>
                      </a:r>
                      <a:r>
                        <a:rPr lang="en-US" sz="1300" baseline="0" dirty="0"/>
                        <a:t> 5.7 </a:t>
                      </a:r>
                      <a:r>
                        <a:rPr lang="en-US" sz="1300" baseline="0" dirty="0" err="1"/>
                        <a:t>lbs</a:t>
                      </a:r>
                      <a:endParaRPr lang="en-US" sz="1300" dirty="0"/>
                    </a:p>
                    <a:p>
                      <a:r>
                        <a:rPr lang="en-US" sz="1300" dirty="0"/>
                        <a:t>10 mcg: -</a:t>
                      </a:r>
                      <a:r>
                        <a:rPr lang="en-US" sz="1300" baseline="0" dirty="0"/>
                        <a:t> 6.0 </a:t>
                      </a:r>
                      <a:r>
                        <a:rPr lang="en-US" sz="1300" baseline="0" dirty="0" err="1"/>
                        <a:t>lbs</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Does not increase the chances</a:t>
                      </a:r>
                      <a:r>
                        <a:rPr lang="en-US" sz="1300" baseline="0" dirty="0"/>
                        <a:t> of a cardiovascular event</a:t>
                      </a:r>
                      <a:endParaRPr lang="en-US" sz="1300" dirty="0"/>
                    </a:p>
                  </a:txBody>
                  <a:tcPr marL="68580" marR="68580" marT="34290" marB="34290"/>
                </a:tc>
                <a:tc>
                  <a:txBody>
                    <a:bodyPr/>
                    <a:lstStyle/>
                    <a:p>
                      <a:r>
                        <a:rPr lang="en-US" sz="1300" dirty="0"/>
                        <a:t>January 2014</a:t>
                      </a:r>
                    </a:p>
                  </a:txBody>
                  <a:tcPr marL="68580" marR="68580" marT="34290" marB="34290"/>
                </a:tc>
                <a:extLst>
                  <a:ext uri="{0D108BD9-81ED-4DB2-BD59-A6C34878D82A}">
                    <a16:rowId xmlns="" xmlns:a16="http://schemas.microsoft.com/office/drawing/2014/main" val="10001"/>
                  </a:ext>
                </a:extLst>
              </a:tr>
              <a:tr h="511445">
                <a:tc>
                  <a:txBody>
                    <a:bodyPr/>
                    <a:lstStyle/>
                    <a:p>
                      <a:r>
                        <a:rPr lang="en-US" sz="1300" dirty="0"/>
                        <a:t>Jardiance</a:t>
                      </a:r>
                      <a:r>
                        <a:rPr lang="en-US" sz="1300" baseline="0" dirty="0"/>
                        <a:t>- SGLT2</a:t>
                      </a:r>
                    </a:p>
                    <a:p>
                      <a:r>
                        <a:rPr lang="en-US" sz="1300" baseline="0" dirty="0"/>
                        <a:t>(empagliflozin)</a:t>
                      </a:r>
                      <a:endParaRPr lang="en-US" sz="1300" dirty="0"/>
                    </a:p>
                  </a:txBody>
                  <a:tcPr marL="68580" marR="68580" marT="34290" marB="34290"/>
                </a:tc>
                <a:tc>
                  <a:txBody>
                    <a:bodyPr/>
                    <a:lstStyle/>
                    <a:p>
                      <a:r>
                        <a:rPr lang="en-US" sz="1300" dirty="0"/>
                        <a:t>10 mg: </a:t>
                      </a:r>
                      <a:r>
                        <a:rPr lang="en-US" sz="1300" baseline="0" dirty="0"/>
                        <a:t>0.7%</a:t>
                      </a:r>
                    </a:p>
                    <a:p>
                      <a:r>
                        <a:rPr lang="en-US" sz="1300" baseline="0" dirty="0"/>
                        <a:t>25 mg: 0.8%</a:t>
                      </a:r>
                      <a:endParaRPr lang="en-US" sz="1300" dirty="0"/>
                    </a:p>
                  </a:txBody>
                  <a:tcPr marL="68580" marR="68580" marT="34290" marB="34290"/>
                </a:tc>
                <a:tc>
                  <a:txBody>
                    <a:bodyPr/>
                    <a:lstStyle/>
                    <a:p>
                      <a:r>
                        <a:rPr lang="en-US" sz="1300" dirty="0"/>
                        <a:t>10 mg: 19 mg/</a:t>
                      </a:r>
                      <a:r>
                        <a:rPr lang="en-US" sz="1300" dirty="0" err="1"/>
                        <a:t>dL</a:t>
                      </a:r>
                      <a:endParaRPr lang="en-US" sz="1300" dirty="0"/>
                    </a:p>
                    <a:p>
                      <a:r>
                        <a:rPr lang="en-US" sz="1300" dirty="0"/>
                        <a:t>25 mg: 25 mg/</a:t>
                      </a:r>
                      <a:r>
                        <a:rPr lang="en-US" sz="1300" dirty="0" err="1"/>
                        <a:t>dL</a:t>
                      </a:r>
                      <a:endParaRPr lang="en-US" sz="1300" dirty="0"/>
                    </a:p>
                  </a:txBody>
                  <a:tcPr marL="68580" marR="68580" marT="34290" marB="34290"/>
                </a:tc>
                <a:tc>
                  <a:txBody>
                    <a:bodyPr/>
                    <a:lstStyle/>
                    <a:p>
                      <a:r>
                        <a:rPr lang="en-US" sz="1300" dirty="0"/>
                        <a:t>10</a:t>
                      </a:r>
                      <a:r>
                        <a:rPr lang="en-US" sz="1300" baseline="0" dirty="0"/>
                        <a:t> mg: - 4.9 </a:t>
                      </a:r>
                      <a:r>
                        <a:rPr lang="en-US" sz="1300" baseline="0" dirty="0" err="1"/>
                        <a:t>lbs</a:t>
                      </a:r>
                      <a:endParaRPr lang="en-US" sz="1300" baseline="0" dirty="0"/>
                    </a:p>
                    <a:p>
                      <a:r>
                        <a:rPr lang="en-US" sz="1300" baseline="0" dirty="0"/>
                        <a:t>25 mg: - 5.5 </a:t>
                      </a:r>
                      <a:r>
                        <a:rPr lang="en-US" sz="1300" baseline="0" dirty="0" err="1"/>
                        <a:t>lbs</a:t>
                      </a:r>
                      <a:endParaRPr lang="en-US" sz="1300" dirty="0"/>
                    </a:p>
                  </a:txBody>
                  <a:tcPr marL="68580" marR="68580" marT="34290" marB="34290"/>
                </a:tc>
                <a:tc>
                  <a:txBody>
                    <a:bodyPr/>
                    <a:lstStyle/>
                    <a:p>
                      <a:r>
                        <a:rPr lang="en-US" sz="1300" dirty="0"/>
                        <a:t>FDA approved to reduce</a:t>
                      </a:r>
                      <a:r>
                        <a:rPr lang="en-US" sz="1300" baseline="0" dirty="0"/>
                        <a:t> risk of cardiovascular death (Dec 2016)</a:t>
                      </a:r>
                      <a:endParaRPr lang="en-US" sz="1300" dirty="0"/>
                    </a:p>
                  </a:txBody>
                  <a:tcPr marL="68580" marR="68580" marT="34290" marB="34290"/>
                </a:tc>
                <a:tc>
                  <a:txBody>
                    <a:bodyPr/>
                    <a:lstStyle/>
                    <a:p>
                      <a:r>
                        <a:rPr lang="en-US" sz="1300" dirty="0"/>
                        <a:t>August 2014</a:t>
                      </a:r>
                    </a:p>
                  </a:txBody>
                  <a:tcPr marL="68580" marR="68580" marT="34290" marB="34290"/>
                </a:tc>
                <a:extLst>
                  <a:ext uri="{0D108BD9-81ED-4DB2-BD59-A6C34878D82A}">
                    <a16:rowId xmlns="" xmlns:a16="http://schemas.microsoft.com/office/drawing/2014/main" val="10002"/>
                  </a:ext>
                </a:extLst>
              </a:tr>
              <a:tr h="1040130">
                <a:tc>
                  <a:txBody>
                    <a:bodyPr/>
                    <a:lstStyle/>
                    <a:p>
                      <a:r>
                        <a:rPr lang="en-US" sz="1300" dirty="0" err="1"/>
                        <a:t>Invokana</a:t>
                      </a:r>
                      <a:r>
                        <a:rPr lang="en-US" sz="1300" dirty="0"/>
                        <a:t> – SGLT2</a:t>
                      </a:r>
                    </a:p>
                    <a:p>
                      <a:r>
                        <a:rPr lang="en-US" sz="1300" dirty="0"/>
                        <a:t>(</a:t>
                      </a:r>
                      <a:r>
                        <a:rPr lang="en-US" sz="1300" dirty="0" err="1"/>
                        <a:t>canagliflozin</a:t>
                      </a:r>
                      <a:r>
                        <a:rPr lang="en-US" sz="1300" dirty="0"/>
                        <a:t>)</a:t>
                      </a:r>
                    </a:p>
                  </a:txBody>
                  <a:tcPr marL="68580" marR="68580" marT="34290" marB="34290"/>
                </a:tc>
                <a:tc>
                  <a:txBody>
                    <a:bodyPr/>
                    <a:lstStyle/>
                    <a:p>
                      <a:r>
                        <a:rPr lang="en-US" sz="1300" dirty="0"/>
                        <a:t>100 mg: 0.8%</a:t>
                      </a:r>
                    </a:p>
                    <a:p>
                      <a:r>
                        <a:rPr lang="en-US" sz="1300" dirty="0"/>
                        <a:t>300 mg: 1.0%</a:t>
                      </a:r>
                    </a:p>
                  </a:txBody>
                  <a:tcPr marL="68580" marR="68580" marT="34290" marB="34290"/>
                </a:tc>
                <a:tc>
                  <a:txBody>
                    <a:bodyPr/>
                    <a:lstStyle/>
                    <a:p>
                      <a:r>
                        <a:rPr lang="en-US" sz="1300" baseline="0" dirty="0"/>
                        <a:t>100 mg</a:t>
                      </a:r>
                      <a:r>
                        <a:rPr lang="en-US" sz="1300" dirty="0"/>
                        <a:t>: 27 mg/</a:t>
                      </a:r>
                      <a:r>
                        <a:rPr lang="en-US" sz="1300" dirty="0" err="1"/>
                        <a:t>dL</a:t>
                      </a:r>
                      <a:endParaRPr lang="en-US" sz="1300" dirty="0"/>
                    </a:p>
                    <a:p>
                      <a:r>
                        <a:rPr lang="en-US" sz="1300" dirty="0"/>
                        <a:t>300</a:t>
                      </a:r>
                      <a:r>
                        <a:rPr lang="en-US" sz="1300" baseline="0" dirty="0"/>
                        <a:t> </a:t>
                      </a:r>
                      <a:r>
                        <a:rPr lang="en-US" sz="1300" dirty="0"/>
                        <a:t>mg: </a:t>
                      </a:r>
                      <a:r>
                        <a:rPr lang="en-US" sz="1300" baseline="0" dirty="0"/>
                        <a:t>35 mg/</a:t>
                      </a:r>
                      <a:r>
                        <a:rPr lang="en-US" sz="1300" baseline="0" dirty="0" err="1"/>
                        <a:t>dL</a:t>
                      </a:r>
                      <a:endParaRPr lang="en-US" sz="1300" dirty="0"/>
                    </a:p>
                    <a:p>
                      <a:endParaRPr lang="en-US" sz="1300" dirty="0"/>
                    </a:p>
                  </a:txBody>
                  <a:tcPr marL="68580" marR="68580" marT="34290" marB="34290"/>
                </a:tc>
                <a:tc>
                  <a:txBody>
                    <a:bodyPr/>
                    <a:lstStyle/>
                    <a:p>
                      <a:r>
                        <a:rPr lang="en-US" sz="1300" dirty="0"/>
                        <a:t>100 mg: -</a:t>
                      </a:r>
                      <a:r>
                        <a:rPr lang="en-US" sz="1300" baseline="0" dirty="0"/>
                        <a:t> 5.3 </a:t>
                      </a:r>
                      <a:r>
                        <a:rPr lang="en-US" sz="1300" baseline="0" dirty="0" err="1"/>
                        <a:t>lbs</a:t>
                      </a:r>
                      <a:endParaRPr lang="en-US" sz="1300" dirty="0"/>
                    </a:p>
                    <a:p>
                      <a:r>
                        <a:rPr lang="en-US" sz="1300" dirty="0"/>
                        <a:t>300 mg: - 7.5 </a:t>
                      </a:r>
                      <a:r>
                        <a:rPr lang="en-US" sz="1300" dirty="0" err="1"/>
                        <a:t>lbs</a:t>
                      </a:r>
                      <a:endParaRPr lang="en-US" sz="1300" dirty="0"/>
                    </a:p>
                    <a:p>
                      <a:endParaRPr lang="en-US" sz="1300" dirty="0"/>
                    </a:p>
                  </a:txBody>
                  <a:tcPr marL="68580" marR="68580" marT="34290" marB="34290"/>
                </a:tc>
                <a:tc>
                  <a:txBody>
                    <a:bodyPr/>
                    <a:lstStyle/>
                    <a:p>
                      <a:r>
                        <a:rPr lang="en-US" sz="1300" dirty="0"/>
                        <a:t>Significantly</a:t>
                      </a:r>
                      <a:r>
                        <a:rPr lang="en-US" sz="1300" baseline="0" dirty="0"/>
                        <a:t> reduces risk stroke, heart attack and cardiovascular death</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March 2013</a:t>
                      </a:r>
                    </a:p>
                    <a:p>
                      <a:endParaRPr lang="en-US" sz="1300" dirty="0"/>
                    </a:p>
                  </a:txBody>
                  <a:tcPr marL="68580" marR="68580" marT="34290" marB="34290"/>
                </a:tc>
                <a:extLst>
                  <a:ext uri="{0D108BD9-81ED-4DB2-BD59-A6C34878D82A}">
                    <a16:rowId xmlns="" xmlns:a16="http://schemas.microsoft.com/office/drawing/2014/main" val="10003"/>
                  </a:ext>
                </a:extLst>
              </a:tr>
              <a:tr h="457200">
                <a:tc>
                  <a:txBody>
                    <a:bodyPr/>
                    <a:lstStyle/>
                    <a:p>
                      <a:r>
                        <a:rPr lang="en-US" sz="1300" dirty="0"/>
                        <a:t>Januvia</a:t>
                      </a:r>
                      <a:r>
                        <a:rPr lang="en-US" sz="1300" baseline="0" dirty="0"/>
                        <a:t> – DPP-4</a:t>
                      </a:r>
                    </a:p>
                    <a:p>
                      <a:r>
                        <a:rPr lang="en-US" sz="1300" baseline="0" dirty="0"/>
                        <a:t>(</a:t>
                      </a:r>
                      <a:r>
                        <a:rPr lang="en-US" sz="1300" baseline="0" dirty="0" err="1"/>
                        <a:t>sitagliptin</a:t>
                      </a:r>
                      <a:r>
                        <a:rPr lang="en-US" sz="1300" baseline="0" dirty="0"/>
                        <a:t>)</a:t>
                      </a:r>
                      <a:endParaRPr lang="en-US" sz="1300" dirty="0"/>
                    </a:p>
                  </a:txBody>
                  <a:tcPr marL="68580" marR="68580" marT="34290" marB="34290"/>
                </a:tc>
                <a:tc>
                  <a:txBody>
                    <a:bodyPr/>
                    <a:lstStyle/>
                    <a:p>
                      <a:r>
                        <a:rPr lang="en-US" sz="1300" dirty="0"/>
                        <a:t>100 mg: 0.6%</a:t>
                      </a:r>
                    </a:p>
                  </a:txBody>
                  <a:tcPr marL="68580" marR="68580" marT="34290" marB="34290"/>
                </a:tc>
                <a:tc>
                  <a:txBody>
                    <a:bodyPr/>
                    <a:lstStyle/>
                    <a:p>
                      <a:r>
                        <a:rPr lang="en-US" sz="1300" dirty="0"/>
                        <a:t>100 mg: 12 mg/</a:t>
                      </a:r>
                      <a:r>
                        <a:rPr lang="en-US" sz="1300" dirty="0" err="1"/>
                        <a:t>dL</a:t>
                      </a:r>
                      <a:endParaRPr lang="en-US" sz="1300" dirty="0"/>
                    </a:p>
                  </a:txBody>
                  <a:tcPr marL="68580" marR="68580" marT="34290" marB="34290"/>
                </a:tc>
                <a:tc>
                  <a:txBody>
                    <a:bodyPr/>
                    <a:lstStyle/>
                    <a:p>
                      <a:r>
                        <a:rPr lang="en-US" sz="1300" dirty="0"/>
                        <a:t>No significant change</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Does not increase the chances</a:t>
                      </a:r>
                      <a:r>
                        <a:rPr lang="en-US" sz="1300" baseline="0" dirty="0"/>
                        <a:t> of a cardiovascular event</a:t>
                      </a:r>
                      <a:endParaRPr lang="en-US" sz="1300" dirty="0"/>
                    </a:p>
                  </a:txBody>
                  <a:tcPr marL="68580" marR="68580" marT="34290" marB="34290"/>
                </a:tc>
                <a:tc>
                  <a:txBody>
                    <a:bodyPr/>
                    <a:lstStyle/>
                    <a:p>
                      <a:r>
                        <a:rPr lang="en-US" sz="1300" dirty="0"/>
                        <a:t>October</a:t>
                      </a:r>
                      <a:r>
                        <a:rPr lang="en-US" sz="1300" baseline="0" dirty="0"/>
                        <a:t> 2006</a:t>
                      </a:r>
                      <a:endParaRPr lang="en-US" sz="1300" dirty="0"/>
                    </a:p>
                  </a:txBody>
                  <a:tcPr marL="68580" marR="68580" marT="34290" marB="34290"/>
                </a:tc>
                <a:extLst>
                  <a:ext uri="{0D108BD9-81ED-4DB2-BD59-A6C34878D82A}">
                    <a16:rowId xmlns="" xmlns:a16="http://schemas.microsoft.com/office/drawing/2014/main" val="10004"/>
                  </a:ext>
                </a:extLst>
              </a:tr>
              <a:tr h="487616">
                <a:tc>
                  <a:txBody>
                    <a:bodyPr/>
                    <a:lstStyle/>
                    <a:p>
                      <a:r>
                        <a:rPr lang="en-US" sz="1300" dirty="0" err="1"/>
                        <a:t>Tradjent</a:t>
                      </a:r>
                      <a:r>
                        <a:rPr lang="en-US" sz="1300" baseline="0" dirty="0"/>
                        <a:t> DPP-4 (</a:t>
                      </a:r>
                      <a:r>
                        <a:rPr lang="en-US" sz="1300" baseline="0" dirty="0" err="1"/>
                        <a:t>linagliptin</a:t>
                      </a:r>
                      <a:r>
                        <a:rPr lang="en-US" sz="1300" baseline="0" dirty="0"/>
                        <a:t>)</a:t>
                      </a:r>
                      <a:endParaRPr lang="en-US" sz="1300" dirty="0"/>
                    </a:p>
                  </a:txBody>
                  <a:tcPr marL="68580" marR="68580" marT="34290" marB="34290"/>
                </a:tc>
                <a:tc>
                  <a:txBody>
                    <a:bodyPr/>
                    <a:lstStyle/>
                    <a:p>
                      <a:r>
                        <a:rPr lang="en-US" sz="1300" dirty="0"/>
                        <a:t>5 mg: 0.4%</a:t>
                      </a:r>
                    </a:p>
                  </a:txBody>
                  <a:tcPr marL="68580" marR="68580" marT="34290" marB="34290"/>
                </a:tc>
                <a:tc>
                  <a:txBody>
                    <a:bodyPr/>
                    <a:lstStyle/>
                    <a:p>
                      <a:r>
                        <a:rPr lang="en-US" sz="1300" dirty="0"/>
                        <a:t>5 mg: 9 mg/</a:t>
                      </a:r>
                      <a:r>
                        <a:rPr lang="en-US" sz="1300" dirty="0" err="1"/>
                        <a:t>dL</a:t>
                      </a:r>
                      <a:endParaRPr lang="en-US" sz="1300" dirty="0"/>
                    </a:p>
                  </a:txBody>
                  <a:tcPr marL="68580" marR="68580" marT="34290" marB="34290"/>
                </a:tc>
                <a:tc>
                  <a:txBody>
                    <a:bodyPr/>
                    <a:lstStyle/>
                    <a:p>
                      <a:r>
                        <a:rPr lang="en-US" sz="1300" dirty="0"/>
                        <a:t>No significant</a:t>
                      </a:r>
                      <a:r>
                        <a:rPr lang="en-US" sz="1300" baseline="0" dirty="0"/>
                        <a:t> change</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Does not increase the chances</a:t>
                      </a:r>
                      <a:r>
                        <a:rPr lang="en-US" sz="1300" baseline="0" dirty="0"/>
                        <a:t> of a cardiovascular event</a:t>
                      </a:r>
                      <a:endParaRPr lang="en-US" sz="1300" dirty="0"/>
                    </a:p>
                  </a:txBody>
                  <a:tcPr marL="68580" marR="68580" marT="34290" marB="34290"/>
                </a:tc>
                <a:tc>
                  <a:txBody>
                    <a:bodyPr/>
                    <a:lstStyle/>
                    <a:p>
                      <a:r>
                        <a:rPr lang="en-US" sz="1300" dirty="0"/>
                        <a:t>May 2011</a:t>
                      </a:r>
                    </a:p>
                  </a:txBody>
                  <a:tcPr marL="68580" marR="68580" marT="34290" marB="34290"/>
                </a:tc>
                <a:extLst>
                  <a:ext uri="{0D108BD9-81ED-4DB2-BD59-A6C34878D82A}">
                    <a16:rowId xmlns="" xmlns:a16="http://schemas.microsoft.com/office/drawing/2014/main" val="10005"/>
                  </a:ext>
                </a:extLst>
              </a:tr>
              <a:tr h="565688">
                <a:tc>
                  <a:txBody>
                    <a:bodyPr/>
                    <a:lstStyle/>
                    <a:p>
                      <a:r>
                        <a:rPr lang="en-US" sz="1300" dirty="0" err="1"/>
                        <a:t>Onglyza</a:t>
                      </a:r>
                      <a:r>
                        <a:rPr lang="en-US" sz="1300" dirty="0"/>
                        <a:t>- DPP-4 (</a:t>
                      </a:r>
                      <a:r>
                        <a:rPr lang="en-US" sz="1300" dirty="0" err="1"/>
                        <a:t>saxagliptin</a:t>
                      </a:r>
                      <a:r>
                        <a:rPr lang="en-US" sz="1300" dirty="0"/>
                        <a:t>)</a:t>
                      </a:r>
                    </a:p>
                  </a:txBody>
                  <a:tcPr marL="68580" marR="68580" marT="34290" marB="34290"/>
                </a:tc>
                <a:tc>
                  <a:txBody>
                    <a:bodyPr/>
                    <a:lstStyle/>
                    <a:p>
                      <a:r>
                        <a:rPr lang="en-US" sz="1300" dirty="0"/>
                        <a:t>2.5 mg: 0.4%</a:t>
                      </a:r>
                    </a:p>
                    <a:p>
                      <a:r>
                        <a:rPr lang="en-US" sz="1300" dirty="0"/>
                        <a:t>5    mg: 0.5%</a:t>
                      </a:r>
                    </a:p>
                  </a:txBody>
                  <a:tcPr marL="68580" marR="68580" marT="34290" marB="34290"/>
                </a:tc>
                <a:tc>
                  <a:txBody>
                    <a:bodyPr/>
                    <a:lstStyle/>
                    <a:p>
                      <a:r>
                        <a:rPr lang="en-US" sz="1300" dirty="0"/>
                        <a:t>2.5 mg: 15 mg/</a:t>
                      </a:r>
                      <a:r>
                        <a:rPr lang="en-US" sz="1300" dirty="0" err="1"/>
                        <a:t>dL</a:t>
                      </a:r>
                      <a:endParaRPr lang="en-US" sz="1300" dirty="0"/>
                    </a:p>
                    <a:p>
                      <a:r>
                        <a:rPr lang="en-US" sz="1300" dirty="0"/>
                        <a:t>5    mg:  9 mg/</a:t>
                      </a:r>
                      <a:r>
                        <a:rPr lang="en-US" sz="1300" dirty="0" err="1"/>
                        <a:t>dL</a:t>
                      </a:r>
                      <a:endParaRPr lang="en-US" sz="1300" dirty="0"/>
                    </a:p>
                  </a:txBody>
                  <a:tcPr marL="68580" marR="68580" marT="34290" marB="34290"/>
                </a:tc>
                <a:tc>
                  <a:txBody>
                    <a:bodyPr/>
                    <a:lstStyle/>
                    <a:p>
                      <a:r>
                        <a:rPr lang="en-US" sz="1300" dirty="0"/>
                        <a:t>No</a:t>
                      </a:r>
                      <a:r>
                        <a:rPr lang="en-US" sz="1300" baseline="0" dirty="0"/>
                        <a:t> significant change</a:t>
                      </a:r>
                      <a:endParaRPr lang="en-US" sz="13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Increased</a:t>
                      </a:r>
                      <a:r>
                        <a:rPr lang="en-US" sz="1300" baseline="0" dirty="0"/>
                        <a:t> risk of heart failure (FDA added new safety warnings in 2016)</a:t>
                      </a:r>
                      <a:endParaRPr lang="en-US" sz="1300" dirty="0"/>
                    </a:p>
                  </a:txBody>
                  <a:tcPr marL="68580" marR="68580" marT="34290" marB="34290"/>
                </a:tc>
                <a:tc>
                  <a:txBody>
                    <a:bodyPr/>
                    <a:lstStyle/>
                    <a:p>
                      <a:r>
                        <a:rPr lang="en-US" sz="1300" dirty="0"/>
                        <a:t>July 2009</a:t>
                      </a:r>
                    </a:p>
                  </a:txBody>
                  <a:tcPr marL="68580" marR="68580" marT="34290" marB="34290"/>
                </a:tc>
                <a:extLst>
                  <a:ext uri="{0D108BD9-81ED-4DB2-BD59-A6C34878D82A}">
                    <a16:rowId xmlns="" xmlns:a16="http://schemas.microsoft.com/office/drawing/2014/main" val="10006"/>
                  </a:ext>
                </a:extLst>
              </a:tr>
              <a:tr h="546316">
                <a:tc>
                  <a:txBody>
                    <a:bodyPr/>
                    <a:lstStyle/>
                    <a:p>
                      <a:r>
                        <a:rPr lang="en-US" sz="1300" dirty="0" err="1">
                          <a:highlight>
                            <a:srgbClr val="FFFF00"/>
                          </a:highlight>
                        </a:rPr>
                        <a:t>Nesina</a:t>
                      </a:r>
                      <a:r>
                        <a:rPr lang="en-US" sz="1300" dirty="0">
                          <a:highlight>
                            <a:srgbClr val="FFFF00"/>
                          </a:highlight>
                        </a:rPr>
                        <a:t> – DPP-4</a:t>
                      </a:r>
                    </a:p>
                    <a:p>
                      <a:r>
                        <a:rPr lang="en-US" sz="1300" dirty="0">
                          <a:highlight>
                            <a:srgbClr val="FFFF00"/>
                          </a:highlight>
                        </a:rPr>
                        <a:t>(</a:t>
                      </a:r>
                      <a:r>
                        <a:rPr lang="en-US" sz="1300" dirty="0" err="1">
                          <a:highlight>
                            <a:srgbClr val="FFFF00"/>
                          </a:highlight>
                        </a:rPr>
                        <a:t>alogliptin</a:t>
                      </a:r>
                      <a:r>
                        <a:rPr lang="en-US" sz="1300" dirty="0"/>
                        <a:t>) Generic ONLY</a:t>
                      </a:r>
                    </a:p>
                  </a:txBody>
                  <a:tcPr marL="68580" marR="68580" marT="34290" marB="34290"/>
                </a:tc>
                <a:tc>
                  <a:txBody>
                    <a:bodyPr/>
                    <a:lstStyle/>
                    <a:p>
                      <a:r>
                        <a:rPr lang="en-US" sz="1300" dirty="0"/>
                        <a:t>25 mg: </a:t>
                      </a:r>
                      <a:r>
                        <a:rPr lang="en-US" sz="1300" dirty="0">
                          <a:highlight>
                            <a:srgbClr val="FFFF00"/>
                          </a:highlight>
                        </a:rPr>
                        <a:t>0.6%</a:t>
                      </a:r>
                    </a:p>
                  </a:txBody>
                  <a:tcPr marL="68580" marR="68580" marT="34290" marB="34290"/>
                </a:tc>
                <a:tc>
                  <a:txBody>
                    <a:bodyPr/>
                    <a:lstStyle/>
                    <a:p>
                      <a:r>
                        <a:rPr lang="en-US" sz="1300" dirty="0"/>
                        <a:t>25 mg: 16</a:t>
                      </a:r>
                      <a:r>
                        <a:rPr lang="en-US" sz="1300" baseline="0" dirty="0"/>
                        <a:t> mg/</a:t>
                      </a:r>
                      <a:r>
                        <a:rPr lang="en-US" sz="1300" baseline="0" dirty="0" err="1"/>
                        <a:t>dL</a:t>
                      </a:r>
                      <a:endParaRPr lang="en-US" sz="1300" dirty="0"/>
                    </a:p>
                  </a:txBody>
                  <a:tcPr marL="68580" marR="68580" marT="34290" marB="34290"/>
                </a:tc>
                <a:tc>
                  <a:txBody>
                    <a:bodyPr/>
                    <a:lstStyle/>
                    <a:p>
                      <a:r>
                        <a:rPr lang="en-US" sz="1300" dirty="0"/>
                        <a:t>No significant change</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highlight>
                            <a:srgbClr val="FFFF00"/>
                          </a:highlight>
                        </a:rPr>
                        <a:t>Increased</a:t>
                      </a:r>
                      <a:r>
                        <a:rPr lang="en-US" sz="1300" baseline="0" dirty="0">
                          <a:highlight>
                            <a:srgbClr val="FFFF00"/>
                          </a:highlight>
                        </a:rPr>
                        <a:t> risk of heart failure (FDA added new safety warnings in 2016</a:t>
                      </a:r>
                      <a:r>
                        <a:rPr lang="en-US" sz="1300" baseline="0" dirty="0"/>
                        <a:t>)</a:t>
                      </a:r>
                      <a:endParaRPr lang="en-US" sz="1300" dirty="0"/>
                    </a:p>
                  </a:txBody>
                  <a:tcPr marL="68580" marR="68580" marT="34290" marB="34290"/>
                </a:tc>
                <a:tc>
                  <a:txBody>
                    <a:bodyPr/>
                    <a:lstStyle/>
                    <a:p>
                      <a:r>
                        <a:rPr lang="en-US" sz="1300" dirty="0"/>
                        <a:t>January 2013</a:t>
                      </a:r>
                    </a:p>
                  </a:txBody>
                  <a:tcPr marL="68580" marR="68580" marT="34290" marB="34290"/>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4208677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14657"/>
            <a:ext cx="9144000" cy="4777069"/>
          </a:xfrm>
        </p:spPr>
        <p:txBody>
          <a:bodyPr>
            <a:normAutofit fontScale="25000" lnSpcReduction="20000"/>
          </a:bodyPr>
          <a:lstStyle/>
          <a:p>
            <a:r>
              <a:rPr lang="en-US" sz="9600" dirty="0"/>
              <a:t>Starting dosage of XULTOPHY® 100 /3.6 is </a:t>
            </a:r>
            <a:r>
              <a:rPr lang="en-US" sz="9600" dirty="0">
                <a:solidFill>
                  <a:srgbClr val="FF0000"/>
                </a:solidFill>
              </a:rPr>
              <a:t>16 units </a:t>
            </a:r>
            <a:r>
              <a:rPr lang="en-US" sz="9600" dirty="0"/>
              <a:t>(16 units of insulin </a:t>
            </a:r>
            <a:r>
              <a:rPr lang="en-US" sz="9600" dirty="0" err="1"/>
              <a:t>degludec</a:t>
            </a:r>
            <a:r>
              <a:rPr lang="en-US" sz="9600" dirty="0"/>
              <a:t> and 0.58 mg of </a:t>
            </a:r>
            <a:r>
              <a:rPr lang="en-US" sz="9600" dirty="0" err="1"/>
              <a:t>liraglutide</a:t>
            </a:r>
            <a:r>
              <a:rPr lang="en-US" sz="9600" dirty="0"/>
              <a:t>) </a:t>
            </a:r>
          </a:p>
          <a:p>
            <a:r>
              <a:rPr lang="en-US" sz="9600" dirty="0"/>
              <a:t>Given subcutaneously </a:t>
            </a:r>
            <a:r>
              <a:rPr lang="en-US" sz="9600" dirty="0">
                <a:solidFill>
                  <a:srgbClr val="FF0000"/>
                </a:solidFill>
              </a:rPr>
              <a:t>once daily</a:t>
            </a:r>
            <a:r>
              <a:rPr lang="en-US" sz="9600" dirty="0"/>
              <a:t>, with or without food.</a:t>
            </a:r>
          </a:p>
          <a:p>
            <a:r>
              <a:rPr lang="en-US" sz="9600" dirty="0">
                <a:solidFill>
                  <a:srgbClr val="FF0000"/>
                </a:solidFill>
              </a:rPr>
              <a:t>Maximum daily dosage </a:t>
            </a:r>
            <a:r>
              <a:rPr lang="en-US" sz="9600" dirty="0"/>
              <a:t>of XULTOPHY® 100/3.6 is </a:t>
            </a:r>
            <a:r>
              <a:rPr lang="en-US" sz="9600" dirty="0">
                <a:solidFill>
                  <a:srgbClr val="FF0000"/>
                </a:solidFill>
              </a:rPr>
              <a:t>50 units </a:t>
            </a:r>
            <a:r>
              <a:rPr lang="en-US" sz="9600" dirty="0"/>
              <a:t>(50 units of insulin </a:t>
            </a:r>
            <a:r>
              <a:rPr lang="en-US" sz="9600" dirty="0" err="1"/>
              <a:t>degludec</a:t>
            </a:r>
            <a:r>
              <a:rPr lang="en-US" sz="9600" dirty="0"/>
              <a:t> and 1.8 mg of </a:t>
            </a:r>
            <a:r>
              <a:rPr lang="en-US" sz="9600" dirty="0" err="1"/>
              <a:t>liraglutide</a:t>
            </a:r>
            <a:r>
              <a:rPr lang="en-US" sz="9600" dirty="0"/>
              <a:t>)</a:t>
            </a:r>
          </a:p>
          <a:p>
            <a:r>
              <a:rPr lang="en-US" sz="9600" dirty="0"/>
              <a:t>100/3.6 pen delivers doses from 10 to 50 units</a:t>
            </a:r>
          </a:p>
          <a:p>
            <a:r>
              <a:rPr lang="en-US" sz="9600" dirty="0"/>
              <a:t>Use  alternative antidiabetic products if patients require a dose less then 16 units or over 50 units</a:t>
            </a:r>
          </a:p>
          <a:p>
            <a:r>
              <a:rPr lang="en-US" sz="9600" dirty="0"/>
              <a:t>Contraindications and side effects same as </a:t>
            </a:r>
            <a:r>
              <a:rPr lang="en-US" sz="9600" dirty="0" err="1"/>
              <a:t>degludec</a:t>
            </a:r>
            <a:r>
              <a:rPr lang="en-US" sz="9600" dirty="0"/>
              <a:t> and </a:t>
            </a:r>
            <a:r>
              <a:rPr lang="en-US" sz="9600" dirty="0" err="1"/>
              <a:t>liraglutide</a:t>
            </a:r>
            <a:endParaRPr lang="en-US" sz="9600" dirty="0"/>
          </a:p>
          <a:p>
            <a:r>
              <a:rPr lang="en-US" sz="9600" b="1" dirty="0">
                <a:solidFill>
                  <a:srgbClr val="FF0000"/>
                </a:solidFill>
              </a:rPr>
              <a:t>A1c change from baseline when added to metformin (8.7) was -1.94 drop.</a:t>
            </a:r>
          </a:p>
          <a:p>
            <a:r>
              <a:rPr lang="en-US" sz="9600" dirty="0">
                <a:solidFill>
                  <a:srgbClr val="FF0000"/>
                </a:solidFill>
              </a:rPr>
              <a:t>Percentage of achieving goal of &lt;7%A1c- 57.3%</a:t>
            </a:r>
          </a:p>
          <a:p>
            <a:r>
              <a:rPr lang="en-US" sz="9600" b="1" u="sng" dirty="0">
                <a:solidFill>
                  <a:srgbClr val="FF0000"/>
                </a:solidFill>
              </a:rPr>
              <a:t>A reduction of FPG from baseline of 175mg/</a:t>
            </a:r>
            <a:r>
              <a:rPr lang="en-US" sz="9600" b="1" u="sng" dirty="0" err="1">
                <a:solidFill>
                  <a:srgbClr val="FF0000"/>
                </a:solidFill>
              </a:rPr>
              <a:t>dL</a:t>
            </a:r>
            <a:r>
              <a:rPr lang="en-US" sz="9600" b="1" u="sng" dirty="0">
                <a:solidFill>
                  <a:srgbClr val="FF0000"/>
                </a:solidFill>
              </a:rPr>
              <a:t> to 110mg/</a:t>
            </a:r>
            <a:r>
              <a:rPr lang="en-US" sz="9600" b="1" u="sng" dirty="0" err="1">
                <a:solidFill>
                  <a:srgbClr val="FF0000"/>
                </a:solidFill>
              </a:rPr>
              <a:t>dL</a:t>
            </a:r>
            <a:r>
              <a:rPr lang="en-US" sz="9600" b="1" u="sng" dirty="0">
                <a:solidFill>
                  <a:srgbClr val="FF0000"/>
                </a:solidFill>
              </a:rPr>
              <a:t>.</a:t>
            </a:r>
          </a:p>
          <a:p>
            <a:r>
              <a:rPr lang="en-US" sz="9600" dirty="0"/>
              <a:t>Hypoglycemia higher compared with </a:t>
            </a:r>
            <a:r>
              <a:rPr lang="en-US" sz="9600" dirty="0" err="1"/>
              <a:t>liraglutide</a:t>
            </a:r>
            <a:r>
              <a:rPr lang="en-US" sz="9600" dirty="0"/>
              <a:t> alone (32% vs 7%)</a:t>
            </a:r>
          </a:p>
          <a:p>
            <a:endParaRPr lang="en-US" sz="7200" dirty="0"/>
          </a:p>
          <a:p>
            <a:pPr marL="0" indent="0">
              <a:buNone/>
            </a:pPr>
            <a:r>
              <a:rPr lang="en-US" sz="7200" dirty="0"/>
              <a:t> </a:t>
            </a: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3</a:t>
            </a:fld>
            <a:endParaRPr lang="en-US" dirty="0"/>
          </a:p>
        </p:txBody>
      </p:sp>
      <p:sp>
        <p:nvSpPr>
          <p:cNvPr id="5" name="Rectangle 4"/>
          <p:cNvSpPr/>
          <p:nvPr/>
        </p:nvSpPr>
        <p:spPr>
          <a:xfrm>
            <a:off x="0" y="0"/>
            <a:ext cx="9033164" cy="954107"/>
          </a:xfrm>
          <a:prstGeom prst="rect">
            <a:avLst/>
          </a:prstGeom>
        </p:spPr>
        <p:txBody>
          <a:bodyPr wrap="square">
            <a:spAutoFit/>
          </a:bodyPr>
          <a:lstStyle/>
          <a:p>
            <a:r>
              <a:rPr lang="en-US" sz="3600" dirty="0" err="1"/>
              <a:t>Xultophy</a:t>
            </a:r>
            <a:r>
              <a:rPr lang="en-US" sz="3600" dirty="0"/>
              <a:t> 100/3.6 </a:t>
            </a:r>
            <a:r>
              <a:rPr lang="en-US" sz="2000" dirty="0"/>
              <a:t>(ZUL-</a:t>
            </a:r>
            <a:r>
              <a:rPr lang="en-US" sz="2000" dirty="0" err="1"/>
              <a:t>toh</a:t>
            </a:r>
            <a:r>
              <a:rPr lang="en-US" sz="2000" dirty="0"/>
              <a:t>-</a:t>
            </a:r>
            <a:r>
              <a:rPr lang="en-US" sz="2000" dirty="0" err="1"/>
              <a:t>fye</a:t>
            </a:r>
            <a:r>
              <a:rPr lang="en-US" sz="2000" dirty="0"/>
              <a:t>)</a:t>
            </a:r>
          </a:p>
          <a:p>
            <a:r>
              <a:rPr lang="en-US" sz="2000" dirty="0"/>
              <a:t>INSULIN DEGLUDEC + LIRAGLUTIDE (GLP-1)</a:t>
            </a:r>
            <a:endParaRPr lang="en-US" sz="2400" dirty="0"/>
          </a:p>
        </p:txBody>
      </p:sp>
      <p:pic>
        <p:nvPicPr>
          <p:cNvPr id="7" name="Picture 2" descr="Xultophy® 100/3.6 Pen - combination of insulin degludec and liraglut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748" y="956069"/>
            <a:ext cx="5612179" cy="958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458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39" y="92127"/>
            <a:ext cx="8188961" cy="536575"/>
          </a:xfrm>
        </p:spPr>
        <p:txBody>
          <a:bodyPr>
            <a:noAutofit/>
          </a:bodyPr>
          <a:lstStyle/>
          <a:p>
            <a:pPr lvl="0" defTabSz="914400" eaLnBrk="0" hangingPunct="0"/>
            <a:r>
              <a:rPr lang="en-US" altLang="en-US" sz="2000" dirty="0" err="1">
                <a:solidFill>
                  <a:schemeClr val="accent2">
                    <a:lumMod val="75000"/>
                  </a:schemeClr>
                </a:solidFill>
                <a:latin typeface="Arial" panose="020B0604020202020204" pitchFamily="34" charset="0"/>
              </a:rPr>
              <a:t>Soliqua</a:t>
            </a:r>
            <a:r>
              <a:rPr lang="en-US" altLang="en-US" sz="2000" dirty="0">
                <a:solidFill>
                  <a:schemeClr val="accent2">
                    <a:lumMod val="75000"/>
                  </a:schemeClr>
                </a:solidFill>
                <a:latin typeface="Arial" panose="020B0604020202020204" pitchFamily="34" charset="0"/>
              </a:rPr>
              <a:t> 100/33 Dosage and Administration (GLP-1 + Insulin)</a:t>
            </a:r>
            <a:br>
              <a:rPr lang="en-US" altLang="en-US" sz="2000" dirty="0">
                <a:solidFill>
                  <a:schemeClr val="accent2">
                    <a:lumMod val="75000"/>
                  </a:schemeClr>
                </a:solidFill>
                <a:latin typeface="Arial" panose="020B0604020202020204" pitchFamily="34" charset="0"/>
              </a:rPr>
            </a:br>
            <a:endParaRPr lang="en-US" altLang="en-US" sz="2000" dirty="0">
              <a:solidFill>
                <a:schemeClr val="accent2">
                  <a:lumMod val="75000"/>
                </a:schemeClr>
              </a:solidFill>
              <a:latin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4</a:t>
            </a:fld>
            <a:endParaRPr lang="en-US" dirty="0"/>
          </a:p>
        </p:txBody>
      </p:sp>
      <p:sp>
        <p:nvSpPr>
          <p:cNvPr id="6" name="TextBox 5"/>
          <p:cNvSpPr txBox="1"/>
          <p:nvPr/>
        </p:nvSpPr>
        <p:spPr>
          <a:xfrm>
            <a:off x="0" y="3182158"/>
            <a:ext cx="9144000" cy="3939540"/>
          </a:xfrm>
          <a:prstGeom prst="rect">
            <a:avLst/>
          </a:prstGeom>
          <a:noFill/>
        </p:spPr>
        <p:txBody>
          <a:bodyPr wrap="square" rtlCol="0">
            <a:spAutoFit/>
          </a:bodyPr>
          <a:lstStyle/>
          <a:p>
            <a:pPr marL="285750" indent="-285750">
              <a:buFont typeface="Courier New" panose="02070309020205020404" pitchFamily="49" charset="0"/>
              <a:buChar char="o"/>
            </a:pPr>
            <a:r>
              <a:rPr lang="en-US" altLang="en-US" dirty="0" err="1">
                <a:latin typeface="Arial" panose="020B0604020202020204" pitchFamily="34" charset="0"/>
              </a:rPr>
              <a:t>Lixisenatide</a:t>
            </a:r>
            <a:r>
              <a:rPr lang="en-US" altLang="en-US" dirty="0">
                <a:latin typeface="Arial" panose="020B0604020202020204" pitchFamily="34" charset="0"/>
              </a:rPr>
              <a:t> plus glargine</a:t>
            </a:r>
          </a:p>
          <a:p>
            <a:pPr marL="285750" indent="-285750">
              <a:buFont typeface="Courier New" panose="02070309020205020404" pitchFamily="49" charset="0"/>
              <a:buChar char="o"/>
            </a:pPr>
            <a:r>
              <a:rPr lang="en-US" dirty="0"/>
              <a:t>The </a:t>
            </a:r>
            <a:r>
              <a:rPr lang="en-US" dirty="0" err="1"/>
              <a:t>Soliqua</a:t>
            </a:r>
            <a:r>
              <a:rPr lang="en-US" dirty="0"/>
              <a:t> 100/33 Pen delivers doses from 15 to 60 units in a single injection</a:t>
            </a:r>
          </a:p>
          <a:p>
            <a:pPr marL="285750" indent="-285750">
              <a:buFont typeface="Courier New" panose="02070309020205020404" pitchFamily="49" charset="0"/>
              <a:buChar char="o"/>
            </a:pPr>
            <a:r>
              <a:rPr lang="en-US" altLang="en-US" dirty="0">
                <a:latin typeface="Arial" panose="020B0604020202020204" pitchFamily="34" charset="0"/>
              </a:rPr>
              <a:t>In patients inadequately controlled on less than 30 units of basal insulin or on </a:t>
            </a:r>
            <a:r>
              <a:rPr lang="en-US" altLang="en-US" dirty="0" err="1">
                <a:latin typeface="Arial" panose="020B0604020202020204" pitchFamily="34" charset="0"/>
              </a:rPr>
              <a:t>lixisenatide</a:t>
            </a:r>
            <a:r>
              <a:rPr lang="en-US" altLang="en-US" dirty="0">
                <a:latin typeface="Arial" panose="020B0604020202020204" pitchFamily="34" charset="0"/>
              </a:rPr>
              <a:t>, the </a:t>
            </a:r>
            <a:r>
              <a:rPr lang="en-US" altLang="en-US" dirty="0">
                <a:solidFill>
                  <a:srgbClr val="C00000"/>
                </a:solidFill>
                <a:latin typeface="Arial" panose="020B0604020202020204" pitchFamily="34" charset="0"/>
              </a:rPr>
              <a:t>recommended starting dosage of </a:t>
            </a:r>
            <a:r>
              <a:rPr lang="en-US" altLang="en-US" dirty="0" err="1">
                <a:solidFill>
                  <a:srgbClr val="C00000"/>
                </a:solidFill>
                <a:latin typeface="Arial" panose="020B0604020202020204" pitchFamily="34" charset="0"/>
              </a:rPr>
              <a:t>Soliqua</a:t>
            </a:r>
            <a:r>
              <a:rPr lang="en-US" altLang="en-US" dirty="0">
                <a:solidFill>
                  <a:srgbClr val="C00000"/>
                </a:solidFill>
                <a:latin typeface="Arial" panose="020B0604020202020204" pitchFamily="34" charset="0"/>
              </a:rPr>
              <a:t> 100/33 is 15 units </a:t>
            </a:r>
            <a:r>
              <a:rPr lang="en-US" altLang="en-US" dirty="0">
                <a:latin typeface="Arial" panose="020B0604020202020204" pitchFamily="34" charset="0"/>
              </a:rPr>
              <a:t>(15 units insulin glargine/5 mcg </a:t>
            </a:r>
            <a:r>
              <a:rPr lang="en-US" altLang="en-US" dirty="0" err="1">
                <a:latin typeface="Arial" panose="020B0604020202020204" pitchFamily="34" charset="0"/>
              </a:rPr>
              <a:t>lixisenatide</a:t>
            </a:r>
            <a:r>
              <a:rPr lang="en-US" altLang="en-US" dirty="0">
                <a:latin typeface="Arial" panose="020B0604020202020204" pitchFamily="34" charset="0"/>
              </a:rPr>
              <a:t>) given subcutaneously once daily. </a:t>
            </a:r>
          </a:p>
          <a:p>
            <a:pPr marL="285750" indent="-285750">
              <a:buFont typeface="Courier New" panose="02070309020205020404" pitchFamily="49" charset="0"/>
              <a:buChar char="o"/>
            </a:pPr>
            <a:r>
              <a:rPr lang="en-US" altLang="en-US" dirty="0">
                <a:latin typeface="Arial" panose="020B0604020202020204" pitchFamily="34" charset="0"/>
              </a:rPr>
              <a:t>In patients inadequately controlled on 30 to 60 units of basal insulin, the recommended starting dosage of </a:t>
            </a:r>
            <a:r>
              <a:rPr lang="en-US" altLang="en-US" dirty="0" err="1">
                <a:latin typeface="Arial" panose="020B0604020202020204" pitchFamily="34" charset="0"/>
              </a:rPr>
              <a:t>Soliqua</a:t>
            </a:r>
            <a:r>
              <a:rPr lang="en-US" altLang="en-US" dirty="0">
                <a:latin typeface="Arial" panose="020B0604020202020204" pitchFamily="34" charset="0"/>
              </a:rPr>
              <a:t> 100/33 is 30 units (30 units insulin glargine/10 mcg </a:t>
            </a:r>
            <a:r>
              <a:rPr lang="en-US" altLang="en-US" dirty="0" err="1">
                <a:latin typeface="Arial" panose="020B0604020202020204" pitchFamily="34" charset="0"/>
              </a:rPr>
              <a:t>lixisenatide</a:t>
            </a:r>
            <a:r>
              <a:rPr lang="en-US" altLang="en-US" dirty="0">
                <a:latin typeface="Arial" panose="020B0604020202020204" pitchFamily="34" charset="0"/>
              </a:rPr>
              <a:t>) given subcutaneously once daily. </a:t>
            </a:r>
            <a:br>
              <a:rPr lang="en-US" altLang="en-US" dirty="0">
                <a:latin typeface="Arial" panose="020B0604020202020204" pitchFamily="34" charset="0"/>
              </a:rPr>
            </a:br>
            <a:r>
              <a:rPr lang="en-US" altLang="en-US" dirty="0">
                <a:latin typeface="Arial" panose="020B0604020202020204" pitchFamily="34" charset="0"/>
              </a:rPr>
              <a:t>Administer </a:t>
            </a:r>
            <a:r>
              <a:rPr lang="en-US" altLang="en-US" dirty="0" err="1">
                <a:latin typeface="Arial" panose="020B0604020202020204" pitchFamily="34" charset="0"/>
              </a:rPr>
              <a:t>Soliqua</a:t>
            </a:r>
            <a:r>
              <a:rPr lang="en-US" altLang="en-US" dirty="0">
                <a:latin typeface="Arial" panose="020B0604020202020204" pitchFamily="34" charset="0"/>
              </a:rPr>
              <a:t> </a:t>
            </a:r>
            <a:r>
              <a:rPr lang="en-US" altLang="en-US" dirty="0">
                <a:solidFill>
                  <a:srgbClr val="C00000"/>
                </a:solidFill>
                <a:latin typeface="Arial" panose="020B0604020202020204" pitchFamily="34" charset="0"/>
              </a:rPr>
              <a:t>100/33 subcutaneously once a day </a:t>
            </a:r>
            <a:r>
              <a:rPr lang="en-US" altLang="en-US" dirty="0">
                <a:latin typeface="Arial" panose="020B0604020202020204" pitchFamily="34" charset="0"/>
              </a:rPr>
              <a:t>within the hour prior to the first meal of the day.   </a:t>
            </a:r>
            <a:r>
              <a:rPr lang="en-US" altLang="en-US" dirty="0" err="1">
                <a:latin typeface="Arial" panose="020B0604020202020204" pitchFamily="34" charset="0"/>
              </a:rPr>
              <a:t>Approx</a:t>
            </a:r>
            <a:r>
              <a:rPr lang="en-US" altLang="en-US" dirty="0">
                <a:latin typeface="Arial" panose="020B0604020202020204" pitchFamily="34" charset="0"/>
              </a:rPr>
              <a:t> price of $670 - 5 pens (Sanofi)</a:t>
            </a:r>
          </a:p>
          <a:p>
            <a:pPr marL="285750" indent="-285750">
              <a:buFont typeface="Courier New" panose="02070309020205020404" pitchFamily="49" charset="0"/>
              <a:buChar char="o"/>
            </a:pPr>
            <a:r>
              <a:rPr lang="en-US" altLang="en-US" dirty="0">
                <a:latin typeface="Arial" panose="020B0604020202020204" pitchFamily="34" charset="0"/>
              </a:rPr>
              <a:t>Not known if safe for children 18 years of age or younger</a:t>
            </a:r>
          </a:p>
          <a:p>
            <a:endParaRPr lang="en-US" altLang="en-US" sz="1600" dirty="0">
              <a:latin typeface="Arial" panose="020B0604020202020204" pitchFamily="34" charset="0"/>
            </a:endParaRPr>
          </a:p>
          <a:p>
            <a:r>
              <a:rPr lang="en-US" altLang="en-US" dirty="0">
                <a:latin typeface="Arial" panose="020B0604020202020204" pitchFamily="34" charset="0"/>
              </a:rPr>
              <a:t/>
            </a:r>
            <a:br>
              <a:rPr lang="en-US" altLang="en-US" dirty="0">
                <a:latin typeface="Arial" panose="020B0604020202020204" pitchFamily="34" charset="0"/>
              </a:rPr>
            </a:br>
            <a:endParaRPr lang="en-US" dirty="0"/>
          </a:p>
        </p:txBody>
      </p:sp>
      <p:pic>
        <p:nvPicPr>
          <p:cNvPr id="5" name="Picture 5" descr="https://www.soliqua100-33.com:443/-/media/EMS/Conditions/Diabetes/Brands/soliqua/hcp/dosing_pen_scale.png?la=en&amp;hash=EC1FFC43AB660D9492D433F48DD33456451D2A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6161" y="491313"/>
            <a:ext cx="3901439" cy="2690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084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312" y="533916"/>
            <a:ext cx="3662624" cy="536575"/>
          </a:xfrm>
        </p:spPr>
        <p:txBody>
          <a:bodyPr>
            <a:noAutofit/>
          </a:bodyPr>
          <a:lstStyle/>
          <a:p>
            <a:r>
              <a:rPr lang="en-US" sz="3600" b="1" dirty="0">
                <a:solidFill>
                  <a:schemeClr val="tx2">
                    <a:lumMod val="60000"/>
                    <a:lumOff val="40000"/>
                  </a:schemeClr>
                </a:solidFill>
              </a:rPr>
              <a:t>SOLIQUA 100/33</a:t>
            </a:r>
            <a:br>
              <a:rPr lang="en-US" sz="3600" b="1" dirty="0">
                <a:solidFill>
                  <a:schemeClr val="tx2">
                    <a:lumMod val="60000"/>
                    <a:lumOff val="40000"/>
                  </a:schemeClr>
                </a:solidFill>
              </a:rPr>
            </a:br>
            <a:r>
              <a:rPr lang="en-US" sz="3600" dirty="0"/>
              <a:t> </a:t>
            </a:r>
          </a:p>
        </p:txBody>
      </p:sp>
      <p:pic>
        <p:nvPicPr>
          <p:cNvPr id="5" name="Content Placeholder 4" descr="Graph of SOLIQUA 100/33 and HbA1c improvemen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4443" y="1452216"/>
            <a:ext cx="7039012" cy="5269260"/>
          </a:xfrm>
          <a:prstGeom prst="rect">
            <a:avLst/>
          </a:prstGeom>
          <a:noFill/>
          <a:ln>
            <a:noFill/>
          </a:ln>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5</a:t>
            </a:fld>
            <a:r>
              <a:rPr lang="en-US" dirty="0"/>
              <a:t> of 94</a:t>
            </a:r>
          </a:p>
        </p:txBody>
      </p:sp>
      <p:sp>
        <p:nvSpPr>
          <p:cNvPr id="6" name="AutoShape 2" descr="SOLIQUA 100/33 (insulin glargine &amp; lixisenatide injection) 100 Units/mL &amp; 33 mcg/m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SOLIQUA 100/33 (insulin glargine &amp; lixisenatide injection) 100 Units/mL &amp; 33 mcg/mL"/>
          <p:cNvSpPr>
            <a:spLocks noChangeAspect="1" noChangeArrowheads="1"/>
          </p:cNvSpPr>
          <p:nvPr/>
        </p:nvSpPr>
        <p:spPr bwMode="auto">
          <a:xfrm>
            <a:off x="307975" y="51481"/>
            <a:ext cx="135653"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SOLIQUA 100/33 (insulin glargine &amp; lixisenatide injection) 100 Units/mL &amp; 33 mcg/m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SOLIQUA 100/33 (insulin glargine &amp; lixisenatide injection) 100 Units/mL &amp; 33 mcg/m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1033435" y="814697"/>
            <a:ext cx="7916601" cy="461665"/>
          </a:xfrm>
          <a:prstGeom prst="rect">
            <a:avLst/>
          </a:prstGeom>
          <a:noFill/>
        </p:spPr>
        <p:txBody>
          <a:bodyPr wrap="square" rtlCol="0">
            <a:spAutoFit/>
          </a:bodyPr>
          <a:lstStyle/>
          <a:p>
            <a:r>
              <a:rPr lang="en-US" sz="2400" dirty="0"/>
              <a:t>Insulin glargine 100 Units/ml. &amp; </a:t>
            </a:r>
            <a:r>
              <a:rPr lang="en-US" sz="2400" dirty="0" err="1"/>
              <a:t>Lixisenatide</a:t>
            </a:r>
            <a:r>
              <a:rPr lang="en-US" sz="2400" dirty="0"/>
              <a:t>  33mcg/ml</a:t>
            </a:r>
          </a:p>
        </p:txBody>
      </p:sp>
    </p:spTree>
    <p:extLst>
      <p:ext uri="{BB962C8B-B14F-4D97-AF65-F5344CB8AC3E}">
        <p14:creationId xmlns:p14="http://schemas.microsoft.com/office/powerpoint/2010/main" val="3129535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838" y="223156"/>
            <a:ext cx="7886700" cy="1325563"/>
          </a:xfrm>
        </p:spPr>
        <p:txBody>
          <a:bodyPr>
            <a:normAutofit/>
          </a:bodyPr>
          <a:lstStyle/>
          <a:p>
            <a:r>
              <a:rPr lang="en-US" sz="4000" b="1" dirty="0">
                <a:solidFill>
                  <a:srgbClr val="FF0000"/>
                </a:solidFill>
              </a:rPr>
              <a:t>Long-acting Insulins</a:t>
            </a:r>
          </a:p>
        </p:txBody>
      </p:sp>
      <p:pic>
        <p:nvPicPr>
          <p:cNvPr id="5" name="Content Placeholder 4"/>
          <p:cNvPicPr>
            <a:picLocks noGrp="1" noChangeAspect="1"/>
          </p:cNvPicPr>
          <p:nvPr>
            <p:ph idx="1"/>
          </p:nvPr>
        </p:nvPicPr>
        <p:blipFill>
          <a:blip r:embed="rId2"/>
          <a:stretch>
            <a:fillRect/>
          </a:stretch>
        </p:blipFill>
        <p:spPr>
          <a:xfrm>
            <a:off x="709382" y="4332693"/>
            <a:ext cx="3557817" cy="2231620"/>
          </a:xfrm>
          <a:prstGeom prst="rect">
            <a:avLst/>
          </a:prstGeom>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6</a:t>
            </a:fld>
            <a:endParaRPr lang="en-US" dirty="0"/>
          </a:p>
        </p:txBody>
      </p:sp>
      <p:pic>
        <p:nvPicPr>
          <p:cNvPr id="6" name="Picture 5"/>
          <p:cNvPicPr>
            <a:picLocks noChangeAspect="1"/>
          </p:cNvPicPr>
          <p:nvPr/>
        </p:nvPicPr>
        <p:blipFill>
          <a:blip r:embed="rId3"/>
          <a:stretch>
            <a:fillRect/>
          </a:stretch>
        </p:blipFill>
        <p:spPr>
          <a:xfrm>
            <a:off x="4403187" y="5027613"/>
            <a:ext cx="4296673" cy="880818"/>
          </a:xfrm>
          <a:prstGeom prst="rect">
            <a:avLst/>
          </a:prstGeom>
        </p:spPr>
      </p:pic>
      <p:pic>
        <p:nvPicPr>
          <p:cNvPr id="8" name="Picture 7"/>
          <p:cNvPicPr>
            <a:picLocks noChangeAspect="1"/>
          </p:cNvPicPr>
          <p:nvPr/>
        </p:nvPicPr>
        <p:blipFill>
          <a:blip r:embed="rId4"/>
          <a:stretch>
            <a:fillRect/>
          </a:stretch>
        </p:blipFill>
        <p:spPr>
          <a:xfrm>
            <a:off x="5334577" y="2097515"/>
            <a:ext cx="3809423" cy="2233992"/>
          </a:xfrm>
          <a:prstGeom prst="rect">
            <a:avLst/>
          </a:prstGeom>
        </p:spPr>
      </p:pic>
      <p:pic>
        <p:nvPicPr>
          <p:cNvPr id="3" name="Picture 2"/>
          <p:cNvPicPr>
            <a:picLocks noChangeAspect="1"/>
          </p:cNvPicPr>
          <p:nvPr/>
        </p:nvPicPr>
        <p:blipFill>
          <a:blip r:embed="rId5"/>
          <a:stretch>
            <a:fillRect/>
          </a:stretch>
        </p:blipFill>
        <p:spPr>
          <a:xfrm>
            <a:off x="214290" y="1414067"/>
            <a:ext cx="4662683" cy="2918626"/>
          </a:xfrm>
          <a:prstGeom prst="rect">
            <a:avLst/>
          </a:prstGeom>
        </p:spPr>
      </p:pic>
    </p:spTree>
    <p:extLst>
      <p:ext uri="{BB962C8B-B14F-4D97-AF65-F5344CB8AC3E}">
        <p14:creationId xmlns:p14="http://schemas.microsoft.com/office/powerpoint/2010/main" val="3934258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765" y="2219586"/>
            <a:ext cx="8229600" cy="536575"/>
          </a:xfrm>
        </p:spPr>
        <p:txBody>
          <a:bodyPr>
            <a:normAutofit fontScale="90000"/>
          </a:bodyPr>
          <a:lstStyle/>
          <a:p>
            <a:r>
              <a:rPr lang="en-US" dirty="0"/>
              <a:t>First </a:t>
            </a:r>
            <a:r>
              <a:rPr lang="en-US" b="1" dirty="0" err="1">
                <a:solidFill>
                  <a:srgbClr val="FF0000"/>
                </a:solidFill>
              </a:rPr>
              <a:t>BioSimilar</a:t>
            </a:r>
            <a:r>
              <a:rPr lang="en-US" b="1" dirty="0">
                <a:solidFill>
                  <a:srgbClr val="FF0000"/>
                </a:solidFill>
              </a:rPr>
              <a:t> </a:t>
            </a:r>
            <a:r>
              <a:rPr lang="en-US" dirty="0"/>
              <a:t>Insulin (</a:t>
            </a:r>
            <a:r>
              <a:rPr lang="en-US" dirty="0" err="1"/>
              <a:t>basa-glur</a:t>
            </a:r>
            <a:r>
              <a:rPr lang="en-US" dirty="0"/>
              <a:t>)</a:t>
            </a:r>
          </a:p>
        </p:txBody>
      </p:sp>
      <p:sp>
        <p:nvSpPr>
          <p:cNvPr id="3" name="Content Placeholder 2"/>
          <p:cNvSpPr>
            <a:spLocks noGrp="1"/>
          </p:cNvSpPr>
          <p:nvPr>
            <p:ph idx="1"/>
          </p:nvPr>
        </p:nvSpPr>
        <p:spPr>
          <a:xfrm>
            <a:off x="366765" y="2765215"/>
            <a:ext cx="8018410" cy="4525962"/>
          </a:xfrm>
        </p:spPr>
        <p:txBody>
          <a:bodyPr/>
          <a:lstStyle/>
          <a:p>
            <a:r>
              <a:rPr lang="en-US" dirty="0"/>
              <a:t>Insulin glargine (</a:t>
            </a:r>
            <a:r>
              <a:rPr lang="en-US" dirty="0" err="1"/>
              <a:t>BioSimilar</a:t>
            </a:r>
            <a:r>
              <a:rPr lang="en-US" dirty="0"/>
              <a:t> to Lantus)</a:t>
            </a:r>
          </a:p>
          <a:p>
            <a:r>
              <a:rPr lang="en-US" dirty="0"/>
              <a:t>BASAGLAR is a long-acting insulin used to control high blood sugar in adults and children with type 1 &amp; 2 diabetes.</a:t>
            </a:r>
          </a:p>
          <a:p>
            <a:r>
              <a:rPr lang="en-US" dirty="0"/>
              <a:t>Lantus (Sanofi) cost </a:t>
            </a:r>
            <a:r>
              <a:rPr lang="en-US" dirty="0" err="1"/>
              <a:t>Approx</a:t>
            </a:r>
            <a:r>
              <a:rPr lang="en-US" dirty="0"/>
              <a:t> $420/ 5 </a:t>
            </a:r>
            <a:r>
              <a:rPr lang="en-US" dirty="0" err="1"/>
              <a:t>Solostar</a:t>
            </a:r>
            <a:r>
              <a:rPr lang="en-US" dirty="0"/>
              <a:t> pens of 3ml/</a:t>
            </a:r>
            <a:r>
              <a:rPr lang="en-US" dirty="0" err="1"/>
              <a:t>ea</a:t>
            </a:r>
            <a:endParaRPr lang="en-US" dirty="0"/>
          </a:p>
          <a:p>
            <a:r>
              <a:rPr lang="en-US" dirty="0" err="1"/>
              <a:t>Basaglar</a:t>
            </a:r>
            <a:r>
              <a:rPr lang="en-US" dirty="0"/>
              <a:t> (Lilly) cost </a:t>
            </a:r>
            <a:r>
              <a:rPr lang="en-US" dirty="0" err="1"/>
              <a:t>Approx</a:t>
            </a:r>
            <a:r>
              <a:rPr lang="en-US" dirty="0"/>
              <a:t> $385/ 5 pens of 3ml/</a:t>
            </a:r>
            <a:r>
              <a:rPr lang="en-US" dirty="0" err="1"/>
              <a:t>ea</a:t>
            </a:r>
            <a:endParaRPr lang="en-US" dirty="0"/>
          </a:p>
          <a:p>
            <a:r>
              <a:rPr lang="en-US" dirty="0"/>
              <a:t>Most 3</a:t>
            </a:r>
            <a:r>
              <a:rPr lang="en-US" baseline="30000" dirty="0"/>
              <a:t>rd</a:t>
            </a:r>
            <a:r>
              <a:rPr lang="en-US" dirty="0"/>
              <a:t> party </a:t>
            </a:r>
            <a:r>
              <a:rPr lang="en-US" dirty="0" err="1"/>
              <a:t>payor’s</a:t>
            </a:r>
            <a:r>
              <a:rPr lang="en-US" dirty="0"/>
              <a:t> will no longer pay for Lantus</a:t>
            </a: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7</a:t>
            </a:fld>
            <a:endParaRPr lang="en-US" dirty="0"/>
          </a:p>
        </p:txBody>
      </p:sp>
      <p:pic>
        <p:nvPicPr>
          <p:cNvPr id="7170" name="Picture 2" descr="BASAGLAR (insulin glargine injection). Go to BASAGLAR.com homep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751" y="362210"/>
            <a:ext cx="2143125" cy="185737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BASAGLAR (insulin glargine injection) prefilled Kwik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999" y="1157783"/>
            <a:ext cx="4057650" cy="704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81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0" y="307818"/>
            <a:ext cx="4376057" cy="536575"/>
          </a:xfrm>
        </p:spPr>
        <p:txBody>
          <a:bodyPr>
            <a:normAutofit fontScale="90000"/>
          </a:bodyPr>
          <a:lstStyle/>
          <a:p>
            <a:r>
              <a:rPr lang="en-US" sz="4000" b="1" i="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PRE-DIABETES</a:t>
            </a:r>
            <a:r>
              <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r>
            <a:br>
              <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endParaRPr lang="en-US" sz="4000" dirty="0"/>
          </a:p>
        </p:txBody>
      </p:sp>
      <p:sp>
        <p:nvSpPr>
          <p:cNvPr id="3" name="Content Placeholder 2"/>
          <p:cNvSpPr>
            <a:spLocks noGrp="1"/>
          </p:cNvSpPr>
          <p:nvPr>
            <p:ph idx="1"/>
          </p:nvPr>
        </p:nvSpPr>
        <p:spPr>
          <a:xfrm>
            <a:off x="0" y="2602808"/>
            <a:ext cx="8229600" cy="4525962"/>
          </a:xfrm>
        </p:spPr>
        <p:txBody>
          <a:bodyPr>
            <a:normAutofit fontScale="85000" lnSpcReduction="20000"/>
          </a:bodyPr>
          <a:lstStyle/>
          <a:p>
            <a:r>
              <a:rPr lang="en-US" dirty="0"/>
              <a:t>Definition: </a:t>
            </a:r>
          </a:p>
          <a:p>
            <a:pPr lvl="1"/>
            <a:r>
              <a:rPr lang="en-US" dirty="0"/>
              <a:t>An A1c of 5.7-6.4%</a:t>
            </a:r>
          </a:p>
          <a:p>
            <a:pPr lvl="1"/>
            <a:r>
              <a:rPr lang="en-US" dirty="0"/>
              <a:t>Fasting blood sugar of </a:t>
            </a:r>
            <a:r>
              <a:rPr lang="en-US" dirty="0">
                <a:solidFill>
                  <a:srgbClr val="FF0000"/>
                </a:solidFill>
              </a:rPr>
              <a:t>100-124mg/</a:t>
            </a:r>
            <a:r>
              <a:rPr lang="en-US" dirty="0" err="1">
                <a:solidFill>
                  <a:srgbClr val="FF0000"/>
                </a:solidFill>
              </a:rPr>
              <a:t>dL</a:t>
            </a:r>
            <a:r>
              <a:rPr lang="en-US" dirty="0"/>
              <a:t>. (125mg/</a:t>
            </a:r>
            <a:r>
              <a:rPr lang="en-US" dirty="0" err="1"/>
              <a:t>dL</a:t>
            </a:r>
            <a:r>
              <a:rPr lang="en-US" dirty="0"/>
              <a:t>=Diabetes)</a:t>
            </a:r>
          </a:p>
          <a:p>
            <a:pPr lvl="1"/>
            <a:r>
              <a:rPr lang="en-US" dirty="0" err="1"/>
              <a:t>PostPrandial</a:t>
            </a:r>
            <a:r>
              <a:rPr lang="en-US" dirty="0"/>
              <a:t> Blood Sugar or a OGTT of </a:t>
            </a:r>
            <a:r>
              <a:rPr lang="en-US" dirty="0">
                <a:solidFill>
                  <a:srgbClr val="FF0000"/>
                </a:solidFill>
              </a:rPr>
              <a:t>140-199mg/</a:t>
            </a:r>
            <a:r>
              <a:rPr lang="en-US" dirty="0" err="1">
                <a:solidFill>
                  <a:srgbClr val="FF0000"/>
                </a:solidFill>
              </a:rPr>
              <a:t>dL</a:t>
            </a:r>
            <a:r>
              <a:rPr lang="en-US" dirty="0">
                <a:solidFill>
                  <a:srgbClr val="FF0000"/>
                </a:solidFill>
              </a:rPr>
              <a:t>.</a:t>
            </a:r>
          </a:p>
          <a:p>
            <a:r>
              <a:rPr lang="en-US" dirty="0"/>
              <a:t>Treatments- Lifestyle Change</a:t>
            </a:r>
          </a:p>
          <a:p>
            <a:pPr lvl="1"/>
            <a:r>
              <a:rPr lang="en-US" dirty="0"/>
              <a:t>Nutrition</a:t>
            </a:r>
          </a:p>
          <a:p>
            <a:pPr lvl="1"/>
            <a:r>
              <a:rPr lang="en-US" dirty="0"/>
              <a:t>Physical Activity</a:t>
            </a:r>
          </a:p>
          <a:p>
            <a:pPr lvl="1"/>
            <a:r>
              <a:rPr lang="en-US" dirty="0">
                <a:solidFill>
                  <a:srgbClr val="FF0000"/>
                </a:solidFill>
              </a:rPr>
              <a:t>No FDA approved medication to treat</a:t>
            </a:r>
          </a:p>
          <a:p>
            <a:pPr lvl="1"/>
            <a:r>
              <a:rPr lang="en-US" b="1" dirty="0">
                <a:solidFill>
                  <a:srgbClr val="FF0000"/>
                </a:solidFill>
              </a:rPr>
              <a:t>ADA recommends metformin for some</a:t>
            </a:r>
          </a:p>
          <a:p>
            <a:r>
              <a:rPr lang="en-US" dirty="0"/>
              <a:t>Risks</a:t>
            </a:r>
          </a:p>
          <a:p>
            <a:pPr lvl="1"/>
            <a:r>
              <a:rPr lang="en-US" dirty="0"/>
              <a:t>CVD</a:t>
            </a:r>
          </a:p>
          <a:p>
            <a:pPr lvl="1"/>
            <a:r>
              <a:rPr lang="en-US" dirty="0"/>
              <a:t>Kidney disease</a:t>
            </a:r>
          </a:p>
          <a:p>
            <a:pPr marL="457200" lvl="1" indent="0">
              <a:buNone/>
            </a:pPr>
            <a:r>
              <a:rPr lang="en-US" dirty="0">
                <a:highlight>
                  <a:srgbClr val="FFFF00"/>
                </a:highlight>
              </a:rPr>
              <a:t>When blood sugars are elevated over time, we are at greater risk for every disease known to man.</a:t>
            </a:r>
          </a:p>
          <a:p>
            <a:pPr lvl="1"/>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8</a:t>
            </a:fld>
            <a:r>
              <a:rPr lang="en-US" dirty="0"/>
              <a:t> of 94</a:t>
            </a:r>
          </a:p>
        </p:txBody>
      </p:sp>
      <p:sp>
        <p:nvSpPr>
          <p:cNvPr id="6" name="TextBox 5"/>
          <p:cNvSpPr txBox="1"/>
          <p:nvPr/>
        </p:nvSpPr>
        <p:spPr>
          <a:xfrm>
            <a:off x="285750" y="576105"/>
            <a:ext cx="8643097" cy="1938992"/>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What is it?                                                                   </a:t>
            </a:r>
          </a:p>
          <a:p>
            <a:pPr marL="285750" indent="-285750">
              <a:buFont typeface="Wingdings" panose="05000000000000000000" pitchFamily="2" charset="2"/>
              <a:buChar char="ü"/>
            </a:pPr>
            <a:r>
              <a:rPr lang="en-US" sz="2000" dirty="0"/>
              <a:t>Do Patients Even Know What It Is?                       </a:t>
            </a:r>
          </a:p>
          <a:p>
            <a:pPr marL="285750" indent="-285750">
              <a:buFont typeface="Wingdings" panose="05000000000000000000" pitchFamily="2" charset="2"/>
              <a:buChar char="ü"/>
            </a:pPr>
            <a:r>
              <a:rPr lang="en-US" sz="2000" dirty="0"/>
              <a:t>Is Prediabetes Diabetes?</a:t>
            </a:r>
          </a:p>
          <a:p>
            <a:pPr marL="285750" indent="-285750">
              <a:buFont typeface="Wingdings" panose="05000000000000000000" pitchFamily="2" charset="2"/>
              <a:buChar char="ü"/>
            </a:pPr>
            <a:r>
              <a:rPr lang="en-US" sz="2000" dirty="0"/>
              <a:t>Diagnosis was 180 – 140 – 126 - &gt;99mg/</a:t>
            </a:r>
            <a:r>
              <a:rPr lang="en-US" sz="2000" dirty="0" err="1"/>
              <a:t>dL</a:t>
            </a:r>
            <a:endParaRPr lang="en-US" sz="2000" dirty="0"/>
          </a:p>
          <a:p>
            <a:pPr marL="285750" indent="-285750">
              <a:buFont typeface="Wingdings" panose="05000000000000000000" pitchFamily="2" charset="2"/>
              <a:buChar char="ü"/>
            </a:pPr>
            <a:r>
              <a:rPr lang="en-US" sz="2000" dirty="0"/>
              <a:t>How do we diagnose 100 million and why?</a:t>
            </a:r>
          </a:p>
          <a:p>
            <a:pPr marL="285750" indent="-285750">
              <a:buFont typeface="Wingdings" panose="05000000000000000000" pitchFamily="2" charset="2"/>
              <a:buChar char="ü"/>
            </a:pPr>
            <a:r>
              <a:rPr lang="en-US" sz="2000" dirty="0"/>
              <a:t>Can we define it?</a:t>
            </a:r>
          </a:p>
        </p:txBody>
      </p:sp>
      <p:sp>
        <p:nvSpPr>
          <p:cNvPr id="7" name="Rectangle 6"/>
          <p:cNvSpPr/>
          <p:nvPr/>
        </p:nvSpPr>
        <p:spPr>
          <a:xfrm>
            <a:off x="5507795" y="128183"/>
            <a:ext cx="3522118" cy="707886"/>
          </a:xfrm>
          <a:prstGeom prst="rect">
            <a:avLst/>
          </a:prstGeom>
        </p:spPr>
        <p:txBody>
          <a:bodyPr wrap="none">
            <a:spAutoFit/>
          </a:bodyPr>
          <a:lstStyle/>
          <a:p>
            <a:r>
              <a:rPr lang="en-US" sz="4000" dirty="0">
                <a:solidFill>
                  <a:srgbClr val="FF0000"/>
                </a:solidFill>
              </a:rPr>
              <a:t>95 -100 Million</a:t>
            </a:r>
          </a:p>
        </p:txBody>
      </p:sp>
    </p:spTree>
    <p:extLst>
      <p:ext uri="{BB962C8B-B14F-4D97-AF65-F5344CB8AC3E}">
        <p14:creationId xmlns:p14="http://schemas.microsoft.com/office/powerpoint/2010/main" val="2550556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33376" y="129381"/>
            <a:ext cx="7886700" cy="1325563"/>
          </a:xfrm>
        </p:spPr>
        <p:txBody>
          <a:bodyPr lIns="0" rIns="0" anchor="ctr"/>
          <a:lstStyle/>
          <a:p>
            <a:pPr eaLnBrk="1" hangingPunct="1"/>
            <a:r>
              <a:rPr lang="en-US" altLang="en-US" sz="3200" b="1" dirty="0">
                <a:solidFill>
                  <a:srgbClr val="FFFF66"/>
                </a:solidFill>
                <a:latin typeface="Arial" panose="020B0604020202020204" pitchFamily="34" charset="0"/>
                <a:cs typeface="Arial" panose="020B0604020202020204" pitchFamily="34" charset="0"/>
              </a:rPr>
              <a:t>EPIC-Norfolk Study: Every 1% Increase </a:t>
            </a:r>
            <a:br>
              <a:rPr lang="en-US" altLang="en-US" sz="3200" b="1" dirty="0">
                <a:solidFill>
                  <a:srgbClr val="FFFF66"/>
                </a:solidFill>
                <a:latin typeface="Arial" panose="020B0604020202020204" pitchFamily="34" charset="0"/>
                <a:cs typeface="Arial" panose="020B0604020202020204" pitchFamily="34" charset="0"/>
              </a:rPr>
            </a:br>
            <a:r>
              <a:rPr lang="en-US" altLang="en-US" sz="3200" b="1" dirty="0">
                <a:solidFill>
                  <a:srgbClr val="FFFF66"/>
                </a:solidFill>
                <a:latin typeface="Arial" panose="020B0604020202020204" pitchFamily="34" charset="0"/>
                <a:cs typeface="Arial" panose="020B0604020202020204" pitchFamily="34" charset="0"/>
              </a:rPr>
              <a:t>in A1C Increased CV Risk</a:t>
            </a:r>
            <a:r>
              <a:rPr lang="en-US" altLang="en-US" b="1" dirty="0">
                <a:latin typeface="Arial" panose="020B0604020202020204" pitchFamily="34" charset="0"/>
                <a:cs typeface="Arial" panose="020B0604020202020204" pitchFamily="34" charset="0"/>
              </a:rPr>
              <a:t> </a:t>
            </a:r>
          </a:p>
        </p:txBody>
      </p:sp>
      <p:sp>
        <p:nvSpPr>
          <p:cNvPr id="140291" name="Text Box 3"/>
          <p:cNvSpPr txBox="1">
            <a:spLocks noChangeArrowheads="1"/>
          </p:cNvSpPr>
          <p:nvPr/>
        </p:nvSpPr>
        <p:spPr bwMode="auto">
          <a:xfrm>
            <a:off x="838200" y="1524000"/>
            <a:ext cx="4283075" cy="379413"/>
          </a:xfrm>
          <a:prstGeom prst="rect">
            <a:avLst/>
          </a:prstGeom>
          <a:solidFill>
            <a:srgbClr val="000066"/>
          </a:solidFill>
          <a:ln w="12700">
            <a:solidFill>
              <a:srgbClr val="3366FF"/>
            </a:solidFill>
            <a:miter lim="800000"/>
            <a:headEnd/>
            <a:tailEnd/>
          </a:ln>
          <a:effectLst/>
        </p:spPr>
        <p:txBody>
          <a:bodyPr>
            <a:spAutoFit/>
          </a:bodyPr>
          <a:lstStyle/>
          <a:p>
            <a:pPr algn="ctr" eaLnBrk="0" hangingPunct="0">
              <a:spcBef>
                <a:spcPct val="50000"/>
              </a:spcBef>
              <a:defRPr/>
            </a:pPr>
            <a:r>
              <a:rPr lang="en-US" sz="1800" b="1" dirty="0">
                <a:solidFill>
                  <a:schemeClr val="bg1"/>
                </a:solidFill>
                <a:effectLst>
                  <a:outerShdw blurRad="38100" dist="38100" dir="2700000" algn="tl">
                    <a:srgbClr val="000000"/>
                  </a:outerShdw>
                </a:effectLst>
                <a:latin typeface="Arial" charset="0"/>
                <a:cs typeface="Arial" charset="0"/>
              </a:rPr>
              <a:t>1% Increase in A1C Above 5%</a:t>
            </a:r>
            <a:r>
              <a:rPr lang="en-US" sz="1800" dirty="0">
                <a:solidFill>
                  <a:schemeClr val="bg1"/>
                </a:solidFill>
                <a:latin typeface="Arial" charset="0"/>
                <a:cs typeface="Arial" charset="0"/>
              </a:rPr>
              <a:t> </a:t>
            </a:r>
          </a:p>
        </p:txBody>
      </p:sp>
      <p:sp>
        <p:nvSpPr>
          <p:cNvPr id="140292" name="Text Box 4"/>
          <p:cNvSpPr txBox="1">
            <a:spLocks noChangeArrowheads="1"/>
          </p:cNvSpPr>
          <p:nvPr/>
        </p:nvSpPr>
        <p:spPr bwMode="auto">
          <a:xfrm>
            <a:off x="5486400" y="1524000"/>
            <a:ext cx="3657600" cy="379413"/>
          </a:xfrm>
          <a:prstGeom prst="rect">
            <a:avLst/>
          </a:prstGeom>
          <a:solidFill>
            <a:srgbClr val="000066"/>
          </a:solidFill>
          <a:ln w="12700">
            <a:solidFill>
              <a:srgbClr val="3366FF"/>
            </a:solidFill>
            <a:miter lim="800000"/>
            <a:headEnd/>
            <a:tailEnd/>
          </a:ln>
          <a:effectLst/>
        </p:spPr>
        <p:txBody>
          <a:bodyPr>
            <a:spAutoFit/>
          </a:bodyPr>
          <a:lstStyle/>
          <a:p>
            <a:pPr algn="ctr" eaLnBrk="0" hangingPunct="0">
              <a:spcBef>
                <a:spcPct val="50000"/>
              </a:spcBef>
              <a:defRPr/>
            </a:pPr>
            <a:r>
              <a:rPr lang="en-US" sz="1800" b="1" dirty="0">
                <a:solidFill>
                  <a:schemeClr val="bg1"/>
                </a:solidFill>
                <a:effectLst>
                  <a:outerShdw blurRad="38100" dist="38100" dir="2700000" algn="tl">
                    <a:srgbClr val="000000"/>
                  </a:outerShdw>
                </a:effectLst>
                <a:latin typeface="Arial" charset="0"/>
                <a:cs typeface="Arial" charset="0"/>
              </a:rPr>
              <a:t>1% Increase in A1C Above 7%</a:t>
            </a:r>
            <a:r>
              <a:rPr lang="en-US" sz="1800" dirty="0">
                <a:solidFill>
                  <a:schemeClr val="bg1"/>
                </a:solidFill>
                <a:latin typeface="Arial" charset="0"/>
                <a:cs typeface="Arial" charset="0"/>
              </a:rPr>
              <a:t> </a:t>
            </a:r>
          </a:p>
        </p:txBody>
      </p:sp>
      <p:sp>
        <p:nvSpPr>
          <p:cNvPr id="33797" name="Rectangle 5"/>
          <p:cNvSpPr>
            <a:spLocks noChangeArrowheads="1"/>
          </p:cNvSpPr>
          <p:nvPr/>
        </p:nvSpPr>
        <p:spPr bwMode="auto">
          <a:xfrm>
            <a:off x="357188" y="5824538"/>
            <a:ext cx="8405812"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nSpc>
                <a:spcPct val="90000"/>
              </a:lnSpc>
            </a:pPr>
            <a:r>
              <a:rPr lang="en-US" altLang="en-US" sz="1200" dirty="0">
                <a:solidFill>
                  <a:schemeClr val="accent1"/>
                </a:solidFill>
                <a:highlight>
                  <a:srgbClr val="FFFF00"/>
                </a:highlight>
                <a:latin typeface="Arial" panose="020B0604020202020204" pitchFamily="34" charset="0"/>
                <a:cs typeface="Arial" panose="020B0604020202020204" pitchFamily="34" charset="0"/>
              </a:rPr>
              <a:t>*Multivariate regression – adjusted for age and risk factor; </a:t>
            </a:r>
            <a:r>
              <a:rPr lang="en-US" altLang="en-US" sz="1200" baseline="30000" dirty="0">
                <a:solidFill>
                  <a:schemeClr val="accent1"/>
                </a:solidFill>
                <a:highlight>
                  <a:srgbClr val="FFFF00"/>
                </a:highlight>
                <a:latin typeface="Arial" panose="020B0604020202020204" pitchFamily="34" charset="0"/>
                <a:cs typeface="Arial" panose="020B0604020202020204" pitchFamily="34" charset="0"/>
              </a:rPr>
              <a:t>†</a:t>
            </a:r>
            <a:r>
              <a:rPr lang="en-US" altLang="en-US" sz="1200" dirty="0">
                <a:solidFill>
                  <a:schemeClr val="accent1"/>
                </a:solidFill>
                <a:highlight>
                  <a:srgbClr val="FFFF00"/>
                </a:highlight>
                <a:latin typeface="Arial" panose="020B0604020202020204" pitchFamily="34" charset="0"/>
                <a:cs typeface="Arial" panose="020B0604020202020204" pitchFamily="34" charset="0"/>
              </a:rPr>
              <a:t>Multivariate regression – adjusted for age, sex, and risk factor.</a:t>
            </a:r>
          </a:p>
          <a:p>
            <a:pPr>
              <a:lnSpc>
                <a:spcPct val="90000"/>
              </a:lnSpc>
              <a:spcBef>
                <a:spcPct val="25000"/>
              </a:spcBef>
            </a:pPr>
            <a:r>
              <a:rPr lang="en-US" altLang="en-US" sz="1200" dirty="0">
                <a:solidFill>
                  <a:schemeClr val="accent1"/>
                </a:solidFill>
                <a:highlight>
                  <a:srgbClr val="FFFF00"/>
                </a:highlight>
                <a:latin typeface="Arial" panose="020B0604020202020204" pitchFamily="34" charset="0"/>
                <a:cs typeface="Arial" panose="020B0604020202020204" pitchFamily="34" charset="0"/>
              </a:rPr>
              <a:t>EPIC-Norfolk: The European Prospective Investigation into Cancer in Norfolk was a prospective population study of 4,662 men and 5,570 women aged 45-79 years. Average follow-up time was 6.3 years.</a:t>
            </a:r>
          </a:p>
          <a:p>
            <a:pPr>
              <a:lnSpc>
                <a:spcPct val="90000"/>
              </a:lnSpc>
            </a:pPr>
            <a:endParaRPr lang="en-US" altLang="en-US" sz="100" dirty="0">
              <a:solidFill>
                <a:schemeClr val="accent1"/>
              </a:solidFill>
              <a:highlight>
                <a:srgbClr val="FFFF00"/>
              </a:highlight>
              <a:latin typeface="Arial" panose="020B0604020202020204" pitchFamily="34" charset="0"/>
              <a:cs typeface="Arial" panose="020B0604020202020204" pitchFamily="34" charset="0"/>
            </a:endParaRPr>
          </a:p>
          <a:p>
            <a:pPr>
              <a:lnSpc>
                <a:spcPct val="90000"/>
              </a:lnSpc>
              <a:spcBef>
                <a:spcPct val="30000"/>
              </a:spcBef>
            </a:pPr>
            <a:r>
              <a:rPr lang="en-US" altLang="en-US" sz="1200" dirty="0" err="1">
                <a:solidFill>
                  <a:schemeClr val="accent1"/>
                </a:solidFill>
                <a:highlight>
                  <a:srgbClr val="FFFF00"/>
                </a:highlight>
                <a:latin typeface="Arial" panose="020B0604020202020204" pitchFamily="34" charset="0"/>
                <a:cs typeface="Arial" panose="020B0604020202020204" pitchFamily="34" charset="0"/>
              </a:rPr>
              <a:t>Khaw</a:t>
            </a:r>
            <a:r>
              <a:rPr lang="en-US" altLang="en-US" sz="1200" dirty="0">
                <a:solidFill>
                  <a:schemeClr val="accent1"/>
                </a:solidFill>
                <a:highlight>
                  <a:srgbClr val="FFFF00"/>
                </a:highlight>
                <a:latin typeface="Arial" panose="020B0604020202020204" pitchFamily="34" charset="0"/>
                <a:cs typeface="Arial" panose="020B0604020202020204" pitchFamily="34" charset="0"/>
              </a:rPr>
              <a:t> KT et al. </a:t>
            </a:r>
            <a:r>
              <a:rPr lang="en-US" altLang="en-US" sz="1200" i="1" dirty="0">
                <a:solidFill>
                  <a:schemeClr val="accent1"/>
                </a:solidFill>
                <a:highlight>
                  <a:srgbClr val="FFFF00"/>
                </a:highlight>
                <a:latin typeface="Arial" panose="020B0604020202020204" pitchFamily="34" charset="0"/>
                <a:cs typeface="Arial" panose="020B0604020202020204" pitchFamily="34" charset="0"/>
              </a:rPr>
              <a:t>Ann Intern Med</a:t>
            </a:r>
            <a:r>
              <a:rPr lang="en-US" altLang="en-US" sz="1200" dirty="0">
                <a:solidFill>
                  <a:schemeClr val="accent1"/>
                </a:solidFill>
                <a:highlight>
                  <a:srgbClr val="FFFF00"/>
                </a:highlight>
                <a:latin typeface="Arial" panose="020B0604020202020204" pitchFamily="34" charset="0"/>
                <a:cs typeface="Arial" panose="020B0604020202020204" pitchFamily="34" charset="0"/>
              </a:rPr>
              <a:t>. 2004;141:413-420.</a:t>
            </a:r>
          </a:p>
        </p:txBody>
      </p:sp>
      <p:grpSp>
        <p:nvGrpSpPr>
          <p:cNvPr id="33798" name="Group 6"/>
          <p:cNvGrpSpPr>
            <a:grpSpLocks/>
          </p:cNvGrpSpPr>
          <p:nvPr/>
        </p:nvGrpSpPr>
        <p:grpSpPr bwMode="auto">
          <a:xfrm>
            <a:off x="274638" y="1957388"/>
            <a:ext cx="8693150" cy="3829050"/>
            <a:chOff x="173" y="1233"/>
            <a:chExt cx="5476" cy="2412"/>
          </a:xfrm>
        </p:grpSpPr>
        <p:grpSp>
          <p:nvGrpSpPr>
            <p:cNvPr id="33800" name="Group 7"/>
            <p:cNvGrpSpPr>
              <a:grpSpLocks/>
            </p:cNvGrpSpPr>
            <p:nvPr/>
          </p:nvGrpSpPr>
          <p:grpSpPr bwMode="auto">
            <a:xfrm>
              <a:off x="684" y="1472"/>
              <a:ext cx="4873" cy="1835"/>
              <a:chOff x="684" y="1472"/>
              <a:chExt cx="4873" cy="1835"/>
            </a:xfrm>
          </p:grpSpPr>
          <p:sp>
            <p:nvSpPr>
              <p:cNvPr id="33857" name="Rectangle 8"/>
              <p:cNvSpPr>
                <a:spLocks noChangeArrowheads="1"/>
              </p:cNvSpPr>
              <p:nvPr/>
            </p:nvSpPr>
            <p:spPr bwMode="gray">
              <a:xfrm>
                <a:off x="1162" y="2008"/>
                <a:ext cx="364" cy="1299"/>
              </a:xfrm>
              <a:prstGeom prst="rect">
                <a:avLst/>
              </a:prstGeom>
              <a:solidFill>
                <a:srgbClr val="969696"/>
              </a:solidFill>
              <a:ln w="12700"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58" name="Rectangle 9"/>
              <p:cNvSpPr>
                <a:spLocks noChangeArrowheads="1"/>
              </p:cNvSpPr>
              <p:nvPr/>
            </p:nvSpPr>
            <p:spPr bwMode="invGray">
              <a:xfrm>
                <a:off x="4168" y="1472"/>
                <a:ext cx="379" cy="1835"/>
              </a:xfrm>
              <a:prstGeom prst="rect">
                <a:avLst/>
              </a:prstGeom>
              <a:solidFill>
                <a:srgbClr val="CCCCFF"/>
              </a:solidFill>
              <a:ln w="12700">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endParaRPr lang="en-US" altLang="en-US" sz="1600">
                  <a:solidFill>
                    <a:schemeClr val="tx2"/>
                  </a:solidFill>
                  <a:latin typeface="Arial" panose="020B0604020202020204" pitchFamily="34" charset="0"/>
                  <a:cs typeface="Arial" panose="020B0604020202020204" pitchFamily="34" charset="0"/>
                </a:endParaRPr>
              </a:p>
            </p:txBody>
          </p:sp>
          <p:sp>
            <p:nvSpPr>
              <p:cNvPr id="33859" name="Rectangle 10"/>
              <p:cNvSpPr>
                <a:spLocks noChangeArrowheads="1"/>
              </p:cNvSpPr>
              <p:nvPr/>
            </p:nvSpPr>
            <p:spPr bwMode="gray">
              <a:xfrm>
                <a:off x="4673" y="2570"/>
                <a:ext cx="370" cy="737"/>
              </a:xfrm>
              <a:prstGeom prst="rect">
                <a:avLst/>
              </a:prstGeom>
              <a:solidFill>
                <a:srgbClr val="969696"/>
              </a:solidFill>
              <a:ln w="12700">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60" name="Rectangle 11"/>
              <p:cNvSpPr>
                <a:spLocks noChangeArrowheads="1"/>
              </p:cNvSpPr>
              <p:nvPr/>
            </p:nvSpPr>
            <p:spPr bwMode="auto">
              <a:xfrm>
                <a:off x="5178" y="2108"/>
                <a:ext cx="379" cy="1191"/>
              </a:xfrm>
              <a:prstGeom prst="rect">
                <a:avLst/>
              </a:prstGeom>
              <a:solidFill>
                <a:srgbClr val="FFFF00"/>
              </a:solidFill>
              <a:ln w="9525"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61" name="Rectangle 12"/>
              <p:cNvSpPr>
                <a:spLocks noChangeArrowheads="1"/>
              </p:cNvSpPr>
              <p:nvPr/>
            </p:nvSpPr>
            <p:spPr bwMode="invGray">
              <a:xfrm>
                <a:off x="684" y="1767"/>
                <a:ext cx="364" cy="1540"/>
              </a:xfrm>
              <a:prstGeom prst="rect">
                <a:avLst/>
              </a:prstGeom>
              <a:solidFill>
                <a:srgbClr val="CCCCFF"/>
              </a:solidFill>
              <a:ln w="12700"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62" name="Rectangle 13"/>
              <p:cNvSpPr>
                <a:spLocks noChangeArrowheads="1"/>
              </p:cNvSpPr>
              <p:nvPr/>
            </p:nvSpPr>
            <p:spPr bwMode="auto">
              <a:xfrm>
                <a:off x="1626" y="1821"/>
                <a:ext cx="355" cy="1486"/>
              </a:xfrm>
              <a:prstGeom prst="rect">
                <a:avLst/>
              </a:prstGeom>
              <a:solidFill>
                <a:srgbClr val="FFFF00"/>
              </a:solidFill>
              <a:ln w="9525"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63" name="Rectangle 14"/>
              <p:cNvSpPr>
                <a:spLocks noChangeArrowheads="1"/>
              </p:cNvSpPr>
              <p:nvPr/>
            </p:nvSpPr>
            <p:spPr bwMode="invGray">
              <a:xfrm>
                <a:off x="2137" y="2073"/>
                <a:ext cx="364" cy="1234"/>
              </a:xfrm>
              <a:prstGeom prst="rect">
                <a:avLst/>
              </a:prstGeom>
              <a:solidFill>
                <a:srgbClr val="CCCCFF"/>
              </a:solidFill>
              <a:ln w="12700"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64" name="Rectangle 15"/>
              <p:cNvSpPr>
                <a:spLocks noChangeArrowheads="1"/>
              </p:cNvSpPr>
              <p:nvPr/>
            </p:nvSpPr>
            <p:spPr bwMode="gray">
              <a:xfrm>
                <a:off x="2612" y="2017"/>
                <a:ext cx="364" cy="1290"/>
              </a:xfrm>
              <a:prstGeom prst="rect">
                <a:avLst/>
              </a:prstGeom>
              <a:solidFill>
                <a:srgbClr val="969696"/>
              </a:solidFill>
              <a:ln w="12700"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grpSp>
        <p:sp>
          <p:nvSpPr>
            <p:cNvPr id="33801" name="Rectangle 16"/>
            <p:cNvSpPr>
              <a:spLocks noChangeArrowheads="1"/>
            </p:cNvSpPr>
            <p:nvPr/>
          </p:nvSpPr>
          <p:spPr bwMode="auto">
            <a:xfrm>
              <a:off x="4190" y="3337"/>
              <a:ext cx="2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CHD</a:t>
              </a:r>
              <a:endParaRPr lang="en-US" altLang="en-US" sz="1600">
                <a:solidFill>
                  <a:schemeClr val="tx2"/>
                </a:solidFill>
                <a:latin typeface="Arial" panose="020B0604020202020204" pitchFamily="34" charset="0"/>
                <a:cs typeface="Arial" panose="020B0604020202020204" pitchFamily="34" charset="0"/>
              </a:endParaRPr>
            </a:p>
          </p:txBody>
        </p:sp>
        <p:sp>
          <p:nvSpPr>
            <p:cNvPr id="33802" name="Rectangle 17"/>
            <p:cNvSpPr>
              <a:spLocks noChangeArrowheads="1"/>
            </p:cNvSpPr>
            <p:nvPr/>
          </p:nvSpPr>
          <p:spPr bwMode="auto">
            <a:xfrm>
              <a:off x="4719" y="3337"/>
              <a:ext cx="26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CVD</a:t>
              </a:r>
              <a:endParaRPr lang="en-US" altLang="en-US" sz="1600">
                <a:solidFill>
                  <a:schemeClr val="tx2"/>
                </a:solidFill>
                <a:latin typeface="Arial" panose="020B0604020202020204" pitchFamily="34" charset="0"/>
                <a:cs typeface="Arial" panose="020B0604020202020204" pitchFamily="34" charset="0"/>
              </a:endParaRPr>
            </a:p>
          </p:txBody>
        </p:sp>
        <p:sp>
          <p:nvSpPr>
            <p:cNvPr id="33803" name="Rectangle 18"/>
            <p:cNvSpPr>
              <a:spLocks noChangeArrowheads="1"/>
            </p:cNvSpPr>
            <p:nvPr/>
          </p:nvSpPr>
          <p:spPr bwMode="auto">
            <a:xfrm>
              <a:off x="5140" y="3337"/>
              <a:ext cx="484"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Total</a:t>
              </a:r>
              <a:br>
                <a:rPr lang="en-US" altLang="en-US" sz="1600">
                  <a:solidFill>
                    <a:srgbClr val="FFFFFF"/>
                  </a:solidFill>
                  <a:latin typeface="Arial" panose="020B0604020202020204" pitchFamily="34" charset="0"/>
                  <a:cs typeface="Arial" panose="020B0604020202020204" pitchFamily="34" charset="0"/>
                </a:rPr>
              </a:br>
              <a:r>
                <a:rPr lang="en-US" altLang="en-US" sz="1600">
                  <a:solidFill>
                    <a:srgbClr val="FFFFFF"/>
                  </a:solidFill>
                  <a:latin typeface="Arial" panose="020B0604020202020204" pitchFamily="34" charset="0"/>
                  <a:cs typeface="Arial" panose="020B0604020202020204" pitchFamily="34" charset="0"/>
                </a:rPr>
                <a:t>Mortality</a:t>
              </a:r>
              <a:endParaRPr lang="en-US" altLang="en-US" sz="1600">
                <a:solidFill>
                  <a:schemeClr val="tx2"/>
                </a:solidFill>
                <a:latin typeface="Arial" panose="020B0604020202020204" pitchFamily="34" charset="0"/>
                <a:cs typeface="Arial" panose="020B0604020202020204" pitchFamily="34" charset="0"/>
              </a:endParaRPr>
            </a:p>
          </p:txBody>
        </p:sp>
        <p:sp>
          <p:nvSpPr>
            <p:cNvPr id="33804" name="Line 19"/>
            <p:cNvSpPr>
              <a:spLocks noChangeShapeType="1"/>
            </p:cNvSpPr>
            <p:nvPr/>
          </p:nvSpPr>
          <p:spPr bwMode="auto">
            <a:xfrm>
              <a:off x="528" y="3307"/>
              <a:ext cx="3021" cy="0"/>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5" name="Rectangle 20"/>
            <p:cNvSpPr>
              <a:spLocks noChangeArrowheads="1"/>
            </p:cNvSpPr>
            <p:nvPr/>
          </p:nvSpPr>
          <p:spPr bwMode="auto">
            <a:xfrm rot="-5400000">
              <a:off x="-774" y="2296"/>
              <a:ext cx="204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dirty="0">
                  <a:solidFill>
                    <a:srgbClr val="FFFFFF"/>
                  </a:solidFill>
                  <a:latin typeface="Arial" panose="020B0604020202020204" pitchFamily="34" charset="0"/>
                  <a:cs typeface="Arial" panose="020B0604020202020204" pitchFamily="34" charset="0"/>
                </a:rPr>
                <a:t> Increase in Relative Risk (%)*</a:t>
              </a:r>
              <a:endParaRPr lang="en-US" altLang="en-US" sz="1600" dirty="0">
                <a:solidFill>
                  <a:schemeClr val="tx2"/>
                </a:solidFill>
                <a:latin typeface="Arial" panose="020B0604020202020204" pitchFamily="34" charset="0"/>
                <a:cs typeface="Arial" panose="020B0604020202020204" pitchFamily="34" charset="0"/>
              </a:endParaRPr>
            </a:p>
          </p:txBody>
        </p:sp>
        <p:sp>
          <p:nvSpPr>
            <p:cNvPr id="33806" name="Rectangle 21"/>
            <p:cNvSpPr>
              <a:spLocks noChangeArrowheads="1"/>
            </p:cNvSpPr>
            <p:nvPr/>
          </p:nvSpPr>
          <p:spPr bwMode="auto">
            <a:xfrm rot="-5400000">
              <a:off x="2751" y="2309"/>
              <a:ext cx="188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 Increase in Relat</a:t>
              </a:r>
              <a:r>
                <a:rPr lang="en-US" altLang="moh-CA" sz="1600">
                  <a:solidFill>
                    <a:srgbClr val="FFFFFF"/>
                  </a:solidFill>
                  <a:latin typeface="Arial" panose="020B0604020202020204" pitchFamily="34" charset="0"/>
                  <a:cs typeface="Arial" panose="020B0604020202020204" pitchFamily="34" charset="0"/>
                </a:rPr>
                <a:t>i</a:t>
              </a:r>
              <a:r>
                <a:rPr lang="en-US" altLang="en-US" sz="1600">
                  <a:solidFill>
                    <a:srgbClr val="FFFFFF"/>
                  </a:solidFill>
                  <a:latin typeface="Arial" panose="020B0604020202020204" pitchFamily="34" charset="0"/>
                  <a:cs typeface="Arial" panose="020B0604020202020204" pitchFamily="34" charset="0"/>
                </a:rPr>
                <a:t>ve Risk (%)</a:t>
              </a:r>
              <a:r>
                <a:rPr lang="en-US" altLang="en-US" sz="1600" baseline="30000">
                  <a:solidFill>
                    <a:srgbClr val="FFFFFF"/>
                  </a:solidFill>
                  <a:latin typeface="Arial" panose="020B0604020202020204" pitchFamily="34" charset="0"/>
                  <a:cs typeface="Arial" panose="020B0604020202020204" pitchFamily="34" charset="0"/>
                </a:rPr>
                <a:t>†</a:t>
              </a:r>
            </a:p>
          </p:txBody>
        </p:sp>
        <p:sp>
          <p:nvSpPr>
            <p:cNvPr id="33807" name="Line 22"/>
            <p:cNvSpPr>
              <a:spLocks noChangeShapeType="1"/>
            </p:cNvSpPr>
            <p:nvPr/>
          </p:nvSpPr>
          <p:spPr bwMode="auto">
            <a:xfrm>
              <a:off x="4050" y="1477"/>
              <a:ext cx="1" cy="1830"/>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8" name="Rectangle 23"/>
            <p:cNvSpPr>
              <a:spLocks noChangeArrowheads="1"/>
            </p:cNvSpPr>
            <p:nvPr/>
          </p:nvSpPr>
          <p:spPr bwMode="auto">
            <a:xfrm>
              <a:off x="3920" y="3245"/>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0</a:t>
              </a:r>
              <a:endParaRPr lang="en-US" altLang="en-US" sz="1600">
                <a:solidFill>
                  <a:schemeClr val="tx2"/>
                </a:solidFill>
                <a:latin typeface="Arial" panose="020B0604020202020204" pitchFamily="34" charset="0"/>
                <a:cs typeface="Arial" panose="020B0604020202020204" pitchFamily="34" charset="0"/>
              </a:endParaRPr>
            </a:p>
          </p:txBody>
        </p:sp>
        <p:sp>
          <p:nvSpPr>
            <p:cNvPr id="33809" name="Rectangle 24"/>
            <p:cNvSpPr>
              <a:spLocks noChangeArrowheads="1"/>
            </p:cNvSpPr>
            <p:nvPr/>
          </p:nvSpPr>
          <p:spPr bwMode="auto">
            <a:xfrm>
              <a:off x="3848" y="2790"/>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10</a:t>
              </a:r>
              <a:endParaRPr lang="en-US" altLang="en-US" sz="1600">
                <a:solidFill>
                  <a:schemeClr val="tx2"/>
                </a:solidFill>
                <a:latin typeface="Arial" panose="020B0604020202020204" pitchFamily="34" charset="0"/>
                <a:cs typeface="Arial" panose="020B0604020202020204" pitchFamily="34" charset="0"/>
              </a:endParaRPr>
            </a:p>
          </p:txBody>
        </p:sp>
        <p:sp>
          <p:nvSpPr>
            <p:cNvPr id="33810" name="Rectangle 25"/>
            <p:cNvSpPr>
              <a:spLocks noChangeArrowheads="1"/>
            </p:cNvSpPr>
            <p:nvPr/>
          </p:nvSpPr>
          <p:spPr bwMode="auto">
            <a:xfrm>
              <a:off x="3848" y="2327"/>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20</a:t>
              </a:r>
              <a:endParaRPr lang="en-US" altLang="en-US" sz="1600">
                <a:solidFill>
                  <a:schemeClr val="tx2"/>
                </a:solidFill>
                <a:latin typeface="Arial" panose="020B0604020202020204" pitchFamily="34" charset="0"/>
                <a:cs typeface="Arial" panose="020B0604020202020204" pitchFamily="34" charset="0"/>
              </a:endParaRPr>
            </a:p>
          </p:txBody>
        </p:sp>
        <p:sp>
          <p:nvSpPr>
            <p:cNvPr id="33811" name="Rectangle 26"/>
            <p:cNvSpPr>
              <a:spLocks noChangeArrowheads="1"/>
            </p:cNvSpPr>
            <p:nvPr/>
          </p:nvSpPr>
          <p:spPr bwMode="auto">
            <a:xfrm>
              <a:off x="3848" y="1872"/>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30</a:t>
              </a:r>
              <a:endParaRPr lang="en-US" altLang="en-US" sz="1600">
                <a:solidFill>
                  <a:schemeClr val="tx2"/>
                </a:solidFill>
                <a:latin typeface="Arial" panose="020B0604020202020204" pitchFamily="34" charset="0"/>
                <a:cs typeface="Arial" panose="020B0604020202020204" pitchFamily="34" charset="0"/>
              </a:endParaRPr>
            </a:p>
          </p:txBody>
        </p:sp>
        <p:sp>
          <p:nvSpPr>
            <p:cNvPr id="33812" name="Rectangle 27"/>
            <p:cNvSpPr>
              <a:spLocks noChangeArrowheads="1"/>
            </p:cNvSpPr>
            <p:nvPr/>
          </p:nvSpPr>
          <p:spPr bwMode="auto">
            <a:xfrm>
              <a:off x="3848" y="1410"/>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40</a:t>
              </a:r>
              <a:endParaRPr lang="en-US" altLang="en-US" sz="1600">
                <a:solidFill>
                  <a:schemeClr val="tx2"/>
                </a:solidFill>
                <a:latin typeface="Arial" panose="020B0604020202020204" pitchFamily="34" charset="0"/>
                <a:cs typeface="Arial" panose="020B0604020202020204" pitchFamily="34" charset="0"/>
              </a:endParaRPr>
            </a:p>
          </p:txBody>
        </p:sp>
        <p:grpSp>
          <p:nvGrpSpPr>
            <p:cNvPr id="33813" name="Group 28"/>
            <p:cNvGrpSpPr>
              <a:grpSpLocks/>
            </p:cNvGrpSpPr>
            <p:nvPr/>
          </p:nvGrpSpPr>
          <p:grpSpPr bwMode="auto">
            <a:xfrm>
              <a:off x="4014" y="1472"/>
              <a:ext cx="41" cy="1866"/>
              <a:chOff x="3402" y="1371"/>
              <a:chExt cx="41" cy="2196"/>
            </a:xfrm>
          </p:grpSpPr>
          <p:sp>
            <p:nvSpPr>
              <p:cNvPr id="33851" name="Line 29"/>
              <p:cNvSpPr>
                <a:spLocks noChangeShapeType="1"/>
              </p:cNvSpPr>
              <p:nvPr/>
            </p:nvSpPr>
            <p:spPr bwMode="auto">
              <a:xfrm>
                <a:off x="3402" y="3530"/>
                <a:ext cx="36"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2" name="Line 30"/>
              <p:cNvSpPr>
                <a:spLocks noChangeShapeType="1"/>
              </p:cNvSpPr>
              <p:nvPr/>
            </p:nvSpPr>
            <p:spPr bwMode="auto">
              <a:xfrm>
                <a:off x="3402" y="2451"/>
                <a:ext cx="36"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3" name="Line 31"/>
              <p:cNvSpPr>
                <a:spLocks noChangeShapeType="1"/>
              </p:cNvSpPr>
              <p:nvPr/>
            </p:nvSpPr>
            <p:spPr bwMode="auto">
              <a:xfrm>
                <a:off x="3402" y="1915"/>
                <a:ext cx="36" cy="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4" name="Line 32"/>
              <p:cNvSpPr>
                <a:spLocks noChangeShapeType="1"/>
              </p:cNvSpPr>
              <p:nvPr/>
            </p:nvSpPr>
            <p:spPr bwMode="auto">
              <a:xfrm>
                <a:off x="3402" y="1371"/>
                <a:ext cx="36"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5" name="Line 33"/>
              <p:cNvSpPr>
                <a:spLocks noChangeShapeType="1"/>
              </p:cNvSpPr>
              <p:nvPr/>
            </p:nvSpPr>
            <p:spPr bwMode="auto">
              <a:xfrm flipV="1">
                <a:off x="3438" y="3530"/>
                <a:ext cx="1" cy="3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6" name="Line 34"/>
              <p:cNvSpPr>
                <a:spLocks noChangeShapeType="1"/>
              </p:cNvSpPr>
              <p:nvPr/>
            </p:nvSpPr>
            <p:spPr bwMode="auto">
              <a:xfrm>
                <a:off x="3407" y="3000"/>
                <a:ext cx="36"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3814" name="Text Box 35"/>
            <p:cNvSpPr txBox="1">
              <a:spLocks noChangeArrowheads="1"/>
            </p:cNvSpPr>
            <p:nvPr/>
          </p:nvSpPr>
          <p:spPr bwMode="auto">
            <a:xfrm>
              <a:off x="4013" y="1246"/>
              <a:ext cx="64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a:t>
              </a:r>
              <a:r>
                <a:rPr lang="en-US" altLang="en-US" sz="1600">
                  <a:solidFill>
                    <a:srgbClr val="FFFF66"/>
                  </a:solidFill>
                  <a:latin typeface="Arial" panose="020B0604020202020204" pitchFamily="34" charset="0"/>
                  <a:cs typeface="Arial" panose="020B0604020202020204" pitchFamily="34" charset="0"/>
                </a:rPr>
                <a:t> 40%</a:t>
              </a:r>
            </a:p>
          </p:txBody>
        </p:sp>
        <p:sp>
          <p:nvSpPr>
            <p:cNvPr id="33815" name="Text Box 36"/>
            <p:cNvSpPr txBox="1">
              <a:spLocks noChangeArrowheads="1"/>
            </p:cNvSpPr>
            <p:nvPr/>
          </p:nvSpPr>
          <p:spPr bwMode="auto">
            <a:xfrm>
              <a:off x="4525" y="2354"/>
              <a:ext cx="6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a:t>
              </a:r>
              <a:r>
                <a:rPr lang="en-US" altLang="en-US" sz="1600">
                  <a:solidFill>
                    <a:srgbClr val="FFFF66"/>
                  </a:solidFill>
                  <a:latin typeface="Arial" panose="020B0604020202020204" pitchFamily="34" charset="0"/>
                  <a:cs typeface="Arial" panose="020B0604020202020204" pitchFamily="34" charset="0"/>
                </a:rPr>
                <a:t> 16%</a:t>
              </a:r>
            </a:p>
          </p:txBody>
        </p:sp>
        <p:sp>
          <p:nvSpPr>
            <p:cNvPr id="33816" name="Text Box 37"/>
            <p:cNvSpPr txBox="1">
              <a:spLocks noChangeArrowheads="1"/>
            </p:cNvSpPr>
            <p:nvPr/>
          </p:nvSpPr>
          <p:spPr bwMode="auto">
            <a:xfrm>
              <a:off x="5075" y="1882"/>
              <a:ext cx="57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b="1" dirty="0">
                  <a:solidFill>
                    <a:srgbClr val="FF0000"/>
                  </a:solidFill>
                  <a:latin typeface="Arial Black" panose="020B0A04020102020204" pitchFamily="34" charset="0"/>
                  <a:cs typeface="Arial" panose="020B0604020202020204" pitchFamily="34" charset="0"/>
                  <a:sym typeface="Symbol" panose="05050102010706020507" pitchFamily="18" charset="2"/>
                </a:rPr>
                <a:t></a:t>
              </a:r>
              <a:r>
                <a:rPr lang="en-US" altLang="en-US" sz="1600" b="1" dirty="0">
                  <a:solidFill>
                    <a:srgbClr val="FF0000"/>
                  </a:solidFill>
                  <a:latin typeface="Arial Black" panose="020B0A04020102020204" pitchFamily="34" charset="0"/>
                  <a:cs typeface="Arial" panose="020B0604020202020204" pitchFamily="34" charset="0"/>
                </a:rPr>
                <a:t> 26%</a:t>
              </a:r>
            </a:p>
          </p:txBody>
        </p:sp>
        <p:sp>
          <p:nvSpPr>
            <p:cNvPr id="33817" name="Line 38"/>
            <p:cNvSpPr>
              <a:spLocks noChangeShapeType="1"/>
            </p:cNvSpPr>
            <p:nvPr/>
          </p:nvSpPr>
          <p:spPr bwMode="auto">
            <a:xfrm flipV="1">
              <a:off x="4029" y="3300"/>
              <a:ext cx="1589" cy="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18" name="Rectangle 39"/>
            <p:cNvSpPr>
              <a:spLocks noChangeArrowheads="1"/>
            </p:cNvSpPr>
            <p:nvPr/>
          </p:nvSpPr>
          <p:spPr bwMode="auto">
            <a:xfrm>
              <a:off x="1183" y="1233"/>
              <a:ext cx="24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Men</a:t>
              </a:r>
              <a:endParaRPr lang="en-US" altLang="en-US" sz="1600">
                <a:solidFill>
                  <a:schemeClr val="tx2"/>
                </a:solidFill>
                <a:latin typeface="Arial" panose="020B0604020202020204" pitchFamily="34" charset="0"/>
                <a:cs typeface="Arial" panose="020B0604020202020204" pitchFamily="34" charset="0"/>
              </a:endParaRPr>
            </a:p>
          </p:txBody>
        </p:sp>
        <p:grpSp>
          <p:nvGrpSpPr>
            <p:cNvPr id="33819" name="Group 40"/>
            <p:cNvGrpSpPr>
              <a:grpSpLocks/>
            </p:cNvGrpSpPr>
            <p:nvPr/>
          </p:nvGrpSpPr>
          <p:grpSpPr bwMode="auto">
            <a:xfrm>
              <a:off x="533" y="1450"/>
              <a:ext cx="36" cy="1885"/>
              <a:chOff x="461" y="1372"/>
              <a:chExt cx="36" cy="2218"/>
            </a:xfrm>
          </p:grpSpPr>
          <p:sp>
            <p:nvSpPr>
              <p:cNvPr id="33842" name="Line 41"/>
              <p:cNvSpPr>
                <a:spLocks noChangeShapeType="1"/>
              </p:cNvSpPr>
              <p:nvPr/>
            </p:nvSpPr>
            <p:spPr bwMode="auto">
              <a:xfrm>
                <a:off x="496" y="1372"/>
                <a:ext cx="1" cy="2185"/>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3" name="Line 42"/>
              <p:cNvSpPr>
                <a:spLocks noChangeShapeType="1"/>
              </p:cNvSpPr>
              <p:nvPr/>
            </p:nvSpPr>
            <p:spPr bwMode="auto">
              <a:xfrm>
                <a:off x="461" y="3557"/>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4" name="Line 43"/>
              <p:cNvSpPr>
                <a:spLocks noChangeShapeType="1"/>
              </p:cNvSpPr>
              <p:nvPr/>
            </p:nvSpPr>
            <p:spPr bwMode="auto">
              <a:xfrm>
                <a:off x="461" y="3192"/>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5" name="Line 44"/>
              <p:cNvSpPr>
                <a:spLocks noChangeShapeType="1"/>
              </p:cNvSpPr>
              <p:nvPr/>
            </p:nvSpPr>
            <p:spPr bwMode="auto">
              <a:xfrm>
                <a:off x="461" y="2826"/>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6" name="Line 45"/>
              <p:cNvSpPr>
                <a:spLocks noChangeShapeType="1"/>
              </p:cNvSpPr>
              <p:nvPr/>
            </p:nvSpPr>
            <p:spPr bwMode="auto">
              <a:xfrm>
                <a:off x="461" y="2469"/>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7" name="Line 46"/>
              <p:cNvSpPr>
                <a:spLocks noChangeShapeType="1"/>
              </p:cNvSpPr>
              <p:nvPr/>
            </p:nvSpPr>
            <p:spPr bwMode="auto">
              <a:xfrm>
                <a:off x="461" y="2103"/>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8" name="Line 47"/>
              <p:cNvSpPr>
                <a:spLocks noChangeShapeType="1"/>
              </p:cNvSpPr>
              <p:nvPr/>
            </p:nvSpPr>
            <p:spPr bwMode="auto">
              <a:xfrm>
                <a:off x="461" y="1738"/>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9" name="Line 48"/>
              <p:cNvSpPr>
                <a:spLocks noChangeShapeType="1"/>
              </p:cNvSpPr>
              <p:nvPr/>
            </p:nvSpPr>
            <p:spPr bwMode="auto">
              <a:xfrm>
                <a:off x="461" y="1372"/>
                <a:ext cx="35" cy="1"/>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50" name="Line 49"/>
              <p:cNvSpPr>
                <a:spLocks noChangeShapeType="1"/>
              </p:cNvSpPr>
              <p:nvPr/>
            </p:nvSpPr>
            <p:spPr bwMode="auto">
              <a:xfrm flipV="1">
                <a:off x="496" y="3557"/>
                <a:ext cx="1" cy="33"/>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3820" name="Rectangle 50"/>
            <p:cNvSpPr>
              <a:spLocks noChangeArrowheads="1"/>
            </p:cNvSpPr>
            <p:nvPr/>
          </p:nvSpPr>
          <p:spPr bwMode="auto">
            <a:xfrm>
              <a:off x="441" y="3251"/>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0</a:t>
              </a:r>
              <a:endParaRPr lang="en-US" altLang="en-US" sz="1600">
                <a:solidFill>
                  <a:schemeClr val="tx2"/>
                </a:solidFill>
                <a:latin typeface="Arial" panose="020B0604020202020204" pitchFamily="34" charset="0"/>
                <a:cs typeface="Arial" panose="020B0604020202020204" pitchFamily="34" charset="0"/>
              </a:endParaRPr>
            </a:p>
          </p:txBody>
        </p:sp>
        <p:sp>
          <p:nvSpPr>
            <p:cNvPr id="33821" name="Rectangle 51"/>
            <p:cNvSpPr>
              <a:spLocks noChangeArrowheads="1"/>
            </p:cNvSpPr>
            <p:nvPr/>
          </p:nvSpPr>
          <p:spPr bwMode="auto">
            <a:xfrm>
              <a:off x="441" y="2940"/>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5</a:t>
              </a:r>
              <a:endParaRPr lang="en-US" altLang="en-US" sz="1600">
                <a:solidFill>
                  <a:schemeClr val="tx2"/>
                </a:solidFill>
                <a:latin typeface="Arial" panose="020B0604020202020204" pitchFamily="34" charset="0"/>
                <a:cs typeface="Arial" panose="020B0604020202020204" pitchFamily="34" charset="0"/>
              </a:endParaRPr>
            </a:p>
          </p:txBody>
        </p:sp>
        <p:sp>
          <p:nvSpPr>
            <p:cNvPr id="33822" name="Rectangle 52"/>
            <p:cNvSpPr>
              <a:spLocks noChangeArrowheads="1"/>
            </p:cNvSpPr>
            <p:nvPr/>
          </p:nvSpPr>
          <p:spPr bwMode="auto">
            <a:xfrm>
              <a:off x="366" y="2629"/>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10</a:t>
              </a:r>
              <a:endParaRPr lang="en-US" altLang="en-US" sz="1600">
                <a:solidFill>
                  <a:schemeClr val="tx2"/>
                </a:solidFill>
                <a:latin typeface="Arial" panose="020B0604020202020204" pitchFamily="34" charset="0"/>
                <a:cs typeface="Arial" panose="020B0604020202020204" pitchFamily="34" charset="0"/>
              </a:endParaRPr>
            </a:p>
          </p:txBody>
        </p:sp>
        <p:sp>
          <p:nvSpPr>
            <p:cNvPr id="33823" name="Rectangle 53"/>
            <p:cNvSpPr>
              <a:spLocks noChangeArrowheads="1"/>
            </p:cNvSpPr>
            <p:nvPr/>
          </p:nvSpPr>
          <p:spPr bwMode="auto">
            <a:xfrm>
              <a:off x="366" y="2325"/>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15</a:t>
              </a:r>
              <a:endParaRPr lang="en-US" altLang="en-US" sz="1600">
                <a:solidFill>
                  <a:schemeClr val="tx2"/>
                </a:solidFill>
                <a:latin typeface="Arial" panose="020B0604020202020204" pitchFamily="34" charset="0"/>
                <a:cs typeface="Arial" panose="020B0604020202020204" pitchFamily="34" charset="0"/>
              </a:endParaRPr>
            </a:p>
          </p:txBody>
        </p:sp>
        <p:sp>
          <p:nvSpPr>
            <p:cNvPr id="33824" name="Rectangle 54"/>
            <p:cNvSpPr>
              <a:spLocks noChangeArrowheads="1"/>
            </p:cNvSpPr>
            <p:nvPr/>
          </p:nvSpPr>
          <p:spPr bwMode="auto">
            <a:xfrm>
              <a:off x="366" y="2015"/>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20</a:t>
              </a:r>
              <a:endParaRPr lang="en-US" altLang="en-US" sz="1600">
                <a:solidFill>
                  <a:schemeClr val="tx2"/>
                </a:solidFill>
                <a:latin typeface="Arial" panose="020B0604020202020204" pitchFamily="34" charset="0"/>
                <a:cs typeface="Arial" panose="020B0604020202020204" pitchFamily="34" charset="0"/>
              </a:endParaRPr>
            </a:p>
          </p:txBody>
        </p:sp>
        <p:sp>
          <p:nvSpPr>
            <p:cNvPr id="33825" name="Rectangle 55"/>
            <p:cNvSpPr>
              <a:spLocks noChangeArrowheads="1"/>
            </p:cNvSpPr>
            <p:nvPr/>
          </p:nvSpPr>
          <p:spPr bwMode="auto">
            <a:xfrm>
              <a:off x="366" y="1704"/>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25</a:t>
              </a:r>
              <a:endParaRPr lang="en-US" altLang="en-US" sz="1600">
                <a:solidFill>
                  <a:schemeClr val="tx2"/>
                </a:solidFill>
                <a:latin typeface="Arial" panose="020B0604020202020204" pitchFamily="34" charset="0"/>
                <a:cs typeface="Arial" panose="020B0604020202020204" pitchFamily="34" charset="0"/>
              </a:endParaRPr>
            </a:p>
          </p:txBody>
        </p:sp>
        <p:sp>
          <p:nvSpPr>
            <p:cNvPr id="33826" name="Rectangle 56"/>
            <p:cNvSpPr>
              <a:spLocks noChangeArrowheads="1"/>
            </p:cNvSpPr>
            <p:nvPr/>
          </p:nvSpPr>
          <p:spPr bwMode="auto">
            <a:xfrm>
              <a:off x="366" y="1394"/>
              <a:ext cx="14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30</a:t>
              </a:r>
              <a:endParaRPr lang="en-US" altLang="en-US" sz="1600">
                <a:solidFill>
                  <a:schemeClr val="tx2"/>
                </a:solidFill>
                <a:latin typeface="Arial" panose="020B0604020202020204" pitchFamily="34" charset="0"/>
                <a:cs typeface="Arial" panose="020B0604020202020204" pitchFamily="34" charset="0"/>
              </a:endParaRPr>
            </a:p>
          </p:txBody>
        </p:sp>
        <p:sp>
          <p:nvSpPr>
            <p:cNvPr id="33827" name="Rectangle 57"/>
            <p:cNvSpPr>
              <a:spLocks noChangeArrowheads="1"/>
            </p:cNvSpPr>
            <p:nvPr/>
          </p:nvSpPr>
          <p:spPr bwMode="auto">
            <a:xfrm>
              <a:off x="1552" y="3337"/>
              <a:ext cx="484"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Total </a:t>
              </a:r>
            </a:p>
            <a:p>
              <a:pPr algn="ctr"/>
              <a:r>
                <a:rPr lang="en-US" altLang="en-US" sz="1600">
                  <a:solidFill>
                    <a:srgbClr val="FFFFFF"/>
                  </a:solidFill>
                  <a:latin typeface="Arial" panose="020B0604020202020204" pitchFamily="34" charset="0"/>
                  <a:cs typeface="Arial" panose="020B0604020202020204" pitchFamily="34" charset="0"/>
                </a:rPr>
                <a:t>Mortality</a:t>
              </a:r>
              <a:endParaRPr lang="en-US" altLang="en-US" sz="1600">
                <a:solidFill>
                  <a:schemeClr val="tx2"/>
                </a:solidFill>
                <a:latin typeface="Arial" panose="020B0604020202020204" pitchFamily="34" charset="0"/>
                <a:cs typeface="Arial" panose="020B0604020202020204" pitchFamily="34" charset="0"/>
              </a:endParaRPr>
            </a:p>
          </p:txBody>
        </p:sp>
        <p:sp>
          <p:nvSpPr>
            <p:cNvPr id="33828" name="Rectangle 58"/>
            <p:cNvSpPr>
              <a:spLocks noChangeArrowheads="1"/>
            </p:cNvSpPr>
            <p:nvPr/>
          </p:nvSpPr>
          <p:spPr bwMode="auto">
            <a:xfrm>
              <a:off x="714" y="3337"/>
              <a:ext cx="2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CHD</a:t>
              </a:r>
              <a:endParaRPr lang="en-US" altLang="en-US" sz="1600">
                <a:solidFill>
                  <a:schemeClr val="tx2"/>
                </a:solidFill>
                <a:latin typeface="Arial" panose="020B0604020202020204" pitchFamily="34" charset="0"/>
                <a:cs typeface="Arial" panose="020B0604020202020204" pitchFamily="34" charset="0"/>
              </a:endParaRPr>
            </a:p>
          </p:txBody>
        </p:sp>
        <p:sp>
          <p:nvSpPr>
            <p:cNvPr id="33829" name="Rectangle 59"/>
            <p:cNvSpPr>
              <a:spLocks noChangeArrowheads="1"/>
            </p:cNvSpPr>
            <p:nvPr/>
          </p:nvSpPr>
          <p:spPr bwMode="auto">
            <a:xfrm>
              <a:off x="1184" y="3337"/>
              <a:ext cx="26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CVD</a:t>
              </a:r>
            </a:p>
          </p:txBody>
        </p:sp>
        <p:sp>
          <p:nvSpPr>
            <p:cNvPr id="33830" name="Text Box 60"/>
            <p:cNvSpPr txBox="1">
              <a:spLocks noChangeArrowheads="1"/>
            </p:cNvSpPr>
            <p:nvPr/>
          </p:nvSpPr>
          <p:spPr bwMode="auto">
            <a:xfrm>
              <a:off x="1047" y="1781"/>
              <a:ext cx="5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 </a:t>
              </a:r>
              <a:r>
                <a:rPr lang="en-US" altLang="en-US" sz="1600">
                  <a:solidFill>
                    <a:srgbClr val="FFFF66"/>
                  </a:solidFill>
                  <a:latin typeface="Arial" panose="020B0604020202020204" pitchFamily="34" charset="0"/>
                  <a:cs typeface="Arial" panose="020B0604020202020204" pitchFamily="34" charset="0"/>
                </a:rPr>
                <a:t>21%</a:t>
              </a:r>
            </a:p>
          </p:txBody>
        </p:sp>
        <p:sp>
          <p:nvSpPr>
            <p:cNvPr id="33831" name="Text Box 61"/>
            <p:cNvSpPr txBox="1">
              <a:spLocks noChangeArrowheads="1"/>
            </p:cNvSpPr>
            <p:nvPr/>
          </p:nvSpPr>
          <p:spPr bwMode="auto">
            <a:xfrm>
              <a:off x="1507" y="1588"/>
              <a:ext cx="5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a:t>
              </a:r>
              <a:r>
                <a:rPr lang="en-US" altLang="en-US" sz="1600">
                  <a:solidFill>
                    <a:srgbClr val="FFFF66"/>
                  </a:solidFill>
                  <a:latin typeface="Arial" panose="020B0604020202020204" pitchFamily="34" charset="0"/>
                  <a:cs typeface="Arial" panose="020B0604020202020204" pitchFamily="34" charset="0"/>
                </a:rPr>
                <a:t> 24%</a:t>
              </a:r>
            </a:p>
          </p:txBody>
        </p:sp>
        <p:sp>
          <p:nvSpPr>
            <p:cNvPr id="33832" name="Text Box 62"/>
            <p:cNvSpPr txBox="1">
              <a:spLocks noChangeArrowheads="1"/>
            </p:cNvSpPr>
            <p:nvPr/>
          </p:nvSpPr>
          <p:spPr bwMode="auto">
            <a:xfrm>
              <a:off x="580" y="1540"/>
              <a:ext cx="5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 </a:t>
              </a:r>
              <a:r>
                <a:rPr lang="en-US" altLang="en-US" sz="1600">
                  <a:solidFill>
                    <a:srgbClr val="FFFF66"/>
                  </a:solidFill>
                  <a:latin typeface="Arial" panose="020B0604020202020204" pitchFamily="34" charset="0"/>
                  <a:cs typeface="Arial" panose="020B0604020202020204" pitchFamily="34" charset="0"/>
                </a:rPr>
                <a:t>25%</a:t>
              </a:r>
            </a:p>
          </p:txBody>
        </p:sp>
        <p:sp>
          <p:nvSpPr>
            <p:cNvPr id="33833" name="Rectangle 63"/>
            <p:cNvSpPr>
              <a:spLocks noChangeArrowheads="1"/>
            </p:cNvSpPr>
            <p:nvPr/>
          </p:nvSpPr>
          <p:spPr bwMode="auto">
            <a:xfrm>
              <a:off x="3081" y="1608"/>
              <a:ext cx="364" cy="1699"/>
            </a:xfrm>
            <a:prstGeom prst="rect">
              <a:avLst/>
            </a:prstGeom>
            <a:solidFill>
              <a:srgbClr val="FFFF00"/>
            </a:solidFill>
            <a:ln w="9525" algn="ctr">
              <a:solidFill>
                <a:schemeClr val="tx1"/>
              </a:solidFill>
              <a:miter lim="800000"/>
              <a:headEnd/>
              <a:tailEnd/>
            </a:ln>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en-US" altLang="en-US"/>
            </a:p>
          </p:txBody>
        </p:sp>
        <p:sp>
          <p:nvSpPr>
            <p:cNvPr id="33834" name="Rectangle 64"/>
            <p:cNvSpPr>
              <a:spLocks noChangeArrowheads="1"/>
            </p:cNvSpPr>
            <p:nvPr/>
          </p:nvSpPr>
          <p:spPr bwMode="auto">
            <a:xfrm>
              <a:off x="3046" y="3337"/>
              <a:ext cx="484"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Total </a:t>
              </a:r>
            </a:p>
            <a:p>
              <a:pPr algn="ctr"/>
              <a:r>
                <a:rPr lang="en-US" altLang="en-US" sz="1600">
                  <a:solidFill>
                    <a:srgbClr val="FFFFFF"/>
                  </a:solidFill>
                  <a:latin typeface="Arial" panose="020B0604020202020204" pitchFamily="34" charset="0"/>
                  <a:cs typeface="Arial" panose="020B0604020202020204" pitchFamily="34" charset="0"/>
                </a:rPr>
                <a:t>Mortality</a:t>
              </a:r>
              <a:endParaRPr lang="en-US" altLang="en-US" sz="1600">
                <a:solidFill>
                  <a:schemeClr val="tx2"/>
                </a:solidFill>
                <a:latin typeface="Arial" panose="020B0604020202020204" pitchFamily="34" charset="0"/>
                <a:cs typeface="Arial" panose="020B0604020202020204" pitchFamily="34" charset="0"/>
              </a:endParaRPr>
            </a:p>
          </p:txBody>
        </p:sp>
        <p:sp>
          <p:nvSpPr>
            <p:cNvPr id="33835" name="Rectangle 65"/>
            <p:cNvSpPr>
              <a:spLocks noChangeArrowheads="1"/>
            </p:cNvSpPr>
            <p:nvPr/>
          </p:nvSpPr>
          <p:spPr bwMode="auto">
            <a:xfrm>
              <a:off x="2172" y="3337"/>
              <a:ext cx="2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CHD</a:t>
              </a:r>
              <a:endParaRPr lang="en-US" altLang="en-US" sz="1600">
                <a:solidFill>
                  <a:schemeClr val="tx2"/>
                </a:solidFill>
                <a:latin typeface="Arial" panose="020B0604020202020204" pitchFamily="34" charset="0"/>
                <a:cs typeface="Arial" panose="020B0604020202020204" pitchFamily="34" charset="0"/>
              </a:endParaRPr>
            </a:p>
          </p:txBody>
        </p:sp>
        <p:sp>
          <p:nvSpPr>
            <p:cNvPr id="33836" name="Rectangle 66"/>
            <p:cNvSpPr>
              <a:spLocks noChangeArrowheads="1"/>
            </p:cNvSpPr>
            <p:nvPr/>
          </p:nvSpPr>
          <p:spPr bwMode="auto">
            <a:xfrm>
              <a:off x="2642" y="3337"/>
              <a:ext cx="26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CVD</a:t>
              </a:r>
            </a:p>
          </p:txBody>
        </p:sp>
        <p:sp>
          <p:nvSpPr>
            <p:cNvPr id="33837" name="Rectangle 67"/>
            <p:cNvSpPr>
              <a:spLocks noChangeArrowheads="1"/>
            </p:cNvSpPr>
            <p:nvPr/>
          </p:nvSpPr>
          <p:spPr bwMode="auto">
            <a:xfrm>
              <a:off x="2555" y="1233"/>
              <a:ext cx="44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r>
                <a:rPr lang="en-US" altLang="en-US" sz="1600">
                  <a:solidFill>
                    <a:srgbClr val="FFFFFF"/>
                  </a:solidFill>
                  <a:latin typeface="Arial" panose="020B0604020202020204" pitchFamily="34" charset="0"/>
                  <a:cs typeface="Arial" panose="020B0604020202020204" pitchFamily="34" charset="0"/>
                </a:rPr>
                <a:t>Women</a:t>
              </a:r>
              <a:endParaRPr lang="en-US" altLang="en-US" sz="1600">
                <a:solidFill>
                  <a:schemeClr val="tx2"/>
                </a:solidFill>
                <a:latin typeface="Arial" panose="020B0604020202020204" pitchFamily="34" charset="0"/>
                <a:cs typeface="Arial" panose="020B0604020202020204" pitchFamily="34" charset="0"/>
              </a:endParaRPr>
            </a:p>
          </p:txBody>
        </p:sp>
        <p:sp>
          <p:nvSpPr>
            <p:cNvPr id="33838" name="Line 68"/>
            <p:cNvSpPr>
              <a:spLocks noChangeShapeType="1"/>
            </p:cNvSpPr>
            <p:nvPr/>
          </p:nvSpPr>
          <p:spPr bwMode="auto">
            <a:xfrm>
              <a:off x="2067" y="3298"/>
              <a:ext cx="0" cy="9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39" name="Text Box 69"/>
            <p:cNvSpPr txBox="1">
              <a:spLocks noChangeArrowheads="1"/>
            </p:cNvSpPr>
            <p:nvPr/>
          </p:nvSpPr>
          <p:spPr bwMode="auto">
            <a:xfrm>
              <a:off x="2496" y="1788"/>
              <a:ext cx="5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 </a:t>
              </a:r>
              <a:r>
                <a:rPr lang="en-US" altLang="en-US" sz="1600">
                  <a:solidFill>
                    <a:srgbClr val="FFFF66"/>
                  </a:solidFill>
                  <a:latin typeface="Arial" panose="020B0604020202020204" pitchFamily="34" charset="0"/>
                  <a:cs typeface="Arial" panose="020B0604020202020204" pitchFamily="34" charset="0"/>
                </a:rPr>
                <a:t>21%</a:t>
              </a:r>
            </a:p>
          </p:txBody>
        </p:sp>
        <p:sp>
          <p:nvSpPr>
            <p:cNvPr id="33840" name="Text Box 70"/>
            <p:cNvSpPr txBox="1">
              <a:spLocks noChangeArrowheads="1"/>
            </p:cNvSpPr>
            <p:nvPr/>
          </p:nvSpPr>
          <p:spPr bwMode="auto">
            <a:xfrm>
              <a:off x="2956" y="1388"/>
              <a:ext cx="5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b="1" dirty="0">
                  <a:solidFill>
                    <a:srgbClr val="FF0000"/>
                  </a:solidFill>
                  <a:latin typeface="Arial Black" panose="020B0A04020102020204" pitchFamily="34" charset="0"/>
                  <a:cs typeface="Arial" panose="020B0604020202020204" pitchFamily="34" charset="0"/>
                  <a:sym typeface="Symbol" panose="05050102010706020507" pitchFamily="18" charset="2"/>
                </a:rPr>
                <a:t></a:t>
              </a:r>
              <a:r>
                <a:rPr lang="en-US" altLang="en-US" sz="1600" b="1" dirty="0">
                  <a:solidFill>
                    <a:srgbClr val="FF0000"/>
                  </a:solidFill>
                  <a:latin typeface="Arial Black" panose="020B0A04020102020204" pitchFamily="34" charset="0"/>
                  <a:cs typeface="Arial" panose="020B0604020202020204" pitchFamily="34" charset="0"/>
                </a:rPr>
                <a:t> 28%</a:t>
              </a:r>
            </a:p>
          </p:txBody>
        </p:sp>
        <p:sp>
          <p:nvSpPr>
            <p:cNvPr id="33841" name="Text Box 71"/>
            <p:cNvSpPr txBox="1">
              <a:spLocks noChangeArrowheads="1"/>
            </p:cNvSpPr>
            <p:nvPr/>
          </p:nvSpPr>
          <p:spPr bwMode="auto">
            <a:xfrm>
              <a:off x="2038" y="1837"/>
              <a:ext cx="58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lgn="ctr">
                <a:spcBef>
                  <a:spcPct val="50000"/>
                </a:spcBef>
              </a:pPr>
              <a:r>
                <a:rPr lang="en-US" altLang="en-US" sz="1600">
                  <a:solidFill>
                    <a:srgbClr val="FFFF66"/>
                  </a:solidFill>
                  <a:latin typeface="Arial" panose="020B0604020202020204" pitchFamily="34" charset="0"/>
                  <a:cs typeface="Arial" panose="020B0604020202020204" pitchFamily="34" charset="0"/>
                  <a:sym typeface="Symbol" panose="05050102010706020507" pitchFamily="18" charset="2"/>
                </a:rPr>
                <a:t> </a:t>
              </a:r>
              <a:r>
                <a:rPr lang="en-US" altLang="en-US" sz="1600">
                  <a:solidFill>
                    <a:srgbClr val="FFFF66"/>
                  </a:solidFill>
                  <a:latin typeface="Arial" panose="020B0604020202020204" pitchFamily="34" charset="0"/>
                  <a:cs typeface="Arial" panose="020B0604020202020204" pitchFamily="34" charset="0"/>
                </a:rPr>
                <a:t>20%</a:t>
              </a:r>
            </a:p>
          </p:txBody>
        </p:sp>
      </p:grpSp>
      <p:sp>
        <p:nvSpPr>
          <p:cNvPr id="33799" name="Slide Number Placeholder 7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fld id="{C1F8E325-81F5-4508-869C-AAB38B7DFE7E}" type="slidenum">
              <a:rPr lang="en-US" altLang="en-US" sz="1400"/>
              <a:pPr eaLnBrk="1" hangingPunct="1"/>
              <a:t>9</a:t>
            </a:fld>
            <a:endParaRPr lang="en-US" altLang="en-US" sz="1400"/>
          </a:p>
        </p:txBody>
      </p:sp>
    </p:spTree>
    <p:extLst>
      <p:ext uri="{BB962C8B-B14F-4D97-AF65-F5344CB8AC3E}">
        <p14:creationId xmlns:p14="http://schemas.microsoft.com/office/powerpoint/2010/main" val="216452452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1"/>
          <p:cNvSpPr>
            <a:spLocks noGrp="1"/>
          </p:cNvSpPr>
          <p:nvPr>
            <p:ph type="sldNum" sz="quarter" idx="12"/>
          </p:nvPr>
        </p:nvSpPr>
        <p:spPr bwMode="auto">
          <a:noFill/>
          <a:ln>
            <a:miter lim="800000"/>
            <a:headEnd/>
            <a:tailEnd/>
          </a:ln>
        </p:spPr>
        <p:txBody>
          <a:bodyPr/>
          <a:lstStyle/>
          <a:p>
            <a:fld id="{61D722E5-2E9A-49EE-8EFF-9675D060A07E}" type="slidenum">
              <a:rPr lang="en-US" altLang="en-US"/>
              <a:pPr/>
              <a:t>10</a:t>
            </a:fld>
            <a:endParaRPr lang="en-US" altLang="en-US"/>
          </a:p>
        </p:txBody>
      </p:sp>
      <p:sp>
        <p:nvSpPr>
          <p:cNvPr id="57347" name="TextBox 2"/>
          <p:cNvSpPr txBox="1">
            <a:spLocks noChangeArrowheads="1"/>
          </p:cNvSpPr>
          <p:nvPr/>
        </p:nvSpPr>
        <p:spPr bwMode="auto">
          <a:xfrm>
            <a:off x="221673" y="503238"/>
            <a:ext cx="8811491" cy="1754326"/>
          </a:xfrm>
          <a:prstGeom prst="rect">
            <a:avLst/>
          </a:prstGeom>
          <a:noFill/>
          <a:ln w="9525">
            <a:noFill/>
            <a:miter lim="800000"/>
            <a:headEnd/>
            <a:tailEnd/>
          </a:ln>
        </p:spPr>
        <p:txBody>
          <a:bodyPr wrap="square">
            <a:spAutoFit/>
          </a:bodyPr>
          <a:lstStyle/>
          <a:p>
            <a:r>
              <a:rPr lang="en-US" altLang="en-US" sz="3600" b="1" dirty="0"/>
              <a:t>What About Recommended Treatments for Pre-Diabetes From FDA, ADA and AACE for 2017?</a:t>
            </a:r>
          </a:p>
        </p:txBody>
      </p:sp>
      <p:sp>
        <p:nvSpPr>
          <p:cNvPr id="4" name="TextBox 3"/>
          <p:cNvSpPr txBox="1">
            <a:spLocks noChangeArrowheads="1"/>
          </p:cNvSpPr>
          <p:nvPr/>
        </p:nvSpPr>
        <p:spPr bwMode="auto">
          <a:xfrm>
            <a:off x="-71438" y="2128316"/>
            <a:ext cx="9323388" cy="1323975"/>
          </a:xfrm>
          <a:prstGeom prst="rect">
            <a:avLst/>
          </a:prstGeom>
          <a:noFill/>
          <a:ln w="9525">
            <a:noFill/>
            <a:miter lim="800000"/>
            <a:headEnd/>
            <a:tailEnd/>
          </a:ln>
        </p:spPr>
        <p:txBody>
          <a:bodyPr wrap="none">
            <a:spAutoFit/>
          </a:bodyPr>
          <a:lstStyle/>
          <a:p>
            <a:r>
              <a:rPr lang="en-US" altLang="en-US" sz="8000" b="1" dirty="0">
                <a:solidFill>
                  <a:srgbClr val="FF0000"/>
                </a:solidFill>
              </a:rPr>
              <a:t>THERE ARE NONE</a:t>
            </a:r>
          </a:p>
        </p:txBody>
      </p:sp>
      <p:sp>
        <p:nvSpPr>
          <p:cNvPr id="2" name="Rectangle 1"/>
          <p:cNvSpPr/>
          <p:nvPr/>
        </p:nvSpPr>
        <p:spPr>
          <a:xfrm>
            <a:off x="0" y="3452291"/>
            <a:ext cx="9144000" cy="923330"/>
          </a:xfrm>
          <a:prstGeom prst="rect">
            <a:avLst/>
          </a:prstGeom>
        </p:spPr>
        <p:txBody>
          <a:bodyPr wrap="square">
            <a:spAutoFit/>
          </a:bodyPr>
          <a:lstStyle/>
          <a:p>
            <a:r>
              <a:rPr lang="en-US" dirty="0"/>
              <a:t>The American Diabetes Association’s </a:t>
            </a:r>
            <a:r>
              <a:rPr lang="en-US" dirty="0">
                <a:hlinkClick r:id="rId3"/>
              </a:rPr>
              <a:t>2017 guidelines</a:t>
            </a:r>
            <a:r>
              <a:rPr lang="en-US" dirty="0"/>
              <a:t> suggest consideration of metformin in patients with prediabetes and additional risk factors (BMI, ≥35 kg/m</a:t>
            </a:r>
            <a:r>
              <a:rPr lang="en-US" baseline="30000" dirty="0"/>
              <a:t>2</a:t>
            </a:r>
            <a:r>
              <a:rPr lang="en-US" dirty="0"/>
              <a:t>; age, &lt;60 y; prior gestational diabetes mellitus) or rising HbA1c.</a:t>
            </a:r>
          </a:p>
        </p:txBody>
      </p:sp>
      <p:sp>
        <p:nvSpPr>
          <p:cNvPr id="6" name="TextBox 5"/>
          <p:cNvSpPr txBox="1"/>
          <p:nvPr/>
        </p:nvSpPr>
        <p:spPr>
          <a:xfrm>
            <a:off x="0" y="4345379"/>
            <a:ext cx="9144000" cy="2646878"/>
          </a:xfrm>
          <a:prstGeom prst="rect">
            <a:avLst/>
          </a:prstGeom>
          <a:noFill/>
        </p:spPr>
        <p:txBody>
          <a:bodyPr wrap="square" rtlCol="0">
            <a:spAutoFit/>
          </a:bodyPr>
          <a:lstStyle/>
          <a:p>
            <a:r>
              <a:rPr lang="en-US" sz="4000" b="1" dirty="0">
                <a:solidFill>
                  <a:srgbClr val="FF0000"/>
                </a:solidFill>
                <a:highlight>
                  <a:srgbClr val="FFFF00"/>
                </a:highlight>
              </a:rPr>
              <a:t>The prevalence of metformin use is below 1% in adults with prediabetes</a:t>
            </a:r>
            <a:r>
              <a:rPr lang="en-US" sz="4000" b="1" dirty="0">
                <a:solidFill>
                  <a:srgbClr val="FF0000"/>
                </a:solidFill>
              </a:rPr>
              <a:t>.</a:t>
            </a:r>
          </a:p>
          <a:p>
            <a:pPr fontAlgn="ctr"/>
            <a:endParaRPr lang="en-US" dirty="0"/>
          </a:p>
          <a:p>
            <a:pPr fontAlgn="ctr"/>
            <a:endParaRPr lang="en-US" dirty="0"/>
          </a:p>
          <a:p>
            <a:pPr fontAlgn="ctr"/>
            <a:r>
              <a:rPr lang="en-US" dirty="0"/>
              <a:t>Published in </a:t>
            </a:r>
            <a:r>
              <a:rPr lang="en-US" dirty="0">
                <a:hlinkClick r:id="rId4"/>
              </a:rPr>
              <a:t>Diabetes</a:t>
            </a:r>
            <a:r>
              <a:rPr lang="en-US" dirty="0"/>
              <a:t>  April 18, 2017</a:t>
            </a:r>
          </a:p>
          <a:p>
            <a:endParaRPr lang="en-US" sz="3200" dirty="0">
              <a:solidFill>
                <a:srgbClr val="FF0000"/>
              </a:solidFill>
            </a:endParaRPr>
          </a:p>
        </p:txBody>
      </p:sp>
    </p:spTree>
    <p:extLst>
      <p:ext uri="{BB962C8B-B14F-4D97-AF65-F5344CB8AC3E}">
        <p14:creationId xmlns:p14="http://schemas.microsoft.com/office/powerpoint/2010/main" val="5924444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7">
                                          <p:stCondLst>
                                            <p:cond delay="0"/>
                                          </p:stCondLst>
                                        </p:cTn>
                                        <p:tgtEl>
                                          <p:spTgt spid="4"/>
                                        </p:tgtEl>
                                      </p:cBhvr>
                                    </p:animEffect>
                                    <p:anim calcmode="lin" valueType="num">
                                      <p:cBhvr>
                                        <p:cTn id="8" dur="1594"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581"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581" tmFilter="0, 0; 0.125,0.2665; 0.25,0.4; 0.375,0.465; 0.5,0.5;  0.625,0.535; 0.75,0.6; 0.875,0.7335; 1,1">
                                          <p:stCondLst>
                                            <p:cond delay="581"/>
                                          </p:stCondLst>
                                        </p:cTn>
                                        <p:tgtEl>
                                          <p:spTgt spid="4"/>
                                        </p:tgtEl>
                                        <p:attrNameLst>
                                          <p:attrName>ppt_y</p:attrName>
                                        </p:attrNameLst>
                                      </p:cBhvr>
                                      <p:tavLst>
                                        <p:tav tm="0" fmla="#ppt_y-sin(pi*$)/9">
                                          <p:val>
                                            <p:fltVal val="0"/>
                                          </p:val>
                                        </p:tav>
                                        <p:tav tm="100000">
                                          <p:val>
                                            <p:fltVal val="1"/>
                                          </p:val>
                                        </p:tav>
                                      </p:tavLst>
                                    </p:anim>
                                    <p:anim calcmode="lin" valueType="num">
                                      <p:cBhvr>
                                        <p:cTn id="11" dur="290" tmFilter="0, 0; 0.125,0.2665; 0.25,0.4; 0.375,0.465; 0.5,0.5;  0.625,0.535; 0.75,0.6; 0.875,0.7335; 1,1">
                                          <p:stCondLst>
                                            <p:cond delay="1159"/>
                                          </p:stCondLst>
                                        </p:cTn>
                                        <p:tgtEl>
                                          <p:spTgt spid="4"/>
                                        </p:tgtEl>
                                        <p:attrNameLst>
                                          <p:attrName>ppt_y</p:attrName>
                                        </p:attrNameLst>
                                      </p:cBhvr>
                                      <p:tavLst>
                                        <p:tav tm="0" fmla="#ppt_y-sin(pi*$)/27">
                                          <p:val>
                                            <p:fltVal val="0"/>
                                          </p:val>
                                        </p:tav>
                                        <p:tav tm="100000">
                                          <p:val>
                                            <p:fltVal val="1"/>
                                          </p:val>
                                        </p:tav>
                                      </p:tavLst>
                                    </p:anim>
                                    <p:anim calcmode="lin" valueType="num">
                                      <p:cBhvr>
                                        <p:cTn id="12" dur="144" tmFilter="0, 0; 0.125,0.2665; 0.25,0.4; 0.375,0.465; 0.5,0.5;  0.625,0.535; 0.75,0.6; 0.875,0.7335; 1,1">
                                          <p:stCondLst>
                                            <p:cond delay="1449"/>
                                          </p:stCondLst>
                                        </p:cTn>
                                        <p:tgtEl>
                                          <p:spTgt spid="4"/>
                                        </p:tgtEl>
                                        <p:attrNameLst>
                                          <p:attrName>ppt_y</p:attrName>
                                        </p:attrNameLst>
                                      </p:cBhvr>
                                      <p:tavLst>
                                        <p:tav tm="0" fmla="#ppt_y-sin(pi*$)/81">
                                          <p:val>
                                            <p:fltVal val="0"/>
                                          </p:val>
                                        </p:tav>
                                        <p:tav tm="100000">
                                          <p:val>
                                            <p:fltVal val="1"/>
                                          </p:val>
                                        </p:tav>
                                      </p:tavLst>
                                    </p:anim>
                                    <p:animScale>
                                      <p:cBhvr>
                                        <p:cTn id="13" dur="23">
                                          <p:stCondLst>
                                            <p:cond delay="569"/>
                                          </p:stCondLst>
                                        </p:cTn>
                                        <p:tgtEl>
                                          <p:spTgt spid="4"/>
                                        </p:tgtEl>
                                      </p:cBhvr>
                                      <p:to x="100000" y="60000"/>
                                    </p:animScale>
                                    <p:animScale>
                                      <p:cBhvr>
                                        <p:cTn id="14" dur="145" decel="50000">
                                          <p:stCondLst>
                                            <p:cond delay="592"/>
                                          </p:stCondLst>
                                        </p:cTn>
                                        <p:tgtEl>
                                          <p:spTgt spid="4"/>
                                        </p:tgtEl>
                                      </p:cBhvr>
                                      <p:to x="100000" y="100000"/>
                                    </p:animScale>
                                    <p:animScale>
                                      <p:cBhvr>
                                        <p:cTn id="15" dur="23">
                                          <p:stCondLst>
                                            <p:cond delay="1148"/>
                                          </p:stCondLst>
                                        </p:cTn>
                                        <p:tgtEl>
                                          <p:spTgt spid="4"/>
                                        </p:tgtEl>
                                      </p:cBhvr>
                                      <p:to x="100000" y="80000"/>
                                    </p:animScale>
                                    <p:animScale>
                                      <p:cBhvr>
                                        <p:cTn id="16" dur="145" decel="50000">
                                          <p:stCondLst>
                                            <p:cond delay="1171"/>
                                          </p:stCondLst>
                                        </p:cTn>
                                        <p:tgtEl>
                                          <p:spTgt spid="4"/>
                                        </p:tgtEl>
                                      </p:cBhvr>
                                      <p:to x="100000" y="100000"/>
                                    </p:animScale>
                                    <p:animScale>
                                      <p:cBhvr>
                                        <p:cTn id="17" dur="23">
                                          <p:stCondLst>
                                            <p:cond delay="1437"/>
                                          </p:stCondLst>
                                        </p:cTn>
                                        <p:tgtEl>
                                          <p:spTgt spid="4"/>
                                        </p:tgtEl>
                                      </p:cBhvr>
                                      <p:to x="100000" y="90000"/>
                                    </p:animScale>
                                    <p:animScale>
                                      <p:cBhvr>
                                        <p:cTn id="18" dur="145" decel="50000">
                                          <p:stCondLst>
                                            <p:cond delay="1459"/>
                                          </p:stCondLst>
                                        </p:cTn>
                                        <p:tgtEl>
                                          <p:spTgt spid="4"/>
                                        </p:tgtEl>
                                      </p:cBhvr>
                                      <p:to x="100000" y="100000"/>
                                    </p:animScale>
                                    <p:animScale>
                                      <p:cBhvr>
                                        <p:cTn id="19" dur="23">
                                          <p:stCondLst>
                                            <p:cond delay="1582"/>
                                          </p:stCondLst>
                                        </p:cTn>
                                        <p:tgtEl>
                                          <p:spTgt spid="4"/>
                                        </p:tgtEl>
                                      </p:cBhvr>
                                      <p:to x="100000" y="95000"/>
                                    </p:animScale>
                                    <p:animScale>
                                      <p:cBhvr>
                                        <p:cTn id="20" dur="145" decel="50000">
                                          <p:stCondLst>
                                            <p:cond delay="1605"/>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74" y="-127015"/>
            <a:ext cx="9144000" cy="536575"/>
          </a:xfrm>
        </p:spPr>
        <p:txBody>
          <a:bodyPr>
            <a:normAutofit fontScale="90000"/>
          </a:bodyPr>
          <a:lstStyle/>
          <a:p>
            <a:r>
              <a:rPr lang="en-US" b="1" dirty="0">
                <a:solidFill>
                  <a:srgbClr val="FF0000"/>
                </a:solidFill>
              </a:rPr>
              <a:t>WHY Metformin: 7 Studies Found :</a:t>
            </a:r>
          </a:p>
        </p:txBody>
      </p:sp>
      <p:sp>
        <p:nvSpPr>
          <p:cNvPr id="3" name="Content Placeholder 2"/>
          <p:cNvSpPr>
            <a:spLocks noGrp="1"/>
          </p:cNvSpPr>
          <p:nvPr>
            <p:ph idx="1"/>
          </p:nvPr>
        </p:nvSpPr>
        <p:spPr>
          <a:xfrm>
            <a:off x="1" y="682623"/>
            <a:ext cx="9143999" cy="5196673"/>
          </a:xfrm>
        </p:spPr>
        <p:txBody>
          <a:bodyPr>
            <a:normAutofit fontScale="25000" lnSpcReduction="20000"/>
          </a:bodyPr>
          <a:lstStyle/>
          <a:p>
            <a:pPr lvl="1"/>
            <a:r>
              <a:rPr lang="en-US" sz="8000" b="1" dirty="0">
                <a:solidFill>
                  <a:srgbClr val="FF0000"/>
                </a:solidFill>
                <a:latin typeface="Arial" panose="020B0604020202020204" pitchFamily="34" charset="0"/>
                <a:cs typeface="Arial" panose="020B0604020202020204" pitchFamily="34" charset="0"/>
              </a:rPr>
              <a:t>Lower mortality in Type 2 patients with comorbidities </a:t>
            </a:r>
            <a:r>
              <a:rPr lang="en-US" sz="8000" b="1" dirty="0">
                <a:latin typeface="Arial" panose="020B0604020202020204" pitchFamily="34" charset="0"/>
                <a:cs typeface="Arial" panose="020B0604020202020204" pitchFamily="34" charset="0"/>
              </a:rPr>
              <a:t>as chronic kidney disease, congestive heart failure and chronic liver disease.</a:t>
            </a:r>
          </a:p>
          <a:p>
            <a:pPr lvl="1"/>
            <a:r>
              <a:rPr lang="en-US" sz="8000" b="1" dirty="0">
                <a:solidFill>
                  <a:srgbClr val="FF0000"/>
                </a:solidFill>
                <a:latin typeface="Arial" panose="020B0604020202020204" pitchFamily="34" charset="0"/>
                <a:cs typeface="Arial" panose="020B0604020202020204" pitchFamily="34" charset="0"/>
              </a:rPr>
              <a:t>Reduces cardiovascular risk factors</a:t>
            </a:r>
            <a:r>
              <a:rPr lang="en-US" sz="8000" b="1" dirty="0">
                <a:latin typeface="Arial" panose="020B0604020202020204" pitchFamily="34" charset="0"/>
                <a:cs typeface="Arial" panose="020B0604020202020204" pitchFamily="34" charset="0"/>
              </a:rPr>
              <a:t>.</a:t>
            </a:r>
          </a:p>
          <a:p>
            <a:pPr lvl="1"/>
            <a:r>
              <a:rPr lang="en-US" sz="8000" b="1" dirty="0">
                <a:latin typeface="Arial" panose="020B0604020202020204" pitchFamily="34" charset="0"/>
                <a:cs typeface="Arial" panose="020B0604020202020204" pitchFamily="34" charset="0"/>
              </a:rPr>
              <a:t>Enhances cellular insulin sensitivity.</a:t>
            </a:r>
          </a:p>
          <a:p>
            <a:pPr lvl="1"/>
            <a:r>
              <a:rPr lang="en-US" sz="8000" b="1" dirty="0">
                <a:solidFill>
                  <a:srgbClr val="FF0000"/>
                </a:solidFill>
                <a:latin typeface="Arial" panose="020B0604020202020204" pitchFamily="34" charset="0"/>
                <a:cs typeface="Arial" panose="020B0604020202020204" pitchFamily="34" charset="0"/>
              </a:rPr>
              <a:t>Inhibits excess intestinal absorption of sugar.</a:t>
            </a:r>
          </a:p>
          <a:p>
            <a:pPr lvl="1"/>
            <a:r>
              <a:rPr lang="en-US" sz="8000" b="1" dirty="0">
                <a:latin typeface="Arial" panose="020B0604020202020204" pitchFamily="34" charset="0"/>
                <a:cs typeface="Arial" panose="020B0604020202020204" pitchFamily="34" charset="0"/>
              </a:rPr>
              <a:t>Reduces excess liver production of glucose.</a:t>
            </a:r>
          </a:p>
          <a:p>
            <a:pPr lvl="1"/>
            <a:r>
              <a:rPr lang="en-US" sz="8000" b="1" dirty="0">
                <a:solidFill>
                  <a:srgbClr val="FF0000"/>
                </a:solidFill>
                <a:latin typeface="Arial" panose="020B0604020202020204" pitchFamily="34" charset="0"/>
                <a:cs typeface="Arial" panose="020B0604020202020204" pitchFamily="34" charset="0"/>
              </a:rPr>
              <a:t>Reduces appetite, </a:t>
            </a:r>
            <a:r>
              <a:rPr lang="en-US" sz="8000" b="1" dirty="0" err="1">
                <a:solidFill>
                  <a:srgbClr val="FF0000"/>
                </a:solidFill>
                <a:latin typeface="Arial" panose="020B0604020202020204" pitchFamily="34" charset="0"/>
                <a:cs typeface="Arial" panose="020B0604020202020204" pitchFamily="34" charset="0"/>
              </a:rPr>
              <a:t>wt</a:t>
            </a:r>
            <a:r>
              <a:rPr lang="en-US" sz="8000" b="1" dirty="0">
                <a:solidFill>
                  <a:srgbClr val="FF0000"/>
                </a:solidFill>
                <a:latin typeface="Arial" panose="020B0604020202020204" pitchFamily="34" charset="0"/>
                <a:cs typeface="Arial" panose="020B0604020202020204" pitchFamily="34" charset="0"/>
              </a:rPr>
              <a:t>, and body fat content.</a:t>
            </a:r>
          </a:p>
          <a:p>
            <a:pPr lvl="1"/>
            <a:r>
              <a:rPr lang="en-US" sz="8000" dirty="0">
                <a:latin typeface="Arial" panose="020B0604020202020204" pitchFamily="34" charset="0"/>
                <a:cs typeface="Arial" panose="020B0604020202020204" pitchFamily="34" charset="0"/>
              </a:rPr>
              <a:t>New data on REMOVAL study shows that it </a:t>
            </a:r>
            <a:r>
              <a:rPr lang="en-US" sz="8000" b="1" dirty="0">
                <a:solidFill>
                  <a:srgbClr val="FF0000"/>
                </a:solidFill>
                <a:latin typeface="Arial" panose="020B0604020202020204" pitchFamily="34" charset="0"/>
                <a:cs typeface="Arial" panose="020B0604020202020204" pitchFamily="34" charset="0"/>
              </a:rPr>
              <a:t>reduces the glomerular filtration rate (</a:t>
            </a:r>
            <a:r>
              <a:rPr lang="en-US" sz="8000" b="1" dirty="0" err="1">
                <a:solidFill>
                  <a:srgbClr val="FF0000"/>
                </a:solidFill>
                <a:latin typeface="Arial" panose="020B0604020202020204" pitchFamily="34" charset="0"/>
                <a:cs typeface="Arial" panose="020B0604020202020204" pitchFamily="34" charset="0"/>
              </a:rPr>
              <a:t>eGFR</a:t>
            </a:r>
            <a:r>
              <a:rPr lang="en-US" sz="8000" b="1" dirty="0">
                <a:solidFill>
                  <a:srgbClr val="FF0000"/>
                </a:solidFill>
                <a:latin typeface="Arial" panose="020B0604020202020204" pitchFamily="34" charset="0"/>
                <a:cs typeface="Arial" panose="020B0604020202020204" pitchFamily="34" charset="0"/>
              </a:rPr>
              <a:t>) </a:t>
            </a:r>
            <a:r>
              <a:rPr lang="en-US" sz="8000" dirty="0">
                <a:latin typeface="Arial" panose="020B0604020202020204" pitchFamily="34" charset="0"/>
                <a:cs typeface="Arial" panose="020B0604020202020204" pitchFamily="34" charset="0"/>
              </a:rPr>
              <a:t>that you normally see in type 1 </a:t>
            </a:r>
          </a:p>
          <a:p>
            <a:pPr lvl="1"/>
            <a:r>
              <a:rPr lang="en-US" sz="8000" b="1" dirty="0">
                <a:solidFill>
                  <a:schemeClr val="accent6">
                    <a:lumMod val="75000"/>
                  </a:schemeClr>
                </a:solidFill>
                <a:latin typeface="Arial" panose="020B0604020202020204" pitchFamily="34" charset="0"/>
                <a:cs typeface="Arial" panose="020B0604020202020204" pitchFamily="34" charset="0"/>
              </a:rPr>
              <a:t>Metformin has been found to </a:t>
            </a:r>
            <a:r>
              <a:rPr lang="en-US" sz="8000" b="1" dirty="0">
                <a:solidFill>
                  <a:srgbClr val="FF0000"/>
                </a:solidFill>
                <a:latin typeface="Arial" panose="020B0604020202020204" pitchFamily="34" charset="0"/>
                <a:cs typeface="Arial" panose="020B0604020202020204" pitchFamily="34" charset="0"/>
              </a:rPr>
              <a:t>suppress the growth of some tumors </a:t>
            </a:r>
            <a:r>
              <a:rPr lang="en-US" sz="8000" b="1" dirty="0">
                <a:solidFill>
                  <a:schemeClr val="accent6">
                    <a:lumMod val="75000"/>
                  </a:schemeClr>
                </a:solidFill>
                <a:latin typeface="Arial" panose="020B0604020202020204" pitchFamily="34" charset="0"/>
                <a:cs typeface="Arial" panose="020B0604020202020204" pitchFamily="34" charset="0"/>
              </a:rPr>
              <a:t>and enhance the activity of anti-cancer drugs.</a:t>
            </a:r>
          </a:p>
          <a:p>
            <a:pPr lvl="1"/>
            <a:r>
              <a:rPr lang="en-US" sz="8000" b="1" dirty="0">
                <a:latin typeface="Arial" panose="020B0604020202020204" pitchFamily="34" charset="0"/>
                <a:cs typeface="Arial" panose="020B0604020202020204" pitchFamily="34" charset="0"/>
              </a:rPr>
              <a:t>Has a mild effect on weight loss.</a:t>
            </a:r>
          </a:p>
          <a:p>
            <a:pPr lvl="1"/>
            <a:r>
              <a:rPr lang="en-US" sz="8000" b="1" dirty="0">
                <a:solidFill>
                  <a:srgbClr val="C00000"/>
                </a:solidFill>
                <a:latin typeface="Arial" panose="020B0604020202020204" pitchFamily="34" charset="0"/>
                <a:cs typeface="Arial" panose="020B0604020202020204" pitchFamily="34" charset="0"/>
              </a:rPr>
              <a:t>increases insulin sensitivity.</a:t>
            </a:r>
          </a:p>
          <a:p>
            <a:pPr lvl="1"/>
            <a:r>
              <a:rPr lang="en-US" sz="8000" b="1" dirty="0">
                <a:latin typeface="Arial" panose="020B0604020202020204" pitchFamily="34" charset="0"/>
                <a:cs typeface="Arial" panose="020B0604020202020204" pitchFamily="34" charset="0"/>
              </a:rPr>
              <a:t>Reduces or lowers the chances of developing atherosclerosis.</a:t>
            </a:r>
          </a:p>
          <a:p>
            <a:pPr lvl="1"/>
            <a:r>
              <a:rPr lang="en-US" sz="8000" b="1" dirty="0">
                <a:solidFill>
                  <a:srgbClr val="FF0000"/>
                </a:solidFill>
                <a:latin typeface="Arial" panose="020B0604020202020204" pitchFamily="34" charset="0"/>
                <a:cs typeface="Arial" panose="020B0604020202020204" pitchFamily="34" charset="0"/>
              </a:rPr>
              <a:t>Does not cause hypoglycemia.</a:t>
            </a:r>
          </a:p>
          <a:p>
            <a:pPr lvl="1"/>
            <a:r>
              <a:rPr lang="en-US" sz="8000" b="1" dirty="0">
                <a:solidFill>
                  <a:srgbClr val="C00000"/>
                </a:solidFill>
                <a:latin typeface="Arial" panose="020B0604020202020204" pitchFamily="34" charset="0"/>
                <a:cs typeface="Arial" panose="020B0604020202020204" pitchFamily="34" charset="0"/>
              </a:rPr>
              <a:t>Can help decrease FBG 60-70mg/</a:t>
            </a:r>
            <a:r>
              <a:rPr lang="en-US" sz="8000" b="1" dirty="0" err="1">
                <a:solidFill>
                  <a:srgbClr val="C00000"/>
                </a:solidFill>
                <a:latin typeface="Arial" panose="020B0604020202020204" pitchFamily="34" charset="0"/>
                <a:cs typeface="Arial" panose="020B0604020202020204" pitchFamily="34" charset="0"/>
              </a:rPr>
              <a:t>dL</a:t>
            </a:r>
            <a:r>
              <a:rPr lang="en-US" sz="8000" b="1" dirty="0">
                <a:solidFill>
                  <a:srgbClr val="C00000"/>
                </a:solidFill>
                <a:latin typeface="Arial" panose="020B0604020202020204" pitchFamily="34" charset="0"/>
                <a:cs typeface="Arial" panose="020B0604020202020204" pitchFamily="34" charset="0"/>
              </a:rPr>
              <a:t>.</a:t>
            </a:r>
          </a:p>
          <a:p>
            <a:pPr lvl="1"/>
            <a:r>
              <a:rPr lang="en-US" sz="8000" b="1" dirty="0">
                <a:latin typeface="Arial" panose="020B0604020202020204" pitchFamily="34" charset="0"/>
                <a:cs typeface="Arial" panose="020B0604020202020204" pitchFamily="34" charset="0"/>
              </a:rPr>
              <a:t>Increases </a:t>
            </a:r>
            <a:r>
              <a:rPr lang="en-US" sz="8000" b="1" dirty="0" err="1">
                <a:latin typeface="Arial" panose="020B0604020202020204" pitchFamily="34" charset="0"/>
                <a:cs typeface="Arial" panose="020B0604020202020204" pitchFamily="34" charset="0"/>
              </a:rPr>
              <a:t>hypothalamo</a:t>
            </a:r>
            <a:r>
              <a:rPr lang="en-US" sz="8000" b="1" dirty="0">
                <a:latin typeface="Arial" panose="020B0604020202020204" pitchFamily="34" charset="0"/>
                <a:cs typeface="Arial" panose="020B0604020202020204" pitchFamily="34" charset="0"/>
              </a:rPr>
              <a:t>-pituitary sensitivity that declines with age.</a:t>
            </a:r>
          </a:p>
          <a:p>
            <a:pPr lvl="1"/>
            <a:r>
              <a:rPr lang="en-US" sz="8000" b="1" dirty="0">
                <a:latin typeface="Arial" panose="020B0604020202020204" pitchFamily="34" charset="0"/>
                <a:cs typeface="Arial" panose="020B0604020202020204" pitchFamily="34" charset="0"/>
              </a:rPr>
              <a:t>Shown to reduce Cholesterol and triglycerides.</a:t>
            </a:r>
          </a:p>
          <a:p>
            <a:pPr lvl="1"/>
            <a:r>
              <a:rPr lang="en-US" sz="8000" b="1" dirty="0">
                <a:latin typeface="Arial" panose="020B0604020202020204" pitchFamily="34" charset="0"/>
                <a:cs typeface="Arial" panose="020B0604020202020204" pitchFamily="34" charset="0"/>
              </a:rPr>
              <a:t>Reduces risk for polycystic ovarian syndrome.</a:t>
            </a:r>
          </a:p>
          <a:p>
            <a:pPr lvl="1"/>
            <a:r>
              <a:rPr lang="en-US" sz="8000" b="1" i="1" u="sng" dirty="0">
                <a:solidFill>
                  <a:srgbClr val="FF0000"/>
                </a:solidFill>
                <a:latin typeface="Arial" panose="020B0604020202020204" pitchFamily="34" charset="0"/>
                <a:cs typeface="Arial" panose="020B0604020202020204" pitchFamily="34" charset="0"/>
              </a:rPr>
              <a:t>Cost 3 dollars or Free</a:t>
            </a:r>
          </a:p>
          <a:p>
            <a:pPr lvl="1"/>
            <a:r>
              <a:rPr lang="en-US" sz="8000" b="1" dirty="0">
                <a:latin typeface="Arial" panose="020B0604020202020204" pitchFamily="34" charset="0"/>
                <a:cs typeface="Arial" panose="020B0604020202020204" pitchFamily="34" charset="0"/>
              </a:rPr>
              <a:t>Side Effects: </a:t>
            </a:r>
            <a:r>
              <a:rPr lang="en-US" sz="8000" b="1" dirty="0">
                <a:highlight>
                  <a:srgbClr val="FFFF00"/>
                </a:highlight>
                <a:latin typeface="Arial" panose="020B0604020202020204" pitchFamily="34" charset="0"/>
                <a:cs typeface="Arial" panose="020B0604020202020204" pitchFamily="34" charset="0"/>
              </a:rPr>
              <a:t>Abdominal distress</a:t>
            </a:r>
          </a:p>
          <a:p>
            <a:pPr lvl="1"/>
            <a:r>
              <a:rPr lang="en-US" sz="8000" b="1" dirty="0">
                <a:highlight>
                  <a:srgbClr val="FFFF00"/>
                </a:highlight>
                <a:latin typeface="Arial" panose="020B0604020202020204" pitchFamily="34" charset="0"/>
                <a:cs typeface="Arial" panose="020B0604020202020204" pitchFamily="34" charset="0"/>
              </a:rPr>
              <a:t>What can we do?  A1ctest</a:t>
            </a:r>
          </a:p>
          <a:p>
            <a:pPr marL="457200" lvl="1" indent="0">
              <a:buNone/>
            </a:pPr>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11</a:t>
            </a:fld>
            <a:endParaRPr lang="en-US" dirty="0"/>
          </a:p>
        </p:txBody>
      </p:sp>
      <p:sp>
        <p:nvSpPr>
          <p:cNvPr id="6" name="Rectangle 5"/>
          <p:cNvSpPr/>
          <p:nvPr/>
        </p:nvSpPr>
        <p:spPr>
          <a:xfrm>
            <a:off x="0" y="6184970"/>
            <a:ext cx="9365673" cy="707886"/>
          </a:xfrm>
          <a:prstGeom prst="rect">
            <a:avLst/>
          </a:prstGeom>
        </p:spPr>
        <p:txBody>
          <a:bodyPr wrap="square">
            <a:spAutoFit/>
          </a:bodyPr>
          <a:lstStyle/>
          <a:p>
            <a:endParaRPr lang="en-US" sz="2000" b="1" dirty="0"/>
          </a:p>
          <a:p>
            <a:r>
              <a:rPr lang="en-US" sz="2000" b="1" dirty="0"/>
              <a:t>Yet, the FDA does not recommend metformin for those with </a:t>
            </a:r>
            <a:r>
              <a:rPr lang="en-US" sz="2000" b="1" dirty="0" err="1"/>
              <a:t>PreDiabetes</a:t>
            </a:r>
            <a:r>
              <a:rPr lang="en-US" sz="2000" b="1" dirty="0"/>
              <a:t>?</a:t>
            </a:r>
          </a:p>
        </p:txBody>
      </p:sp>
    </p:spTree>
    <p:extLst>
      <p:ext uri="{BB962C8B-B14F-4D97-AF65-F5344CB8AC3E}">
        <p14:creationId xmlns:p14="http://schemas.microsoft.com/office/powerpoint/2010/main" val="656302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876" y="267624"/>
            <a:ext cx="8008537" cy="536575"/>
          </a:xfrm>
        </p:spPr>
        <p:txBody>
          <a:bodyPr>
            <a:noAutofit/>
          </a:bodyPr>
          <a:lstStyle/>
          <a:p>
            <a:r>
              <a:rPr lang="en-US" sz="3600" b="1" dirty="0"/>
              <a:t>Who Should Be Tested? </a:t>
            </a:r>
            <a:r>
              <a:rPr lang="en-US" sz="3600" dirty="0">
                <a:solidFill>
                  <a:srgbClr val="FF0000"/>
                </a:solidFill>
                <a:latin typeface="Arial Black" panose="020B0A04020102020204" pitchFamily="34" charset="0"/>
              </a:rPr>
              <a:t>EVERYONE</a:t>
            </a:r>
          </a:p>
        </p:txBody>
      </p:sp>
      <p:sp>
        <p:nvSpPr>
          <p:cNvPr id="3" name="Content Placeholder 2"/>
          <p:cNvSpPr>
            <a:spLocks noGrp="1"/>
          </p:cNvSpPr>
          <p:nvPr>
            <p:ph idx="1"/>
          </p:nvPr>
        </p:nvSpPr>
        <p:spPr>
          <a:xfrm>
            <a:off x="597876" y="804199"/>
            <a:ext cx="8229600" cy="5309263"/>
          </a:xfrm>
        </p:spPr>
        <p:txBody>
          <a:bodyPr>
            <a:normAutofit fontScale="92500" lnSpcReduction="10000"/>
          </a:bodyPr>
          <a:lstStyle/>
          <a:p>
            <a:r>
              <a:rPr lang="en-US" sz="4200" b="1" u="sng" dirty="0"/>
              <a:t>You have a family history of pre-diabetes or type 2 diabetes</a:t>
            </a:r>
          </a:p>
          <a:p>
            <a:r>
              <a:rPr lang="en-US" sz="2900" dirty="0"/>
              <a:t>Have Polycystic Ovarian Syndrome (women) or metabolic syndrome (men and women);</a:t>
            </a:r>
          </a:p>
          <a:p>
            <a:r>
              <a:rPr lang="en-US" sz="2900" dirty="0"/>
              <a:t>Have Hashimoto’s Thyroiditis, Are pregnant; </a:t>
            </a:r>
            <a:r>
              <a:rPr lang="en-US" sz="2900" dirty="0">
                <a:solidFill>
                  <a:srgbClr val="FF0000"/>
                </a:solidFill>
              </a:rPr>
              <a:t>Are age 45 or older</a:t>
            </a:r>
            <a:r>
              <a:rPr lang="en-US" sz="2900" dirty="0"/>
              <a:t>; Are </a:t>
            </a:r>
            <a:r>
              <a:rPr lang="en-US" sz="2900" dirty="0">
                <a:solidFill>
                  <a:srgbClr val="FF0000"/>
                </a:solidFill>
              </a:rPr>
              <a:t>overweight</a:t>
            </a:r>
            <a:r>
              <a:rPr lang="en-US" sz="2900" dirty="0"/>
              <a:t>, especially around the abdomen; If you have any skin changes or discoloration especially on the neck or underarms, have skin tags; or have unexplained weight gain, an increase in acne, scalp hair loss, increase in facial hair (women), or changes in your periods (women) at the same time.</a:t>
            </a:r>
          </a:p>
          <a:p>
            <a:r>
              <a:rPr lang="en-US" sz="2900" b="1" u="sng" dirty="0">
                <a:solidFill>
                  <a:srgbClr val="FF0000"/>
                </a:solidFill>
              </a:rPr>
              <a:t>Solution:  Make A1c result required on Drivers License and a requirement yearly for school record.</a:t>
            </a:r>
          </a:p>
          <a:p>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12</a:t>
            </a:fld>
            <a:endParaRPr lang="en-US" dirty="0"/>
          </a:p>
        </p:txBody>
      </p:sp>
    </p:spTree>
    <p:extLst>
      <p:ext uri="{BB962C8B-B14F-4D97-AF65-F5344CB8AC3E}">
        <p14:creationId xmlns:p14="http://schemas.microsoft.com/office/powerpoint/2010/main" val="25263754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PRESENTATION_ID" val="10230"/>
  <p:tag name="ARTICULATE_PROJECT_CHECK" val="0"/>
  <p:tag name="ARTICULATE_PRESENTER_VERSION" val="6"/>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Faculty&amp;quot;&quot;/&gt;&lt;property id=&quot;20307&quot; value=&quot;262&quot;/&gt;&lt;/object&gt;&lt;object type=&quot;3&quot; unique_id=&quot;10006&quot;&gt;&lt;property id=&quot;20148&quot; value=&quot;5&quot;/&gt;&lt;property id=&quot;20300&quot; value=&quot;Slide 3 - &amp;quot;QUIZ:  How People Learn &amp;amp; Change&amp;quot;&quot;/&gt;&lt;property id=&quot;20307&quot; value=&quot;257&quot;/&gt;&lt;/object&gt;&lt;object type=&quot;3&quot; unique_id=&quot;10007&quot;&gt;&lt;property id=&quot;20148&quot; value=&quot;5&quot;/&gt;&lt;property id=&quot;20300&quot; value=&quot;Slide 4 - &amp;quot;Polling Question #1&amp;quot;&quot;/&gt;&lt;property id=&quot;20307&quot; value=&quot;261&quot;/&gt;&lt;/object&gt;&lt;object type=&quot;3&quot; unique_id=&quot;10008&quot;&gt;&lt;property id=&quot;20148&quot; value=&quot;5&quot;/&gt;&lt;property id=&quot;20300&quot; value=&quot;Slide 5 - &amp;quot;Questions?&amp;quot;&quot;/&gt;&lt;property id=&quot;20307&quot; value=&quot;258&quot;/&gt;&lt;/object&gt;&lt;/object&gt;&lt;/object&gt;&lt;/database&gt;"/>
  <p:tag name="ARTICULATE_PROJECT_OPEN" val="0"/>
  <p:tag name="SECTOMILLISECCONVERTED"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69573</TotalTime>
  <Words>1779</Words>
  <Application>Microsoft Macintosh PowerPoint</Application>
  <PresentationFormat>On-screen Show (4:3)</PresentationFormat>
  <Paragraphs>298</Paragraphs>
  <Slides>12</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Arial Black</vt:lpstr>
      <vt:lpstr>Calibri</vt:lpstr>
      <vt:lpstr>Calibri Light</vt:lpstr>
      <vt:lpstr>Courier New</vt:lpstr>
      <vt:lpstr>Futura Book</vt:lpstr>
      <vt:lpstr>Symbol</vt:lpstr>
      <vt:lpstr>Times New Roman</vt:lpstr>
      <vt:lpstr>Verdana</vt:lpstr>
      <vt:lpstr>Wingdings</vt:lpstr>
      <vt:lpstr>ヒラギノ角ゴ Pro W3</vt:lpstr>
      <vt:lpstr>Arial</vt:lpstr>
      <vt:lpstr>Office Theme</vt:lpstr>
      <vt:lpstr>GLP-1 Agonist and SGLT-2 Inhibitor Monotherapy Trial Results (handout)</vt:lpstr>
      <vt:lpstr>SGLT-2 &amp; DPP-4 Inhibitors Monotherapy Trial Results (handout)</vt:lpstr>
      <vt:lpstr>PowerPoint Presentation</vt:lpstr>
      <vt:lpstr>Soliqua 100/33 Dosage and Administration (GLP-1 + Insulin) </vt:lpstr>
      <vt:lpstr>SOLIQUA 100/33  </vt:lpstr>
      <vt:lpstr>Long-acting Insulins</vt:lpstr>
      <vt:lpstr>First BioSimilar Insulin (basa-glur)</vt:lpstr>
      <vt:lpstr>PRE-DIABETES </vt:lpstr>
      <vt:lpstr>EPIC-Norfolk Study: Every 1% Increase  in A1C Increased CV Risk </vt:lpstr>
      <vt:lpstr>PowerPoint Presentation</vt:lpstr>
      <vt:lpstr>WHY Metformin: 7 Studies Found :</vt:lpstr>
      <vt:lpstr>Who Should Be Tested? EVERYONE</vt:lpstr>
    </vt:vector>
  </TitlesOfParts>
  <Company>AADE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Olsen</dc:creator>
  <cp:lastModifiedBy>Monica Dennis</cp:lastModifiedBy>
  <cp:revision>461</cp:revision>
  <cp:lastPrinted>2017-10-07T17:26:44Z</cp:lastPrinted>
  <dcterms:created xsi:type="dcterms:W3CDTF">2011-11-21T21:02:00Z</dcterms:created>
  <dcterms:modified xsi:type="dcterms:W3CDTF">2017-12-03T16:23:33Z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SlideTemplate</vt:lpwstr>
  </property>
  <property fmtid="{D5CDD505-2E9C-101B-9397-08002B2CF9AE}" pid="4" name="ArticulateGUID">
    <vt:lpwstr>257E1B41-ECFE-430A-B8BF-D9E659818478</vt:lpwstr>
  </property>
  <property fmtid="{D5CDD505-2E9C-101B-9397-08002B2CF9AE}" pid="5" name="ArticulateProjectFull">
    <vt:lpwstr>T:\Education\DistanceEd\Webinars\+ProgramFiles\2013\+Speaker Packet Template\AADE SlideTemplate.ppta</vt:lpwstr>
  </property>
</Properties>
</file>