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2"/>
  </p:notesMasterIdLst>
  <p:handoutMasterIdLst>
    <p:handoutMasterId r:id="rId13"/>
  </p:handoutMasterIdLst>
  <p:sldIdLst>
    <p:sldId id="546" r:id="rId2"/>
    <p:sldId id="530" r:id="rId3"/>
    <p:sldId id="736" r:id="rId4"/>
    <p:sldId id="623" r:id="rId5"/>
    <p:sldId id="531" r:id="rId6"/>
    <p:sldId id="532" r:id="rId7"/>
    <p:sldId id="741" r:id="rId8"/>
    <p:sldId id="534" r:id="rId9"/>
    <p:sldId id="548" r:id="rId10"/>
    <p:sldId id="743" r:id="rId11"/>
  </p:sldIdLst>
  <p:sldSz cx="9144000" cy="6858000" type="screen4x3"/>
  <p:notesSz cx="7077075" cy="9363075"/>
  <p:custDataLst>
    <p:tags r:id="rId14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MSOffice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A2E"/>
    <a:srgbClr val="898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8" autoAdjust="0"/>
    <p:restoredTop sz="72857" autoAdjust="0"/>
  </p:normalViewPr>
  <p:slideViewPr>
    <p:cSldViewPr snapToGrid="0" snapToObjects="1" showGuides="1">
      <p:cViewPr varScale="1">
        <p:scale>
          <a:sx n="68" d="100"/>
          <a:sy n="68" d="100"/>
        </p:scale>
        <p:origin x="14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7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77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tags" Target="tags/tag1.xml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pPr>
              <a:defRPr/>
            </a:pPr>
            <a:fld id="{D01CBF78-73C7-4441-9DF3-569B3DF4BEAB}" type="datetime1">
              <a:rPr lang="en-US"/>
              <a:pPr>
                <a:defRPr/>
              </a:pPr>
              <a:t>11/20/17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pPr>
              <a:defRPr/>
            </a:pPr>
            <a:fld id="{B5696897-C746-2246-962C-5080B26730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9772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pPr>
              <a:defRPr/>
            </a:pPr>
            <a:fld id="{5877B0DC-DABF-7449-9612-70B988308CCB}" type="datetime1">
              <a:rPr lang="en-US"/>
              <a:pPr>
                <a:defRPr/>
              </a:pPr>
              <a:t>11/20/17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pPr>
              <a:defRPr/>
            </a:pPr>
            <a:fld id="{08DEC9D8-0AE0-8044-8C5F-5338C4E298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7937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latin typeface="Arial" charset="0"/>
              </a:rPr>
              <a:t>2-CYC10529</a:t>
            </a:r>
          </a:p>
        </p:txBody>
      </p:sp>
      <p:sp>
        <p:nvSpPr>
          <p:cNvPr id="1177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3233" indent="-29355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74204" indent="-23484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3885" indent="-23484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3567" indent="-234841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83249" indent="-234841" defTabSz="4696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52930" indent="-234841" defTabSz="4696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22612" indent="-234841" defTabSz="4696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92293" indent="-234841" defTabSz="4696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6CC362-A64C-487F-B6E0-940B53DA09F2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45412" name="Rectangle 6"/>
          <p:cNvSpPr txBox="1">
            <a:spLocks noGrp="1" noChangeArrowheads="1"/>
          </p:cNvSpPr>
          <p:nvPr/>
        </p:nvSpPr>
        <p:spPr bwMode="auto">
          <a:xfrm>
            <a:off x="0" y="8893297"/>
            <a:ext cx="3066733" cy="46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4" tIns="46916" rIns="93824" bIns="46916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39363" eaLnBrk="1" hangingPunct="1"/>
            <a:endParaRPr lang="en-US" altLang="en-US" sz="900"/>
          </a:p>
        </p:txBody>
      </p:sp>
      <p:sp>
        <p:nvSpPr>
          <p:cNvPr id="145413" name="Rectangle 6"/>
          <p:cNvSpPr txBox="1">
            <a:spLocks noGrp="1" noChangeArrowheads="1"/>
          </p:cNvSpPr>
          <p:nvPr/>
        </p:nvSpPr>
        <p:spPr bwMode="auto">
          <a:xfrm>
            <a:off x="0" y="8893297"/>
            <a:ext cx="3066733" cy="46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4" tIns="46916" rIns="93824" bIns="46916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39363" eaLnBrk="1" hangingPunct="1"/>
            <a:endParaRPr lang="en-US" altLang="en-US" sz="900"/>
          </a:p>
        </p:txBody>
      </p:sp>
      <p:sp>
        <p:nvSpPr>
          <p:cNvPr id="1454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 u="sng" dirty="0"/>
          </a:p>
        </p:txBody>
      </p:sp>
      <p:sp>
        <p:nvSpPr>
          <p:cNvPr id="145416" name="Slide Number Placeholder 3"/>
          <p:cNvSpPr txBox="1">
            <a:spLocks noGrp="1"/>
          </p:cNvSpPr>
          <p:nvPr/>
        </p:nvSpPr>
        <p:spPr bwMode="auto">
          <a:xfrm>
            <a:off x="4008705" y="8891670"/>
            <a:ext cx="3066733" cy="46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4" tIns="46916" rIns="93824" bIns="46916" anchor="b"/>
          <a:lstStyle>
            <a:lvl1pPr defTabSz="9461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461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461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461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461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6050B60-9085-4709-BAEB-DCF167D5ACD3}" type="slidenum">
              <a:rPr lang="en-US" altLang="en-US" sz="1200"/>
              <a:pPr algn="r" eaLnBrk="1" hangingPunct="1"/>
              <a:t>1</a:t>
            </a:fld>
            <a:endParaRPr lang="en-US" altLang="en-US" sz="1200"/>
          </a:p>
        </p:txBody>
      </p:sp>
      <p:sp>
        <p:nvSpPr>
          <p:cNvPr id="145417" name="Footer Placeholder 4"/>
          <p:cNvSpPr txBox="1">
            <a:spLocks noGrp="1"/>
          </p:cNvSpPr>
          <p:nvPr/>
        </p:nvSpPr>
        <p:spPr bwMode="auto">
          <a:xfrm>
            <a:off x="0" y="8893297"/>
            <a:ext cx="3066733" cy="46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4" tIns="46916" rIns="93824" bIns="46916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39363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601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4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https://globenewswire.com/news-release/2015/12/17/796325/0/en/Novo-Nordisk-successfully-completes-fourth-phase-3a-trial-with-semaglutide-in-people-with-type-2-diabetes.html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36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also watching the oral version of </a:t>
            </a:r>
            <a:r>
              <a:rPr lang="en-US" dirty="0" err="1"/>
              <a:t>semaglutide</a:t>
            </a:r>
            <a:r>
              <a:rPr lang="en-US" dirty="0"/>
              <a:t> from Novo Nordisk (NYSE: NVO) again not because the drug is all that special rather it would be </a:t>
            </a:r>
            <a:r>
              <a:rPr lang="en-US" b="1" dirty="0">
                <a:solidFill>
                  <a:srgbClr val="FF0000"/>
                </a:solidFill>
              </a:rPr>
              <a:t>the first GLP-1 to be delivered orally and not injected</a:t>
            </a:r>
            <a:r>
              <a:rPr lang="en-US" dirty="0"/>
              <a:t>. it’s not the drug that is all that special but how it is delivered.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31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8" descr="Cover_1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142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9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1471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593BA-1C14-D545-BA5A-CDF8306AC5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749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5495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2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4E8E-2ED3-4572-B6E4-CCBE1C7EE06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579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11/20/17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4993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3926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78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3431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over_1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213362" y="3231804"/>
            <a:ext cx="4020234" cy="14700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Futura Book"/>
                <a:cs typeface="Futura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213362" y="4766957"/>
            <a:ext cx="4020234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0" i="0" cap="all">
                <a:solidFill>
                  <a:schemeClr val="tx1"/>
                </a:solidFill>
                <a:latin typeface="Futura Book"/>
                <a:cs typeface="Futura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4030"/>
            <a:ext cx="8229600" cy="4085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" y="1879600"/>
            <a:ext cx="6891867" cy="622830"/>
          </a:xfrm>
        </p:spPr>
        <p:txBody>
          <a:bodyPr anchor="b">
            <a:normAutofit/>
          </a:bodyPr>
          <a:lstStyle>
            <a:lvl1pPr marL="0" indent="0">
              <a:buNone/>
              <a:defRPr sz="1400" b="1" cap="all">
                <a:solidFill>
                  <a:srgbClr val="F27A2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082F-CFB7-6C43-87EA-E1C0191DD7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3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673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8642" y="5817937"/>
            <a:ext cx="8629650" cy="1167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Among patients in the study, CYCLOSET significantly reduced the relative risk for the composite cardiovascular endpoint of myocardial infarction, stroke and cardiovascular death by 52%.”</a:t>
            </a:r>
          </a:p>
        </p:txBody>
      </p:sp>
      <p:pic>
        <p:nvPicPr>
          <p:cNvPr id="69636" name="Picture 4" descr="MI stroke cvd death kaplan modiefied cropp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1849975"/>
            <a:ext cx="7812925" cy="392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2057400" y="2209800"/>
            <a:ext cx="3429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</a:rPr>
              <a:t>HR 0.45; 95% CI  0.2-0.99</a:t>
            </a:r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7014419" y="2648634"/>
            <a:ext cx="21018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</a:rPr>
              <a:t>RRR= 52%</a:t>
            </a:r>
          </a:p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</a:rPr>
              <a:t> MACE</a:t>
            </a:r>
          </a:p>
        </p:txBody>
      </p:sp>
      <p:sp>
        <p:nvSpPr>
          <p:cNvPr id="36871" name="Title 1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err="1">
                <a:solidFill>
                  <a:schemeClr val="tx1"/>
                </a:solidFill>
              </a:rPr>
              <a:t>Cycloset®</a:t>
            </a:r>
            <a:r>
              <a:rPr lang="en-US" sz="4000" b="1" u="sng" dirty="0" err="1">
                <a:solidFill>
                  <a:srgbClr val="FF0000"/>
                </a:solidFill>
              </a:rPr>
              <a:t>A</a:t>
            </a:r>
            <a:r>
              <a:rPr lang="en-US" sz="4000" b="1" u="sng" dirty="0">
                <a:solidFill>
                  <a:srgbClr val="FF0000"/>
                </a:solidFill>
              </a:rPr>
              <a:t> Dopamine Receptor Agonist </a:t>
            </a:r>
            <a:r>
              <a:rPr lang="en-US" sz="1800" b="1" u="sng" dirty="0">
                <a:solidFill>
                  <a:srgbClr val="FF0000"/>
                </a:solidFill>
              </a:rPr>
              <a:t/>
            </a:r>
            <a:br>
              <a:rPr lang="en-US" sz="1800" b="1" u="sng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 err="1">
                <a:solidFill>
                  <a:schemeClr val="tx1"/>
                </a:solidFill>
              </a:rPr>
              <a:t>Cycloset</a:t>
            </a:r>
            <a:r>
              <a:rPr lang="en-US" sz="1800" baseline="30000" dirty="0">
                <a:solidFill>
                  <a:schemeClr val="tx1"/>
                </a:solidFill>
              </a:rPr>
              <a:t>®</a:t>
            </a:r>
            <a:r>
              <a:rPr lang="en-US" sz="1800" dirty="0">
                <a:solidFill>
                  <a:schemeClr val="tx1"/>
                </a:solidFill>
              </a:rPr>
              <a:t> -</a:t>
            </a:r>
            <a:r>
              <a:rPr lang="en-US" sz="1800" dirty="0" err="1">
                <a:solidFill>
                  <a:schemeClr val="tx1"/>
                </a:solidFill>
              </a:rPr>
              <a:t>Bromocriptine</a:t>
            </a:r>
            <a:r>
              <a:rPr lang="en-US" sz="1800" dirty="0">
                <a:solidFill>
                  <a:schemeClr val="tx1"/>
                </a:solidFill>
              </a:rPr>
              <a:t>: Safety Trial: Post Hoc Analysis of Cumulative Percent MACE Endpoint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2000" b="1" u="sng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400" y="93902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Bromocriptine</a:t>
            </a:r>
            <a:r>
              <a:rPr lang="en-US" dirty="0"/>
              <a:t> (</a:t>
            </a:r>
            <a:r>
              <a:rPr lang="en-US" dirty="0" err="1"/>
              <a:t>Parlodel</a:t>
            </a:r>
            <a:r>
              <a:rPr lang="en-US" dirty="0"/>
              <a:t>) is used to treat symptoms of hyperprolactinemia (high levels of a natural substance called prolactin in the body) also pituitary tumors, Parkinson's disease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5510" y="2895388"/>
            <a:ext cx="2722652" cy="953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Most people with diabetes will not die from diabetes but from CVD.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06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0730"/>
            <a:ext cx="8686800" cy="53657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GLP-1 Agonists -</a:t>
            </a:r>
            <a:r>
              <a:rPr lang="en-US" dirty="0"/>
              <a:t> </a:t>
            </a:r>
            <a:r>
              <a:rPr lang="en-US" sz="2400" dirty="0"/>
              <a:t>Glucagon-like peptide-1 receptor agonist 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118" y="1127395"/>
            <a:ext cx="2816595" cy="38155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4973" y="1339950"/>
            <a:ext cx="4650377" cy="25264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973" y="3902770"/>
            <a:ext cx="4824117" cy="2818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52" y="4942965"/>
            <a:ext cx="2837360" cy="162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6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26" name="Picture 2" descr="http://img.medscapestatic.com/article/882/621/Slide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2" y="0"/>
            <a:ext cx="8992658" cy="659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65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 bwMode="auto">
          <a:xfrm>
            <a:off x="137160" y="-38717"/>
            <a:ext cx="8229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dirty="0" err="1">
                <a:ea typeface="+mj-ea"/>
                <a:cs typeface="Arial" pitchFamily="34" charset="0"/>
              </a:rPr>
              <a:t>Lixisenatide</a:t>
            </a:r>
            <a:r>
              <a:rPr lang="en-US" sz="2800" dirty="0">
                <a:ea typeface="+mj-ea"/>
                <a:cs typeface="Arial" pitchFamily="34" charset="0"/>
              </a:rPr>
              <a:t> Study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696161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69863" indent="-16986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27A2E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Futura Book"/>
                <a:ea typeface="ヒラギノ角ゴ Pro W3" charset="-128"/>
                <a:cs typeface="Futura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27A2E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Futura Book"/>
                <a:ea typeface="ヒラギノ角ゴ Pro W3" charset="-128"/>
                <a:cs typeface="Futura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27A2E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Futura Book"/>
                <a:ea typeface="ヒラギノ角ゴ Pro W3" charset="-128"/>
                <a:cs typeface="Futura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27A2E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Futura Book"/>
                <a:ea typeface="ヒラギノ角ゴ Pro W3" charset="-128"/>
                <a:cs typeface="Futura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27A2E"/>
              </a:buClr>
              <a:buFont typeface="Arial" charset="0"/>
              <a:buChar char="»"/>
              <a:defRPr sz="1800" kern="1200">
                <a:solidFill>
                  <a:schemeClr val="tx1"/>
                </a:solidFill>
                <a:latin typeface="Futura Book"/>
                <a:ea typeface="ヒラギノ角ゴ Pro W3" charset="-128"/>
                <a:cs typeface="Futura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3200" dirty="0" err="1">
                <a:latin typeface="Sabon LT Std"/>
              </a:rPr>
              <a:t>Lyxumia</a:t>
            </a:r>
            <a:r>
              <a:rPr lang="en-US" sz="3200" dirty="0">
                <a:latin typeface="Sabon LT Std"/>
              </a:rPr>
              <a:t> (Lex-</a:t>
            </a:r>
            <a:r>
              <a:rPr lang="en-US" sz="3200" dirty="0" err="1">
                <a:latin typeface="Sabon LT Std"/>
              </a:rPr>
              <a:t>umia</a:t>
            </a:r>
            <a:r>
              <a:rPr lang="en-US" sz="3200" dirty="0">
                <a:latin typeface="Sabon LT Std"/>
              </a:rPr>
              <a:t>)(</a:t>
            </a:r>
            <a:r>
              <a:rPr lang="en-US" sz="3200" dirty="0" err="1">
                <a:latin typeface="Sabon LT Std"/>
              </a:rPr>
              <a:t>Lixisenatide</a:t>
            </a:r>
            <a:r>
              <a:rPr lang="en-US" sz="3200" dirty="0">
                <a:latin typeface="Sabon LT Std"/>
              </a:rPr>
              <a:t>) – GLP-1</a:t>
            </a:r>
          </a:p>
          <a:p>
            <a:pPr marL="0" lvl="1" indent="0">
              <a:buNone/>
            </a:pPr>
            <a:endParaRPr lang="en-US" sz="3200" dirty="0">
              <a:latin typeface="Sabon LT Std"/>
            </a:endParaRPr>
          </a:p>
          <a:p>
            <a:pPr marL="0" lvl="1" indent="0">
              <a:buNone/>
            </a:pPr>
            <a:endParaRPr lang="en-US" sz="3200" dirty="0">
              <a:latin typeface="Sabon LT Std"/>
            </a:endParaRPr>
          </a:p>
          <a:p>
            <a:pPr marL="0" lvl="1" indent="0">
              <a:buNone/>
            </a:pPr>
            <a:endParaRPr lang="en-US" sz="3200" dirty="0">
              <a:latin typeface="Sabon LT Std"/>
            </a:endParaRPr>
          </a:p>
          <a:p>
            <a:pPr marL="169863" lvl="1" indent="-169863">
              <a:buFont typeface="Arial" charset="0"/>
              <a:buChar char="•"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Sabon LT Std"/>
            </a:endParaRP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3660" y="1343131"/>
            <a:ext cx="8844280" cy="537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14400" indent="-4635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Randomized population had mean diabetes duration of 9.2 years, BMI 31.8 kg/m2, and daily glargine dosage of 44 units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0000"/>
                </a:solidFill>
              </a:rPr>
              <a:t>Hb</a:t>
            </a:r>
            <a:r>
              <a:rPr lang="en-US" altLang="en-US" sz="2000" b="1" u="sng" dirty="0">
                <a:solidFill>
                  <a:srgbClr val="FF0000"/>
                </a:solidFill>
              </a:rPr>
              <a:t>A1c</a:t>
            </a:r>
            <a:r>
              <a:rPr lang="en-US" altLang="en-US" sz="2000" dirty="0">
                <a:solidFill>
                  <a:srgbClr val="FF0000"/>
                </a:solidFill>
              </a:rPr>
              <a:t> had decreased during run-in from 8.6 to 7.6%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 dirty="0">
              <a:solidFill>
                <a:srgbClr val="FF0000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More participants attained HbA1c &lt;7% with </a:t>
            </a:r>
            <a:r>
              <a:rPr lang="en-US" altLang="en-US" sz="2000" dirty="0" err="1"/>
              <a:t>lixisenatide</a:t>
            </a: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 err="1"/>
              <a:t>Lixisenatide</a:t>
            </a:r>
            <a:r>
              <a:rPr lang="en-US" altLang="en-US" sz="2000" dirty="0"/>
              <a:t> reduced plasma glucose 2 h after a standardized breakfast and had a favorable effect on body weight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b="1" u="sng" dirty="0">
                <a:solidFill>
                  <a:srgbClr val="FF0000"/>
                </a:solidFill>
              </a:rPr>
              <a:t>Once daily injection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Nausea, vomiting, and symptomatic hypoglycemia &lt;3.3 </a:t>
            </a:r>
            <a:r>
              <a:rPr lang="en-US" altLang="en-US" sz="2000" dirty="0" err="1"/>
              <a:t>mmol</a:t>
            </a:r>
            <a:r>
              <a:rPr lang="en-US" altLang="en-US" sz="2000" dirty="0"/>
              <a:t>/L were more common with </a:t>
            </a:r>
            <a:r>
              <a:rPr lang="en-US" altLang="en-US" sz="2000" dirty="0" err="1"/>
              <a:t>lixisenatide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06153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35584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Dulaglutide (Trulicity</a:t>
            </a:r>
            <a:r>
              <a:rPr lang="en-US" altLang="en-US" b="1" baseline="30000" dirty="0"/>
              <a:t>®</a:t>
            </a:r>
            <a:r>
              <a:rPr lang="en-US" b="1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2222"/>
            <a:ext cx="8229600" cy="5127869"/>
          </a:xfrm>
        </p:spPr>
        <p:txBody>
          <a:bodyPr>
            <a:normAutofit/>
          </a:bodyPr>
          <a:lstStyle/>
          <a:p>
            <a:r>
              <a:rPr lang="en-US" altLang="en-US" dirty="0"/>
              <a:t>Dulaglutide offers adults with type 2 diabetes </a:t>
            </a:r>
            <a:r>
              <a:rPr lang="en-US" altLang="en-US" b="1" u="sng" dirty="0">
                <a:solidFill>
                  <a:srgbClr val="FF0000"/>
                </a:solidFill>
              </a:rPr>
              <a:t>once-weekly dosing </a:t>
            </a:r>
            <a:r>
              <a:rPr lang="en-US" altLang="en-US" dirty="0"/>
              <a:t>in the dulaglutide pen, which has a pre-attached, hidden needle and requires no reconstitution</a:t>
            </a:r>
          </a:p>
          <a:p>
            <a:pPr defTabSz="914400">
              <a:spcBef>
                <a:spcPct val="0"/>
              </a:spcBef>
              <a:spcAft>
                <a:spcPts val="600"/>
              </a:spcAft>
            </a:pPr>
            <a:r>
              <a:rPr lang="en-US" altLang="en-US" dirty="0"/>
              <a:t>Long acting GLP-1 agonist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</a:pPr>
            <a:r>
              <a:rPr lang="en-US" altLang="en-US" dirty="0">
                <a:solidFill>
                  <a:srgbClr val="FF0000"/>
                </a:solidFill>
              </a:rPr>
              <a:t>Significantly reduced both fasting and 2-hour postprandial glucose  </a:t>
            </a:r>
          </a:p>
          <a:p>
            <a:pPr defTabSz="914400">
              <a:spcBef>
                <a:spcPct val="0"/>
              </a:spcBef>
              <a:spcAft>
                <a:spcPts val="600"/>
              </a:spcAft>
            </a:pPr>
            <a:r>
              <a:rPr lang="en-US" altLang="en-US" dirty="0"/>
              <a:t>Most common side effects: </a:t>
            </a:r>
            <a:r>
              <a:rPr lang="en-US" altLang="en-US" b="1" dirty="0"/>
              <a:t>nausea and dyspepsia </a:t>
            </a:r>
          </a:p>
          <a:p>
            <a:pPr defTabSz="914400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>
                <a:solidFill>
                  <a:srgbClr val="FF0000"/>
                </a:solidFill>
              </a:rPr>
              <a:t>Significant weight loss (2-2.5kg) seen with the highest administered dose of 5 and 8 mg  </a:t>
            </a:r>
          </a:p>
          <a:p>
            <a:pPr defTabSz="914400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>
                <a:solidFill>
                  <a:srgbClr val="FF0000"/>
                </a:solidFill>
              </a:rPr>
              <a:t>Reduction of HbA1c ~1.52% compared to placebo </a:t>
            </a:r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34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882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Albiglutide (Tanzeum</a:t>
            </a:r>
            <a:r>
              <a:rPr lang="en-US" altLang="en-US" b="1" baseline="30000" dirty="0"/>
              <a:t>®</a:t>
            </a:r>
            <a:r>
              <a:rPr lang="en-US" b="1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9822"/>
            <a:ext cx="8229600" cy="5254478"/>
          </a:xfrm>
        </p:spPr>
        <p:txBody>
          <a:bodyPr>
            <a:normAutofit/>
          </a:bodyPr>
          <a:lstStyle/>
          <a:p>
            <a:r>
              <a:rPr lang="en-US" altLang="en-US" sz="2200" dirty="0"/>
              <a:t>Long-acting GLP-1 agonist </a:t>
            </a:r>
          </a:p>
          <a:p>
            <a:r>
              <a:rPr lang="en-US" altLang="en-US" sz="2400" b="1" u="sng" dirty="0">
                <a:solidFill>
                  <a:srgbClr val="FF0000"/>
                </a:solidFill>
              </a:rPr>
              <a:t>Once-weekly dosing in type 2 diabetes</a:t>
            </a:r>
          </a:p>
          <a:p>
            <a:endParaRPr lang="en-US" altLang="en-US" sz="2200" dirty="0"/>
          </a:p>
          <a:p>
            <a:pPr defTabSz="914400">
              <a:spcBef>
                <a:spcPct val="0"/>
              </a:spcBef>
            </a:pPr>
            <a:r>
              <a:rPr lang="en-US" altLang="en-US" sz="2200" dirty="0"/>
              <a:t>Study treated type 2 diabetic patients with varying doses of albiglutide over 16 weeks </a:t>
            </a:r>
          </a:p>
          <a:p>
            <a:pPr defTabSz="914400">
              <a:spcBef>
                <a:spcPct val="0"/>
              </a:spcBef>
            </a:pPr>
            <a:endParaRPr lang="en-US" altLang="en-US" sz="2200" dirty="0"/>
          </a:p>
          <a:p>
            <a:pPr defTabSz="914400">
              <a:spcBef>
                <a:spcPct val="0"/>
              </a:spcBef>
            </a:pPr>
            <a:r>
              <a:rPr lang="en-US" altLang="en-US" sz="2200" dirty="0"/>
              <a:t>Main outcome measure:</a:t>
            </a:r>
          </a:p>
          <a:p>
            <a:pPr lvl="1" defTabSz="914400">
              <a:spcBef>
                <a:spcPct val="0"/>
              </a:spcBef>
            </a:pPr>
            <a:r>
              <a:rPr lang="en-US" altLang="en-US" sz="2000" dirty="0"/>
              <a:t>Dose-dependent reduction in A1c in all albiglutide schedules</a:t>
            </a:r>
          </a:p>
          <a:p>
            <a:pPr lvl="1" defTabSz="914400">
              <a:spcBef>
                <a:spcPct val="0"/>
              </a:spcBef>
            </a:pPr>
            <a:r>
              <a:rPr lang="en-US" altLang="en-US" sz="2000" b="1" dirty="0">
                <a:solidFill>
                  <a:srgbClr val="FF0000"/>
                </a:solidFill>
              </a:rPr>
              <a:t>Mean A1c reduced from baseline of 8% or about 0.9%</a:t>
            </a:r>
          </a:p>
          <a:p>
            <a:pPr lvl="1" defTabSz="914400">
              <a:spcBef>
                <a:spcPct val="0"/>
              </a:spcBef>
            </a:pPr>
            <a:r>
              <a:rPr lang="en-US" altLang="en-US" sz="2000" b="1" dirty="0">
                <a:solidFill>
                  <a:srgbClr val="FF0000"/>
                </a:solidFill>
              </a:rPr>
              <a:t>Weight loss: -1.1 to -1.7 kg</a:t>
            </a:r>
          </a:p>
          <a:p>
            <a:pPr lvl="1" defTabSz="914400">
              <a:spcBef>
                <a:spcPct val="0"/>
              </a:spcBef>
            </a:pPr>
            <a:r>
              <a:rPr lang="en-US" altLang="en-US" sz="2000" dirty="0">
                <a:solidFill>
                  <a:srgbClr val="FF0000"/>
                </a:solidFill>
              </a:rPr>
              <a:t>24 mg/dL, Fasting glucose reductions</a:t>
            </a:r>
          </a:p>
          <a:p>
            <a:pPr lvl="1" defTabSz="914400">
              <a:spcBef>
                <a:spcPct val="0"/>
              </a:spcBef>
            </a:pPr>
            <a:endParaRPr lang="en-US" altLang="en-US" sz="2000" dirty="0"/>
          </a:p>
          <a:p>
            <a:pPr defTabSz="914400">
              <a:spcBef>
                <a:spcPct val="0"/>
              </a:spcBef>
            </a:pPr>
            <a:r>
              <a:rPr lang="en-US" altLang="en-US" sz="2200" dirty="0"/>
              <a:t>Conclusion :Shows improved glycemic control, and elicited weight loss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6</a:t>
            </a:fld>
            <a:r>
              <a:rPr lang="en-US" dirty="0"/>
              <a:t> of 94</a:t>
            </a:r>
          </a:p>
        </p:txBody>
      </p:sp>
    </p:spTree>
    <p:extLst>
      <p:ext uri="{BB962C8B-B14F-4D97-AF65-F5344CB8AC3E}">
        <p14:creationId xmlns:p14="http://schemas.microsoft.com/office/powerpoint/2010/main" val="2619830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074" name="Picture 2" descr="http://img.medscapestatic.com/article/882/621/Slide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"/>
            <a:ext cx="8903970" cy="658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.medscapestatic.com/article/882/621/Slide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500188"/>
            <a:ext cx="51435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800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83564"/>
            <a:ext cx="8229600" cy="536575"/>
          </a:xfrm>
        </p:spPr>
        <p:txBody>
          <a:bodyPr>
            <a:noAutofit/>
          </a:bodyPr>
          <a:lstStyle/>
          <a:p>
            <a:r>
              <a:rPr lang="en-US" sz="4000" b="1" dirty="0" err="1"/>
              <a:t>Semaglutide</a:t>
            </a:r>
            <a:r>
              <a:rPr lang="en-US" sz="4000" b="1" dirty="0"/>
              <a:t> – Not Yet FDA Approved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995412"/>
            <a:ext cx="8229600" cy="5085666"/>
          </a:xfrm>
        </p:spPr>
        <p:txBody>
          <a:bodyPr>
            <a:normAutofit/>
          </a:bodyPr>
          <a:lstStyle/>
          <a:p>
            <a:r>
              <a:rPr lang="en-US" dirty="0"/>
              <a:t>Semaglutide is a new GLP-1 analogue that is administered </a:t>
            </a:r>
            <a:r>
              <a:rPr lang="en-US" b="1" u="sng" dirty="0">
                <a:solidFill>
                  <a:srgbClr val="FF0000"/>
                </a:solidFill>
              </a:rPr>
              <a:t>once weekly. </a:t>
            </a:r>
          </a:p>
          <a:p>
            <a:r>
              <a:rPr lang="en-US" dirty="0"/>
              <a:t>Currently undergoing phase 3a trials. Novo Nordisk recently published results from the 4</a:t>
            </a:r>
            <a:r>
              <a:rPr lang="en-US" baseline="30000" dirty="0"/>
              <a:t>th</a:t>
            </a:r>
            <a:r>
              <a:rPr lang="en-US" dirty="0"/>
              <a:t> phase 3a trial (SUSTAIN2). SUSTAIN2 investigated the efficacy and safety of 0.5 mg and 1 mg </a:t>
            </a:r>
          </a:p>
          <a:p>
            <a:r>
              <a:rPr lang="en-US" dirty="0"/>
              <a:t>Results of SUSTAIN2 were promising </a:t>
            </a:r>
            <a:r>
              <a:rPr lang="en-US" b="1" dirty="0"/>
              <a:t>showing a statistically significant </a:t>
            </a:r>
            <a:r>
              <a:rPr lang="en-US" b="1" u="sng" dirty="0">
                <a:solidFill>
                  <a:srgbClr val="FF0000"/>
                </a:solidFill>
              </a:rPr>
              <a:t>improvement in A1c of 1.3% </a:t>
            </a:r>
            <a:r>
              <a:rPr lang="en-US" b="1" dirty="0"/>
              <a:t>with 0.5 mg and 1.6% with 1 mg </a:t>
            </a:r>
          </a:p>
          <a:p>
            <a:r>
              <a:rPr lang="en-US" dirty="0"/>
              <a:t>Statistically </a:t>
            </a:r>
            <a:r>
              <a:rPr lang="en-US" b="1" dirty="0">
                <a:solidFill>
                  <a:srgbClr val="FF0000"/>
                </a:solidFill>
              </a:rPr>
              <a:t>significant weight loss </a:t>
            </a:r>
            <a:r>
              <a:rPr lang="en-US" dirty="0"/>
              <a:t>with semaglutide 0.5 mg and 1 mg (4.3 kg and </a:t>
            </a:r>
            <a:r>
              <a:rPr lang="en-US" b="1" dirty="0">
                <a:solidFill>
                  <a:srgbClr val="FF0000"/>
                </a:solidFill>
              </a:rPr>
              <a:t>6.1 kg= 13.5Lbs)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13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59" y="821531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GLP-1 Agonist Drug Shows </a:t>
            </a:r>
            <a:r>
              <a:rPr lang="en-US" b="1" dirty="0">
                <a:solidFill>
                  <a:srgbClr val="FF0000"/>
                </a:solidFill>
              </a:rPr>
              <a:t>Cardiovascular Benefit</a:t>
            </a:r>
            <a:r>
              <a:rPr lang="en-US" b="1" dirty="0"/>
              <a:t> (</a:t>
            </a:r>
            <a:r>
              <a:rPr lang="en-US" b="1" dirty="0" err="1"/>
              <a:t>Semaglutide</a:t>
            </a:r>
            <a:r>
              <a:rPr lang="en-US" b="1" dirty="0"/>
              <a:t>) </a:t>
            </a:r>
            <a:r>
              <a:rPr lang="en-US" sz="2200" i="1" dirty="0" err="1"/>
              <a:t>NovoNordisk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59" y="1815465"/>
            <a:ext cx="78867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Sustain 6 Drug Trail showed that </a:t>
            </a:r>
            <a:r>
              <a:rPr lang="en-US" u="sng" dirty="0"/>
              <a:t>once weekly </a:t>
            </a:r>
            <a:r>
              <a:rPr lang="en-US" dirty="0" err="1"/>
              <a:t>semaglutide</a:t>
            </a:r>
            <a:r>
              <a:rPr lang="en-US" dirty="0"/>
              <a:t> reduced CVD risk</a:t>
            </a:r>
          </a:p>
          <a:p>
            <a:r>
              <a:rPr lang="en-US" dirty="0"/>
              <a:t>Reduced A1c by 1.5 to 1.8%</a:t>
            </a:r>
          </a:p>
          <a:p>
            <a:r>
              <a:rPr lang="en-US" dirty="0"/>
              <a:t>74% in trial achieved target of 7 to 6.5A1c levels</a:t>
            </a:r>
          </a:p>
          <a:p>
            <a:r>
              <a:rPr lang="en-US" dirty="0"/>
              <a:t>Weight loss of up to 4.6kg</a:t>
            </a:r>
          </a:p>
          <a:p>
            <a:r>
              <a:rPr lang="en-US" b="1" dirty="0">
                <a:solidFill>
                  <a:schemeClr val="accent6"/>
                </a:solidFill>
                <a:highlight>
                  <a:srgbClr val="FFFF00"/>
                </a:highlight>
              </a:rPr>
              <a:t>39%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decrease in nonfatal stroke</a:t>
            </a:r>
          </a:p>
          <a:p>
            <a:r>
              <a:rPr lang="en-US" b="1" dirty="0">
                <a:solidFill>
                  <a:schemeClr val="accent6"/>
                </a:solidFill>
                <a:highlight>
                  <a:srgbClr val="FFFF00"/>
                </a:highlight>
              </a:rPr>
              <a:t>26%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decrease in nonfatal myocardial infarctions</a:t>
            </a:r>
          </a:p>
          <a:p>
            <a:r>
              <a:rPr lang="en-US" b="1" dirty="0">
                <a:solidFill>
                  <a:srgbClr val="FF0000"/>
                </a:solidFill>
              </a:rPr>
              <a:t>A lower risk of new or worsening nephropathy</a:t>
            </a:r>
          </a:p>
          <a:p>
            <a:r>
              <a:rPr lang="en-US" b="1" dirty="0">
                <a:solidFill>
                  <a:srgbClr val="FF0000"/>
                </a:solidFill>
              </a:rPr>
              <a:t>Less hypoglycemia</a:t>
            </a:r>
          </a:p>
          <a:p>
            <a:r>
              <a:rPr lang="en-US" dirty="0"/>
              <a:t>Safety profile similar to that of other GLP-1–receptor agonists</a:t>
            </a:r>
          </a:p>
          <a:p>
            <a:r>
              <a:rPr lang="en-US" dirty="0"/>
              <a:t>Submitted to FDA Dec 2016</a:t>
            </a:r>
          </a:p>
          <a:p>
            <a:r>
              <a:rPr lang="en-US" sz="43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Oral tablet </a:t>
            </a:r>
            <a:r>
              <a:rPr lang="en-US" b="1" u="sng" dirty="0">
                <a:solidFill>
                  <a:srgbClr val="FF0000"/>
                </a:solidFill>
              </a:rPr>
              <a:t>is coming soon- No training needed</a:t>
            </a:r>
          </a:p>
          <a:p>
            <a:pPr lvl="1"/>
            <a:r>
              <a:rPr lang="en-US" b="1" u="sng" dirty="0">
                <a:solidFill>
                  <a:srgbClr val="FF0000"/>
                </a:solidFill>
              </a:rPr>
              <a:t>Higher dose required for oral administration daily not weekly</a:t>
            </a:r>
            <a:endParaRPr lang="en-US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9</a:t>
            </a:fld>
            <a:r>
              <a:rPr lang="en-US" dirty="0"/>
              <a:t> of 94</a:t>
            </a:r>
          </a:p>
        </p:txBody>
      </p:sp>
    </p:spTree>
    <p:extLst>
      <p:ext uri="{BB962C8B-B14F-4D97-AF65-F5344CB8AC3E}">
        <p14:creationId xmlns:p14="http://schemas.microsoft.com/office/powerpoint/2010/main" val="2518121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122" name="Picture 2" descr="http://img.medscapestatic.com/article/882/621/Slide1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" y="-57150"/>
            <a:ext cx="9018270" cy="672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0846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PRESENTATION_ID" val="10230"/>
  <p:tag name="ARTICULATE_PROJECT_CHECK" val="0"/>
  <p:tag name="ARTICULATE_PRESENTER_VERSION" val="6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 - &amp;quot;Faculty&amp;quot;&quot;/&gt;&lt;property id=&quot;20307&quot; value=&quot;262&quot;/&gt;&lt;/object&gt;&lt;object type=&quot;3&quot; unique_id=&quot;10006&quot;&gt;&lt;property id=&quot;20148&quot; value=&quot;5&quot;/&gt;&lt;property id=&quot;20300&quot; value=&quot;Slide 3 - &amp;quot;QUIZ:  How People Learn &amp;amp; Change&amp;quot;&quot;/&gt;&lt;property id=&quot;20307&quot; value=&quot;257&quot;/&gt;&lt;/object&gt;&lt;object type=&quot;3&quot; unique_id=&quot;10007&quot;&gt;&lt;property id=&quot;20148&quot; value=&quot;5&quot;/&gt;&lt;property id=&quot;20300&quot; value=&quot;Slide 4 - &amp;quot;Polling Question #1&amp;quot;&quot;/&gt;&lt;property id=&quot;20307&quot; value=&quot;261&quot;/&gt;&lt;/object&gt;&lt;object type=&quot;3&quot; unique_id=&quot;10008&quot;&gt;&lt;property id=&quot;20148&quot; value=&quot;5&quot;/&gt;&lt;property id=&quot;20300&quot; value=&quot;Slide 5 - &amp;quot;Questions?&amp;quot;&quot;/&gt;&lt;property id=&quot;20307&quot; value=&quot;258&quot;/&gt;&lt;/object&gt;&lt;/object&gt;&lt;/object&gt;&lt;/database&gt;"/>
  <p:tag name="ARTICULATE_PROJECT_OPEN" val="0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79611</TotalTime>
  <Words>567</Words>
  <Application>Microsoft Macintosh PowerPoint</Application>
  <PresentationFormat>On-screen Show (4:3)</PresentationFormat>
  <Paragraphs>79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 Black</vt:lpstr>
      <vt:lpstr>Calibri</vt:lpstr>
      <vt:lpstr>Calibri Light</vt:lpstr>
      <vt:lpstr>Futura Book</vt:lpstr>
      <vt:lpstr>Sabon LT Std</vt:lpstr>
      <vt:lpstr>ヒラギノ角ゴ Pro W3</vt:lpstr>
      <vt:lpstr>Arial</vt:lpstr>
      <vt:lpstr>Office Theme</vt:lpstr>
      <vt:lpstr>Cycloset®A Dopamine Receptor Agonist   Cycloset® -Bromocriptine: Safety Trial: Post Hoc Analysis of Cumulative Percent MACE Endpoint </vt:lpstr>
      <vt:lpstr>GLP-1 Agonists - Glucagon-like peptide-1 receptor agonist </vt:lpstr>
      <vt:lpstr>PowerPoint Presentation</vt:lpstr>
      <vt:lpstr>Lixisenatide Study Results</vt:lpstr>
      <vt:lpstr>Dulaglutide (Trulicity®) </vt:lpstr>
      <vt:lpstr>Albiglutide (Tanzeum®) </vt:lpstr>
      <vt:lpstr>PowerPoint Presentation</vt:lpstr>
      <vt:lpstr>Semaglutide – Not Yet FDA Approved</vt:lpstr>
      <vt:lpstr> GLP-1 Agonist Drug Shows Cardiovascular Benefit (Semaglutide) NovoNordisk  </vt:lpstr>
      <vt:lpstr>PowerPoint Presentation</vt:lpstr>
    </vt:vector>
  </TitlesOfParts>
  <Company>AADE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Olsen</dc:creator>
  <cp:lastModifiedBy>Monica Dennis</cp:lastModifiedBy>
  <cp:revision>461</cp:revision>
  <cp:lastPrinted>2017-10-07T17:26:44Z</cp:lastPrinted>
  <dcterms:created xsi:type="dcterms:W3CDTF">2011-11-21T21:02:00Z</dcterms:created>
  <dcterms:modified xsi:type="dcterms:W3CDTF">2017-11-27T10:46:17Z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SlideTemplate</vt:lpwstr>
  </property>
  <property fmtid="{D5CDD505-2E9C-101B-9397-08002B2CF9AE}" pid="4" name="ArticulateGUID">
    <vt:lpwstr>257E1B41-ECFE-430A-B8BF-D9E659818478</vt:lpwstr>
  </property>
  <property fmtid="{D5CDD505-2E9C-101B-9397-08002B2CF9AE}" pid="5" name="ArticulateProjectFull">
    <vt:lpwstr>T:\Education\DistanceEd\Webinars\+ProgramFiles\2013\+Speaker Packet Template\AADE SlideTemplate.ppta</vt:lpwstr>
  </property>
</Properties>
</file>