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11"/>
  </p:notesMasterIdLst>
  <p:handoutMasterIdLst>
    <p:handoutMasterId r:id="rId12"/>
  </p:handoutMasterIdLst>
  <p:sldIdLst>
    <p:sldId id="598" r:id="rId2"/>
    <p:sldId id="677" r:id="rId3"/>
    <p:sldId id="701" r:id="rId4"/>
    <p:sldId id="508" r:id="rId5"/>
    <p:sldId id="758" r:id="rId6"/>
    <p:sldId id="620" r:id="rId7"/>
    <p:sldId id="551" r:id="rId8"/>
    <p:sldId id="761" r:id="rId9"/>
    <p:sldId id="755" r:id="rId10"/>
  </p:sldIdLst>
  <p:sldSz cx="9144000" cy="6858000" type="screen4x3"/>
  <p:notesSz cx="7077075" cy="9363075"/>
  <p:custDataLst>
    <p:tags r:id="rId13"/>
  </p:custDataLst>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MSOffice" lastIdx="0" clrIdx="0">
    <p:extLst>
      <p:ext uri="{19B8F6BF-5375-455C-9EA6-DF929625EA0E}">
        <p15:presenceInfo xmlns:p15="http://schemas.microsoft.com/office/powerpoint/2012/main" userId="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A2E"/>
    <a:srgbClr val="898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72891" autoAdjust="0"/>
  </p:normalViewPr>
  <p:slideViewPr>
    <p:cSldViewPr snapToGrid="0" snapToObjects="1" showGuides="1">
      <p:cViewPr varScale="1">
        <p:scale>
          <a:sx n="47" d="100"/>
          <a:sy n="47" d="100"/>
        </p:scale>
        <p:origin x="1046" y="29"/>
      </p:cViewPr>
      <p:guideLst>
        <p:guide orient="horz" pos="2160"/>
        <p:guide pos="2880"/>
      </p:guideLst>
    </p:cSldViewPr>
  </p:slideViewPr>
  <p:outlineViewPr>
    <p:cViewPr>
      <p:scale>
        <a:sx n="33" d="100"/>
        <a:sy n="33" d="100"/>
      </p:scale>
      <p:origin x="0" y="-2875"/>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sz="quarter"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D01CBF78-73C7-4441-9DF3-569B3DF4BEAB}" type="datetime1">
              <a:rPr lang="en-US"/>
              <a:pPr>
                <a:defRPr/>
              </a:pPr>
              <a:t>11/13/2017</a:t>
            </a:fld>
            <a:endParaRPr lang="en-US" dirty="0"/>
          </a:p>
        </p:txBody>
      </p:sp>
      <p:sp>
        <p:nvSpPr>
          <p:cNvPr id="4" name="Footer Placeholder 3"/>
          <p:cNvSpPr>
            <a:spLocks noGrp="1"/>
          </p:cNvSpPr>
          <p:nvPr>
            <p:ph type="ftr" sz="quarter" idx="2"/>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B5696897-C746-2246-962C-5080B26730DD}" type="slidenum">
              <a:rPr lang="en-US"/>
              <a:pPr>
                <a:defRPr/>
              </a:pPr>
              <a:t>‹#›</a:t>
            </a:fld>
            <a:endParaRPr lang="en-US" dirty="0"/>
          </a:p>
        </p:txBody>
      </p:sp>
    </p:spTree>
    <p:extLst>
      <p:ext uri="{BB962C8B-B14F-4D97-AF65-F5344CB8AC3E}">
        <p14:creationId xmlns:p14="http://schemas.microsoft.com/office/powerpoint/2010/main" val="34369772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pPr>
              <a:defRPr/>
            </a:pPr>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pPr>
              <a:defRPr/>
            </a:pPr>
            <a:fld id="{5877B0DC-DABF-7449-9612-70B988308CCB}" type="datetime1">
              <a:rPr lang="en-US"/>
              <a:pPr>
                <a:defRPr/>
              </a:pPr>
              <a:t>11/13/2017</a:t>
            </a:fld>
            <a:endParaRPr lang="en-US" dirty="0"/>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pPr lvl="0"/>
            <a:endParaRPr lang="en-US" noProof="0" dirty="0"/>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pPr>
              <a:defRPr/>
            </a:pPr>
            <a:fld id="{08DEC9D8-0AE0-8044-8C5F-5338C4E29812}" type="slidenum">
              <a:rPr lang="en-US"/>
              <a:pPr>
                <a:defRPr/>
              </a:pPr>
              <a:t>‹#›</a:t>
            </a:fld>
            <a:endParaRPr lang="en-US" dirty="0"/>
          </a:p>
        </p:txBody>
      </p:sp>
    </p:spTree>
    <p:extLst>
      <p:ext uri="{BB962C8B-B14F-4D97-AF65-F5344CB8AC3E}">
        <p14:creationId xmlns:p14="http://schemas.microsoft.com/office/powerpoint/2010/main" val="345679376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a:t>Note: Animas is closing it insulin pump doors. Which leaves Medtronic, Omnipod, and Tandem which could be next</a:t>
            </a:r>
            <a:endParaRPr lang="en-US" baseline="0"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1</a:t>
            </a:fld>
            <a:endParaRPr lang="en-US" dirty="0"/>
          </a:p>
        </p:txBody>
      </p:sp>
    </p:spTree>
    <p:extLst>
      <p:ext uri="{BB962C8B-B14F-4D97-AF65-F5344CB8AC3E}">
        <p14:creationId xmlns:p14="http://schemas.microsoft.com/office/powerpoint/2010/main" val="2824830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lIns="93928" tIns="46964" rIns="93928" bIns="46964"/>
          <a:lstStyle/>
          <a:p>
            <a:pPr defTabSz="939363"/>
            <a:fld id="{6BFD2AF9-CE23-48A9-A288-5A8F7BD77C07}" type="slidenum">
              <a:rPr lang="en-US" altLang="en-US">
                <a:latin typeface="Arial" pitchFamily="34" charset="0"/>
              </a:rPr>
              <a:pPr defTabSz="939363"/>
              <a:t>2</a:t>
            </a:fld>
            <a:endParaRPr lang="en-US" altLang="en-US">
              <a:latin typeface="Arial" pitchFamily="34" charset="0"/>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xfrm>
            <a:off x="943610" y="4447461"/>
            <a:ext cx="5189855" cy="4213384"/>
          </a:xfrm>
          <a:noFill/>
        </p:spPr>
        <p:txBody>
          <a:bodyPr wrap="square" lIns="93928" tIns="46964" rIns="93928" bIns="46964" numCol="1" anchor="t" anchorCtr="0" compatLnSpc="1">
            <a:prstTxWarp prst="textNoShape">
              <a:avLst/>
            </a:prstTxWarp>
          </a:bodyPr>
          <a:lstStyle/>
          <a:p>
            <a:pPr eaLnBrk="1" hangingPunct="1">
              <a:spcBef>
                <a:spcPct val="0"/>
              </a:spcBef>
              <a:buClr>
                <a:schemeClr val="tx1"/>
              </a:buClr>
            </a:pPr>
            <a:endParaRPr lang="en-US" altLang="en-US" b="1" dirty="0">
              <a:solidFill>
                <a:srgbClr val="000000"/>
              </a:solidFill>
              <a:latin typeface="Arial" pitchFamily="34" charset="0"/>
              <a:cs typeface="Times New Roman" pitchFamily="18" charset="0"/>
            </a:endParaRPr>
          </a:p>
        </p:txBody>
      </p:sp>
    </p:spTree>
    <p:extLst>
      <p:ext uri="{BB962C8B-B14F-4D97-AF65-F5344CB8AC3E}">
        <p14:creationId xmlns:p14="http://schemas.microsoft.com/office/powerpoint/2010/main" val="251039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3</a:t>
            </a:fld>
            <a:endParaRPr lang="en-US" dirty="0"/>
          </a:p>
        </p:txBody>
      </p:sp>
    </p:spTree>
    <p:extLst>
      <p:ext uri="{BB962C8B-B14F-4D97-AF65-F5344CB8AC3E}">
        <p14:creationId xmlns:p14="http://schemas.microsoft.com/office/powerpoint/2010/main" val="495956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It lowers the renal threshold for glucose reabsorption in patients with type 2 diabetes mellitus.</a:t>
            </a:r>
            <a:endParaRPr lang="en-US" altLang="en-US" dirty="0">
              <a:latin typeface="Times" charset="0"/>
            </a:endParaRPr>
          </a:p>
        </p:txBody>
      </p:sp>
      <p:sp>
        <p:nvSpPr>
          <p:cNvPr id="64516" name="Slide Number Placeholder 3"/>
          <p:cNvSpPr>
            <a:spLocks noGrp="1"/>
          </p:cNvSpPr>
          <p:nvPr>
            <p:ph type="sldNum" sz="quarter" idx="5"/>
          </p:nvPr>
        </p:nvSpPr>
        <p:spPr bwMode="auto">
          <a:noFill/>
          <a:ln>
            <a:miter lim="800000"/>
            <a:headEnd/>
            <a:tailEnd/>
          </a:ln>
        </p:spPr>
        <p:txBody>
          <a:bodyPr/>
          <a:lstStyle/>
          <a:p>
            <a:fld id="{F47BDEAC-0548-4BB0-BFD2-7FA1CA76DB7E}" type="slidenum">
              <a:rPr lang="en-US" altLang="en-US"/>
              <a:pPr/>
              <a:t>4</a:t>
            </a:fld>
            <a:endParaRPr lang="en-US" altLang="en-US" dirty="0"/>
          </a:p>
        </p:txBody>
      </p:sp>
    </p:spTree>
    <p:extLst>
      <p:ext uri="{BB962C8B-B14F-4D97-AF65-F5344CB8AC3E}">
        <p14:creationId xmlns:p14="http://schemas.microsoft.com/office/powerpoint/2010/main" val="268783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7</a:t>
            </a:fld>
            <a:endParaRPr lang="en-US" dirty="0"/>
          </a:p>
        </p:txBody>
      </p:sp>
    </p:spTree>
    <p:extLst>
      <p:ext uri="{BB962C8B-B14F-4D97-AF65-F5344CB8AC3E}">
        <p14:creationId xmlns:p14="http://schemas.microsoft.com/office/powerpoint/2010/main" val="2498360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but only </a:t>
            </a:r>
            <a:r>
              <a:rPr lang="en-US" dirty="0">
                <a:solidFill>
                  <a:srgbClr val="FF0000"/>
                </a:solidFill>
                <a:highlight>
                  <a:srgbClr val="FFFF00"/>
                </a:highlight>
              </a:rPr>
              <a:t>dapagliflozin 10 mg </a:t>
            </a:r>
            <a:r>
              <a:rPr lang="en-US" dirty="0"/>
              <a:t>could lead to higher risk of UTIs than placebo and other active treatments,” wrote lead author </a:t>
            </a:r>
            <a:r>
              <a:rPr lang="en-US" dirty="0" err="1"/>
              <a:t>Huilin</a:t>
            </a:r>
            <a:r>
              <a:rPr lang="en-US" dirty="0"/>
              <a:t> Tang, MSc, of Indiana University (Indianapolis, IN), along with colleagues in China.</a:t>
            </a:r>
          </a:p>
          <a:p>
            <a:r>
              <a:rPr lang="en-US" dirty="0"/>
              <a:t>“[D]</a:t>
            </a:r>
            <a:r>
              <a:rPr lang="en-US" dirty="0" err="1"/>
              <a:t>apagliflozin</a:t>
            </a:r>
            <a:r>
              <a:rPr lang="en-US" dirty="0"/>
              <a:t> appeared to have [a] dose-response relationship for risk of UTIs and genital infections. On the contrary, incidence of UTIs and genital infections remained similar or even decreased for empagliflozin and </a:t>
            </a:r>
            <a:r>
              <a:rPr lang="en-US" dirty="0" err="1"/>
              <a:t>canagliflozin</a:t>
            </a:r>
            <a:r>
              <a:rPr lang="en-US" dirty="0"/>
              <a:t>,” they added.</a:t>
            </a:r>
          </a:p>
          <a:p>
            <a:r>
              <a:rPr lang="en-US" dirty="0"/>
              <a:t>SGLT2 inhibitors have been linked to increased risk for UTIs and genital infections, most likely due to </a:t>
            </a:r>
            <a:r>
              <a:rPr lang="en-US" dirty="0" err="1"/>
              <a:t>glucosuria</a:t>
            </a:r>
            <a:r>
              <a:rPr lang="en-US" dirty="0"/>
              <a:t> induced by these drugs. In December 2015, the US Food and Drug Administration (USFDA) revised the labeling of SGLT2 inhibitors to include risk for serous UTIs, due to reports of urosepsis and pyelonephritis in 19 patients on SGLT2 inhibitors.</a:t>
            </a:r>
            <a:r>
              <a:rPr lang="en-US" baseline="30000" dirty="0"/>
              <a:t>2</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8</a:t>
            </a:fld>
            <a:endParaRPr lang="en-US" dirty="0"/>
          </a:p>
        </p:txBody>
      </p:sp>
    </p:spTree>
    <p:extLst>
      <p:ext uri="{BB962C8B-B14F-4D97-AF65-F5344CB8AC3E}">
        <p14:creationId xmlns:p14="http://schemas.microsoft.com/office/powerpoint/2010/main" val="1152754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Estimated glomerular filtration rate which tells you how well your kidneys are working</a:t>
            </a:r>
          </a:p>
        </p:txBody>
      </p:sp>
      <p:sp>
        <p:nvSpPr>
          <p:cNvPr id="4" name="Slide Number Placeholder 3"/>
          <p:cNvSpPr>
            <a:spLocks noGrp="1"/>
          </p:cNvSpPr>
          <p:nvPr>
            <p:ph type="sldNum" sz="quarter" idx="10"/>
          </p:nvPr>
        </p:nvSpPr>
        <p:spPr/>
        <p:txBody>
          <a:bodyPr/>
          <a:lstStyle/>
          <a:p>
            <a:pPr>
              <a:defRPr/>
            </a:pPr>
            <a:fld id="{08DEC9D8-0AE0-8044-8C5F-5338C4E29812}" type="slidenum">
              <a:rPr lang="en-US" smtClean="0"/>
              <a:pPr>
                <a:defRPr/>
              </a:pPr>
              <a:t>9</a:t>
            </a:fld>
            <a:endParaRPr lang="en-US" dirty="0"/>
          </a:p>
        </p:txBody>
      </p:sp>
    </p:spTree>
    <p:extLst>
      <p:ext uri="{BB962C8B-B14F-4D97-AF65-F5344CB8AC3E}">
        <p14:creationId xmlns:p14="http://schemas.microsoft.com/office/powerpoint/2010/main" val="5263993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27142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E28D29-1ECB-41DF-951B-2A23F95AD026}" type="datetimeFigureOut">
              <a:rPr lang="en-US" smtClean="0"/>
              <a:t>11/13/2017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693A8404-A29B-0C40-8084-A48EC270492D}" type="slidenum">
              <a:rPr lang="en-US" smtClean="0"/>
              <a:pPr>
                <a:defRPr/>
              </a:pPr>
              <a:t>‹#›</a:t>
            </a:fld>
            <a:endParaRPr lang="en-US" dirty="0"/>
          </a:p>
        </p:txBody>
      </p:sp>
    </p:spTree>
    <p:extLst>
      <p:ext uri="{BB962C8B-B14F-4D97-AF65-F5344CB8AC3E}">
        <p14:creationId xmlns:p14="http://schemas.microsoft.com/office/powerpoint/2010/main" val="253379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7011471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C89593BA-1C14-D545-BA5A-CDF8306AC5C8}" type="slidenum">
              <a:rPr lang="en-US" smtClean="0"/>
              <a:pPr>
                <a:defRPr/>
              </a:pPr>
              <a:t>‹#›</a:t>
            </a:fld>
            <a:endParaRPr lang="en-US" dirty="0"/>
          </a:p>
        </p:txBody>
      </p:sp>
    </p:spTree>
    <p:extLst>
      <p:ext uri="{BB962C8B-B14F-4D97-AF65-F5344CB8AC3E}">
        <p14:creationId xmlns:p14="http://schemas.microsoft.com/office/powerpoint/2010/main" val="4180749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79015495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2689829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22E54E8E-2ED3-4572-B6E4-CCBE1C7EE068}" type="slidenum">
              <a:rPr lang="en-US" altLang="en-US" smtClean="0"/>
              <a:pPr/>
              <a:t>‹#›</a:t>
            </a:fld>
            <a:endParaRPr lang="en-US" altLang="en-US" dirty="0"/>
          </a:p>
        </p:txBody>
      </p:sp>
    </p:spTree>
    <p:extLst>
      <p:ext uri="{BB962C8B-B14F-4D97-AF65-F5344CB8AC3E}">
        <p14:creationId xmlns:p14="http://schemas.microsoft.com/office/powerpoint/2010/main" val="372579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11/13/2017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304794993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423639261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14714780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11/13/2017</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6503431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descr="Cover_1B.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 name="Title 1"/>
          <p:cNvSpPr>
            <a:spLocks noGrp="1"/>
          </p:cNvSpPr>
          <p:nvPr>
            <p:ph type="ctrTitle"/>
          </p:nvPr>
        </p:nvSpPr>
        <p:spPr>
          <a:xfrm>
            <a:off x="4213362" y="3231804"/>
            <a:ext cx="4020234" cy="1470025"/>
          </a:xfrm>
          <a:prstGeom prst="rect">
            <a:avLst/>
          </a:prstGeom>
        </p:spPr>
        <p:txBody>
          <a:bodyPr anchor="b">
            <a:normAutofit/>
          </a:bodyPr>
          <a:lstStyle>
            <a:lvl1pPr>
              <a:defRPr sz="2400" b="0" i="0">
                <a:solidFill>
                  <a:schemeClr val="tx1"/>
                </a:solidFill>
                <a:latin typeface="Futura Book"/>
                <a:cs typeface="Futura Book"/>
              </a:defRPr>
            </a:lvl1pPr>
          </a:lstStyle>
          <a:p>
            <a:r>
              <a:rPr lang="en-US" dirty="0"/>
              <a:t>Click to edit Master title style</a:t>
            </a:r>
          </a:p>
        </p:txBody>
      </p:sp>
      <p:sp>
        <p:nvSpPr>
          <p:cNvPr id="9" name="Subtitle 2"/>
          <p:cNvSpPr>
            <a:spLocks noGrp="1"/>
          </p:cNvSpPr>
          <p:nvPr>
            <p:ph type="subTitle" idx="1"/>
          </p:nvPr>
        </p:nvSpPr>
        <p:spPr>
          <a:xfrm>
            <a:off x="4213362" y="4766957"/>
            <a:ext cx="4020234" cy="1752600"/>
          </a:xfrm>
          <a:prstGeom prst="rect">
            <a:avLst/>
          </a:prstGeom>
        </p:spPr>
        <p:txBody>
          <a:bodyPr/>
          <a:lstStyle>
            <a:lvl1pPr marL="0" indent="0" algn="l">
              <a:buNone/>
              <a:defRPr sz="1200" b="0" i="0" cap="all">
                <a:solidFill>
                  <a:schemeClr val="tx1"/>
                </a:solidFill>
                <a:latin typeface="Futura Book"/>
                <a:cs typeface="Futura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2604030"/>
            <a:ext cx="8229600" cy="4085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3"/>
          </p:nvPr>
        </p:nvSpPr>
        <p:spPr>
          <a:xfrm>
            <a:off x="457200" y="1879600"/>
            <a:ext cx="6891867" cy="622830"/>
          </a:xfrm>
        </p:spPr>
        <p:txBody>
          <a:bodyPr anchor="b">
            <a:normAutofit/>
          </a:bodyPr>
          <a:lstStyle>
            <a:lvl1pPr marL="0" indent="0">
              <a:buNone/>
              <a:defRPr sz="1400" b="1" cap="all">
                <a:solidFill>
                  <a:srgbClr val="F27A2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D252082F-CFB7-6C43-87EA-E1C0191DD78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FF08F-DC6B-4601-B491-B0F83F6DD2DA}" type="datetimeFigureOut">
              <a:rPr lang="en-US" smtClean="0"/>
              <a:pPr/>
              <a:t>11/13/2017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C92BBD3-8CE3-AF4C-A7AF-1289394BA5CF}" type="slidenum">
              <a:rPr lang="en-US" smtClean="0"/>
              <a:pPr>
                <a:defRPr/>
              </a:pPr>
              <a:t>‹#›</a:t>
            </a:fld>
            <a:endParaRPr lang="en-US" dirty="0"/>
          </a:p>
        </p:txBody>
      </p:sp>
    </p:spTree>
    <p:extLst>
      <p:ext uri="{BB962C8B-B14F-4D97-AF65-F5344CB8AC3E}">
        <p14:creationId xmlns:p14="http://schemas.microsoft.com/office/powerpoint/2010/main" val="7491372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673" r:id="rId12"/>
    <p:sldLayoutId id="214748367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9.w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08"/>
            <a:ext cx="9144000" cy="907058"/>
          </a:xfrm>
        </p:spPr>
        <p:txBody>
          <a:bodyPr>
            <a:normAutofit/>
          </a:bodyPr>
          <a:lstStyle/>
          <a:p>
            <a:r>
              <a:rPr lang="en-US" sz="4400" b="1" dirty="0">
                <a:latin typeface="Aachen BT" panose="02040906030706050204" pitchFamily="18" charset="0"/>
              </a:rPr>
              <a:t>Diabetes 2017 &amp; Into The Future</a:t>
            </a:r>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1</a:t>
            </a:fld>
            <a:endParaRPr lang="en-US" dirty="0"/>
          </a:p>
        </p:txBody>
      </p:sp>
      <p:pic>
        <p:nvPicPr>
          <p:cNvPr id="6" name="Picture 2" descr="Image result for SMart insulin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8911" y="3682861"/>
            <a:ext cx="914062" cy="91406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4188079"/>
            <a:ext cx="9144000" cy="2679828"/>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ltLang="en-US" sz="3200" dirty="0">
                <a:ea typeface="ヒラギノ角ゴ Pro W3"/>
              </a:rPr>
              <a:t>The goal of this program is to </a:t>
            </a:r>
            <a:r>
              <a:rPr lang="en-US" altLang="en-US" sz="3200" b="1" dirty="0">
                <a:ea typeface="ヒラギノ角ゴ Pro W3"/>
              </a:rPr>
              <a:t>gain better insight into an understanding of the new advances in technology and medications that will change our profession in diabetes management now and into the future. </a:t>
            </a:r>
          </a:p>
        </p:txBody>
      </p:sp>
      <p:pic>
        <p:nvPicPr>
          <p:cNvPr id="4098" name="Picture 2" descr="Image result for SMart insulin photos"/>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07975" y="812766"/>
            <a:ext cx="8207375" cy="402272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Image result for A1c symbo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3695" y="1707712"/>
            <a:ext cx="1159595" cy="870449"/>
          </a:xfrm>
          <a:prstGeom prst="rect">
            <a:avLst/>
          </a:prstGeom>
        </p:spPr>
      </p:pic>
      <p:pic>
        <p:nvPicPr>
          <p:cNvPr id="11" name="Content Placeholder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0359" y="1379740"/>
            <a:ext cx="1427560" cy="763196"/>
          </a:xfrm>
          <a:prstGeom prst="rect">
            <a:avLst/>
          </a:prstGeom>
        </p:spPr>
      </p:pic>
      <p:pic>
        <p:nvPicPr>
          <p:cNvPr id="12" name="Picture 2" descr="https://tse3.mm.bing.net/th?id=OIP.HJkMvQtqrtYkloFet4-hiQEsDH&amp;pid=15.1&amp;P=0&amp;w=309&amp;h=2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0066" y="3394744"/>
            <a:ext cx="1466851" cy="973012"/>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4" descr="Image result for Photo smart insulin patc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9951" y="2695448"/>
            <a:ext cx="1137763" cy="1492631"/>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4056" y="1256127"/>
            <a:ext cx="1612425" cy="1074950"/>
          </a:xfrm>
          <a:prstGeom prst="rect">
            <a:avLst/>
          </a:prstGeom>
        </p:spPr>
      </p:pic>
    </p:spTree>
    <p:extLst>
      <p:ext uri="{BB962C8B-B14F-4D97-AF65-F5344CB8AC3E}">
        <p14:creationId xmlns:p14="http://schemas.microsoft.com/office/powerpoint/2010/main" val="2200203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1219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2946" name="Text Box 2"/>
          <p:cNvSpPr txBox="1">
            <a:spLocks noChangeArrowheads="1"/>
          </p:cNvSpPr>
          <p:nvPr>
            <p:custDataLst>
              <p:tags r:id="rId2"/>
            </p:custDataLst>
          </p:nvPr>
        </p:nvSpPr>
        <p:spPr bwMode="auto">
          <a:xfrm>
            <a:off x="228600" y="381000"/>
            <a:ext cx="8305800" cy="523875"/>
          </a:xfrm>
          <a:prstGeom prst="rect">
            <a:avLst/>
          </a:prstGeom>
          <a:solidFill>
            <a:srgbClr val="FFFF00"/>
          </a:solidFill>
          <a:ln w="57150">
            <a:solidFill>
              <a:schemeClr val="accent2"/>
            </a:solidFill>
            <a:miter lim="800000"/>
            <a:headEnd/>
            <a:tailEnd/>
          </a:ln>
          <a:effectLst/>
        </p:spPr>
        <p:txBody>
          <a:bodyPr>
            <a:spAutoFit/>
          </a:bodyPr>
          <a:lstStyle/>
          <a:p>
            <a:pPr algn="ctr" fontAlgn="auto">
              <a:spcBef>
                <a:spcPct val="50000"/>
              </a:spcBef>
              <a:spcAft>
                <a:spcPts val="0"/>
              </a:spcAft>
              <a:defRPr/>
            </a:pPr>
            <a:r>
              <a:rPr lang="en-US" sz="2800" b="1" dirty="0">
                <a:solidFill>
                  <a:srgbClr val="FF0000"/>
                </a:solidFill>
                <a:effectLst>
                  <a:outerShdw blurRad="38100" dist="38100" dir="2700000" algn="tl">
                    <a:srgbClr val="000000"/>
                  </a:outerShdw>
                </a:effectLst>
                <a:latin typeface="Arial" charset="0"/>
                <a:ea typeface="+mn-ea"/>
                <a:cs typeface="Arial" charset="0"/>
              </a:rPr>
              <a:t>What Is Your Quality of Life (A1c)Number???</a:t>
            </a:r>
            <a:r>
              <a:rPr lang="en-US" sz="2800" dirty="0">
                <a:solidFill>
                  <a:srgbClr val="FF0000"/>
                </a:solidFill>
                <a:latin typeface="Times New Roman" pitchFamily="18" charset="0"/>
                <a:ea typeface="+mn-ea"/>
                <a:cs typeface="Arial" charset="0"/>
              </a:rPr>
              <a:t>  </a:t>
            </a:r>
            <a:endParaRPr lang="en-US" sz="2800" b="1" u="sng" dirty="0">
              <a:solidFill>
                <a:srgbClr val="FF0000"/>
              </a:solidFill>
              <a:latin typeface="Arial" charset="0"/>
              <a:ea typeface="+mn-ea"/>
              <a:cs typeface="Arial" charset="0"/>
            </a:endParaRPr>
          </a:p>
        </p:txBody>
      </p:sp>
      <p:sp>
        <p:nvSpPr>
          <p:cNvPr id="82948" name="Rectangle 4"/>
          <p:cNvSpPr>
            <a:spLocks noChangeArrowheads="1"/>
          </p:cNvSpPr>
          <p:nvPr/>
        </p:nvSpPr>
        <p:spPr bwMode="auto">
          <a:xfrm>
            <a:off x="466725" y="217488"/>
            <a:ext cx="8086725" cy="950912"/>
          </a:xfrm>
          <a:prstGeom prst="rect">
            <a:avLst/>
          </a:prstGeom>
          <a:noFill/>
          <a:ln w="9525">
            <a:noFill/>
            <a:miter lim="800000"/>
            <a:headEnd/>
            <a:tailEnd/>
          </a:ln>
          <a:effectLst/>
        </p:spPr>
        <p:txBody>
          <a:bodyPr lIns="36000" rIns="36000" anchorCtr="1"/>
          <a:lstStyle/>
          <a:p>
            <a:pPr algn="ctr" fontAlgn="auto">
              <a:lnSpc>
                <a:spcPct val="85000"/>
              </a:lnSpc>
              <a:spcBef>
                <a:spcPct val="10000"/>
              </a:spcBef>
              <a:spcAft>
                <a:spcPts val="0"/>
              </a:spcAft>
              <a:defRPr/>
            </a:pPr>
            <a:endParaRPr lang="en-US" sz="1600" b="1">
              <a:solidFill>
                <a:schemeClr val="tx2"/>
              </a:solidFill>
              <a:effectLst>
                <a:outerShdw blurRad="38100" dist="38100" dir="2700000" algn="tl">
                  <a:srgbClr val="C0C0C0"/>
                </a:outerShdw>
              </a:effectLst>
              <a:latin typeface="Arial" charset="0"/>
              <a:ea typeface="+mn-ea"/>
              <a:cs typeface="Arial" charset="0"/>
            </a:endParaRPr>
          </a:p>
        </p:txBody>
      </p:sp>
      <p:sp>
        <p:nvSpPr>
          <p:cNvPr id="82949" name="Rectangle 5"/>
          <p:cNvSpPr>
            <a:spLocks noChangeArrowheads="1"/>
          </p:cNvSpPr>
          <p:nvPr>
            <p:custDataLst>
              <p:tags r:id="rId3"/>
            </p:custDataLst>
          </p:nvPr>
        </p:nvSpPr>
        <p:spPr bwMode="auto">
          <a:xfrm>
            <a:off x="228600" y="1219200"/>
            <a:ext cx="2286000" cy="798680"/>
          </a:xfrm>
          <a:prstGeom prst="rect">
            <a:avLst/>
          </a:prstGeom>
          <a:noFill/>
          <a:ln w="9525">
            <a:noFill/>
            <a:miter lim="800000"/>
            <a:headEnd/>
            <a:tailEnd/>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spcBef>
                <a:spcPct val="10000"/>
              </a:spcBef>
              <a:defRPr/>
            </a:pPr>
            <a:r>
              <a:rPr lang="en-US" altLang="en-US" sz="1800" b="1" dirty="0">
                <a:effectLst>
                  <a:outerShdw blurRad="38100" dist="38100" dir="2700000" algn="tl">
                    <a:srgbClr val="C0C0C0"/>
                  </a:outerShdw>
                </a:effectLst>
                <a:cs typeface="Arial" panose="020B0604020202020204" pitchFamily="34" charset="0"/>
              </a:rPr>
              <a:t>Knowing your A1c can motivate life-style change</a:t>
            </a:r>
          </a:p>
        </p:txBody>
      </p:sp>
      <p:sp>
        <p:nvSpPr>
          <p:cNvPr id="82950" name="Text Box 6"/>
          <p:cNvSpPr txBox="1">
            <a:spLocks noChangeArrowheads="1"/>
          </p:cNvSpPr>
          <p:nvPr>
            <p:custDataLst>
              <p:tags r:id="rId4"/>
            </p:custDataLst>
          </p:nvPr>
        </p:nvSpPr>
        <p:spPr bwMode="auto">
          <a:xfrm>
            <a:off x="228600" y="2379962"/>
            <a:ext cx="2286000" cy="708025"/>
          </a:xfrm>
          <a:prstGeom prst="rect">
            <a:avLst/>
          </a:prstGeom>
          <a:solidFill>
            <a:srgbClr val="FFFF00"/>
          </a:solidFill>
          <a:ln w="9525">
            <a:noFill/>
            <a:miter lim="800000"/>
            <a:headEnd/>
            <a:tailEnd/>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defRPr/>
            </a:pPr>
            <a:r>
              <a:rPr lang="en-US" altLang="en-US" sz="2000" b="1" dirty="0">
                <a:solidFill>
                  <a:srgbClr val="FF0000"/>
                </a:solidFill>
                <a:effectLst>
                  <a:outerShdw blurRad="38100" dist="38100" dir="2700000" algn="tl">
                    <a:srgbClr val="000000"/>
                  </a:outerShdw>
                </a:effectLst>
                <a:cs typeface="Arial" panose="020B0604020202020204" pitchFamily="34" charset="0"/>
              </a:rPr>
              <a:t>Average A1c In the US is 9.3%</a:t>
            </a:r>
          </a:p>
        </p:txBody>
      </p:sp>
      <p:pic>
        <p:nvPicPr>
          <p:cNvPr id="48135" name="Picture 8"/>
          <p:cNvPicPr>
            <a:picLocks noChangeAspect="1" noChangeArrowheads="1"/>
          </p:cNvPicPr>
          <p:nvPr/>
        </p:nvPicPr>
        <p:blipFill>
          <a:blip r:embed="rId7"/>
          <a:srcRect/>
          <a:stretch>
            <a:fillRect/>
          </a:stretch>
        </p:blipFill>
        <p:spPr bwMode="auto">
          <a:xfrm>
            <a:off x="2528542" y="1043484"/>
            <a:ext cx="6491633" cy="4966123"/>
          </a:xfrm>
          <a:prstGeom prst="rect">
            <a:avLst/>
          </a:prstGeom>
          <a:noFill/>
          <a:ln w="9525">
            <a:noFill/>
            <a:miter lim="800000"/>
            <a:headEnd/>
            <a:tailEnd/>
          </a:ln>
        </p:spPr>
      </p:pic>
      <p:sp>
        <p:nvSpPr>
          <p:cNvPr id="48136" name="Slide Number Placeholder 6"/>
          <p:cNvSpPr>
            <a:spLocks noGrp="1"/>
          </p:cNvSpPr>
          <p:nvPr>
            <p:ph type="sldNum" sz="quarter" idx="12"/>
          </p:nvPr>
        </p:nvSpPr>
        <p:spPr bwMode="auto">
          <a:xfrm>
            <a:off x="7019925" y="6286500"/>
            <a:ext cx="1905000" cy="457200"/>
          </a:xfrm>
          <a:noFill/>
          <a:ln>
            <a:miter lim="800000"/>
            <a:headEnd/>
            <a:tailEnd/>
          </a:ln>
        </p:spPr>
        <p:txBody>
          <a:bodyPr/>
          <a:lstStyle/>
          <a:p>
            <a:fld id="{122A453E-B368-4996-9ECA-0F3BA5AF4241}" type="slidenum">
              <a:rPr lang="en-US" altLang="en-US"/>
              <a:pPr/>
              <a:t>2</a:t>
            </a:fld>
            <a:endParaRPr lang="en-US" altLang="en-US" dirty="0"/>
          </a:p>
        </p:txBody>
      </p:sp>
      <p:sp>
        <p:nvSpPr>
          <p:cNvPr id="48137" name="Right Arrow Callout 8"/>
          <p:cNvSpPr>
            <a:spLocks noChangeArrowheads="1"/>
          </p:cNvSpPr>
          <p:nvPr/>
        </p:nvSpPr>
        <p:spPr bwMode="auto">
          <a:xfrm>
            <a:off x="2681287" y="2286000"/>
            <a:ext cx="1828800" cy="533400"/>
          </a:xfrm>
          <a:prstGeom prst="rightArrowCallout">
            <a:avLst>
              <a:gd name="adj1" fmla="val 25000"/>
              <a:gd name="adj2" fmla="val 25000"/>
              <a:gd name="adj3" fmla="val 25000"/>
              <a:gd name="adj4" fmla="val 64977"/>
            </a:avLst>
          </a:prstGeom>
          <a:solidFill>
            <a:srgbClr val="FFFF00"/>
          </a:solidFill>
          <a:ln w="9525">
            <a:solidFill>
              <a:schemeClr val="tx1"/>
            </a:solidFill>
            <a:miter lim="800000"/>
            <a:headEnd/>
            <a:tailEnd/>
          </a:ln>
        </p:spPr>
        <p:txBody>
          <a:bodyPr wrap="none"/>
          <a:lstStyle/>
          <a:p>
            <a:pPr eaLnBrk="1" hangingPunct="1"/>
            <a:r>
              <a:rPr lang="en-US" altLang="en-US" sz="1400" b="1" dirty="0">
                <a:solidFill>
                  <a:srgbClr val="FF0000"/>
                </a:solidFill>
                <a:latin typeface="Verdana" pitchFamily="34" charset="0"/>
              </a:rPr>
              <a:t>Normal</a:t>
            </a:r>
          </a:p>
          <a:p>
            <a:pPr eaLnBrk="1" hangingPunct="1"/>
            <a:r>
              <a:rPr lang="en-US" altLang="en-US" sz="1400" b="1" dirty="0">
                <a:solidFill>
                  <a:srgbClr val="FF0000"/>
                </a:solidFill>
                <a:latin typeface="Century Schoolbook" pitchFamily="18" charset="0"/>
              </a:rPr>
              <a:t>4.3-4.5%</a:t>
            </a:r>
            <a:endParaRPr lang="en-US" altLang="en-US" sz="1400" b="1" dirty="0">
              <a:solidFill>
                <a:srgbClr val="FF0000"/>
              </a:solidFill>
              <a:latin typeface="Verdana" pitchFamily="34" charset="0"/>
            </a:endParaRPr>
          </a:p>
        </p:txBody>
      </p:sp>
      <p:sp>
        <p:nvSpPr>
          <p:cNvPr id="12" name="Down Arrow 11"/>
          <p:cNvSpPr/>
          <p:nvPr/>
        </p:nvSpPr>
        <p:spPr>
          <a:xfrm>
            <a:off x="2819400" y="1143000"/>
            <a:ext cx="484188"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Left Arrow Callout 13"/>
          <p:cNvSpPr/>
          <p:nvPr/>
        </p:nvSpPr>
        <p:spPr>
          <a:xfrm>
            <a:off x="5581304" y="2249070"/>
            <a:ext cx="1720449" cy="533400"/>
          </a:xfrm>
          <a:prstGeom prst="leftArrowCallout">
            <a:avLst/>
          </a:prstGeom>
          <a:solidFill>
            <a:srgbClr val="FFFF00"/>
          </a:solidFill>
        </p:spPr>
        <p:style>
          <a:lnRef idx="2">
            <a:schemeClr val="accent6"/>
          </a:lnRef>
          <a:fillRef idx="1">
            <a:schemeClr val="lt1"/>
          </a:fillRef>
          <a:effectRef idx="0">
            <a:schemeClr val="accent6"/>
          </a:effectRef>
          <a:fontRef idx="minor">
            <a:schemeClr val="dk1"/>
          </a:fontRef>
        </p:style>
        <p:txBody>
          <a:bodyPr anchor="ctr"/>
          <a:lstStyle/>
          <a:p>
            <a:pPr eaLnBrk="1" hangingPunct="1">
              <a:defRPr/>
            </a:pPr>
            <a:r>
              <a:rPr lang="en-US" sz="1200" b="1" dirty="0">
                <a:solidFill>
                  <a:srgbClr val="FF0000"/>
                </a:solidFill>
              </a:rPr>
              <a:t>Normal</a:t>
            </a:r>
          </a:p>
          <a:p>
            <a:pPr eaLnBrk="1" hangingPunct="1">
              <a:defRPr/>
            </a:pPr>
            <a:r>
              <a:rPr lang="en-US" sz="1200" b="1" dirty="0">
                <a:solidFill>
                  <a:srgbClr val="FF0000"/>
                </a:solidFill>
              </a:rPr>
              <a:t>82-85mg/</a:t>
            </a:r>
            <a:r>
              <a:rPr lang="en-US" sz="1200" b="1" dirty="0" err="1">
                <a:solidFill>
                  <a:srgbClr val="FF0000"/>
                </a:solidFill>
              </a:rPr>
              <a:t>dL</a:t>
            </a:r>
            <a:endParaRPr lang="en-US" sz="1200" b="1" dirty="0">
              <a:solidFill>
                <a:srgbClr val="FF0000"/>
              </a:solidFill>
            </a:endParaRPr>
          </a:p>
        </p:txBody>
      </p:sp>
      <p:sp>
        <p:nvSpPr>
          <p:cNvPr id="3" name="TextBox 2"/>
          <p:cNvSpPr txBox="1"/>
          <p:nvPr/>
        </p:nvSpPr>
        <p:spPr>
          <a:xfrm>
            <a:off x="341291" y="3266114"/>
            <a:ext cx="2177621" cy="2585323"/>
          </a:xfrm>
          <a:prstGeom prst="rect">
            <a:avLst/>
          </a:prstGeom>
          <a:noFill/>
        </p:spPr>
        <p:txBody>
          <a:bodyPr wrap="square" rtlCol="0">
            <a:spAutoFit/>
          </a:bodyPr>
          <a:lstStyle/>
          <a:p>
            <a:r>
              <a:rPr lang="en-US" dirty="0"/>
              <a:t>Study published in Diabetes Care showed that those with </a:t>
            </a:r>
            <a:r>
              <a:rPr lang="en-US" b="1" u="sng" dirty="0">
                <a:solidFill>
                  <a:srgbClr val="FF0000"/>
                </a:solidFill>
              </a:rPr>
              <a:t>an </a:t>
            </a:r>
            <a:r>
              <a:rPr lang="en-US" b="1" u="sng" dirty="0" err="1">
                <a:solidFill>
                  <a:srgbClr val="FF0000"/>
                </a:solidFill>
              </a:rPr>
              <a:t>avg</a:t>
            </a:r>
            <a:r>
              <a:rPr lang="en-US" b="1" u="sng" dirty="0">
                <a:solidFill>
                  <a:srgbClr val="FF0000"/>
                </a:solidFill>
              </a:rPr>
              <a:t> Fasting BG over 85 have an increase in cardiovascular death  </a:t>
            </a:r>
            <a:r>
              <a:rPr lang="en-US" dirty="0">
                <a:solidFill>
                  <a:srgbClr val="FF0000"/>
                </a:solidFill>
              </a:rPr>
              <a:t>                                                                                                                                                                                                                                                                                                                                                                                                                                                                                                                                                                                                                                                                                                                                                                                                                                                        </a:t>
            </a:r>
          </a:p>
        </p:txBody>
      </p:sp>
      <p:sp>
        <p:nvSpPr>
          <p:cNvPr id="4" name="TextBox 3"/>
          <p:cNvSpPr txBox="1"/>
          <p:nvPr/>
        </p:nvSpPr>
        <p:spPr>
          <a:xfrm flipH="1">
            <a:off x="7678426" y="6425109"/>
            <a:ext cx="1164631" cy="369332"/>
          </a:xfrm>
          <a:prstGeom prst="rect">
            <a:avLst/>
          </a:prstGeom>
          <a:noFill/>
        </p:spPr>
        <p:txBody>
          <a:bodyPr wrap="square" rtlCol="0">
            <a:spAutoFit/>
          </a:bodyPr>
          <a:lstStyle/>
          <a:p>
            <a:r>
              <a:rPr lang="en-US" b="1" dirty="0">
                <a:solidFill>
                  <a:srgbClr val="C00000"/>
                </a:solidFill>
              </a:rPr>
              <a:t>handout</a:t>
            </a:r>
          </a:p>
        </p:txBody>
      </p:sp>
      <p:sp>
        <p:nvSpPr>
          <p:cNvPr id="2" name="TextBox 1"/>
          <p:cNvSpPr txBox="1"/>
          <p:nvPr/>
        </p:nvSpPr>
        <p:spPr>
          <a:xfrm>
            <a:off x="0" y="6009607"/>
            <a:ext cx="7678425" cy="646331"/>
          </a:xfrm>
          <a:prstGeom prst="rect">
            <a:avLst/>
          </a:prstGeom>
          <a:noFill/>
        </p:spPr>
        <p:txBody>
          <a:bodyPr wrap="square" rtlCol="0">
            <a:spAutoFit/>
          </a:bodyPr>
          <a:lstStyle/>
          <a:p>
            <a:r>
              <a:rPr lang="en-US" b="1" dirty="0">
                <a:highlight>
                  <a:srgbClr val="FFFF00"/>
                </a:highlight>
              </a:rPr>
              <a:t>A study in Diabetes Care showed that by doing an A1c test in the office and the results explained, that you can lower A1c a full point</a:t>
            </a:r>
          </a:p>
        </p:txBody>
      </p:sp>
    </p:spTree>
    <p:custDataLst>
      <p:tags r:id="rId1"/>
    </p:custDataLst>
    <p:extLst>
      <p:ext uri="{BB962C8B-B14F-4D97-AF65-F5344CB8AC3E}">
        <p14:creationId xmlns:p14="http://schemas.microsoft.com/office/powerpoint/2010/main" val="1233902972"/>
      </p:ext>
    </p:extLst>
  </p:cSld>
  <p:clrMapOvr>
    <a:masterClrMapping/>
  </p:clrMapOvr>
  <p:transition advClick="0" advTm="6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Number Placeholder 1"/>
          <p:cNvSpPr>
            <a:spLocks noGrp="1"/>
          </p:cNvSpPr>
          <p:nvPr>
            <p:ph type="sldNum" sz="quarter" idx="12"/>
          </p:nvPr>
        </p:nvSpPr>
        <p:spPr/>
        <p:txBody>
          <a:bodyPr/>
          <a:lstStyle/>
          <a:p>
            <a:fld id="{16D37C81-B8FB-4F1C-A617-DD6802B89BB9}" type="slidenum">
              <a:rPr lang="en-US" altLang="en-US" smtClean="0"/>
              <a:pPr/>
              <a:t>3</a:t>
            </a:fld>
            <a:endParaRPr lang="en-US" altLang="en-US" dirty="0"/>
          </a:p>
        </p:txBody>
      </p:sp>
      <p:sp>
        <p:nvSpPr>
          <p:cNvPr id="151555" name="Rectangle 1"/>
          <p:cNvSpPr>
            <a:spLocks noChangeArrowheads="1"/>
          </p:cNvSpPr>
          <p:nvPr/>
        </p:nvSpPr>
        <p:spPr bwMode="auto">
          <a:xfrm>
            <a:off x="969447" y="2102186"/>
            <a:ext cx="6752195" cy="3206006"/>
          </a:xfrm>
          <a:prstGeom prst="rect">
            <a:avLst/>
          </a:prstGeom>
          <a:noFill/>
          <a:ln w="9525">
            <a:noFill/>
            <a:miter lim="800000"/>
            <a:headEnd/>
            <a:tailEnd/>
          </a:ln>
        </p:spPr>
        <p:txBody>
          <a:bodyPr wrap="square" anchor="ctr">
            <a:spAutoFit/>
          </a:bodyPr>
          <a:lstStyle/>
          <a:p>
            <a:r>
              <a:rPr lang="en-US" altLang="en-US" dirty="0">
                <a:latin typeface="Futura Book"/>
              </a:rPr>
              <a:t>Expect to see other combinations with:</a:t>
            </a:r>
          </a:p>
          <a:p>
            <a:pPr marL="457200" indent="-457200">
              <a:spcBef>
                <a:spcPts val="1000"/>
              </a:spcBef>
              <a:buFont typeface="Arial" panose="020B0604020202020204" pitchFamily="34" charset="0"/>
              <a:buChar char="•"/>
            </a:pPr>
            <a:r>
              <a:rPr lang="en-US" altLang="en-US" dirty="0">
                <a:latin typeface="Futura Book"/>
              </a:rPr>
              <a:t>SGLT-2 inhibitors</a:t>
            </a:r>
          </a:p>
          <a:p>
            <a:pPr marL="457200" indent="-457200">
              <a:spcBef>
                <a:spcPts val="1000"/>
              </a:spcBef>
              <a:buFont typeface="Arial" panose="020B0604020202020204" pitchFamily="34" charset="0"/>
              <a:buChar char="•"/>
            </a:pPr>
            <a:r>
              <a:rPr lang="en-US" altLang="en-US" dirty="0">
                <a:latin typeface="Futura Book"/>
              </a:rPr>
              <a:t>GLP-1 </a:t>
            </a:r>
            <a:r>
              <a:rPr lang="en-US" altLang="ja-JP" dirty="0">
                <a:latin typeface="Futura Book"/>
              </a:rPr>
              <a:t>agonists </a:t>
            </a:r>
          </a:p>
          <a:p>
            <a:pPr marL="457200" indent="-457200">
              <a:spcBef>
                <a:spcPts val="1000"/>
              </a:spcBef>
              <a:buFont typeface="Arial" panose="020B0604020202020204" pitchFamily="34" charset="0"/>
              <a:buChar char="•"/>
            </a:pPr>
            <a:r>
              <a:rPr lang="en-US" altLang="en-US" dirty="0">
                <a:latin typeface="Futura Book"/>
              </a:rPr>
              <a:t>Metformin</a:t>
            </a:r>
          </a:p>
          <a:p>
            <a:pPr marL="457200" indent="-457200">
              <a:spcBef>
                <a:spcPts val="1000"/>
              </a:spcBef>
              <a:buFont typeface="Arial" panose="020B0604020202020204" pitchFamily="34" charset="0"/>
              <a:buChar char="•"/>
            </a:pPr>
            <a:r>
              <a:rPr lang="en-US" altLang="en-US" dirty="0">
                <a:latin typeface="Futura Book"/>
              </a:rPr>
              <a:t>TZD’</a:t>
            </a:r>
            <a:r>
              <a:rPr lang="en-US" altLang="ja-JP" dirty="0">
                <a:latin typeface="Futura Book"/>
              </a:rPr>
              <a:t>s</a:t>
            </a:r>
          </a:p>
          <a:p>
            <a:pPr marL="457200" indent="-457200">
              <a:spcBef>
                <a:spcPts val="1000"/>
              </a:spcBef>
              <a:buFont typeface="Arial" panose="020B0604020202020204" pitchFamily="34" charset="0"/>
              <a:buChar char="•"/>
            </a:pPr>
            <a:r>
              <a:rPr lang="en-US" altLang="en-US" dirty="0">
                <a:latin typeface="Futura Book"/>
              </a:rPr>
              <a:t>DPP-4’</a:t>
            </a:r>
            <a:r>
              <a:rPr lang="en-US" altLang="ja-JP" dirty="0">
                <a:latin typeface="Futura Book"/>
              </a:rPr>
              <a:t>s</a:t>
            </a:r>
          </a:p>
          <a:p>
            <a:pPr marL="457200" indent="-457200">
              <a:spcBef>
                <a:spcPts val="1000"/>
              </a:spcBef>
              <a:buFont typeface="Arial" panose="020B0604020202020204" pitchFamily="34" charset="0"/>
              <a:buChar char="•"/>
            </a:pPr>
            <a:r>
              <a:rPr lang="en-US" altLang="ja-JP" dirty="0">
                <a:latin typeface="Futura Book"/>
              </a:rPr>
              <a:t>Dopamine Receptor Agonist</a:t>
            </a:r>
          </a:p>
          <a:p>
            <a:pPr marL="457200" indent="-457200">
              <a:spcBef>
                <a:spcPts val="1000"/>
              </a:spcBef>
              <a:buFont typeface="Arial" panose="020B0604020202020204" pitchFamily="34" charset="0"/>
              <a:buChar char="•"/>
            </a:pPr>
            <a:r>
              <a:rPr lang="en-US" altLang="en-US" dirty="0">
                <a:latin typeface="Futura Book"/>
              </a:rPr>
              <a:t>Long acting insulin</a:t>
            </a:r>
          </a:p>
        </p:txBody>
      </p:sp>
      <p:sp>
        <p:nvSpPr>
          <p:cNvPr id="151556" name="TextBox 3"/>
          <p:cNvSpPr txBox="1">
            <a:spLocks noChangeArrowheads="1"/>
          </p:cNvSpPr>
          <p:nvPr/>
        </p:nvSpPr>
        <p:spPr bwMode="auto">
          <a:xfrm>
            <a:off x="475220" y="394215"/>
            <a:ext cx="8248650" cy="954107"/>
          </a:xfrm>
          <a:prstGeom prst="rect">
            <a:avLst/>
          </a:prstGeom>
          <a:noFill/>
          <a:ln w="9525">
            <a:noFill/>
            <a:miter lim="800000"/>
            <a:headEnd/>
            <a:tailEnd/>
          </a:ln>
        </p:spPr>
        <p:txBody>
          <a:bodyPr>
            <a:spAutoFit/>
          </a:bodyPr>
          <a:lstStyle/>
          <a:p>
            <a:pPr eaLnBrk="1" hangingPunct="1"/>
            <a:r>
              <a:rPr lang="en-US" altLang="en-US" sz="2800" b="1" dirty="0">
                <a:latin typeface="Futura Book"/>
              </a:rPr>
              <a:t>Possible Diabetes Drug Combinations </a:t>
            </a:r>
            <a:br>
              <a:rPr lang="en-US" altLang="en-US" sz="2800" b="1" dirty="0">
                <a:latin typeface="Futura Book"/>
              </a:rPr>
            </a:br>
            <a:endParaRPr lang="en-US" altLang="en-US" sz="2800" b="1" dirty="0">
              <a:latin typeface="Futura Book"/>
            </a:endParaRPr>
          </a:p>
        </p:txBody>
      </p:sp>
      <p:sp>
        <p:nvSpPr>
          <p:cNvPr id="151557" name="TextBox 4"/>
          <p:cNvSpPr txBox="1">
            <a:spLocks noChangeArrowheads="1"/>
          </p:cNvSpPr>
          <p:nvPr/>
        </p:nvSpPr>
        <p:spPr bwMode="auto">
          <a:xfrm>
            <a:off x="423939" y="5429747"/>
            <a:ext cx="4530309" cy="461665"/>
          </a:xfrm>
          <a:prstGeom prst="rect">
            <a:avLst/>
          </a:prstGeom>
          <a:noFill/>
          <a:ln w="9525">
            <a:noFill/>
            <a:miter lim="800000"/>
            <a:headEnd/>
            <a:tailEnd/>
          </a:ln>
        </p:spPr>
        <p:txBody>
          <a:bodyPr wrap="square">
            <a:spAutoFit/>
          </a:bodyPr>
          <a:lstStyle/>
          <a:p>
            <a:r>
              <a:rPr lang="en-US" altLang="en-US" sz="2400" b="1" dirty="0">
                <a:solidFill>
                  <a:srgbClr val="FF0000"/>
                </a:solidFill>
                <a:latin typeface="Futura Book"/>
              </a:rPr>
              <a:t>Possible combinations?? :</a:t>
            </a:r>
            <a:endParaRPr lang="en-US" sz="4400" b="1" dirty="0"/>
          </a:p>
        </p:txBody>
      </p:sp>
      <p:sp>
        <p:nvSpPr>
          <p:cNvPr id="2" name="Rectangle 1"/>
          <p:cNvSpPr/>
          <p:nvPr/>
        </p:nvSpPr>
        <p:spPr>
          <a:xfrm>
            <a:off x="475220" y="1297954"/>
            <a:ext cx="8069340" cy="954107"/>
          </a:xfrm>
          <a:prstGeom prst="rect">
            <a:avLst/>
          </a:prstGeom>
        </p:spPr>
        <p:txBody>
          <a:bodyPr wrap="square">
            <a:spAutoFit/>
          </a:bodyPr>
          <a:lstStyle/>
          <a:p>
            <a:r>
              <a:rPr lang="en-US" altLang="en-US" sz="2800" b="1" dirty="0">
                <a:latin typeface="Futura Book"/>
              </a:rPr>
              <a:t>From 1950 to 1995 only 1 oral medication available (sulfonylurea)</a:t>
            </a:r>
          </a:p>
        </p:txBody>
      </p:sp>
      <p:sp>
        <p:nvSpPr>
          <p:cNvPr id="3" name="TextBox 2"/>
          <p:cNvSpPr txBox="1"/>
          <p:nvPr/>
        </p:nvSpPr>
        <p:spPr>
          <a:xfrm>
            <a:off x="3995320" y="3300220"/>
            <a:ext cx="5422692" cy="1477328"/>
          </a:xfrm>
          <a:prstGeom prst="rect">
            <a:avLst/>
          </a:prstGeom>
          <a:noFill/>
        </p:spPr>
        <p:txBody>
          <a:bodyPr wrap="square" rtlCol="0">
            <a:spAutoFit/>
          </a:bodyPr>
          <a:lstStyle/>
          <a:p>
            <a:r>
              <a:rPr lang="en-US" sz="7200" b="1" dirty="0">
                <a:solidFill>
                  <a:srgbClr val="FF0000"/>
                </a:solidFill>
              </a:rPr>
              <a:t>3,628,800</a:t>
            </a:r>
          </a:p>
          <a:p>
            <a:endParaRPr lang="en-US" dirty="0"/>
          </a:p>
        </p:txBody>
      </p:sp>
    </p:spTree>
    <p:extLst>
      <p:ext uri="{BB962C8B-B14F-4D97-AF65-F5344CB8AC3E}">
        <p14:creationId xmlns:p14="http://schemas.microsoft.com/office/powerpoint/2010/main" val="340584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le 1"/>
          <p:cNvSpPr>
            <a:spLocks noGrp="1"/>
          </p:cNvSpPr>
          <p:nvPr>
            <p:ph type="title"/>
          </p:nvPr>
        </p:nvSpPr>
        <p:spPr>
          <a:xfrm>
            <a:off x="78421" y="126573"/>
            <a:ext cx="7543800" cy="880379"/>
          </a:xfrm>
        </p:spPr>
        <p:txBody>
          <a:bodyPr>
            <a:normAutofit/>
          </a:bodyPr>
          <a:lstStyle/>
          <a:p>
            <a:r>
              <a:rPr lang="en-US" altLang="en-US" sz="5400" b="1" u="sng" dirty="0">
                <a:solidFill>
                  <a:srgbClr val="FF0000"/>
                </a:solidFill>
              </a:rPr>
              <a:t>SGLT-2 Inhibitors</a:t>
            </a:r>
          </a:p>
        </p:txBody>
      </p:sp>
      <p:sp>
        <p:nvSpPr>
          <p:cNvPr id="63492" name="Content Placeholder 2"/>
          <p:cNvSpPr>
            <a:spLocks noGrp="1"/>
          </p:cNvSpPr>
          <p:nvPr>
            <p:ph idx="1"/>
          </p:nvPr>
        </p:nvSpPr>
        <p:spPr>
          <a:xfrm>
            <a:off x="481012" y="1302769"/>
            <a:ext cx="8086725" cy="4525962"/>
          </a:xfrm>
        </p:spPr>
        <p:txBody>
          <a:bodyPr>
            <a:normAutofit lnSpcReduction="10000"/>
          </a:bodyPr>
          <a:lstStyle/>
          <a:p>
            <a:r>
              <a:rPr lang="en-US" altLang="en-US" sz="2200" dirty="0"/>
              <a:t>Oral sodium glucose cotransporter-2 (SGLT2) inhibitors for the treatment of type 2 diabetes in adult patients adjunct to diet and exercise</a:t>
            </a:r>
          </a:p>
          <a:p>
            <a:r>
              <a:rPr lang="en-US" altLang="en-US" sz="2200" dirty="0"/>
              <a:t>Inhibits the SGLT2 from </a:t>
            </a:r>
            <a:br>
              <a:rPr lang="en-US" altLang="en-US" sz="2200" dirty="0"/>
            </a:br>
            <a:r>
              <a:rPr lang="en-US" altLang="en-US" sz="2200" dirty="0"/>
              <a:t>reabsorbing filtered glucose </a:t>
            </a:r>
            <a:br>
              <a:rPr lang="en-US" altLang="en-US" sz="2200" dirty="0"/>
            </a:br>
            <a:r>
              <a:rPr lang="en-US" altLang="en-US" sz="2200" dirty="0"/>
              <a:t>across the membranes of the </a:t>
            </a:r>
            <a:br>
              <a:rPr lang="en-US" altLang="en-US" sz="2200" dirty="0"/>
            </a:br>
            <a:r>
              <a:rPr lang="en-US" altLang="en-US" sz="2200" dirty="0"/>
              <a:t>epithelial cells of the proximal </a:t>
            </a:r>
            <a:br>
              <a:rPr lang="en-US" altLang="en-US" sz="2200" dirty="0"/>
            </a:br>
            <a:r>
              <a:rPr lang="en-US" altLang="en-US" sz="2200" dirty="0"/>
              <a:t>tubule, resulting in urine </a:t>
            </a:r>
            <a:br>
              <a:rPr lang="en-US" altLang="en-US" sz="2200" dirty="0"/>
            </a:br>
            <a:r>
              <a:rPr lang="en-US" altLang="en-US" sz="2200" dirty="0"/>
              <a:t>glucose excretion</a:t>
            </a:r>
          </a:p>
          <a:p>
            <a:r>
              <a:rPr lang="en-US" altLang="en-US" sz="2200" b="1" dirty="0"/>
              <a:t>Need good kidney function</a:t>
            </a:r>
          </a:p>
          <a:p>
            <a:endParaRPr lang="en-US" altLang="en-US" sz="2200" b="1" dirty="0"/>
          </a:p>
          <a:p>
            <a:endParaRPr lang="en-US" altLang="en-US" sz="2800" b="1" dirty="0">
              <a:solidFill>
                <a:schemeClr val="tx1"/>
              </a:solidFill>
            </a:endParaRPr>
          </a:p>
          <a:p>
            <a:r>
              <a:rPr lang="en-US" altLang="en-US" sz="2800" b="1" dirty="0">
                <a:solidFill>
                  <a:schemeClr val="tx1"/>
                </a:solidFill>
              </a:rPr>
              <a:t>Jardiance, </a:t>
            </a:r>
            <a:r>
              <a:rPr lang="en-US" altLang="en-US" sz="2800" b="1" dirty="0" err="1">
                <a:solidFill>
                  <a:schemeClr val="tx1"/>
                </a:solidFill>
              </a:rPr>
              <a:t>Invokana</a:t>
            </a:r>
            <a:r>
              <a:rPr lang="en-US" altLang="en-US" sz="2800" b="1" dirty="0">
                <a:solidFill>
                  <a:schemeClr val="tx1"/>
                </a:solidFill>
              </a:rPr>
              <a:t>, </a:t>
            </a:r>
            <a:r>
              <a:rPr lang="en-US" altLang="en-US" sz="2800" b="1" dirty="0" err="1">
                <a:solidFill>
                  <a:schemeClr val="tx1"/>
                </a:solidFill>
              </a:rPr>
              <a:t>Farxiga</a:t>
            </a:r>
            <a:endParaRPr lang="en-US" altLang="en-US" sz="2800" b="1" dirty="0">
              <a:solidFill>
                <a:schemeClr val="tx1"/>
              </a:solidFill>
            </a:endParaRPr>
          </a:p>
        </p:txBody>
      </p:sp>
      <p:sp>
        <p:nvSpPr>
          <p:cNvPr id="6" name="Slide Number Placeholder 3"/>
          <p:cNvSpPr>
            <a:spLocks noGrp="1"/>
          </p:cNvSpPr>
          <p:nvPr>
            <p:ph type="sldNum" sz="quarter" idx="12"/>
          </p:nvPr>
        </p:nvSpPr>
        <p:spPr>
          <a:xfrm>
            <a:off x="7010400" y="6147818"/>
            <a:ext cx="2133600" cy="365125"/>
          </a:xfrm>
        </p:spPr>
        <p:txBody>
          <a:bodyPr/>
          <a:lstStyle/>
          <a:p>
            <a:pPr>
              <a:defRPr/>
            </a:pPr>
            <a:fld id="{693A8404-A29B-0C40-8084-A48EC270492D}" type="slidenum">
              <a:rPr lang="en-US" smtClean="0"/>
              <a:pPr>
                <a:defRPr/>
              </a:pPr>
              <a:t>4</a:t>
            </a:fld>
            <a:r>
              <a:rPr lang="en-US" dirty="0"/>
              <a:t>2</a:t>
            </a:r>
          </a:p>
        </p:txBody>
      </p:sp>
      <p:pic>
        <p:nvPicPr>
          <p:cNvPr id="4" name="Picture 1" descr="Slide11.PNG"/>
          <p:cNvPicPr>
            <a:picLocks noGrp="1" noChangeAspect="1"/>
          </p:cNvPicPr>
          <p:nvPr isPhoto="1">
            <p:custDataLst>
              <p:tags r:id="rId1"/>
            </p:custDataLst>
          </p:nvPr>
        </p:nvPicPr>
        <p:blipFill>
          <a:blip r:embed="rId4"/>
          <a:srcRect l="18336" t="16669" r="5823" b="11099"/>
          <a:stretch>
            <a:fillRect/>
          </a:stretch>
        </p:blipFill>
        <p:spPr bwMode="auto">
          <a:xfrm>
            <a:off x="4263391" y="2401524"/>
            <a:ext cx="4280534" cy="2602195"/>
          </a:xfrm>
          <a:prstGeom prst="rect">
            <a:avLst/>
          </a:prstGeom>
          <a:noFill/>
          <a:ln>
            <a:noFill/>
          </a:ln>
          <a:effectLst>
            <a:outerShdw blurRad="63500" algn="tl" rotWithShape="0">
              <a:srgbClr val="000000">
                <a:alpha val="70000"/>
              </a:srgbClr>
            </a:outerShdw>
          </a:effectLst>
          <a:extLst>
            <a:ext uri="{909E8E84-426E-40dd-AFC4-6F175D3DCCD1}"/>
            <a:ext uri="{91240B29-F687-4f45-9708-019B960494DF}"/>
          </a:extLst>
        </p:spPr>
      </p:pic>
      <p:sp>
        <p:nvSpPr>
          <p:cNvPr id="75781" name="TextBox 5"/>
          <p:cNvSpPr txBox="1">
            <a:spLocks noChangeArrowheads="1"/>
          </p:cNvSpPr>
          <p:nvPr/>
        </p:nvSpPr>
        <p:spPr bwMode="auto">
          <a:xfrm>
            <a:off x="762000" y="6265069"/>
            <a:ext cx="7524750" cy="261937"/>
          </a:xfrm>
          <a:prstGeom prst="rect">
            <a:avLst/>
          </a:prstGeom>
          <a:noFill/>
          <a:ln w="9525">
            <a:noFill/>
            <a:miter lim="800000"/>
            <a:headEnd/>
            <a:tailEnd/>
          </a:ln>
        </p:spPr>
        <p:txBody>
          <a:bodyPr wrap="square">
            <a:spAutoFit/>
          </a:bodyPr>
          <a:lstStyle/>
          <a:p>
            <a:pPr algn="ctr" eaLnBrk="1" hangingPunct="1">
              <a:defRPr/>
            </a:pPr>
            <a:r>
              <a:rPr lang="en-US" sz="1100" dirty="0">
                <a:solidFill>
                  <a:srgbClr val="002060"/>
                </a:solidFill>
                <a:latin typeface="+mn-lt"/>
                <a:ea typeface="+mn-ea"/>
                <a:cs typeface="Arial" pitchFamily="34" charset="0"/>
              </a:rPr>
              <a:t>From Bailey CJ, Day C.  SGLT2 Inhibitors:  Glucuretic Treatment for Type 2 Diabetes.  Br J Diab Vasc Dis. 2010;10:193-199</a:t>
            </a:r>
          </a:p>
        </p:txBody>
      </p:sp>
    </p:spTree>
    <p:extLst>
      <p:ext uri="{BB962C8B-B14F-4D97-AF65-F5344CB8AC3E}">
        <p14:creationId xmlns:p14="http://schemas.microsoft.com/office/powerpoint/2010/main" val="257056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g.medscapestatic.com/article/869/716/Slide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0713" y="857251"/>
            <a:ext cx="6600287" cy="4950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04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itle 1"/>
          <p:cNvSpPr>
            <a:spLocks noGrp="1"/>
          </p:cNvSpPr>
          <p:nvPr>
            <p:ph type="title"/>
          </p:nvPr>
        </p:nvSpPr>
        <p:spPr>
          <a:xfrm>
            <a:off x="204787" y="57866"/>
            <a:ext cx="8229600" cy="536575"/>
          </a:xfrm>
        </p:spPr>
        <p:txBody>
          <a:bodyPr>
            <a:normAutofit fontScale="90000"/>
          </a:bodyPr>
          <a:lstStyle/>
          <a:p>
            <a:r>
              <a:rPr lang="en-US" altLang="en-US" dirty="0"/>
              <a:t>SGLT2 Inhibitors -  </a:t>
            </a:r>
            <a:r>
              <a:rPr lang="en-US" altLang="en-US" b="1" u="sng" dirty="0">
                <a:solidFill>
                  <a:srgbClr val="FF0000"/>
                </a:solidFill>
              </a:rPr>
              <a:t>Oral Tablet</a:t>
            </a:r>
          </a:p>
        </p:txBody>
      </p:sp>
      <p:sp>
        <p:nvSpPr>
          <p:cNvPr id="46082" name="Rectangle 2"/>
          <p:cNvSpPr>
            <a:spLocks noGrp="1" noChangeArrowheads="1"/>
          </p:cNvSpPr>
          <p:nvPr>
            <p:ph idx="1"/>
          </p:nvPr>
        </p:nvSpPr>
        <p:spPr>
          <a:xfrm>
            <a:off x="332509" y="812195"/>
            <a:ext cx="8801331" cy="5463913"/>
          </a:xfrm>
        </p:spPr>
        <p:txBody>
          <a:bodyPr>
            <a:normAutofit fontScale="77500" lnSpcReduction="20000"/>
          </a:bodyPr>
          <a:lstStyle/>
          <a:p>
            <a:r>
              <a:rPr lang="en-US" b="1" dirty="0">
                <a:sym typeface="Helvetica" charset="0"/>
              </a:rPr>
              <a:t>HbA1C reduction of 0.5-0.9%</a:t>
            </a:r>
          </a:p>
          <a:p>
            <a:pPr lvl="1"/>
            <a:r>
              <a:rPr lang="en-US" b="1" dirty="0">
                <a:sym typeface="Helvetica" charset="0"/>
              </a:rPr>
              <a:t>Comparable to other PO anti-diabetic agents </a:t>
            </a:r>
            <a:r>
              <a:rPr lang="en-US" dirty="0">
                <a:sym typeface="Helvetica" charset="0"/>
              </a:rPr>
              <a:t>currently on the market</a:t>
            </a:r>
          </a:p>
          <a:p>
            <a:r>
              <a:rPr lang="en-US" dirty="0">
                <a:sym typeface="Helvetica" charset="0"/>
              </a:rPr>
              <a:t>Amount of glucose excretion in urine dependent on blood glucose concentration</a:t>
            </a:r>
          </a:p>
          <a:p>
            <a:pPr lvl="1"/>
            <a:r>
              <a:rPr lang="en-US" b="1" dirty="0">
                <a:sym typeface="Helvetica" charset="0"/>
              </a:rPr>
              <a:t>Greatest</a:t>
            </a:r>
            <a:r>
              <a:rPr lang="en-US" dirty="0">
                <a:sym typeface="Helvetica" charset="0"/>
              </a:rPr>
              <a:t> amount of </a:t>
            </a:r>
            <a:r>
              <a:rPr lang="en-US" b="1" dirty="0">
                <a:sym typeface="Helvetica" charset="0"/>
              </a:rPr>
              <a:t>glucose excretion </a:t>
            </a:r>
            <a:r>
              <a:rPr lang="en-US" dirty="0">
                <a:sym typeface="Helvetica" charset="0"/>
              </a:rPr>
              <a:t>when </a:t>
            </a:r>
            <a:r>
              <a:rPr lang="en-US" b="1" dirty="0">
                <a:sym typeface="Helvetica" charset="0"/>
              </a:rPr>
              <a:t>blood glucose levels are highest </a:t>
            </a:r>
            <a:br>
              <a:rPr lang="en-US" dirty="0">
                <a:sym typeface="Helvetica" charset="0"/>
              </a:rPr>
            </a:br>
            <a:r>
              <a:rPr lang="en-US" dirty="0">
                <a:sym typeface="Helvetica" charset="0"/>
              </a:rPr>
              <a:t>(post-prandial)</a:t>
            </a:r>
          </a:p>
          <a:p>
            <a:r>
              <a:rPr lang="en-US" dirty="0">
                <a:sym typeface="Helvetica" charset="0"/>
              </a:rPr>
              <a:t>Excretion of 80-90g of glucose/day – Significant Weight Loss</a:t>
            </a:r>
          </a:p>
          <a:p>
            <a:pPr lvl="1"/>
            <a:r>
              <a:rPr lang="en-US" b="1" dirty="0">
                <a:sym typeface="Helvetica" charset="0"/>
              </a:rPr>
              <a:t>Reduction</a:t>
            </a:r>
            <a:r>
              <a:rPr lang="en-US" dirty="0">
                <a:sym typeface="Helvetica" charset="0"/>
              </a:rPr>
              <a:t> in 300-400 calories/day in T2DM</a:t>
            </a:r>
          </a:p>
          <a:p>
            <a:r>
              <a:rPr lang="en-US" b="1" dirty="0">
                <a:sym typeface="Helvetica" charset="0"/>
              </a:rPr>
              <a:t>Reduces hepatic glucose </a:t>
            </a:r>
            <a:r>
              <a:rPr lang="en-US" b="1" u="sng" dirty="0">
                <a:sym typeface="Helvetica" charset="0"/>
              </a:rPr>
              <a:t>production</a:t>
            </a:r>
          </a:p>
          <a:p>
            <a:r>
              <a:rPr lang="en-US" b="1" dirty="0">
                <a:sym typeface="Helvetica" charset="0"/>
              </a:rPr>
              <a:t>Enhanced insulin sensitivity in muscle &amp; liver</a:t>
            </a:r>
          </a:p>
          <a:p>
            <a:r>
              <a:rPr lang="en-US" b="1" dirty="0">
                <a:sym typeface="Helvetica" charset="0"/>
              </a:rPr>
              <a:t>Preserved pancreatic </a:t>
            </a:r>
            <a:r>
              <a:rPr lang="el-GR" b="1" dirty="0">
                <a:sym typeface="Helvetica" charset="0"/>
              </a:rPr>
              <a:t>β</a:t>
            </a:r>
            <a:r>
              <a:rPr lang="en-US" b="1" dirty="0">
                <a:sym typeface="Helvetica" charset="0"/>
              </a:rPr>
              <a:t>-cell function</a:t>
            </a:r>
          </a:p>
          <a:p>
            <a:r>
              <a:rPr lang="en-US" altLang="en-US" dirty="0">
                <a:sym typeface="Helvetica" charset="0"/>
              </a:rPr>
              <a:t>Increased glucose excretion leads </a:t>
            </a:r>
            <a:r>
              <a:rPr lang="en-US" altLang="en-US" b="1" dirty="0">
                <a:sym typeface="Helvetica" charset="0"/>
              </a:rPr>
              <a:t>to increased urinary flow </a:t>
            </a:r>
            <a:br>
              <a:rPr lang="en-US" altLang="en-US" dirty="0">
                <a:sym typeface="Helvetica" charset="0"/>
              </a:rPr>
            </a:br>
            <a:r>
              <a:rPr lang="en-US" altLang="en-US" dirty="0">
                <a:sym typeface="Helvetica" charset="0"/>
              </a:rPr>
              <a:t>(osmotic </a:t>
            </a:r>
            <a:r>
              <a:rPr lang="en-US" altLang="en-US" b="1" dirty="0">
                <a:sym typeface="Helvetica" charset="0"/>
              </a:rPr>
              <a:t>diuretic effect</a:t>
            </a:r>
            <a:r>
              <a:rPr lang="en-US" altLang="en-US" dirty="0">
                <a:sym typeface="Helvetica" charset="0"/>
              </a:rPr>
              <a:t>)</a:t>
            </a:r>
          </a:p>
          <a:p>
            <a:pPr lvl="1"/>
            <a:r>
              <a:rPr lang="en-US" altLang="en-US" b="1" dirty="0">
                <a:sym typeface="Helvetica" charset="0"/>
              </a:rPr>
              <a:t>Decreased blood pressure</a:t>
            </a:r>
          </a:p>
          <a:p>
            <a:r>
              <a:rPr lang="en-US" altLang="en-US" b="1" dirty="0">
                <a:sym typeface="Helvetica" charset="0"/>
              </a:rPr>
              <a:t>Reduced risk of hypoglycemia</a:t>
            </a:r>
          </a:p>
          <a:p>
            <a:r>
              <a:rPr lang="en-US" altLang="en-US" b="1" dirty="0">
                <a:sym typeface="Helvetica" charset="0"/>
              </a:rPr>
              <a:t>Reduce impact of post-prandial glucose spikes</a:t>
            </a:r>
          </a:p>
          <a:p>
            <a:r>
              <a:rPr lang="en-US" altLang="en-US" b="1" dirty="0">
                <a:sym typeface="Helvetica" charset="0"/>
              </a:rPr>
              <a:t>Reduced efficacy in kidney impaired patients</a:t>
            </a:r>
          </a:p>
          <a:p>
            <a:endParaRPr lang="en-US" altLang="en-US" b="1" dirty="0">
              <a:sym typeface="Helvetica" charset="0"/>
            </a:endParaRPr>
          </a:p>
        </p:txBody>
      </p:sp>
      <p:sp>
        <p:nvSpPr>
          <p:cNvPr id="5" name="Slide Number Placeholder 3"/>
          <p:cNvSpPr>
            <a:spLocks noGrp="1"/>
          </p:cNvSpPr>
          <p:nvPr>
            <p:ph type="sldNum" sz="quarter" idx="12"/>
          </p:nvPr>
        </p:nvSpPr>
        <p:spPr>
          <a:xfrm>
            <a:off x="7010400" y="6147818"/>
            <a:ext cx="2133600" cy="365125"/>
          </a:xfrm>
        </p:spPr>
        <p:txBody>
          <a:bodyPr/>
          <a:lstStyle/>
          <a:p>
            <a:pPr>
              <a:defRPr/>
            </a:pPr>
            <a:fld id="{693A8404-A29B-0C40-8084-A48EC270492D}" type="slidenum">
              <a:rPr lang="en-US" smtClean="0"/>
              <a:pPr>
                <a:defRPr/>
              </a:pPr>
              <a:t>6</a:t>
            </a:fld>
            <a:r>
              <a:rPr lang="en-US" dirty="0"/>
              <a:t>4</a:t>
            </a:r>
          </a:p>
        </p:txBody>
      </p:sp>
      <p:sp>
        <p:nvSpPr>
          <p:cNvPr id="67589" name="Rectangle 3"/>
          <p:cNvSpPr>
            <a:spLocks/>
          </p:cNvSpPr>
          <p:nvPr/>
        </p:nvSpPr>
        <p:spPr bwMode="auto">
          <a:xfrm>
            <a:off x="0" y="6147818"/>
            <a:ext cx="8143875" cy="695325"/>
          </a:xfrm>
          <a:prstGeom prst="rect">
            <a:avLst/>
          </a:prstGeom>
          <a:noFill/>
          <a:ln w="12700">
            <a:noFill/>
            <a:miter lim="0"/>
            <a:headEnd/>
            <a:tailEnd/>
          </a:ln>
        </p:spPr>
        <p:txBody>
          <a:bodyPr lIns="88896" tIns="50798" rIns="88896" bIns="50798"/>
          <a:lstStyle/>
          <a:p>
            <a:pPr defTabSz="455613" eaLnBrk="1" hangingPunct="1"/>
            <a:r>
              <a:rPr lang="en-US" altLang="en-US" sz="1200" dirty="0">
                <a:solidFill>
                  <a:srgbClr val="002060"/>
                </a:solidFill>
                <a:latin typeface="Helvetica" charset="0"/>
                <a:sym typeface="Helvetica" charset="0"/>
              </a:rPr>
              <a:t>Development and potential role of type-2 sodium-glucose transporter inhibitors for management of type 2 diabetes. Timothy CH, Simon WD. Diabetes Ther. 2011 September; 2(3): 133–145. </a:t>
            </a:r>
            <a:endParaRPr lang="en-US" altLang="en-US" sz="1200" dirty="0">
              <a:solidFill>
                <a:srgbClr val="002060"/>
              </a:solidFill>
            </a:endParaRPr>
          </a:p>
        </p:txBody>
      </p:sp>
    </p:spTree>
    <p:extLst>
      <p:ext uri="{BB962C8B-B14F-4D97-AF65-F5344CB8AC3E}">
        <p14:creationId xmlns:p14="http://schemas.microsoft.com/office/powerpoint/2010/main" val="344485631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8263"/>
            <a:ext cx="8434070" cy="1325563"/>
          </a:xfrm>
        </p:spPr>
        <p:txBody>
          <a:bodyPr>
            <a:normAutofit/>
          </a:bodyPr>
          <a:lstStyle/>
          <a:p>
            <a:r>
              <a:rPr lang="en-US" sz="4000" b="1" dirty="0"/>
              <a:t>Is there a down side to SGLT2 inhibitors?</a:t>
            </a:r>
          </a:p>
        </p:txBody>
      </p:sp>
      <p:sp>
        <p:nvSpPr>
          <p:cNvPr id="3" name="Content Placeholder 2"/>
          <p:cNvSpPr>
            <a:spLocks noGrp="1"/>
          </p:cNvSpPr>
          <p:nvPr>
            <p:ph idx="1"/>
          </p:nvPr>
        </p:nvSpPr>
        <p:spPr>
          <a:xfrm>
            <a:off x="331470" y="1371600"/>
            <a:ext cx="8412480" cy="5166359"/>
          </a:xfrm>
        </p:spPr>
        <p:txBody>
          <a:bodyPr>
            <a:normAutofit/>
          </a:bodyPr>
          <a:lstStyle/>
          <a:p>
            <a:r>
              <a:rPr lang="en-US" altLang="en-US" sz="2000" b="1" dirty="0">
                <a:sym typeface="Helvetica" charset="0"/>
              </a:rPr>
              <a:t>Do not use in stage IV nephropathy </a:t>
            </a:r>
          </a:p>
          <a:p>
            <a:r>
              <a:rPr lang="en-US" sz="2000" dirty="0"/>
              <a:t>Amputations with </a:t>
            </a:r>
            <a:r>
              <a:rPr lang="en-US" sz="2000" dirty="0" err="1"/>
              <a:t>canaglifozin</a:t>
            </a:r>
            <a:r>
              <a:rPr lang="en-US" sz="2000" dirty="0"/>
              <a:t> for toes 3/1000 for placebo and  5/1000 </a:t>
            </a:r>
          </a:p>
          <a:p>
            <a:r>
              <a:rPr lang="en-US" sz="2000" dirty="0"/>
              <a:t>Urinary tract infections occur more frequently because of the increased glucose content of the urine, but usually manageable </a:t>
            </a:r>
          </a:p>
          <a:p>
            <a:pPr lvl="1"/>
            <a:r>
              <a:rPr lang="en-US" sz="2000" dirty="0"/>
              <a:t>With this being said, if a patient is extremely prone to urinary tract infections, it may not be a good option. </a:t>
            </a:r>
          </a:p>
          <a:p>
            <a:pPr lvl="1"/>
            <a:r>
              <a:rPr lang="en-US" sz="2000" dirty="0"/>
              <a:t>Warning patients about the increased risk of urinary tract infection is important. </a:t>
            </a:r>
          </a:p>
          <a:p>
            <a:pPr marL="228600" lvl="1">
              <a:spcBef>
                <a:spcPts val="1000"/>
              </a:spcBef>
            </a:pPr>
            <a:r>
              <a:rPr lang="en-US" sz="2000" dirty="0"/>
              <a:t>Possible </a:t>
            </a:r>
            <a:r>
              <a:rPr lang="en-US" sz="2000" b="1" dirty="0"/>
              <a:t>Ketoacidosis</a:t>
            </a:r>
            <a:r>
              <a:rPr lang="en-US" sz="2000" dirty="0"/>
              <a:t>  </a:t>
            </a:r>
          </a:p>
          <a:p>
            <a:pPr marL="685800" lvl="2">
              <a:spcBef>
                <a:spcPts val="1000"/>
              </a:spcBef>
            </a:pPr>
            <a:r>
              <a:rPr lang="en-US" sz="1600" b="1" dirty="0"/>
              <a:t>Ketoacidosis has happened in people who have type 1 or type 2 diabetes</a:t>
            </a:r>
            <a:r>
              <a:rPr lang="en-US" sz="1600" dirty="0"/>
              <a:t>, even with normal blood sugars. (Increase risk of dehydration when increasing urination)</a:t>
            </a:r>
          </a:p>
          <a:p>
            <a:r>
              <a:rPr lang="en-US" sz="2000" dirty="0"/>
              <a:t>Hypotension is also a common side effect of SGLT2 inhibitors.   </a:t>
            </a:r>
          </a:p>
          <a:p>
            <a:pPr lvl="1"/>
            <a:r>
              <a:rPr lang="en-US" sz="2000" dirty="0"/>
              <a:t>Patients that are predisposed to falls, or experience dizziness would not be good candidates for this medication. </a:t>
            </a:r>
          </a:p>
          <a:p>
            <a:pPr lvl="1"/>
            <a:endParaRPr lang="en-US" sz="2000" dirty="0"/>
          </a:p>
          <a:p>
            <a:pPr marL="457200" lvl="1" indent="0">
              <a:buNone/>
            </a:pPr>
            <a:endParaRPr lang="en-US" sz="2000" dirty="0"/>
          </a:p>
          <a:p>
            <a:pPr marL="457200" lvl="1" indent="0">
              <a:buNone/>
            </a:pPr>
            <a:endParaRPr lang="en-US" sz="2000" dirty="0"/>
          </a:p>
          <a:p>
            <a:pPr lvl="1"/>
            <a:endParaRPr lang="en-US" sz="2000" dirty="0"/>
          </a:p>
          <a:p>
            <a:pPr lvl="1"/>
            <a:endParaRPr lang="en-US" sz="2000" dirty="0"/>
          </a:p>
        </p:txBody>
      </p:sp>
      <p:sp>
        <p:nvSpPr>
          <p:cNvPr id="4" name="Slide Number Placeholder 3"/>
          <p:cNvSpPr>
            <a:spLocks noGrp="1"/>
          </p:cNvSpPr>
          <p:nvPr>
            <p:ph type="sldNum" sz="quarter" idx="12"/>
          </p:nvPr>
        </p:nvSpPr>
        <p:spPr/>
        <p:txBody>
          <a:bodyPr/>
          <a:lstStyle/>
          <a:p>
            <a:pPr>
              <a:defRPr/>
            </a:pPr>
            <a:fld id="{693A8404-A29B-0C40-8084-A48EC270492D}" type="slidenum">
              <a:rPr lang="en-US" smtClean="0"/>
              <a:pPr>
                <a:defRPr/>
              </a:pPr>
              <a:t>7</a:t>
            </a:fld>
            <a:endParaRPr lang="en-US" dirty="0"/>
          </a:p>
        </p:txBody>
      </p:sp>
    </p:spTree>
    <p:extLst>
      <p:ext uri="{BB962C8B-B14F-4D97-AF65-F5344CB8AC3E}">
        <p14:creationId xmlns:p14="http://schemas.microsoft.com/office/powerpoint/2010/main" val="1608170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img.medscapestatic.com/article/870/538/Slide9.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68580"/>
            <a:ext cx="8992395" cy="6744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49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medscapestatic.com/article/869/716/Slide5.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9164548" cy="7017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6343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PRESENTATION_ID" val="10230"/>
  <p:tag name="ARTICULATE_PROJECT_CHECK" val="0"/>
  <p:tag name="ARTICULATE_PRESENTER_VERSION" val="6"/>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Faculty&amp;quot;&quot;/&gt;&lt;property id=&quot;20307&quot; value=&quot;262&quot;/&gt;&lt;/object&gt;&lt;object type=&quot;3&quot; unique_id=&quot;10006&quot;&gt;&lt;property id=&quot;20148&quot; value=&quot;5&quot;/&gt;&lt;property id=&quot;20300&quot; value=&quot;Slide 3 - &amp;quot;QUIZ:  How People Learn &amp;amp; Change&amp;quot;&quot;/&gt;&lt;property id=&quot;20307&quot; value=&quot;257&quot;/&gt;&lt;/object&gt;&lt;object type=&quot;3&quot; unique_id=&quot;10007&quot;&gt;&lt;property id=&quot;20148&quot; value=&quot;5&quot;/&gt;&lt;property id=&quot;20300&quot; value=&quot;Slide 4 - &amp;quot;Polling Question #1&amp;quot;&quot;/&gt;&lt;property id=&quot;20307&quot; value=&quot;261&quot;/&gt;&lt;/object&gt;&lt;object type=&quot;3&quot; unique_id=&quot;10008&quot;&gt;&lt;property id=&quot;20148&quot; value=&quot;5&quot;/&gt;&lt;property id=&quot;20300&quot; value=&quot;Slide 5 - &amp;quot;Questions?&amp;quot;&quot;/&gt;&lt;property id=&quot;20307&quot; value=&quot;258&quot;/&gt;&lt;/object&gt;&lt;/object&gt;&lt;/object&gt;&lt;/database&gt;"/>
  <p:tag name="ARTICULATE_PROJECT_OPEN" val="0"/>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OWER3D CRC" val="d46787450247"/>
  <p:tag name="POWER3D TRANSITION" val="RacingRectangles.p3d 3"/>
  <p:tag name="POWER3D OPTIONS" val="Medium "/>
  <p:tag name="POWER3D SOUND" val="Racing Rectangles"/>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DD057383-11DB-4973-82FA-70A886AAEBB5}&quot;/&gt;&lt;isInvalidForFieldText val=&quot;0&quot;/&gt;&lt;Image&gt;&lt;filename val=&quot;C:\DOCUME~1\KellyM\LOCALS~1\Temp\PR\data\asimages\{DD057383-11DB-4973-82FA-70A886AAEBB5}_17.png&quot;/&gt;&lt;left val=&quot;15&quot;/&gt;&lt;top val=&quot;24&quot;/&gt;&lt;width val=&quot;661&quot;/&gt;&lt;height val=&quot;50&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A7085D6C-6F1A-4E8E-A244-E43A94647200}&quot;/&gt;&lt;isInvalidForFieldText val=&quot;0&quot;/&gt;&lt;Image&gt;&lt;filename val=&quot;C:\DOCUME~1\KellyM\LOCALS~1\Temp\PR\data\asimages\{A7085D6C-6F1A-4E8E-A244-E43A94647200}_17.png&quot;/&gt;&lt;left val=&quot;17&quot;/&gt;&lt;top val=&quot;89&quot;/&gt;&lt;width val=&quot;186&quot;/&gt;&lt;height val=&quot;90&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F4E5BE47-F066-4726-B29E-AB329EDCF38E}&quot;/&gt;&lt;isInvalidForFieldText val=&quot;0&quot;/&gt;&lt;Image&gt;&lt;filename val=&quot;C:\DOCUME~1\KellyM\LOCALS~1\Temp\PR\data\asimages\{F4E5BE47-F066-4726-B29E-AB329EDCF38E}_17.png&quot;/&gt;&lt;left val=&quot;17&quot;/&gt;&lt;top val=&quot;224&quot;/&gt;&lt;width val=&quot;183&quot;/&gt;&lt;height val=&quot;61&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INFO" val="&lt;ThreeDShapeInfo&gt;&lt;uuid val=&quot;{87A73D6D-2B79-403A-B360-03B104000A19}&quot;/&gt;&lt;isInvalidForFieldText val=&quot;0&quot;/&gt;&lt;Image&gt;&lt;filename val=&quot;C:\DOCUME~1\KellyM\LOCALS~1\Temp\PR\data\asimages\{87A73D6D-2B79-403A-B360-03B104000A19}_26.png&quot;/&gt;&lt;left val=&quot;0&quot;/&gt;&lt;top val=&quot;146&quot;/&gt;&lt;width val=&quot;344&quot;/&gt;&lt;height val=&quot;221&quot;/&gt;&lt;hasText val=&quot;1&quot;/&gt;&lt;/Image&gt;&lt;/ThreeDShapeInfo&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69573</TotalTime>
  <Words>440</Words>
  <Application>Microsoft Office PowerPoint</Application>
  <PresentationFormat>On-screen Show (4:3)</PresentationFormat>
  <Paragraphs>80</Paragraphs>
  <Slides>9</Slides>
  <Notes>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9</vt:i4>
      </vt:variant>
    </vt:vector>
  </HeadingPairs>
  <TitlesOfParts>
    <vt:vector size="22" baseType="lpstr">
      <vt:lpstr>MS PGothic</vt:lpstr>
      <vt:lpstr>Aachen BT</vt:lpstr>
      <vt:lpstr>Arial</vt:lpstr>
      <vt:lpstr>Calibri</vt:lpstr>
      <vt:lpstr>Calibri Light</vt:lpstr>
      <vt:lpstr>Century Schoolbook</vt:lpstr>
      <vt:lpstr>Futura Book</vt:lpstr>
      <vt:lpstr>Helvetica</vt:lpstr>
      <vt:lpstr>Times</vt:lpstr>
      <vt:lpstr>Times New Roman</vt:lpstr>
      <vt:lpstr>Verdana</vt:lpstr>
      <vt:lpstr>ヒラギノ角ゴ Pro W3</vt:lpstr>
      <vt:lpstr>Office Theme</vt:lpstr>
      <vt:lpstr>Diabetes 2017 &amp; Into The Future</vt:lpstr>
      <vt:lpstr>PowerPoint Presentation</vt:lpstr>
      <vt:lpstr>PowerPoint Presentation</vt:lpstr>
      <vt:lpstr>SGLT-2 Inhibitors</vt:lpstr>
      <vt:lpstr>PowerPoint Presentation</vt:lpstr>
      <vt:lpstr>SGLT2 Inhibitors -  Oral Tablet</vt:lpstr>
      <vt:lpstr>Is there a down side to SGLT2 inhibitors?</vt:lpstr>
      <vt:lpstr>PowerPoint Presentation</vt:lpstr>
      <vt:lpstr>PowerPoint Presentation</vt:lpstr>
    </vt:vector>
  </TitlesOfParts>
  <Company>AADE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Olsen</dc:creator>
  <cp:lastModifiedBy>Monica Dennis</cp:lastModifiedBy>
  <cp:revision>460</cp:revision>
  <cp:lastPrinted>2017-10-07T17:26:44Z</cp:lastPrinted>
  <dcterms:created xsi:type="dcterms:W3CDTF">2011-11-21T21:02:00Z</dcterms:created>
  <dcterms:modified xsi:type="dcterms:W3CDTF">2017-11-13T22:11:43Z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SlideTemplate</vt:lpwstr>
  </property>
  <property fmtid="{D5CDD505-2E9C-101B-9397-08002B2CF9AE}" pid="4" name="ArticulateGUID">
    <vt:lpwstr>257E1B41-ECFE-430A-B8BF-D9E659818478</vt:lpwstr>
  </property>
  <property fmtid="{D5CDD505-2E9C-101B-9397-08002B2CF9AE}" pid="5" name="ArticulateProjectFull">
    <vt:lpwstr>T:\Education\DistanceEd\Webinars\+ProgramFiles\2013\+Speaker Packet Template\AADE SlideTemplate.ppta</vt:lpwstr>
  </property>
</Properties>
</file>