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583" r:id="rId2"/>
    <p:sldId id="723" r:id="rId3"/>
    <p:sldId id="702" r:id="rId4"/>
    <p:sldId id="559" r:id="rId5"/>
    <p:sldId id="760" r:id="rId6"/>
    <p:sldId id="732" r:id="rId7"/>
    <p:sldId id="740" r:id="rId8"/>
    <p:sldId id="731" r:id="rId9"/>
    <p:sldId id="734" r:id="rId10"/>
    <p:sldId id="735" r:id="rId11"/>
    <p:sldId id="739" r:id="rId12"/>
    <p:sldId id="695"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76">
          <p15:clr>
            <a:srgbClr val="A4A3A4"/>
          </p15:clr>
        </p15:guide>
        <p15:guide id="2" pos="32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76"/>
    <a:srgbClr val="182B6E"/>
    <a:srgbClr val="260066"/>
    <a:srgbClr val="008000"/>
    <a:srgbClr val="FFFF00"/>
    <a:srgbClr val="0A11A2"/>
    <a:srgbClr val="000099"/>
    <a:srgbClr val="FFFF99"/>
    <a:srgbClr val="004754"/>
    <a:srgbClr val="002B6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8"/>
    <p:restoredTop sz="86429" autoAdjust="0"/>
  </p:normalViewPr>
  <p:slideViewPr>
    <p:cSldViewPr snapToGrid="0" snapToObjects="1">
      <p:cViewPr>
        <p:scale>
          <a:sx n="108" d="100"/>
          <a:sy n="108" d="100"/>
        </p:scale>
        <p:origin x="256" y="-896"/>
      </p:cViewPr>
      <p:guideLst>
        <p:guide orient="horz" pos="2176"/>
        <p:guide pos="32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00" d="100"/>
        <a:sy n="200" d="100"/>
      </p:scale>
      <p:origin x="0" y="51168"/>
    </p:cViewPr>
  </p:sorterViewPr>
  <p:notesViewPr>
    <p:cSldViewPr snapToGrid="0" snapToObjects="1">
      <p:cViewPr varScale="1">
        <p:scale>
          <a:sx n="72" d="100"/>
          <a:sy n="72" d="100"/>
        </p:scale>
        <p:origin x="3592" y="216"/>
      </p:cViewPr>
      <p:guideLst/>
    </p:cSldViewPr>
  </p:notes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A872CCB-BAFF-4E46-A273-138CA5D13F65}" type="datetimeFigureOut">
              <a:rPr lang="en-US" smtClean="0"/>
              <a:pPr/>
              <a:t>7/30/17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137EFDA-1636-5C4E-9ED5-F3AAC161BA37}" type="slidenum">
              <a:rPr lang="en-US" smtClean="0"/>
              <a:pPr/>
              <a:t>‹#›</a:t>
            </a:fld>
            <a:endParaRPr lang="en-US"/>
          </a:p>
        </p:txBody>
      </p:sp>
    </p:spTree>
    <p:extLst>
      <p:ext uri="{BB962C8B-B14F-4D97-AF65-F5344CB8AC3E}">
        <p14:creationId xmlns:p14="http://schemas.microsoft.com/office/powerpoint/2010/main" val="357488369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Lst>
        </p:spPr>
      </p:sp>
      <p:sp>
        <p:nvSpPr>
          <p:cNvPr id="55298"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atin typeface="Calibri" charset="0"/>
                <a:ea typeface="MS PGothic" charset="0"/>
                <a:cs typeface="MS PGothic" charset="0"/>
              </a:rPr>
              <a:t>All because all insulin results in hyperinsulinemia with risk of negative consequences</a:t>
            </a:r>
          </a:p>
        </p:txBody>
      </p:sp>
      <p:sp>
        <p:nvSpPr>
          <p:cNvPr id="55299"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fld id="{37F6CC52-4311-2D4D-AECF-C585C7FDF6CC}" type="slidenum">
              <a:rPr lang="en-US" sz="1200">
                <a:ea typeface="MS PGothic" charset="0"/>
                <a:cs typeface="MS PGothic" charset="0"/>
              </a:rPr>
              <a:pPr/>
              <a:t>2</a:t>
            </a:fld>
            <a:endParaRPr lang="en-US" sz="1200">
              <a:ea typeface="MS PGothic" charset="0"/>
              <a:cs typeface="MS PGothic" charset="0"/>
            </a:endParaRPr>
          </a:p>
        </p:txBody>
      </p:sp>
    </p:spTree>
    <p:extLst>
      <p:ext uri="{BB962C8B-B14F-4D97-AF65-F5344CB8AC3E}">
        <p14:creationId xmlns:p14="http://schemas.microsoft.com/office/powerpoint/2010/main" val="2040551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sym typeface="Wingdings"/>
              </a:rPr>
              <a:t>Legend: </a:t>
            </a:r>
            <a:r>
              <a:rPr lang="en-US" baseline="0" dirty="0" smtClean="0"/>
              <a:t>The Primary Cause of the Complications of Diabetes is the damage wrought by Hyperglycemia and other excess fuels engendered by reduced insulin or insulin effect due to  abnormal beta-cell function, primarily in tissues not dependent on insulin for glucose transport into the cell.</a:t>
            </a:r>
          </a:p>
          <a:p>
            <a:r>
              <a:rPr lang="en-US" baseline="0" dirty="0" smtClean="0"/>
              <a:t>We note that the same pathophysiologic mechanisms that damage the beta-cell are also  involved with (help define) the risk of developing the complications of diabetes. </a:t>
            </a:r>
          </a:p>
          <a:p>
            <a:r>
              <a:rPr lang="en-US" baseline="0" dirty="0" smtClean="0"/>
              <a:t>The specific risk of developing complications even with similar degrees of hyperglycemia depend on  genetic susceptibility to damage by the abnormal metabolic environment, , exogenous environmental factors, immune/ inflammatory factors and insulin resistance and the metabolic syndrome </a:t>
            </a:r>
            <a:r>
              <a:rPr lang="en-US" sz="1200" kern="1200" dirty="0" smtClean="0">
                <a:solidFill>
                  <a:schemeClr val="tx1"/>
                </a:solidFill>
                <a:effectLst/>
                <a:latin typeface="+mn-lt"/>
                <a:ea typeface="+mn-ea"/>
                <a:cs typeface="+mn-cs"/>
              </a:rPr>
              <a:t>genetically susceptible beta cells are damaged by environmental, inflammatory/immune mechanisms and IR /</a:t>
            </a:r>
            <a:r>
              <a:rPr lang="en-US" sz="1200" kern="1200" dirty="0" err="1" smtClean="0">
                <a:solidFill>
                  <a:schemeClr val="tx1"/>
                </a:solidFill>
                <a:effectLst/>
                <a:latin typeface="+mn-lt"/>
                <a:ea typeface="+mn-ea"/>
                <a:cs typeface="+mn-cs"/>
              </a:rPr>
              <a:t>dysmetabolic</a:t>
            </a:r>
            <a:r>
              <a:rPr lang="en-US" sz="1200" kern="1200" dirty="0" smtClean="0">
                <a:solidFill>
                  <a:schemeClr val="tx1"/>
                </a:solidFill>
                <a:effectLst/>
                <a:latin typeface="+mn-lt"/>
                <a:ea typeface="+mn-ea"/>
                <a:cs typeface="+mn-cs"/>
              </a:rPr>
              <a:t> syndrome factors. The resultant abnormal metabolic environment resulting from abnormal fuel excess (glucose, FFAs) can iteratively exacerbate beta cell dysfunction and damage genetically susceptible peripheral cells and tissues resulting in diabetic chronic complications. The presence or absence, or degree of damage is defined by the presence or absence of the same processes (environmental, inflammatory/immune mechanisms and IR /</a:t>
            </a:r>
            <a:r>
              <a:rPr lang="en-US" sz="1200" kern="1200" dirty="0" err="1" smtClean="0">
                <a:solidFill>
                  <a:schemeClr val="tx1"/>
                </a:solidFill>
                <a:effectLst/>
                <a:latin typeface="+mn-lt"/>
                <a:ea typeface="+mn-ea"/>
                <a:cs typeface="+mn-cs"/>
              </a:rPr>
              <a:t>dysmetabolic</a:t>
            </a:r>
            <a:r>
              <a:rPr lang="en-US" sz="1200" kern="1200" dirty="0" smtClean="0">
                <a:solidFill>
                  <a:schemeClr val="tx1"/>
                </a:solidFill>
                <a:effectLst/>
                <a:latin typeface="+mn-lt"/>
                <a:ea typeface="+mn-ea"/>
                <a:cs typeface="+mn-cs"/>
              </a:rPr>
              <a:t> syndrome factors) that are involved in beta cell dysfunction.</a:t>
            </a:r>
            <a:r>
              <a:rPr lang="en-US" dirty="0" smtClean="0">
                <a:effectLst/>
              </a:rPr>
              <a:t> </a:t>
            </a:r>
          </a:p>
          <a:p>
            <a:r>
              <a:rPr lang="en-US" dirty="0" smtClean="0">
                <a:effectLst/>
              </a:rPr>
              <a:t>The The Fuel Excess resultant from abnormal b-cell function iteratively further exacerbate b-cell dysfunction</a:t>
            </a:r>
            <a:r>
              <a:rPr lang="en-US" baseline="0" dirty="0" smtClean="0">
                <a:effectLst/>
              </a:rPr>
              <a:t>. The pathways organized by Brownlee, acting through </a:t>
            </a:r>
            <a:r>
              <a:rPr lang="en-US" baseline="0" dirty="0" err="1" smtClean="0">
                <a:effectLst/>
              </a:rPr>
              <a:t>miRNAs</a:t>
            </a:r>
            <a:r>
              <a:rPr lang="en-US" baseline="0" dirty="0" smtClean="0">
                <a:effectLst/>
              </a:rPr>
              <a:t>, oxidative stress, </a:t>
            </a:r>
            <a:r>
              <a:rPr lang="en-US" baseline="0" dirty="0" err="1" smtClean="0">
                <a:effectLst/>
              </a:rPr>
              <a:t>Barabra</a:t>
            </a:r>
            <a:r>
              <a:rPr lang="en-US" baseline="0" dirty="0" smtClean="0">
                <a:effectLst/>
              </a:rPr>
              <a:t> </a:t>
            </a:r>
            <a:r>
              <a:rPr lang="en-US" baseline="0" dirty="0" err="1" smtClean="0">
                <a:effectLst/>
              </a:rPr>
              <a:t>Corkey’s</a:t>
            </a:r>
            <a:r>
              <a:rPr lang="en-US" baseline="0" dirty="0" smtClean="0">
                <a:effectLst/>
              </a:rPr>
              <a:t> </a:t>
            </a:r>
            <a:r>
              <a:rPr lang="en-US" baseline="0" dirty="0" err="1" smtClean="0">
                <a:effectLst/>
              </a:rPr>
              <a:t>metaboloic</a:t>
            </a:r>
            <a:r>
              <a:rPr lang="en-US" baseline="0" dirty="0" smtClean="0">
                <a:effectLst/>
              </a:rPr>
              <a:t> REDOX regulators as well as epigenetics further exacerbate IR, inflammation and immune dysfunction and ,</a:t>
            </a:r>
            <a:r>
              <a:rPr lang="en-US" dirty="0" smtClean="0">
                <a:sym typeface="Wingdings"/>
              </a:rPr>
              <a:t>potentially, susceptibility</a:t>
            </a:r>
            <a:r>
              <a:rPr lang="en-US" baseline="0" dirty="0" smtClean="0">
                <a:sym typeface="Wingdings"/>
              </a:rPr>
              <a:t> to environmental factors </a:t>
            </a:r>
            <a:endParaRPr lang="en-US" dirty="0" smtClean="0">
              <a:sym typeface="Wingdings"/>
            </a:endParaRPr>
          </a:p>
          <a:p>
            <a:endParaRPr lang="en-US" dirty="0" smtClean="0">
              <a:sym typeface="Wingdings"/>
            </a:endParaRPr>
          </a:p>
          <a:p>
            <a:endParaRPr lang="en-US" dirty="0"/>
          </a:p>
        </p:txBody>
      </p:sp>
      <p:sp>
        <p:nvSpPr>
          <p:cNvPr id="4" name="Slide Number Placeholder 3"/>
          <p:cNvSpPr>
            <a:spLocks noGrp="1"/>
          </p:cNvSpPr>
          <p:nvPr>
            <p:ph type="sldNum" sz="quarter" idx="10"/>
          </p:nvPr>
        </p:nvSpPr>
        <p:spPr/>
        <p:txBody>
          <a:bodyPr/>
          <a:lstStyle/>
          <a:p>
            <a:fld id="{D137EFDA-1636-5C4E-9ED5-F3AAC161BA37}" type="slidenum">
              <a:rPr lang="en-US" smtClean="0"/>
              <a:pPr/>
              <a:t>5</a:t>
            </a:fld>
            <a:endParaRPr lang="en-US"/>
          </a:p>
        </p:txBody>
      </p:sp>
    </p:spTree>
    <p:extLst>
      <p:ext uri="{BB962C8B-B14F-4D97-AF65-F5344CB8AC3E}">
        <p14:creationId xmlns:p14="http://schemas.microsoft.com/office/powerpoint/2010/main" val="489812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D9A9A506-1BBC-8044-A4E6-7F6472A5E1D6}" type="slidenum">
              <a:rPr lang="en-US" sz="1200">
                <a:latin typeface="Times" charset="0"/>
              </a:rPr>
              <a:pPr/>
              <a:t>6</a:t>
            </a:fld>
            <a:endParaRPr lang="en-US" sz="1200">
              <a:latin typeface="Times" charset="0"/>
            </a:endParaRPr>
          </a:p>
        </p:txBody>
      </p:sp>
      <p:sp>
        <p:nvSpPr>
          <p:cNvPr id="235522" name="Rectangle 2"/>
          <p:cNvSpPr>
            <a:spLocks noGrp="1" noRot="1" noChangeAspect="1" noChangeArrowheads="1" noTextEdit="1"/>
          </p:cNvSpPr>
          <p:nvPr>
            <p:ph type="sldImg"/>
          </p:nvPr>
        </p:nvSpPr>
        <p:spPr>
          <a:solidFill>
            <a:srgbClr val="FFFFFF"/>
          </a:solidFill>
          <a:ln/>
        </p:spPr>
      </p:sp>
      <p:sp>
        <p:nvSpPr>
          <p:cNvPr id="235523" name="Rectangle 3"/>
          <p:cNvSpPr>
            <a:spLocks noGrp="1" noChangeArrowheads="1"/>
          </p:cNvSpPr>
          <p:nvPr>
            <p:ph type="body" idx="1"/>
          </p:nvPr>
        </p:nvSpPr>
        <p:spPr>
          <a:xfrm>
            <a:off x="685800" y="4343400"/>
            <a:ext cx="5486400" cy="4114800"/>
          </a:xfrm>
          <a:noFill/>
          <a:ln>
            <a:solidFill>
              <a:srgbClr val="000000"/>
            </a:solid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Lst>
        </p:spPr>
        <p:txBody>
          <a:bodyPr lIns="93177" tIns="46589" rIns="93177" bIns="46589"/>
          <a:lstStyle/>
          <a:p>
            <a:pPr algn="ctr" eaLnBrk="1" hangingPunct="1">
              <a:spcBef>
                <a:spcPct val="0"/>
              </a:spcBef>
            </a:pPr>
            <a:endParaRPr lang="en-US" sz="2800" b="1">
              <a:ea typeface="ＭＳ Ｐゴシック" charset="0"/>
              <a:cs typeface="ＭＳ Ｐゴシック" charset="0"/>
            </a:endParaRPr>
          </a:p>
        </p:txBody>
      </p:sp>
    </p:spTree>
    <p:extLst>
      <p:ext uri="{BB962C8B-B14F-4D97-AF65-F5344CB8AC3E}">
        <p14:creationId xmlns:p14="http://schemas.microsoft.com/office/powerpoint/2010/main" val="4094495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9CA13C1E-BD09-844F-A882-40C2F39DCB90}" type="slidenum">
              <a:rPr lang="en-US" sz="1200">
                <a:latin typeface="Times" charset="0"/>
              </a:rPr>
              <a:pPr/>
              <a:t>8</a:t>
            </a:fld>
            <a:endParaRPr lang="en-US" sz="1200">
              <a:latin typeface="Times" charset="0"/>
            </a:endParaRPr>
          </a:p>
        </p:txBody>
      </p:sp>
      <p:sp>
        <p:nvSpPr>
          <p:cNvPr id="237570" name="Rectangle 2"/>
          <p:cNvSpPr>
            <a:spLocks noGrp="1" noRot="1" noChangeAspect="1" noChangeArrowheads="1" noTextEdit="1"/>
          </p:cNvSpPr>
          <p:nvPr>
            <p:ph type="sldImg"/>
          </p:nvPr>
        </p:nvSpPr>
        <p:spPr>
          <a:xfrm>
            <a:off x="1214438" y="533400"/>
            <a:ext cx="4445000" cy="3333750"/>
          </a:xfrm>
          <a:solidFill>
            <a:srgbClr val="FFFFFF"/>
          </a:solidFill>
          <a:ln/>
        </p:spPr>
      </p:sp>
      <p:sp>
        <p:nvSpPr>
          <p:cNvPr id="237571" name="Rectangle 3"/>
          <p:cNvSpPr>
            <a:spLocks noGrp="1" noChangeArrowheads="1"/>
          </p:cNvSpPr>
          <p:nvPr>
            <p:ph type="body" idx="1"/>
          </p:nvPr>
        </p:nvSpPr>
        <p:spPr>
          <a:xfrm>
            <a:off x="304800" y="4724400"/>
            <a:ext cx="6248400" cy="3505200"/>
          </a:xfrm>
          <a:noFill/>
          <a:ln>
            <a:solidFill>
              <a:srgbClr val="000000"/>
            </a:solidFill>
          </a:ln>
          <a:extLst>
            <a:ext uri="{909E8E84-426E-40dd-AFC4-6F175D3DCCD1}">
              <a14:hiddenFill xmlns="" xmlns:a14="http://schemas.microsoft.com/office/drawing/2010/main">
                <a:solidFill>
                  <a:srgbClr val="FFFFFF"/>
                </a:solidFill>
              </a14:hiddenFill>
            </a:ext>
          </a:extLst>
        </p:spPr>
        <p:txBody>
          <a:bodyPr lIns="0" tIns="0" rIns="0" bIns="0"/>
          <a:lstStyle/>
          <a:p>
            <a:pPr>
              <a:spcBef>
                <a:spcPct val="0"/>
              </a:spcBef>
            </a:pPr>
            <a:r>
              <a:rPr lang="en-US" sz="2400">
                <a:ea typeface="ＭＳ Ｐゴシック" charset="0"/>
                <a:cs typeface="ＭＳ Ｐゴシック" charset="0"/>
              </a:rPr>
              <a:t>Medical therapy for each metabolic abnormality is required to reduce atherogenesis </a:t>
            </a:r>
            <a:br>
              <a:rPr lang="en-US" sz="2400">
                <a:ea typeface="ＭＳ Ｐゴシック" charset="0"/>
                <a:cs typeface="ＭＳ Ｐゴシック" charset="0"/>
              </a:rPr>
            </a:br>
            <a:r>
              <a:rPr lang="en-US" sz="2400">
                <a:ea typeface="ＭＳ Ｐゴシック" charset="0"/>
                <a:cs typeface="ＭＳ Ｐゴシック" charset="0"/>
              </a:rPr>
              <a:t>in patients with diabetes. </a:t>
            </a:r>
          </a:p>
          <a:p>
            <a:pPr>
              <a:spcBef>
                <a:spcPct val="0"/>
              </a:spcBef>
            </a:pPr>
            <a:r>
              <a:rPr lang="en-US" sz="2400">
                <a:ea typeface="ＭＳ Ｐゴシック" charset="0"/>
                <a:cs typeface="ＭＳ Ｐゴシック" charset="0"/>
              </a:rPr>
              <a:t>This slide depicts the possible therapeutic options for treating hyperglycemia and insulin resistance, dyslipidemia, hypertension, and hypercoagulability (platelet activation and aggregation).</a:t>
            </a:r>
          </a:p>
          <a:p>
            <a:pPr>
              <a:spcBef>
                <a:spcPct val="0"/>
              </a:spcBef>
            </a:pPr>
            <a:r>
              <a:rPr lang="en-US" sz="2400">
                <a:ea typeface="ＭＳ Ｐゴシック" charset="0"/>
                <a:cs typeface="ＭＳ Ｐゴシック" charset="0"/>
              </a:rPr>
              <a:t>TZDs = thiazolidinediones</a:t>
            </a:r>
          </a:p>
        </p:txBody>
      </p:sp>
      <p:sp>
        <p:nvSpPr>
          <p:cNvPr id="237572" name="Text Box 4"/>
          <p:cNvSpPr txBox="1">
            <a:spLocks noChangeArrowheads="1"/>
          </p:cNvSpPr>
          <p:nvPr/>
        </p:nvSpPr>
        <p:spPr bwMode="auto">
          <a:xfrm>
            <a:off x="304800" y="4302125"/>
            <a:ext cx="6248400" cy="269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lIns="0" tIns="44915" rIns="0" bIns="44915" anchor="b">
            <a:spAutoFit/>
          </a:bodyPr>
          <a:lstStyle>
            <a:lvl1pPr defTabSz="895350">
              <a:defRPr sz="2400">
                <a:solidFill>
                  <a:schemeClr val="tx1"/>
                </a:solidFill>
                <a:latin typeface="Times New Roman" charset="0"/>
                <a:ea typeface="ＭＳ Ｐゴシック" charset="0"/>
                <a:cs typeface="ＭＳ Ｐゴシック" charset="0"/>
              </a:defRPr>
            </a:lvl1pPr>
            <a:lvl2pPr marL="742950" indent="-285750" defTabSz="895350">
              <a:defRPr sz="2400">
                <a:solidFill>
                  <a:schemeClr val="tx1"/>
                </a:solidFill>
                <a:latin typeface="Times New Roman" charset="0"/>
                <a:ea typeface="ＭＳ Ｐゴシック" charset="0"/>
              </a:defRPr>
            </a:lvl2pPr>
            <a:lvl3pPr marL="1143000" indent="-228600" defTabSz="895350">
              <a:defRPr sz="2400">
                <a:solidFill>
                  <a:schemeClr val="tx1"/>
                </a:solidFill>
                <a:latin typeface="Times New Roman" charset="0"/>
                <a:ea typeface="ＭＳ Ｐゴシック" charset="0"/>
              </a:defRPr>
            </a:lvl3pPr>
            <a:lvl4pPr marL="1600200" indent="-228600" defTabSz="895350">
              <a:defRPr sz="2400">
                <a:solidFill>
                  <a:schemeClr val="tx1"/>
                </a:solidFill>
                <a:latin typeface="Times New Roman" charset="0"/>
                <a:ea typeface="ＭＳ Ｐゴシック" charset="0"/>
              </a:defRPr>
            </a:lvl4pPr>
            <a:lvl5pPr marL="2057400" indent="-228600" defTabSz="895350">
              <a:defRPr sz="2400">
                <a:solidFill>
                  <a:schemeClr val="tx1"/>
                </a:solidFill>
                <a:latin typeface="Times New Roman" charset="0"/>
                <a:ea typeface="ＭＳ Ｐゴシック" charset="0"/>
              </a:defRPr>
            </a:lvl5pPr>
            <a:lvl6pPr marL="2514600" indent="-228600" defTabSz="89535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89535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89535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895350"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pPr>
            <a:r>
              <a:rPr lang="en-US" sz="1200" b="1">
                <a:latin typeface="Arial" charset="0"/>
              </a:rPr>
              <a:t>Aggressive medical therapy in diabetes</a:t>
            </a:r>
          </a:p>
        </p:txBody>
      </p:sp>
    </p:spTree>
    <p:extLst>
      <p:ext uri="{BB962C8B-B14F-4D97-AF65-F5344CB8AC3E}">
        <p14:creationId xmlns:p14="http://schemas.microsoft.com/office/powerpoint/2010/main" val="2356380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2A9199F-A348-3448-BED6-AFD697B3247C}" type="datetimeFigureOut">
              <a:rPr lang="en-US" smtClean="0"/>
              <a:pPr/>
              <a:t>7/30/17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D2EDEF-3451-7448-87E3-B6A13191168D}" type="slidenum">
              <a:rPr lang="en-US" smtClean="0"/>
              <a:pPr/>
              <a:t>‹#›</a:t>
            </a:fld>
            <a:endParaRPr lang="en-US"/>
          </a:p>
        </p:txBody>
      </p:sp>
    </p:spTree>
    <p:extLst>
      <p:ext uri="{BB962C8B-B14F-4D97-AF65-F5344CB8AC3E}">
        <p14:creationId xmlns:p14="http://schemas.microsoft.com/office/powerpoint/2010/main" val="31681528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A9199F-A348-3448-BED6-AFD697B3247C}" type="datetimeFigureOut">
              <a:rPr lang="en-US" smtClean="0"/>
              <a:pPr/>
              <a:t>7/30/17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D2EDEF-3451-7448-87E3-B6A13191168D}" type="slidenum">
              <a:rPr lang="en-US" smtClean="0"/>
              <a:pPr/>
              <a:t>‹#›</a:t>
            </a:fld>
            <a:endParaRPr lang="en-US"/>
          </a:p>
        </p:txBody>
      </p:sp>
    </p:spTree>
    <p:extLst>
      <p:ext uri="{BB962C8B-B14F-4D97-AF65-F5344CB8AC3E}">
        <p14:creationId xmlns:p14="http://schemas.microsoft.com/office/powerpoint/2010/main" val="24072349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A9199F-A348-3448-BED6-AFD697B3247C}" type="datetimeFigureOut">
              <a:rPr lang="en-US" smtClean="0"/>
              <a:pPr/>
              <a:t>7/30/17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D2EDEF-3451-7448-87E3-B6A13191168D}" type="slidenum">
              <a:rPr lang="en-US" smtClean="0"/>
              <a:pPr/>
              <a:t>‹#›</a:t>
            </a:fld>
            <a:endParaRPr lang="en-US"/>
          </a:p>
        </p:txBody>
      </p:sp>
    </p:spTree>
    <p:extLst>
      <p:ext uri="{BB962C8B-B14F-4D97-AF65-F5344CB8AC3E}">
        <p14:creationId xmlns:p14="http://schemas.microsoft.com/office/powerpoint/2010/main" val="856457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2A9199F-A348-3448-BED6-AFD697B3247C}" type="datetimeFigureOut">
              <a:rPr lang="en-US" smtClean="0"/>
              <a:pPr/>
              <a:t>7/30/17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D2EDEF-3451-7448-87E3-B6A13191168D}" type="slidenum">
              <a:rPr lang="en-US" smtClean="0"/>
              <a:pPr/>
              <a:t>‹#›</a:t>
            </a:fld>
            <a:endParaRPr lang="en-US"/>
          </a:p>
        </p:txBody>
      </p:sp>
    </p:spTree>
    <p:extLst>
      <p:ext uri="{BB962C8B-B14F-4D97-AF65-F5344CB8AC3E}">
        <p14:creationId xmlns:p14="http://schemas.microsoft.com/office/powerpoint/2010/main" val="9541233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2A9199F-A348-3448-BED6-AFD697B3247C}" type="datetimeFigureOut">
              <a:rPr lang="en-US" smtClean="0"/>
              <a:pPr/>
              <a:t>7/30/17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9D2EDEF-3451-7448-87E3-B6A13191168D}" type="slidenum">
              <a:rPr lang="en-US" smtClean="0"/>
              <a:pPr/>
              <a:t>‹#›</a:t>
            </a:fld>
            <a:endParaRPr lang="en-US"/>
          </a:p>
        </p:txBody>
      </p:sp>
    </p:spTree>
    <p:extLst>
      <p:ext uri="{BB962C8B-B14F-4D97-AF65-F5344CB8AC3E}">
        <p14:creationId xmlns:p14="http://schemas.microsoft.com/office/powerpoint/2010/main" val="4861530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2A9199F-A348-3448-BED6-AFD697B3247C}" type="datetimeFigureOut">
              <a:rPr lang="en-US" smtClean="0"/>
              <a:pPr/>
              <a:t>7/30/17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9D2EDEF-3451-7448-87E3-B6A13191168D}" type="slidenum">
              <a:rPr lang="en-US" smtClean="0"/>
              <a:pPr/>
              <a:t>‹#›</a:t>
            </a:fld>
            <a:endParaRPr lang="en-US"/>
          </a:p>
        </p:txBody>
      </p:sp>
    </p:spTree>
    <p:extLst>
      <p:ext uri="{BB962C8B-B14F-4D97-AF65-F5344CB8AC3E}">
        <p14:creationId xmlns:p14="http://schemas.microsoft.com/office/powerpoint/2010/main" val="26609687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A9199F-A348-3448-BED6-AFD697B3247C}" type="datetimeFigureOut">
              <a:rPr lang="en-US" smtClean="0"/>
              <a:pPr/>
              <a:t>7/30/17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9D2EDEF-3451-7448-87E3-B6A13191168D}" type="slidenum">
              <a:rPr lang="en-US" smtClean="0"/>
              <a:pPr/>
              <a:t>‹#›</a:t>
            </a:fld>
            <a:endParaRPr lang="en-US"/>
          </a:p>
        </p:txBody>
      </p:sp>
    </p:spTree>
    <p:extLst>
      <p:ext uri="{BB962C8B-B14F-4D97-AF65-F5344CB8AC3E}">
        <p14:creationId xmlns:p14="http://schemas.microsoft.com/office/powerpoint/2010/main" val="19905657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A9199F-A348-3448-BED6-AFD697B3247C}" type="datetimeFigureOut">
              <a:rPr lang="en-US" smtClean="0"/>
              <a:pPr/>
              <a:t>7/30/17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D2EDEF-3451-7448-87E3-B6A13191168D}" type="slidenum">
              <a:rPr lang="en-US" smtClean="0"/>
              <a:pPr/>
              <a:t>‹#›</a:t>
            </a:fld>
            <a:endParaRPr lang="en-US"/>
          </a:p>
        </p:txBody>
      </p:sp>
    </p:spTree>
    <p:extLst>
      <p:ext uri="{BB962C8B-B14F-4D97-AF65-F5344CB8AC3E}">
        <p14:creationId xmlns:p14="http://schemas.microsoft.com/office/powerpoint/2010/main" val="36991916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A9199F-A348-3448-BED6-AFD697B3247C}" type="datetimeFigureOut">
              <a:rPr lang="en-US" smtClean="0"/>
              <a:pPr/>
              <a:t>7/30/17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D2EDEF-3451-7448-87E3-B6A13191168D}" type="slidenum">
              <a:rPr lang="en-US" smtClean="0"/>
              <a:pPr/>
              <a:t>‹#›</a:t>
            </a:fld>
            <a:endParaRPr lang="en-US"/>
          </a:p>
        </p:txBody>
      </p:sp>
    </p:spTree>
    <p:extLst>
      <p:ext uri="{BB962C8B-B14F-4D97-AF65-F5344CB8AC3E}">
        <p14:creationId xmlns:p14="http://schemas.microsoft.com/office/powerpoint/2010/main" val="2285778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A9199F-A348-3448-BED6-AFD697B3247C}" type="datetimeFigureOut">
              <a:rPr lang="en-US" smtClean="0"/>
              <a:pPr/>
              <a:t>7/30/17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D2EDEF-3451-7448-87E3-B6A13191168D}" type="slidenum">
              <a:rPr lang="en-US" smtClean="0"/>
              <a:pPr/>
              <a:t>‹#›</a:t>
            </a:fld>
            <a:endParaRPr lang="en-US"/>
          </a:p>
        </p:txBody>
      </p:sp>
    </p:spTree>
    <p:extLst>
      <p:ext uri="{BB962C8B-B14F-4D97-AF65-F5344CB8AC3E}">
        <p14:creationId xmlns:p14="http://schemas.microsoft.com/office/powerpoint/2010/main" val="15508445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A9199F-A348-3448-BED6-AFD697B3247C}" type="datetimeFigureOut">
              <a:rPr lang="en-US" smtClean="0"/>
              <a:pPr/>
              <a:t>7/30/17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D2EDEF-3451-7448-87E3-B6A13191168D}" type="slidenum">
              <a:rPr lang="en-US" smtClean="0"/>
              <a:pPr/>
              <a:t>‹#›</a:t>
            </a:fld>
            <a:endParaRPr lang="en-US"/>
          </a:p>
        </p:txBody>
      </p:sp>
    </p:spTree>
    <p:extLst>
      <p:ext uri="{BB962C8B-B14F-4D97-AF65-F5344CB8AC3E}">
        <p14:creationId xmlns:p14="http://schemas.microsoft.com/office/powerpoint/2010/main" val="46362868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9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A9199F-A348-3448-BED6-AFD697B3247C}" type="datetimeFigureOut">
              <a:rPr lang="en-US" smtClean="0"/>
              <a:pPr/>
              <a:t>7/30/17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D2EDEF-3451-7448-87E3-B6A13191168D}" type="slidenum">
              <a:rPr lang="en-US" smtClean="0"/>
              <a:pPr/>
              <a:t>‹#›</a:t>
            </a:fld>
            <a:endParaRPr lang="en-US"/>
          </a:p>
        </p:txBody>
      </p:sp>
    </p:spTree>
    <p:extLst>
      <p:ext uri="{BB962C8B-B14F-4D97-AF65-F5344CB8AC3E}">
        <p14:creationId xmlns:p14="http://schemas.microsoft.com/office/powerpoint/2010/main" val="5798141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Title 1"/>
          <p:cNvSpPr>
            <a:spLocks noGrp="1"/>
          </p:cNvSpPr>
          <p:nvPr>
            <p:ph type="title"/>
          </p:nvPr>
        </p:nvSpPr>
        <p:spPr>
          <a:xfrm>
            <a:off x="0" y="162244"/>
            <a:ext cx="9144000" cy="1143000"/>
          </a:xfrm>
        </p:spPr>
        <p:txBody>
          <a:bodyPr>
            <a:noAutofit/>
          </a:bodyPr>
          <a:lstStyle/>
          <a:p>
            <a:r>
              <a:rPr lang="en-US" sz="3600" b="1" dirty="0" smtClean="0">
                <a:solidFill>
                  <a:srgbClr val="FFFF00"/>
                </a:solidFill>
                <a:ea typeface="ＭＳ Ｐゴシック" charset="0"/>
                <a:cs typeface="ＭＳ Ｐゴシック" charset="0"/>
              </a:rPr>
              <a:t>Avoid Early Insulin Therapy </a:t>
            </a:r>
            <a:br>
              <a:rPr lang="en-US" sz="3600" b="1" dirty="0" smtClean="0">
                <a:solidFill>
                  <a:srgbClr val="FFFF00"/>
                </a:solidFill>
                <a:ea typeface="ＭＳ Ｐゴシック" charset="0"/>
                <a:cs typeface="ＭＳ Ｐゴシック" charset="0"/>
              </a:rPr>
            </a:br>
            <a:r>
              <a:rPr lang="en-US" sz="2000" b="1" dirty="0" smtClean="0">
                <a:solidFill>
                  <a:srgbClr val="FFFF00"/>
                </a:solidFill>
                <a:ea typeface="ＭＳ Ｐゴシック" charset="0"/>
                <a:cs typeface="ＭＳ Ｐゴシック" charset="0"/>
              </a:rPr>
              <a:t>(except in </a:t>
            </a:r>
            <a:r>
              <a:rPr lang="en-US" sz="2000" b="1" smtClean="0">
                <a:solidFill>
                  <a:srgbClr val="FFFF00"/>
                </a:solidFill>
                <a:ea typeface="ＭＳ Ｐゴシック" charset="0"/>
                <a:cs typeface="ＭＳ Ｐゴシック" charset="0"/>
              </a:rPr>
              <a:t>Ketosis-prone)</a:t>
            </a:r>
            <a:r>
              <a:rPr lang="en-US" sz="2800" dirty="0" smtClean="0">
                <a:solidFill>
                  <a:srgbClr val="FFFF00"/>
                </a:solidFill>
                <a:latin typeface="Arial" charset="0"/>
                <a:ea typeface="ＭＳ Ｐゴシック" charset="0"/>
                <a:cs typeface="ＭＳ Ｐゴシック" charset="0"/>
              </a:rPr>
              <a:t/>
            </a:r>
            <a:br>
              <a:rPr lang="en-US" sz="2800" dirty="0" smtClean="0">
                <a:solidFill>
                  <a:srgbClr val="FFFF00"/>
                </a:solidFill>
                <a:latin typeface="Arial" charset="0"/>
                <a:ea typeface="ＭＳ Ｐゴシック" charset="0"/>
                <a:cs typeface="ＭＳ Ｐゴシック" charset="0"/>
              </a:rPr>
            </a:br>
            <a:r>
              <a:rPr lang="en-US" sz="2400" b="1" dirty="0" smtClean="0">
                <a:solidFill>
                  <a:srgbClr val="FFFF00"/>
                </a:solidFill>
                <a:latin typeface="Arial" charset="0"/>
                <a:ea typeface="ＭＳ Ｐゴシック" charset="0"/>
                <a:cs typeface="ＭＳ Ｐゴシック" charset="0"/>
              </a:rPr>
              <a:t>Vicious </a:t>
            </a:r>
            <a:r>
              <a:rPr lang="en-US" sz="2400" b="1" dirty="0">
                <a:solidFill>
                  <a:srgbClr val="FFFF00"/>
                </a:solidFill>
                <a:latin typeface="Arial" charset="0"/>
                <a:ea typeface="ＭＳ Ｐゴシック" charset="0"/>
                <a:cs typeface="ＭＳ Ｐゴシック" charset="0"/>
              </a:rPr>
              <a:t>Circle(s) of Hyperinsulinemia-</a:t>
            </a:r>
            <a:br>
              <a:rPr lang="en-US" sz="2400" b="1" dirty="0">
                <a:solidFill>
                  <a:srgbClr val="FFFF00"/>
                </a:solidFill>
                <a:latin typeface="Arial" charset="0"/>
                <a:ea typeface="ＭＳ Ｐゴシック" charset="0"/>
                <a:cs typeface="ＭＳ Ｐゴシック" charset="0"/>
              </a:rPr>
            </a:br>
            <a:r>
              <a:rPr lang="en-US" sz="2400" b="1" dirty="0">
                <a:solidFill>
                  <a:srgbClr val="FFFF00"/>
                </a:solidFill>
                <a:latin typeface="Arial" charset="0"/>
                <a:ea typeface="ＭＳ Ｐゴシック" charset="0"/>
                <a:cs typeface="ＭＳ Ｐゴシック" charset="0"/>
              </a:rPr>
              <a:t>Result in Weight Gain and Hypoglycemia</a:t>
            </a:r>
          </a:p>
        </p:txBody>
      </p:sp>
      <p:pic>
        <p:nvPicPr>
          <p:cNvPr id="28057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3172" y="2002369"/>
            <a:ext cx="7924800" cy="4838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Curved Left Arrow 4"/>
          <p:cNvSpPr/>
          <p:nvPr/>
        </p:nvSpPr>
        <p:spPr>
          <a:xfrm rot="1226458">
            <a:off x="5936545" y="3524250"/>
            <a:ext cx="863600" cy="2382838"/>
          </a:xfrm>
          <a:prstGeom prst="curvedLef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solidFill>
            </a:endParaRPr>
          </a:p>
        </p:txBody>
      </p:sp>
      <p:sp>
        <p:nvSpPr>
          <p:cNvPr id="280580" name="TextBox 5"/>
          <p:cNvSpPr txBox="1">
            <a:spLocks noChangeArrowheads="1"/>
          </p:cNvSpPr>
          <p:nvPr/>
        </p:nvSpPr>
        <p:spPr bwMode="auto">
          <a:xfrm>
            <a:off x="6265334" y="4419601"/>
            <a:ext cx="2095232" cy="7386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dirty="0"/>
              <a:t>Hypoglycemia</a:t>
            </a:r>
          </a:p>
          <a:p>
            <a:pPr eaLnBrk="1" hangingPunct="1"/>
            <a:r>
              <a:rPr lang="en-US" sz="1800" dirty="0"/>
              <a:t>Symptomatic or not!</a:t>
            </a:r>
          </a:p>
        </p:txBody>
      </p:sp>
      <p:sp>
        <p:nvSpPr>
          <p:cNvPr id="280581" name="TextBox 2"/>
          <p:cNvSpPr txBox="1">
            <a:spLocks noChangeArrowheads="1"/>
          </p:cNvSpPr>
          <p:nvPr/>
        </p:nvSpPr>
        <p:spPr bwMode="auto">
          <a:xfrm>
            <a:off x="6083322" y="2590801"/>
            <a:ext cx="1692390"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1600" b="1" dirty="0"/>
              <a:t>Or </a:t>
            </a:r>
            <a:r>
              <a:rPr lang="en-US" sz="1600" b="1" dirty="0" smtClean="0"/>
              <a:t>bolus Insulin</a:t>
            </a:r>
          </a:p>
          <a:p>
            <a:pPr eaLnBrk="1" hangingPunct="1"/>
            <a:r>
              <a:rPr lang="en-US" sz="1600" b="1" dirty="0" smtClean="0"/>
              <a:t>=</a:t>
            </a:r>
            <a:r>
              <a:rPr lang="en-US" sz="1600" b="1" dirty="0" err="1" smtClean="0"/>
              <a:t>Overinsulinized</a:t>
            </a:r>
            <a:endParaRPr lang="en-US" sz="1600" b="1" dirty="0"/>
          </a:p>
        </p:txBody>
      </p:sp>
      <p:sp>
        <p:nvSpPr>
          <p:cNvPr id="280582" name="TextBox 6"/>
          <p:cNvSpPr txBox="1">
            <a:spLocks noChangeArrowheads="1"/>
          </p:cNvSpPr>
          <p:nvPr/>
        </p:nvSpPr>
        <p:spPr bwMode="auto">
          <a:xfrm>
            <a:off x="4962392" y="2590801"/>
            <a:ext cx="1296449"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1600" b="1" dirty="0" smtClean="0"/>
              <a:t>Undue Basal </a:t>
            </a:r>
            <a:endParaRPr lang="en-US" sz="1600" b="1" dirty="0"/>
          </a:p>
        </p:txBody>
      </p:sp>
      <p:sp>
        <p:nvSpPr>
          <p:cNvPr id="2" name="TextBox 1"/>
          <p:cNvSpPr txBox="1"/>
          <p:nvPr/>
        </p:nvSpPr>
        <p:spPr>
          <a:xfrm>
            <a:off x="3640667" y="5461000"/>
            <a:ext cx="1996660" cy="338554"/>
          </a:xfrm>
          <a:prstGeom prst="rect">
            <a:avLst/>
          </a:prstGeom>
          <a:solidFill>
            <a:schemeClr val="bg1"/>
          </a:solidFill>
        </p:spPr>
        <p:txBody>
          <a:bodyPr wrap="none" rtlCol="0">
            <a:spAutoFit/>
          </a:bodyPr>
          <a:lstStyle/>
          <a:p>
            <a:r>
              <a:rPr lang="en-US" sz="1600" b="1" dirty="0" smtClean="0"/>
              <a:t>INCREASED APPETITE</a:t>
            </a:r>
            <a:endParaRPr lang="en-US" sz="1600" b="1" dirty="0"/>
          </a:p>
        </p:txBody>
      </p:sp>
      <p:sp>
        <p:nvSpPr>
          <p:cNvPr id="3" name="TextBox 2"/>
          <p:cNvSpPr txBox="1"/>
          <p:nvPr/>
        </p:nvSpPr>
        <p:spPr>
          <a:xfrm>
            <a:off x="483172" y="3079135"/>
            <a:ext cx="1826705" cy="523220"/>
          </a:xfrm>
          <a:prstGeom prst="rect">
            <a:avLst/>
          </a:prstGeom>
          <a:noFill/>
        </p:spPr>
        <p:txBody>
          <a:bodyPr wrap="none" rtlCol="0">
            <a:spAutoFit/>
          </a:bodyPr>
          <a:lstStyle/>
          <a:p>
            <a:r>
              <a:rPr lang="en-US" sz="1400" b="1" dirty="0" smtClean="0"/>
              <a:t>Patient eats too much</a:t>
            </a:r>
          </a:p>
          <a:p>
            <a:r>
              <a:rPr lang="en-US" sz="1400" b="1" dirty="0" smtClean="0"/>
              <a:t>Or simple sugars</a:t>
            </a:r>
            <a:endParaRPr lang="en-US" sz="1400" b="1" dirty="0"/>
          </a:p>
        </p:txBody>
      </p:sp>
      <p:sp>
        <p:nvSpPr>
          <p:cNvPr id="4" name="TextBox 3"/>
          <p:cNvSpPr txBox="1"/>
          <p:nvPr/>
        </p:nvSpPr>
        <p:spPr>
          <a:xfrm>
            <a:off x="3640667" y="2201333"/>
            <a:ext cx="1608133" cy="307777"/>
          </a:xfrm>
          <a:prstGeom prst="rect">
            <a:avLst/>
          </a:prstGeom>
          <a:noFill/>
        </p:spPr>
        <p:txBody>
          <a:bodyPr wrap="none" rtlCol="0">
            <a:spAutoFit/>
          </a:bodyPr>
          <a:lstStyle/>
          <a:p>
            <a:r>
              <a:rPr lang="en-US" sz="1400" b="1" dirty="0" smtClean="0"/>
              <a:t>Blood glucose rises</a:t>
            </a:r>
            <a:endParaRPr lang="en-US" sz="1400" b="1" dirty="0"/>
          </a:p>
        </p:txBody>
      </p:sp>
      <p:cxnSp>
        <p:nvCxnSpPr>
          <p:cNvPr id="7" name="Straight Arrow Connector 6"/>
          <p:cNvCxnSpPr/>
          <p:nvPr/>
        </p:nvCxnSpPr>
        <p:spPr>
          <a:xfrm>
            <a:off x="1839303" y="3448467"/>
            <a:ext cx="872067" cy="846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353495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54274" name="TextBox 23"/>
          <p:cNvSpPr txBox="1">
            <a:spLocks noChangeArrowheads="1"/>
          </p:cNvSpPr>
          <p:nvPr/>
        </p:nvSpPr>
        <p:spPr bwMode="auto">
          <a:xfrm>
            <a:off x="2705100" y="2474913"/>
            <a:ext cx="2951163" cy="715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133350" indent="-133350">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1300" b="1">
                <a:solidFill>
                  <a:srgbClr val="17375E"/>
                </a:solidFill>
              </a:rPr>
              <a:t>‘Obligatory’ excess peripheral insulin </a:t>
            </a:r>
            <a:r>
              <a:rPr lang="en-US" sz="1300">
                <a:solidFill>
                  <a:srgbClr val="17375E"/>
                </a:solidFill>
              </a:rPr>
              <a:t>to get modicum of reduced hepatic glucose         production</a:t>
            </a:r>
          </a:p>
        </p:txBody>
      </p:sp>
      <p:sp>
        <p:nvSpPr>
          <p:cNvPr id="19" name="TextBox 23"/>
          <p:cNvSpPr txBox="1">
            <a:spLocks noChangeArrowheads="1"/>
          </p:cNvSpPr>
          <p:nvPr/>
        </p:nvSpPr>
        <p:spPr bwMode="auto">
          <a:xfrm>
            <a:off x="663575" y="1838325"/>
            <a:ext cx="1577975" cy="387350"/>
          </a:xfrm>
          <a:prstGeom prst="rect">
            <a:avLst/>
          </a:prstGeom>
          <a:solidFill>
            <a:srgbClr val="F6BB00"/>
          </a:solidFill>
          <a:ln>
            <a:solidFill>
              <a:srgbClr val="B08600"/>
            </a:solidFill>
          </a:ln>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fontAlgn="auto" hangingPunct="1">
              <a:lnSpc>
                <a:spcPts val="2250"/>
              </a:lnSpc>
              <a:spcBef>
                <a:spcPts val="0"/>
              </a:spcBef>
              <a:spcAft>
                <a:spcPts val="0"/>
              </a:spcAft>
              <a:defRPr/>
            </a:pPr>
            <a:r>
              <a:rPr lang="en-US" sz="1350" b="1" dirty="0">
                <a:solidFill>
                  <a:srgbClr val="2E2300"/>
                </a:solidFill>
                <a:latin typeface="Calibri"/>
              </a:rPr>
              <a:t>Endogenous Insulin </a:t>
            </a:r>
          </a:p>
        </p:txBody>
      </p:sp>
      <p:sp>
        <p:nvSpPr>
          <p:cNvPr id="54276" name="TextBox 23"/>
          <p:cNvSpPr txBox="1">
            <a:spLocks noChangeArrowheads="1"/>
          </p:cNvSpPr>
          <p:nvPr/>
        </p:nvSpPr>
        <p:spPr bwMode="auto">
          <a:xfrm>
            <a:off x="7272338" y="3600450"/>
            <a:ext cx="1019175" cy="1878013"/>
          </a:xfrm>
          <a:prstGeom prst="rect">
            <a:avLst/>
          </a:prstGeom>
          <a:noFill/>
          <a:ln w="19050">
            <a:solidFill>
              <a:srgbClr val="B086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endParaRPr lang="en-US" sz="1300" b="1">
              <a:solidFill>
                <a:srgbClr val="17375E"/>
              </a:solidFill>
              <a:ea typeface="MS PGothic" charset="0"/>
              <a:cs typeface="MS PGothic" charset="0"/>
            </a:endParaRPr>
          </a:p>
          <a:p>
            <a:pPr algn="ctr" eaLnBrk="1" hangingPunct="1"/>
            <a:endParaRPr lang="en-US" sz="900" b="1" i="1">
              <a:solidFill>
                <a:srgbClr val="17375E"/>
              </a:solidFill>
              <a:ea typeface="MS PGothic" charset="0"/>
              <a:cs typeface="MS PGothic" charset="0"/>
            </a:endParaRPr>
          </a:p>
          <a:p>
            <a:pPr algn="ctr" eaLnBrk="1" hangingPunct="1"/>
            <a:r>
              <a:rPr lang="el-GR" sz="1300" b="1" i="1">
                <a:solidFill>
                  <a:srgbClr val="17375E"/>
                </a:solidFill>
                <a:ea typeface="MS PGothic" charset="0"/>
                <a:cs typeface="MS PGothic" charset="0"/>
              </a:rPr>
              <a:t>β-</a:t>
            </a:r>
            <a:r>
              <a:rPr lang="en-US" sz="1300" b="1" i="1">
                <a:solidFill>
                  <a:srgbClr val="17375E"/>
                </a:solidFill>
                <a:ea typeface="MS PGothic" charset="0"/>
                <a:cs typeface="MS PGothic" charset="0"/>
              </a:rPr>
              <a:t>cell Dysfunction</a:t>
            </a:r>
          </a:p>
          <a:p>
            <a:pPr algn="ctr" eaLnBrk="1" hangingPunct="1"/>
            <a:r>
              <a:rPr lang="en-US" sz="1300" b="1" i="1">
                <a:solidFill>
                  <a:srgbClr val="17375E"/>
                </a:solidFill>
                <a:ea typeface="MS PGothic" charset="0"/>
                <a:cs typeface="MS PGothic" charset="0"/>
              </a:rPr>
              <a:t>-------</a:t>
            </a:r>
          </a:p>
          <a:p>
            <a:pPr algn="ctr" eaLnBrk="1" hangingPunct="1"/>
            <a:r>
              <a:rPr lang="en-US" sz="1300" b="1" i="1">
                <a:solidFill>
                  <a:srgbClr val="17375E"/>
                </a:solidFill>
                <a:ea typeface="MS PGothic" charset="0"/>
                <a:cs typeface="MS PGothic" charset="0"/>
              </a:rPr>
              <a:t> Potential </a:t>
            </a:r>
          </a:p>
          <a:p>
            <a:pPr algn="ctr" eaLnBrk="1" hangingPunct="1"/>
            <a:r>
              <a:rPr lang="el-GR" sz="1300" b="1" i="1">
                <a:solidFill>
                  <a:srgbClr val="17375E"/>
                </a:solidFill>
                <a:ea typeface="MS PGothic" charset="0"/>
                <a:cs typeface="MS PGothic" charset="0"/>
              </a:rPr>
              <a:t>β-</a:t>
            </a:r>
            <a:r>
              <a:rPr lang="en-US" sz="1300" b="1" i="1">
                <a:solidFill>
                  <a:srgbClr val="17375E"/>
                </a:solidFill>
                <a:ea typeface="MS PGothic" charset="0"/>
                <a:cs typeface="MS PGothic" charset="0"/>
              </a:rPr>
              <a:t>cell Exhaustion</a:t>
            </a:r>
          </a:p>
          <a:p>
            <a:pPr algn="ctr" eaLnBrk="1" hangingPunct="1"/>
            <a:endParaRPr lang="en-US" sz="1600" b="1">
              <a:solidFill>
                <a:srgbClr val="17375E"/>
              </a:solidFill>
              <a:ea typeface="MS PGothic" charset="0"/>
              <a:cs typeface="MS PGothic" charset="0"/>
            </a:endParaRPr>
          </a:p>
        </p:txBody>
      </p:sp>
      <p:sp>
        <p:nvSpPr>
          <p:cNvPr id="54277" name="TextBox 23"/>
          <p:cNvSpPr txBox="1">
            <a:spLocks noChangeArrowheads="1"/>
          </p:cNvSpPr>
          <p:nvPr/>
        </p:nvSpPr>
        <p:spPr bwMode="auto">
          <a:xfrm>
            <a:off x="6265863" y="1749425"/>
            <a:ext cx="2228850" cy="506413"/>
          </a:xfrm>
          <a:prstGeom prst="rect">
            <a:avLst/>
          </a:prstGeom>
          <a:solidFill>
            <a:srgbClr val="F6BB00"/>
          </a:solidFill>
          <a:ln w="9525">
            <a:solidFill>
              <a:srgbClr val="B08600"/>
            </a:solidFill>
            <a:miter lim="800000"/>
            <a:headEnd/>
            <a:tailEnd/>
          </a:ln>
        </p:spPr>
        <p:txBody>
          <a:bodyPr>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300" b="1">
                <a:solidFill>
                  <a:srgbClr val="2E2300"/>
                </a:solidFill>
                <a:ea typeface="MS PGothic" charset="0"/>
                <a:cs typeface="MS PGothic" charset="0"/>
              </a:rPr>
              <a:t>Fine-tuned, physiologically appropriate insulinemia</a:t>
            </a:r>
          </a:p>
        </p:txBody>
      </p:sp>
      <p:cxnSp>
        <p:nvCxnSpPr>
          <p:cNvPr id="34" name="Straight Arrow Connector 33"/>
          <p:cNvCxnSpPr>
            <a:cxnSpLocks noChangeShapeType="1"/>
          </p:cNvCxnSpPr>
          <p:nvPr/>
        </p:nvCxnSpPr>
        <p:spPr bwMode="auto">
          <a:xfrm>
            <a:off x="2347913" y="1987550"/>
            <a:ext cx="479425" cy="0"/>
          </a:xfrm>
          <a:prstGeom prst="straightConnector1">
            <a:avLst/>
          </a:prstGeom>
          <a:noFill/>
          <a:ln w="31750">
            <a:solidFill>
              <a:srgbClr val="1F4E79"/>
            </a:solidFill>
            <a:round/>
            <a:headEnd/>
            <a:tailEnd type="arrow" w="med" len="med"/>
          </a:ln>
          <a:effectLst>
            <a:outerShdw blurRad="40000" dist="20000" dir="5400000" rotWithShape="0">
              <a:srgbClr val="000000">
                <a:alpha val="37999"/>
              </a:srgbClr>
            </a:outerShdw>
          </a:effectLst>
          <a:extLst/>
        </p:spPr>
      </p:cxnSp>
      <p:sp>
        <p:nvSpPr>
          <p:cNvPr id="2" name="Rounded Rectangle 1"/>
          <p:cNvSpPr>
            <a:spLocks noChangeArrowheads="1"/>
          </p:cNvSpPr>
          <p:nvPr/>
        </p:nvSpPr>
        <p:spPr bwMode="auto">
          <a:xfrm>
            <a:off x="1685925" y="4233863"/>
            <a:ext cx="1303338" cy="274637"/>
          </a:xfrm>
          <a:prstGeom prst="roundRect">
            <a:avLst>
              <a:gd name="adj" fmla="val 16667"/>
            </a:avLst>
          </a:prstGeom>
          <a:gradFill rotWithShape="1">
            <a:gsLst>
              <a:gs pos="0">
                <a:srgbClr val="8CB1FC"/>
              </a:gs>
              <a:gs pos="100000">
                <a:srgbClr val="3342D5"/>
              </a:gs>
            </a:gsLst>
            <a:lin ang="5400000"/>
          </a:gradFill>
          <a:ln w="9525">
            <a:solidFill>
              <a:srgbClr val="5698D3"/>
            </a:solidFill>
            <a:round/>
            <a:headEnd/>
            <a:tailEnd/>
          </a:ln>
          <a:effectLst>
            <a:outerShdw blurRad="40000" dist="23000" dir="5400000" rotWithShape="0">
              <a:srgbClr val="000000">
                <a:alpha val="34998"/>
              </a:srgbClr>
            </a:outerShdw>
          </a:effectLst>
        </p:spPr>
        <p:txBody>
          <a:bodyPr anchor="ctr"/>
          <a:lstStyle/>
          <a:p>
            <a:pPr algn="ctr" fontAlgn="auto">
              <a:spcBef>
                <a:spcPts val="0"/>
              </a:spcBef>
              <a:spcAft>
                <a:spcPts val="0"/>
              </a:spcAft>
              <a:defRPr/>
            </a:pPr>
            <a:r>
              <a:rPr lang="en-US" sz="1200" b="1" dirty="0">
                <a:solidFill>
                  <a:prstClr val="white"/>
                </a:solidFill>
                <a:latin typeface="+mn-lt"/>
                <a:ea typeface="+mn-ea"/>
                <a:cs typeface="+mn-cs"/>
              </a:rPr>
              <a:t>Atherosclerosis</a:t>
            </a:r>
          </a:p>
        </p:txBody>
      </p:sp>
      <p:sp>
        <p:nvSpPr>
          <p:cNvPr id="18" name="Rounded Rectangle 17"/>
          <p:cNvSpPr>
            <a:spLocks noChangeArrowheads="1"/>
          </p:cNvSpPr>
          <p:nvPr/>
        </p:nvSpPr>
        <p:spPr bwMode="auto">
          <a:xfrm>
            <a:off x="1685925" y="4694238"/>
            <a:ext cx="1303338" cy="274637"/>
          </a:xfrm>
          <a:prstGeom prst="roundRect">
            <a:avLst>
              <a:gd name="adj" fmla="val 16667"/>
            </a:avLst>
          </a:prstGeom>
          <a:gradFill rotWithShape="1">
            <a:gsLst>
              <a:gs pos="0">
                <a:srgbClr val="8CB1FC"/>
              </a:gs>
              <a:gs pos="100000">
                <a:srgbClr val="3342D5"/>
              </a:gs>
            </a:gsLst>
            <a:lin ang="5400000"/>
          </a:gradFill>
          <a:ln w="9525">
            <a:solidFill>
              <a:srgbClr val="5698D3"/>
            </a:solidFill>
            <a:round/>
            <a:headEnd/>
            <a:tailEnd/>
          </a:ln>
          <a:effectLst>
            <a:outerShdw blurRad="40000" dist="23000" dir="5400000" rotWithShape="0">
              <a:srgbClr val="000000">
                <a:alpha val="34998"/>
              </a:srgbClr>
            </a:outerShdw>
          </a:effectLst>
        </p:spPr>
        <p:txBody>
          <a:bodyPr anchor="ctr"/>
          <a:lstStyle/>
          <a:p>
            <a:pPr algn="ctr" fontAlgn="auto">
              <a:spcBef>
                <a:spcPts val="0"/>
              </a:spcBef>
              <a:spcAft>
                <a:spcPts val="0"/>
              </a:spcAft>
              <a:defRPr/>
            </a:pPr>
            <a:r>
              <a:rPr lang="en-US" sz="1200" b="1" dirty="0">
                <a:solidFill>
                  <a:prstClr val="white"/>
                </a:solidFill>
                <a:latin typeface="+mn-lt"/>
                <a:ea typeface="+mn-ea"/>
                <a:cs typeface="+mn-cs"/>
              </a:rPr>
              <a:t>Hypertension</a:t>
            </a:r>
          </a:p>
        </p:txBody>
      </p:sp>
      <p:sp>
        <p:nvSpPr>
          <p:cNvPr id="21" name="Rounded Rectangle 20"/>
          <p:cNvSpPr>
            <a:spLocks noChangeArrowheads="1"/>
          </p:cNvSpPr>
          <p:nvPr/>
        </p:nvSpPr>
        <p:spPr bwMode="auto">
          <a:xfrm>
            <a:off x="5037138" y="5219700"/>
            <a:ext cx="1303337" cy="411163"/>
          </a:xfrm>
          <a:prstGeom prst="roundRect">
            <a:avLst>
              <a:gd name="adj" fmla="val 16667"/>
            </a:avLst>
          </a:prstGeom>
          <a:gradFill rotWithShape="1">
            <a:gsLst>
              <a:gs pos="0">
                <a:srgbClr val="8CB1FC"/>
              </a:gs>
              <a:gs pos="100000">
                <a:srgbClr val="3342D5"/>
              </a:gs>
            </a:gsLst>
            <a:lin ang="5400000"/>
          </a:gradFill>
          <a:ln w="9525">
            <a:solidFill>
              <a:srgbClr val="5698D3"/>
            </a:solidFill>
            <a:round/>
            <a:headEnd/>
            <a:tailEnd/>
          </a:ln>
          <a:effectLst>
            <a:outerShdw blurRad="40000" dist="23000" dir="5400000" rotWithShape="0">
              <a:srgbClr val="000000">
                <a:alpha val="34998"/>
              </a:srgbClr>
            </a:outerShdw>
          </a:effectLst>
        </p:spPr>
        <p:txBody>
          <a:bodyPr anchor="ctr"/>
          <a:lstStyle/>
          <a:p>
            <a:pPr algn="ctr" fontAlgn="auto">
              <a:spcBef>
                <a:spcPts val="0"/>
              </a:spcBef>
              <a:spcAft>
                <a:spcPts val="0"/>
              </a:spcAft>
              <a:defRPr/>
            </a:pPr>
            <a:r>
              <a:rPr lang="en-US" sz="1200" b="1" dirty="0">
                <a:solidFill>
                  <a:prstClr val="white"/>
                </a:solidFill>
                <a:latin typeface="+mn-lt"/>
                <a:ea typeface="+mn-ea"/>
                <a:cs typeface="+mn-cs"/>
              </a:rPr>
              <a:t>Chronic Inflammation</a:t>
            </a:r>
          </a:p>
        </p:txBody>
      </p:sp>
      <p:sp>
        <p:nvSpPr>
          <p:cNvPr id="22" name="Rounded Rectangle 21"/>
          <p:cNvSpPr>
            <a:spLocks noChangeArrowheads="1"/>
          </p:cNvSpPr>
          <p:nvPr/>
        </p:nvSpPr>
        <p:spPr bwMode="auto">
          <a:xfrm>
            <a:off x="5037138" y="3381375"/>
            <a:ext cx="1303337" cy="411163"/>
          </a:xfrm>
          <a:prstGeom prst="roundRect">
            <a:avLst>
              <a:gd name="adj" fmla="val 16667"/>
            </a:avLst>
          </a:prstGeom>
          <a:gradFill rotWithShape="1">
            <a:gsLst>
              <a:gs pos="0">
                <a:srgbClr val="8CB1FC"/>
              </a:gs>
              <a:gs pos="100000">
                <a:srgbClr val="3342D5"/>
              </a:gs>
            </a:gsLst>
            <a:lin ang="5400000"/>
          </a:gradFill>
          <a:ln w="9525">
            <a:solidFill>
              <a:srgbClr val="5698D3"/>
            </a:solidFill>
            <a:round/>
            <a:headEnd/>
            <a:tailEnd/>
          </a:ln>
          <a:effectLst>
            <a:outerShdw blurRad="40000" dist="23000" dir="5400000" rotWithShape="0">
              <a:srgbClr val="000000">
                <a:alpha val="34998"/>
              </a:srgbClr>
            </a:outerShdw>
          </a:effectLst>
        </p:spPr>
        <p:txBody>
          <a:bodyPr anchor="ctr"/>
          <a:lstStyle/>
          <a:p>
            <a:pPr algn="ctr" fontAlgn="auto">
              <a:spcBef>
                <a:spcPts val="0"/>
              </a:spcBef>
              <a:spcAft>
                <a:spcPts val="0"/>
              </a:spcAft>
              <a:defRPr/>
            </a:pPr>
            <a:r>
              <a:rPr lang="en-US" sz="1350" b="1" dirty="0">
                <a:solidFill>
                  <a:prstClr val="white"/>
                </a:solidFill>
                <a:latin typeface="+mn-lt"/>
                <a:ea typeface="+mn-ea"/>
                <a:cs typeface="+mn-cs"/>
              </a:rPr>
              <a:t>Insulin Resistance</a:t>
            </a:r>
          </a:p>
        </p:txBody>
      </p:sp>
      <p:sp>
        <p:nvSpPr>
          <p:cNvPr id="23" name="Rounded Rectangle 22"/>
          <p:cNvSpPr>
            <a:spLocks noChangeArrowheads="1"/>
          </p:cNvSpPr>
          <p:nvPr/>
        </p:nvSpPr>
        <p:spPr bwMode="auto">
          <a:xfrm>
            <a:off x="1836738" y="5154613"/>
            <a:ext cx="1303337" cy="274637"/>
          </a:xfrm>
          <a:prstGeom prst="roundRect">
            <a:avLst>
              <a:gd name="adj" fmla="val 16667"/>
            </a:avLst>
          </a:prstGeom>
          <a:gradFill rotWithShape="1">
            <a:gsLst>
              <a:gs pos="0">
                <a:srgbClr val="8CB1FC"/>
              </a:gs>
              <a:gs pos="100000">
                <a:srgbClr val="3342D5"/>
              </a:gs>
            </a:gsLst>
            <a:lin ang="5400000"/>
          </a:gradFill>
          <a:ln w="9525">
            <a:solidFill>
              <a:srgbClr val="5698D3"/>
            </a:solidFill>
            <a:round/>
            <a:headEnd/>
            <a:tailEnd/>
          </a:ln>
          <a:effectLst>
            <a:outerShdw blurRad="40000" dist="23000" dir="5400000" rotWithShape="0">
              <a:srgbClr val="000000">
                <a:alpha val="34998"/>
              </a:srgbClr>
            </a:outerShdw>
          </a:effectLst>
        </p:spPr>
        <p:txBody>
          <a:bodyPr anchor="ctr"/>
          <a:lstStyle/>
          <a:p>
            <a:pPr algn="ctr" fontAlgn="auto">
              <a:spcBef>
                <a:spcPts val="0"/>
              </a:spcBef>
              <a:spcAft>
                <a:spcPts val="0"/>
              </a:spcAft>
              <a:defRPr/>
            </a:pPr>
            <a:r>
              <a:rPr lang="en-US" sz="1200" b="1" dirty="0">
                <a:solidFill>
                  <a:prstClr val="white"/>
                </a:solidFill>
                <a:latin typeface="+mn-lt"/>
                <a:ea typeface="+mn-ea"/>
                <a:cs typeface="+mn-cs"/>
              </a:rPr>
              <a:t>Cancer</a:t>
            </a:r>
          </a:p>
        </p:txBody>
      </p:sp>
      <p:sp>
        <p:nvSpPr>
          <p:cNvPr id="25" name="Rounded Rectangle 24"/>
          <p:cNvSpPr>
            <a:spLocks noChangeArrowheads="1"/>
          </p:cNvSpPr>
          <p:nvPr/>
        </p:nvSpPr>
        <p:spPr bwMode="auto">
          <a:xfrm>
            <a:off x="3471863" y="5314950"/>
            <a:ext cx="1301750" cy="274638"/>
          </a:xfrm>
          <a:prstGeom prst="roundRect">
            <a:avLst>
              <a:gd name="adj" fmla="val 16667"/>
            </a:avLst>
          </a:prstGeom>
          <a:gradFill rotWithShape="1">
            <a:gsLst>
              <a:gs pos="0">
                <a:srgbClr val="8CB1FC"/>
              </a:gs>
              <a:gs pos="100000">
                <a:srgbClr val="3342D5"/>
              </a:gs>
            </a:gsLst>
            <a:lin ang="5400000"/>
          </a:gradFill>
          <a:ln w="9525">
            <a:solidFill>
              <a:srgbClr val="5698D3"/>
            </a:solidFill>
            <a:round/>
            <a:headEnd/>
            <a:tailEnd/>
          </a:ln>
          <a:effectLst>
            <a:outerShdw blurRad="40000" dist="23000" dir="5400000" rotWithShape="0">
              <a:srgbClr val="000000">
                <a:alpha val="34998"/>
              </a:srgbClr>
            </a:outerShdw>
          </a:effectLst>
        </p:spPr>
        <p:txBody>
          <a:bodyPr anchor="ctr"/>
          <a:lstStyle/>
          <a:p>
            <a:pPr algn="ctr" fontAlgn="auto">
              <a:spcBef>
                <a:spcPts val="0"/>
              </a:spcBef>
              <a:spcAft>
                <a:spcPts val="0"/>
              </a:spcAft>
              <a:defRPr/>
            </a:pPr>
            <a:r>
              <a:rPr lang="en-US" sz="1200" b="1" dirty="0">
                <a:solidFill>
                  <a:prstClr val="white"/>
                </a:solidFill>
                <a:latin typeface="+mn-lt"/>
                <a:ea typeface="+mn-ea"/>
                <a:cs typeface="+mn-cs"/>
              </a:rPr>
              <a:t>Type II Diabetes</a:t>
            </a:r>
          </a:p>
        </p:txBody>
      </p:sp>
      <p:sp>
        <p:nvSpPr>
          <p:cNvPr id="26" name="Rounded Rectangle 25"/>
          <p:cNvSpPr>
            <a:spLocks noChangeArrowheads="1"/>
          </p:cNvSpPr>
          <p:nvPr/>
        </p:nvSpPr>
        <p:spPr bwMode="auto">
          <a:xfrm>
            <a:off x="5162550" y="3943350"/>
            <a:ext cx="1279525" cy="274638"/>
          </a:xfrm>
          <a:prstGeom prst="roundRect">
            <a:avLst>
              <a:gd name="adj" fmla="val 16667"/>
            </a:avLst>
          </a:prstGeom>
          <a:gradFill rotWithShape="1">
            <a:gsLst>
              <a:gs pos="0">
                <a:srgbClr val="8CB1FC"/>
              </a:gs>
              <a:gs pos="100000">
                <a:srgbClr val="3342D5"/>
              </a:gs>
            </a:gsLst>
            <a:lin ang="5400000"/>
          </a:gradFill>
          <a:ln w="9525">
            <a:solidFill>
              <a:srgbClr val="5698D3"/>
            </a:solidFill>
            <a:round/>
            <a:headEnd/>
            <a:tailEnd/>
          </a:ln>
          <a:effectLst>
            <a:outerShdw blurRad="40000" dist="23000" dir="5400000" rotWithShape="0">
              <a:srgbClr val="000000">
                <a:alpha val="34998"/>
              </a:srgbClr>
            </a:outerShdw>
          </a:effectLst>
        </p:spPr>
        <p:txBody>
          <a:bodyPr anchor="ctr"/>
          <a:lstStyle/>
          <a:p>
            <a:pPr algn="ctr" fontAlgn="auto">
              <a:spcBef>
                <a:spcPts val="0"/>
              </a:spcBef>
              <a:spcAft>
                <a:spcPts val="0"/>
              </a:spcAft>
              <a:defRPr/>
            </a:pPr>
            <a:r>
              <a:rPr lang="en-US" sz="1200" b="1" dirty="0">
                <a:solidFill>
                  <a:prstClr val="white"/>
                </a:solidFill>
                <a:latin typeface="+mn-lt"/>
                <a:ea typeface="+mn-ea"/>
                <a:cs typeface="+mn-cs"/>
              </a:rPr>
              <a:t>Obesity</a:t>
            </a:r>
          </a:p>
        </p:txBody>
      </p:sp>
      <p:sp>
        <p:nvSpPr>
          <p:cNvPr id="27" name="Rounded Rectangle 26"/>
          <p:cNvSpPr>
            <a:spLocks noChangeArrowheads="1"/>
          </p:cNvSpPr>
          <p:nvPr/>
        </p:nvSpPr>
        <p:spPr bwMode="auto">
          <a:xfrm>
            <a:off x="1838325" y="3771900"/>
            <a:ext cx="1301750" cy="274638"/>
          </a:xfrm>
          <a:prstGeom prst="roundRect">
            <a:avLst>
              <a:gd name="adj" fmla="val 16667"/>
            </a:avLst>
          </a:prstGeom>
          <a:gradFill rotWithShape="1">
            <a:gsLst>
              <a:gs pos="0">
                <a:srgbClr val="8CB1FC"/>
              </a:gs>
              <a:gs pos="100000">
                <a:srgbClr val="3342D5"/>
              </a:gs>
            </a:gsLst>
            <a:lin ang="5400000"/>
          </a:gradFill>
          <a:ln w="9525">
            <a:solidFill>
              <a:srgbClr val="5698D3"/>
            </a:solidFill>
            <a:round/>
            <a:headEnd/>
            <a:tailEnd/>
          </a:ln>
          <a:effectLst>
            <a:outerShdw blurRad="40000" dist="23000" dir="5400000" rotWithShape="0">
              <a:srgbClr val="000000">
                <a:alpha val="34998"/>
              </a:srgbClr>
            </a:outerShdw>
          </a:effectLst>
        </p:spPr>
        <p:txBody>
          <a:bodyPr anchor="ctr"/>
          <a:lstStyle/>
          <a:p>
            <a:pPr algn="ctr" fontAlgn="auto">
              <a:spcBef>
                <a:spcPts val="0"/>
              </a:spcBef>
              <a:spcAft>
                <a:spcPts val="0"/>
              </a:spcAft>
              <a:defRPr/>
            </a:pPr>
            <a:r>
              <a:rPr lang="en-US" sz="1200" b="1" dirty="0">
                <a:solidFill>
                  <a:prstClr val="white"/>
                </a:solidFill>
                <a:latin typeface="Calibri" panose="020F0502020204030204" pitchFamily="34" charset="0"/>
                <a:ea typeface="MS PGothic" panose="020B0600070205080204" pitchFamily="34" charset="-128"/>
                <a:cs typeface="+mn-cs"/>
              </a:rPr>
              <a:t>Hypoglycemia</a:t>
            </a:r>
          </a:p>
        </p:txBody>
      </p:sp>
      <p:sp>
        <p:nvSpPr>
          <p:cNvPr id="31" name="Rounded Rectangle 30"/>
          <p:cNvSpPr>
            <a:spLocks noChangeArrowheads="1"/>
          </p:cNvSpPr>
          <p:nvPr/>
        </p:nvSpPr>
        <p:spPr bwMode="auto">
          <a:xfrm>
            <a:off x="3470275" y="4146550"/>
            <a:ext cx="1303338" cy="685800"/>
          </a:xfrm>
          <a:prstGeom prst="roundRect">
            <a:avLst>
              <a:gd name="adj" fmla="val 16667"/>
            </a:avLst>
          </a:prstGeom>
          <a:solidFill>
            <a:srgbClr val="B08600"/>
          </a:solidFill>
          <a:ln w="9525">
            <a:solidFill>
              <a:srgbClr val="5698D3"/>
            </a:solidFill>
            <a:round/>
            <a:headEnd/>
            <a:tailEnd/>
          </a:ln>
          <a:effectLst>
            <a:outerShdw blurRad="40000" dist="23000" dir="5400000" rotWithShape="0">
              <a:srgbClr val="000000">
                <a:alpha val="34998"/>
              </a:srgbClr>
            </a:outerShdw>
          </a:effectLst>
        </p:spPr>
        <p:txBody>
          <a:bodyPr anchor="ctr"/>
          <a:lstStyle/>
          <a:p>
            <a:pPr algn="ctr" fontAlgn="auto">
              <a:spcBef>
                <a:spcPts val="0"/>
              </a:spcBef>
              <a:spcAft>
                <a:spcPts val="0"/>
              </a:spcAft>
              <a:defRPr/>
            </a:pPr>
            <a:r>
              <a:rPr lang="en-US" sz="1350" b="1" dirty="0">
                <a:solidFill>
                  <a:prstClr val="white"/>
                </a:solidFill>
                <a:latin typeface="+mn-lt"/>
                <a:ea typeface="+mn-ea"/>
                <a:cs typeface="+mn-cs"/>
              </a:rPr>
              <a:t>Hyperinsulin-emia</a:t>
            </a:r>
          </a:p>
        </p:txBody>
      </p:sp>
      <p:cxnSp>
        <p:nvCxnSpPr>
          <p:cNvPr id="36" name="Straight Arrow Connector 35"/>
          <p:cNvCxnSpPr>
            <a:cxnSpLocks noChangeShapeType="1"/>
          </p:cNvCxnSpPr>
          <p:nvPr/>
        </p:nvCxnSpPr>
        <p:spPr bwMode="auto">
          <a:xfrm>
            <a:off x="4121150" y="4895850"/>
            <a:ext cx="0" cy="339725"/>
          </a:xfrm>
          <a:prstGeom prst="straightConnector1">
            <a:avLst/>
          </a:prstGeom>
          <a:noFill/>
          <a:ln w="47625">
            <a:solidFill>
              <a:schemeClr val="accent1"/>
            </a:solidFill>
            <a:round/>
            <a:headEnd/>
            <a:tailEnd type="triangle" w="med" len="med"/>
          </a:ln>
          <a:effectLst>
            <a:outerShdw blurRad="40000" dist="20000" dir="5400000" rotWithShape="0">
              <a:srgbClr val="000000">
                <a:alpha val="37999"/>
              </a:srgbClr>
            </a:outerShdw>
          </a:effectLst>
          <a:extLst/>
        </p:spPr>
      </p:cxnSp>
      <p:cxnSp>
        <p:nvCxnSpPr>
          <p:cNvPr id="32" name="Straight Arrow Connector 31"/>
          <p:cNvCxnSpPr>
            <a:cxnSpLocks noChangeShapeType="1"/>
          </p:cNvCxnSpPr>
          <p:nvPr/>
        </p:nvCxnSpPr>
        <p:spPr bwMode="auto">
          <a:xfrm>
            <a:off x="4829175" y="4702175"/>
            <a:ext cx="2190750" cy="0"/>
          </a:xfrm>
          <a:prstGeom prst="straightConnector1">
            <a:avLst/>
          </a:prstGeom>
          <a:noFill/>
          <a:ln w="31750">
            <a:solidFill>
              <a:srgbClr val="B08600"/>
            </a:solidFill>
            <a:round/>
            <a:headEnd type="oval" w="med" len="med"/>
            <a:tailEnd type="arrow" w="med" len="med"/>
          </a:ln>
          <a:effectLst>
            <a:outerShdw blurRad="40000" dist="20000" dir="5400000" rotWithShape="0">
              <a:srgbClr val="000000">
                <a:alpha val="37999"/>
              </a:srgbClr>
            </a:outerShdw>
          </a:effectLst>
          <a:extLst/>
        </p:spPr>
      </p:cxnSp>
      <p:cxnSp>
        <p:nvCxnSpPr>
          <p:cNvPr id="38" name="Straight Arrow Connector 37"/>
          <p:cNvCxnSpPr>
            <a:cxnSpLocks noChangeShapeType="1"/>
          </p:cNvCxnSpPr>
          <p:nvPr/>
        </p:nvCxnSpPr>
        <p:spPr bwMode="auto">
          <a:xfrm>
            <a:off x="6426200" y="3619500"/>
            <a:ext cx="593725" cy="0"/>
          </a:xfrm>
          <a:prstGeom prst="straightConnector1">
            <a:avLst/>
          </a:prstGeom>
          <a:noFill/>
          <a:ln w="28575">
            <a:solidFill>
              <a:srgbClr val="B08600"/>
            </a:solidFill>
            <a:round/>
            <a:headEnd type="oval" w="med" len="med"/>
            <a:tailEnd type="arrow" w="med" len="med"/>
          </a:ln>
          <a:effectLst>
            <a:outerShdw blurRad="40000" dist="20000" dir="5400000" rotWithShape="0">
              <a:srgbClr val="000000">
                <a:alpha val="37999"/>
              </a:srgbClr>
            </a:outerShdw>
          </a:effectLst>
          <a:extLst/>
        </p:spPr>
      </p:cxnSp>
      <p:cxnSp>
        <p:nvCxnSpPr>
          <p:cNvPr id="46" name="Straight Arrow Connector 45"/>
          <p:cNvCxnSpPr>
            <a:cxnSpLocks noChangeShapeType="1"/>
          </p:cNvCxnSpPr>
          <p:nvPr/>
        </p:nvCxnSpPr>
        <p:spPr bwMode="auto">
          <a:xfrm>
            <a:off x="4127500" y="2978150"/>
            <a:ext cx="0" cy="1035050"/>
          </a:xfrm>
          <a:prstGeom prst="straightConnector1">
            <a:avLst/>
          </a:prstGeom>
          <a:noFill/>
          <a:ln w="38100">
            <a:solidFill>
              <a:srgbClr val="767171"/>
            </a:solidFill>
            <a:round/>
            <a:headEnd/>
            <a:tailEnd type="arrow" w="med" len="med"/>
          </a:ln>
          <a:effectLst>
            <a:outerShdw blurRad="40000" dist="20000" dir="5400000" rotWithShape="0">
              <a:srgbClr val="000000">
                <a:alpha val="37999"/>
              </a:srgbClr>
            </a:outerShdw>
          </a:effectLst>
          <a:extLst/>
        </p:spPr>
      </p:cxnSp>
      <p:sp>
        <p:nvSpPr>
          <p:cNvPr id="47" name="Rounded Rectangle 46"/>
          <p:cNvSpPr>
            <a:spLocks noChangeArrowheads="1"/>
          </p:cNvSpPr>
          <p:nvPr/>
        </p:nvSpPr>
        <p:spPr bwMode="auto">
          <a:xfrm>
            <a:off x="5162550" y="4808538"/>
            <a:ext cx="1303338" cy="274637"/>
          </a:xfrm>
          <a:prstGeom prst="roundRect">
            <a:avLst>
              <a:gd name="adj" fmla="val 16667"/>
            </a:avLst>
          </a:prstGeom>
          <a:gradFill rotWithShape="1">
            <a:gsLst>
              <a:gs pos="0">
                <a:srgbClr val="8CB1FC"/>
              </a:gs>
              <a:gs pos="100000">
                <a:srgbClr val="3342D5"/>
              </a:gs>
            </a:gsLst>
            <a:lin ang="5400000"/>
          </a:gradFill>
          <a:ln w="9525">
            <a:solidFill>
              <a:srgbClr val="5698D3"/>
            </a:solidFill>
            <a:round/>
            <a:headEnd/>
            <a:tailEnd/>
          </a:ln>
          <a:effectLst>
            <a:outerShdw blurRad="40000" dist="23000" dir="5400000" rotWithShape="0">
              <a:srgbClr val="000000">
                <a:alpha val="34998"/>
              </a:srgbClr>
            </a:outerShdw>
          </a:effectLst>
        </p:spPr>
        <p:txBody>
          <a:bodyPr anchor="ctr"/>
          <a:lstStyle/>
          <a:p>
            <a:pPr algn="ctr" fontAlgn="auto">
              <a:spcBef>
                <a:spcPts val="0"/>
              </a:spcBef>
              <a:spcAft>
                <a:spcPts val="0"/>
              </a:spcAft>
              <a:defRPr/>
            </a:pPr>
            <a:r>
              <a:rPr lang="en-US" sz="1200" b="1" dirty="0">
                <a:solidFill>
                  <a:prstClr val="white"/>
                </a:solidFill>
                <a:latin typeface="Calibri" panose="020F0502020204030204" pitchFamily="34" charset="0"/>
                <a:ea typeface="MS PGothic" panose="020B0600070205080204" pitchFamily="34" charset="-128"/>
                <a:cs typeface="+mn-cs"/>
              </a:rPr>
              <a:t>Dyslipidemia</a:t>
            </a:r>
          </a:p>
        </p:txBody>
      </p:sp>
      <p:sp>
        <p:nvSpPr>
          <p:cNvPr id="54" name="Rounded Rectangle 53"/>
          <p:cNvSpPr>
            <a:spLocks noChangeArrowheads="1"/>
          </p:cNvSpPr>
          <p:nvPr/>
        </p:nvSpPr>
        <p:spPr bwMode="auto">
          <a:xfrm>
            <a:off x="5162550" y="4354513"/>
            <a:ext cx="1303338" cy="274637"/>
          </a:xfrm>
          <a:prstGeom prst="roundRect">
            <a:avLst>
              <a:gd name="adj" fmla="val 16667"/>
            </a:avLst>
          </a:prstGeom>
          <a:gradFill rotWithShape="1">
            <a:gsLst>
              <a:gs pos="0">
                <a:srgbClr val="8CB1FC"/>
              </a:gs>
              <a:gs pos="100000">
                <a:srgbClr val="3342D5"/>
              </a:gs>
            </a:gsLst>
            <a:lin ang="5400000"/>
          </a:gradFill>
          <a:ln w="9525">
            <a:solidFill>
              <a:srgbClr val="5698D3"/>
            </a:solidFill>
            <a:round/>
            <a:headEnd/>
            <a:tailEnd/>
          </a:ln>
          <a:effectLst>
            <a:outerShdw blurRad="40000" dist="23000" dir="5400000" rotWithShape="0">
              <a:srgbClr val="000000">
                <a:alpha val="34998"/>
              </a:srgbClr>
            </a:outerShdw>
          </a:effectLst>
        </p:spPr>
        <p:txBody>
          <a:bodyPr anchor="ctr"/>
          <a:lstStyle/>
          <a:p>
            <a:pPr algn="ctr" fontAlgn="auto">
              <a:spcBef>
                <a:spcPts val="0"/>
              </a:spcBef>
              <a:spcAft>
                <a:spcPts val="0"/>
              </a:spcAft>
              <a:defRPr/>
            </a:pPr>
            <a:r>
              <a:rPr lang="en-US" sz="1200" b="1" dirty="0">
                <a:solidFill>
                  <a:prstClr val="white"/>
                </a:solidFill>
                <a:latin typeface="+mn-lt"/>
                <a:ea typeface="+mn-ea"/>
                <a:cs typeface="+mn-cs"/>
              </a:rPr>
              <a:t>Weight gain</a:t>
            </a:r>
          </a:p>
        </p:txBody>
      </p:sp>
      <p:cxnSp>
        <p:nvCxnSpPr>
          <p:cNvPr id="55" name="Straight Arrow Connector 54"/>
          <p:cNvCxnSpPr>
            <a:cxnSpLocks noChangeShapeType="1"/>
          </p:cNvCxnSpPr>
          <p:nvPr/>
        </p:nvCxnSpPr>
        <p:spPr bwMode="auto">
          <a:xfrm>
            <a:off x="5573713" y="1952625"/>
            <a:ext cx="481012" cy="0"/>
          </a:xfrm>
          <a:prstGeom prst="straightConnector1">
            <a:avLst/>
          </a:prstGeom>
          <a:noFill/>
          <a:ln w="31750">
            <a:solidFill>
              <a:srgbClr val="767171"/>
            </a:solidFill>
            <a:round/>
            <a:headEnd/>
            <a:tailEnd type="arrow" w="med" len="med"/>
          </a:ln>
          <a:effectLst>
            <a:outerShdw blurRad="40000" dist="20000" dir="5400000" rotWithShape="0">
              <a:srgbClr val="000000">
                <a:alpha val="37999"/>
              </a:srgbClr>
            </a:outerShdw>
          </a:effectLst>
          <a:extLst/>
        </p:spPr>
      </p:cxnSp>
      <p:sp>
        <p:nvSpPr>
          <p:cNvPr id="56" name="TextBox 23"/>
          <p:cNvSpPr txBox="1">
            <a:spLocks noChangeArrowheads="1"/>
          </p:cNvSpPr>
          <p:nvPr/>
        </p:nvSpPr>
        <p:spPr bwMode="auto">
          <a:xfrm>
            <a:off x="2838450" y="1749425"/>
            <a:ext cx="2747963" cy="506413"/>
          </a:xfrm>
          <a:prstGeom prst="rect">
            <a:avLst/>
          </a:prstGeom>
          <a:noFill/>
          <a:ln>
            <a:noFill/>
          </a:ln>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eaLnBrk="1" fontAlgn="auto" hangingPunct="1">
              <a:spcBef>
                <a:spcPts val="0"/>
              </a:spcBef>
              <a:spcAft>
                <a:spcPts val="0"/>
              </a:spcAft>
              <a:defRPr/>
            </a:pPr>
            <a:r>
              <a:rPr lang="en-US" sz="1350" b="1" dirty="0">
                <a:solidFill>
                  <a:srgbClr val="1F497D">
                    <a:lumMod val="75000"/>
                  </a:srgbClr>
                </a:solidFill>
                <a:latin typeface="Calibri"/>
              </a:rPr>
              <a:t>Exquisitely controlled levels of insulin released into the portal vein</a:t>
            </a:r>
          </a:p>
        </p:txBody>
      </p:sp>
      <p:cxnSp>
        <p:nvCxnSpPr>
          <p:cNvPr id="57" name="Straight Arrow Connector 56"/>
          <p:cNvCxnSpPr>
            <a:cxnSpLocks noChangeShapeType="1"/>
          </p:cNvCxnSpPr>
          <p:nvPr/>
        </p:nvCxnSpPr>
        <p:spPr bwMode="auto">
          <a:xfrm>
            <a:off x="2347913" y="2665413"/>
            <a:ext cx="479425" cy="0"/>
          </a:xfrm>
          <a:prstGeom prst="straightConnector1">
            <a:avLst/>
          </a:prstGeom>
          <a:noFill/>
          <a:ln w="31750">
            <a:solidFill>
              <a:srgbClr val="767171"/>
            </a:solidFill>
            <a:round/>
            <a:headEnd/>
            <a:tailEnd type="arrow" w="med" len="med"/>
          </a:ln>
          <a:effectLst>
            <a:outerShdw blurRad="40000" dist="20000" dir="5400000" rotWithShape="0">
              <a:srgbClr val="000000">
                <a:alpha val="37999"/>
              </a:srgbClr>
            </a:outerShdw>
          </a:effectLst>
          <a:extLst/>
        </p:spPr>
      </p:cxnSp>
      <p:grpSp>
        <p:nvGrpSpPr>
          <p:cNvPr id="54297" name="Group 39"/>
          <p:cNvGrpSpPr>
            <a:grpSpLocks noChangeAspect="1"/>
          </p:cNvGrpSpPr>
          <p:nvPr/>
        </p:nvGrpSpPr>
        <p:grpSpPr bwMode="auto">
          <a:xfrm>
            <a:off x="1452563" y="1512888"/>
            <a:ext cx="685800" cy="377825"/>
            <a:chOff x="5332822" y="2541002"/>
            <a:chExt cx="1892476" cy="1163662"/>
          </a:xfrm>
        </p:grpSpPr>
        <p:sp>
          <p:nvSpPr>
            <p:cNvPr id="41" name="Oval 40"/>
            <p:cNvSpPr/>
            <p:nvPr/>
          </p:nvSpPr>
          <p:spPr>
            <a:xfrm>
              <a:off x="5486146" y="2541002"/>
              <a:ext cx="1690962" cy="1163662"/>
            </a:xfrm>
            <a:prstGeom prst="ellipse">
              <a:avLst/>
            </a:prstGeom>
            <a:solidFill>
              <a:srgbClr val="EB6E1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00">
                <a:solidFill>
                  <a:srgbClr val="FFFFFF"/>
                </a:solidFill>
                <a:latin typeface="Calibri" charset="0"/>
                <a:ea typeface="ＭＳ Ｐゴシック" charset="0"/>
                <a:cs typeface="ＭＳ Ｐゴシック" charset="0"/>
              </a:endParaRPr>
            </a:p>
          </p:txBody>
        </p:sp>
        <p:pic>
          <p:nvPicPr>
            <p:cNvPr id="54315" name="Picture 3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2822" y="2541002"/>
              <a:ext cx="1892476" cy="10891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grpSp>
      <p:pic>
        <p:nvPicPr>
          <p:cNvPr id="54298" name="Picture 2"/>
          <p:cNvPicPr>
            <a:picLocks noChangeAspect="1"/>
          </p:cNvPicPr>
          <p:nvPr/>
        </p:nvPicPr>
        <p:blipFill>
          <a:blip r:embed="rId4">
            <a:extLst>
              <a:ext uri="{28A0092B-C50C-407E-A947-70E740481C1C}">
                <a14:useLocalDpi xmlns:a14="http://schemas.microsoft.com/office/drawing/2010/main" val="0"/>
              </a:ext>
            </a:extLst>
          </a:blip>
          <a:srcRect l="13354" t="16299" r="21574" b="15543"/>
          <a:stretch>
            <a:fillRect/>
          </a:stretch>
        </p:blipFill>
        <p:spPr bwMode="auto">
          <a:xfrm rot="2092100">
            <a:off x="688975" y="2714625"/>
            <a:ext cx="490538" cy="561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43" name="Straight Arrow Connector 42"/>
          <p:cNvCxnSpPr>
            <a:cxnSpLocks noChangeShapeType="1"/>
          </p:cNvCxnSpPr>
          <p:nvPr/>
        </p:nvCxnSpPr>
        <p:spPr bwMode="auto">
          <a:xfrm>
            <a:off x="6562725" y="4089400"/>
            <a:ext cx="457200" cy="0"/>
          </a:xfrm>
          <a:prstGeom prst="straightConnector1">
            <a:avLst/>
          </a:prstGeom>
          <a:noFill/>
          <a:ln w="28575">
            <a:solidFill>
              <a:srgbClr val="B08600"/>
            </a:solidFill>
            <a:round/>
            <a:headEnd type="oval" w="med" len="med"/>
            <a:tailEnd type="arrow" w="med" len="med"/>
          </a:ln>
          <a:effectLst>
            <a:outerShdw blurRad="40000" dist="20000" dir="5400000" rotWithShape="0">
              <a:srgbClr val="000000">
                <a:alpha val="37999"/>
              </a:srgbClr>
            </a:outerShdw>
          </a:effectLst>
          <a:extLst/>
        </p:spPr>
      </p:cxnSp>
      <p:sp>
        <p:nvSpPr>
          <p:cNvPr id="24" name="TextBox 23"/>
          <p:cNvSpPr txBox="1">
            <a:spLocks noChangeArrowheads="1"/>
          </p:cNvSpPr>
          <p:nvPr/>
        </p:nvSpPr>
        <p:spPr bwMode="auto">
          <a:xfrm>
            <a:off x="661988" y="2557463"/>
            <a:ext cx="1568450" cy="271462"/>
          </a:xfrm>
          <a:prstGeom prst="rect">
            <a:avLst/>
          </a:prstGeom>
          <a:solidFill>
            <a:srgbClr val="B08600"/>
          </a:solidFill>
          <a:ln>
            <a:noFill/>
          </a:ln>
          <a:effectLst>
            <a:outerShdw blurRad="40000" dist="23000" dir="5400000" rotWithShape="0">
              <a:srgbClr val="000000">
                <a:alpha val="34998"/>
              </a:srgbClr>
            </a:outerShdw>
          </a:effectLst>
          <a:extLst/>
        </p:spPr>
        <p:txBody>
          <a:bodyPr anchor="ctr"/>
          <a:lstStyle>
            <a:defPPr>
              <a:defRPr lang="en-US"/>
            </a:defPPr>
            <a:lvl1pPr algn="ctr">
              <a:defRPr b="1">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fontAlgn="auto">
              <a:lnSpc>
                <a:spcPts val="2250"/>
              </a:lnSpc>
              <a:spcBef>
                <a:spcPts val="0"/>
              </a:spcBef>
              <a:spcAft>
                <a:spcPts val="0"/>
              </a:spcAft>
              <a:defRPr/>
            </a:pPr>
            <a:r>
              <a:rPr lang="en-US" sz="1350" dirty="0">
                <a:solidFill>
                  <a:prstClr val="white"/>
                </a:solidFill>
                <a:latin typeface="+mn-lt"/>
                <a:ea typeface="+mn-ea"/>
                <a:cs typeface="+mn-cs"/>
              </a:rPr>
              <a:t>Exogenous Insulin </a:t>
            </a:r>
          </a:p>
        </p:txBody>
      </p:sp>
      <p:cxnSp>
        <p:nvCxnSpPr>
          <p:cNvPr id="44" name="Straight Arrow Connector 43"/>
          <p:cNvCxnSpPr>
            <a:cxnSpLocks noChangeShapeType="1"/>
          </p:cNvCxnSpPr>
          <p:nvPr/>
        </p:nvCxnSpPr>
        <p:spPr bwMode="auto">
          <a:xfrm>
            <a:off x="6562725" y="4945063"/>
            <a:ext cx="457200" cy="0"/>
          </a:xfrm>
          <a:prstGeom prst="straightConnector1">
            <a:avLst/>
          </a:prstGeom>
          <a:noFill/>
          <a:ln w="28575">
            <a:solidFill>
              <a:srgbClr val="B08600"/>
            </a:solidFill>
            <a:round/>
            <a:headEnd type="oval" w="med" len="med"/>
            <a:tailEnd type="arrow" w="med" len="med"/>
          </a:ln>
          <a:effectLst>
            <a:outerShdw blurRad="40000" dist="20000" dir="5400000" rotWithShape="0">
              <a:srgbClr val="000000">
                <a:alpha val="37999"/>
              </a:srgbClr>
            </a:outerShdw>
          </a:effectLst>
          <a:extLst/>
        </p:spPr>
      </p:cxnSp>
      <p:cxnSp>
        <p:nvCxnSpPr>
          <p:cNvPr id="48" name="Straight Arrow Connector 47"/>
          <p:cNvCxnSpPr>
            <a:cxnSpLocks noChangeShapeType="1"/>
          </p:cNvCxnSpPr>
          <p:nvPr/>
        </p:nvCxnSpPr>
        <p:spPr bwMode="auto">
          <a:xfrm>
            <a:off x="4829175" y="4468813"/>
            <a:ext cx="255588" cy="0"/>
          </a:xfrm>
          <a:prstGeom prst="straightConnector1">
            <a:avLst/>
          </a:prstGeom>
          <a:noFill/>
          <a:ln w="47625">
            <a:solidFill>
              <a:schemeClr val="accent1"/>
            </a:solidFill>
            <a:round/>
            <a:headEnd/>
            <a:tailEnd type="triangle" w="med" len="med"/>
          </a:ln>
          <a:effectLst>
            <a:outerShdw blurRad="40000" dist="20000" dir="5400000" rotWithShape="0">
              <a:srgbClr val="000000">
                <a:alpha val="37999"/>
              </a:srgbClr>
            </a:outerShdw>
          </a:effectLst>
          <a:extLst/>
        </p:spPr>
      </p:cxnSp>
      <p:cxnSp>
        <p:nvCxnSpPr>
          <p:cNvPr id="49" name="Straight Arrow Connector 48"/>
          <p:cNvCxnSpPr>
            <a:cxnSpLocks noChangeShapeType="1"/>
          </p:cNvCxnSpPr>
          <p:nvPr/>
        </p:nvCxnSpPr>
        <p:spPr bwMode="auto">
          <a:xfrm flipV="1">
            <a:off x="4819650" y="4098925"/>
            <a:ext cx="228600" cy="119063"/>
          </a:xfrm>
          <a:prstGeom prst="straightConnector1">
            <a:avLst/>
          </a:prstGeom>
          <a:noFill/>
          <a:ln w="47625">
            <a:solidFill>
              <a:schemeClr val="accent1"/>
            </a:solidFill>
            <a:round/>
            <a:headEnd/>
            <a:tailEnd type="triangle" w="med" len="med"/>
          </a:ln>
          <a:effectLst>
            <a:outerShdw blurRad="40000" dist="20000" dir="5400000" rotWithShape="0">
              <a:srgbClr val="000000">
                <a:alpha val="37999"/>
              </a:srgbClr>
            </a:outerShdw>
          </a:effectLst>
          <a:extLst/>
        </p:spPr>
      </p:cxnSp>
      <p:cxnSp>
        <p:nvCxnSpPr>
          <p:cNvPr id="58" name="Straight Arrow Connector 57"/>
          <p:cNvCxnSpPr>
            <a:cxnSpLocks noChangeShapeType="1"/>
          </p:cNvCxnSpPr>
          <p:nvPr/>
        </p:nvCxnSpPr>
        <p:spPr bwMode="auto">
          <a:xfrm flipV="1">
            <a:off x="4675188" y="3841750"/>
            <a:ext cx="274637" cy="209550"/>
          </a:xfrm>
          <a:prstGeom prst="straightConnector1">
            <a:avLst/>
          </a:prstGeom>
          <a:noFill/>
          <a:ln w="47625">
            <a:solidFill>
              <a:schemeClr val="accent1"/>
            </a:solidFill>
            <a:round/>
            <a:headEnd/>
            <a:tailEnd type="triangle" w="med" len="med"/>
          </a:ln>
          <a:effectLst>
            <a:outerShdw blurRad="40000" dist="20000" dir="5400000" rotWithShape="0">
              <a:srgbClr val="000000">
                <a:alpha val="37999"/>
              </a:srgbClr>
            </a:outerShdw>
          </a:effectLst>
          <a:extLst/>
        </p:spPr>
      </p:cxnSp>
      <p:cxnSp>
        <p:nvCxnSpPr>
          <p:cNvPr id="60" name="Straight Arrow Connector 59"/>
          <p:cNvCxnSpPr>
            <a:cxnSpLocks noChangeShapeType="1"/>
          </p:cNvCxnSpPr>
          <p:nvPr/>
        </p:nvCxnSpPr>
        <p:spPr bwMode="auto">
          <a:xfrm>
            <a:off x="6470650" y="5400675"/>
            <a:ext cx="549275" cy="0"/>
          </a:xfrm>
          <a:prstGeom prst="straightConnector1">
            <a:avLst/>
          </a:prstGeom>
          <a:noFill/>
          <a:ln w="28575">
            <a:solidFill>
              <a:srgbClr val="B08600"/>
            </a:solidFill>
            <a:round/>
            <a:headEnd type="oval" w="med" len="med"/>
            <a:tailEnd type="arrow" w="med" len="med"/>
          </a:ln>
          <a:effectLst>
            <a:outerShdw blurRad="40000" dist="20000" dir="5400000" rotWithShape="0">
              <a:srgbClr val="000000">
                <a:alpha val="37999"/>
              </a:srgbClr>
            </a:outerShdw>
          </a:effectLst>
          <a:extLst/>
        </p:spPr>
      </p:cxnSp>
      <p:cxnSp>
        <p:nvCxnSpPr>
          <p:cNvPr id="63" name="Straight Arrow Connector 62"/>
          <p:cNvCxnSpPr>
            <a:cxnSpLocks noChangeShapeType="1"/>
          </p:cNvCxnSpPr>
          <p:nvPr/>
        </p:nvCxnSpPr>
        <p:spPr bwMode="auto">
          <a:xfrm flipH="1">
            <a:off x="3255963" y="4945063"/>
            <a:ext cx="188912" cy="209550"/>
          </a:xfrm>
          <a:prstGeom prst="straightConnector1">
            <a:avLst/>
          </a:prstGeom>
          <a:noFill/>
          <a:ln w="47625">
            <a:solidFill>
              <a:schemeClr val="accent1"/>
            </a:solidFill>
            <a:round/>
            <a:headEnd/>
            <a:tailEnd type="triangle" w="med" len="med"/>
          </a:ln>
          <a:effectLst>
            <a:outerShdw blurRad="40000" dist="20000" dir="5400000" rotWithShape="0">
              <a:srgbClr val="000000">
                <a:alpha val="37999"/>
              </a:srgbClr>
            </a:outerShdw>
          </a:effectLst>
          <a:extLst/>
        </p:spPr>
      </p:cxnSp>
      <p:cxnSp>
        <p:nvCxnSpPr>
          <p:cNvPr id="64" name="Straight Arrow Connector 63"/>
          <p:cNvCxnSpPr>
            <a:cxnSpLocks noChangeShapeType="1"/>
          </p:cNvCxnSpPr>
          <p:nvPr/>
        </p:nvCxnSpPr>
        <p:spPr bwMode="auto">
          <a:xfrm flipH="1" flipV="1">
            <a:off x="3105150" y="4419600"/>
            <a:ext cx="258763" cy="47625"/>
          </a:xfrm>
          <a:prstGeom prst="straightConnector1">
            <a:avLst/>
          </a:prstGeom>
          <a:noFill/>
          <a:ln w="47625">
            <a:solidFill>
              <a:schemeClr val="accent1"/>
            </a:solidFill>
            <a:round/>
            <a:headEnd/>
            <a:tailEnd type="triangle" w="med" len="med"/>
          </a:ln>
          <a:effectLst>
            <a:outerShdw blurRad="40000" dist="20000" dir="5400000" rotWithShape="0">
              <a:srgbClr val="000000">
                <a:alpha val="37999"/>
              </a:srgbClr>
            </a:outerShdw>
          </a:effectLst>
          <a:extLst/>
        </p:spPr>
      </p:cxnSp>
      <p:cxnSp>
        <p:nvCxnSpPr>
          <p:cNvPr id="65" name="Straight Arrow Connector 64"/>
          <p:cNvCxnSpPr>
            <a:cxnSpLocks noChangeShapeType="1"/>
          </p:cNvCxnSpPr>
          <p:nvPr/>
        </p:nvCxnSpPr>
        <p:spPr bwMode="auto">
          <a:xfrm flipH="1" flipV="1">
            <a:off x="3275013" y="3941763"/>
            <a:ext cx="174625" cy="211137"/>
          </a:xfrm>
          <a:prstGeom prst="straightConnector1">
            <a:avLst/>
          </a:prstGeom>
          <a:noFill/>
          <a:ln w="47625">
            <a:solidFill>
              <a:schemeClr val="accent1"/>
            </a:solidFill>
            <a:round/>
            <a:headEnd/>
            <a:tailEnd type="triangle" w="med" len="med"/>
          </a:ln>
          <a:effectLst>
            <a:outerShdw blurRad="40000" dist="20000" dir="5400000" rotWithShape="0">
              <a:srgbClr val="000000">
                <a:alpha val="37999"/>
              </a:srgbClr>
            </a:outerShdw>
          </a:effectLst>
          <a:extLst/>
        </p:spPr>
      </p:cxnSp>
      <p:cxnSp>
        <p:nvCxnSpPr>
          <p:cNvPr id="67" name="Straight Arrow Connector 66"/>
          <p:cNvCxnSpPr>
            <a:cxnSpLocks noChangeShapeType="1"/>
          </p:cNvCxnSpPr>
          <p:nvPr/>
        </p:nvCxnSpPr>
        <p:spPr bwMode="auto">
          <a:xfrm flipH="1">
            <a:off x="3095625" y="4703763"/>
            <a:ext cx="258763" cy="47625"/>
          </a:xfrm>
          <a:prstGeom prst="straightConnector1">
            <a:avLst/>
          </a:prstGeom>
          <a:noFill/>
          <a:ln w="47625">
            <a:solidFill>
              <a:schemeClr val="accent1"/>
            </a:solidFill>
            <a:round/>
            <a:headEnd/>
            <a:tailEnd type="triangle" w="med" len="med"/>
          </a:ln>
          <a:effectLst>
            <a:outerShdw blurRad="40000" dist="20000" dir="5400000" rotWithShape="0">
              <a:srgbClr val="000000">
                <a:alpha val="37999"/>
              </a:srgbClr>
            </a:outerShdw>
          </a:effectLst>
          <a:extLst/>
        </p:spPr>
      </p:cxnSp>
      <p:cxnSp>
        <p:nvCxnSpPr>
          <p:cNvPr id="53" name="Straight Arrow Connector 52"/>
          <p:cNvCxnSpPr>
            <a:cxnSpLocks noChangeShapeType="1"/>
          </p:cNvCxnSpPr>
          <p:nvPr/>
        </p:nvCxnSpPr>
        <p:spPr bwMode="auto">
          <a:xfrm>
            <a:off x="4810125" y="4822825"/>
            <a:ext cx="228600" cy="119063"/>
          </a:xfrm>
          <a:prstGeom prst="straightConnector1">
            <a:avLst/>
          </a:prstGeom>
          <a:noFill/>
          <a:ln w="47625">
            <a:solidFill>
              <a:schemeClr val="accent1"/>
            </a:solidFill>
            <a:round/>
            <a:headEnd/>
            <a:tailEnd type="triangle" w="med" len="med"/>
          </a:ln>
          <a:effectLst>
            <a:outerShdw blurRad="40000" dist="20000" dir="5400000" rotWithShape="0">
              <a:srgbClr val="000000">
                <a:alpha val="37999"/>
              </a:srgbClr>
            </a:outerShdw>
          </a:effectLst>
          <a:extLst/>
        </p:spPr>
      </p:cxnSp>
      <p:cxnSp>
        <p:nvCxnSpPr>
          <p:cNvPr id="59" name="Straight Arrow Connector 58"/>
          <p:cNvCxnSpPr>
            <a:cxnSpLocks noChangeShapeType="1"/>
          </p:cNvCxnSpPr>
          <p:nvPr/>
        </p:nvCxnSpPr>
        <p:spPr bwMode="auto">
          <a:xfrm>
            <a:off x="4637088" y="4927600"/>
            <a:ext cx="274637" cy="209550"/>
          </a:xfrm>
          <a:prstGeom prst="straightConnector1">
            <a:avLst/>
          </a:prstGeom>
          <a:noFill/>
          <a:ln w="47625">
            <a:solidFill>
              <a:schemeClr val="accent1"/>
            </a:solidFill>
            <a:round/>
            <a:headEnd/>
            <a:tailEnd type="triangle" w="med" len="med"/>
          </a:ln>
          <a:effectLst>
            <a:outerShdw blurRad="40000" dist="20000" dir="5400000" rotWithShape="0">
              <a:srgbClr val="000000">
                <a:alpha val="37999"/>
              </a:srgbClr>
            </a:outerShdw>
          </a:effectLst>
          <a:extLst/>
        </p:spPr>
      </p:cxnSp>
      <p:cxnSp>
        <p:nvCxnSpPr>
          <p:cNvPr id="61" name="Straight Arrow Connector 60"/>
          <p:cNvCxnSpPr>
            <a:cxnSpLocks noChangeShapeType="1"/>
          </p:cNvCxnSpPr>
          <p:nvPr/>
        </p:nvCxnSpPr>
        <p:spPr bwMode="auto">
          <a:xfrm>
            <a:off x="6562725" y="4470400"/>
            <a:ext cx="457200" cy="0"/>
          </a:xfrm>
          <a:prstGeom prst="straightConnector1">
            <a:avLst/>
          </a:prstGeom>
          <a:noFill/>
          <a:ln w="28575">
            <a:solidFill>
              <a:srgbClr val="B08600"/>
            </a:solidFill>
            <a:round/>
            <a:headEnd type="oval" w="med" len="med"/>
            <a:tailEnd type="arrow" w="med" len="med"/>
          </a:ln>
          <a:effectLst>
            <a:outerShdw blurRad="40000" dist="20000" dir="5400000" rotWithShape="0">
              <a:srgbClr val="000000">
                <a:alpha val="37999"/>
              </a:srgbClr>
            </a:outerShdw>
          </a:effectLst>
          <a:extLst/>
        </p:spPr>
      </p:cxnSp>
      <p:sp>
        <p:nvSpPr>
          <p:cNvPr id="53289" name="Title 1"/>
          <p:cNvSpPr>
            <a:spLocks noGrp="1"/>
          </p:cNvSpPr>
          <p:nvPr>
            <p:ph type="title"/>
          </p:nvPr>
        </p:nvSpPr>
        <p:spPr>
          <a:xfrm>
            <a:off x="0" y="346075"/>
            <a:ext cx="9144000" cy="1143000"/>
          </a:xfrm>
        </p:spPr>
        <p:txBody>
          <a:bodyPr>
            <a:normAutofit fontScale="90000"/>
          </a:bodyPr>
          <a:lstStyle/>
          <a:p>
            <a:pPr>
              <a:defRPr/>
            </a:pPr>
            <a:r>
              <a:rPr lang="en-US" sz="2800" b="1">
                <a:solidFill>
                  <a:srgbClr val="000090"/>
                </a:solidFill>
              </a:rPr>
              <a:t>NOTE:</a:t>
            </a:r>
            <a:br>
              <a:rPr lang="en-US" sz="2800" b="1">
                <a:solidFill>
                  <a:srgbClr val="000090"/>
                </a:solidFill>
              </a:rPr>
            </a:br>
            <a:r>
              <a:rPr lang="en-US" sz="3000" b="1">
                <a:solidFill>
                  <a:srgbClr val="000090"/>
                </a:solidFill>
              </a:rPr>
              <a:t>There is NO perfect Exogenous Insulin:</a:t>
            </a:r>
            <a:br>
              <a:rPr lang="en-US" sz="3000" b="1">
                <a:solidFill>
                  <a:srgbClr val="000090"/>
                </a:solidFill>
              </a:rPr>
            </a:br>
            <a:r>
              <a:rPr lang="en-US" sz="3000" b="1">
                <a:solidFill>
                  <a:srgbClr val="000090"/>
                </a:solidFill>
              </a:rPr>
              <a:t>All result in HyperInsulinemia and Potential Hypoglycemia</a:t>
            </a:r>
          </a:p>
        </p:txBody>
      </p:sp>
    </p:spTree>
    <p:extLst>
      <p:ext uri="{BB962C8B-B14F-4D97-AF65-F5344CB8AC3E}">
        <p14:creationId xmlns:p14="http://schemas.microsoft.com/office/powerpoint/2010/main" val="18985600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 y="0"/>
            <a:ext cx="6426200" cy="936625"/>
          </a:xfrm>
        </p:spPr>
        <p:txBody>
          <a:bodyPr rtlCol="0">
            <a:normAutofit fontScale="90000"/>
          </a:bodyPr>
          <a:lstStyle/>
          <a:p>
            <a:pPr algn="l" eaLnBrk="1" fontAlgn="auto" hangingPunct="1">
              <a:spcAft>
                <a:spcPts val="0"/>
              </a:spcAft>
              <a:defRPr/>
            </a:pPr>
            <a:r>
              <a:rPr lang="en-US" sz="2400" b="1" dirty="0" smtClean="0">
                <a:solidFill>
                  <a:srgbClr val="FFFF00"/>
                </a:solidFill>
                <a:ea typeface="+mj-ea"/>
                <a:cs typeface="+mj-cs"/>
              </a:rPr>
              <a:t>Therapeutic Principles Across Continuum of Care </a:t>
            </a:r>
            <a:r>
              <a:rPr lang="en-US" sz="2400" b="1" dirty="0" err="1" smtClean="0">
                <a:solidFill>
                  <a:srgbClr val="FFFF00"/>
                </a:solidFill>
                <a:ea typeface="+mj-ea"/>
                <a:cs typeface="+mj-cs"/>
              </a:rPr>
              <a:t>eg</a:t>
            </a:r>
            <a:r>
              <a:rPr lang="en-US" sz="2400" b="1" dirty="0" smtClean="0">
                <a:solidFill>
                  <a:srgbClr val="FFFF00"/>
                </a:solidFill>
                <a:ea typeface="+mj-ea"/>
                <a:cs typeface="+mj-cs"/>
              </a:rPr>
              <a:t>:</a:t>
            </a:r>
            <a:br>
              <a:rPr lang="en-US" sz="2400" b="1" dirty="0" smtClean="0">
                <a:solidFill>
                  <a:srgbClr val="FFFF00"/>
                </a:solidFill>
                <a:ea typeface="+mj-ea"/>
                <a:cs typeface="+mj-cs"/>
              </a:rPr>
            </a:br>
            <a:r>
              <a:rPr lang="en-US" sz="2400" b="1" dirty="0" smtClean="0">
                <a:solidFill>
                  <a:srgbClr val="FFFFFF"/>
                </a:solidFill>
                <a:ea typeface="+mj-ea"/>
                <a:cs typeface="+mj-cs"/>
              </a:rPr>
              <a:t>Right Drug for Right Patient and vice versa</a:t>
            </a:r>
            <a:endParaRPr lang="en-US" sz="2400" b="1" dirty="0">
              <a:solidFill>
                <a:srgbClr val="FFFFFF"/>
              </a:solidFill>
              <a:ea typeface="+mj-ea"/>
              <a:cs typeface="+mj-cs"/>
            </a:endParaRPr>
          </a:p>
        </p:txBody>
      </p:sp>
      <p:pic>
        <p:nvPicPr>
          <p:cNvPr id="99330" name="Picture 4" descr="Screenshot 2015-09-05 14.41.54.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92700" y="0"/>
            <a:ext cx="4051300" cy="6273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p:nvPr/>
        </p:nvSpPr>
        <p:spPr>
          <a:xfrm>
            <a:off x="233363" y="1363663"/>
            <a:ext cx="5214937" cy="5570537"/>
          </a:xfrm>
          <a:prstGeom prst="rect">
            <a:avLst/>
          </a:prstGeom>
          <a:noFill/>
        </p:spPr>
        <p:txBody>
          <a:bodyPr>
            <a:spAutoFit/>
          </a:bodyPr>
          <a:lstStyle/>
          <a:p>
            <a:pPr marL="514350" indent="-514350" fontAlgn="auto">
              <a:spcBef>
                <a:spcPts val="0"/>
              </a:spcBef>
              <a:spcAft>
                <a:spcPts val="0"/>
              </a:spcAft>
              <a:buFontTx/>
              <a:buAutoNum type="arabicPeriod"/>
              <a:defRPr/>
            </a:pPr>
            <a:r>
              <a:rPr lang="en-US" altLang="zh-CN" sz="2800" b="1" dirty="0">
                <a:solidFill>
                  <a:srgbClr val="FFFF00"/>
                </a:solidFill>
                <a:latin typeface="+mn-lt"/>
                <a:ea typeface="MS PGothic" charset="0"/>
                <a:cs typeface="MS PGothic" charset="0"/>
              </a:rPr>
              <a:t>Delay Need for Insulin</a:t>
            </a:r>
          </a:p>
          <a:p>
            <a:pPr marL="514350" indent="-514350" fontAlgn="auto">
              <a:spcBef>
                <a:spcPts val="0"/>
              </a:spcBef>
              <a:spcAft>
                <a:spcPts val="0"/>
              </a:spcAft>
              <a:buFontTx/>
              <a:buAutoNum type="arabicPeriod"/>
              <a:defRPr/>
            </a:pPr>
            <a:endParaRPr lang="en-US" altLang="zh-CN" sz="2800" b="1" dirty="0">
              <a:solidFill>
                <a:srgbClr val="FFFF00"/>
              </a:solidFill>
              <a:latin typeface="+mn-lt"/>
              <a:ea typeface="MS PGothic" charset="0"/>
              <a:cs typeface="MS PGothic" charset="0"/>
            </a:endParaRPr>
          </a:p>
          <a:p>
            <a:pPr fontAlgn="auto">
              <a:spcBef>
                <a:spcPts val="0"/>
              </a:spcBef>
              <a:spcAft>
                <a:spcPts val="0"/>
              </a:spcAft>
              <a:defRPr/>
            </a:pPr>
            <a:r>
              <a:rPr lang="en-US" altLang="zh-CN" sz="2800" b="1" dirty="0">
                <a:solidFill>
                  <a:srgbClr val="FFFF00"/>
                </a:solidFill>
                <a:latin typeface="+mn-lt"/>
                <a:ea typeface="MS PGothic" charset="0"/>
                <a:cs typeface="MS PGothic" charset="0"/>
              </a:rPr>
              <a:t>2. No need for Early Insulin</a:t>
            </a:r>
          </a:p>
          <a:p>
            <a:pPr fontAlgn="auto">
              <a:spcBef>
                <a:spcPts val="0"/>
              </a:spcBef>
              <a:spcAft>
                <a:spcPts val="0"/>
              </a:spcAft>
              <a:defRPr/>
            </a:pPr>
            <a:endParaRPr lang="en-US" altLang="zh-CN" sz="2800" b="1" dirty="0">
              <a:solidFill>
                <a:srgbClr val="FFFF00"/>
              </a:solidFill>
              <a:latin typeface="+mn-lt"/>
              <a:ea typeface="MS PGothic" charset="0"/>
              <a:cs typeface="MS PGothic" charset="0"/>
            </a:endParaRPr>
          </a:p>
          <a:p>
            <a:pPr fontAlgn="auto">
              <a:spcBef>
                <a:spcPts val="0"/>
              </a:spcBef>
              <a:spcAft>
                <a:spcPts val="0"/>
              </a:spcAft>
              <a:defRPr/>
            </a:pPr>
            <a:r>
              <a:rPr lang="en-US" altLang="zh-CN" sz="2800" b="1" dirty="0">
                <a:solidFill>
                  <a:srgbClr val="FFFF00"/>
                </a:solidFill>
                <a:latin typeface="+mn-lt"/>
                <a:ea typeface="MS PGothic" charset="0"/>
                <a:cs typeface="MS PGothic" charset="0"/>
              </a:rPr>
              <a:t>3. If need Insulin, Continue </a:t>
            </a:r>
          </a:p>
          <a:p>
            <a:pPr fontAlgn="auto">
              <a:spcBef>
                <a:spcPts val="0"/>
              </a:spcBef>
              <a:spcAft>
                <a:spcPts val="0"/>
              </a:spcAft>
              <a:defRPr/>
            </a:pPr>
            <a:r>
              <a:rPr lang="en-US" altLang="zh-CN" sz="2800" b="1" dirty="0">
                <a:solidFill>
                  <a:srgbClr val="FFFF00"/>
                </a:solidFill>
                <a:latin typeface="+mn-lt"/>
                <a:ea typeface="MS PGothic" charset="0"/>
                <a:cs typeface="MS PGothic" charset="0"/>
              </a:rPr>
              <a:t>	Non-Insulin RX</a:t>
            </a:r>
          </a:p>
          <a:p>
            <a:pPr fontAlgn="auto">
              <a:spcBef>
                <a:spcPts val="0"/>
              </a:spcBef>
              <a:spcAft>
                <a:spcPts val="0"/>
              </a:spcAft>
              <a:defRPr/>
            </a:pPr>
            <a:r>
              <a:rPr lang="en-US" altLang="zh-CN" sz="2800" b="1" dirty="0">
                <a:solidFill>
                  <a:srgbClr val="FFFF00"/>
                </a:solidFill>
                <a:latin typeface="+mn-lt"/>
                <a:ea typeface="MS PGothic" charset="0"/>
                <a:cs typeface="MS PGothic" charset="0"/>
              </a:rPr>
              <a:t>	(Avoids need for Meal-Time 							Insulin-</a:t>
            </a:r>
          </a:p>
          <a:p>
            <a:pPr fontAlgn="auto">
              <a:spcBef>
                <a:spcPts val="0"/>
              </a:spcBef>
              <a:spcAft>
                <a:spcPts val="0"/>
              </a:spcAft>
              <a:defRPr/>
            </a:pPr>
            <a:r>
              <a:rPr lang="en-US" altLang="zh-CN" sz="2800" b="1" dirty="0">
                <a:solidFill>
                  <a:srgbClr val="FFFF00"/>
                </a:solidFill>
                <a:latin typeface="+mn-lt"/>
                <a:ea typeface="MS PGothic" charset="0"/>
                <a:cs typeface="MS PGothic" charset="0"/>
              </a:rPr>
              <a:t> (</a:t>
            </a:r>
            <a:r>
              <a:rPr lang="en-US" altLang="zh-CN" sz="2000" b="1" dirty="0">
                <a:solidFill>
                  <a:srgbClr val="FFFF00"/>
                </a:solidFill>
                <a:latin typeface="+mn-lt"/>
                <a:ea typeface="MS PGothic" charset="0"/>
                <a:cs typeface="MS PGothic" charset="0"/>
              </a:rPr>
              <a:t>Decrease Risk Hypoglycemia 85%- Garber)</a:t>
            </a:r>
          </a:p>
          <a:p>
            <a:pPr fontAlgn="auto">
              <a:spcBef>
                <a:spcPts val="0"/>
              </a:spcBef>
              <a:spcAft>
                <a:spcPts val="0"/>
              </a:spcAft>
              <a:defRPr/>
            </a:pPr>
            <a:endParaRPr lang="en-US" altLang="zh-CN" sz="2000" b="1" dirty="0">
              <a:solidFill>
                <a:srgbClr val="FFFF00"/>
              </a:solidFill>
              <a:latin typeface="+mn-lt"/>
              <a:ea typeface="MS PGothic" charset="0"/>
              <a:cs typeface="MS PGothic" charset="0"/>
            </a:endParaRPr>
          </a:p>
          <a:p>
            <a:pPr fontAlgn="auto">
              <a:spcBef>
                <a:spcPts val="0"/>
              </a:spcBef>
              <a:spcAft>
                <a:spcPts val="0"/>
              </a:spcAft>
              <a:defRPr/>
            </a:pPr>
            <a:r>
              <a:rPr lang="en-US" altLang="zh-CN" sz="2800" b="1" dirty="0">
                <a:solidFill>
                  <a:srgbClr val="FFFF00"/>
                </a:solidFill>
                <a:latin typeface="+mn-lt"/>
                <a:ea typeface="MS PGothic" charset="0"/>
                <a:cs typeface="MS PGothic" charset="0"/>
              </a:rPr>
              <a:t>4. Get Patients off insulin who 	had been given early Insulin</a:t>
            </a:r>
          </a:p>
          <a:p>
            <a:pPr fontAlgn="auto">
              <a:spcBef>
                <a:spcPts val="0"/>
              </a:spcBef>
              <a:spcAft>
                <a:spcPts val="0"/>
              </a:spcAft>
              <a:defRPr/>
            </a:pPr>
            <a:endParaRPr lang="en-US" sz="2800" dirty="0">
              <a:latin typeface="+mn-lt"/>
              <a:ea typeface="+mn-ea"/>
            </a:endParaRPr>
          </a:p>
        </p:txBody>
      </p:sp>
    </p:spTree>
    <p:extLst>
      <p:ext uri="{BB962C8B-B14F-4D97-AF65-F5344CB8AC3E}">
        <p14:creationId xmlns:p14="http://schemas.microsoft.com/office/powerpoint/2010/main" val="140061853"/>
      </p:ext>
    </p:extLst>
  </p:cSld>
  <p:clrMapOvr>
    <a:masterClrMapping/>
  </p:clrMapOvr>
  <p:transition>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sz="4000" dirty="0" smtClean="0">
                <a:solidFill>
                  <a:srgbClr val="FFFF00"/>
                </a:solidFill>
              </a:rPr>
              <a:t>Hedge your Bets: Incretins for all patients</a:t>
            </a:r>
            <a:r>
              <a:rPr lang="en-US" sz="4000" dirty="0" smtClean="0">
                <a:solidFill>
                  <a:srgbClr val="FFFF00"/>
                </a:solidFill>
                <a:sym typeface="Wingdings"/>
              </a:rPr>
              <a:t/>
            </a:r>
            <a:br>
              <a:rPr lang="en-US" sz="4000" dirty="0" smtClean="0">
                <a:solidFill>
                  <a:srgbClr val="FFFF00"/>
                </a:solidFill>
                <a:sym typeface="Wingdings"/>
              </a:rPr>
            </a:br>
            <a:r>
              <a:rPr lang="en-US" sz="2700" dirty="0" smtClean="0">
                <a:solidFill>
                  <a:srgbClr val="FFFF00"/>
                </a:solidFill>
                <a:sym typeface="Wingdings"/>
              </a:rPr>
              <a:t>DPP4 inhibitors, GLP-1 RAs, [other agents that increase GLP-1 </a:t>
            </a:r>
            <a:br>
              <a:rPr lang="en-US" sz="2700" dirty="0" smtClean="0">
                <a:solidFill>
                  <a:srgbClr val="FFFF00"/>
                </a:solidFill>
                <a:sym typeface="Wingdings"/>
              </a:rPr>
            </a:br>
            <a:r>
              <a:rPr lang="en-US" sz="2700" dirty="0" err="1" smtClean="0">
                <a:solidFill>
                  <a:srgbClr val="FFFF00"/>
                </a:solidFill>
                <a:sym typeface="Wingdings"/>
              </a:rPr>
              <a:t>eg</a:t>
            </a:r>
            <a:r>
              <a:rPr lang="en-US" sz="2700" dirty="0" smtClean="0">
                <a:solidFill>
                  <a:srgbClr val="FFFF00"/>
                </a:solidFill>
                <a:sym typeface="Wingdings"/>
              </a:rPr>
              <a:t>: metformin, </a:t>
            </a:r>
            <a:r>
              <a:rPr lang="en-US" sz="2700" dirty="0" err="1" smtClean="0">
                <a:solidFill>
                  <a:srgbClr val="FFFF00"/>
                </a:solidFill>
                <a:sym typeface="Wingdings"/>
              </a:rPr>
              <a:t>colsevalam</a:t>
            </a:r>
            <a:r>
              <a:rPr lang="en-US" sz="2700" dirty="0" smtClean="0">
                <a:solidFill>
                  <a:srgbClr val="FFFF00"/>
                </a:solidFill>
                <a:sym typeface="Wingdings"/>
              </a:rPr>
              <a:t>, (</a:t>
            </a:r>
            <a:r>
              <a:rPr lang="en-US" sz="2700" dirty="0">
                <a:solidFill>
                  <a:srgbClr val="FFFF00"/>
                </a:solidFill>
                <a:sym typeface="Wingdings"/>
              </a:rPr>
              <a:t>TGR-5</a:t>
            </a:r>
            <a:r>
              <a:rPr lang="en-US" sz="2700" dirty="0" smtClean="0">
                <a:solidFill>
                  <a:srgbClr val="FFFF00"/>
                </a:solidFill>
                <a:sym typeface="Wingdings"/>
              </a:rPr>
              <a:t>)]</a:t>
            </a:r>
            <a:endParaRPr lang="en-US" sz="2700" dirty="0">
              <a:solidFill>
                <a:srgbClr val="FFFF00"/>
              </a:solidFill>
            </a:endParaRPr>
          </a:p>
        </p:txBody>
      </p:sp>
      <p:sp>
        <p:nvSpPr>
          <p:cNvPr id="3" name="Content Placeholder 2"/>
          <p:cNvSpPr>
            <a:spLocks noGrp="1"/>
          </p:cNvSpPr>
          <p:nvPr>
            <p:ph idx="1"/>
          </p:nvPr>
        </p:nvSpPr>
        <p:spPr>
          <a:xfrm>
            <a:off x="475013" y="1721924"/>
            <a:ext cx="8181307" cy="4784142"/>
          </a:xfrm>
        </p:spPr>
        <p:txBody>
          <a:bodyPr>
            <a:normAutofit/>
          </a:bodyPr>
          <a:lstStyle/>
          <a:p>
            <a:pPr marL="396875">
              <a:buFont typeface="Wingdings" pitchFamily="2" charset="2"/>
              <a:buChar char="Ø"/>
            </a:pPr>
            <a:r>
              <a:rPr lang="en-US" sz="2400" dirty="0" smtClean="0">
                <a:solidFill>
                  <a:srgbClr val="FFFF00"/>
                </a:solidFill>
              </a:rPr>
              <a:t>T1DM: </a:t>
            </a:r>
            <a:r>
              <a:rPr lang="en-US" sz="2400" dirty="0" smtClean="0">
                <a:solidFill>
                  <a:schemeClr val="bg1"/>
                </a:solidFill>
              </a:rPr>
              <a:t>minimize brittle, dawn, </a:t>
            </a:r>
            <a:r>
              <a:rPr lang="en-US" sz="2400" dirty="0" err="1" smtClean="0">
                <a:solidFill>
                  <a:schemeClr val="bg1"/>
                </a:solidFill>
              </a:rPr>
              <a:t>unpredictablity</a:t>
            </a:r>
            <a:r>
              <a:rPr lang="en-US" sz="2400" dirty="0" smtClean="0">
                <a:solidFill>
                  <a:schemeClr val="bg1"/>
                </a:solidFill>
              </a:rPr>
              <a:t>, variability, ? CV benefits, Treat those ‘Type 2’ Genes’, ANTI-INFLAMMATORY</a:t>
            </a:r>
          </a:p>
          <a:p>
            <a:pPr marL="0" indent="0">
              <a:buNone/>
            </a:pPr>
            <a:endParaRPr lang="en-US" sz="700" dirty="0" smtClean="0">
              <a:solidFill>
                <a:schemeClr val="bg1"/>
              </a:solidFill>
            </a:endParaRPr>
          </a:p>
          <a:p>
            <a:pPr>
              <a:buFont typeface="Wingdings" pitchFamily="2" charset="2"/>
              <a:buChar char="Ø"/>
            </a:pPr>
            <a:r>
              <a:rPr lang="en-US" sz="2400" dirty="0" smtClean="0">
                <a:solidFill>
                  <a:srgbClr val="FFFF00"/>
                </a:solidFill>
              </a:rPr>
              <a:t>LADA</a:t>
            </a:r>
            <a:r>
              <a:rPr lang="en-US" sz="2400" dirty="0" smtClean="0">
                <a:solidFill>
                  <a:schemeClr val="bg1"/>
                </a:solidFill>
              </a:rPr>
              <a:t> = SPIDDM/ Autoimmune T2DM. Same as above -  Slow , stabilize disease process, ANTI-INFLAMMATORY</a:t>
            </a:r>
          </a:p>
          <a:p>
            <a:pPr marL="0" indent="0">
              <a:buNone/>
            </a:pPr>
            <a:endParaRPr lang="en-US" sz="700" dirty="0" smtClean="0">
              <a:solidFill>
                <a:schemeClr val="bg1"/>
              </a:solidFill>
            </a:endParaRPr>
          </a:p>
          <a:p>
            <a:pPr>
              <a:buFont typeface="Wingdings" pitchFamily="2" charset="2"/>
              <a:buChar char="Ø"/>
            </a:pPr>
            <a:r>
              <a:rPr lang="en-US" sz="2400" dirty="0" smtClean="0">
                <a:solidFill>
                  <a:srgbClr val="FFFF00"/>
                </a:solidFill>
              </a:rPr>
              <a:t>T2DM: </a:t>
            </a:r>
            <a:r>
              <a:rPr lang="en-US" sz="2400" dirty="0" smtClean="0">
                <a:solidFill>
                  <a:schemeClr val="bg1"/>
                </a:solidFill>
              </a:rPr>
              <a:t>Same </a:t>
            </a:r>
            <a:r>
              <a:rPr lang="en-US" sz="2400" dirty="0">
                <a:solidFill>
                  <a:schemeClr val="bg1"/>
                </a:solidFill>
              </a:rPr>
              <a:t>as </a:t>
            </a:r>
            <a:r>
              <a:rPr lang="en-US" sz="2400" dirty="0" smtClean="0">
                <a:solidFill>
                  <a:schemeClr val="bg1"/>
                </a:solidFill>
              </a:rPr>
              <a:t>above, treats 7 MOA’s of </a:t>
            </a:r>
            <a:r>
              <a:rPr lang="en-US" sz="2400" dirty="0" err="1" smtClean="0">
                <a:solidFill>
                  <a:schemeClr val="bg1"/>
                </a:solidFill>
              </a:rPr>
              <a:t>DeFronzo’s</a:t>
            </a:r>
            <a:r>
              <a:rPr lang="en-US" sz="2400" dirty="0" smtClean="0">
                <a:solidFill>
                  <a:schemeClr val="bg1"/>
                </a:solidFill>
              </a:rPr>
              <a:t> Octet, decreases  oxidative stress, </a:t>
            </a:r>
            <a:r>
              <a:rPr lang="el-GR" sz="2400" dirty="0" smtClean="0">
                <a:solidFill>
                  <a:schemeClr val="bg1"/>
                </a:solidFill>
              </a:rPr>
              <a:t>β</a:t>
            </a:r>
            <a:r>
              <a:rPr lang="en-US" sz="2400" dirty="0" smtClean="0">
                <a:solidFill>
                  <a:schemeClr val="bg1"/>
                </a:solidFill>
              </a:rPr>
              <a:t>-cell inflammation decreases </a:t>
            </a:r>
            <a:r>
              <a:rPr lang="en-US" sz="2400" dirty="0" err="1" smtClean="0">
                <a:solidFill>
                  <a:schemeClr val="bg1"/>
                </a:solidFill>
              </a:rPr>
              <a:t>lipo</a:t>
            </a:r>
            <a:r>
              <a:rPr lang="en-US" sz="2400" dirty="0" smtClean="0">
                <a:solidFill>
                  <a:schemeClr val="bg1"/>
                </a:solidFill>
              </a:rPr>
              <a:t>- and gluco-toxicity, ?preserve mass, decreases appetite, treats IR via wt. loss</a:t>
            </a:r>
            <a:endParaRPr lang="en-US" sz="2400" dirty="0">
              <a:solidFill>
                <a:schemeClr val="bg1"/>
              </a:solidFill>
            </a:endParaRPr>
          </a:p>
          <a:p>
            <a:pPr marL="0" indent="0">
              <a:buFont typeface="Wingdings" pitchFamily="2" charset="2"/>
              <a:buChar char="Ø"/>
            </a:pPr>
            <a:r>
              <a:rPr lang="en-US" sz="2400" dirty="0" smtClean="0">
                <a:solidFill>
                  <a:srgbClr val="FFFF00"/>
                </a:solidFill>
              </a:rPr>
              <a:t>  MODY 3- recent report</a:t>
            </a:r>
          </a:p>
        </p:txBody>
      </p:sp>
      <p:sp>
        <p:nvSpPr>
          <p:cNvPr id="4" name="Content Placeholder 2"/>
          <p:cNvSpPr txBox="1">
            <a:spLocks/>
          </p:cNvSpPr>
          <p:nvPr/>
        </p:nvSpPr>
        <p:spPr>
          <a:xfrm>
            <a:off x="62247" y="5828292"/>
            <a:ext cx="9144000" cy="982060"/>
          </a:xfrm>
          <a:prstGeom prst="rect">
            <a:avLst/>
          </a:prstGeom>
        </p:spPr>
        <p:txBody>
          <a:bodyPr vert="horz" lIns="91440" tIns="45720" rIns="91440" bIns="45720" rtlCol="0">
            <a:normAutofit fontScale="77500" lnSpcReduction="20000"/>
          </a:body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endParaRPr kumimoji="0" lang="en-US" sz="3600" b="0" i="0" u="none" strike="noStrike" kern="1200" cap="none" spc="0" normalizeH="0" baseline="0" noProof="0" dirty="0" smtClean="0">
              <a:ln>
                <a:noFill/>
              </a:ln>
              <a:solidFill>
                <a:schemeClr val="bg1"/>
              </a:solidFill>
              <a:effectLst/>
              <a:uLnTx/>
              <a:uFillTx/>
              <a:latin typeface="+mn-lt"/>
              <a:ea typeface="+mn-ea"/>
              <a:cs typeface="+mn-cs"/>
            </a:endParaRPr>
          </a:p>
          <a:p>
            <a:pPr marL="342900" marR="0" lvl="0" indent="-342900" algn="ctr" defTabSz="457200" rtl="0" eaLnBrk="1" fontAlgn="auto" latinLnBrk="0" hangingPunct="1">
              <a:lnSpc>
                <a:spcPct val="100000"/>
              </a:lnSpc>
              <a:spcBef>
                <a:spcPct val="20000"/>
              </a:spcBef>
              <a:spcAft>
                <a:spcPts val="0"/>
              </a:spcAft>
              <a:buClrTx/>
              <a:buSzTx/>
              <a:tabLst/>
              <a:defRPr/>
            </a:pPr>
            <a:r>
              <a:rPr kumimoji="0" lang="en-US" sz="3600" b="0" i="0" u="none" strike="noStrike" kern="1200" cap="none" spc="0" normalizeH="0" baseline="0" noProof="0" dirty="0" smtClean="0">
                <a:ln>
                  <a:noFill/>
                </a:ln>
                <a:solidFill>
                  <a:srgbClr val="FFFF00"/>
                </a:solidFill>
                <a:effectLst/>
                <a:uLnTx/>
                <a:uFillTx/>
                <a:latin typeface="+mn-lt"/>
                <a:ea typeface="+mn-ea"/>
                <a:cs typeface="+mn-cs"/>
              </a:rPr>
              <a:t>FOR ALL DM – potential CV benefit (ANTI-INFLAMMATORY)</a:t>
            </a:r>
            <a:endParaRPr kumimoji="0" lang="en-US" sz="3600" b="0" i="0" u="none" strike="noStrike" kern="1200" cap="none" spc="0" normalizeH="0" baseline="0" noProof="0" dirty="0">
              <a:ln>
                <a:noFill/>
              </a:ln>
              <a:solidFill>
                <a:srgbClr val="FFFF00"/>
              </a:solidFill>
              <a:effectLst/>
              <a:uLnTx/>
              <a:uFillTx/>
              <a:latin typeface="+mn-lt"/>
              <a:ea typeface="+mn-ea"/>
              <a:cs typeface="+mn-cs"/>
            </a:endParaRPr>
          </a:p>
        </p:txBody>
      </p:sp>
    </p:spTree>
    <p:extLst>
      <p:ext uri="{BB962C8B-B14F-4D97-AF65-F5344CB8AC3E}">
        <p14:creationId xmlns:p14="http://schemas.microsoft.com/office/powerpoint/2010/main" val="2383829338"/>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500"/>
                                        <p:tgtEl>
                                          <p:spTgt spid="3">
                                            <p:txEl>
                                              <p:pRg st="2" end="2"/>
                                            </p:txEl>
                                          </p:spTgt>
                                        </p:tgtEl>
                                      </p:cBhvr>
                                    </p:animEffect>
                                    <p:anim calcmode="lin" valueType="num">
                                      <p:cBhvr>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anim calcmode="lin" valueType="num">
                                      <p:cBhvr>
                                        <p:cTn id="22"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5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500"/>
                                        <p:tgtEl>
                                          <p:spTgt spid="3">
                                            <p:txEl>
                                              <p:pRg st="5" end="5"/>
                                            </p:txEl>
                                          </p:spTgt>
                                        </p:tgtEl>
                                      </p:cBhvr>
                                    </p:animEffect>
                                    <p:anim calcmode="lin" valueType="num">
                                      <p:cBhvr>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5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6" presetClass="entr" presetSubtype="37"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barn(outVertical)">
                                      <p:cBhvr>
                                        <p:cTn id="3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15449"/>
            <a:ext cx="9144000" cy="1033670"/>
          </a:xfrm>
        </p:spPr>
        <p:txBody>
          <a:bodyPr>
            <a:noAutofit/>
          </a:bodyPr>
          <a:lstStyle/>
          <a:p>
            <a:r>
              <a:rPr lang="en-US" sz="2600" b="1" dirty="0" smtClean="0">
                <a:solidFill>
                  <a:srgbClr val="000090"/>
                </a:solidFill>
              </a:rPr>
              <a:t>A Unifying Pathophysiologic Approach to The Complications of Diabetes in the Context of the Beta-cell Classification of Diabetes</a:t>
            </a:r>
            <a:endParaRPr lang="en-US" sz="2600" dirty="0">
              <a:solidFill>
                <a:srgbClr val="000090"/>
              </a:solidFill>
            </a:endParaRPr>
          </a:p>
        </p:txBody>
      </p:sp>
      <p:sp>
        <p:nvSpPr>
          <p:cNvPr id="5" name="Rectangle 4"/>
          <p:cNvSpPr/>
          <p:nvPr/>
        </p:nvSpPr>
        <p:spPr>
          <a:xfrm>
            <a:off x="14385" y="2662507"/>
            <a:ext cx="1236689" cy="2263515"/>
          </a:xfrm>
          <a:prstGeom prst="rect">
            <a:avLst/>
          </a:prstGeom>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bg1"/>
                </a:solidFill>
              </a:rPr>
              <a:t>Genes</a:t>
            </a:r>
          </a:p>
          <a:p>
            <a:pPr algn="ctr"/>
            <a:endParaRPr lang="en-US" sz="1400" b="1" dirty="0" smtClean="0">
              <a:solidFill>
                <a:schemeClr val="bg1"/>
              </a:solidFill>
            </a:endParaRPr>
          </a:p>
          <a:p>
            <a:pPr algn="ctr"/>
            <a:r>
              <a:rPr lang="en-US" sz="1400" b="1" dirty="0" smtClean="0">
                <a:solidFill>
                  <a:schemeClr val="bg1"/>
                </a:solidFill>
              </a:rPr>
              <a:t>(Some in common/</a:t>
            </a:r>
          </a:p>
          <a:p>
            <a:pPr algn="ctr"/>
            <a:r>
              <a:rPr lang="en-US" sz="1400" b="1" dirty="0" smtClean="0">
                <a:solidFill>
                  <a:schemeClr val="bg1"/>
                </a:solidFill>
              </a:rPr>
              <a:t>Some </a:t>
            </a:r>
          </a:p>
          <a:p>
            <a:pPr algn="ctr"/>
            <a:r>
              <a:rPr lang="en-US" sz="1400" b="1" dirty="0" smtClean="0">
                <a:solidFill>
                  <a:schemeClr val="bg1"/>
                </a:solidFill>
              </a:rPr>
              <a:t>Different)</a:t>
            </a:r>
            <a:endParaRPr lang="en-US" sz="1400" b="1" dirty="0">
              <a:solidFill>
                <a:schemeClr val="bg1"/>
              </a:solidFill>
            </a:endParaRPr>
          </a:p>
        </p:txBody>
      </p:sp>
      <p:sp>
        <p:nvSpPr>
          <p:cNvPr id="8" name="Rectangle 7"/>
          <p:cNvSpPr/>
          <p:nvPr/>
        </p:nvSpPr>
        <p:spPr>
          <a:xfrm>
            <a:off x="7334436" y="2644883"/>
            <a:ext cx="1653698" cy="1859958"/>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anchor="ctr"/>
          <a:lstStyle/>
          <a:p>
            <a:pPr algn="ctr"/>
            <a:r>
              <a:rPr lang="en-US" sz="2000" dirty="0"/>
              <a:t>Endogenous</a:t>
            </a:r>
          </a:p>
          <a:p>
            <a:pPr algn="ctr"/>
            <a:r>
              <a:rPr lang="en-US" sz="2000" dirty="0"/>
              <a:t>Fuel Excess</a:t>
            </a:r>
          </a:p>
          <a:p>
            <a:pPr algn="ctr"/>
            <a:r>
              <a:rPr lang="en-US" sz="1600" dirty="0"/>
              <a:t>(glucose/ lipids)</a:t>
            </a:r>
          </a:p>
          <a:p>
            <a:pPr algn="ctr"/>
            <a:r>
              <a:rPr lang="en-US" sz="1600" dirty="0"/>
              <a:t>(Brownlee’s Unified Theory of Complications</a:t>
            </a: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19985" y="5036695"/>
            <a:ext cx="1803103" cy="1233982"/>
          </a:xfrm>
          <a:prstGeom prst="rect">
            <a:avLst/>
          </a:prstGeom>
        </p:spPr>
      </p:pic>
      <p:sp>
        <p:nvSpPr>
          <p:cNvPr id="12" name="Rectangle 11"/>
          <p:cNvSpPr/>
          <p:nvPr/>
        </p:nvSpPr>
        <p:spPr>
          <a:xfrm>
            <a:off x="5111284" y="1129899"/>
            <a:ext cx="2086043" cy="1613993"/>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en-US" sz="2000" dirty="0"/>
              <a:t>ALL COMPLICATIONS</a:t>
            </a:r>
          </a:p>
          <a:p>
            <a:pPr algn="ctr" eaLnBrk="1" hangingPunct="1">
              <a:defRPr/>
            </a:pPr>
            <a:r>
              <a:rPr lang="en-US" sz="1200" dirty="0"/>
              <a:t>(Micro/</a:t>
            </a:r>
            <a:r>
              <a:rPr lang="en-US" sz="1200" dirty="0" err="1"/>
              <a:t>MacroVascular</a:t>
            </a:r>
            <a:endParaRPr lang="en-US" sz="1200" dirty="0"/>
          </a:p>
          <a:p>
            <a:pPr algn="ctr" eaLnBrk="1" hangingPunct="1">
              <a:defRPr/>
            </a:pPr>
            <a:r>
              <a:rPr lang="en-US" sz="1200" dirty="0" smtClean="0"/>
              <a:t>Damage)</a:t>
            </a:r>
            <a:endParaRPr lang="en-US" sz="1200" dirty="0"/>
          </a:p>
        </p:txBody>
      </p:sp>
      <p:sp>
        <p:nvSpPr>
          <p:cNvPr id="13" name="Oval 12"/>
          <p:cNvSpPr/>
          <p:nvPr/>
        </p:nvSpPr>
        <p:spPr>
          <a:xfrm>
            <a:off x="2398144" y="3229135"/>
            <a:ext cx="1304840" cy="1241902"/>
          </a:xfrm>
          <a:prstGeom prst="ellipse">
            <a:avLst/>
          </a:prstGeom>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err="1" smtClean="0"/>
              <a:t>Inflam</a:t>
            </a:r>
            <a:r>
              <a:rPr lang="en-US" sz="1600" b="1" dirty="0" smtClean="0"/>
              <a:t>./</a:t>
            </a:r>
          </a:p>
          <a:p>
            <a:pPr algn="ctr"/>
            <a:r>
              <a:rPr lang="en-US" sz="1600" b="1" dirty="0" smtClean="0"/>
              <a:t>Immune Mech.</a:t>
            </a:r>
            <a:endParaRPr lang="en-US" sz="1600" b="1" dirty="0"/>
          </a:p>
        </p:txBody>
      </p:sp>
      <p:sp>
        <p:nvSpPr>
          <p:cNvPr id="14" name="Oval 13"/>
          <p:cNvSpPr/>
          <p:nvPr/>
        </p:nvSpPr>
        <p:spPr>
          <a:xfrm>
            <a:off x="3125101" y="2795718"/>
            <a:ext cx="1603647" cy="1025767"/>
          </a:xfrm>
          <a:prstGeom prst="ellipse">
            <a:avLst/>
          </a:prstGeom>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t>Insulin Resistance</a:t>
            </a:r>
          </a:p>
          <a:p>
            <a:pPr algn="ctr"/>
            <a:r>
              <a:rPr lang="en-US" sz="1200" b="1" dirty="0" err="1" smtClean="0"/>
              <a:t>Metab</a:t>
            </a:r>
            <a:r>
              <a:rPr lang="en-US" sz="1200" b="1" dirty="0" smtClean="0"/>
              <a:t>. </a:t>
            </a:r>
            <a:r>
              <a:rPr lang="en-US" sz="1200" b="1" dirty="0" err="1" smtClean="0"/>
              <a:t>Syn</a:t>
            </a:r>
            <a:r>
              <a:rPr lang="en-US" sz="1200" b="1" dirty="0" smtClean="0"/>
              <a:t>, BP, Lipid</a:t>
            </a:r>
            <a:endParaRPr lang="en-US" sz="1200" b="1" dirty="0"/>
          </a:p>
        </p:txBody>
      </p:sp>
      <p:sp>
        <p:nvSpPr>
          <p:cNvPr id="15" name="Oval 14"/>
          <p:cNvSpPr/>
          <p:nvPr/>
        </p:nvSpPr>
        <p:spPr>
          <a:xfrm>
            <a:off x="3452392" y="3760070"/>
            <a:ext cx="1332892" cy="1188508"/>
          </a:xfrm>
          <a:prstGeom prst="ellipse">
            <a:avLst/>
          </a:prstGeom>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Environ</a:t>
            </a:r>
          </a:p>
          <a:p>
            <a:pPr algn="ctr"/>
            <a:r>
              <a:rPr lang="en-US" b="1" dirty="0" err="1" smtClean="0"/>
              <a:t>ment</a:t>
            </a:r>
            <a:endParaRPr lang="en-US" b="1" dirty="0"/>
          </a:p>
        </p:txBody>
      </p:sp>
      <p:sp>
        <p:nvSpPr>
          <p:cNvPr id="17" name="Left-Right Arrow 16"/>
          <p:cNvSpPr/>
          <p:nvPr/>
        </p:nvSpPr>
        <p:spPr>
          <a:xfrm>
            <a:off x="1236613" y="3586837"/>
            <a:ext cx="1161530" cy="484632"/>
          </a:xfrm>
          <a:prstGeom prst="leftRightArrow">
            <a:avLst/>
          </a:prstGeom>
          <a:ln>
            <a:solidFill>
              <a:srgbClr val="4F81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p:cNvSpPr txBox="1"/>
          <p:nvPr/>
        </p:nvSpPr>
        <p:spPr>
          <a:xfrm>
            <a:off x="1372723" y="3674868"/>
            <a:ext cx="909402" cy="261610"/>
          </a:xfrm>
          <a:prstGeom prst="rect">
            <a:avLst/>
          </a:prstGeom>
          <a:solidFill>
            <a:srgbClr val="3366FF"/>
          </a:solidFill>
          <a:ln>
            <a:solidFill>
              <a:srgbClr val="4F81BD"/>
            </a:solidFill>
          </a:ln>
        </p:spPr>
        <p:txBody>
          <a:bodyPr wrap="square" rtlCol="0">
            <a:spAutoFit/>
          </a:bodyPr>
          <a:lstStyle/>
          <a:p>
            <a:r>
              <a:rPr lang="en-US" sz="1100" b="1" dirty="0" smtClean="0">
                <a:solidFill>
                  <a:srgbClr val="FFFFFF"/>
                </a:solidFill>
              </a:rPr>
              <a:t>Epigenetics</a:t>
            </a:r>
            <a:endParaRPr lang="en-US" sz="1100" b="1" dirty="0">
              <a:solidFill>
                <a:srgbClr val="FFFFFF"/>
              </a:solidFill>
            </a:endParaRPr>
          </a:p>
        </p:txBody>
      </p:sp>
      <p:cxnSp>
        <p:nvCxnSpPr>
          <p:cNvPr id="22" name="Straight Arrow Connector 21"/>
          <p:cNvCxnSpPr/>
          <p:nvPr/>
        </p:nvCxnSpPr>
        <p:spPr>
          <a:xfrm flipV="1">
            <a:off x="6628945" y="4197247"/>
            <a:ext cx="654122" cy="769073"/>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6661447" y="4703514"/>
            <a:ext cx="672989" cy="782886"/>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6924498" y="4948578"/>
            <a:ext cx="1762021" cy="707886"/>
          </a:xfrm>
          <a:prstGeom prst="rect">
            <a:avLst/>
          </a:prstGeom>
          <a:noFill/>
        </p:spPr>
        <p:txBody>
          <a:bodyPr wrap="none" rtlCol="0">
            <a:spAutoFit/>
          </a:bodyPr>
          <a:lstStyle/>
          <a:p>
            <a:r>
              <a:rPr lang="en-US" sz="2000" b="1" dirty="0" err="1" smtClean="0"/>
              <a:t>Glucotoxicity</a:t>
            </a:r>
            <a:r>
              <a:rPr lang="en-US" sz="2000" b="1" dirty="0" smtClean="0"/>
              <a:t> /</a:t>
            </a:r>
          </a:p>
          <a:p>
            <a:r>
              <a:rPr lang="en-US" sz="2000" b="1" dirty="0" smtClean="0"/>
              <a:t> </a:t>
            </a:r>
            <a:r>
              <a:rPr lang="en-US" sz="2000" b="1" dirty="0" err="1" smtClean="0"/>
              <a:t>lipotoxicity</a:t>
            </a:r>
            <a:endParaRPr lang="en-US" sz="2000" b="1" dirty="0"/>
          </a:p>
        </p:txBody>
      </p:sp>
      <p:sp>
        <p:nvSpPr>
          <p:cNvPr id="30" name="Rectangle 29"/>
          <p:cNvSpPr/>
          <p:nvPr/>
        </p:nvSpPr>
        <p:spPr>
          <a:xfrm>
            <a:off x="5272793" y="2788389"/>
            <a:ext cx="2279099" cy="1400383"/>
          </a:xfrm>
          <a:prstGeom prst="rect">
            <a:avLst/>
          </a:prstGeom>
        </p:spPr>
        <p:txBody>
          <a:bodyPr wrap="square">
            <a:spAutoFit/>
          </a:bodyPr>
          <a:lstStyle/>
          <a:p>
            <a:r>
              <a:rPr lang="en-US" sz="1400" b="0" i="0" u="none" strike="noStrike" baseline="0" dirty="0" smtClean="0">
                <a:latin typeface=""/>
              </a:rPr>
              <a:t>Circulating master metabolic REDOX regulators</a:t>
            </a:r>
          </a:p>
          <a:p>
            <a:r>
              <a:rPr lang="en-US" sz="1100" b="0" i="0" u="none" strike="noStrike" baseline="0" dirty="0" smtClean="0">
                <a:latin typeface=""/>
              </a:rPr>
              <a:t>(L/P, β/A, SH/SS, ROS)</a:t>
            </a:r>
          </a:p>
          <a:p>
            <a:endParaRPr lang="en-US" dirty="0">
              <a:latin typeface=""/>
            </a:endParaRPr>
          </a:p>
          <a:p>
            <a:r>
              <a:rPr lang="en-US" sz="1400" dirty="0" err="1" smtClean="0">
                <a:latin typeface=""/>
              </a:rPr>
              <a:t>miRNA</a:t>
            </a:r>
            <a:endParaRPr lang="en-US" sz="1400" dirty="0"/>
          </a:p>
        </p:txBody>
      </p:sp>
      <p:sp>
        <p:nvSpPr>
          <p:cNvPr id="33" name="Right Arrow 32"/>
          <p:cNvSpPr/>
          <p:nvPr/>
        </p:nvSpPr>
        <p:spPr>
          <a:xfrm rot="20755725">
            <a:off x="1163327" y="1800500"/>
            <a:ext cx="3895344" cy="394389"/>
          </a:xfrm>
          <a:prstGeom prst="rightArrow">
            <a:avLst/>
          </a:prstGeom>
          <a:solidFill>
            <a:srgbClr val="3366FF"/>
          </a:solidFill>
          <a:ln>
            <a:solidFill>
              <a:srgbClr val="4F81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rgbClr val="FFFFFF"/>
                </a:solidFill>
              </a:rPr>
              <a:t>Susceptibility to abnormal </a:t>
            </a:r>
            <a:r>
              <a:rPr lang="en-US" sz="1600" b="1" dirty="0" err="1" smtClean="0">
                <a:solidFill>
                  <a:srgbClr val="FFFFFF"/>
                </a:solidFill>
              </a:rPr>
              <a:t>metab</a:t>
            </a:r>
            <a:r>
              <a:rPr lang="en-US" sz="1600" b="1" dirty="0" smtClean="0">
                <a:solidFill>
                  <a:srgbClr val="FFFFFF"/>
                </a:solidFill>
              </a:rPr>
              <a:t>. </a:t>
            </a:r>
            <a:r>
              <a:rPr lang="en-US" sz="1600" b="1" dirty="0" err="1">
                <a:solidFill>
                  <a:srgbClr val="FFFFFF"/>
                </a:solidFill>
              </a:rPr>
              <a:t>e</a:t>
            </a:r>
            <a:r>
              <a:rPr lang="en-US" sz="1600" b="1" dirty="0" err="1" smtClean="0">
                <a:solidFill>
                  <a:srgbClr val="FFFFFF"/>
                </a:solidFill>
              </a:rPr>
              <a:t>nvir</a:t>
            </a:r>
            <a:r>
              <a:rPr lang="en-US" sz="1600" b="1" dirty="0" smtClean="0">
                <a:solidFill>
                  <a:srgbClr val="FFFFFF"/>
                </a:solidFill>
              </a:rPr>
              <a:t>.</a:t>
            </a:r>
            <a:endParaRPr lang="en-US" sz="1600" b="1" dirty="0">
              <a:solidFill>
                <a:srgbClr val="FFFFFF"/>
              </a:solidFill>
            </a:endParaRPr>
          </a:p>
        </p:txBody>
      </p:sp>
      <p:sp>
        <p:nvSpPr>
          <p:cNvPr id="34" name="Right Arrow 33"/>
          <p:cNvSpPr/>
          <p:nvPr/>
        </p:nvSpPr>
        <p:spPr>
          <a:xfrm rot="582298">
            <a:off x="1141146" y="5376006"/>
            <a:ext cx="3811940" cy="394389"/>
          </a:xfrm>
          <a:prstGeom prst="rightArrow">
            <a:avLst/>
          </a:prstGeom>
          <a:solidFill>
            <a:srgbClr val="3366FF"/>
          </a:solidFill>
          <a:ln>
            <a:solidFill>
              <a:srgbClr val="4F81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rgbClr val="FFFFFF"/>
                </a:solidFill>
              </a:rPr>
              <a:t>Cause or permit susceptibility to damage</a:t>
            </a:r>
            <a:endParaRPr lang="en-US" sz="1600" b="1" dirty="0">
              <a:solidFill>
                <a:srgbClr val="FFFFFF"/>
              </a:solidFill>
            </a:endParaRPr>
          </a:p>
        </p:txBody>
      </p:sp>
      <p:sp>
        <p:nvSpPr>
          <p:cNvPr id="3" name="Curved Up Arrow 2"/>
          <p:cNvSpPr/>
          <p:nvPr/>
        </p:nvSpPr>
        <p:spPr>
          <a:xfrm flipH="1">
            <a:off x="1577989" y="4003827"/>
            <a:ext cx="3694804" cy="1216486"/>
          </a:xfrm>
          <a:prstGeom prst="curvedUpArrow">
            <a:avLst/>
          </a:prstGeom>
          <a:solidFill>
            <a:srgbClr val="3366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Curved Up Arrow 22"/>
          <p:cNvSpPr/>
          <p:nvPr/>
        </p:nvSpPr>
        <p:spPr>
          <a:xfrm flipH="1" flipV="1">
            <a:off x="1577988" y="2597655"/>
            <a:ext cx="3694803" cy="1028845"/>
          </a:xfrm>
          <a:prstGeom prst="curvedUpArrow">
            <a:avLst/>
          </a:prstGeom>
          <a:solidFill>
            <a:srgbClr val="3366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 name="Right Arrow 24"/>
          <p:cNvSpPr/>
          <p:nvPr/>
        </p:nvSpPr>
        <p:spPr>
          <a:xfrm rot="20242757">
            <a:off x="3432277" y="2250525"/>
            <a:ext cx="1755693" cy="246563"/>
          </a:xfrm>
          <a:prstGeom prst="rightArrow">
            <a:avLst/>
          </a:prstGeom>
          <a:solidFill>
            <a:srgbClr val="3366FF"/>
          </a:solidFill>
          <a:ln>
            <a:solidFill>
              <a:srgbClr val="4F81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14385" y="6195270"/>
            <a:ext cx="9144000" cy="646331"/>
          </a:xfrm>
          <a:prstGeom prst="rect">
            <a:avLst/>
          </a:prstGeom>
          <a:noFill/>
        </p:spPr>
        <p:txBody>
          <a:bodyPr wrap="square" rtlCol="0">
            <a:spAutoFit/>
          </a:bodyPr>
          <a:lstStyle/>
          <a:p>
            <a:pPr algn="ctr"/>
            <a:r>
              <a:rPr lang="en-US" b="1" dirty="0">
                <a:solidFill>
                  <a:srgbClr val="000090"/>
                </a:solidFill>
              </a:rPr>
              <a:t>Defines Logic for treating Individual </a:t>
            </a:r>
            <a:r>
              <a:rPr lang="en-US" b="1">
                <a:solidFill>
                  <a:srgbClr val="000090"/>
                </a:solidFill>
              </a:rPr>
              <a:t>components </a:t>
            </a:r>
            <a:r>
              <a:rPr lang="en-US" b="1" smtClean="0">
                <a:solidFill>
                  <a:srgbClr val="000090"/>
                </a:solidFill>
              </a:rPr>
              <a:t>of </a:t>
            </a:r>
            <a:r>
              <a:rPr lang="en-US" b="1">
                <a:solidFill>
                  <a:srgbClr val="000090"/>
                </a:solidFill>
              </a:rPr>
              <a:t>the </a:t>
            </a:r>
            <a:r>
              <a:rPr lang="en-US" b="1" smtClean="0">
                <a:solidFill>
                  <a:srgbClr val="000090"/>
                </a:solidFill>
              </a:rPr>
              <a:t>pathophysiologic mechanisms </a:t>
            </a:r>
            <a:r>
              <a:rPr lang="en-US" b="1" dirty="0">
                <a:solidFill>
                  <a:srgbClr val="000090"/>
                </a:solidFill>
              </a:rPr>
              <a:t>contributing to beta cell damage and the complications of diabetes</a:t>
            </a:r>
          </a:p>
        </p:txBody>
      </p:sp>
      <p:sp>
        <p:nvSpPr>
          <p:cNvPr id="26" name="Right Arrow 25"/>
          <p:cNvSpPr/>
          <p:nvPr/>
        </p:nvSpPr>
        <p:spPr>
          <a:xfrm rot="1834820">
            <a:off x="3458615" y="5101553"/>
            <a:ext cx="1473366" cy="304330"/>
          </a:xfrm>
          <a:prstGeom prst="rightArrow">
            <a:avLst/>
          </a:prstGeom>
          <a:solidFill>
            <a:srgbClr val="3366FF"/>
          </a:solidFill>
          <a:ln>
            <a:solidFill>
              <a:srgbClr val="4F81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Arrow 26"/>
          <p:cNvSpPr/>
          <p:nvPr/>
        </p:nvSpPr>
        <p:spPr>
          <a:xfrm rot="12721805">
            <a:off x="7115518" y="1957557"/>
            <a:ext cx="1755693" cy="262719"/>
          </a:xfrm>
          <a:prstGeom prst="rightArrow">
            <a:avLst/>
          </a:prstGeom>
          <a:solidFill>
            <a:srgbClr val="3366FF"/>
          </a:solidFill>
          <a:ln>
            <a:solidFill>
              <a:srgbClr val="4F81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ight Arrow 30"/>
          <p:cNvSpPr/>
          <p:nvPr/>
        </p:nvSpPr>
        <p:spPr>
          <a:xfrm rot="10800000">
            <a:off x="4759624" y="3674869"/>
            <a:ext cx="2437704" cy="286815"/>
          </a:xfrm>
          <a:prstGeom prst="rightArrow">
            <a:avLst/>
          </a:prstGeom>
          <a:solidFill>
            <a:srgbClr val="3366FF"/>
          </a:solidFill>
          <a:ln>
            <a:solidFill>
              <a:srgbClr val="4F81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038703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0681" name="Group 25"/>
          <p:cNvGraphicFramePr>
            <a:graphicFrameLocks noGrp="1"/>
          </p:cNvGraphicFramePr>
          <p:nvPr/>
        </p:nvGraphicFramePr>
        <p:xfrm>
          <a:off x="457200" y="1390651"/>
          <a:ext cx="8312856" cy="4192589"/>
        </p:xfrm>
        <a:graphic>
          <a:graphicData uri="http://schemas.openxmlformats.org/drawingml/2006/table">
            <a:tbl>
              <a:tblPr/>
              <a:tblGrid>
                <a:gridCol w="2566812"/>
                <a:gridCol w="4045655"/>
                <a:gridCol w="1700389"/>
              </a:tblGrid>
              <a:tr h="595313">
                <a:tc>
                  <a:txBody>
                    <a:bodyPr/>
                    <a:lstStyle/>
                    <a:p>
                      <a:pPr marL="115888" marR="0" lvl="0" indent="0" algn="l" defTabSz="914400" rtl="0" eaLnBrk="0" fontAlgn="base" latinLnBrk="0" hangingPunct="0">
                        <a:lnSpc>
                          <a:spcPct val="90000"/>
                        </a:lnSpc>
                        <a:spcBef>
                          <a:spcPct val="20000"/>
                        </a:spcBef>
                        <a:spcAft>
                          <a:spcPct val="20000"/>
                        </a:spcAft>
                        <a:buClr>
                          <a:srgbClr val="00007E"/>
                        </a:buClr>
                        <a:buSzTx/>
                        <a:buFont typeface="Arial" charset="0"/>
                        <a:buNone/>
                        <a:tabLst/>
                      </a:pPr>
                      <a:r>
                        <a:rPr kumimoji="0" lang="en-GB" sz="1800" b="1" i="0" u="none" strike="noStrike" cap="none" normalizeH="0" baseline="0">
                          <a:ln>
                            <a:noFill/>
                          </a:ln>
                          <a:solidFill>
                            <a:schemeClr val="bg1"/>
                          </a:solidFill>
                          <a:effectLst>
                            <a:outerShdw blurRad="38100" dist="38100" dir="2700000" algn="tl">
                              <a:srgbClr val="000000"/>
                            </a:outerShdw>
                          </a:effectLst>
                          <a:latin typeface="Arial" charset="0"/>
                          <a:ea typeface="ＭＳ Ｐゴシック" charset="0"/>
                          <a:cs typeface="ＭＳ Ｐゴシック" charset="0"/>
                        </a:rPr>
                        <a:t>Strategy   </a:t>
                      </a:r>
                      <a:endParaRPr kumimoji="0" lang="en-US" sz="1800" b="1" i="0" u="none" strike="noStrike" cap="none" normalizeH="0" baseline="0">
                        <a:ln>
                          <a:noFill/>
                        </a:ln>
                        <a:solidFill>
                          <a:schemeClr val="bg1"/>
                        </a:solidFill>
                        <a:effectLst>
                          <a:outerShdw blurRad="38100" dist="38100" dir="2700000" algn="tl">
                            <a:srgbClr val="000000"/>
                          </a:outerShdw>
                        </a:effectLst>
                        <a:latin typeface="Arial" charset="0"/>
                        <a:ea typeface="ＭＳ Ｐゴシック" charset="0"/>
                        <a:cs typeface="ＭＳ Ｐゴシック" charset="0"/>
                      </a:endParaRPr>
                    </a:p>
                  </a:txBody>
                  <a:tcPr marL="0" marR="0" marT="0" marB="0" anchor="ctr" horzOverflow="overflow">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alpha val="85097"/>
                      </a:schemeClr>
                    </a:solidFill>
                  </a:tcPr>
                </a:tc>
                <a:tc>
                  <a:txBody>
                    <a:bodyPr/>
                    <a:lstStyle/>
                    <a:p>
                      <a:pPr marL="115888" marR="0" lvl="0" indent="0" algn="ctr" defTabSz="914400" rtl="0" eaLnBrk="0" fontAlgn="base" latinLnBrk="0" hangingPunct="0">
                        <a:lnSpc>
                          <a:spcPct val="90000"/>
                        </a:lnSpc>
                        <a:spcBef>
                          <a:spcPct val="20000"/>
                        </a:spcBef>
                        <a:spcAft>
                          <a:spcPct val="20000"/>
                        </a:spcAft>
                        <a:buClr>
                          <a:srgbClr val="00007E"/>
                        </a:buClr>
                        <a:buSzTx/>
                        <a:buFont typeface="Arial" charset="0"/>
                        <a:buNone/>
                        <a:tabLst/>
                      </a:pPr>
                      <a:r>
                        <a:rPr kumimoji="0" lang="en-GB" sz="1800" b="1" i="0" u="none" strike="noStrike" cap="none" normalizeH="0" baseline="0">
                          <a:ln>
                            <a:noFill/>
                          </a:ln>
                          <a:solidFill>
                            <a:schemeClr val="bg1"/>
                          </a:solidFill>
                          <a:effectLst>
                            <a:outerShdw blurRad="38100" dist="38100" dir="2700000" algn="tl">
                              <a:srgbClr val="000000"/>
                            </a:outerShdw>
                          </a:effectLst>
                          <a:latin typeface="Arial" charset="0"/>
                          <a:ea typeface="ＭＳ Ｐゴシック" charset="0"/>
                          <a:cs typeface="ＭＳ Ｐゴシック" charset="0"/>
                        </a:rPr>
                        <a:t>Complication</a:t>
                      </a:r>
                      <a:endParaRPr kumimoji="0" lang="en-US" sz="1800" b="1" i="0" u="none" strike="noStrike" cap="none" normalizeH="0" baseline="0">
                        <a:ln>
                          <a:noFill/>
                        </a:ln>
                        <a:solidFill>
                          <a:schemeClr val="bg1"/>
                        </a:solidFill>
                        <a:effectLst>
                          <a:outerShdw blurRad="38100" dist="38100" dir="2700000" algn="tl">
                            <a:srgbClr val="000000"/>
                          </a:outerShdw>
                        </a:effectLst>
                        <a:latin typeface="Arial" charset="0"/>
                        <a:ea typeface="ＭＳ Ｐゴシック" charset="0"/>
                        <a:cs typeface="ＭＳ Ｐゴシック" charset="0"/>
                      </a:endParaRPr>
                    </a:p>
                  </a:txBody>
                  <a:tcPr marL="0" marR="0" marT="0" marB="0" anchor="ctr" horzOverflow="overflow">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alpha val="85097"/>
                      </a:schemeClr>
                    </a:solidFill>
                  </a:tcPr>
                </a:tc>
                <a:tc>
                  <a:txBody>
                    <a:bodyPr/>
                    <a:lstStyle/>
                    <a:p>
                      <a:pPr marL="0" marR="0" lvl="0" indent="0" algn="ctr" defTabSz="914400" rtl="0" eaLnBrk="0" fontAlgn="base" latinLnBrk="0" hangingPunct="0">
                        <a:lnSpc>
                          <a:spcPct val="90000"/>
                        </a:lnSpc>
                        <a:spcBef>
                          <a:spcPct val="20000"/>
                        </a:spcBef>
                        <a:spcAft>
                          <a:spcPct val="20000"/>
                        </a:spcAft>
                        <a:buClr>
                          <a:srgbClr val="00007E"/>
                        </a:buClr>
                        <a:buSzTx/>
                        <a:buFont typeface="Arial" charset="0"/>
                        <a:buNone/>
                        <a:tabLst/>
                      </a:pPr>
                      <a:r>
                        <a:rPr kumimoji="0" lang="en-GB" sz="1800" b="1" i="0" u="none" strike="noStrike" cap="none" normalizeH="0" baseline="0">
                          <a:ln>
                            <a:noFill/>
                          </a:ln>
                          <a:solidFill>
                            <a:schemeClr val="bg1"/>
                          </a:solidFill>
                          <a:effectLst>
                            <a:outerShdw blurRad="38100" dist="38100" dir="2700000" algn="tl">
                              <a:srgbClr val="000000"/>
                            </a:outerShdw>
                          </a:effectLst>
                          <a:latin typeface="Arial" charset="0"/>
                          <a:ea typeface="ＭＳ Ｐゴシック" charset="0"/>
                          <a:cs typeface="ＭＳ Ｐゴシック" charset="0"/>
                        </a:rPr>
                        <a:t>Reduction of Complication</a:t>
                      </a:r>
                      <a:endParaRPr kumimoji="0" lang="en-US" sz="1800" b="1" i="0" u="none" strike="noStrike" cap="none" normalizeH="0" baseline="0">
                        <a:ln>
                          <a:noFill/>
                        </a:ln>
                        <a:solidFill>
                          <a:schemeClr val="bg1"/>
                        </a:solidFill>
                        <a:effectLst>
                          <a:outerShdw blurRad="38100" dist="38100" dir="2700000" algn="tl">
                            <a:srgbClr val="000000"/>
                          </a:outerShdw>
                        </a:effectLst>
                        <a:latin typeface="Arial" charset="0"/>
                        <a:ea typeface="ＭＳ Ｐゴシック" charset="0"/>
                        <a:cs typeface="ＭＳ Ｐゴシック" charset="0"/>
                      </a:endParaRPr>
                    </a:p>
                  </a:txBody>
                  <a:tcPr marL="0" marR="0" marT="0" marB="0" anchor="ctr" horzOverflow="overflow">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alpha val="85097"/>
                      </a:schemeClr>
                    </a:solidFill>
                  </a:tcPr>
                </a:tc>
              </a:tr>
              <a:tr h="552450">
                <a:tc>
                  <a:txBody>
                    <a:bodyPr/>
                    <a:lstStyle/>
                    <a:p>
                      <a:pPr marL="115888" marR="0" lvl="0" indent="0" algn="l" defTabSz="914400" rtl="0" eaLnBrk="0" fontAlgn="base" latinLnBrk="0" hangingPunct="0">
                        <a:lnSpc>
                          <a:spcPct val="90000"/>
                        </a:lnSpc>
                        <a:spcBef>
                          <a:spcPct val="20000"/>
                        </a:spcBef>
                        <a:spcAft>
                          <a:spcPct val="20000"/>
                        </a:spcAft>
                        <a:buClr>
                          <a:srgbClr val="00007E"/>
                        </a:buClr>
                        <a:buSzTx/>
                        <a:buFont typeface="Arial" charset="0"/>
                        <a:buNone/>
                        <a:tabLst/>
                      </a:pPr>
                      <a:r>
                        <a:rPr kumimoji="0" lang="en-GB" sz="1800" b="1" i="0" u="none" strike="noStrike" cap="none" normalizeH="0" baseline="0">
                          <a:ln>
                            <a:noFill/>
                          </a:ln>
                          <a:solidFill>
                            <a:srgbClr val="FFFF00"/>
                          </a:solidFill>
                          <a:effectLst/>
                          <a:latin typeface="Arial" charset="0"/>
                          <a:ea typeface="ＭＳ Ｐゴシック" charset="0"/>
                          <a:cs typeface="ＭＳ Ｐゴシック" charset="0"/>
                        </a:rPr>
                        <a:t>Blood glucose control</a:t>
                      </a:r>
                      <a:endParaRPr kumimoji="0" lang="en-US" sz="1800" b="1" i="0" u="none" strike="noStrike" cap="none" normalizeH="0" baseline="0">
                        <a:ln>
                          <a:noFill/>
                        </a:ln>
                        <a:solidFill>
                          <a:srgbClr val="FFFF00"/>
                        </a:solidFill>
                        <a:effectLst/>
                        <a:latin typeface="Arial" charset="0"/>
                        <a:ea typeface="ＭＳ Ｐゴシック" charset="0"/>
                        <a:cs typeface="ＭＳ Ｐゴシック" charset="0"/>
                      </a:endParaRPr>
                    </a:p>
                  </a:txBody>
                  <a:tcPr marL="0" marR="0" marT="0" marB="0" anchor="ctr" horzOverflow="overflow">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352425" marR="0" lvl="0" indent="-179388" algn="l" defTabSz="914400" rtl="0" eaLnBrk="0" fontAlgn="base" latinLnBrk="0" hangingPunct="0">
                        <a:lnSpc>
                          <a:spcPct val="90000"/>
                        </a:lnSpc>
                        <a:spcBef>
                          <a:spcPct val="20000"/>
                        </a:spcBef>
                        <a:spcAft>
                          <a:spcPct val="20000"/>
                        </a:spcAft>
                        <a:buClr>
                          <a:srgbClr val="00007E"/>
                        </a:buClr>
                        <a:buSzTx/>
                        <a:buFont typeface="Arial" charset="0"/>
                        <a:buChar char="▪"/>
                        <a:tabLst/>
                      </a:pPr>
                      <a:r>
                        <a:rPr kumimoji="0" lang="en-GB" sz="1800" b="0" i="0" u="none" strike="noStrike" cap="none" normalizeH="0" baseline="0">
                          <a:ln>
                            <a:noFill/>
                          </a:ln>
                          <a:solidFill>
                            <a:srgbClr val="FFFF00"/>
                          </a:solidFill>
                          <a:effectLst/>
                          <a:latin typeface="Arial" charset="0"/>
                          <a:ea typeface="ＭＳ Ｐゴシック" charset="0"/>
                          <a:cs typeface="ＭＳ Ｐゴシック" charset="0"/>
                        </a:rPr>
                        <a:t>Heart attack</a:t>
                      </a:r>
                      <a:endParaRPr kumimoji="0" lang="en-US" sz="1800" b="0" i="0" u="none" strike="noStrike" cap="none" normalizeH="0" baseline="0">
                        <a:ln>
                          <a:noFill/>
                        </a:ln>
                        <a:solidFill>
                          <a:srgbClr val="FFFF00"/>
                        </a:solidFill>
                        <a:effectLst/>
                        <a:latin typeface="Arial" charset="0"/>
                        <a:ea typeface="ＭＳ Ｐゴシック" charset="0"/>
                        <a:cs typeface="ＭＳ Ｐゴシック" charset="0"/>
                      </a:endParaRPr>
                    </a:p>
                  </a:txBody>
                  <a:tcPr marL="0" marR="0" marT="0" marB="0" anchor="ctr" horzOverflow="overflow">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295275" marR="0" lvl="0" indent="-179388" algn="ctr" defTabSz="914400" rtl="0" eaLnBrk="0" fontAlgn="base" latinLnBrk="0" hangingPunct="0">
                        <a:lnSpc>
                          <a:spcPct val="90000"/>
                        </a:lnSpc>
                        <a:spcBef>
                          <a:spcPct val="20000"/>
                        </a:spcBef>
                        <a:spcAft>
                          <a:spcPct val="20000"/>
                        </a:spcAft>
                        <a:buClr>
                          <a:schemeClr val="tx1"/>
                        </a:buClr>
                        <a:buSzPct val="120000"/>
                        <a:buFont typeface="Arial Unicode MS" charset="0"/>
                        <a:buNone/>
                        <a:tabLst/>
                      </a:pPr>
                      <a:r>
                        <a:rPr kumimoji="0" lang="en-GB" sz="1800" b="1" i="0" u="none" strike="noStrike" cap="none" normalizeH="0" baseline="0">
                          <a:ln>
                            <a:noFill/>
                          </a:ln>
                          <a:solidFill>
                            <a:srgbClr val="FFFF00"/>
                          </a:solidFill>
                          <a:effectLst/>
                          <a:latin typeface="Arial" charset="0"/>
                          <a:ea typeface="ＭＳ Ｐゴシック" charset="0"/>
                          <a:cs typeface="ＭＳ Ｐゴシック" charset="0"/>
                          <a:sym typeface="Symbol" charset="0"/>
                        </a:rPr>
                        <a:t></a:t>
                      </a:r>
                      <a:r>
                        <a:rPr kumimoji="0" lang="en-GB" sz="1800" b="1" i="0" u="none" strike="noStrike" cap="none" normalizeH="0" baseline="0">
                          <a:ln>
                            <a:noFill/>
                          </a:ln>
                          <a:solidFill>
                            <a:srgbClr val="FFFF00"/>
                          </a:solidFill>
                          <a:effectLst/>
                          <a:latin typeface="Arial" charset="0"/>
                          <a:ea typeface="ＭＳ Ｐゴシック" charset="0"/>
                          <a:cs typeface="ＭＳ Ｐゴシック" charset="0"/>
                        </a:rPr>
                        <a:t> 37%</a:t>
                      </a:r>
                      <a:r>
                        <a:rPr kumimoji="0" lang="en-GB" sz="1800" b="0" i="0" u="none" strike="noStrike" cap="none" normalizeH="0" baseline="30000">
                          <a:ln>
                            <a:noFill/>
                          </a:ln>
                          <a:solidFill>
                            <a:srgbClr val="FFFF00"/>
                          </a:solidFill>
                          <a:effectLst/>
                          <a:latin typeface="Arial" charset="0"/>
                          <a:ea typeface="ＭＳ Ｐゴシック" charset="0"/>
                          <a:cs typeface="ＭＳ Ｐゴシック" charset="0"/>
                        </a:rPr>
                        <a:t>1</a:t>
                      </a:r>
                      <a:endParaRPr kumimoji="0" lang="en-US" sz="1800" b="0" i="0" u="none" strike="noStrike" cap="none" normalizeH="0" baseline="30000">
                        <a:ln>
                          <a:noFill/>
                        </a:ln>
                        <a:solidFill>
                          <a:srgbClr val="FFFF00"/>
                        </a:solidFill>
                        <a:effectLst/>
                        <a:latin typeface="Arial" charset="0"/>
                        <a:ea typeface="ＭＳ Ｐゴシック" charset="0"/>
                        <a:cs typeface="ＭＳ Ｐゴシック" charset="0"/>
                      </a:endParaRPr>
                    </a:p>
                  </a:txBody>
                  <a:tcPr marL="0" marR="0" marT="0" marB="0" anchor="ctr" horzOverflow="overflow">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1490663">
                <a:tc>
                  <a:txBody>
                    <a:bodyPr/>
                    <a:lstStyle/>
                    <a:p>
                      <a:pPr marL="115888" marR="0" lvl="0" indent="0" algn="l" defTabSz="914400" rtl="0" eaLnBrk="0" fontAlgn="base" latinLnBrk="0" hangingPunct="0">
                        <a:lnSpc>
                          <a:spcPct val="90000"/>
                        </a:lnSpc>
                        <a:spcBef>
                          <a:spcPct val="20000"/>
                        </a:spcBef>
                        <a:spcAft>
                          <a:spcPct val="20000"/>
                        </a:spcAft>
                        <a:buClr>
                          <a:srgbClr val="00007E"/>
                        </a:buClr>
                        <a:buSzTx/>
                        <a:buFont typeface="Arial" charset="0"/>
                        <a:buNone/>
                        <a:tabLst/>
                      </a:pPr>
                      <a:r>
                        <a:rPr kumimoji="0" lang="en-GB" sz="1800" b="1" i="0" u="none" strike="noStrike" cap="none" normalizeH="0" baseline="0">
                          <a:ln>
                            <a:noFill/>
                          </a:ln>
                          <a:solidFill>
                            <a:srgbClr val="FFFF00"/>
                          </a:solidFill>
                          <a:effectLst/>
                          <a:latin typeface="Arial" charset="0"/>
                          <a:ea typeface="ＭＳ Ｐゴシック" charset="0"/>
                          <a:cs typeface="ＭＳ Ｐゴシック" charset="0"/>
                        </a:rPr>
                        <a:t>Blood pressure control</a:t>
                      </a:r>
                      <a:endParaRPr kumimoji="0" lang="en-US" sz="1800" b="1" i="0" u="none" strike="noStrike" cap="none" normalizeH="0" baseline="0">
                        <a:ln>
                          <a:noFill/>
                        </a:ln>
                        <a:solidFill>
                          <a:srgbClr val="FFFF00"/>
                        </a:solidFill>
                        <a:effectLst/>
                        <a:latin typeface="Arial" charset="0"/>
                        <a:ea typeface="ＭＳ Ｐゴシック" charset="0"/>
                        <a:cs typeface="ＭＳ Ｐゴシック" charset="0"/>
                      </a:endParaRPr>
                    </a:p>
                  </a:txBody>
                  <a:tcPr marL="0" marR="0" marT="0" marB="0" anchor="ctr" horzOverflow="overflow">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352425" marR="0" lvl="0" indent="-179388" algn="l" defTabSz="914400" rtl="0" eaLnBrk="0" fontAlgn="base" latinLnBrk="0" hangingPunct="0">
                        <a:lnSpc>
                          <a:spcPct val="90000"/>
                        </a:lnSpc>
                        <a:spcBef>
                          <a:spcPct val="20000"/>
                        </a:spcBef>
                        <a:spcAft>
                          <a:spcPct val="20000"/>
                        </a:spcAft>
                        <a:buClr>
                          <a:srgbClr val="00007E"/>
                        </a:buClr>
                        <a:buSzTx/>
                        <a:buFont typeface="Arial" charset="0"/>
                        <a:buChar char="▪"/>
                        <a:tabLst/>
                      </a:pPr>
                      <a:r>
                        <a:rPr kumimoji="0" lang="en-GB" altLang="ja-JP" sz="1800" b="0" i="0" u="none" strike="noStrike" cap="none" normalizeH="0" baseline="0">
                          <a:ln>
                            <a:noFill/>
                          </a:ln>
                          <a:solidFill>
                            <a:srgbClr val="FFFF00"/>
                          </a:solidFill>
                          <a:effectLst/>
                          <a:latin typeface="Arial" charset="0"/>
                          <a:ea typeface="ＭＳ Ｐゴシック" charset="0"/>
                          <a:cs typeface="ＭＳ Ｐゴシック" charset="0"/>
                        </a:rPr>
                        <a:t>Cardiovascular disease</a:t>
                      </a:r>
                    </a:p>
                    <a:p>
                      <a:pPr marL="352425" marR="0" lvl="0" indent="-179388" algn="l" defTabSz="914400" rtl="0" eaLnBrk="0" fontAlgn="base" latinLnBrk="0" hangingPunct="0">
                        <a:lnSpc>
                          <a:spcPct val="90000"/>
                        </a:lnSpc>
                        <a:spcBef>
                          <a:spcPct val="20000"/>
                        </a:spcBef>
                        <a:spcAft>
                          <a:spcPct val="20000"/>
                        </a:spcAft>
                        <a:buClr>
                          <a:srgbClr val="00007E"/>
                        </a:buClr>
                        <a:buSzTx/>
                        <a:buFont typeface="Arial" charset="0"/>
                        <a:buChar char="▪"/>
                        <a:tabLst/>
                      </a:pPr>
                      <a:r>
                        <a:rPr kumimoji="0" lang="en-GB" altLang="ja-JP" sz="1800" b="0" i="0" u="none" strike="noStrike" cap="none" normalizeH="0" baseline="0">
                          <a:ln>
                            <a:noFill/>
                          </a:ln>
                          <a:solidFill>
                            <a:srgbClr val="FFFF00"/>
                          </a:solidFill>
                          <a:effectLst/>
                          <a:latin typeface="Arial" charset="0"/>
                          <a:ea typeface="ＭＳ Ｐゴシック" charset="0"/>
                          <a:cs typeface="ＭＳ Ｐゴシック" charset="0"/>
                        </a:rPr>
                        <a:t>Heart failure</a:t>
                      </a:r>
                    </a:p>
                    <a:p>
                      <a:pPr marL="352425" marR="0" lvl="0" indent="-179388" algn="l" defTabSz="914400" rtl="0" eaLnBrk="0" fontAlgn="base" latinLnBrk="0" hangingPunct="0">
                        <a:lnSpc>
                          <a:spcPct val="90000"/>
                        </a:lnSpc>
                        <a:spcBef>
                          <a:spcPct val="20000"/>
                        </a:spcBef>
                        <a:spcAft>
                          <a:spcPct val="20000"/>
                        </a:spcAft>
                        <a:buClr>
                          <a:srgbClr val="00007E"/>
                        </a:buClr>
                        <a:buSzTx/>
                        <a:buFont typeface="Arial" charset="0"/>
                        <a:buChar char="▪"/>
                        <a:tabLst/>
                      </a:pPr>
                      <a:r>
                        <a:rPr kumimoji="0" lang="en-GB" altLang="ja-JP" sz="1800" b="0" i="0" u="none" strike="noStrike" cap="none" normalizeH="0" baseline="0">
                          <a:ln>
                            <a:noFill/>
                          </a:ln>
                          <a:solidFill>
                            <a:srgbClr val="FFFF00"/>
                          </a:solidFill>
                          <a:effectLst/>
                          <a:latin typeface="Arial" charset="0"/>
                          <a:ea typeface="ＭＳ Ｐゴシック" charset="0"/>
                          <a:cs typeface="ＭＳ Ｐゴシック" charset="0"/>
                        </a:rPr>
                        <a:t>Stroke</a:t>
                      </a:r>
                    </a:p>
                    <a:p>
                      <a:pPr marL="352425" marR="0" lvl="0" indent="-179388" algn="l" defTabSz="914400" rtl="0" eaLnBrk="0" fontAlgn="base" latinLnBrk="0" hangingPunct="0">
                        <a:lnSpc>
                          <a:spcPct val="90000"/>
                        </a:lnSpc>
                        <a:spcBef>
                          <a:spcPct val="20000"/>
                        </a:spcBef>
                        <a:spcAft>
                          <a:spcPct val="20000"/>
                        </a:spcAft>
                        <a:buClr>
                          <a:srgbClr val="00007E"/>
                        </a:buClr>
                        <a:buSzTx/>
                        <a:buFont typeface="Arial" charset="0"/>
                        <a:buChar char="▪"/>
                        <a:tabLst/>
                      </a:pPr>
                      <a:r>
                        <a:rPr kumimoji="0" lang="en-GB" altLang="ja-JP" sz="1800" b="0" i="0" u="none" strike="noStrike" cap="none" normalizeH="0" baseline="0">
                          <a:ln>
                            <a:noFill/>
                          </a:ln>
                          <a:solidFill>
                            <a:srgbClr val="FFFF00"/>
                          </a:solidFill>
                          <a:effectLst/>
                          <a:latin typeface="Arial" charset="0"/>
                          <a:ea typeface="ＭＳ Ｐゴシック" charset="0"/>
                          <a:cs typeface="ＭＳ Ｐゴシック" charset="0"/>
                        </a:rPr>
                        <a:t>Diabetes-related deaths</a:t>
                      </a:r>
                      <a:endParaRPr kumimoji="0" lang="en-US" sz="1800" b="0" i="0" u="none" strike="noStrike" cap="none" normalizeH="0" baseline="0">
                        <a:ln>
                          <a:noFill/>
                        </a:ln>
                        <a:solidFill>
                          <a:srgbClr val="FFFF00"/>
                        </a:solidFill>
                        <a:effectLst/>
                        <a:latin typeface="Arial" charset="0"/>
                        <a:ea typeface="ＭＳ Ｐゴシック" charset="0"/>
                        <a:cs typeface="ＭＳ Ｐゴシック" charset="0"/>
                      </a:endParaRPr>
                    </a:p>
                  </a:txBody>
                  <a:tcPr marL="40640" marR="40640" horzOverflow="overflow">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295275" marR="0" lvl="0" indent="-179388" algn="ctr" defTabSz="914400" rtl="0" eaLnBrk="0" fontAlgn="base" latinLnBrk="0" hangingPunct="0">
                        <a:lnSpc>
                          <a:spcPct val="90000"/>
                        </a:lnSpc>
                        <a:spcBef>
                          <a:spcPct val="20000"/>
                        </a:spcBef>
                        <a:spcAft>
                          <a:spcPct val="20000"/>
                        </a:spcAft>
                        <a:buClr>
                          <a:schemeClr val="tx1"/>
                        </a:buClr>
                        <a:buSzPct val="120000"/>
                        <a:buFont typeface="Arial Unicode MS" charset="0"/>
                        <a:buNone/>
                        <a:tabLst/>
                      </a:pPr>
                      <a:r>
                        <a:rPr kumimoji="0" lang="en-GB" sz="1800" b="1" i="0" u="none" strike="noStrike" cap="none" normalizeH="0" baseline="0">
                          <a:ln>
                            <a:noFill/>
                          </a:ln>
                          <a:solidFill>
                            <a:srgbClr val="FFFF00"/>
                          </a:solidFill>
                          <a:effectLst/>
                          <a:latin typeface="Arial" charset="0"/>
                          <a:ea typeface="ＭＳ Ｐゴシック" charset="0"/>
                          <a:cs typeface="ＭＳ Ｐゴシック" charset="0"/>
                          <a:sym typeface="Symbol" charset="0"/>
                        </a:rPr>
                        <a:t></a:t>
                      </a:r>
                      <a:r>
                        <a:rPr kumimoji="0" lang="en-GB" sz="1800" b="1" i="0" u="none" strike="noStrike" cap="none" normalizeH="0" baseline="0">
                          <a:ln>
                            <a:noFill/>
                          </a:ln>
                          <a:solidFill>
                            <a:srgbClr val="FFFF00"/>
                          </a:solidFill>
                          <a:effectLst/>
                          <a:latin typeface="Arial" charset="0"/>
                          <a:ea typeface="ＭＳ Ｐゴシック" charset="0"/>
                          <a:cs typeface="ＭＳ Ｐゴシック" charset="0"/>
                        </a:rPr>
                        <a:t> 51%</a:t>
                      </a:r>
                      <a:r>
                        <a:rPr kumimoji="0" lang="en-GB" sz="1800" b="0" i="0" u="none" strike="noStrike" cap="none" normalizeH="0" baseline="30000">
                          <a:ln>
                            <a:noFill/>
                          </a:ln>
                          <a:solidFill>
                            <a:srgbClr val="FFFF00"/>
                          </a:solidFill>
                          <a:effectLst/>
                          <a:latin typeface="Arial" charset="0"/>
                          <a:ea typeface="ＭＳ Ｐゴシック" charset="0"/>
                          <a:cs typeface="ＭＳ Ｐゴシック" charset="0"/>
                        </a:rPr>
                        <a:t>2</a:t>
                      </a:r>
                      <a:endParaRPr kumimoji="0" lang="en-US" sz="1800" b="0" i="0" u="none" strike="noStrike" cap="none" normalizeH="0" baseline="0">
                        <a:ln>
                          <a:noFill/>
                        </a:ln>
                        <a:solidFill>
                          <a:srgbClr val="FFFF00"/>
                        </a:solidFill>
                        <a:effectLst/>
                        <a:latin typeface="Arial" charset="0"/>
                        <a:ea typeface="ＭＳ Ｐゴシック" charset="0"/>
                        <a:cs typeface="ＭＳ Ｐゴシック" charset="0"/>
                      </a:endParaRPr>
                    </a:p>
                    <a:p>
                      <a:pPr marL="295275" marR="0" lvl="0" indent="-179388" algn="ctr" defTabSz="914400" rtl="0" eaLnBrk="0" fontAlgn="base" latinLnBrk="0" hangingPunct="0">
                        <a:lnSpc>
                          <a:spcPct val="90000"/>
                        </a:lnSpc>
                        <a:spcBef>
                          <a:spcPct val="20000"/>
                        </a:spcBef>
                        <a:spcAft>
                          <a:spcPct val="20000"/>
                        </a:spcAft>
                        <a:buClr>
                          <a:schemeClr val="tx1"/>
                        </a:buClr>
                        <a:buSzPct val="120000"/>
                        <a:buFont typeface="Arial Unicode MS" charset="0"/>
                        <a:buNone/>
                        <a:tabLst/>
                      </a:pPr>
                      <a:r>
                        <a:rPr kumimoji="0" lang="en-GB" sz="1800" b="1" i="0" u="none" strike="noStrike" cap="none" normalizeH="0" baseline="0">
                          <a:ln>
                            <a:noFill/>
                          </a:ln>
                          <a:solidFill>
                            <a:srgbClr val="FFFF00"/>
                          </a:solidFill>
                          <a:effectLst/>
                          <a:latin typeface="Arial" charset="0"/>
                          <a:ea typeface="ＭＳ Ｐゴシック" charset="0"/>
                          <a:cs typeface="ＭＳ Ｐゴシック" charset="0"/>
                          <a:sym typeface="Symbol" charset="0"/>
                        </a:rPr>
                        <a:t></a:t>
                      </a:r>
                      <a:r>
                        <a:rPr kumimoji="0" lang="en-GB" sz="1800" b="1" i="0" u="none" strike="noStrike" cap="none" normalizeH="0" baseline="0">
                          <a:ln>
                            <a:noFill/>
                          </a:ln>
                          <a:solidFill>
                            <a:srgbClr val="FFFF00"/>
                          </a:solidFill>
                          <a:effectLst/>
                          <a:latin typeface="Arial" charset="0"/>
                          <a:ea typeface="ＭＳ Ｐゴシック" charset="0"/>
                          <a:cs typeface="ＭＳ Ｐゴシック" charset="0"/>
                        </a:rPr>
                        <a:t> 56%</a:t>
                      </a:r>
                      <a:r>
                        <a:rPr kumimoji="0" lang="en-GB" sz="1800" b="0" i="0" u="none" strike="noStrike" cap="none" normalizeH="0" baseline="30000">
                          <a:ln>
                            <a:noFill/>
                          </a:ln>
                          <a:solidFill>
                            <a:srgbClr val="FFFF00"/>
                          </a:solidFill>
                          <a:effectLst/>
                          <a:latin typeface="Arial" charset="0"/>
                          <a:ea typeface="ＭＳ Ｐゴシック" charset="0"/>
                          <a:cs typeface="ＭＳ Ｐゴシック" charset="0"/>
                        </a:rPr>
                        <a:t>3</a:t>
                      </a:r>
                      <a:endParaRPr kumimoji="0" lang="en-US" sz="1800" b="0" i="0" u="none" strike="noStrike" cap="none" normalizeH="0" baseline="0">
                        <a:ln>
                          <a:noFill/>
                        </a:ln>
                        <a:solidFill>
                          <a:srgbClr val="FFFF00"/>
                        </a:solidFill>
                        <a:effectLst/>
                        <a:latin typeface="Arial" charset="0"/>
                        <a:ea typeface="ＭＳ Ｐゴシック" charset="0"/>
                        <a:cs typeface="ＭＳ Ｐゴシック" charset="0"/>
                      </a:endParaRPr>
                    </a:p>
                    <a:p>
                      <a:pPr marL="295275" marR="0" lvl="0" indent="-179388" algn="ctr" defTabSz="914400" rtl="0" eaLnBrk="0" fontAlgn="base" latinLnBrk="0" hangingPunct="0">
                        <a:lnSpc>
                          <a:spcPct val="90000"/>
                        </a:lnSpc>
                        <a:spcBef>
                          <a:spcPct val="20000"/>
                        </a:spcBef>
                        <a:spcAft>
                          <a:spcPct val="20000"/>
                        </a:spcAft>
                        <a:buClr>
                          <a:schemeClr val="tx1"/>
                        </a:buClr>
                        <a:buSzPct val="120000"/>
                        <a:buFont typeface="Arial Unicode MS" charset="0"/>
                        <a:buNone/>
                        <a:tabLst/>
                      </a:pPr>
                      <a:r>
                        <a:rPr kumimoji="0" lang="en-GB" sz="1800" b="1" i="0" u="none" strike="noStrike" cap="none" normalizeH="0" baseline="0">
                          <a:ln>
                            <a:noFill/>
                          </a:ln>
                          <a:solidFill>
                            <a:srgbClr val="FFFF00"/>
                          </a:solidFill>
                          <a:effectLst/>
                          <a:latin typeface="Arial" charset="0"/>
                          <a:ea typeface="ＭＳ Ｐゴシック" charset="0"/>
                          <a:cs typeface="ＭＳ Ｐゴシック" charset="0"/>
                          <a:sym typeface="Symbol" charset="0"/>
                        </a:rPr>
                        <a:t></a:t>
                      </a:r>
                      <a:r>
                        <a:rPr kumimoji="0" lang="en-GB" sz="1800" b="1" i="0" u="none" strike="noStrike" cap="none" normalizeH="0" baseline="0">
                          <a:ln>
                            <a:noFill/>
                          </a:ln>
                          <a:solidFill>
                            <a:srgbClr val="FFFF00"/>
                          </a:solidFill>
                          <a:effectLst/>
                          <a:latin typeface="Arial" charset="0"/>
                          <a:ea typeface="ＭＳ Ｐゴシック" charset="0"/>
                          <a:cs typeface="ＭＳ Ｐゴシック" charset="0"/>
                        </a:rPr>
                        <a:t> 44%</a:t>
                      </a:r>
                      <a:r>
                        <a:rPr kumimoji="0" lang="en-GB" sz="1800" b="0" i="0" u="none" strike="noStrike" cap="none" normalizeH="0" baseline="30000">
                          <a:ln>
                            <a:noFill/>
                          </a:ln>
                          <a:solidFill>
                            <a:srgbClr val="FFFF00"/>
                          </a:solidFill>
                          <a:effectLst/>
                          <a:latin typeface="Arial" charset="0"/>
                          <a:ea typeface="ＭＳ Ｐゴシック" charset="0"/>
                          <a:cs typeface="ＭＳ Ｐゴシック" charset="0"/>
                        </a:rPr>
                        <a:t>3</a:t>
                      </a:r>
                      <a:endParaRPr kumimoji="0" lang="en-US" sz="1800" b="0" i="0" u="none" strike="noStrike" cap="none" normalizeH="0" baseline="0">
                        <a:ln>
                          <a:noFill/>
                        </a:ln>
                        <a:solidFill>
                          <a:srgbClr val="FFFF00"/>
                        </a:solidFill>
                        <a:effectLst/>
                        <a:latin typeface="Arial" charset="0"/>
                        <a:ea typeface="ＭＳ Ｐゴシック" charset="0"/>
                        <a:cs typeface="ＭＳ Ｐゴシック" charset="0"/>
                      </a:endParaRPr>
                    </a:p>
                    <a:p>
                      <a:pPr marL="295275" marR="0" lvl="0" indent="-179388" algn="ctr" defTabSz="914400" rtl="0" eaLnBrk="0" fontAlgn="base" latinLnBrk="0" hangingPunct="0">
                        <a:lnSpc>
                          <a:spcPct val="90000"/>
                        </a:lnSpc>
                        <a:spcBef>
                          <a:spcPct val="20000"/>
                        </a:spcBef>
                        <a:spcAft>
                          <a:spcPct val="20000"/>
                        </a:spcAft>
                        <a:buClr>
                          <a:schemeClr val="tx1"/>
                        </a:buClr>
                        <a:buSzPct val="120000"/>
                        <a:buFont typeface="Arial Unicode MS" charset="0"/>
                        <a:buNone/>
                        <a:tabLst/>
                      </a:pPr>
                      <a:r>
                        <a:rPr kumimoji="0" lang="en-GB" sz="1800" b="1" i="0" u="none" strike="noStrike" cap="none" normalizeH="0" baseline="0">
                          <a:ln>
                            <a:noFill/>
                          </a:ln>
                          <a:solidFill>
                            <a:srgbClr val="FFFF00"/>
                          </a:solidFill>
                          <a:effectLst/>
                          <a:latin typeface="Arial" charset="0"/>
                          <a:ea typeface="ＭＳ Ｐゴシック" charset="0"/>
                          <a:cs typeface="ＭＳ Ｐゴシック" charset="0"/>
                          <a:sym typeface="Symbol" charset="0"/>
                        </a:rPr>
                        <a:t></a:t>
                      </a:r>
                      <a:r>
                        <a:rPr kumimoji="0" lang="en-GB" sz="1800" b="1" i="0" u="none" strike="noStrike" cap="none" normalizeH="0" baseline="0">
                          <a:ln>
                            <a:noFill/>
                          </a:ln>
                          <a:solidFill>
                            <a:srgbClr val="FFFF00"/>
                          </a:solidFill>
                          <a:effectLst/>
                          <a:latin typeface="Arial" charset="0"/>
                          <a:ea typeface="ＭＳ Ｐゴシック" charset="0"/>
                          <a:cs typeface="ＭＳ Ｐゴシック" charset="0"/>
                        </a:rPr>
                        <a:t> 32%</a:t>
                      </a:r>
                      <a:r>
                        <a:rPr kumimoji="0" lang="en-GB" sz="1800" b="0" i="0" u="none" strike="noStrike" cap="none" normalizeH="0" baseline="30000">
                          <a:ln>
                            <a:noFill/>
                          </a:ln>
                          <a:solidFill>
                            <a:srgbClr val="FFFF00"/>
                          </a:solidFill>
                          <a:effectLst/>
                          <a:latin typeface="Arial" charset="0"/>
                          <a:ea typeface="ＭＳ Ｐゴシック" charset="0"/>
                          <a:cs typeface="ＭＳ Ｐゴシック" charset="0"/>
                        </a:rPr>
                        <a:t>3</a:t>
                      </a:r>
                      <a:endParaRPr kumimoji="0" lang="en-US" sz="1800" b="0" i="0" u="none" strike="noStrike" cap="none" normalizeH="0" baseline="30000">
                        <a:ln>
                          <a:noFill/>
                        </a:ln>
                        <a:solidFill>
                          <a:srgbClr val="FFFF00"/>
                        </a:solidFill>
                        <a:effectLst/>
                        <a:latin typeface="Arial" charset="0"/>
                        <a:ea typeface="ＭＳ Ｐゴシック" charset="0"/>
                        <a:cs typeface="ＭＳ Ｐゴシック" charset="0"/>
                      </a:endParaRPr>
                    </a:p>
                  </a:txBody>
                  <a:tcPr marL="40640" marR="40640" horzOverflow="overflow">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1554163">
                <a:tc>
                  <a:txBody>
                    <a:bodyPr/>
                    <a:lstStyle/>
                    <a:p>
                      <a:pPr marL="115888" marR="0" lvl="0" indent="0" algn="l" defTabSz="914400" rtl="0" eaLnBrk="0" fontAlgn="base" latinLnBrk="0" hangingPunct="0">
                        <a:lnSpc>
                          <a:spcPct val="90000"/>
                        </a:lnSpc>
                        <a:spcBef>
                          <a:spcPct val="20000"/>
                        </a:spcBef>
                        <a:spcAft>
                          <a:spcPct val="20000"/>
                        </a:spcAft>
                        <a:buClr>
                          <a:srgbClr val="00007E"/>
                        </a:buClr>
                        <a:buSzTx/>
                        <a:buFont typeface="Arial" charset="0"/>
                        <a:buNone/>
                        <a:tabLst/>
                      </a:pPr>
                      <a:r>
                        <a:rPr kumimoji="0" lang="en-GB" sz="1800" b="1" i="0" u="none" strike="noStrike" cap="none" normalizeH="0" baseline="0">
                          <a:ln>
                            <a:noFill/>
                          </a:ln>
                          <a:solidFill>
                            <a:srgbClr val="FFFF00"/>
                          </a:solidFill>
                          <a:effectLst/>
                          <a:latin typeface="Arial" charset="0"/>
                          <a:ea typeface="ＭＳ Ｐゴシック" charset="0"/>
                          <a:cs typeface="ＭＳ Ｐゴシック" charset="0"/>
                        </a:rPr>
                        <a:t>Lipid control</a:t>
                      </a:r>
                      <a:endParaRPr kumimoji="0" lang="en-US" sz="1800" b="1" i="0" u="none" strike="noStrike" cap="none" normalizeH="0" baseline="0">
                        <a:ln>
                          <a:noFill/>
                        </a:ln>
                        <a:solidFill>
                          <a:srgbClr val="FFFF00"/>
                        </a:solidFill>
                        <a:effectLst/>
                        <a:latin typeface="Arial" charset="0"/>
                        <a:ea typeface="ＭＳ Ｐゴシック" charset="0"/>
                        <a:cs typeface="ＭＳ Ｐゴシック" charset="0"/>
                      </a:endParaRPr>
                    </a:p>
                  </a:txBody>
                  <a:tcPr marL="0" marR="0" marT="0" marB="0" anchor="ctr" horzOverflow="overflow">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352425" marR="0" lvl="0" indent="-179388" algn="l" defTabSz="914400" rtl="0" eaLnBrk="0" fontAlgn="base" latinLnBrk="0" hangingPunct="0">
                        <a:lnSpc>
                          <a:spcPct val="90000"/>
                        </a:lnSpc>
                        <a:spcBef>
                          <a:spcPct val="20000"/>
                        </a:spcBef>
                        <a:spcAft>
                          <a:spcPct val="20000"/>
                        </a:spcAft>
                        <a:buClr>
                          <a:srgbClr val="00007E"/>
                        </a:buClr>
                        <a:buSzTx/>
                        <a:buFont typeface="Arial" charset="0"/>
                        <a:buChar char="▪"/>
                        <a:tabLst/>
                      </a:pPr>
                      <a:r>
                        <a:rPr kumimoji="0" lang="en-GB" sz="1800" b="0" i="0" u="none" strike="noStrike" cap="none" normalizeH="0" baseline="0">
                          <a:ln>
                            <a:noFill/>
                          </a:ln>
                          <a:solidFill>
                            <a:srgbClr val="FFFF00"/>
                          </a:solidFill>
                          <a:effectLst/>
                          <a:latin typeface="Arial" charset="0"/>
                          <a:ea typeface="ＭＳ Ｐゴシック" charset="0"/>
                          <a:cs typeface="ＭＳ Ｐゴシック" charset="0"/>
                        </a:rPr>
                        <a:t>Coronary heart disease mortality</a:t>
                      </a:r>
                    </a:p>
                    <a:p>
                      <a:pPr marL="352425" marR="0" lvl="0" indent="-179388" algn="l" defTabSz="914400" rtl="0" eaLnBrk="0" fontAlgn="base" latinLnBrk="0" hangingPunct="0">
                        <a:lnSpc>
                          <a:spcPct val="90000"/>
                        </a:lnSpc>
                        <a:spcBef>
                          <a:spcPct val="20000"/>
                        </a:spcBef>
                        <a:spcAft>
                          <a:spcPct val="20000"/>
                        </a:spcAft>
                        <a:buClr>
                          <a:srgbClr val="00007E"/>
                        </a:buClr>
                        <a:buSzTx/>
                        <a:buFont typeface="Arial" charset="0"/>
                        <a:buChar char="▪"/>
                        <a:tabLst/>
                      </a:pPr>
                      <a:r>
                        <a:rPr kumimoji="0" lang="en-GB" sz="1800" b="0" i="0" u="none" strike="noStrike" cap="none" normalizeH="0" baseline="0">
                          <a:ln>
                            <a:noFill/>
                          </a:ln>
                          <a:solidFill>
                            <a:srgbClr val="FFFF00"/>
                          </a:solidFill>
                          <a:effectLst/>
                          <a:latin typeface="Arial" charset="0"/>
                          <a:ea typeface="ＭＳ Ｐゴシック" charset="0"/>
                          <a:cs typeface="ＭＳ Ｐゴシック" charset="0"/>
                        </a:rPr>
                        <a:t>Major coronary heart disease event</a:t>
                      </a:r>
                    </a:p>
                    <a:p>
                      <a:pPr marL="352425" marR="0" lvl="0" indent="-179388" algn="l" defTabSz="914400" rtl="0" eaLnBrk="0" fontAlgn="base" latinLnBrk="0" hangingPunct="0">
                        <a:lnSpc>
                          <a:spcPct val="90000"/>
                        </a:lnSpc>
                        <a:spcBef>
                          <a:spcPct val="20000"/>
                        </a:spcBef>
                        <a:spcAft>
                          <a:spcPct val="20000"/>
                        </a:spcAft>
                        <a:buClr>
                          <a:srgbClr val="00007E"/>
                        </a:buClr>
                        <a:buSzTx/>
                        <a:buFont typeface="Arial" charset="0"/>
                        <a:buChar char="▪"/>
                        <a:tabLst/>
                      </a:pPr>
                      <a:r>
                        <a:rPr kumimoji="0" lang="en-GB" sz="1800" b="0" i="0" u="none" strike="noStrike" cap="none" normalizeH="0" baseline="0">
                          <a:ln>
                            <a:noFill/>
                          </a:ln>
                          <a:solidFill>
                            <a:srgbClr val="FFFF00"/>
                          </a:solidFill>
                          <a:effectLst/>
                          <a:latin typeface="Arial" charset="0"/>
                          <a:ea typeface="ＭＳ Ｐゴシック" charset="0"/>
                          <a:cs typeface="ＭＳ Ｐゴシック" charset="0"/>
                        </a:rPr>
                        <a:t>Any atherosclerotic event</a:t>
                      </a:r>
                    </a:p>
                    <a:p>
                      <a:pPr marL="352425" marR="0" lvl="0" indent="-179388" algn="l" defTabSz="914400" rtl="0" eaLnBrk="0" fontAlgn="base" latinLnBrk="0" hangingPunct="0">
                        <a:lnSpc>
                          <a:spcPct val="90000"/>
                        </a:lnSpc>
                        <a:spcBef>
                          <a:spcPct val="20000"/>
                        </a:spcBef>
                        <a:spcAft>
                          <a:spcPct val="20000"/>
                        </a:spcAft>
                        <a:buClr>
                          <a:srgbClr val="00007E"/>
                        </a:buClr>
                        <a:buSzTx/>
                        <a:buFont typeface="Arial" charset="0"/>
                        <a:buChar char="▪"/>
                        <a:tabLst/>
                      </a:pPr>
                      <a:r>
                        <a:rPr kumimoji="0" lang="en-GB" altLang="ja-JP" sz="1800" b="0" i="0" u="none" strike="noStrike" cap="none" normalizeH="0" baseline="0">
                          <a:ln>
                            <a:noFill/>
                          </a:ln>
                          <a:solidFill>
                            <a:srgbClr val="FFFF00"/>
                          </a:solidFill>
                          <a:effectLst/>
                          <a:latin typeface="Arial" charset="0"/>
                          <a:ea typeface="ＭＳ Ｐゴシック" charset="0"/>
                          <a:cs typeface="ＭＳ Ｐゴシック" charset="0"/>
                        </a:rPr>
                        <a:t>Cerebrovascular disease event</a:t>
                      </a:r>
                      <a:endParaRPr kumimoji="0" lang="en-US" sz="1800" b="0" i="0" u="none" strike="noStrike" cap="none" normalizeH="0" baseline="0">
                        <a:ln>
                          <a:noFill/>
                        </a:ln>
                        <a:solidFill>
                          <a:srgbClr val="FFFF00"/>
                        </a:solidFill>
                        <a:effectLst/>
                        <a:latin typeface="Arial" charset="0"/>
                        <a:ea typeface="ＭＳ Ｐゴシック" charset="0"/>
                        <a:cs typeface="ＭＳ Ｐゴシック" charset="0"/>
                      </a:endParaRPr>
                    </a:p>
                  </a:txBody>
                  <a:tcPr marL="0" marR="0" marT="0" marB="0" anchor="ctr" horzOverflow="overflow">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295275" marR="0" lvl="0" indent="-179388" algn="ctr" defTabSz="914400" rtl="0" eaLnBrk="0" fontAlgn="base" latinLnBrk="0" hangingPunct="0">
                        <a:lnSpc>
                          <a:spcPct val="90000"/>
                        </a:lnSpc>
                        <a:spcBef>
                          <a:spcPct val="20000"/>
                        </a:spcBef>
                        <a:spcAft>
                          <a:spcPct val="20000"/>
                        </a:spcAft>
                        <a:buClr>
                          <a:schemeClr val="bg1"/>
                        </a:buClr>
                        <a:buSzPct val="120000"/>
                        <a:buFont typeface="Arial Unicode MS" charset="0"/>
                        <a:buNone/>
                        <a:tabLst/>
                      </a:pPr>
                      <a:r>
                        <a:rPr kumimoji="0" lang="en-GB" sz="1800" b="1" i="0" u="none" strike="noStrike" cap="none" normalizeH="0" baseline="0">
                          <a:ln>
                            <a:noFill/>
                          </a:ln>
                          <a:solidFill>
                            <a:srgbClr val="FFFF00"/>
                          </a:solidFill>
                          <a:effectLst/>
                          <a:latin typeface="Arial" charset="0"/>
                          <a:ea typeface="ＭＳ Ｐゴシック" charset="0"/>
                          <a:cs typeface="ＭＳ Ｐゴシック" charset="0"/>
                          <a:sym typeface="Symbol" charset="0"/>
                        </a:rPr>
                        <a:t></a:t>
                      </a:r>
                      <a:r>
                        <a:rPr kumimoji="0" lang="en-GB" sz="1800" b="1" i="0" u="none" strike="noStrike" cap="none" normalizeH="0" baseline="0">
                          <a:ln>
                            <a:noFill/>
                          </a:ln>
                          <a:solidFill>
                            <a:srgbClr val="FFFF00"/>
                          </a:solidFill>
                          <a:effectLst/>
                          <a:latin typeface="Arial" charset="0"/>
                          <a:ea typeface="ＭＳ Ｐゴシック" charset="0"/>
                          <a:cs typeface="ＭＳ Ｐゴシック" charset="0"/>
                        </a:rPr>
                        <a:t>35%</a:t>
                      </a:r>
                      <a:r>
                        <a:rPr kumimoji="0" lang="en-GB" sz="1800" b="0" i="0" u="none" strike="noStrike" cap="none" normalizeH="0" baseline="30000">
                          <a:ln>
                            <a:noFill/>
                          </a:ln>
                          <a:solidFill>
                            <a:srgbClr val="FFFF00"/>
                          </a:solidFill>
                          <a:effectLst/>
                          <a:latin typeface="Arial" charset="0"/>
                          <a:ea typeface="ＭＳ Ｐゴシック" charset="0"/>
                          <a:cs typeface="ＭＳ Ｐゴシック" charset="0"/>
                        </a:rPr>
                        <a:t>4</a:t>
                      </a:r>
                      <a:endParaRPr kumimoji="0" lang="en-US" sz="1800" b="0" i="0" u="none" strike="noStrike" cap="none" normalizeH="0" baseline="0">
                        <a:ln>
                          <a:noFill/>
                        </a:ln>
                        <a:solidFill>
                          <a:srgbClr val="FFFF00"/>
                        </a:solidFill>
                        <a:effectLst/>
                        <a:latin typeface="Arial" charset="0"/>
                        <a:ea typeface="ＭＳ Ｐゴシック" charset="0"/>
                        <a:cs typeface="ＭＳ Ｐゴシック" charset="0"/>
                      </a:endParaRPr>
                    </a:p>
                    <a:p>
                      <a:pPr marL="295275" marR="0" lvl="0" indent="-179388" algn="ctr" defTabSz="914400" rtl="0" eaLnBrk="0" fontAlgn="base" latinLnBrk="0" hangingPunct="0">
                        <a:lnSpc>
                          <a:spcPct val="90000"/>
                        </a:lnSpc>
                        <a:spcBef>
                          <a:spcPct val="20000"/>
                        </a:spcBef>
                        <a:spcAft>
                          <a:spcPct val="20000"/>
                        </a:spcAft>
                        <a:buClr>
                          <a:schemeClr val="bg1"/>
                        </a:buClr>
                        <a:buSzPct val="120000"/>
                        <a:buFont typeface="Arial Unicode MS" charset="0"/>
                        <a:buNone/>
                        <a:tabLst/>
                      </a:pPr>
                      <a:r>
                        <a:rPr kumimoji="0" lang="en-GB" sz="1800" b="1" i="0" u="none" strike="noStrike" cap="none" normalizeH="0" baseline="0">
                          <a:ln>
                            <a:noFill/>
                          </a:ln>
                          <a:solidFill>
                            <a:srgbClr val="FFFF00"/>
                          </a:solidFill>
                          <a:effectLst/>
                          <a:latin typeface="Arial" charset="0"/>
                          <a:ea typeface="ＭＳ Ｐゴシック" charset="0"/>
                          <a:cs typeface="ＭＳ Ｐゴシック" charset="0"/>
                          <a:sym typeface="Symbol" charset="0"/>
                        </a:rPr>
                        <a:t></a:t>
                      </a:r>
                      <a:r>
                        <a:rPr kumimoji="0" lang="en-GB" sz="1800" b="1" i="0" u="none" strike="noStrike" cap="none" normalizeH="0" baseline="0">
                          <a:ln>
                            <a:noFill/>
                          </a:ln>
                          <a:solidFill>
                            <a:srgbClr val="FFFF00"/>
                          </a:solidFill>
                          <a:effectLst/>
                          <a:latin typeface="Arial" charset="0"/>
                          <a:ea typeface="ＭＳ Ｐゴシック" charset="0"/>
                          <a:cs typeface="ＭＳ Ｐゴシック" charset="0"/>
                        </a:rPr>
                        <a:t>55%</a:t>
                      </a:r>
                      <a:r>
                        <a:rPr kumimoji="0" lang="en-GB" sz="1800" b="0" i="0" u="none" strike="noStrike" cap="none" normalizeH="0" baseline="30000">
                          <a:ln>
                            <a:noFill/>
                          </a:ln>
                          <a:solidFill>
                            <a:srgbClr val="FFFF00"/>
                          </a:solidFill>
                          <a:effectLst/>
                          <a:latin typeface="Arial" charset="0"/>
                          <a:ea typeface="ＭＳ Ｐゴシック" charset="0"/>
                          <a:cs typeface="ＭＳ Ｐゴシック" charset="0"/>
                        </a:rPr>
                        <a:t>5</a:t>
                      </a:r>
                      <a:endParaRPr kumimoji="0" lang="en-GB" sz="1800" b="0" i="0" u="none" strike="noStrike" cap="none" normalizeH="0" baseline="0">
                        <a:ln>
                          <a:noFill/>
                        </a:ln>
                        <a:solidFill>
                          <a:srgbClr val="FFFF00"/>
                        </a:solidFill>
                        <a:effectLst/>
                        <a:latin typeface="Arial" charset="0"/>
                        <a:ea typeface="ＭＳ Ｐゴシック" charset="0"/>
                        <a:cs typeface="ＭＳ Ｐゴシック" charset="0"/>
                      </a:endParaRPr>
                    </a:p>
                    <a:p>
                      <a:pPr marL="295275" marR="0" lvl="0" indent="-179388" algn="ctr" defTabSz="914400" rtl="0" eaLnBrk="0" fontAlgn="base" latinLnBrk="0" hangingPunct="0">
                        <a:lnSpc>
                          <a:spcPct val="90000"/>
                        </a:lnSpc>
                        <a:spcBef>
                          <a:spcPct val="20000"/>
                        </a:spcBef>
                        <a:spcAft>
                          <a:spcPct val="20000"/>
                        </a:spcAft>
                        <a:buClr>
                          <a:schemeClr val="bg1"/>
                        </a:buClr>
                        <a:buSzPct val="120000"/>
                        <a:buFont typeface="Arial Unicode MS" charset="0"/>
                        <a:buNone/>
                        <a:tabLst/>
                      </a:pPr>
                      <a:r>
                        <a:rPr kumimoji="0" lang="en-GB" sz="1800" b="1" i="0" u="none" strike="noStrike" cap="none" normalizeH="0" baseline="0">
                          <a:ln>
                            <a:noFill/>
                          </a:ln>
                          <a:solidFill>
                            <a:srgbClr val="FFFF00"/>
                          </a:solidFill>
                          <a:effectLst/>
                          <a:latin typeface="Arial" charset="0"/>
                          <a:ea typeface="ＭＳ Ｐゴシック" charset="0"/>
                          <a:cs typeface="ＭＳ Ｐゴシック" charset="0"/>
                          <a:sym typeface="Symbol" charset="0"/>
                        </a:rPr>
                        <a:t></a:t>
                      </a:r>
                      <a:r>
                        <a:rPr kumimoji="0" lang="en-GB" sz="1800" b="1" i="0" u="none" strike="noStrike" cap="none" normalizeH="0" baseline="0">
                          <a:ln>
                            <a:noFill/>
                          </a:ln>
                          <a:solidFill>
                            <a:srgbClr val="FFFF00"/>
                          </a:solidFill>
                          <a:effectLst/>
                          <a:latin typeface="Arial" charset="0"/>
                          <a:ea typeface="ＭＳ Ｐゴシック" charset="0"/>
                          <a:cs typeface="ＭＳ Ｐゴシック" charset="0"/>
                        </a:rPr>
                        <a:t>37%</a:t>
                      </a:r>
                      <a:r>
                        <a:rPr kumimoji="0" lang="en-GB" sz="1800" b="0" i="0" u="none" strike="noStrike" cap="none" normalizeH="0" baseline="30000">
                          <a:ln>
                            <a:noFill/>
                          </a:ln>
                          <a:solidFill>
                            <a:srgbClr val="FFFF00"/>
                          </a:solidFill>
                          <a:effectLst/>
                          <a:latin typeface="Arial" charset="0"/>
                          <a:ea typeface="ＭＳ Ｐゴシック" charset="0"/>
                          <a:cs typeface="ＭＳ Ｐゴシック" charset="0"/>
                        </a:rPr>
                        <a:t>5</a:t>
                      </a:r>
                      <a:endParaRPr kumimoji="0" lang="en-GB" sz="1800" b="0" i="0" u="none" strike="noStrike" cap="none" normalizeH="0" baseline="0">
                        <a:ln>
                          <a:noFill/>
                        </a:ln>
                        <a:solidFill>
                          <a:srgbClr val="FFFF00"/>
                        </a:solidFill>
                        <a:effectLst/>
                        <a:latin typeface="Arial" charset="0"/>
                        <a:ea typeface="ＭＳ Ｐゴシック" charset="0"/>
                        <a:cs typeface="ＭＳ Ｐゴシック" charset="0"/>
                      </a:endParaRPr>
                    </a:p>
                    <a:p>
                      <a:pPr marL="295275" marR="0" lvl="0" indent="-179388" algn="ctr" defTabSz="914400" rtl="0" eaLnBrk="0" fontAlgn="base" latinLnBrk="0" hangingPunct="0">
                        <a:lnSpc>
                          <a:spcPct val="90000"/>
                        </a:lnSpc>
                        <a:spcBef>
                          <a:spcPct val="20000"/>
                        </a:spcBef>
                        <a:spcAft>
                          <a:spcPct val="20000"/>
                        </a:spcAft>
                        <a:buClr>
                          <a:schemeClr val="bg1"/>
                        </a:buClr>
                        <a:buSzPct val="120000"/>
                        <a:buFont typeface="Arial Unicode MS" charset="0"/>
                        <a:buNone/>
                        <a:tabLst/>
                      </a:pPr>
                      <a:r>
                        <a:rPr kumimoji="0" lang="en-GB" sz="1800" b="1" i="0" u="none" strike="noStrike" cap="none" normalizeH="0" baseline="0">
                          <a:ln>
                            <a:noFill/>
                          </a:ln>
                          <a:solidFill>
                            <a:srgbClr val="FFFF00"/>
                          </a:solidFill>
                          <a:effectLst/>
                          <a:latin typeface="Arial" charset="0"/>
                          <a:ea typeface="ＭＳ Ｐゴシック" charset="0"/>
                          <a:cs typeface="ＭＳ Ｐゴシック" charset="0"/>
                          <a:sym typeface="Symbol" charset="0"/>
                        </a:rPr>
                        <a:t></a:t>
                      </a:r>
                      <a:r>
                        <a:rPr kumimoji="0" lang="en-GB" sz="1800" b="1" i="0" u="none" strike="noStrike" cap="none" normalizeH="0" baseline="0">
                          <a:ln>
                            <a:noFill/>
                          </a:ln>
                          <a:solidFill>
                            <a:srgbClr val="FFFF00"/>
                          </a:solidFill>
                          <a:effectLst/>
                          <a:latin typeface="Arial" charset="0"/>
                          <a:ea typeface="ＭＳ Ｐゴシック" charset="0"/>
                          <a:cs typeface="ＭＳ Ｐゴシック" charset="0"/>
                        </a:rPr>
                        <a:t>53%</a:t>
                      </a:r>
                      <a:r>
                        <a:rPr kumimoji="0" lang="en-GB" sz="1800" b="0" i="0" u="none" strike="noStrike" cap="none" normalizeH="0" baseline="30000">
                          <a:ln>
                            <a:noFill/>
                          </a:ln>
                          <a:solidFill>
                            <a:srgbClr val="FFFF00"/>
                          </a:solidFill>
                          <a:effectLst/>
                          <a:latin typeface="Arial" charset="0"/>
                          <a:ea typeface="ＭＳ Ｐゴシック" charset="0"/>
                          <a:cs typeface="ＭＳ Ｐゴシック" charset="0"/>
                        </a:rPr>
                        <a:t>4</a:t>
                      </a:r>
                      <a:endParaRPr kumimoji="0" lang="en-US" sz="1800" b="0" i="0" u="none" strike="noStrike" cap="none" normalizeH="0" baseline="30000">
                        <a:ln>
                          <a:noFill/>
                        </a:ln>
                        <a:solidFill>
                          <a:srgbClr val="FFFF00"/>
                        </a:solidFill>
                        <a:effectLst/>
                        <a:latin typeface="Arial" charset="0"/>
                        <a:ea typeface="ＭＳ Ｐゴシック" charset="0"/>
                        <a:cs typeface="ＭＳ Ｐゴシック" charset="0"/>
                      </a:endParaRPr>
                    </a:p>
                  </a:txBody>
                  <a:tcPr marL="0" marR="0" marT="0" marB="0" anchor="ctr" horzOverflow="overflow">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495648" name="Rectangle 32"/>
          <p:cNvSpPr>
            <a:spLocks noGrp="1" noChangeArrowheads="1"/>
          </p:cNvSpPr>
          <p:nvPr>
            <p:ph type="title" idx="4294967295"/>
          </p:nvPr>
        </p:nvSpPr>
        <p:spPr/>
        <p:txBody>
          <a:bodyPr>
            <a:normAutofit fontScale="90000"/>
          </a:bodyPr>
          <a:lstStyle/>
          <a:p>
            <a:pPr>
              <a:defRPr/>
            </a:pPr>
            <a:r>
              <a:rPr lang="en-US" dirty="0">
                <a:solidFill>
                  <a:srgbClr val="FFFF00"/>
                </a:solidFill>
                <a:ea typeface="+mj-ea"/>
                <a:cs typeface="+mj-cs"/>
              </a:rPr>
              <a:t>Treating the ABCs Reduces </a:t>
            </a:r>
            <a:br>
              <a:rPr lang="en-US" dirty="0">
                <a:solidFill>
                  <a:srgbClr val="FFFF00"/>
                </a:solidFill>
                <a:ea typeface="+mj-ea"/>
                <a:cs typeface="+mj-cs"/>
              </a:rPr>
            </a:br>
            <a:r>
              <a:rPr lang="en-US" dirty="0">
                <a:solidFill>
                  <a:srgbClr val="FFFF00"/>
                </a:solidFill>
                <a:ea typeface="+mj-ea"/>
                <a:cs typeface="+mj-cs"/>
              </a:rPr>
              <a:t>Diabetic Complications</a:t>
            </a:r>
          </a:p>
        </p:txBody>
      </p:sp>
      <p:sp>
        <p:nvSpPr>
          <p:cNvPr id="234517" name="Text Box 33"/>
          <p:cNvSpPr txBox="1">
            <a:spLocks noChangeArrowheads="1"/>
          </p:cNvSpPr>
          <p:nvPr/>
        </p:nvSpPr>
        <p:spPr bwMode="auto">
          <a:xfrm>
            <a:off x="354189" y="5646739"/>
            <a:ext cx="4521691" cy="9818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1200" baseline="30000">
                <a:solidFill>
                  <a:srgbClr val="FFFF00"/>
                </a:solidFill>
                <a:latin typeface="Arial" charset="0"/>
              </a:rPr>
              <a:t>1 </a:t>
            </a:r>
            <a:r>
              <a:rPr lang="en-US" sz="1200">
                <a:solidFill>
                  <a:srgbClr val="FFFF00"/>
                </a:solidFill>
                <a:latin typeface="Arial" charset="0"/>
              </a:rPr>
              <a:t>UKPDS Study Group (UKPDS 33). </a:t>
            </a:r>
            <a:r>
              <a:rPr lang="en-US" sz="1200" i="1">
                <a:solidFill>
                  <a:srgbClr val="FFFF00"/>
                </a:solidFill>
                <a:latin typeface="Arial" charset="0"/>
              </a:rPr>
              <a:t>Lancet</a:t>
            </a:r>
            <a:r>
              <a:rPr lang="en-US" sz="1200">
                <a:solidFill>
                  <a:srgbClr val="FFFF00"/>
                </a:solidFill>
                <a:latin typeface="Arial" charset="0"/>
              </a:rPr>
              <a:t>. 1998;352:837-853.</a:t>
            </a:r>
          </a:p>
          <a:p>
            <a:pPr eaLnBrk="1" hangingPunct="1"/>
            <a:r>
              <a:rPr lang="en-GB" sz="1200" baseline="30000">
                <a:solidFill>
                  <a:srgbClr val="FFFF00"/>
                </a:solidFill>
                <a:latin typeface="Arial" charset="0"/>
              </a:rPr>
              <a:t>2 </a:t>
            </a:r>
            <a:r>
              <a:rPr lang="en-GB" sz="1200">
                <a:solidFill>
                  <a:srgbClr val="FFFF00"/>
                </a:solidFill>
                <a:latin typeface="Arial" charset="0"/>
              </a:rPr>
              <a:t>Hansson L, et al. </a:t>
            </a:r>
            <a:r>
              <a:rPr lang="en-GB" sz="1200" i="1">
                <a:solidFill>
                  <a:srgbClr val="FFFF00"/>
                </a:solidFill>
                <a:latin typeface="Arial" charset="0"/>
              </a:rPr>
              <a:t>Lancet</a:t>
            </a:r>
            <a:r>
              <a:rPr lang="en-GB" sz="1200">
                <a:solidFill>
                  <a:srgbClr val="FFFF00"/>
                </a:solidFill>
                <a:latin typeface="Arial" charset="0"/>
              </a:rPr>
              <a:t>. 1998;351:1755-1762.</a:t>
            </a:r>
            <a:r>
              <a:rPr lang="en-US" sz="1200">
                <a:solidFill>
                  <a:srgbClr val="FFFF00"/>
                </a:solidFill>
                <a:latin typeface="Arial" charset="0"/>
              </a:rPr>
              <a:t> </a:t>
            </a:r>
          </a:p>
          <a:p>
            <a:pPr eaLnBrk="1" hangingPunct="1"/>
            <a:r>
              <a:rPr lang="en-GB" altLang="ja-JP" sz="1200" baseline="30000">
                <a:solidFill>
                  <a:srgbClr val="FFFF00"/>
                </a:solidFill>
                <a:latin typeface="Arial" charset="0"/>
              </a:rPr>
              <a:t>3 </a:t>
            </a:r>
            <a:r>
              <a:rPr lang="en-GB" altLang="ja-JP" sz="1200">
                <a:solidFill>
                  <a:srgbClr val="FFFF00"/>
                </a:solidFill>
                <a:latin typeface="Arial" charset="0"/>
              </a:rPr>
              <a:t>UKPDS Study Group (UKPDS 38). </a:t>
            </a:r>
            <a:r>
              <a:rPr lang="en-GB" altLang="ja-JP" sz="1200" i="1">
                <a:solidFill>
                  <a:srgbClr val="FFFF00"/>
                </a:solidFill>
                <a:latin typeface="Arial" charset="0"/>
              </a:rPr>
              <a:t>BMJ</a:t>
            </a:r>
            <a:r>
              <a:rPr lang="en-GB" altLang="ja-JP" sz="1200">
                <a:solidFill>
                  <a:srgbClr val="FFFF00"/>
                </a:solidFill>
                <a:latin typeface="Arial" charset="0"/>
              </a:rPr>
              <a:t>. 1998;317:703-713.</a:t>
            </a:r>
          </a:p>
          <a:p>
            <a:pPr eaLnBrk="1" hangingPunct="1">
              <a:lnSpc>
                <a:spcPct val="90000"/>
              </a:lnSpc>
            </a:pPr>
            <a:r>
              <a:rPr lang="en-GB" sz="1200" baseline="30000">
                <a:solidFill>
                  <a:srgbClr val="FFFF00"/>
                </a:solidFill>
                <a:latin typeface="Arial" charset="0"/>
              </a:rPr>
              <a:t>4 </a:t>
            </a:r>
            <a:r>
              <a:rPr lang="en-GB" sz="1200">
                <a:solidFill>
                  <a:srgbClr val="FFFF00"/>
                </a:solidFill>
                <a:latin typeface="Arial" charset="0"/>
              </a:rPr>
              <a:t>Grover SA, et al. </a:t>
            </a:r>
            <a:r>
              <a:rPr lang="en-US" sz="1200" i="1">
                <a:solidFill>
                  <a:srgbClr val="FFFF00"/>
                </a:solidFill>
                <a:latin typeface="Arial" charset="0"/>
              </a:rPr>
              <a:t>Circulation</a:t>
            </a:r>
            <a:r>
              <a:rPr lang="en-US" sz="1200">
                <a:solidFill>
                  <a:srgbClr val="FFFF00"/>
                </a:solidFill>
                <a:latin typeface="Arial" charset="0"/>
              </a:rPr>
              <a:t>. 2000;102:722-727.</a:t>
            </a:r>
          </a:p>
          <a:p>
            <a:pPr eaLnBrk="1" hangingPunct="1">
              <a:lnSpc>
                <a:spcPct val="90000"/>
              </a:lnSpc>
            </a:pPr>
            <a:r>
              <a:rPr lang="en-US" sz="1200" baseline="30000">
                <a:solidFill>
                  <a:srgbClr val="FFFF00"/>
                </a:solidFill>
                <a:latin typeface="Arial" charset="0"/>
              </a:rPr>
              <a:t>5 </a:t>
            </a:r>
            <a:r>
              <a:rPr lang="en-US" sz="1200">
                <a:solidFill>
                  <a:srgbClr val="FFFF00"/>
                </a:solidFill>
                <a:latin typeface="Arial" charset="0"/>
              </a:rPr>
              <a:t>Pyŏrälä K, et al. </a:t>
            </a:r>
            <a:r>
              <a:rPr lang="en-US" sz="1200" i="1">
                <a:solidFill>
                  <a:srgbClr val="FFFF00"/>
                </a:solidFill>
                <a:latin typeface="Arial" charset="0"/>
              </a:rPr>
              <a:t>Diabetes Care</a:t>
            </a:r>
            <a:r>
              <a:rPr lang="en-US" sz="1200">
                <a:solidFill>
                  <a:srgbClr val="FFFF00"/>
                </a:solidFill>
                <a:latin typeface="Arial" charset="0"/>
              </a:rPr>
              <a:t>. 1997;20:614-620.</a:t>
            </a:r>
            <a:endParaRPr lang="en-GB" sz="1200">
              <a:solidFill>
                <a:srgbClr val="FFFF00"/>
              </a:solidFill>
              <a:latin typeface="Arial" charset="0"/>
            </a:endParaRPr>
          </a:p>
        </p:txBody>
      </p:sp>
    </p:spTree>
    <p:extLst>
      <p:ext uri="{BB962C8B-B14F-4D97-AF65-F5344CB8AC3E}">
        <p14:creationId xmlns:p14="http://schemas.microsoft.com/office/powerpoint/2010/main" val="9911266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8700" y="701213"/>
            <a:ext cx="8229600" cy="1143000"/>
          </a:xfrm>
        </p:spPr>
        <p:txBody>
          <a:bodyPr>
            <a:normAutofit fontScale="90000"/>
          </a:bodyPr>
          <a:lstStyle/>
          <a:p>
            <a:r>
              <a:rPr lang="en-US" dirty="0" smtClean="0">
                <a:solidFill>
                  <a:srgbClr val="FFFF00"/>
                </a:solidFill>
              </a:rPr>
              <a:t>Increased Survival , Decreased </a:t>
            </a:r>
            <a:br>
              <a:rPr lang="en-US" dirty="0" smtClean="0">
                <a:solidFill>
                  <a:srgbClr val="FFFF00"/>
                </a:solidFill>
              </a:rPr>
            </a:br>
            <a:r>
              <a:rPr lang="en-US" b="1" dirty="0" smtClean="0">
                <a:solidFill>
                  <a:srgbClr val="FFFF00"/>
                </a:solidFill>
              </a:rPr>
              <a:t>Micro-and Macro </a:t>
            </a:r>
            <a:r>
              <a:rPr lang="en-US" dirty="0" smtClean="0">
                <a:solidFill>
                  <a:srgbClr val="FFFF00"/>
                </a:solidFill>
              </a:rPr>
              <a:t>Vascular Disease</a:t>
            </a:r>
            <a:br>
              <a:rPr lang="en-US" dirty="0" smtClean="0">
                <a:solidFill>
                  <a:srgbClr val="FFFF00"/>
                </a:solidFill>
              </a:rPr>
            </a:br>
            <a:r>
              <a:rPr lang="en-US" dirty="0" smtClean="0">
                <a:solidFill>
                  <a:srgbClr val="FFFF00"/>
                </a:solidFill>
              </a:rPr>
              <a:t>                          in Steno-2 </a:t>
            </a:r>
            <a:r>
              <a:rPr lang="en-US" dirty="0" err="1">
                <a:solidFill>
                  <a:srgbClr val="FFFF00"/>
                </a:solidFill>
              </a:rPr>
              <a:t>R</a:t>
            </a:r>
            <a:r>
              <a:rPr lang="en-US" dirty="0" err="1" smtClean="0">
                <a:solidFill>
                  <a:srgbClr val="FFFF00"/>
                </a:solidFill>
              </a:rPr>
              <a:t>x’ing</a:t>
            </a:r>
            <a:r>
              <a:rPr lang="en-US" dirty="0" smtClean="0">
                <a:solidFill>
                  <a:srgbClr val="FFFF00"/>
                </a:solidFill>
              </a:rPr>
              <a:t> </a:t>
            </a:r>
            <a:br>
              <a:rPr lang="en-US" dirty="0" smtClean="0">
                <a:solidFill>
                  <a:srgbClr val="FFFF00"/>
                </a:solidFill>
              </a:rPr>
            </a:br>
            <a:r>
              <a:rPr lang="en-US" dirty="0">
                <a:solidFill>
                  <a:srgbClr val="FFFF00"/>
                </a:solidFill>
              </a:rPr>
              <a:t> </a:t>
            </a:r>
            <a:r>
              <a:rPr lang="en-US" dirty="0" smtClean="0">
                <a:solidFill>
                  <a:srgbClr val="FFFF00"/>
                </a:solidFill>
              </a:rPr>
              <a:t>                                glucose , BP, Lipids</a:t>
            </a:r>
            <a:endParaRPr lang="en-US" dirty="0">
              <a:solidFill>
                <a:srgbClr val="FFFF00"/>
              </a:solidFill>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21400" y="6134100"/>
            <a:ext cx="3022600" cy="723900"/>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62100"/>
            <a:ext cx="3822326" cy="5295900"/>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63792" y="2893175"/>
            <a:ext cx="5038741" cy="3240925"/>
          </a:xfrm>
          <a:prstGeom prst="rect">
            <a:avLst/>
          </a:prstGeom>
        </p:spPr>
      </p:pic>
    </p:spTree>
    <p:extLst>
      <p:ext uri="{BB962C8B-B14F-4D97-AF65-F5344CB8AC3E}">
        <p14:creationId xmlns:p14="http://schemas.microsoft.com/office/powerpoint/2010/main" val="14831030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Line 2"/>
          <p:cNvSpPr>
            <a:spLocks noChangeShapeType="1"/>
          </p:cNvSpPr>
          <p:nvPr/>
        </p:nvSpPr>
        <p:spPr bwMode="auto">
          <a:xfrm>
            <a:off x="5317067" y="1295400"/>
            <a:ext cx="1557867" cy="1447800"/>
          </a:xfrm>
          <a:prstGeom prst="line">
            <a:avLst/>
          </a:prstGeom>
          <a:noFill/>
          <a:ln w="38100">
            <a:solidFill>
              <a:srgbClr val="FFFFFF"/>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236547" name="Line 3"/>
          <p:cNvSpPr>
            <a:spLocks noChangeShapeType="1"/>
          </p:cNvSpPr>
          <p:nvPr/>
        </p:nvSpPr>
        <p:spPr bwMode="auto">
          <a:xfrm flipV="1">
            <a:off x="5257800" y="4332288"/>
            <a:ext cx="1447800" cy="1357312"/>
          </a:xfrm>
          <a:prstGeom prst="line">
            <a:avLst/>
          </a:prstGeom>
          <a:noFill/>
          <a:ln w="38100">
            <a:solidFill>
              <a:srgbClr val="FFFFFF"/>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236548" name="Line 4"/>
          <p:cNvSpPr>
            <a:spLocks noChangeShapeType="1"/>
          </p:cNvSpPr>
          <p:nvPr/>
        </p:nvSpPr>
        <p:spPr bwMode="auto">
          <a:xfrm flipV="1">
            <a:off x="5520267" y="3733800"/>
            <a:ext cx="1024467" cy="762000"/>
          </a:xfrm>
          <a:prstGeom prst="line">
            <a:avLst/>
          </a:prstGeom>
          <a:noFill/>
          <a:ln w="38100">
            <a:solidFill>
              <a:srgbClr val="FFFFFF"/>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236549" name="Rectangle 6"/>
          <p:cNvSpPr>
            <a:spLocks noGrp="1" noChangeArrowheads="1"/>
          </p:cNvSpPr>
          <p:nvPr>
            <p:ph type="title" idx="4294967295"/>
          </p:nvPr>
        </p:nvSpPr>
        <p:spPr>
          <a:xfrm>
            <a:off x="0" y="0"/>
            <a:ext cx="8763000" cy="381000"/>
          </a:xfrm>
          <a:noFill/>
        </p:spPr>
        <p:txBody>
          <a:bodyPr>
            <a:noAutofit/>
          </a:bodyPr>
          <a:lstStyle/>
          <a:p>
            <a:pPr algn="ctr"/>
            <a:r>
              <a:rPr lang="en-US" sz="2800" dirty="0">
                <a:solidFill>
                  <a:srgbClr val="FFFFFF"/>
                </a:solidFill>
                <a:latin typeface="Arial" charset="0"/>
                <a:ea typeface="ＭＳ Ｐゴシック" charset="0"/>
                <a:cs typeface="ＭＳ Ｐゴシック" charset="0"/>
              </a:rPr>
              <a:t>Aggressive medical therapy in diabetes- SUMMARY</a:t>
            </a:r>
          </a:p>
        </p:txBody>
      </p:sp>
      <p:sp>
        <p:nvSpPr>
          <p:cNvPr id="236550" name="Rectangle 7"/>
          <p:cNvSpPr>
            <a:spLocks noChangeArrowheads="1"/>
          </p:cNvSpPr>
          <p:nvPr/>
        </p:nvSpPr>
        <p:spPr bwMode="auto">
          <a:xfrm>
            <a:off x="5120923" y="6248400"/>
            <a:ext cx="4034366" cy="274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rIns="0" anchor="b">
            <a:spAutoFit/>
          </a:bodyPr>
          <a:lstStyle/>
          <a:p>
            <a:pPr algn="r"/>
            <a:r>
              <a:rPr lang="en-US" sz="1200" dirty="0">
                <a:solidFill>
                  <a:srgbClr val="FFFFFF"/>
                </a:solidFill>
                <a:latin typeface="Arial" charset="0"/>
              </a:rPr>
              <a:t>Adapted from Beckman JA et al. </a:t>
            </a:r>
            <a:r>
              <a:rPr lang="en-US" sz="1200" i="1" dirty="0">
                <a:solidFill>
                  <a:srgbClr val="FFFFFF"/>
                </a:solidFill>
                <a:latin typeface="Arial" charset="0"/>
              </a:rPr>
              <a:t>JAMA</a:t>
            </a:r>
            <a:r>
              <a:rPr lang="en-US" sz="1200" dirty="0">
                <a:solidFill>
                  <a:srgbClr val="FFFFFF"/>
                </a:solidFill>
                <a:latin typeface="Arial" charset="0"/>
              </a:rPr>
              <a:t>. 2002;287:2570-81. </a:t>
            </a:r>
          </a:p>
        </p:txBody>
      </p:sp>
      <p:sp>
        <p:nvSpPr>
          <p:cNvPr id="236551" name="Text Box 8"/>
          <p:cNvSpPr txBox="1">
            <a:spLocks noChangeArrowheads="1"/>
          </p:cNvSpPr>
          <p:nvPr/>
        </p:nvSpPr>
        <p:spPr bwMode="invGray">
          <a:xfrm flipH="1">
            <a:off x="7010400" y="1219200"/>
            <a:ext cx="2083285" cy="1200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sz="1800" b="1" dirty="0">
                <a:solidFill>
                  <a:srgbClr val="FFFF00"/>
                </a:solidFill>
                <a:latin typeface="Arial" charset="0"/>
              </a:rPr>
              <a:t>Atherosclerosis,</a:t>
            </a:r>
          </a:p>
          <a:p>
            <a:r>
              <a:rPr lang="en-US" sz="1800" b="1" dirty="0">
                <a:solidFill>
                  <a:srgbClr val="FFFF00"/>
                </a:solidFill>
                <a:latin typeface="Arial" charset="0"/>
              </a:rPr>
              <a:t>CV Outcomes,</a:t>
            </a:r>
          </a:p>
          <a:p>
            <a:r>
              <a:rPr lang="en-US" sz="1800" b="1" dirty="0">
                <a:solidFill>
                  <a:srgbClr val="FFFF00"/>
                </a:solidFill>
                <a:latin typeface="Arial" charset="0"/>
              </a:rPr>
              <a:t> CV Risk Factors,</a:t>
            </a:r>
          </a:p>
          <a:p>
            <a:r>
              <a:rPr lang="en-US" sz="1800" b="1" dirty="0">
                <a:solidFill>
                  <a:srgbClr val="FFFF00"/>
                </a:solidFill>
                <a:latin typeface="Arial" charset="0"/>
              </a:rPr>
              <a:t>Mortality </a:t>
            </a:r>
          </a:p>
        </p:txBody>
      </p:sp>
      <p:sp>
        <p:nvSpPr>
          <p:cNvPr id="236552" name="Freeform 9"/>
          <p:cNvSpPr>
            <a:spLocks/>
          </p:cNvSpPr>
          <p:nvPr/>
        </p:nvSpPr>
        <p:spPr bwMode="auto">
          <a:xfrm flipH="1">
            <a:off x="7666567" y="3203575"/>
            <a:ext cx="883356" cy="406400"/>
          </a:xfrm>
          <a:custGeom>
            <a:avLst/>
            <a:gdLst>
              <a:gd name="T0" fmla="*/ 2147483647 w 751"/>
              <a:gd name="T1" fmla="*/ 2147483647 h 266"/>
              <a:gd name="T2" fmla="*/ 2147483647 w 751"/>
              <a:gd name="T3" fmla="*/ 2147483647 h 266"/>
              <a:gd name="T4" fmla="*/ 2147483647 w 751"/>
              <a:gd name="T5" fmla="*/ 2147483647 h 266"/>
              <a:gd name="T6" fmla="*/ 2147483647 w 751"/>
              <a:gd name="T7" fmla="*/ 2147483647 h 266"/>
              <a:gd name="T8" fmla="*/ 2147483647 w 751"/>
              <a:gd name="T9" fmla="*/ 2147483647 h 266"/>
              <a:gd name="T10" fmla="*/ 2147483647 w 751"/>
              <a:gd name="T11" fmla="*/ 2147483647 h 266"/>
              <a:gd name="T12" fmla="*/ 2147483647 w 751"/>
              <a:gd name="T13" fmla="*/ 2147483647 h 266"/>
              <a:gd name="T14" fmla="*/ 2147483647 w 751"/>
              <a:gd name="T15" fmla="*/ 2147483647 h 266"/>
              <a:gd name="T16" fmla="*/ 2147483647 w 751"/>
              <a:gd name="T17" fmla="*/ 2147483647 h 266"/>
              <a:gd name="T18" fmla="*/ 2147483647 w 751"/>
              <a:gd name="T19" fmla="*/ 2147483647 h 266"/>
              <a:gd name="T20" fmla="*/ 2147483647 w 751"/>
              <a:gd name="T21" fmla="*/ 2147483647 h 266"/>
              <a:gd name="T22" fmla="*/ 2147483647 w 751"/>
              <a:gd name="T23" fmla="*/ 2147483647 h 266"/>
              <a:gd name="T24" fmla="*/ 2147483647 w 751"/>
              <a:gd name="T25" fmla="*/ 2147483647 h 266"/>
              <a:gd name="T26" fmla="*/ 2147483647 w 751"/>
              <a:gd name="T27" fmla="*/ 2147483647 h 266"/>
              <a:gd name="T28" fmla="*/ 2147483647 w 751"/>
              <a:gd name="T29" fmla="*/ 2147483647 h 266"/>
              <a:gd name="T30" fmla="*/ 2147483647 w 751"/>
              <a:gd name="T31" fmla="*/ 2147483647 h 266"/>
              <a:gd name="T32" fmla="*/ 2147483647 w 751"/>
              <a:gd name="T33" fmla="*/ 2147483647 h 266"/>
              <a:gd name="T34" fmla="*/ 2147483647 w 751"/>
              <a:gd name="T35" fmla="*/ 0 h 266"/>
              <a:gd name="T36" fmla="*/ 2147483647 w 751"/>
              <a:gd name="T37" fmla="*/ 2147483647 h 266"/>
              <a:gd name="T38" fmla="*/ 2147483647 w 751"/>
              <a:gd name="T39" fmla="*/ 2147483647 h 266"/>
              <a:gd name="T40" fmla="*/ 2147483647 w 751"/>
              <a:gd name="T41" fmla="*/ 2147483647 h 266"/>
              <a:gd name="T42" fmla="*/ 2147483647 w 751"/>
              <a:gd name="T43" fmla="*/ 2147483647 h 266"/>
              <a:gd name="T44" fmla="*/ 2147483647 w 751"/>
              <a:gd name="T45" fmla="*/ 2147483647 h 266"/>
              <a:gd name="T46" fmla="*/ 2147483647 w 751"/>
              <a:gd name="T47" fmla="*/ 2147483647 h 266"/>
              <a:gd name="T48" fmla="*/ 2147483647 w 751"/>
              <a:gd name="T49" fmla="*/ 2147483647 h 266"/>
              <a:gd name="T50" fmla="*/ 2147483647 w 751"/>
              <a:gd name="T51" fmla="*/ 2147483647 h 266"/>
              <a:gd name="T52" fmla="*/ 2147483647 w 751"/>
              <a:gd name="T53" fmla="*/ 2147483647 h 266"/>
              <a:gd name="T54" fmla="*/ 2147483647 w 751"/>
              <a:gd name="T55" fmla="*/ 2147483647 h 266"/>
              <a:gd name="T56" fmla="*/ 2147483647 w 751"/>
              <a:gd name="T57" fmla="*/ 2147483647 h 266"/>
              <a:gd name="T58" fmla="*/ 2147483647 w 751"/>
              <a:gd name="T59" fmla="*/ 2147483647 h 266"/>
              <a:gd name="T60" fmla="*/ 2147483647 w 751"/>
              <a:gd name="T61" fmla="*/ 2147483647 h 266"/>
              <a:gd name="T62" fmla="*/ 2147483647 w 751"/>
              <a:gd name="T63" fmla="*/ 2147483647 h 266"/>
              <a:gd name="T64" fmla="*/ 2147483647 w 751"/>
              <a:gd name="T65" fmla="*/ 2147483647 h 266"/>
              <a:gd name="T66" fmla="*/ 2147483647 w 751"/>
              <a:gd name="T67" fmla="*/ 2147483647 h 26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51"/>
              <a:gd name="T103" fmla="*/ 0 h 266"/>
              <a:gd name="T104" fmla="*/ 751 w 751"/>
              <a:gd name="T105" fmla="*/ 266 h 26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51" h="266">
                <a:moveTo>
                  <a:pt x="21" y="265"/>
                </a:moveTo>
                <a:lnTo>
                  <a:pt x="21" y="265"/>
                </a:lnTo>
                <a:lnTo>
                  <a:pt x="39" y="250"/>
                </a:lnTo>
                <a:lnTo>
                  <a:pt x="57" y="236"/>
                </a:lnTo>
                <a:lnTo>
                  <a:pt x="77" y="222"/>
                </a:lnTo>
                <a:lnTo>
                  <a:pt x="95" y="208"/>
                </a:lnTo>
                <a:lnTo>
                  <a:pt x="114" y="195"/>
                </a:lnTo>
                <a:lnTo>
                  <a:pt x="134" y="183"/>
                </a:lnTo>
                <a:lnTo>
                  <a:pt x="153" y="171"/>
                </a:lnTo>
                <a:lnTo>
                  <a:pt x="172" y="160"/>
                </a:lnTo>
                <a:lnTo>
                  <a:pt x="192" y="149"/>
                </a:lnTo>
                <a:lnTo>
                  <a:pt x="213" y="138"/>
                </a:lnTo>
                <a:lnTo>
                  <a:pt x="234" y="129"/>
                </a:lnTo>
                <a:lnTo>
                  <a:pt x="255" y="119"/>
                </a:lnTo>
                <a:lnTo>
                  <a:pt x="276" y="110"/>
                </a:lnTo>
                <a:lnTo>
                  <a:pt x="297" y="103"/>
                </a:lnTo>
                <a:lnTo>
                  <a:pt x="319" y="94"/>
                </a:lnTo>
                <a:lnTo>
                  <a:pt x="342" y="87"/>
                </a:lnTo>
                <a:lnTo>
                  <a:pt x="364" y="80"/>
                </a:lnTo>
                <a:lnTo>
                  <a:pt x="387" y="73"/>
                </a:lnTo>
                <a:lnTo>
                  <a:pt x="410" y="68"/>
                </a:lnTo>
                <a:lnTo>
                  <a:pt x="433" y="63"/>
                </a:lnTo>
                <a:lnTo>
                  <a:pt x="459" y="58"/>
                </a:lnTo>
                <a:lnTo>
                  <a:pt x="482" y="53"/>
                </a:lnTo>
                <a:lnTo>
                  <a:pt x="507" y="49"/>
                </a:lnTo>
                <a:lnTo>
                  <a:pt x="532" y="45"/>
                </a:lnTo>
                <a:lnTo>
                  <a:pt x="559" y="42"/>
                </a:lnTo>
                <a:lnTo>
                  <a:pt x="585" y="39"/>
                </a:lnTo>
                <a:lnTo>
                  <a:pt x="611" y="36"/>
                </a:lnTo>
                <a:lnTo>
                  <a:pt x="638" y="35"/>
                </a:lnTo>
                <a:lnTo>
                  <a:pt x="665" y="33"/>
                </a:lnTo>
                <a:lnTo>
                  <a:pt x="693" y="32"/>
                </a:lnTo>
                <a:lnTo>
                  <a:pt x="721" y="32"/>
                </a:lnTo>
                <a:lnTo>
                  <a:pt x="750" y="32"/>
                </a:lnTo>
                <a:lnTo>
                  <a:pt x="750" y="0"/>
                </a:lnTo>
                <a:lnTo>
                  <a:pt x="721" y="0"/>
                </a:lnTo>
                <a:lnTo>
                  <a:pt x="692" y="2"/>
                </a:lnTo>
                <a:lnTo>
                  <a:pt x="664" y="3"/>
                </a:lnTo>
                <a:lnTo>
                  <a:pt x="635" y="4"/>
                </a:lnTo>
                <a:lnTo>
                  <a:pt x="607" y="7"/>
                </a:lnTo>
                <a:lnTo>
                  <a:pt x="581" y="8"/>
                </a:lnTo>
                <a:lnTo>
                  <a:pt x="555" y="11"/>
                </a:lnTo>
                <a:lnTo>
                  <a:pt x="528" y="15"/>
                </a:lnTo>
                <a:lnTo>
                  <a:pt x="502" y="19"/>
                </a:lnTo>
                <a:lnTo>
                  <a:pt x="477" y="22"/>
                </a:lnTo>
                <a:lnTo>
                  <a:pt x="452" y="27"/>
                </a:lnTo>
                <a:lnTo>
                  <a:pt x="428" y="32"/>
                </a:lnTo>
                <a:lnTo>
                  <a:pt x="403" y="37"/>
                </a:lnTo>
                <a:lnTo>
                  <a:pt x="378" y="44"/>
                </a:lnTo>
                <a:lnTo>
                  <a:pt x="356" y="51"/>
                </a:lnTo>
                <a:lnTo>
                  <a:pt x="332" y="58"/>
                </a:lnTo>
                <a:lnTo>
                  <a:pt x="309" y="65"/>
                </a:lnTo>
                <a:lnTo>
                  <a:pt x="286" y="73"/>
                </a:lnTo>
                <a:lnTo>
                  <a:pt x="264" y="81"/>
                </a:lnTo>
                <a:lnTo>
                  <a:pt x="243" y="91"/>
                </a:lnTo>
                <a:lnTo>
                  <a:pt x="221" y="101"/>
                </a:lnTo>
                <a:lnTo>
                  <a:pt x="199" y="110"/>
                </a:lnTo>
                <a:lnTo>
                  <a:pt x="177" y="121"/>
                </a:lnTo>
                <a:lnTo>
                  <a:pt x="158" y="133"/>
                </a:lnTo>
                <a:lnTo>
                  <a:pt x="137" y="145"/>
                </a:lnTo>
                <a:lnTo>
                  <a:pt x="117" y="156"/>
                </a:lnTo>
                <a:lnTo>
                  <a:pt x="96" y="170"/>
                </a:lnTo>
                <a:lnTo>
                  <a:pt x="77" y="183"/>
                </a:lnTo>
                <a:lnTo>
                  <a:pt x="57" y="197"/>
                </a:lnTo>
                <a:lnTo>
                  <a:pt x="38" y="211"/>
                </a:lnTo>
                <a:lnTo>
                  <a:pt x="19" y="226"/>
                </a:lnTo>
                <a:lnTo>
                  <a:pt x="0" y="243"/>
                </a:lnTo>
                <a:lnTo>
                  <a:pt x="21" y="265"/>
                </a:lnTo>
              </a:path>
            </a:pathLst>
          </a:custGeom>
          <a:solidFill>
            <a:srgbClr val="00206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grpSp>
        <p:nvGrpSpPr>
          <p:cNvPr id="236553" name="Group 10"/>
          <p:cNvGrpSpPr>
            <a:grpSpLocks/>
          </p:cNvGrpSpPr>
          <p:nvPr/>
        </p:nvGrpSpPr>
        <p:grpSpPr bwMode="auto">
          <a:xfrm flipH="1">
            <a:off x="6611056" y="2622550"/>
            <a:ext cx="1962855" cy="2101850"/>
            <a:chOff x="332" y="1985"/>
            <a:chExt cx="1586" cy="1652"/>
          </a:xfrm>
        </p:grpSpPr>
        <p:sp>
          <p:nvSpPr>
            <p:cNvPr id="236567" name="Freeform 11"/>
            <p:cNvSpPr>
              <a:spLocks/>
            </p:cNvSpPr>
            <p:nvPr/>
          </p:nvSpPr>
          <p:spPr bwMode="auto">
            <a:xfrm>
              <a:off x="528" y="2078"/>
              <a:ext cx="890" cy="894"/>
            </a:xfrm>
            <a:custGeom>
              <a:avLst/>
              <a:gdLst>
                <a:gd name="T0" fmla="*/ 3 w 1066"/>
                <a:gd name="T1" fmla="*/ 47 h 929"/>
                <a:gd name="T2" fmla="*/ 3 w 1066"/>
                <a:gd name="T3" fmla="*/ 46 h 929"/>
                <a:gd name="T4" fmla="*/ 3 w 1066"/>
                <a:gd name="T5" fmla="*/ 43 h 929"/>
                <a:gd name="T6" fmla="*/ 3 w 1066"/>
                <a:gd name="T7" fmla="*/ 38 h 929"/>
                <a:gd name="T8" fmla="*/ 3 w 1066"/>
                <a:gd name="T9" fmla="*/ 36 h 929"/>
                <a:gd name="T10" fmla="*/ 3 w 1066"/>
                <a:gd name="T11" fmla="*/ 35 h 929"/>
                <a:gd name="T12" fmla="*/ 3 w 1066"/>
                <a:gd name="T13" fmla="*/ 32 h 929"/>
                <a:gd name="T14" fmla="*/ 3 w 1066"/>
                <a:gd name="T15" fmla="*/ 27 h 929"/>
                <a:gd name="T16" fmla="*/ 3 w 1066"/>
                <a:gd name="T17" fmla="*/ 21 h 929"/>
                <a:gd name="T18" fmla="*/ 3 w 1066"/>
                <a:gd name="T19" fmla="*/ 13 h 929"/>
                <a:gd name="T20" fmla="*/ 3 w 1066"/>
                <a:gd name="T21" fmla="*/ 13 h 929"/>
                <a:gd name="T22" fmla="*/ 3 w 1066"/>
                <a:gd name="T23" fmla="*/ 13 h 929"/>
                <a:gd name="T24" fmla="*/ 3 w 1066"/>
                <a:gd name="T25" fmla="*/ 13 h 929"/>
                <a:gd name="T26" fmla="*/ 3 w 1066"/>
                <a:gd name="T27" fmla="*/ 13 h 929"/>
                <a:gd name="T28" fmla="*/ 3 w 1066"/>
                <a:gd name="T29" fmla="*/ 13 h 929"/>
                <a:gd name="T30" fmla="*/ 3 w 1066"/>
                <a:gd name="T31" fmla="*/ 7 h 929"/>
                <a:gd name="T32" fmla="*/ 3 w 1066"/>
                <a:gd name="T33" fmla="*/ 0 h 929"/>
                <a:gd name="T34" fmla="*/ 3 w 1066"/>
                <a:gd name="T35" fmla="*/ 11 h 929"/>
                <a:gd name="T36" fmla="*/ 3 w 1066"/>
                <a:gd name="T37" fmla="*/ 13 h 929"/>
                <a:gd name="T38" fmla="*/ 3 w 1066"/>
                <a:gd name="T39" fmla="*/ 13 h 929"/>
                <a:gd name="T40" fmla="*/ 3 w 1066"/>
                <a:gd name="T41" fmla="*/ 13 h 929"/>
                <a:gd name="T42" fmla="*/ 3 w 1066"/>
                <a:gd name="T43" fmla="*/ 13 h 929"/>
                <a:gd name="T44" fmla="*/ 3 w 1066"/>
                <a:gd name="T45" fmla="*/ 13 h 929"/>
                <a:gd name="T46" fmla="*/ 3 w 1066"/>
                <a:gd name="T47" fmla="*/ 13 h 929"/>
                <a:gd name="T48" fmla="*/ 3 w 1066"/>
                <a:gd name="T49" fmla="*/ 13 h 929"/>
                <a:gd name="T50" fmla="*/ 3 w 1066"/>
                <a:gd name="T51" fmla="*/ 19 h 929"/>
                <a:gd name="T52" fmla="*/ 0 w 1066"/>
                <a:gd name="T53" fmla="*/ 24 h 929"/>
                <a:gd name="T54" fmla="*/ 3 w 1066"/>
                <a:gd name="T55" fmla="*/ 28 h 929"/>
                <a:gd name="T56" fmla="*/ 3 w 1066"/>
                <a:gd name="T57" fmla="*/ 31 h 929"/>
                <a:gd name="T58" fmla="*/ 3 w 1066"/>
                <a:gd name="T59" fmla="*/ 32 h 929"/>
                <a:gd name="T60" fmla="*/ 3 w 1066"/>
                <a:gd name="T61" fmla="*/ 33 h 929"/>
                <a:gd name="T62" fmla="*/ 3 w 1066"/>
                <a:gd name="T63" fmla="*/ 35 h 929"/>
                <a:gd name="T64" fmla="*/ 3 w 1066"/>
                <a:gd name="T65" fmla="*/ 38 h 929"/>
                <a:gd name="T66" fmla="*/ 3 w 1066"/>
                <a:gd name="T67" fmla="*/ 43 h 929"/>
                <a:gd name="T68" fmla="*/ 3 w 1066"/>
                <a:gd name="T69" fmla="*/ 46 h 929"/>
                <a:gd name="T70" fmla="*/ 3 w 1066"/>
                <a:gd name="T71" fmla="*/ 47 h 9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066"/>
                <a:gd name="T109" fmla="*/ 0 h 929"/>
                <a:gd name="T110" fmla="*/ 1066 w 1066"/>
                <a:gd name="T111" fmla="*/ 929 h 9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066" h="929">
                  <a:moveTo>
                    <a:pt x="669" y="928"/>
                  </a:moveTo>
                  <a:lnTo>
                    <a:pt x="686" y="928"/>
                  </a:lnTo>
                  <a:lnTo>
                    <a:pt x="694" y="928"/>
                  </a:lnTo>
                  <a:lnTo>
                    <a:pt x="718" y="918"/>
                  </a:lnTo>
                  <a:lnTo>
                    <a:pt x="742" y="896"/>
                  </a:lnTo>
                  <a:lnTo>
                    <a:pt x="758" y="868"/>
                  </a:lnTo>
                  <a:lnTo>
                    <a:pt x="782" y="807"/>
                  </a:lnTo>
                  <a:lnTo>
                    <a:pt x="799" y="779"/>
                  </a:lnTo>
                  <a:lnTo>
                    <a:pt x="815" y="758"/>
                  </a:lnTo>
                  <a:lnTo>
                    <a:pt x="855" y="729"/>
                  </a:lnTo>
                  <a:lnTo>
                    <a:pt x="895" y="704"/>
                  </a:lnTo>
                  <a:lnTo>
                    <a:pt x="936" y="679"/>
                  </a:lnTo>
                  <a:lnTo>
                    <a:pt x="968" y="647"/>
                  </a:lnTo>
                  <a:lnTo>
                    <a:pt x="1000" y="608"/>
                  </a:lnTo>
                  <a:lnTo>
                    <a:pt x="1025" y="562"/>
                  </a:lnTo>
                  <a:lnTo>
                    <a:pt x="1041" y="512"/>
                  </a:lnTo>
                  <a:lnTo>
                    <a:pt x="1049" y="459"/>
                  </a:lnTo>
                  <a:lnTo>
                    <a:pt x="1057" y="402"/>
                  </a:lnTo>
                  <a:lnTo>
                    <a:pt x="1065" y="338"/>
                  </a:lnTo>
                  <a:lnTo>
                    <a:pt x="1057" y="274"/>
                  </a:lnTo>
                  <a:lnTo>
                    <a:pt x="1049" y="246"/>
                  </a:lnTo>
                  <a:lnTo>
                    <a:pt x="1041" y="221"/>
                  </a:lnTo>
                  <a:lnTo>
                    <a:pt x="1000" y="175"/>
                  </a:lnTo>
                  <a:lnTo>
                    <a:pt x="952" y="139"/>
                  </a:lnTo>
                  <a:lnTo>
                    <a:pt x="895" y="107"/>
                  </a:lnTo>
                  <a:lnTo>
                    <a:pt x="847" y="79"/>
                  </a:lnTo>
                  <a:lnTo>
                    <a:pt x="799" y="61"/>
                  </a:lnTo>
                  <a:lnTo>
                    <a:pt x="750" y="47"/>
                  </a:lnTo>
                  <a:lnTo>
                    <a:pt x="702" y="39"/>
                  </a:lnTo>
                  <a:lnTo>
                    <a:pt x="661" y="29"/>
                  </a:lnTo>
                  <a:lnTo>
                    <a:pt x="629" y="18"/>
                  </a:lnTo>
                  <a:lnTo>
                    <a:pt x="605" y="7"/>
                  </a:lnTo>
                  <a:lnTo>
                    <a:pt x="573" y="0"/>
                  </a:lnTo>
                  <a:lnTo>
                    <a:pt x="540" y="0"/>
                  </a:lnTo>
                  <a:lnTo>
                    <a:pt x="524" y="4"/>
                  </a:lnTo>
                  <a:lnTo>
                    <a:pt x="508" y="11"/>
                  </a:lnTo>
                  <a:lnTo>
                    <a:pt x="468" y="32"/>
                  </a:lnTo>
                  <a:lnTo>
                    <a:pt x="435" y="57"/>
                  </a:lnTo>
                  <a:lnTo>
                    <a:pt x="403" y="75"/>
                  </a:lnTo>
                  <a:lnTo>
                    <a:pt x="387" y="86"/>
                  </a:lnTo>
                  <a:lnTo>
                    <a:pt x="379" y="89"/>
                  </a:lnTo>
                  <a:lnTo>
                    <a:pt x="371" y="96"/>
                  </a:lnTo>
                  <a:lnTo>
                    <a:pt x="347" y="103"/>
                  </a:lnTo>
                  <a:lnTo>
                    <a:pt x="306" y="118"/>
                  </a:lnTo>
                  <a:lnTo>
                    <a:pt x="266" y="132"/>
                  </a:lnTo>
                  <a:lnTo>
                    <a:pt x="218" y="150"/>
                  </a:lnTo>
                  <a:lnTo>
                    <a:pt x="177" y="171"/>
                  </a:lnTo>
                  <a:lnTo>
                    <a:pt x="145" y="196"/>
                  </a:lnTo>
                  <a:lnTo>
                    <a:pt x="121" y="221"/>
                  </a:lnTo>
                  <a:lnTo>
                    <a:pt x="72" y="278"/>
                  </a:lnTo>
                  <a:lnTo>
                    <a:pt x="24" y="338"/>
                  </a:lnTo>
                  <a:lnTo>
                    <a:pt x="8" y="370"/>
                  </a:lnTo>
                  <a:lnTo>
                    <a:pt x="0" y="406"/>
                  </a:lnTo>
                  <a:lnTo>
                    <a:pt x="0" y="445"/>
                  </a:lnTo>
                  <a:lnTo>
                    <a:pt x="0" y="487"/>
                  </a:lnTo>
                  <a:lnTo>
                    <a:pt x="16" y="530"/>
                  </a:lnTo>
                  <a:lnTo>
                    <a:pt x="48" y="566"/>
                  </a:lnTo>
                  <a:lnTo>
                    <a:pt x="72" y="580"/>
                  </a:lnTo>
                  <a:lnTo>
                    <a:pt x="105" y="594"/>
                  </a:lnTo>
                  <a:lnTo>
                    <a:pt x="185" y="612"/>
                  </a:lnTo>
                  <a:lnTo>
                    <a:pt x="266" y="633"/>
                  </a:lnTo>
                  <a:lnTo>
                    <a:pt x="306" y="647"/>
                  </a:lnTo>
                  <a:lnTo>
                    <a:pt x="347" y="669"/>
                  </a:lnTo>
                  <a:lnTo>
                    <a:pt x="387" y="697"/>
                  </a:lnTo>
                  <a:lnTo>
                    <a:pt x="435" y="733"/>
                  </a:lnTo>
                  <a:lnTo>
                    <a:pt x="476" y="775"/>
                  </a:lnTo>
                  <a:lnTo>
                    <a:pt x="524" y="814"/>
                  </a:lnTo>
                  <a:lnTo>
                    <a:pt x="565" y="857"/>
                  </a:lnTo>
                  <a:lnTo>
                    <a:pt x="605" y="889"/>
                  </a:lnTo>
                  <a:lnTo>
                    <a:pt x="637" y="914"/>
                  </a:lnTo>
                  <a:lnTo>
                    <a:pt x="653" y="925"/>
                  </a:lnTo>
                  <a:lnTo>
                    <a:pt x="669" y="928"/>
                  </a:lnTo>
                </a:path>
              </a:pathLst>
            </a:custGeom>
            <a:gradFill rotWithShape="0">
              <a:gsLst>
                <a:gs pos="0">
                  <a:srgbClr val="FE3A5B"/>
                </a:gs>
                <a:gs pos="100000">
                  <a:srgbClr val="190609"/>
                </a:gs>
              </a:gsLst>
              <a:path path="rect">
                <a:fillToRect l="100000" b="100000"/>
              </a:path>
            </a:gradFill>
            <a:ln>
              <a:noFill/>
            </a:ln>
            <a:extLst>
              <a:ext uri="{91240B29-F687-4f45-9708-019B960494DF}">
                <a14:hiddenLine xmlns="" xmlns:a14="http://schemas.microsoft.com/office/drawing/2010/main" w="9525" cap="rnd">
                  <a:solidFill>
                    <a:srgbClr val="000000"/>
                  </a:solidFill>
                  <a:round/>
                  <a:headEnd/>
                  <a:tailEnd/>
                </a14:hiddenLine>
              </a:ext>
            </a:extLst>
          </p:spPr>
          <p:txBody>
            <a:bodyPr/>
            <a:lstStyle/>
            <a:p>
              <a:endParaRPr lang="en-US"/>
            </a:p>
          </p:txBody>
        </p:sp>
        <p:sp>
          <p:nvSpPr>
            <p:cNvPr id="236568" name="Freeform 12"/>
            <p:cNvSpPr>
              <a:spLocks/>
            </p:cNvSpPr>
            <p:nvPr/>
          </p:nvSpPr>
          <p:spPr bwMode="auto">
            <a:xfrm>
              <a:off x="344" y="1985"/>
              <a:ext cx="1562" cy="1637"/>
            </a:xfrm>
            <a:custGeom>
              <a:avLst/>
              <a:gdLst>
                <a:gd name="T0" fmla="*/ 3 w 1871"/>
                <a:gd name="T1" fmla="*/ 6 h 1701"/>
                <a:gd name="T2" fmla="*/ 3 w 1871"/>
                <a:gd name="T3" fmla="*/ 13 h 1701"/>
                <a:gd name="T4" fmla="*/ 3 w 1871"/>
                <a:gd name="T5" fmla="*/ 13 h 1701"/>
                <a:gd name="T6" fmla="*/ 3 w 1871"/>
                <a:gd name="T7" fmla="*/ 13 h 1701"/>
                <a:gd name="T8" fmla="*/ 3 w 1871"/>
                <a:gd name="T9" fmla="*/ 13 h 1701"/>
                <a:gd name="T10" fmla="*/ 3 w 1871"/>
                <a:gd name="T11" fmla="*/ 14 h 1701"/>
                <a:gd name="T12" fmla="*/ 3 w 1871"/>
                <a:gd name="T13" fmla="*/ 26 h 1701"/>
                <a:gd name="T14" fmla="*/ 3 w 1871"/>
                <a:gd name="T15" fmla="*/ 37 h 1701"/>
                <a:gd name="T16" fmla="*/ 3 w 1871"/>
                <a:gd name="T17" fmla="*/ 51 h 1701"/>
                <a:gd name="T18" fmla="*/ 3 w 1871"/>
                <a:gd name="T19" fmla="*/ 63 h 1701"/>
                <a:gd name="T20" fmla="*/ 3 w 1871"/>
                <a:gd name="T21" fmla="*/ 74 h 1701"/>
                <a:gd name="T22" fmla="*/ 3 w 1871"/>
                <a:gd name="T23" fmla="*/ 81 h 1701"/>
                <a:gd name="T24" fmla="*/ 3 w 1871"/>
                <a:gd name="T25" fmla="*/ 84 h 1701"/>
                <a:gd name="T26" fmla="*/ 3 w 1871"/>
                <a:gd name="T27" fmla="*/ 86 h 1701"/>
                <a:gd name="T28" fmla="*/ 3 w 1871"/>
                <a:gd name="T29" fmla="*/ 84 h 1701"/>
                <a:gd name="T30" fmla="*/ 3 w 1871"/>
                <a:gd name="T31" fmla="*/ 80 h 1701"/>
                <a:gd name="T32" fmla="*/ 3 w 1871"/>
                <a:gd name="T33" fmla="*/ 74 h 1701"/>
                <a:gd name="T34" fmla="*/ 3 w 1871"/>
                <a:gd name="T35" fmla="*/ 65 h 1701"/>
                <a:gd name="T36" fmla="*/ 3 w 1871"/>
                <a:gd name="T37" fmla="*/ 58 h 1701"/>
                <a:gd name="T38" fmla="*/ 3 w 1871"/>
                <a:gd name="T39" fmla="*/ 50 h 1701"/>
                <a:gd name="T40" fmla="*/ 3 w 1871"/>
                <a:gd name="T41" fmla="*/ 39 h 1701"/>
                <a:gd name="T42" fmla="*/ 3 w 1871"/>
                <a:gd name="T43" fmla="*/ 32 h 1701"/>
                <a:gd name="T44" fmla="*/ 3 w 1871"/>
                <a:gd name="T45" fmla="*/ 22 h 1701"/>
                <a:gd name="T46" fmla="*/ 3 w 1871"/>
                <a:gd name="T47" fmla="*/ 13 h 1701"/>
                <a:gd name="T48" fmla="*/ 3 w 1871"/>
                <a:gd name="T49" fmla="*/ 13 h 1701"/>
                <a:gd name="T50" fmla="*/ 3 w 1871"/>
                <a:gd name="T51" fmla="*/ 13 h 1701"/>
                <a:gd name="T52" fmla="*/ 3 w 1871"/>
                <a:gd name="T53" fmla="*/ 13 h 1701"/>
                <a:gd name="T54" fmla="*/ 3 w 1871"/>
                <a:gd name="T55" fmla="*/ 13 h 1701"/>
                <a:gd name="T56" fmla="*/ 3 w 1871"/>
                <a:gd name="T57" fmla="*/ 13 h 1701"/>
                <a:gd name="T58" fmla="*/ 3 w 1871"/>
                <a:gd name="T59" fmla="*/ 13 h 1701"/>
                <a:gd name="T60" fmla="*/ 3 w 1871"/>
                <a:gd name="T61" fmla="*/ 18 h 1701"/>
                <a:gd name="T62" fmla="*/ 3 w 1871"/>
                <a:gd name="T63" fmla="*/ 25 h 1701"/>
                <a:gd name="T64" fmla="*/ 3 w 1871"/>
                <a:gd name="T65" fmla="*/ 32 h 1701"/>
                <a:gd name="T66" fmla="*/ 3 w 1871"/>
                <a:gd name="T67" fmla="*/ 38 h 1701"/>
                <a:gd name="T68" fmla="*/ 3 w 1871"/>
                <a:gd name="T69" fmla="*/ 50 h 1701"/>
                <a:gd name="T70" fmla="*/ 3 w 1871"/>
                <a:gd name="T71" fmla="*/ 60 h 1701"/>
                <a:gd name="T72" fmla="*/ 3 w 1871"/>
                <a:gd name="T73" fmla="*/ 65 h 1701"/>
                <a:gd name="T74" fmla="*/ 3 w 1871"/>
                <a:gd name="T75" fmla="*/ 68 h 1701"/>
                <a:gd name="T76" fmla="*/ 3 w 1871"/>
                <a:gd name="T77" fmla="*/ 69 h 1701"/>
                <a:gd name="T78" fmla="*/ 3 w 1871"/>
                <a:gd name="T79" fmla="*/ 68 h 1701"/>
                <a:gd name="T80" fmla="*/ 3 w 1871"/>
                <a:gd name="T81" fmla="*/ 67 h 1701"/>
                <a:gd name="T82" fmla="*/ 3 w 1871"/>
                <a:gd name="T83" fmla="*/ 65 h 1701"/>
                <a:gd name="T84" fmla="*/ 3 w 1871"/>
                <a:gd name="T85" fmla="*/ 63 h 1701"/>
                <a:gd name="T86" fmla="*/ 3 w 1871"/>
                <a:gd name="T87" fmla="*/ 58 h 1701"/>
                <a:gd name="T88" fmla="*/ 3 w 1871"/>
                <a:gd name="T89" fmla="*/ 52 h 1701"/>
                <a:gd name="T90" fmla="*/ 3 w 1871"/>
                <a:gd name="T91" fmla="*/ 45 h 1701"/>
                <a:gd name="T92" fmla="*/ 3 w 1871"/>
                <a:gd name="T93" fmla="*/ 40 h 1701"/>
                <a:gd name="T94" fmla="*/ 3 w 1871"/>
                <a:gd name="T95" fmla="*/ 36 h 1701"/>
                <a:gd name="T96" fmla="*/ 3 w 1871"/>
                <a:gd name="T97" fmla="*/ 32 h 1701"/>
                <a:gd name="T98" fmla="*/ 3 w 1871"/>
                <a:gd name="T99" fmla="*/ 29 h 1701"/>
                <a:gd name="T100" fmla="*/ 3 w 1871"/>
                <a:gd name="T101" fmla="*/ 25 h 1701"/>
                <a:gd name="T102" fmla="*/ 3 w 1871"/>
                <a:gd name="T103" fmla="*/ 20 h 1701"/>
                <a:gd name="T104" fmla="*/ 3 w 1871"/>
                <a:gd name="T105" fmla="*/ 15 h 1701"/>
                <a:gd name="T106" fmla="*/ 3 w 1871"/>
                <a:gd name="T107" fmla="*/ 13 h 1701"/>
                <a:gd name="T108" fmla="*/ 3 w 1871"/>
                <a:gd name="T109" fmla="*/ 13 h 1701"/>
                <a:gd name="T110" fmla="*/ 3 w 1871"/>
                <a:gd name="T111" fmla="*/ 13 h 1701"/>
                <a:gd name="T112" fmla="*/ 3 w 1871"/>
                <a:gd name="T113" fmla="*/ 13 h 1701"/>
                <a:gd name="T114" fmla="*/ 3 w 1871"/>
                <a:gd name="T115" fmla="*/ 13 h 1701"/>
                <a:gd name="T116" fmla="*/ 3 w 1871"/>
                <a:gd name="T117" fmla="*/ 13 h 170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871"/>
                <a:gd name="T178" fmla="*/ 0 h 1701"/>
                <a:gd name="T179" fmla="*/ 1871 w 1871"/>
                <a:gd name="T180" fmla="*/ 1701 h 170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871" h="1701">
                  <a:moveTo>
                    <a:pt x="943" y="0"/>
                  </a:moveTo>
                  <a:lnTo>
                    <a:pt x="915" y="0"/>
                  </a:lnTo>
                  <a:lnTo>
                    <a:pt x="886" y="2"/>
                  </a:lnTo>
                  <a:lnTo>
                    <a:pt x="857" y="3"/>
                  </a:lnTo>
                  <a:lnTo>
                    <a:pt x="829" y="4"/>
                  </a:lnTo>
                  <a:lnTo>
                    <a:pt x="802" y="6"/>
                  </a:lnTo>
                  <a:lnTo>
                    <a:pt x="775" y="8"/>
                  </a:lnTo>
                  <a:lnTo>
                    <a:pt x="749" y="11"/>
                  </a:lnTo>
                  <a:lnTo>
                    <a:pt x="722" y="14"/>
                  </a:lnTo>
                  <a:lnTo>
                    <a:pt x="696" y="18"/>
                  </a:lnTo>
                  <a:lnTo>
                    <a:pt x="671" y="22"/>
                  </a:lnTo>
                  <a:lnTo>
                    <a:pt x="647" y="27"/>
                  </a:lnTo>
                  <a:lnTo>
                    <a:pt x="621" y="32"/>
                  </a:lnTo>
                  <a:lnTo>
                    <a:pt x="597" y="38"/>
                  </a:lnTo>
                  <a:lnTo>
                    <a:pt x="574" y="44"/>
                  </a:lnTo>
                  <a:lnTo>
                    <a:pt x="550" y="51"/>
                  </a:lnTo>
                  <a:lnTo>
                    <a:pt x="528" y="58"/>
                  </a:lnTo>
                  <a:lnTo>
                    <a:pt x="505" y="65"/>
                  </a:lnTo>
                  <a:lnTo>
                    <a:pt x="482" y="74"/>
                  </a:lnTo>
                  <a:lnTo>
                    <a:pt x="461" y="82"/>
                  </a:lnTo>
                  <a:lnTo>
                    <a:pt x="439" y="92"/>
                  </a:lnTo>
                  <a:lnTo>
                    <a:pt x="418" y="101"/>
                  </a:lnTo>
                  <a:lnTo>
                    <a:pt x="395" y="111"/>
                  </a:lnTo>
                  <a:lnTo>
                    <a:pt x="375" y="122"/>
                  </a:lnTo>
                  <a:lnTo>
                    <a:pt x="354" y="134"/>
                  </a:lnTo>
                  <a:lnTo>
                    <a:pt x="334" y="144"/>
                  </a:lnTo>
                  <a:lnTo>
                    <a:pt x="314" y="157"/>
                  </a:lnTo>
                  <a:lnTo>
                    <a:pt x="294" y="170"/>
                  </a:lnTo>
                  <a:lnTo>
                    <a:pt x="275" y="183"/>
                  </a:lnTo>
                  <a:lnTo>
                    <a:pt x="255" y="197"/>
                  </a:lnTo>
                  <a:lnTo>
                    <a:pt x="236" y="211"/>
                  </a:lnTo>
                  <a:lnTo>
                    <a:pt x="217" y="227"/>
                  </a:lnTo>
                  <a:lnTo>
                    <a:pt x="198" y="242"/>
                  </a:lnTo>
                  <a:lnTo>
                    <a:pt x="180" y="260"/>
                  </a:lnTo>
                  <a:lnTo>
                    <a:pt x="163" y="280"/>
                  </a:lnTo>
                  <a:lnTo>
                    <a:pt x="145" y="303"/>
                  </a:lnTo>
                  <a:lnTo>
                    <a:pt x="129" y="328"/>
                  </a:lnTo>
                  <a:lnTo>
                    <a:pt x="113" y="356"/>
                  </a:lnTo>
                  <a:lnTo>
                    <a:pt x="98" y="387"/>
                  </a:lnTo>
                  <a:lnTo>
                    <a:pt x="84" y="419"/>
                  </a:lnTo>
                  <a:lnTo>
                    <a:pt x="70" y="452"/>
                  </a:lnTo>
                  <a:lnTo>
                    <a:pt x="58" y="488"/>
                  </a:lnTo>
                  <a:lnTo>
                    <a:pt x="47" y="525"/>
                  </a:lnTo>
                  <a:lnTo>
                    <a:pt x="36" y="564"/>
                  </a:lnTo>
                  <a:lnTo>
                    <a:pt x="27" y="605"/>
                  </a:lnTo>
                  <a:lnTo>
                    <a:pt x="20" y="645"/>
                  </a:lnTo>
                  <a:lnTo>
                    <a:pt x="13" y="687"/>
                  </a:lnTo>
                  <a:lnTo>
                    <a:pt x="7" y="729"/>
                  </a:lnTo>
                  <a:lnTo>
                    <a:pt x="4" y="772"/>
                  </a:lnTo>
                  <a:lnTo>
                    <a:pt x="1" y="817"/>
                  </a:lnTo>
                  <a:lnTo>
                    <a:pt x="0" y="861"/>
                  </a:lnTo>
                  <a:lnTo>
                    <a:pt x="1" y="905"/>
                  </a:lnTo>
                  <a:lnTo>
                    <a:pt x="3" y="949"/>
                  </a:lnTo>
                  <a:lnTo>
                    <a:pt x="7" y="993"/>
                  </a:lnTo>
                  <a:lnTo>
                    <a:pt x="13" y="1036"/>
                  </a:lnTo>
                  <a:lnTo>
                    <a:pt x="21" y="1079"/>
                  </a:lnTo>
                  <a:lnTo>
                    <a:pt x="30" y="1122"/>
                  </a:lnTo>
                  <a:lnTo>
                    <a:pt x="41" y="1164"/>
                  </a:lnTo>
                  <a:lnTo>
                    <a:pt x="55" y="1205"/>
                  </a:lnTo>
                  <a:lnTo>
                    <a:pt x="70" y="1244"/>
                  </a:lnTo>
                  <a:lnTo>
                    <a:pt x="88" y="1281"/>
                  </a:lnTo>
                  <a:lnTo>
                    <a:pt x="107" y="1318"/>
                  </a:lnTo>
                  <a:lnTo>
                    <a:pt x="129" y="1352"/>
                  </a:lnTo>
                  <a:lnTo>
                    <a:pt x="153" y="1386"/>
                  </a:lnTo>
                  <a:lnTo>
                    <a:pt x="180" y="1417"/>
                  </a:lnTo>
                  <a:lnTo>
                    <a:pt x="208" y="1447"/>
                  </a:lnTo>
                  <a:lnTo>
                    <a:pt x="239" y="1474"/>
                  </a:lnTo>
                  <a:lnTo>
                    <a:pt x="273" y="1501"/>
                  </a:lnTo>
                  <a:lnTo>
                    <a:pt x="308" y="1525"/>
                  </a:lnTo>
                  <a:lnTo>
                    <a:pt x="345" y="1548"/>
                  </a:lnTo>
                  <a:lnTo>
                    <a:pt x="383" y="1568"/>
                  </a:lnTo>
                  <a:lnTo>
                    <a:pt x="423" y="1589"/>
                  </a:lnTo>
                  <a:lnTo>
                    <a:pt x="465" y="1607"/>
                  </a:lnTo>
                  <a:lnTo>
                    <a:pt x="507" y="1623"/>
                  </a:lnTo>
                  <a:lnTo>
                    <a:pt x="550" y="1638"/>
                  </a:lnTo>
                  <a:lnTo>
                    <a:pt x="594" y="1651"/>
                  </a:lnTo>
                  <a:lnTo>
                    <a:pt x="640" y="1663"/>
                  </a:lnTo>
                  <a:lnTo>
                    <a:pt x="685" y="1673"/>
                  </a:lnTo>
                  <a:lnTo>
                    <a:pt x="732" y="1681"/>
                  </a:lnTo>
                  <a:lnTo>
                    <a:pt x="778" y="1689"/>
                  </a:lnTo>
                  <a:lnTo>
                    <a:pt x="824" y="1694"/>
                  </a:lnTo>
                  <a:lnTo>
                    <a:pt x="871" y="1697"/>
                  </a:lnTo>
                  <a:lnTo>
                    <a:pt x="918" y="1699"/>
                  </a:lnTo>
                  <a:lnTo>
                    <a:pt x="963" y="1700"/>
                  </a:lnTo>
                  <a:lnTo>
                    <a:pt x="1008" y="1699"/>
                  </a:lnTo>
                  <a:lnTo>
                    <a:pt x="1053" y="1696"/>
                  </a:lnTo>
                  <a:lnTo>
                    <a:pt x="1097" y="1693"/>
                  </a:lnTo>
                  <a:lnTo>
                    <a:pt x="1141" y="1686"/>
                  </a:lnTo>
                  <a:lnTo>
                    <a:pt x="1184" y="1679"/>
                  </a:lnTo>
                  <a:lnTo>
                    <a:pt x="1225" y="1670"/>
                  </a:lnTo>
                  <a:lnTo>
                    <a:pt x="1265" y="1660"/>
                  </a:lnTo>
                  <a:lnTo>
                    <a:pt x="1304" y="1647"/>
                  </a:lnTo>
                  <a:lnTo>
                    <a:pt x="1339" y="1633"/>
                  </a:lnTo>
                  <a:lnTo>
                    <a:pt x="1375" y="1618"/>
                  </a:lnTo>
                  <a:lnTo>
                    <a:pt x="1407" y="1601"/>
                  </a:lnTo>
                  <a:lnTo>
                    <a:pt x="1439" y="1582"/>
                  </a:lnTo>
                  <a:lnTo>
                    <a:pt x="1468" y="1563"/>
                  </a:lnTo>
                  <a:lnTo>
                    <a:pt x="1496" y="1542"/>
                  </a:lnTo>
                  <a:lnTo>
                    <a:pt x="1523" y="1520"/>
                  </a:lnTo>
                  <a:lnTo>
                    <a:pt x="1550" y="1497"/>
                  </a:lnTo>
                  <a:lnTo>
                    <a:pt x="1576" y="1473"/>
                  </a:lnTo>
                  <a:lnTo>
                    <a:pt x="1599" y="1450"/>
                  </a:lnTo>
                  <a:lnTo>
                    <a:pt x="1622" y="1424"/>
                  </a:lnTo>
                  <a:lnTo>
                    <a:pt x="1645" y="1400"/>
                  </a:lnTo>
                  <a:lnTo>
                    <a:pt x="1666" y="1375"/>
                  </a:lnTo>
                  <a:lnTo>
                    <a:pt x="1686" y="1350"/>
                  </a:lnTo>
                  <a:lnTo>
                    <a:pt x="1705" y="1323"/>
                  </a:lnTo>
                  <a:lnTo>
                    <a:pt x="1723" y="1297"/>
                  </a:lnTo>
                  <a:lnTo>
                    <a:pt x="1740" y="1272"/>
                  </a:lnTo>
                  <a:lnTo>
                    <a:pt x="1756" y="1245"/>
                  </a:lnTo>
                  <a:lnTo>
                    <a:pt x="1771" y="1217"/>
                  </a:lnTo>
                  <a:lnTo>
                    <a:pt x="1785" y="1190"/>
                  </a:lnTo>
                  <a:lnTo>
                    <a:pt x="1798" y="1163"/>
                  </a:lnTo>
                  <a:lnTo>
                    <a:pt x="1810" y="1135"/>
                  </a:lnTo>
                  <a:lnTo>
                    <a:pt x="1821" y="1107"/>
                  </a:lnTo>
                  <a:lnTo>
                    <a:pt x="1831" y="1079"/>
                  </a:lnTo>
                  <a:lnTo>
                    <a:pt x="1840" y="1050"/>
                  </a:lnTo>
                  <a:lnTo>
                    <a:pt x="1848" y="1022"/>
                  </a:lnTo>
                  <a:lnTo>
                    <a:pt x="1854" y="993"/>
                  </a:lnTo>
                  <a:lnTo>
                    <a:pt x="1859" y="965"/>
                  </a:lnTo>
                  <a:lnTo>
                    <a:pt x="1864" y="937"/>
                  </a:lnTo>
                  <a:lnTo>
                    <a:pt x="1866" y="908"/>
                  </a:lnTo>
                  <a:lnTo>
                    <a:pt x="1869" y="880"/>
                  </a:lnTo>
                  <a:lnTo>
                    <a:pt x="1870" y="851"/>
                  </a:lnTo>
                  <a:lnTo>
                    <a:pt x="1869" y="823"/>
                  </a:lnTo>
                  <a:lnTo>
                    <a:pt x="1868" y="794"/>
                  </a:lnTo>
                  <a:lnTo>
                    <a:pt x="1865" y="766"/>
                  </a:lnTo>
                  <a:lnTo>
                    <a:pt x="1863" y="738"/>
                  </a:lnTo>
                  <a:lnTo>
                    <a:pt x="1858" y="710"/>
                  </a:lnTo>
                  <a:lnTo>
                    <a:pt x="1850" y="676"/>
                  </a:lnTo>
                  <a:lnTo>
                    <a:pt x="1841" y="641"/>
                  </a:lnTo>
                  <a:lnTo>
                    <a:pt x="1830" y="606"/>
                  </a:lnTo>
                  <a:lnTo>
                    <a:pt x="1817" y="571"/>
                  </a:lnTo>
                  <a:lnTo>
                    <a:pt x="1803" y="538"/>
                  </a:lnTo>
                  <a:lnTo>
                    <a:pt x="1788" y="505"/>
                  </a:lnTo>
                  <a:lnTo>
                    <a:pt x="1771" y="472"/>
                  </a:lnTo>
                  <a:lnTo>
                    <a:pt x="1752" y="439"/>
                  </a:lnTo>
                  <a:lnTo>
                    <a:pt x="1732" y="409"/>
                  </a:lnTo>
                  <a:lnTo>
                    <a:pt x="1710" y="379"/>
                  </a:lnTo>
                  <a:lnTo>
                    <a:pt x="1688" y="349"/>
                  </a:lnTo>
                  <a:lnTo>
                    <a:pt x="1664" y="320"/>
                  </a:lnTo>
                  <a:lnTo>
                    <a:pt x="1639" y="292"/>
                  </a:lnTo>
                  <a:lnTo>
                    <a:pt x="1612" y="264"/>
                  </a:lnTo>
                  <a:lnTo>
                    <a:pt x="1584" y="238"/>
                  </a:lnTo>
                  <a:lnTo>
                    <a:pt x="1555" y="213"/>
                  </a:lnTo>
                  <a:lnTo>
                    <a:pt x="1524" y="190"/>
                  </a:lnTo>
                  <a:lnTo>
                    <a:pt x="1493" y="166"/>
                  </a:lnTo>
                  <a:lnTo>
                    <a:pt x="1460" y="145"/>
                  </a:lnTo>
                  <a:lnTo>
                    <a:pt x="1426" y="126"/>
                  </a:lnTo>
                  <a:lnTo>
                    <a:pt x="1392" y="107"/>
                  </a:lnTo>
                  <a:lnTo>
                    <a:pt x="1355" y="90"/>
                  </a:lnTo>
                  <a:lnTo>
                    <a:pt x="1318" y="73"/>
                  </a:lnTo>
                  <a:lnTo>
                    <a:pt x="1280" y="59"/>
                  </a:lnTo>
                  <a:lnTo>
                    <a:pt x="1242" y="45"/>
                  </a:lnTo>
                  <a:lnTo>
                    <a:pt x="1202" y="34"/>
                  </a:lnTo>
                  <a:lnTo>
                    <a:pt x="1161" y="23"/>
                  </a:lnTo>
                  <a:lnTo>
                    <a:pt x="1119" y="16"/>
                  </a:lnTo>
                  <a:lnTo>
                    <a:pt x="1076" y="9"/>
                  </a:lnTo>
                  <a:lnTo>
                    <a:pt x="1033" y="5"/>
                  </a:lnTo>
                  <a:lnTo>
                    <a:pt x="988" y="2"/>
                  </a:lnTo>
                  <a:lnTo>
                    <a:pt x="943" y="0"/>
                  </a:lnTo>
                  <a:lnTo>
                    <a:pt x="793" y="78"/>
                  </a:lnTo>
                  <a:lnTo>
                    <a:pt x="772" y="80"/>
                  </a:lnTo>
                  <a:lnTo>
                    <a:pt x="750" y="84"/>
                  </a:lnTo>
                  <a:lnTo>
                    <a:pt x="729" y="90"/>
                  </a:lnTo>
                  <a:lnTo>
                    <a:pt x="706" y="95"/>
                  </a:lnTo>
                  <a:lnTo>
                    <a:pt x="683" y="102"/>
                  </a:lnTo>
                  <a:lnTo>
                    <a:pt x="661" y="109"/>
                  </a:lnTo>
                  <a:lnTo>
                    <a:pt x="637" y="119"/>
                  </a:lnTo>
                  <a:lnTo>
                    <a:pt x="615" y="127"/>
                  </a:lnTo>
                  <a:lnTo>
                    <a:pt x="592" y="137"/>
                  </a:lnTo>
                  <a:lnTo>
                    <a:pt x="568" y="148"/>
                  </a:lnTo>
                  <a:lnTo>
                    <a:pt x="546" y="160"/>
                  </a:lnTo>
                  <a:lnTo>
                    <a:pt x="522" y="172"/>
                  </a:lnTo>
                  <a:lnTo>
                    <a:pt x="500" y="185"/>
                  </a:lnTo>
                  <a:lnTo>
                    <a:pt x="478" y="199"/>
                  </a:lnTo>
                  <a:lnTo>
                    <a:pt x="456" y="214"/>
                  </a:lnTo>
                  <a:lnTo>
                    <a:pt x="435" y="228"/>
                  </a:lnTo>
                  <a:lnTo>
                    <a:pt x="414" y="244"/>
                  </a:lnTo>
                  <a:lnTo>
                    <a:pt x="393" y="260"/>
                  </a:lnTo>
                  <a:lnTo>
                    <a:pt x="373" y="277"/>
                  </a:lnTo>
                  <a:lnTo>
                    <a:pt x="354" y="293"/>
                  </a:lnTo>
                  <a:lnTo>
                    <a:pt x="336" y="310"/>
                  </a:lnTo>
                  <a:lnTo>
                    <a:pt x="318" y="328"/>
                  </a:lnTo>
                  <a:lnTo>
                    <a:pt x="301" y="346"/>
                  </a:lnTo>
                  <a:lnTo>
                    <a:pt x="285" y="364"/>
                  </a:lnTo>
                  <a:lnTo>
                    <a:pt x="271" y="381"/>
                  </a:lnTo>
                  <a:lnTo>
                    <a:pt x="257" y="400"/>
                  </a:lnTo>
                  <a:lnTo>
                    <a:pt x="245" y="419"/>
                  </a:lnTo>
                  <a:lnTo>
                    <a:pt x="234" y="436"/>
                  </a:lnTo>
                  <a:lnTo>
                    <a:pt x="223" y="455"/>
                  </a:lnTo>
                  <a:lnTo>
                    <a:pt x="215" y="474"/>
                  </a:lnTo>
                  <a:lnTo>
                    <a:pt x="207" y="493"/>
                  </a:lnTo>
                  <a:lnTo>
                    <a:pt x="202" y="511"/>
                  </a:lnTo>
                  <a:lnTo>
                    <a:pt x="197" y="531"/>
                  </a:lnTo>
                  <a:lnTo>
                    <a:pt x="192" y="552"/>
                  </a:lnTo>
                  <a:lnTo>
                    <a:pt x="187" y="577"/>
                  </a:lnTo>
                  <a:lnTo>
                    <a:pt x="183" y="602"/>
                  </a:lnTo>
                  <a:lnTo>
                    <a:pt x="179" y="628"/>
                  </a:lnTo>
                  <a:lnTo>
                    <a:pt x="173" y="657"/>
                  </a:lnTo>
                  <a:lnTo>
                    <a:pt x="169" y="687"/>
                  </a:lnTo>
                  <a:lnTo>
                    <a:pt x="164" y="717"/>
                  </a:lnTo>
                  <a:lnTo>
                    <a:pt x="161" y="749"/>
                  </a:lnTo>
                  <a:lnTo>
                    <a:pt x="157" y="780"/>
                  </a:lnTo>
                  <a:lnTo>
                    <a:pt x="154" y="814"/>
                  </a:lnTo>
                  <a:lnTo>
                    <a:pt x="151" y="848"/>
                  </a:lnTo>
                  <a:lnTo>
                    <a:pt x="150" y="880"/>
                  </a:lnTo>
                  <a:lnTo>
                    <a:pt x="148" y="915"/>
                  </a:lnTo>
                  <a:lnTo>
                    <a:pt x="148" y="949"/>
                  </a:lnTo>
                  <a:lnTo>
                    <a:pt x="148" y="982"/>
                  </a:lnTo>
                  <a:lnTo>
                    <a:pt x="148" y="1014"/>
                  </a:lnTo>
                  <a:lnTo>
                    <a:pt x="150" y="1047"/>
                  </a:lnTo>
                  <a:lnTo>
                    <a:pt x="151" y="1079"/>
                  </a:lnTo>
                  <a:lnTo>
                    <a:pt x="155" y="1109"/>
                  </a:lnTo>
                  <a:lnTo>
                    <a:pt x="160" y="1139"/>
                  </a:lnTo>
                  <a:lnTo>
                    <a:pt x="165" y="1168"/>
                  </a:lnTo>
                  <a:lnTo>
                    <a:pt x="172" y="1195"/>
                  </a:lnTo>
                  <a:lnTo>
                    <a:pt x="179" y="1222"/>
                  </a:lnTo>
                  <a:lnTo>
                    <a:pt x="188" y="1246"/>
                  </a:lnTo>
                  <a:lnTo>
                    <a:pt x="198" y="1268"/>
                  </a:lnTo>
                  <a:lnTo>
                    <a:pt x="209" y="1287"/>
                  </a:lnTo>
                  <a:lnTo>
                    <a:pt x="222" y="1306"/>
                  </a:lnTo>
                  <a:lnTo>
                    <a:pt x="237" y="1322"/>
                  </a:lnTo>
                  <a:lnTo>
                    <a:pt x="253" y="1335"/>
                  </a:lnTo>
                  <a:lnTo>
                    <a:pt x="270" y="1346"/>
                  </a:lnTo>
                  <a:lnTo>
                    <a:pt x="290" y="1353"/>
                  </a:lnTo>
                  <a:lnTo>
                    <a:pt x="300" y="1356"/>
                  </a:lnTo>
                  <a:lnTo>
                    <a:pt x="310" y="1359"/>
                  </a:lnTo>
                  <a:lnTo>
                    <a:pt x="321" y="1361"/>
                  </a:lnTo>
                  <a:lnTo>
                    <a:pt x="333" y="1363"/>
                  </a:lnTo>
                  <a:lnTo>
                    <a:pt x="345" y="1364"/>
                  </a:lnTo>
                  <a:lnTo>
                    <a:pt x="357" y="1365"/>
                  </a:lnTo>
                  <a:lnTo>
                    <a:pt x="369" y="1365"/>
                  </a:lnTo>
                  <a:lnTo>
                    <a:pt x="382" y="1365"/>
                  </a:lnTo>
                  <a:lnTo>
                    <a:pt x="395" y="1365"/>
                  </a:lnTo>
                  <a:lnTo>
                    <a:pt x="408" y="1365"/>
                  </a:lnTo>
                  <a:lnTo>
                    <a:pt x="422" y="1364"/>
                  </a:lnTo>
                  <a:lnTo>
                    <a:pt x="436" y="1362"/>
                  </a:lnTo>
                  <a:lnTo>
                    <a:pt x="450" y="1360"/>
                  </a:lnTo>
                  <a:lnTo>
                    <a:pt x="464" y="1357"/>
                  </a:lnTo>
                  <a:lnTo>
                    <a:pt x="479" y="1354"/>
                  </a:lnTo>
                  <a:lnTo>
                    <a:pt x="493" y="1352"/>
                  </a:lnTo>
                  <a:lnTo>
                    <a:pt x="508" y="1349"/>
                  </a:lnTo>
                  <a:lnTo>
                    <a:pt x="523" y="1345"/>
                  </a:lnTo>
                  <a:lnTo>
                    <a:pt x="538" y="1340"/>
                  </a:lnTo>
                  <a:lnTo>
                    <a:pt x="553" y="1336"/>
                  </a:lnTo>
                  <a:lnTo>
                    <a:pt x="567" y="1331"/>
                  </a:lnTo>
                  <a:lnTo>
                    <a:pt x="583" y="1325"/>
                  </a:lnTo>
                  <a:lnTo>
                    <a:pt x="598" y="1320"/>
                  </a:lnTo>
                  <a:lnTo>
                    <a:pt x="613" y="1313"/>
                  </a:lnTo>
                  <a:lnTo>
                    <a:pt x="628" y="1307"/>
                  </a:lnTo>
                  <a:lnTo>
                    <a:pt x="642" y="1300"/>
                  </a:lnTo>
                  <a:lnTo>
                    <a:pt x="658" y="1293"/>
                  </a:lnTo>
                  <a:lnTo>
                    <a:pt x="672" y="1285"/>
                  </a:lnTo>
                  <a:lnTo>
                    <a:pt x="687" y="1277"/>
                  </a:lnTo>
                  <a:lnTo>
                    <a:pt x="701" y="1269"/>
                  </a:lnTo>
                  <a:lnTo>
                    <a:pt x="716" y="1260"/>
                  </a:lnTo>
                  <a:lnTo>
                    <a:pt x="730" y="1251"/>
                  </a:lnTo>
                  <a:lnTo>
                    <a:pt x="753" y="1234"/>
                  </a:lnTo>
                  <a:lnTo>
                    <a:pt x="775" y="1216"/>
                  </a:lnTo>
                  <a:lnTo>
                    <a:pt x="793" y="1197"/>
                  </a:lnTo>
                  <a:lnTo>
                    <a:pt x="811" y="1179"/>
                  </a:lnTo>
                  <a:lnTo>
                    <a:pt x="828" y="1159"/>
                  </a:lnTo>
                  <a:lnTo>
                    <a:pt x="844" y="1139"/>
                  </a:lnTo>
                  <a:lnTo>
                    <a:pt x="859" y="1119"/>
                  </a:lnTo>
                  <a:lnTo>
                    <a:pt x="874" y="1098"/>
                  </a:lnTo>
                  <a:lnTo>
                    <a:pt x="889" y="1076"/>
                  </a:lnTo>
                  <a:lnTo>
                    <a:pt x="904" y="1053"/>
                  </a:lnTo>
                  <a:lnTo>
                    <a:pt x="921" y="1031"/>
                  </a:lnTo>
                  <a:lnTo>
                    <a:pt x="936" y="1007"/>
                  </a:lnTo>
                  <a:lnTo>
                    <a:pt x="955" y="983"/>
                  </a:lnTo>
                  <a:lnTo>
                    <a:pt x="976" y="958"/>
                  </a:lnTo>
                  <a:lnTo>
                    <a:pt x="998" y="932"/>
                  </a:lnTo>
                  <a:lnTo>
                    <a:pt x="1023" y="905"/>
                  </a:lnTo>
                  <a:lnTo>
                    <a:pt x="1035" y="894"/>
                  </a:lnTo>
                  <a:lnTo>
                    <a:pt x="1048" y="884"/>
                  </a:lnTo>
                  <a:lnTo>
                    <a:pt x="1063" y="873"/>
                  </a:lnTo>
                  <a:lnTo>
                    <a:pt x="1078" y="861"/>
                  </a:lnTo>
                  <a:lnTo>
                    <a:pt x="1096" y="849"/>
                  </a:lnTo>
                  <a:lnTo>
                    <a:pt x="1114" y="836"/>
                  </a:lnTo>
                  <a:lnTo>
                    <a:pt x="1133" y="822"/>
                  </a:lnTo>
                  <a:lnTo>
                    <a:pt x="1152" y="808"/>
                  </a:lnTo>
                  <a:lnTo>
                    <a:pt x="1171" y="793"/>
                  </a:lnTo>
                  <a:lnTo>
                    <a:pt x="1189" y="778"/>
                  </a:lnTo>
                  <a:lnTo>
                    <a:pt x="1207" y="761"/>
                  </a:lnTo>
                  <a:lnTo>
                    <a:pt x="1223" y="743"/>
                  </a:lnTo>
                  <a:lnTo>
                    <a:pt x="1239" y="725"/>
                  </a:lnTo>
                  <a:lnTo>
                    <a:pt x="1253" y="708"/>
                  </a:lnTo>
                  <a:lnTo>
                    <a:pt x="1265" y="687"/>
                  </a:lnTo>
                  <a:lnTo>
                    <a:pt x="1276" y="665"/>
                  </a:lnTo>
                  <a:lnTo>
                    <a:pt x="1280" y="653"/>
                  </a:lnTo>
                  <a:lnTo>
                    <a:pt x="1285" y="641"/>
                  </a:lnTo>
                  <a:lnTo>
                    <a:pt x="1289" y="628"/>
                  </a:lnTo>
                  <a:lnTo>
                    <a:pt x="1293" y="616"/>
                  </a:lnTo>
                  <a:lnTo>
                    <a:pt x="1296" y="603"/>
                  </a:lnTo>
                  <a:lnTo>
                    <a:pt x="1299" y="590"/>
                  </a:lnTo>
                  <a:lnTo>
                    <a:pt x="1302" y="577"/>
                  </a:lnTo>
                  <a:lnTo>
                    <a:pt x="1305" y="564"/>
                  </a:lnTo>
                  <a:lnTo>
                    <a:pt x="1306" y="550"/>
                  </a:lnTo>
                  <a:lnTo>
                    <a:pt x="1307" y="537"/>
                  </a:lnTo>
                  <a:lnTo>
                    <a:pt x="1308" y="524"/>
                  </a:lnTo>
                  <a:lnTo>
                    <a:pt x="1309" y="511"/>
                  </a:lnTo>
                  <a:lnTo>
                    <a:pt x="1309" y="498"/>
                  </a:lnTo>
                  <a:lnTo>
                    <a:pt x="1309" y="485"/>
                  </a:lnTo>
                  <a:lnTo>
                    <a:pt x="1308" y="472"/>
                  </a:lnTo>
                  <a:lnTo>
                    <a:pt x="1308" y="460"/>
                  </a:lnTo>
                  <a:lnTo>
                    <a:pt x="1307" y="447"/>
                  </a:lnTo>
                  <a:lnTo>
                    <a:pt x="1305" y="435"/>
                  </a:lnTo>
                  <a:lnTo>
                    <a:pt x="1303" y="422"/>
                  </a:lnTo>
                  <a:lnTo>
                    <a:pt x="1301" y="411"/>
                  </a:lnTo>
                  <a:lnTo>
                    <a:pt x="1298" y="398"/>
                  </a:lnTo>
                  <a:lnTo>
                    <a:pt x="1294" y="387"/>
                  </a:lnTo>
                  <a:lnTo>
                    <a:pt x="1291" y="376"/>
                  </a:lnTo>
                  <a:lnTo>
                    <a:pt x="1287" y="364"/>
                  </a:lnTo>
                  <a:lnTo>
                    <a:pt x="1283" y="353"/>
                  </a:lnTo>
                  <a:lnTo>
                    <a:pt x="1278" y="342"/>
                  </a:lnTo>
                  <a:lnTo>
                    <a:pt x="1273" y="332"/>
                  </a:lnTo>
                  <a:lnTo>
                    <a:pt x="1267" y="322"/>
                  </a:lnTo>
                  <a:lnTo>
                    <a:pt x="1262" y="313"/>
                  </a:lnTo>
                  <a:lnTo>
                    <a:pt x="1255" y="303"/>
                  </a:lnTo>
                  <a:lnTo>
                    <a:pt x="1249" y="294"/>
                  </a:lnTo>
                  <a:lnTo>
                    <a:pt x="1242" y="286"/>
                  </a:lnTo>
                  <a:lnTo>
                    <a:pt x="1228" y="273"/>
                  </a:lnTo>
                  <a:lnTo>
                    <a:pt x="1215" y="259"/>
                  </a:lnTo>
                  <a:lnTo>
                    <a:pt x="1200" y="247"/>
                  </a:lnTo>
                  <a:lnTo>
                    <a:pt x="1185" y="235"/>
                  </a:lnTo>
                  <a:lnTo>
                    <a:pt x="1169" y="222"/>
                  </a:lnTo>
                  <a:lnTo>
                    <a:pt x="1153" y="211"/>
                  </a:lnTo>
                  <a:lnTo>
                    <a:pt x="1136" y="200"/>
                  </a:lnTo>
                  <a:lnTo>
                    <a:pt x="1120" y="190"/>
                  </a:lnTo>
                  <a:lnTo>
                    <a:pt x="1103" y="180"/>
                  </a:lnTo>
                  <a:lnTo>
                    <a:pt x="1085" y="171"/>
                  </a:lnTo>
                  <a:lnTo>
                    <a:pt x="1067" y="162"/>
                  </a:lnTo>
                  <a:lnTo>
                    <a:pt x="1050" y="153"/>
                  </a:lnTo>
                  <a:lnTo>
                    <a:pt x="1033" y="146"/>
                  </a:lnTo>
                  <a:lnTo>
                    <a:pt x="1015" y="139"/>
                  </a:lnTo>
                  <a:lnTo>
                    <a:pt x="997" y="132"/>
                  </a:lnTo>
                  <a:lnTo>
                    <a:pt x="980" y="125"/>
                  </a:lnTo>
                  <a:lnTo>
                    <a:pt x="964" y="119"/>
                  </a:lnTo>
                  <a:lnTo>
                    <a:pt x="948" y="113"/>
                  </a:lnTo>
                  <a:lnTo>
                    <a:pt x="932" y="108"/>
                  </a:lnTo>
                  <a:lnTo>
                    <a:pt x="917" y="104"/>
                  </a:lnTo>
                  <a:lnTo>
                    <a:pt x="902" y="98"/>
                  </a:lnTo>
                  <a:lnTo>
                    <a:pt x="888" y="94"/>
                  </a:lnTo>
                  <a:lnTo>
                    <a:pt x="874" y="91"/>
                  </a:lnTo>
                  <a:lnTo>
                    <a:pt x="861" y="88"/>
                  </a:lnTo>
                  <a:lnTo>
                    <a:pt x="849" y="86"/>
                  </a:lnTo>
                  <a:lnTo>
                    <a:pt x="837" y="83"/>
                  </a:lnTo>
                  <a:lnTo>
                    <a:pt x="827" y="81"/>
                  </a:lnTo>
                  <a:lnTo>
                    <a:pt x="818" y="79"/>
                  </a:lnTo>
                  <a:lnTo>
                    <a:pt x="810" y="79"/>
                  </a:lnTo>
                  <a:lnTo>
                    <a:pt x="804" y="78"/>
                  </a:lnTo>
                  <a:lnTo>
                    <a:pt x="797" y="78"/>
                  </a:lnTo>
                  <a:lnTo>
                    <a:pt x="793" y="78"/>
                  </a:lnTo>
                  <a:lnTo>
                    <a:pt x="943" y="0"/>
                  </a:lnTo>
                </a:path>
              </a:pathLst>
            </a:custGeom>
            <a:solidFill>
              <a:srgbClr val="6060FF"/>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569" name="Freeform 13"/>
            <p:cNvSpPr>
              <a:spLocks/>
            </p:cNvSpPr>
            <p:nvPr/>
          </p:nvSpPr>
          <p:spPr bwMode="auto">
            <a:xfrm>
              <a:off x="332" y="2208"/>
              <a:ext cx="184" cy="1151"/>
            </a:xfrm>
            <a:custGeom>
              <a:avLst/>
              <a:gdLst>
                <a:gd name="T0" fmla="*/ 2 w 221"/>
                <a:gd name="T1" fmla="*/ 57 h 1197"/>
                <a:gd name="T2" fmla="*/ 2 w 221"/>
                <a:gd name="T3" fmla="*/ 53 h 1197"/>
                <a:gd name="T4" fmla="*/ 2 w 221"/>
                <a:gd name="T5" fmla="*/ 51 h 1197"/>
                <a:gd name="T6" fmla="*/ 2 w 221"/>
                <a:gd name="T7" fmla="*/ 47 h 1197"/>
                <a:gd name="T8" fmla="*/ 2 w 221"/>
                <a:gd name="T9" fmla="*/ 42 h 1197"/>
                <a:gd name="T10" fmla="*/ 2 w 221"/>
                <a:gd name="T11" fmla="*/ 38 h 1197"/>
                <a:gd name="T12" fmla="*/ 2 w 221"/>
                <a:gd name="T13" fmla="*/ 35 h 1197"/>
                <a:gd name="T14" fmla="*/ 2 w 221"/>
                <a:gd name="T15" fmla="*/ 32 h 1197"/>
                <a:gd name="T16" fmla="*/ 2 w 221"/>
                <a:gd name="T17" fmla="*/ 28 h 1197"/>
                <a:gd name="T18" fmla="*/ 2 w 221"/>
                <a:gd name="T19" fmla="*/ 24 h 1197"/>
                <a:gd name="T20" fmla="*/ 2 w 221"/>
                <a:gd name="T21" fmla="*/ 19 h 1197"/>
                <a:gd name="T22" fmla="*/ 2 w 221"/>
                <a:gd name="T23" fmla="*/ 13 h 1197"/>
                <a:gd name="T24" fmla="*/ 2 w 221"/>
                <a:gd name="T25" fmla="*/ 13 h 1197"/>
                <a:gd name="T26" fmla="*/ 2 w 221"/>
                <a:gd name="T27" fmla="*/ 13 h 1197"/>
                <a:gd name="T28" fmla="*/ 2 w 221"/>
                <a:gd name="T29" fmla="*/ 13 h 1197"/>
                <a:gd name="T30" fmla="*/ 2 w 221"/>
                <a:gd name="T31" fmla="*/ 13 h 1197"/>
                <a:gd name="T32" fmla="*/ 2 w 221"/>
                <a:gd name="T33" fmla="*/ 13 h 1197"/>
                <a:gd name="T34" fmla="*/ 2 w 221"/>
                <a:gd name="T35" fmla="*/ 13 h 1197"/>
                <a:gd name="T36" fmla="*/ 2 w 221"/>
                <a:gd name="T37" fmla="*/ 13 h 1197"/>
                <a:gd name="T38" fmla="*/ 2 w 221"/>
                <a:gd name="T39" fmla="*/ 13 h 1197"/>
                <a:gd name="T40" fmla="*/ 2 w 221"/>
                <a:gd name="T41" fmla="*/ 13 h 1197"/>
                <a:gd name="T42" fmla="*/ 2 w 221"/>
                <a:gd name="T43" fmla="*/ 13 h 1197"/>
                <a:gd name="T44" fmla="*/ 2 w 221"/>
                <a:gd name="T45" fmla="*/ 15 h 1197"/>
                <a:gd name="T46" fmla="*/ 2 w 221"/>
                <a:gd name="T47" fmla="*/ 21 h 1197"/>
                <a:gd name="T48" fmla="*/ 2 w 221"/>
                <a:gd name="T49" fmla="*/ 26 h 1197"/>
                <a:gd name="T50" fmla="*/ 1 w 221"/>
                <a:gd name="T51" fmla="*/ 30 h 1197"/>
                <a:gd name="T52" fmla="*/ 1 w 221"/>
                <a:gd name="T53" fmla="*/ 33 h 1197"/>
                <a:gd name="T54" fmla="*/ 2 w 221"/>
                <a:gd name="T55" fmla="*/ 37 h 1197"/>
                <a:gd name="T56" fmla="*/ 2 w 221"/>
                <a:gd name="T57" fmla="*/ 40 h 1197"/>
                <a:gd name="T58" fmla="*/ 2 w 221"/>
                <a:gd name="T59" fmla="*/ 45 h 1197"/>
                <a:gd name="T60" fmla="*/ 2 w 221"/>
                <a:gd name="T61" fmla="*/ 49 h 1197"/>
                <a:gd name="T62" fmla="*/ 2 w 221"/>
                <a:gd name="T63" fmla="*/ 53 h 1197"/>
                <a:gd name="T64" fmla="*/ 2 w 221"/>
                <a:gd name="T65" fmla="*/ 56 h 1197"/>
                <a:gd name="T66" fmla="*/ 2 w 221"/>
                <a:gd name="T67" fmla="*/ 57 h 119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21"/>
                <a:gd name="T103" fmla="*/ 0 h 1197"/>
                <a:gd name="T104" fmla="*/ 221 w 221"/>
                <a:gd name="T105" fmla="*/ 1197 h 119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21" h="1197">
                  <a:moveTo>
                    <a:pt x="203" y="1175"/>
                  </a:moveTo>
                  <a:lnTo>
                    <a:pt x="203" y="1175"/>
                  </a:lnTo>
                  <a:lnTo>
                    <a:pt x="177" y="1145"/>
                  </a:lnTo>
                  <a:lnTo>
                    <a:pt x="154" y="1112"/>
                  </a:lnTo>
                  <a:lnTo>
                    <a:pt x="134" y="1078"/>
                  </a:lnTo>
                  <a:lnTo>
                    <a:pt x="115" y="1043"/>
                  </a:lnTo>
                  <a:lnTo>
                    <a:pt x="98" y="1005"/>
                  </a:lnTo>
                  <a:lnTo>
                    <a:pt x="84" y="967"/>
                  </a:lnTo>
                  <a:lnTo>
                    <a:pt x="70" y="927"/>
                  </a:lnTo>
                  <a:lnTo>
                    <a:pt x="61" y="887"/>
                  </a:lnTo>
                  <a:lnTo>
                    <a:pt x="51" y="845"/>
                  </a:lnTo>
                  <a:lnTo>
                    <a:pt x="43" y="803"/>
                  </a:lnTo>
                  <a:lnTo>
                    <a:pt x="37" y="759"/>
                  </a:lnTo>
                  <a:lnTo>
                    <a:pt x="34" y="715"/>
                  </a:lnTo>
                  <a:lnTo>
                    <a:pt x="32" y="673"/>
                  </a:lnTo>
                  <a:lnTo>
                    <a:pt x="31" y="629"/>
                  </a:lnTo>
                  <a:lnTo>
                    <a:pt x="32" y="585"/>
                  </a:lnTo>
                  <a:lnTo>
                    <a:pt x="35" y="542"/>
                  </a:lnTo>
                  <a:lnTo>
                    <a:pt x="38" y="499"/>
                  </a:lnTo>
                  <a:lnTo>
                    <a:pt x="43" y="458"/>
                  </a:lnTo>
                  <a:lnTo>
                    <a:pt x="49" y="416"/>
                  </a:lnTo>
                  <a:lnTo>
                    <a:pt x="58" y="376"/>
                  </a:lnTo>
                  <a:lnTo>
                    <a:pt x="66" y="336"/>
                  </a:lnTo>
                  <a:lnTo>
                    <a:pt x="76" y="298"/>
                  </a:lnTo>
                  <a:lnTo>
                    <a:pt x="87" y="262"/>
                  </a:lnTo>
                  <a:lnTo>
                    <a:pt x="100" y="226"/>
                  </a:lnTo>
                  <a:lnTo>
                    <a:pt x="111" y="194"/>
                  </a:lnTo>
                  <a:lnTo>
                    <a:pt x="125" y="162"/>
                  </a:lnTo>
                  <a:lnTo>
                    <a:pt x="140" y="132"/>
                  </a:lnTo>
                  <a:lnTo>
                    <a:pt x="155" y="105"/>
                  </a:lnTo>
                  <a:lnTo>
                    <a:pt x="170" y="81"/>
                  </a:lnTo>
                  <a:lnTo>
                    <a:pt x="187" y="60"/>
                  </a:lnTo>
                  <a:lnTo>
                    <a:pt x="203" y="39"/>
                  </a:lnTo>
                  <a:lnTo>
                    <a:pt x="220" y="23"/>
                  </a:lnTo>
                  <a:lnTo>
                    <a:pt x="200" y="0"/>
                  </a:lnTo>
                  <a:lnTo>
                    <a:pt x="181" y="18"/>
                  </a:lnTo>
                  <a:lnTo>
                    <a:pt x="162" y="39"/>
                  </a:lnTo>
                  <a:lnTo>
                    <a:pt x="145" y="64"/>
                  </a:lnTo>
                  <a:lnTo>
                    <a:pt x="129" y="90"/>
                  </a:lnTo>
                  <a:lnTo>
                    <a:pt x="112" y="117"/>
                  </a:lnTo>
                  <a:lnTo>
                    <a:pt x="97" y="149"/>
                  </a:lnTo>
                  <a:lnTo>
                    <a:pt x="83" y="181"/>
                  </a:lnTo>
                  <a:lnTo>
                    <a:pt x="69" y="216"/>
                  </a:lnTo>
                  <a:lnTo>
                    <a:pt x="58" y="252"/>
                  </a:lnTo>
                  <a:lnTo>
                    <a:pt x="47" y="290"/>
                  </a:lnTo>
                  <a:lnTo>
                    <a:pt x="35" y="328"/>
                  </a:lnTo>
                  <a:lnTo>
                    <a:pt x="27" y="369"/>
                  </a:lnTo>
                  <a:lnTo>
                    <a:pt x="20" y="411"/>
                  </a:lnTo>
                  <a:lnTo>
                    <a:pt x="13" y="454"/>
                  </a:lnTo>
                  <a:lnTo>
                    <a:pt x="7" y="498"/>
                  </a:lnTo>
                  <a:lnTo>
                    <a:pt x="4" y="540"/>
                  </a:lnTo>
                  <a:lnTo>
                    <a:pt x="1" y="584"/>
                  </a:lnTo>
                  <a:lnTo>
                    <a:pt x="0" y="629"/>
                  </a:lnTo>
                  <a:lnTo>
                    <a:pt x="1" y="674"/>
                  </a:lnTo>
                  <a:lnTo>
                    <a:pt x="4" y="718"/>
                  </a:lnTo>
                  <a:lnTo>
                    <a:pt x="7" y="762"/>
                  </a:lnTo>
                  <a:lnTo>
                    <a:pt x="13" y="807"/>
                  </a:lnTo>
                  <a:lnTo>
                    <a:pt x="21" y="851"/>
                  </a:lnTo>
                  <a:lnTo>
                    <a:pt x="29" y="894"/>
                  </a:lnTo>
                  <a:lnTo>
                    <a:pt x="41" y="935"/>
                  </a:lnTo>
                  <a:lnTo>
                    <a:pt x="55" y="977"/>
                  </a:lnTo>
                  <a:lnTo>
                    <a:pt x="69" y="1017"/>
                  </a:lnTo>
                  <a:lnTo>
                    <a:pt x="88" y="1057"/>
                  </a:lnTo>
                  <a:lnTo>
                    <a:pt x="108" y="1094"/>
                  </a:lnTo>
                  <a:lnTo>
                    <a:pt x="129" y="1129"/>
                  </a:lnTo>
                  <a:lnTo>
                    <a:pt x="154" y="1163"/>
                  </a:lnTo>
                  <a:lnTo>
                    <a:pt x="180" y="1196"/>
                  </a:lnTo>
                  <a:lnTo>
                    <a:pt x="203" y="1175"/>
                  </a:lnTo>
                </a:path>
              </a:pathLst>
            </a:custGeom>
            <a:solidFill>
              <a:srgbClr val="00206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570" name="Freeform 14"/>
            <p:cNvSpPr>
              <a:spLocks/>
            </p:cNvSpPr>
            <p:nvPr/>
          </p:nvSpPr>
          <p:spPr bwMode="auto">
            <a:xfrm>
              <a:off x="485" y="3343"/>
              <a:ext cx="1092" cy="294"/>
            </a:xfrm>
            <a:custGeom>
              <a:avLst/>
              <a:gdLst>
                <a:gd name="T0" fmla="*/ 3 w 1308"/>
                <a:gd name="T1" fmla="*/ 12 h 306"/>
                <a:gd name="T2" fmla="*/ 3 w 1308"/>
                <a:gd name="T3" fmla="*/ 12 h 306"/>
                <a:gd name="T4" fmla="*/ 3 w 1308"/>
                <a:gd name="T5" fmla="*/ 12 h 306"/>
                <a:gd name="T6" fmla="*/ 3 w 1308"/>
                <a:gd name="T7" fmla="*/ 12 h 306"/>
                <a:gd name="T8" fmla="*/ 3 w 1308"/>
                <a:gd name="T9" fmla="*/ 12 h 306"/>
                <a:gd name="T10" fmla="*/ 3 w 1308"/>
                <a:gd name="T11" fmla="*/ 12 h 306"/>
                <a:gd name="T12" fmla="*/ 3 w 1308"/>
                <a:gd name="T13" fmla="*/ 12 h 306"/>
                <a:gd name="T14" fmla="*/ 3 w 1308"/>
                <a:gd name="T15" fmla="*/ 12 h 306"/>
                <a:gd name="T16" fmla="*/ 3 w 1308"/>
                <a:gd name="T17" fmla="*/ 12 h 306"/>
                <a:gd name="T18" fmla="*/ 3 w 1308"/>
                <a:gd name="T19" fmla="*/ 12 h 306"/>
                <a:gd name="T20" fmla="*/ 3 w 1308"/>
                <a:gd name="T21" fmla="*/ 12 h 306"/>
                <a:gd name="T22" fmla="*/ 3 w 1308"/>
                <a:gd name="T23" fmla="*/ 12 h 306"/>
                <a:gd name="T24" fmla="*/ 3 w 1308"/>
                <a:gd name="T25" fmla="*/ 12 h 306"/>
                <a:gd name="T26" fmla="*/ 3 w 1308"/>
                <a:gd name="T27" fmla="*/ 12 h 306"/>
                <a:gd name="T28" fmla="*/ 3 w 1308"/>
                <a:gd name="T29" fmla="*/ 12 h 306"/>
                <a:gd name="T30" fmla="*/ 3 w 1308"/>
                <a:gd name="T31" fmla="*/ 12 h 306"/>
                <a:gd name="T32" fmla="*/ 3 w 1308"/>
                <a:gd name="T33" fmla="*/ 0 h 306"/>
                <a:gd name="T34" fmla="*/ 3 w 1308"/>
                <a:gd name="T35" fmla="*/ 12 h 306"/>
                <a:gd name="T36" fmla="*/ 3 w 1308"/>
                <a:gd name="T37" fmla="*/ 12 h 306"/>
                <a:gd name="T38" fmla="*/ 3 w 1308"/>
                <a:gd name="T39" fmla="*/ 12 h 306"/>
                <a:gd name="T40" fmla="*/ 3 w 1308"/>
                <a:gd name="T41" fmla="*/ 12 h 306"/>
                <a:gd name="T42" fmla="*/ 3 w 1308"/>
                <a:gd name="T43" fmla="*/ 12 h 306"/>
                <a:gd name="T44" fmla="*/ 3 w 1308"/>
                <a:gd name="T45" fmla="*/ 12 h 306"/>
                <a:gd name="T46" fmla="*/ 3 w 1308"/>
                <a:gd name="T47" fmla="*/ 12 h 306"/>
                <a:gd name="T48" fmla="*/ 3 w 1308"/>
                <a:gd name="T49" fmla="*/ 12 h 306"/>
                <a:gd name="T50" fmla="*/ 3 w 1308"/>
                <a:gd name="T51" fmla="*/ 12 h 306"/>
                <a:gd name="T52" fmla="*/ 3 w 1308"/>
                <a:gd name="T53" fmla="*/ 12 h 306"/>
                <a:gd name="T54" fmla="*/ 3 w 1308"/>
                <a:gd name="T55" fmla="*/ 12 h 306"/>
                <a:gd name="T56" fmla="*/ 3 w 1308"/>
                <a:gd name="T57" fmla="*/ 12 h 306"/>
                <a:gd name="T58" fmla="*/ 3 w 1308"/>
                <a:gd name="T59" fmla="*/ 12 h 306"/>
                <a:gd name="T60" fmla="*/ 3 w 1308"/>
                <a:gd name="T61" fmla="*/ 12 h 306"/>
                <a:gd name="T62" fmla="*/ 3 w 1308"/>
                <a:gd name="T63" fmla="*/ 12 h 306"/>
                <a:gd name="T64" fmla="*/ 3 w 1308"/>
                <a:gd name="T65" fmla="*/ 12 h 306"/>
                <a:gd name="T66" fmla="*/ 3 w 1308"/>
                <a:gd name="T67" fmla="*/ 12 h 30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308"/>
                <a:gd name="T103" fmla="*/ 0 h 306"/>
                <a:gd name="T104" fmla="*/ 1308 w 1308"/>
                <a:gd name="T105" fmla="*/ 306 h 30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308" h="306">
                  <a:moveTo>
                    <a:pt x="1288" y="141"/>
                  </a:moveTo>
                  <a:lnTo>
                    <a:pt x="1288" y="141"/>
                  </a:lnTo>
                  <a:lnTo>
                    <a:pt x="1260" y="161"/>
                  </a:lnTo>
                  <a:lnTo>
                    <a:pt x="1230" y="178"/>
                  </a:lnTo>
                  <a:lnTo>
                    <a:pt x="1198" y="195"/>
                  </a:lnTo>
                  <a:lnTo>
                    <a:pt x="1164" y="210"/>
                  </a:lnTo>
                  <a:lnTo>
                    <a:pt x="1128" y="223"/>
                  </a:lnTo>
                  <a:lnTo>
                    <a:pt x="1090" y="235"/>
                  </a:lnTo>
                  <a:lnTo>
                    <a:pt x="1051" y="244"/>
                  </a:lnTo>
                  <a:lnTo>
                    <a:pt x="1010" y="254"/>
                  </a:lnTo>
                  <a:lnTo>
                    <a:pt x="969" y="261"/>
                  </a:lnTo>
                  <a:lnTo>
                    <a:pt x="926" y="267"/>
                  </a:lnTo>
                  <a:lnTo>
                    <a:pt x="883" y="270"/>
                  </a:lnTo>
                  <a:lnTo>
                    <a:pt x="838" y="273"/>
                  </a:lnTo>
                  <a:lnTo>
                    <a:pt x="794" y="274"/>
                  </a:lnTo>
                  <a:lnTo>
                    <a:pt x="748" y="274"/>
                  </a:lnTo>
                  <a:lnTo>
                    <a:pt x="702" y="271"/>
                  </a:lnTo>
                  <a:lnTo>
                    <a:pt x="656" y="268"/>
                  </a:lnTo>
                  <a:lnTo>
                    <a:pt x="611" y="263"/>
                  </a:lnTo>
                  <a:lnTo>
                    <a:pt x="565" y="256"/>
                  </a:lnTo>
                  <a:lnTo>
                    <a:pt x="519" y="247"/>
                  </a:lnTo>
                  <a:lnTo>
                    <a:pt x="475" y="237"/>
                  </a:lnTo>
                  <a:lnTo>
                    <a:pt x="430" y="226"/>
                  </a:lnTo>
                  <a:lnTo>
                    <a:pt x="387" y="214"/>
                  </a:lnTo>
                  <a:lnTo>
                    <a:pt x="345" y="198"/>
                  </a:lnTo>
                  <a:lnTo>
                    <a:pt x="302" y="182"/>
                  </a:lnTo>
                  <a:lnTo>
                    <a:pt x="261" y="166"/>
                  </a:lnTo>
                  <a:lnTo>
                    <a:pt x="222" y="146"/>
                  </a:lnTo>
                  <a:lnTo>
                    <a:pt x="185" y="126"/>
                  </a:lnTo>
                  <a:lnTo>
                    <a:pt x="148" y="104"/>
                  </a:lnTo>
                  <a:lnTo>
                    <a:pt x="116" y="80"/>
                  </a:lnTo>
                  <a:lnTo>
                    <a:pt x="82" y="54"/>
                  </a:lnTo>
                  <a:lnTo>
                    <a:pt x="52" y="28"/>
                  </a:lnTo>
                  <a:lnTo>
                    <a:pt x="24" y="0"/>
                  </a:lnTo>
                  <a:lnTo>
                    <a:pt x="0" y="22"/>
                  </a:lnTo>
                  <a:lnTo>
                    <a:pt x="31" y="51"/>
                  </a:lnTo>
                  <a:lnTo>
                    <a:pt x="62" y="79"/>
                  </a:lnTo>
                  <a:lnTo>
                    <a:pt x="96" y="105"/>
                  </a:lnTo>
                  <a:lnTo>
                    <a:pt x="131" y="129"/>
                  </a:lnTo>
                  <a:lnTo>
                    <a:pt x="169" y="153"/>
                  </a:lnTo>
                  <a:lnTo>
                    <a:pt x="207" y="174"/>
                  </a:lnTo>
                  <a:lnTo>
                    <a:pt x="249" y="194"/>
                  </a:lnTo>
                  <a:lnTo>
                    <a:pt x="290" y="211"/>
                  </a:lnTo>
                  <a:lnTo>
                    <a:pt x="333" y="229"/>
                  </a:lnTo>
                  <a:lnTo>
                    <a:pt x="377" y="243"/>
                  </a:lnTo>
                  <a:lnTo>
                    <a:pt x="422" y="256"/>
                  </a:lnTo>
                  <a:lnTo>
                    <a:pt x="468" y="269"/>
                  </a:lnTo>
                  <a:lnTo>
                    <a:pt x="513" y="279"/>
                  </a:lnTo>
                  <a:lnTo>
                    <a:pt x="560" y="286"/>
                  </a:lnTo>
                  <a:lnTo>
                    <a:pt x="607" y="293"/>
                  </a:lnTo>
                  <a:lnTo>
                    <a:pt x="654" y="299"/>
                  </a:lnTo>
                  <a:lnTo>
                    <a:pt x="700" y="302"/>
                  </a:lnTo>
                  <a:lnTo>
                    <a:pt x="747" y="304"/>
                  </a:lnTo>
                  <a:lnTo>
                    <a:pt x="794" y="305"/>
                  </a:lnTo>
                  <a:lnTo>
                    <a:pt x="839" y="303"/>
                  </a:lnTo>
                  <a:lnTo>
                    <a:pt x="885" y="301"/>
                  </a:lnTo>
                  <a:lnTo>
                    <a:pt x="929" y="298"/>
                  </a:lnTo>
                  <a:lnTo>
                    <a:pt x="973" y="291"/>
                  </a:lnTo>
                  <a:lnTo>
                    <a:pt x="1017" y="284"/>
                  </a:lnTo>
                  <a:lnTo>
                    <a:pt x="1059" y="275"/>
                  </a:lnTo>
                  <a:lnTo>
                    <a:pt x="1099" y="265"/>
                  </a:lnTo>
                  <a:lnTo>
                    <a:pt x="1139" y="253"/>
                  </a:lnTo>
                  <a:lnTo>
                    <a:pt x="1176" y="238"/>
                  </a:lnTo>
                  <a:lnTo>
                    <a:pt x="1211" y="224"/>
                  </a:lnTo>
                  <a:lnTo>
                    <a:pt x="1245" y="206"/>
                  </a:lnTo>
                  <a:lnTo>
                    <a:pt x="1277" y="187"/>
                  </a:lnTo>
                  <a:lnTo>
                    <a:pt x="1307" y="168"/>
                  </a:lnTo>
                  <a:lnTo>
                    <a:pt x="1288" y="141"/>
                  </a:lnTo>
                </a:path>
              </a:pathLst>
            </a:custGeom>
            <a:solidFill>
              <a:srgbClr val="00206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571" name="Freeform 15"/>
            <p:cNvSpPr>
              <a:spLocks/>
            </p:cNvSpPr>
            <p:nvPr/>
          </p:nvSpPr>
          <p:spPr bwMode="auto">
            <a:xfrm>
              <a:off x="1565" y="2669"/>
              <a:ext cx="353" cy="832"/>
            </a:xfrm>
            <a:custGeom>
              <a:avLst/>
              <a:gdLst>
                <a:gd name="T0" fmla="*/ 3 w 423"/>
                <a:gd name="T1" fmla="*/ 6 h 866"/>
                <a:gd name="T2" fmla="*/ 3 w 423"/>
                <a:gd name="T3" fmla="*/ 12 h 866"/>
                <a:gd name="T4" fmla="*/ 3 w 423"/>
                <a:gd name="T5" fmla="*/ 12 h 866"/>
                <a:gd name="T6" fmla="*/ 3 w 423"/>
                <a:gd name="T7" fmla="*/ 12 h 866"/>
                <a:gd name="T8" fmla="*/ 3 w 423"/>
                <a:gd name="T9" fmla="*/ 12 h 866"/>
                <a:gd name="T10" fmla="*/ 3 w 423"/>
                <a:gd name="T11" fmla="*/ 12 h 866"/>
                <a:gd name="T12" fmla="*/ 3 w 423"/>
                <a:gd name="T13" fmla="*/ 14 h 866"/>
                <a:gd name="T14" fmla="*/ 3 w 423"/>
                <a:gd name="T15" fmla="*/ 18 h 866"/>
                <a:gd name="T16" fmla="*/ 3 w 423"/>
                <a:gd name="T17" fmla="*/ 21 h 866"/>
                <a:gd name="T18" fmla="*/ 3 w 423"/>
                <a:gd name="T19" fmla="*/ 24 h 866"/>
                <a:gd name="T20" fmla="*/ 3 w 423"/>
                <a:gd name="T21" fmla="*/ 26 h 866"/>
                <a:gd name="T22" fmla="*/ 3 w 423"/>
                <a:gd name="T23" fmla="*/ 28 h 866"/>
                <a:gd name="T24" fmla="*/ 3 w 423"/>
                <a:gd name="T25" fmla="*/ 30 h 866"/>
                <a:gd name="T26" fmla="*/ 3 w 423"/>
                <a:gd name="T27" fmla="*/ 32 h 866"/>
                <a:gd name="T28" fmla="*/ 3 w 423"/>
                <a:gd name="T29" fmla="*/ 34 h 866"/>
                <a:gd name="T30" fmla="*/ 3 w 423"/>
                <a:gd name="T31" fmla="*/ 35 h 866"/>
                <a:gd name="T32" fmla="*/ 0 w 423"/>
                <a:gd name="T33" fmla="*/ 37 h 866"/>
                <a:gd name="T34" fmla="*/ 3 w 423"/>
                <a:gd name="T35" fmla="*/ 37 h 866"/>
                <a:gd name="T36" fmla="*/ 3 w 423"/>
                <a:gd name="T37" fmla="*/ 35 h 866"/>
                <a:gd name="T38" fmla="*/ 3 w 423"/>
                <a:gd name="T39" fmla="*/ 34 h 866"/>
                <a:gd name="T40" fmla="*/ 3 w 423"/>
                <a:gd name="T41" fmla="*/ 32 h 866"/>
                <a:gd name="T42" fmla="*/ 3 w 423"/>
                <a:gd name="T43" fmla="*/ 30 h 866"/>
                <a:gd name="T44" fmla="*/ 3 w 423"/>
                <a:gd name="T45" fmla="*/ 28 h 866"/>
                <a:gd name="T46" fmla="*/ 3 w 423"/>
                <a:gd name="T47" fmla="*/ 26 h 866"/>
                <a:gd name="T48" fmla="*/ 3 w 423"/>
                <a:gd name="T49" fmla="*/ 23 h 866"/>
                <a:gd name="T50" fmla="*/ 3 w 423"/>
                <a:gd name="T51" fmla="*/ 20 h 866"/>
                <a:gd name="T52" fmla="*/ 3 w 423"/>
                <a:gd name="T53" fmla="*/ 16 h 866"/>
                <a:gd name="T54" fmla="*/ 3 w 423"/>
                <a:gd name="T55" fmla="*/ 12 h 866"/>
                <a:gd name="T56" fmla="*/ 3 w 423"/>
                <a:gd name="T57" fmla="*/ 12 h 866"/>
                <a:gd name="T58" fmla="*/ 3 w 423"/>
                <a:gd name="T59" fmla="*/ 12 h 866"/>
                <a:gd name="T60" fmla="*/ 3 w 423"/>
                <a:gd name="T61" fmla="*/ 12 h 866"/>
                <a:gd name="T62" fmla="*/ 3 w 423"/>
                <a:gd name="T63" fmla="*/ 12 h 866"/>
                <a:gd name="T64" fmla="*/ 3 w 423"/>
                <a:gd name="T65" fmla="*/ 12 h 866"/>
                <a:gd name="T66" fmla="*/ 3 w 423"/>
                <a:gd name="T67" fmla="*/ 6 h 86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23"/>
                <a:gd name="T103" fmla="*/ 0 h 866"/>
                <a:gd name="T104" fmla="*/ 423 w 423"/>
                <a:gd name="T105" fmla="*/ 866 h 86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23" h="866">
                  <a:moveTo>
                    <a:pt x="379" y="6"/>
                  </a:moveTo>
                  <a:lnTo>
                    <a:pt x="379" y="6"/>
                  </a:lnTo>
                  <a:lnTo>
                    <a:pt x="384" y="33"/>
                  </a:lnTo>
                  <a:lnTo>
                    <a:pt x="387" y="61"/>
                  </a:lnTo>
                  <a:lnTo>
                    <a:pt x="388" y="87"/>
                  </a:lnTo>
                  <a:lnTo>
                    <a:pt x="390" y="115"/>
                  </a:lnTo>
                  <a:lnTo>
                    <a:pt x="390" y="143"/>
                  </a:lnTo>
                  <a:lnTo>
                    <a:pt x="389" y="171"/>
                  </a:lnTo>
                  <a:lnTo>
                    <a:pt x="388" y="198"/>
                  </a:lnTo>
                  <a:lnTo>
                    <a:pt x="385" y="225"/>
                  </a:lnTo>
                  <a:lnTo>
                    <a:pt x="381" y="253"/>
                  </a:lnTo>
                  <a:lnTo>
                    <a:pt x="375" y="281"/>
                  </a:lnTo>
                  <a:lnTo>
                    <a:pt x="369" y="309"/>
                  </a:lnTo>
                  <a:lnTo>
                    <a:pt x="361" y="337"/>
                  </a:lnTo>
                  <a:lnTo>
                    <a:pt x="353" y="364"/>
                  </a:lnTo>
                  <a:lnTo>
                    <a:pt x="344" y="391"/>
                  </a:lnTo>
                  <a:lnTo>
                    <a:pt x="332" y="419"/>
                  </a:lnTo>
                  <a:lnTo>
                    <a:pt x="321" y="447"/>
                  </a:lnTo>
                  <a:lnTo>
                    <a:pt x="309" y="474"/>
                  </a:lnTo>
                  <a:lnTo>
                    <a:pt x="295" y="500"/>
                  </a:lnTo>
                  <a:lnTo>
                    <a:pt x="281" y="526"/>
                  </a:lnTo>
                  <a:lnTo>
                    <a:pt x="265" y="552"/>
                  </a:lnTo>
                  <a:lnTo>
                    <a:pt x="248" y="579"/>
                  </a:lnTo>
                  <a:lnTo>
                    <a:pt x="231" y="604"/>
                  </a:lnTo>
                  <a:lnTo>
                    <a:pt x="213" y="630"/>
                  </a:lnTo>
                  <a:lnTo>
                    <a:pt x="192" y="654"/>
                  </a:lnTo>
                  <a:lnTo>
                    <a:pt x="173" y="679"/>
                  </a:lnTo>
                  <a:lnTo>
                    <a:pt x="150" y="703"/>
                  </a:lnTo>
                  <a:lnTo>
                    <a:pt x="127" y="728"/>
                  </a:lnTo>
                  <a:lnTo>
                    <a:pt x="105" y="751"/>
                  </a:lnTo>
                  <a:lnTo>
                    <a:pt x="79" y="774"/>
                  </a:lnTo>
                  <a:lnTo>
                    <a:pt x="53" y="796"/>
                  </a:lnTo>
                  <a:lnTo>
                    <a:pt x="27" y="818"/>
                  </a:lnTo>
                  <a:lnTo>
                    <a:pt x="0" y="839"/>
                  </a:lnTo>
                  <a:lnTo>
                    <a:pt x="19" y="865"/>
                  </a:lnTo>
                  <a:lnTo>
                    <a:pt x="46" y="843"/>
                  </a:lnTo>
                  <a:lnTo>
                    <a:pt x="74" y="820"/>
                  </a:lnTo>
                  <a:lnTo>
                    <a:pt x="101" y="797"/>
                  </a:lnTo>
                  <a:lnTo>
                    <a:pt x="125" y="774"/>
                  </a:lnTo>
                  <a:lnTo>
                    <a:pt x="150" y="750"/>
                  </a:lnTo>
                  <a:lnTo>
                    <a:pt x="174" y="725"/>
                  </a:lnTo>
                  <a:lnTo>
                    <a:pt x="195" y="700"/>
                  </a:lnTo>
                  <a:lnTo>
                    <a:pt x="217" y="674"/>
                  </a:lnTo>
                  <a:lnTo>
                    <a:pt x="237" y="649"/>
                  </a:lnTo>
                  <a:lnTo>
                    <a:pt x="256" y="623"/>
                  </a:lnTo>
                  <a:lnTo>
                    <a:pt x="274" y="596"/>
                  </a:lnTo>
                  <a:lnTo>
                    <a:pt x="291" y="570"/>
                  </a:lnTo>
                  <a:lnTo>
                    <a:pt x="308" y="542"/>
                  </a:lnTo>
                  <a:lnTo>
                    <a:pt x="322" y="514"/>
                  </a:lnTo>
                  <a:lnTo>
                    <a:pt x="337" y="488"/>
                  </a:lnTo>
                  <a:lnTo>
                    <a:pt x="350" y="460"/>
                  </a:lnTo>
                  <a:lnTo>
                    <a:pt x="361" y="431"/>
                  </a:lnTo>
                  <a:lnTo>
                    <a:pt x="374" y="403"/>
                  </a:lnTo>
                  <a:lnTo>
                    <a:pt x="383" y="374"/>
                  </a:lnTo>
                  <a:lnTo>
                    <a:pt x="391" y="346"/>
                  </a:lnTo>
                  <a:lnTo>
                    <a:pt x="399" y="317"/>
                  </a:lnTo>
                  <a:lnTo>
                    <a:pt x="405" y="288"/>
                  </a:lnTo>
                  <a:lnTo>
                    <a:pt x="411" y="259"/>
                  </a:lnTo>
                  <a:lnTo>
                    <a:pt x="416" y="230"/>
                  </a:lnTo>
                  <a:lnTo>
                    <a:pt x="418" y="202"/>
                  </a:lnTo>
                  <a:lnTo>
                    <a:pt x="420" y="173"/>
                  </a:lnTo>
                  <a:lnTo>
                    <a:pt x="422" y="143"/>
                  </a:lnTo>
                  <a:lnTo>
                    <a:pt x="421" y="114"/>
                  </a:lnTo>
                  <a:lnTo>
                    <a:pt x="420" y="85"/>
                  </a:lnTo>
                  <a:lnTo>
                    <a:pt x="417" y="57"/>
                  </a:lnTo>
                  <a:lnTo>
                    <a:pt x="414" y="29"/>
                  </a:lnTo>
                  <a:lnTo>
                    <a:pt x="409" y="0"/>
                  </a:lnTo>
                  <a:lnTo>
                    <a:pt x="379" y="6"/>
                  </a:lnTo>
                </a:path>
              </a:pathLst>
            </a:custGeom>
            <a:solidFill>
              <a:srgbClr val="00206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572" name="Freeform 16"/>
            <p:cNvSpPr>
              <a:spLocks/>
            </p:cNvSpPr>
            <p:nvPr/>
          </p:nvSpPr>
          <p:spPr bwMode="auto">
            <a:xfrm>
              <a:off x="502" y="2046"/>
              <a:ext cx="503" cy="432"/>
            </a:xfrm>
            <a:custGeom>
              <a:avLst/>
              <a:gdLst>
                <a:gd name="T0" fmla="*/ 2 w 604"/>
                <a:gd name="T1" fmla="*/ 19 h 450"/>
                <a:gd name="T2" fmla="*/ 2 w 604"/>
                <a:gd name="T3" fmla="*/ 17 h 450"/>
                <a:gd name="T4" fmla="*/ 2 w 604"/>
                <a:gd name="T5" fmla="*/ 15 h 450"/>
                <a:gd name="T6" fmla="*/ 2 w 604"/>
                <a:gd name="T7" fmla="*/ 13 h 450"/>
                <a:gd name="T8" fmla="*/ 2 w 604"/>
                <a:gd name="T9" fmla="*/ 12 h 450"/>
                <a:gd name="T10" fmla="*/ 2 w 604"/>
                <a:gd name="T11" fmla="*/ 12 h 450"/>
                <a:gd name="T12" fmla="*/ 2 w 604"/>
                <a:gd name="T13" fmla="*/ 12 h 450"/>
                <a:gd name="T14" fmla="*/ 2 w 604"/>
                <a:gd name="T15" fmla="*/ 12 h 450"/>
                <a:gd name="T16" fmla="*/ 2 w 604"/>
                <a:gd name="T17" fmla="*/ 12 h 450"/>
                <a:gd name="T18" fmla="*/ 2 w 604"/>
                <a:gd name="T19" fmla="*/ 12 h 450"/>
                <a:gd name="T20" fmla="*/ 2 w 604"/>
                <a:gd name="T21" fmla="*/ 12 h 450"/>
                <a:gd name="T22" fmla="*/ 2 w 604"/>
                <a:gd name="T23" fmla="*/ 12 h 450"/>
                <a:gd name="T24" fmla="*/ 2 w 604"/>
                <a:gd name="T25" fmla="*/ 12 h 450"/>
                <a:gd name="T26" fmla="*/ 2 w 604"/>
                <a:gd name="T27" fmla="*/ 12 h 450"/>
                <a:gd name="T28" fmla="*/ 2 w 604"/>
                <a:gd name="T29" fmla="*/ 12 h 450"/>
                <a:gd name="T30" fmla="*/ 2 w 604"/>
                <a:gd name="T31" fmla="*/ 12 h 450"/>
                <a:gd name="T32" fmla="*/ 2 w 604"/>
                <a:gd name="T33" fmla="*/ 12 h 450"/>
                <a:gd name="T34" fmla="*/ 2 w 604"/>
                <a:gd name="T35" fmla="*/ 3 h 450"/>
                <a:gd name="T36" fmla="*/ 2 w 604"/>
                <a:gd name="T37" fmla="*/ 11 h 450"/>
                <a:gd name="T38" fmla="*/ 2 w 604"/>
                <a:gd name="T39" fmla="*/ 12 h 450"/>
                <a:gd name="T40" fmla="*/ 2 w 604"/>
                <a:gd name="T41" fmla="*/ 12 h 450"/>
                <a:gd name="T42" fmla="*/ 2 w 604"/>
                <a:gd name="T43" fmla="*/ 12 h 450"/>
                <a:gd name="T44" fmla="*/ 2 w 604"/>
                <a:gd name="T45" fmla="*/ 12 h 450"/>
                <a:gd name="T46" fmla="*/ 2 w 604"/>
                <a:gd name="T47" fmla="*/ 12 h 450"/>
                <a:gd name="T48" fmla="*/ 2 w 604"/>
                <a:gd name="T49" fmla="*/ 12 h 450"/>
                <a:gd name="T50" fmla="*/ 2 w 604"/>
                <a:gd name="T51" fmla="*/ 12 h 450"/>
                <a:gd name="T52" fmla="*/ 2 w 604"/>
                <a:gd name="T53" fmla="*/ 12 h 450"/>
                <a:gd name="T54" fmla="*/ 2 w 604"/>
                <a:gd name="T55" fmla="*/ 12 h 450"/>
                <a:gd name="T56" fmla="*/ 2 w 604"/>
                <a:gd name="T57" fmla="*/ 12 h 450"/>
                <a:gd name="T58" fmla="*/ 2 w 604"/>
                <a:gd name="T59" fmla="*/ 12 h 450"/>
                <a:gd name="T60" fmla="*/ 2 w 604"/>
                <a:gd name="T61" fmla="*/ 13 h 450"/>
                <a:gd name="T62" fmla="*/ 2 w 604"/>
                <a:gd name="T63" fmla="*/ 15 h 450"/>
                <a:gd name="T64" fmla="*/ 2 w 604"/>
                <a:gd name="T65" fmla="*/ 18 h 450"/>
                <a:gd name="T66" fmla="*/ 2 w 604"/>
                <a:gd name="T67" fmla="*/ 19 h 45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04"/>
                <a:gd name="T103" fmla="*/ 0 h 450"/>
                <a:gd name="T104" fmla="*/ 604 w 604"/>
                <a:gd name="T105" fmla="*/ 450 h 45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04" h="450">
                  <a:moveTo>
                    <a:pt x="30" y="449"/>
                  </a:moveTo>
                  <a:lnTo>
                    <a:pt x="30" y="449"/>
                  </a:lnTo>
                  <a:lnTo>
                    <a:pt x="36" y="432"/>
                  </a:lnTo>
                  <a:lnTo>
                    <a:pt x="42" y="414"/>
                  </a:lnTo>
                  <a:lnTo>
                    <a:pt x="50" y="397"/>
                  </a:lnTo>
                  <a:lnTo>
                    <a:pt x="59" y="379"/>
                  </a:lnTo>
                  <a:lnTo>
                    <a:pt x="70" y="361"/>
                  </a:lnTo>
                  <a:lnTo>
                    <a:pt x="82" y="343"/>
                  </a:lnTo>
                  <a:lnTo>
                    <a:pt x="95" y="327"/>
                  </a:lnTo>
                  <a:lnTo>
                    <a:pt x="110" y="309"/>
                  </a:lnTo>
                  <a:lnTo>
                    <a:pt x="125" y="291"/>
                  </a:lnTo>
                  <a:lnTo>
                    <a:pt x="140" y="274"/>
                  </a:lnTo>
                  <a:lnTo>
                    <a:pt x="158" y="257"/>
                  </a:lnTo>
                  <a:lnTo>
                    <a:pt x="176" y="240"/>
                  </a:lnTo>
                  <a:lnTo>
                    <a:pt x="194" y="225"/>
                  </a:lnTo>
                  <a:lnTo>
                    <a:pt x="214" y="209"/>
                  </a:lnTo>
                  <a:lnTo>
                    <a:pt x="234" y="192"/>
                  </a:lnTo>
                  <a:lnTo>
                    <a:pt x="254" y="178"/>
                  </a:lnTo>
                  <a:lnTo>
                    <a:pt x="275" y="164"/>
                  </a:lnTo>
                  <a:lnTo>
                    <a:pt x="297" y="150"/>
                  </a:lnTo>
                  <a:lnTo>
                    <a:pt x="318" y="136"/>
                  </a:lnTo>
                  <a:lnTo>
                    <a:pt x="340" y="123"/>
                  </a:lnTo>
                  <a:lnTo>
                    <a:pt x="363" y="111"/>
                  </a:lnTo>
                  <a:lnTo>
                    <a:pt x="385" y="99"/>
                  </a:lnTo>
                  <a:lnTo>
                    <a:pt x="408" y="89"/>
                  </a:lnTo>
                  <a:lnTo>
                    <a:pt x="430" y="79"/>
                  </a:lnTo>
                  <a:lnTo>
                    <a:pt x="453" y="69"/>
                  </a:lnTo>
                  <a:lnTo>
                    <a:pt x="475" y="62"/>
                  </a:lnTo>
                  <a:lnTo>
                    <a:pt x="496" y="53"/>
                  </a:lnTo>
                  <a:lnTo>
                    <a:pt x="519" y="47"/>
                  </a:lnTo>
                  <a:lnTo>
                    <a:pt x="541" y="41"/>
                  </a:lnTo>
                  <a:lnTo>
                    <a:pt x="562" y="37"/>
                  </a:lnTo>
                  <a:lnTo>
                    <a:pt x="582" y="34"/>
                  </a:lnTo>
                  <a:lnTo>
                    <a:pt x="603" y="31"/>
                  </a:lnTo>
                  <a:lnTo>
                    <a:pt x="599" y="0"/>
                  </a:lnTo>
                  <a:lnTo>
                    <a:pt x="578" y="3"/>
                  </a:lnTo>
                  <a:lnTo>
                    <a:pt x="556" y="7"/>
                  </a:lnTo>
                  <a:lnTo>
                    <a:pt x="534" y="11"/>
                  </a:lnTo>
                  <a:lnTo>
                    <a:pt x="511" y="18"/>
                  </a:lnTo>
                  <a:lnTo>
                    <a:pt x="487" y="24"/>
                  </a:lnTo>
                  <a:lnTo>
                    <a:pt x="465" y="32"/>
                  </a:lnTo>
                  <a:lnTo>
                    <a:pt x="441" y="40"/>
                  </a:lnTo>
                  <a:lnTo>
                    <a:pt x="418" y="50"/>
                  </a:lnTo>
                  <a:lnTo>
                    <a:pt x="395" y="60"/>
                  </a:lnTo>
                  <a:lnTo>
                    <a:pt x="371" y="72"/>
                  </a:lnTo>
                  <a:lnTo>
                    <a:pt x="348" y="83"/>
                  </a:lnTo>
                  <a:lnTo>
                    <a:pt x="324" y="95"/>
                  </a:lnTo>
                  <a:lnTo>
                    <a:pt x="302" y="109"/>
                  </a:lnTo>
                  <a:lnTo>
                    <a:pt x="280" y="123"/>
                  </a:lnTo>
                  <a:lnTo>
                    <a:pt x="258" y="137"/>
                  </a:lnTo>
                  <a:lnTo>
                    <a:pt x="236" y="152"/>
                  </a:lnTo>
                  <a:lnTo>
                    <a:pt x="215" y="168"/>
                  </a:lnTo>
                  <a:lnTo>
                    <a:pt x="194" y="184"/>
                  </a:lnTo>
                  <a:lnTo>
                    <a:pt x="174" y="199"/>
                  </a:lnTo>
                  <a:lnTo>
                    <a:pt x="154" y="217"/>
                  </a:lnTo>
                  <a:lnTo>
                    <a:pt x="136" y="235"/>
                  </a:lnTo>
                  <a:lnTo>
                    <a:pt x="119" y="253"/>
                  </a:lnTo>
                  <a:lnTo>
                    <a:pt x="101" y="269"/>
                  </a:lnTo>
                  <a:lnTo>
                    <a:pt x="85" y="288"/>
                  </a:lnTo>
                  <a:lnTo>
                    <a:pt x="71" y="307"/>
                  </a:lnTo>
                  <a:lnTo>
                    <a:pt x="57" y="326"/>
                  </a:lnTo>
                  <a:lnTo>
                    <a:pt x="43" y="343"/>
                  </a:lnTo>
                  <a:lnTo>
                    <a:pt x="33" y="364"/>
                  </a:lnTo>
                  <a:lnTo>
                    <a:pt x="22" y="384"/>
                  </a:lnTo>
                  <a:lnTo>
                    <a:pt x="13" y="403"/>
                  </a:lnTo>
                  <a:lnTo>
                    <a:pt x="6" y="421"/>
                  </a:lnTo>
                  <a:lnTo>
                    <a:pt x="0" y="442"/>
                  </a:lnTo>
                  <a:lnTo>
                    <a:pt x="30" y="449"/>
                  </a:lnTo>
                </a:path>
              </a:pathLst>
            </a:custGeom>
            <a:solidFill>
              <a:srgbClr val="00206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573" name="Freeform 17"/>
            <p:cNvSpPr>
              <a:spLocks/>
            </p:cNvSpPr>
            <p:nvPr/>
          </p:nvSpPr>
          <p:spPr bwMode="auto">
            <a:xfrm>
              <a:off x="454" y="2475"/>
              <a:ext cx="134" cy="827"/>
            </a:xfrm>
            <a:custGeom>
              <a:avLst/>
              <a:gdLst>
                <a:gd name="T0" fmla="*/ 3 w 160"/>
                <a:gd name="T1" fmla="*/ 43 h 859"/>
                <a:gd name="T2" fmla="*/ 3 w 160"/>
                <a:gd name="T3" fmla="*/ 42 h 859"/>
                <a:gd name="T4" fmla="*/ 3 w 160"/>
                <a:gd name="T5" fmla="*/ 40 h 859"/>
                <a:gd name="T6" fmla="*/ 3 w 160"/>
                <a:gd name="T7" fmla="*/ 39 h 859"/>
                <a:gd name="T8" fmla="*/ 3 w 160"/>
                <a:gd name="T9" fmla="*/ 37 h 859"/>
                <a:gd name="T10" fmla="*/ 3 w 160"/>
                <a:gd name="T11" fmla="*/ 35 h 859"/>
                <a:gd name="T12" fmla="*/ 3 w 160"/>
                <a:gd name="T13" fmla="*/ 33 h 859"/>
                <a:gd name="T14" fmla="*/ 3 w 160"/>
                <a:gd name="T15" fmla="*/ 30 h 859"/>
                <a:gd name="T16" fmla="*/ 3 w 160"/>
                <a:gd name="T17" fmla="*/ 26 h 859"/>
                <a:gd name="T18" fmla="*/ 3 w 160"/>
                <a:gd name="T19" fmla="*/ 22 h 859"/>
                <a:gd name="T20" fmla="*/ 3 w 160"/>
                <a:gd name="T21" fmla="*/ 18 h 859"/>
                <a:gd name="T22" fmla="*/ 3 w 160"/>
                <a:gd name="T23" fmla="*/ 13 h 859"/>
                <a:gd name="T24" fmla="*/ 3 w 160"/>
                <a:gd name="T25" fmla="*/ 13 h 859"/>
                <a:gd name="T26" fmla="*/ 3 w 160"/>
                <a:gd name="T27" fmla="*/ 13 h 859"/>
                <a:gd name="T28" fmla="*/ 3 w 160"/>
                <a:gd name="T29" fmla="*/ 13 h 859"/>
                <a:gd name="T30" fmla="*/ 3 w 160"/>
                <a:gd name="T31" fmla="*/ 13 h 859"/>
                <a:gd name="T32" fmla="*/ 3 w 160"/>
                <a:gd name="T33" fmla="*/ 7 h 859"/>
                <a:gd name="T34" fmla="*/ 3 w 160"/>
                <a:gd name="T35" fmla="*/ 13 h 859"/>
                <a:gd name="T36" fmla="*/ 3 w 160"/>
                <a:gd name="T37" fmla="*/ 13 h 859"/>
                <a:gd name="T38" fmla="*/ 3 w 160"/>
                <a:gd name="T39" fmla="*/ 13 h 859"/>
                <a:gd name="T40" fmla="*/ 3 w 160"/>
                <a:gd name="T41" fmla="*/ 13 h 859"/>
                <a:gd name="T42" fmla="*/ 3 w 160"/>
                <a:gd name="T43" fmla="*/ 13 h 859"/>
                <a:gd name="T44" fmla="*/ 3 w 160"/>
                <a:gd name="T45" fmla="*/ 15 h 859"/>
                <a:gd name="T46" fmla="*/ 3 w 160"/>
                <a:gd name="T47" fmla="*/ 20 h 859"/>
                <a:gd name="T48" fmla="*/ 0 w 160"/>
                <a:gd name="T49" fmla="*/ 24 h 859"/>
                <a:gd name="T50" fmla="*/ 2 w 160"/>
                <a:gd name="T51" fmla="*/ 28 h 859"/>
                <a:gd name="T52" fmla="*/ 3 w 160"/>
                <a:gd name="T53" fmla="*/ 31 h 859"/>
                <a:gd name="T54" fmla="*/ 3 w 160"/>
                <a:gd name="T55" fmla="*/ 34 h 859"/>
                <a:gd name="T56" fmla="*/ 3 w 160"/>
                <a:gd name="T57" fmla="*/ 36 h 859"/>
                <a:gd name="T58" fmla="*/ 3 w 160"/>
                <a:gd name="T59" fmla="*/ 38 h 859"/>
                <a:gd name="T60" fmla="*/ 3 w 160"/>
                <a:gd name="T61" fmla="*/ 40 h 859"/>
                <a:gd name="T62" fmla="*/ 3 w 160"/>
                <a:gd name="T63" fmla="*/ 43 h 859"/>
                <a:gd name="T64" fmla="*/ 3 w 160"/>
                <a:gd name="T65" fmla="*/ 44 h 859"/>
                <a:gd name="T66" fmla="*/ 3 w 160"/>
                <a:gd name="T67" fmla="*/ 43 h 85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60"/>
                <a:gd name="T103" fmla="*/ 0 h 859"/>
                <a:gd name="T104" fmla="*/ 160 w 160"/>
                <a:gd name="T105" fmla="*/ 859 h 85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60" h="859">
                  <a:moveTo>
                    <a:pt x="159" y="828"/>
                  </a:moveTo>
                  <a:lnTo>
                    <a:pt x="159" y="828"/>
                  </a:lnTo>
                  <a:lnTo>
                    <a:pt x="143" y="822"/>
                  </a:lnTo>
                  <a:lnTo>
                    <a:pt x="128" y="811"/>
                  </a:lnTo>
                  <a:lnTo>
                    <a:pt x="114" y="800"/>
                  </a:lnTo>
                  <a:lnTo>
                    <a:pt x="101" y="786"/>
                  </a:lnTo>
                  <a:lnTo>
                    <a:pt x="91" y="769"/>
                  </a:lnTo>
                  <a:lnTo>
                    <a:pt x="80" y="751"/>
                  </a:lnTo>
                  <a:lnTo>
                    <a:pt x="70" y="730"/>
                  </a:lnTo>
                  <a:lnTo>
                    <a:pt x="62" y="707"/>
                  </a:lnTo>
                  <a:lnTo>
                    <a:pt x="54" y="681"/>
                  </a:lnTo>
                  <a:lnTo>
                    <a:pt x="48" y="655"/>
                  </a:lnTo>
                  <a:lnTo>
                    <a:pt x="43" y="628"/>
                  </a:lnTo>
                  <a:lnTo>
                    <a:pt x="39" y="598"/>
                  </a:lnTo>
                  <a:lnTo>
                    <a:pt x="36" y="567"/>
                  </a:lnTo>
                  <a:lnTo>
                    <a:pt x="34" y="537"/>
                  </a:lnTo>
                  <a:lnTo>
                    <a:pt x="32" y="505"/>
                  </a:lnTo>
                  <a:lnTo>
                    <a:pt x="32" y="473"/>
                  </a:lnTo>
                  <a:lnTo>
                    <a:pt x="32" y="439"/>
                  </a:lnTo>
                  <a:lnTo>
                    <a:pt x="32" y="406"/>
                  </a:lnTo>
                  <a:lnTo>
                    <a:pt x="34" y="372"/>
                  </a:lnTo>
                  <a:lnTo>
                    <a:pt x="36" y="340"/>
                  </a:lnTo>
                  <a:lnTo>
                    <a:pt x="37" y="307"/>
                  </a:lnTo>
                  <a:lnTo>
                    <a:pt x="40" y="274"/>
                  </a:lnTo>
                  <a:lnTo>
                    <a:pt x="44" y="241"/>
                  </a:lnTo>
                  <a:lnTo>
                    <a:pt x="48" y="211"/>
                  </a:lnTo>
                  <a:lnTo>
                    <a:pt x="52" y="180"/>
                  </a:lnTo>
                  <a:lnTo>
                    <a:pt x="56" y="151"/>
                  </a:lnTo>
                  <a:lnTo>
                    <a:pt x="61" y="122"/>
                  </a:lnTo>
                  <a:lnTo>
                    <a:pt x="66" y="96"/>
                  </a:lnTo>
                  <a:lnTo>
                    <a:pt x="70" y="72"/>
                  </a:lnTo>
                  <a:lnTo>
                    <a:pt x="75" y="49"/>
                  </a:lnTo>
                  <a:lnTo>
                    <a:pt x="80" y="27"/>
                  </a:lnTo>
                  <a:lnTo>
                    <a:pt x="84" y="7"/>
                  </a:lnTo>
                  <a:lnTo>
                    <a:pt x="55" y="0"/>
                  </a:lnTo>
                  <a:lnTo>
                    <a:pt x="50" y="20"/>
                  </a:lnTo>
                  <a:lnTo>
                    <a:pt x="44" y="42"/>
                  </a:lnTo>
                  <a:lnTo>
                    <a:pt x="40" y="65"/>
                  </a:lnTo>
                  <a:lnTo>
                    <a:pt x="36" y="91"/>
                  </a:lnTo>
                  <a:lnTo>
                    <a:pt x="31" y="118"/>
                  </a:lnTo>
                  <a:lnTo>
                    <a:pt x="26" y="146"/>
                  </a:lnTo>
                  <a:lnTo>
                    <a:pt x="22" y="176"/>
                  </a:lnTo>
                  <a:lnTo>
                    <a:pt x="18" y="207"/>
                  </a:lnTo>
                  <a:lnTo>
                    <a:pt x="13" y="238"/>
                  </a:lnTo>
                  <a:lnTo>
                    <a:pt x="10" y="270"/>
                  </a:lnTo>
                  <a:lnTo>
                    <a:pt x="7" y="305"/>
                  </a:lnTo>
                  <a:lnTo>
                    <a:pt x="6" y="337"/>
                  </a:lnTo>
                  <a:lnTo>
                    <a:pt x="3" y="370"/>
                  </a:lnTo>
                  <a:lnTo>
                    <a:pt x="2" y="405"/>
                  </a:lnTo>
                  <a:lnTo>
                    <a:pt x="0" y="439"/>
                  </a:lnTo>
                  <a:lnTo>
                    <a:pt x="0" y="473"/>
                  </a:lnTo>
                  <a:lnTo>
                    <a:pt x="2" y="506"/>
                  </a:lnTo>
                  <a:lnTo>
                    <a:pt x="3" y="538"/>
                  </a:lnTo>
                  <a:lnTo>
                    <a:pt x="6" y="571"/>
                  </a:lnTo>
                  <a:lnTo>
                    <a:pt x="9" y="603"/>
                  </a:lnTo>
                  <a:lnTo>
                    <a:pt x="13" y="633"/>
                  </a:lnTo>
                  <a:lnTo>
                    <a:pt x="18" y="661"/>
                  </a:lnTo>
                  <a:lnTo>
                    <a:pt x="25" y="690"/>
                  </a:lnTo>
                  <a:lnTo>
                    <a:pt x="33" y="716"/>
                  </a:lnTo>
                  <a:lnTo>
                    <a:pt x="42" y="741"/>
                  </a:lnTo>
                  <a:lnTo>
                    <a:pt x="52" y="765"/>
                  </a:lnTo>
                  <a:lnTo>
                    <a:pt x="65" y="787"/>
                  </a:lnTo>
                  <a:lnTo>
                    <a:pt x="78" y="806"/>
                  </a:lnTo>
                  <a:lnTo>
                    <a:pt x="93" y="823"/>
                  </a:lnTo>
                  <a:lnTo>
                    <a:pt x="110" y="838"/>
                  </a:lnTo>
                  <a:lnTo>
                    <a:pt x="129" y="850"/>
                  </a:lnTo>
                  <a:lnTo>
                    <a:pt x="150" y="858"/>
                  </a:lnTo>
                  <a:lnTo>
                    <a:pt x="159" y="828"/>
                  </a:lnTo>
                </a:path>
              </a:pathLst>
            </a:custGeom>
            <a:solidFill>
              <a:srgbClr val="00206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574" name="Freeform 18"/>
            <p:cNvSpPr>
              <a:spLocks/>
            </p:cNvSpPr>
            <p:nvPr/>
          </p:nvSpPr>
          <p:spPr bwMode="auto">
            <a:xfrm>
              <a:off x="583" y="3179"/>
              <a:ext cx="377" cy="135"/>
            </a:xfrm>
            <a:custGeom>
              <a:avLst/>
              <a:gdLst>
                <a:gd name="T0" fmla="*/ 3 w 452"/>
                <a:gd name="T1" fmla="*/ 0 h 140"/>
                <a:gd name="T2" fmla="*/ 3 w 452"/>
                <a:gd name="T3" fmla="*/ 14 h 140"/>
                <a:gd name="T4" fmla="*/ 3 w 452"/>
                <a:gd name="T5" fmla="*/ 14 h 140"/>
                <a:gd name="T6" fmla="*/ 3 w 452"/>
                <a:gd name="T7" fmla="*/ 14 h 140"/>
                <a:gd name="T8" fmla="*/ 3 w 452"/>
                <a:gd name="T9" fmla="*/ 14 h 140"/>
                <a:gd name="T10" fmla="*/ 3 w 452"/>
                <a:gd name="T11" fmla="*/ 14 h 140"/>
                <a:gd name="T12" fmla="*/ 3 w 452"/>
                <a:gd name="T13" fmla="*/ 14 h 140"/>
                <a:gd name="T14" fmla="*/ 3 w 452"/>
                <a:gd name="T15" fmla="*/ 14 h 140"/>
                <a:gd name="T16" fmla="*/ 3 w 452"/>
                <a:gd name="T17" fmla="*/ 14 h 140"/>
                <a:gd name="T18" fmla="*/ 3 w 452"/>
                <a:gd name="T19" fmla="*/ 14 h 140"/>
                <a:gd name="T20" fmla="*/ 3 w 452"/>
                <a:gd name="T21" fmla="*/ 14 h 140"/>
                <a:gd name="T22" fmla="*/ 3 w 452"/>
                <a:gd name="T23" fmla="*/ 14 h 140"/>
                <a:gd name="T24" fmla="*/ 3 w 452"/>
                <a:gd name="T25" fmla="*/ 14 h 140"/>
                <a:gd name="T26" fmla="*/ 3 w 452"/>
                <a:gd name="T27" fmla="*/ 14 h 140"/>
                <a:gd name="T28" fmla="*/ 3 w 452"/>
                <a:gd name="T29" fmla="*/ 14 h 140"/>
                <a:gd name="T30" fmla="*/ 3 w 452"/>
                <a:gd name="T31" fmla="*/ 14 h 140"/>
                <a:gd name="T32" fmla="*/ 3 w 452"/>
                <a:gd name="T33" fmla="*/ 14 h 140"/>
                <a:gd name="T34" fmla="*/ 3 w 452"/>
                <a:gd name="T35" fmla="*/ 14 h 140"/>
                <a:gd name="T36" fmla="*/ 3 w 452"/>
                <a:gd name="T37" fmla="*/ 14 h 140"/>
                <a:gd name="T38" fmla="*/ 3 w 452"/>
                <a:gd name="T39" fmla="*/ 14 h 140"/>
                <a:gd name="T40" fmla="*/ 3 w 452"/>
                <a:gd name="T41" fmla="*/ 14 h 140"/>
                <a:gd name="T42" fmla="*/ 3 w 452"/>
                <a:gd name="T43" fmla="*/ 14 h 140"/>
                <a:gd name="T44" fmla="*/ 3 w 452"/>
                <a:gd name="T45" fmla="*/ 14 h 140"/>
                <a:gd name="T46" fmla="*/ 3 w 452"/>
                <a:gd name="T47" fmla="*/ 14 h 140"/>
                <a:gd name="T48" fmla="*/ 3 w 452"/>
                <a:gd name="T49" fmla="*/ 14 h 140"/>
                <a:gd name="T50" fmla="*/ 3 w 452"/>
                <a:gd name="T51" fmla="*/ 14 h 140"/>
                <a:gd name="T52" fmla="*/ 3 w 452"/>
                <a:gd name="T53" fmla="*/ 14 h 140"/>
                <a:gd name="T54" fmla="*/ 3 w 452"/>
                <a:gd name="T55" fmla="*/ 14 h 140"/>
                <a:gd name="T56" fmla="*/ 3 w 452"/>
                <a:gd name="T57" fmla="*/ 14 h 140"/>
                <a:gd name="T58" fmla="*/ 3 w 452"/>
                <a:gd name="T59" fmla="*/ 14 h 140"/>
                <a:gd name="T60" fmla="*/ 3 w 452"/>
                <a:gd name="T61" fmla="*/ 14 h 140"/>
                <a:gd name="T62" fmla="*/ 3 w 452"/>
                <a:gd name="T63" fmla="*/ 14 h 140"/>
                <a:gd name="T64" fmla="*/ 3 w 452"/>
                <a:gd name="T65" fmla="*/ 14 h 140"/>
                <a:gd name="T66" fmla="*/ 3 w 452"/>
                <a:gd name="T67" fmla="*/ 14 h 14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52"/>
                <a:gd name="T103" fmla="*/ 0 h 140"/>
                <a:gd name="T104" fmla="*/ 452 w 452"/>
                <a:gd name="T105" fmla="*/ 140 h 14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52" h="140">
                  <a:moveTo>
                    <a:pt x="432" y="0"/>
                  </a:moveTo>
                  <a:lnTo>
                    <a:pt x="433" y="0"/>
                  </a:lnTo>
                  <a:lnTo>
                    <a:pt x="419" y="9"/>
                  </a:lnTo>
                  <a:lnTo>
                    <a:pt x="406" y="17"/>
                  </a:lnTo>
                  <a:lnTo>
                    <a:pt x="391" y="25"/>
                  </a:lnTo>
                  <a:lnTo>
                    <a:pt x="377" y="34"/>
                  </a:lnTo>
                  <a:lnTo>
                    <a:pt x="363" y="40"/>
                  </a:lnTo>
                  <a:lnTo>
                    <a:pt x="348" y="48"/>
                  </a:lnTo>
                  <a:lnTo>
                    <a:pt x="334" y="54"/>
                  </a:lnTo>
                  <a:lnTo>
                    <a:pt x="319" y="60"/>
                  </a:lnTo>
                  <a:lnTo>
                    <a:pt x="305" y="65"/>
                  </a:lnTo>
                  <a:lnTo>
                    <a:pt x="291" y="71"/>
                  </a:lnTo>
                  <a:lnTo>
                    <a:pt x="276" y="76"/>
                  </a:lnTo>
                  <a:lnTo>
                    <a:pt x="261" y="81"/>
                  </a:lnTo>
                  <a:lnTo>
                    <a:pt x="247" y="85"/>
                  </a:lnTo>
                  <a:lnTo>
                    <a:pt x="231" y="89"/>
                  </a:lnTo>
                  <a:lnTo>
                    <a:pt x="218" y="92"/>
                  </a:lnTo>
                  <a:lnTo>
                    <a:pt x="204" y="96"/>
                  </a:lnTo>
                  <a:lnTo>
                    <a:pt x="190" y="99"/>
                  </a:lnTo>
                  <a:lnTo>
                    <a:pt x="175" y="102"/>
                  </a:lnTo>
                  <a:lnTo>
                    <a:pt x="161" y="105"/>
                  </a:lnTo>
                  <a:lnTo>
                    <a:pt x="148" y="105"/>
                  </a:lnTo>
                  <a:lnTo>
                    <a:pt x="135" y="106"/>
                  </a:lnTo>
                  <a:lnTo>
                    <a:pt x="122" y="107"/>
                  </a:lnTo>
                  <a:lnTo>
                    <a:pt x="109" y="108"/>
                  </a:lnTo>
                  <a:lnTo>
                    <a:pt x="96" y="108"/>
                  </a:lnTo>
                  <a:lnTo>
                    <a:pt x="84" y="108"/>
                  </a:lnTo>
                  <a:lnTo>
                    <a:pt x="72" y="107"/>
                  </a:lnTo>
                  <a:lnTo>
                    <a:pt x="60" y="107"/>
                  </a:lnTo>
                  <a:lnTo>
                    <a:pt x="49" y="105"/>
                  </a:lnTo>
                  <a:lnTo>
                    <a:pt x="39" y="105"/>
                  </a:lnTo>
                  <a:lnTo>
                    <a:pt x="29" y="103"/>
                  </a:lnTo>
                  <a:lnTo>
                    <a:pt x="20" y="101"/>
                  </a:lnTo>
                  <a:lnTo>
                    <a:pt x="9" y="98"/>
                  </a:lnTo>
                  <a:lnTo>
                    <a:pt x="0" y="127"/>
                  </a:lnTo>
                  <a:lnTo>
                    <a:pt x="10" y="129"/>
                  </a:lnTo>
                  <a:lnTo>
                    <a:pt x="22" y="132"/>
                  </a:lnTo>
                  <a:lnTo>
                    <a:pt x="34" y="134"/>
                  </a:lnTo>
                  <a:lnTo>
                    <a:pt x="45" y="135"/>
                  </a:lnTo>
                  <a:lnTo>
                    <a:pt x="57" y="137"/>
                  </a:lnTo>
                  <a:lnTo>
                    <a:pt x="70" y="138"/>
                  </a:lnTo>
                  <a:lnTo>
                    <a:pt x="83" y="138"/>
                  </a:lnTo>
                  <a:lnTo>
                    <a:pt x="96" y="139"/>
                  </a:lnTo>
                  <a:lnTo>
                    <a:pt x="109" y="138"/>
                  </a:lnTo>
                  <a:lnTo>
                    <a:pt x="124" y="138"/>
                  </a:lnTo>
                  <a:lnTo>
                    <a:pt x="137" y="136"/>
                  </a:lnTo>
                  <a:lnTo>
                    <a:pt x="151" y="135"/>
                  </a:lnTo>
                  <a:lnTo>
                    <a:pt x="166" y="133"/>
                  </a:lnTo>
                  <a:lnTo>
                    <a:pt x="181" y="131"/>
                  </a:lnTo>
                  <a:lnTo>
                    <a:pt x="196" y="128"/>
                  </a:lnTo>
                  <a:lnTo>
                    <a:pt x="211" y="126"/>
                  </a:lnTo>
                  <a:lnTo>
                    <a:pt x="226" y="122"/>
                  </a:lnTo>
                  <a:lnTo>
                    <a:pt x="241" y="119"/>
                  </a:lnTo>
                  <a:lnTo>
                    <a:pt x="255" y="114"/>
                  </a:lnTo>
                  <a:lnTo>
                    <a:pt x="270" y="109"/>
                  </a:lnTo>
                  <a:lnTo>
                    <a:pt x="286" y="105"/>
                  </a:lnTo>
                  <a:lnTo>
                    <a:pt x="301" y="100"/>
                  </a:lnTo>
                  <a:lnTo>
                    <a:pt x="316" y="94"/>
                  </a:lnTo>
                  <a:lnTo>
                    <a:pt x="332" y="88"/>
                  </a:lnTo>
                  <a:lnTo>
                    <a:pt x="347" y="81"/>
                  </a:lnTo>
                  <a:lnTo>
                    <a:pt x="362" y="75"/>
                  </a:lnTo>
                  <a:lnTo>
                    <a:pt x="377" y="67"/>
                  </a:lnTo>
                  <a:lnTo>
                    <a:pt x="392" y="60"/>
                  </a:lnTo>
                  <a:lnTo>
                    <a:pt x="406" y="52"/>
                  </a:lnTo>
                  <a:lnTo>
                    <a:pt x="421" y="43"/>
                  </a:lnTo>
                  <a:lnTo>
                    <a:pt x="436" y="35"/>
                  </a:lnTo>
                  <a:lnTo>
                    <a:pt x="450" y="25"/>
                  </a:lnTo>
                  <a:lnTo>
                    <a:pt x="451" y="25"/>
                  </a:lnTo>
                  <a:lnTo>
                    <a:pt x="432" y="0"/>
                  </a:lnTo>
                </a:path>
              </a:pathLst>
            </a:custGeom>
            <a:solidFill>
              <a:srgbClr val="00206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575" name="Freeform 19"/>
            <p:cNvSpPr>
              <a:spLocks/>
            </p:cNvSpPr>
            <p:nvPr/>
          </p:nvSpPr>
          <p:spPr bwMode="auto">
            <a:xfrm>
              <a:off x="948" y="2848"/>
              <a:ext cx="259" cy="352"/>
            </a:xfrm>
            <a:custGeom>
              <a:avLst/>
              <a:gdLst>
                <a:gd name="T0" fmla="*/ 2 w 311"/>
                <a:gd name="T1" fmla="*/ 0 h 366"/>
                <a:gd name="T2" fmla="*/ 2 w 311"/>
                <a:gd name="T3" fmla="*/ 0 h 366"/>
                <a:gd name="T4" fmla="*/ 2 w 311"/>
                <a:gd name="T5" fmla="*/ 13 h 366"/>
                <a:gd name="T6" fmla="*/ 2 w 311"/>
                <a:gd name="T7" fmla="*/ 13 h 366"/>
                <a:gd name="T8" fmla="*/ 2 w 311"/>
                <a:gd name="T9" fmla="*/ 13 h 366"/>
                <a:gd name="T10" fmla="*/ 2 w 311"/>
                <a:gd name="T11" fmla="*/ 13 h 366"/>
                <a:gd name="T12" fmla="*/ 2 w 311"/>
                <a:gd name="T13" fmla="*/ 13 h 366"/>
                <a:gd name="T14" fmla="*/ 2 w 311"/>
                <a:gd name="T15" fmla="*/ 13 h 366"/>
                <a:gd name="T16" fmla="*/ 2 w 311"/>
                <a:gd name="T17" fmla="*/ 13 h 366"/>
                <a:gd name="T18" fmla="*/ 2 w 311"/>
                <a:gd name="T19" fmla="*/ 13 h 366"/>
                <a:gd name="T20" fmla="*/ 2 w 311"/>
                <a:gd name="T21" fmla="*/ 13 h 366"/>
                <a:gd name="T22" fmla="*/ 2 w 311"/>
                <a:gd name="T23" fmla="*/ 13 h 366"/>
                <a:gd name="T24" fmla="*/ 2 w 311"/>
                <a:gd name="T25" fmla="*/ 13 h 366"/>
                <a:gd name="T26" fmla="*/ 2 w 311"/>
                <a:gd name="T27" fmla="*/ 13 h 366"/>
                <a:gd name="T28" fmla="*/ 2 w 311"/>
                <a:gd name="T29" fmla="*/ 13 h 366"/>
                <a:gd name="T30" fmla="*/ 2 w 311"/>
                <a:gd name="T31" fmla="*/ 13 h 366"/>
                <a:gd name="T32" fmla="*/ 2 w 311"/>
                <a:gd name="T33" fmla="*/ 15 h 366"/>
                <a:gd name="T34" fmla="*/ 0 w 311"/>
                <a:gd name="T35" fmla="*/ 16 h 366"/>
                <a:gd name="T36" fmla="*/ 2 w 311"/>
                <a:gd name="T37" fmla="*/ 18 h 366"/>
                <a:gd name="T38" fmla="*/ 2 w 311"/>
                <a:gd name="T39" fmla="*/ 16 h 366"/>
                <a:gd name="T40" fmla="*/ 2 w 311"/>
                <a:gd name="T41" fmla="*/ 15 h 366"/>
                <a:gd name="T42" fmla="*/ 2 w 311"/>
                <a:gd name="T43" fmla="*/ 14 h 366"/>
                <a:gd name="T44" fmla="*/ 2 w 311"/>
                <a:gd name="T45" fmla="*/ 13 h 366"/>
                <a:gd name="T46" fmla="*/ 2 w 311"/>
                <a:gd name="T47" fmla="*/ 13 h 366"/>
                <a:gd name="T48" fmla="*/ 2 w 311"/>
                <a:gd name="T49" fmla="*/ 13 h 366"/>
                <a:gd name="T50" fmla="*/ 2 w 311"/>
                <a:gd name="T51" fmla="*/ 13 h 366"/>
                <a:gd name="T52" fmla="*/ 2 w 311"/>
                <a:gd name="T53" fmla="*/ 13 h 366"/>
                <a:gd name="T54" fmla="*/ 2 w 311"/>
                <a:gd name="T55" fmla="*/ 13 h 366"/>
                <a:gd name="T56" fmla="*/ 2 w 311"/>
                <a:gd name="T57" fmla="*/ 13 h 366"/>
                <a:gd name="T58" fmla="*/ 2 w 311"/>
                <a:gd name="T59" fmla="*/ 13 h 366"/>
                <a:gd name="T60" fmla="*/ 2 w 311"/>
                <a:gd name="T61" fmla="*/ 13 h 366"/>
                <a:gd name="T62" fmla="*/ 2 w 311"/>
                <a:gd name="T63" fmla="*/ 13 h 366"/>
                <a:gd name="T64" fmla="*/ 2 w 311"/>
                <a:gd name="T65" fmla="*/ 13 h 366"/>
                <a:gd name="T66" fmla="*/ 2 w 311"/>
                <a:gd name="T67" fmla="*/ 13 h 366"/>
                <a:gd name="T68" fmla="*/ 2 w 311"/>
                <a:gd name="T69" fmla="*/ 13 h 366"/>
                <a:gd name="T70" fmla="*/ 2 w 311"/>
                <a:gd name="T71" fmla="*/ 0 h 36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11"/>
                <a:gd name="T109" fmla="*/ 0 h 366"/>
                <a:gd name="T110" fmla="*/ 311 w 311"/>
                <a:gd name="T111" fmla="*/ 366 h 36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11" h="366">
                  <a:moveTo>
                    <a:pt x="287" y="0"/>
                  </a:moveTo>
                  <a:lnTo>
                    <a:pt x="287" y="0"/>
                  </a:lnTo>
                  <a:lnTo>
                    <a:pt x="262" y="27"/>
                  </a:lnTo>
                  <a:lnTo>
                    <a:pt x="239" y="53"/>
                  </a:lnTo>
                  <a:lnTo>
                    <a:pt x="219" y="78"/>
                  </a:lnTo>
                  <a:lnTo>
                    <a:pt x="200" y="102"/>
                  </a:lnTo>
                  <a:lnTo>
                    <a:pt x="183" y="127"/>
                  </a:lnTo>
                  <a:lnTo>
                    <a:pt x="168" y="150"/>
                  </a:lnTo>
                  <a:lnTo>
                    <a:pt x="152" y="172"/>
                  </a:lnTo>
                  <a:lnTo>
                    <a:pt x="137" y="193"/>
                  </a:lnTo>
                  <a:lnTo>
                    <a:pt x="123" y="213"/>
                  </a:lnTo>
                  <a:lnTo>
                    <a:pt x="109" y="233"/>
                  </a:lnTo>
                  <a:lnTo>
                    <a:pt x="93" y="252"/>
                  </a:lnTo>
                  <a:lnTo>
                    <a:pt x="78" y="271"/>
                  </a:lnTo>
                  <a:lnTo>
                    <a:pt x="61" y="289"/>
                  </a:lnTo>
                  <a:lnTo>
                    <a:pt x="43" y="306"/>
                  </a:lnTo>
                  <a:lnTo>
                    <a:pt x="23" y="323"/>
                  </a:lnTo>
                  <a:lnTo>
                    <a:pt x="0" y="339"/>
                  </a:lnTo>
                  <a:lnTo>
                    <a:pt x="19" y="365"/>
                  </a:lnTo>
                  <a:lnTo>
                    <a:pt x="42" y="347"/>
                  </a:lnTo>
                  <a:lnTo>
                    <a:pt x="64" y="330"/>
                  </a:lnTo>
                  <a:lnTo>
                    <a:pt x="82" y="311"/>
                  </a:lnTo>
                  <a:lnTo>
                    <a:pt x="101" y="291"/>
                  </a:lnTo>
                  <a:lnTo>
                    <a:pt x="118" y="273"/>
                  </a:lnTo>
                  <a:lnTo>
                    <a:pt x="133" y="252"/>
                  </a:lnTo>
                  <a:lnTo>
                    <a:pt x="148" y="232"/>
                  </a:lnTo>
                  <a:lnTo>
                    <a:pt x="163" y="211"/>
                  </a:lnTo>
                  <a:lnTo>
                    <a:pt x="178" y="189"/>
                  </a:lnTo>
                  <a:lnTo>
                    <a:pt x="192" y="167"/>
                  </a:lnTo>
                  <a:lnTo>
                    <a:pt x="209" y="145"/>
                  </a:lnTo>
                  <a:lnTo>
                    <a:pt x="226" y="121"/>
                  </a:lnTo>
                  <a:lnTo>
                    <a:pt x="244" y="97"/>
                  </a:lnTo>
                  <a:lnTo>
                    <a:pt x="263" y="74"/>
                  </a:lnTo>
                  <a:lnTo>
                    <a:pt x="285" y="48"/>
                  </a:lnTo>
                  <a:lnTo>
                    <a:pt x="310" y="22"/>
                  </a:lnTo>
                  <a:lnTo>
                    <a:pt x="287" y="0"/>
                  </a:lnTo>
                </a:path>
              </a:pathLst>
            </a:custGeom>
            <a:solidFill>
              <a:srgbClr val="00206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576" name="Freeform 20"/>
            <p:cNvSpPr>
              <a:spLocks/>
            </p:cNvSpPr>
            <p:nvPr/>
          </p:nvSpPr>
          <p:spPr bwMode="auto">
            <a:xfrm>
              <a:off x="1192" y="2622"/>
              <a:ext cx="228" cy="243"/>
            </a:xfrm>
            <a:custGeom>
              <a:avLst/>
              <a:gdLst>
                <a:gd name="T0" fmla="*/ 3 w 273"/>
                <a:gd name="T1" fmla="*/ 0 h 253"/>
                <a:gd name="T2" fmla="*/ 3 w 273"/>
                <a:gd name="T3" fmla="*/ 0 h 253"/>
                <a:gd name="T4" fmla="*/ 3 w 273"/>
                <a:gd name="T5" fmla="*/ 12 h 253"/>
                <a:gd name="T6" fmla="*/ 3 w 273"/>
                <a:gd name="T7" fmla="*/ 12 h 253"/>
                <a:gd name="T8" fmla="*/ 3 w 273"/>
                <a:gd name="T9" fmla="*/ 12 h 253"/>
                <a:gd name="T10" fmla="*/ 3 w 273"/>
                <a:gd name="T11" fmla="*/ 12 h 253"/>
                <a:gd name="T12" fmla="*/ 3 w 273"/>
                <a:gd name="T13" fmla="*/ 12 h 253"/>
                <a:gd name="T14" fmla="*/ 3 w 273"/>
                <a:gd name="T15" fmla="*/ 12 h 253"/>
                <a:gd name="T16" fmla="*/ 3 w 273"/>
                <a:gd name="T17" fmla="*/ 12 h 253"/>
                <a:gd name="T18" fmla="*/ 3 w 273"/>
                <a:gd name="T19" fmla="*/ 12 h 253"/>
                <a:gd name="T20" fmla="*/ 3 w 273"/>
                <a:gd name="T21" fmla="*/ 12 h 253"/>
                <a:gd name="T22" fmla="*/ 3 w 273"/>
                <a:gd name="T23" fmla="*/ 12 h 253"/>
                <a:gd name="T24" fmla="*/ 3 w 273"/>
                <a:gd name="T25" fmla="*/ 12 h 253"/>
                <a:gd name="T26" fmla="*/ 3 w 273"/>
                <a:gd name="T27" fmla="*/ 12 h 253"/>
                <a:gd name="T28" fmla="*/ 3 w 273"/>
                <a:gd name="T29" fmla="*/ 12 h 253"/>
                <a:gd name="T30" fmla="*/ 3 w 273"/>
                <a:gd name="T31" fmla="*/ 12 h 253"/>
                <a:gd name="T32" fmla="*/ 3 w 273"/>
                <a:gd name="T33" fmla="*/ 12 h 253"/>
                <a:gd name="T34" fmla="*/ 0 w 273"/>
                <a:gd name="T35" fmla="*/ 12 h 253"/>
                <a:gd name="T36" fmla="*/ 3 w 273"/>
                <a:gd name="T37" fmla="*/ 12 h 253"/>
                <a:gd name="T38" fmla="*/ 3 w 273"/>
                <a:gd name="T39" fmla="*/ 12 h 253"/>
                <a:gd name="T40" fmla="*/ 3 w 273"/>
                <a:gd name="T41" fmla="*/ 12 h 253"/>
                <a:gd name="T42" fmla="*/ 3 w 273"/>
                <a:gd name="T43" fmla="*/ 12 h 253"/>
                <a:gd name="T44" fmla="*/ 3 w 273"/>
                <a:gd name="T45" fmla="*/ 12 h 253"/>
                <a:gd name="T46" fmla="*/ 3 w 273"/>
                <a:gd name="T47" fmla="*/ 12 h 253"/>
                <a:gd name="T48" fmla="*/ 3 w 273"/>
                <a:gd name="T49" fmla="*/ 12 h 253"/>
                <a:gd name="T50" fmla="*/ 3 w 273"/>
                <a:gd name="T51" fmla="*/ 12 h 253"/>
                <a:gd name="T52" fmla="*/ 3 w 273"/>
                <a:gd name="T53" fmla="*/ 12 h 253"/>
                <a:gd name="T54" fmla="*/ 3 w 273"/>
                <a:gd name="T55" fmla="*/ 12 h 253"/>
                <a:gd name="T56" fmla="*/ 3 w 273"/>
                <a:gd name="T57" fmla="*/ 12 h 253"/>
                <a:gd name="T58" fmla="*/ 3 w 273"/>
                <a:gd name="T59" fmla="*/ 12 h 253"/>
                <a:gd name="T60" fmla="*/ 3 w 273"/>
                <a:gd name="T61" fmla="*/ 12 h 253"/>
                <a:gd name="T62" fmla="*/ 3 w 273"/>
                <a:gd name="T63" fmla="*/ 12 h 253"/>
                <a:gd name="T64" fmla="*/ 3 w 273"/>
                <a:gd name="T65" fmla="*/ 12 h 253"/>
                <a:gd name="T66" fmla="*/ 3 w 273"/>
                <a:gd name="T67" fmla="*/ 12 h 253"/>
                <a:gd name="T68" fmla="*/ 3 w 273"/>
                <a:gd name="T69" fmla="*/ 12 h 253"/>
                <a:gd name="T70" fmla="*/ 3 w 273"/>
                <a:gd name="T71" fmla="*/ 0 h 25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73"/>
                <a:gd name="T109" fmla="*/ 0 h 253"/>
                <a:gd name="T110" fmla="*/ 273 w 273"/>
                <a:gd name="T111" fmla="*/ 253 h 25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73" h="253">
                  <a:moveTo>
                    <a:pt x="244" y="0"/>
                  </a:moveTo>
                  <a:lnTo>
                    <a:pt x="244" y="0"/>
                  </a:lnTo>
                  <a:lnTo>
                    <a:pt x="234" y="20"/>
                  </a:lnTo>
                  <a:lnTo>
                    <a:pt x="223" y="37"/>
                  </a:lnTo>
                  <a:lnTo>
                    <a:pt x="210" y="55"/>
                  </a:lnTo>
                  <a:lnTo>
                    <a:pt x="195" y="72"/>
                  </a:lnTo>
                  <a:lnTo>
                    <a:pt x="179" y="89"/>
                  </a:lnTo>
                  <a:lnTo>
                    <a:pt x="163" y="105"/>
                  </a:lnTo>
                  <a:lnTo>
                    <a:pt x="145" y="119"/>
                  </a:lnTo>
                  <a:lnTo>
                    <a:pt x="127" y="134"/>
                  </a:lnTo>
                  <a:lnTo>
                    <a:pt x="108" y="147"/>
                  </a:lnTo>
                  <a:lnTo>
                    <a:pt x="91" y="161"/>
                  </a:lnTo>
                  <a:lnTo>
                    <a:pt x="73" y="173"/>
                  </a:lnTo>
                  <a:lnTo>
                    <a:pt x="56" y="186"/>
                  </a:lnTo>
                  <a:lnTo>
                    <a:pt x="40" y="197"/>
                  </a:lnTo>
                  <a:lnTo>
                    <a:pt x="25" y="208"/>
                  </a:lnTo>
                  <a:lnTo>
                    <a:pt x="13" y="220"/>
                  </a:lnTo>
                  <a:lnTo>
                    <a:pt x="0" y="231"/>
                  </a:lnTo>
                  <a:lnTo>
                    <a:pt x="22" y="252"/>
                  </a:lnTo>
                  <a:lnTo>
                    <a:pt x="33" y="243"/>
                  </a:lnTo>
                  <a:lnTo>
                    <a:pt x="45" y="232"/>
                  </a:lnTo>
                  <a:lnTo>
                    <a:pt x="58" y="222"/>
                  </a:lnTo>
                  <a:lnTo>
                    <a:pt x="74" y="211"/>
                  </a:lnTo>
                  <a:lnTo>
                    <a:pt x="91" y="199"/>
                  </a:lnTo>
                  <a:lnTo>
                    <a:pt x="108" y="186"/>
                  </a:lnTo>
                  <a:lnTo>
                    <a:pt x="128" y="173"/>
                  </a:lnTo>
                  <a:lnTo>
                    <a:pt x="146" y="158"/>
                  </a:lnTo>
                  <a:lnTo>
                    <a:pt x="165" y="144"/>
                  </a:lnTo>
                  <a:lnTo>
                    <a:pt x="182" y="127"/>
                  </a:lnTo>
                  <a:lnTo>
                    <a:pt x="201" y="111"/>
                  </a:lnTo>
                  <a:lnTo>
                    <a:pt x="218" y="94"/>
                  </a:lnTo>
                  <a:lnTo>
                    <a:pt x="234" y="74"/>
                  </a:lnTo>
                  <a:lnTo>
                    <a:pt x="249" y="55"/>
                  </a:lnTo>
                  <a:lnTo>
                    <a:pt x="261" y="34"/>
                  </a:lnTo>
                  <a:lnTo>
                    <a:pt x="272" y="12"/>
                  </a:lnTo>
                  <a:lnTo>
                    <a:pt x="244" y="0"/>
                  </a:lnTo>
                </a:path>
              </a:pathLst>
            </a:custGeom>
            <a:solidFill>
              <a:srgbClr val="00206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577" name="Freeform 21"/>
            <p:cNvSpPr>
              <a:spLocks/>
            </p:cNvSpPr>
            <p:nvPr/>
          </p:nvSpPr>
          <p:spPr bwMode="auto">
            <a:xfrm>
              <a:off x="1374" y="2251"/>
              <a:ext cx="75" cy="378"/>
            </a:xfrm>
            <a:custGeom>
              <a:avLst/>
              <a:gdLst>
                <a:gd name="T0" fmla="*/ 0 w 90"/>
                <a:gd name="T1" fmla="*/ 12 h 394"/>
                <a:gd name="T2" fmla="*/ 3 w 90"/>
                <a:gd name="T3" fmla="*/ 12 h 394"/>
                <a:gd name="T4" fmla="*/ 3 w 90"/>
                <a:gd name="T5" fmla="*/ 12 h 394"/>
                <a:gd name="T6" fmla="*/ 3 w 90"/>
                <a:gd name="T7" fmla="*/ 12 h 394"/>
                <a:gd name="T8" fmla="*/ 3 w 90"/>
                <a:gd name="T9" fmla="*/ 12 h 394"/>
                <a:gd name="T10" fmla="*/ 3 w 90"/>
                <a:gd name="T11" fmla="*/ 12 h 394"/>
                <a:gd name="T12" fmla="*/ 3 w 90"/>
                <a:gd name="T13" fmla="*/ 12 h 394"/>
                <a:gd name="T14" fmla="*/ 3 w 90"/>
                <a:gd name="T15" fmla="*/ 12 h 394"/>
                <a:gd name="T16" fmla="*/ 3 w 90"/>
                <a:gd name="T17" fmla="*/ 12 h 394"/>
                <a:gd name="T18" fmla="*/ 3 w 90"/>
                <a:gd name="T19" fmla="*/ 12 h 394"/>
                <a:gd name="T20" fmla="*/ 3 w 90"/>
                <a:gd name="T21" fmla="*/ 12 h 394"/>
                <a:gd name="T22" fmla="*/ 3 w 90"/>
                <a:gd name="T23" fmla="*/ 12 h 394"/>
                <a:gd name="T24" fmla="*/ 3 w 90"/>
                <a:gd name="T25" fmla="*/ 12 h 394"/>
                <a:gd name="T26" fmla="*/ 3 w 90"/>
                <a:gd name="T27" fmla="*/ 12 h 394"/>
                <a:gd name="T28" fmla="*/ 3 w 90"/>
                <a:gd name="T29" fmla="*/ 12 h 394"/>
                <a:gd name="T30" fmla="*/ 3 w 90"/>
                <a:gd name="T31" fmla="*/ 12 h 394"/>
                <a:gd name="T32" fmla="*/ 3 w 90"/>
                <a:gd name="T33" fmla="*/ 14 h 394"/>
                <a:gd name="T34" fmla="*/ 3 w 90"/>
                <a:gd name="T35" fmla="*/ 14 h 394"/>
                <a:gd name="T36" fmla="*/ 3 w 90"/>
                <a:gd name="T37" fmla="*/ 12 h 394"/>
                <a:gd name="T38" fmla="*/ 3 w 90"/>
                <a:gd name="T39" fmla="*/ 12 h 394"/>
                <a:gd name="T40" fmla="*/ 3 w 90"/>
                <a:gd name="T41" fmla="*/ 12 h 394"/>
                <a:gd name="T42" fmla="*/ 3 w 90"/>
                <a:gd name="T43" fmla="*/ 12 h 394"/>
                <a:gd name="T44" fmla="*/ 3 w 90"/>
                <a:gd name="T45" fmla="*/ 12 h 394"/>
                <a:gd name="T46" fmla="*/ 3 w 90"/>
                <a:gd name="T47" fmla="*/ 12 h 394"/>
                <a:gd name="T48" fmla="*/ 3 w 90"/>
                <a:gd name="T49" fmla="*/ 12 h 394"/>
                <a:gd name="T50" fmla="*/ 3 w 90"/>
                <a:gd name="T51" fmla="*/ 12 h 394"/>
                <a:gd name="T52" fmla="*/ 3 w 90"/>
                <a:gd name="T53" fmla="*/ 12 h 394"/>
                <a:gd name="T54" fmla="*/ 3 w 90"/>
                <a:gd name="T55" fmla="*/ 12 h 394"/>
                <a:gd name="T56" fmla="*/ 3 w 90"/>
                <a:gd name="T57" fmla="*/ 12 h 394"/>
                <a:gd name="T58" fmla="*/ 3 w 90"/>
                <a:gd name="T59" fmla="*/ 12 h 394"/>
                <a:gd name="T60" fmla="*/ 3 w 90"/>
                <a:gd name="T61" fmla="*/ 12 h 394"/>
                <a:gd name="T62" fmla="*/ 3 w 90"/>
                <a:gd name="T63" fmla="*/ 12 h 394"/>
                <a:gd name="T64" fmla="*/ 3 w 90"/>
                <a:gd name="T65" fmla="*/ 10 h 394"/>
                <a:gd name="T66" fmla="*/ 3 w 90"/>
                <a:gd name="T67" fmla="*/ 0 h 394"/>
                <a:gd name="T68" fmla="*/ 3 w 90"/>
                <a:gd name="T69" fmla="*/ 0 h 39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0"/>
                <a:gd name="T106" fmla="*/ 0 h 394"/>
                <a:gd name="T107" fmla="*/ 90 w 90"/>
                <a:gd name="T108" fmla="*/ 394 h 39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0" h="394">
                  <a:moveTo>
                    <a:pt x="0" y="22"/>
                  </a:moveTo>
                  <a:lnTo>
                    <a:pt x="0" y="22"/>
                  </a:lnTo>
                  <a:lnTo>
                    <a:pt x="6" y="30"/>
                  </a:lnTo>
                  <a:lnTo>
                    <a:pt x="11" y="36"/>
                  </a:lnTo>
                  <a:lnTo>
                    <a:pt x="18" y="46"/>
                  </a:lnTo>
                  <a:lnTo>
                    <a:pt x="22" y="54"/>
                  </a:lnTo>
                  <a:lnTo>
                    <a:pt x="27" y="64"/>
                  </a:lnTo>
                  <a:lnTo>
                    <a:pt x="32" y="73"/>
                  </a:lnTo>
                  <a:lnTo>
                    <a:pt x="36" y="84"/>
                  </a:lnTo>
                  <a:lnTo>
                    <a:pt x="39" y="94"/>
                  </a:lnTo>
                  <a:lnTo>
                    <a:pt x="43" y="104"/>
                  </a:lnTo>
                  <a:lnTo>
                    <a:pt x="46" y="115"/>
                  </a:lnTo>
                  <a:lnTo>
                    <a:pt x="49" y="125"/>
                  </a:lnTo>
                  <a:lnTo>
                    <a:pt x="52" y="138"/>
                  </a:lnTo>
                  <a:lnTo>
                    <a:pt x="53" y="149"/>
                  </a:lnTo>
                  <a:lnTo>
                    <a:pt x="55" y="161"/>
                  </a:lnTo>
                  <a:lnTo>
                    <a:pt x="57" y="172"/>
                  </a:lnTo>
                  <a:lnTo>
                    <a:pt x="58" y="184"/>
                  </a:lnTo>
                  <a:lnTo>
                    <a:pt x="59" y="197"/>
                  </a:lnTo>
                  <a:lnTo>
                    <a:pt x="59" y="209"/>
                  </a:lnTo>
                  <a:lnTo>
                    <a:pt x="59" y="222"/>
                  </a:lnTo>
                  <a:lnTo>
                    <a:pt x="59" y="234"/>
                  </a:lnTo>
                  <a:lnTo>
                    <a:pt x="59" y="246"/>
                  </a:lnTo>
                  <a:lnTo>
                    <a:pt x="58" y="258"/>
                  </a:lnTo>
                  <a:lnTo>
                    <a:pt x="57" y="271"/>
                  </a:lnTo>
                  <a:lnTo>
                    <a:pt x="55" y="284"/>
                  </a:lnTo>
                  <a:lnTo>
                    <a:pt x="53" y="295"/>
                  </a:lnTo>
                  <a:lnTo>
                    <a:pt x="51" y="309"/>
                  </a:lnTo>
                  <a:lnTo>
                    <a:pt x="47" y="321"/>
                  </a:lnTo>
                  <a:lnTo>
                    <a:pt x="45" y="333"/>
                  </a:lnTo>
                  <a:lnTo>
                    <a:pt x="41" y="345"/>
                  </a:lnTo>
                  <a:lnTo>
                    <a:pt x="37" y="358"/>
                  </a:lnTo>
                  <a:lnTo>
                    <a:pt x="33" y="369"/>
                  </a:lnTo>
                  <a:lnTo>
                    <a:pt x="30" y="381"/>
                  </a:lnTo>
                  <a:lnTo>
                    <a:pt x="57" y="393"/>
                  </a:lnTo>
                  <a:lnTo>
                    <a:pt x="61" y="380"/>
                  </a:lnTo>
                  <a:lnTo>
                    <a:pt x="66" y="367"/>
                  </a:lnTo>
                  <a:lnTo>
                    <a:pt x="70" y="355"/>
                  </a:lnTo>
                  <a:lnTo>
                    <a:pt x="73" y="342"/>
                  </a:lnTo>
                  <a:lnTo>
                    <a:pt x="77" y="328"/>
                  </a:lnTo>
                  <a:lnTo>
                    <a:pt x="80" y="314"/>
                  </a:lnTo>
                  <a:lnTo>
                    <a:pt x="82" y="301"/>
                  </a:lnTo>
                  <a:lnTo>
                    <a:pt x="84" y="288"/>
                  </a:lnTo>
                  <a:lnTo>
                    <a:pt x="85" y="275"/>
                  </a:lnTo>
                  <a:lnTo>
                    <a:pt x="87" y="261"/>
                  </a:lnTo>
                  <a:lnTo>
                    <a:pt x="88" y="248"/>
                  </a:lnTo>
                  <a:lnTo>
                    <a:pt x="89" y="234"/>
                  </a:lnTo>
                  <a:lnTo>
                    <a:pt x="89" y="222"/>
                  </a:lnTo>
                  <a:lnTo>
                    <a:pt x="89" y="209"/>
                  </a:lnTo>
                  <a:lnTo>
                    <a:pt x="88" y="196"/>
                  </a:lnTo>
                  <a:lnTo>
                    <a:pt x="87" y="182"/>
                  </a:lnTo>
                  <a:lnTo>
                    <a:pt x="86" y="168"/>
                  </a:lnTo>
                  <a:lnTo>
                    <a:pt x="84" y="156"/>
                  </a:lnTo>
                  <a:lnTo>
                    <a:pt x="83" y="143"/>
                  </a:lnTo>
                  <a:lnTo>
                    <a:pt x="81" y="131"/>
                  </a:lnTo>
                  <a:lnTo>
                    <a:pt x="78" y="118"/>
                  </a:lnTo>
                  <a:lnTo>
                    <a:pt x="74" y="107"/>
                  </a:lnTo>
                  <a:lnTo>
                    <a:pt x="71" y="95"/>
                  </a:lnTo>
                  <a:lnTo>
                    <a:pt x="67" y="83"/>
                  </a:lnTo>
                  <a:lnTo>
                    <a:pt x="63" y="71"/>
                  </a:lnTo>
                  <a:lnTo>
                    <a:pt x="58" y="61"/>
                  </a:lnTo>
                  <a:lnTo>
                    <a:pt x="53" y="50"/>
                  </a:lnTo>
                  <a:lnTo>
                    <a:pt x="48" y="38"/>
                  </a:lnTo>
                  <a:lnTo>
                    <a:pt x="43" y="30"/>
                  </a:lnTo>
                  <a:lnTo>
                    <a:pt x="36" y="20"/>
                  </a:lnTo>
                  <a:lnTo>
                    <a:pt x="30" y="10"/>
                  </a:lnTo>
                  <a:lnTo>
                    <a:pt x="22" y="1"/>
                  </a:lnTo>
                  <a:lnTo>
                    <a:pt x="22" y="0"/>
                  </a:lnTo>
                  <a:lnTo>
                    <a:pt x="22" y="1"/>
                  </a:lnTo>
                  <a:lnTo>
                    <a:pt x="22" y="0"/>
                  </a:lnTo>
                  <a:lnTo>
                    <a:pt x="0" y="22"/>
                  </a:lnTo>
                </a:path>
              </a:pathLst>
            </a:custGeom>
            <a:solidFill>
              <a:srgbClr val="00206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578" name="Freeform 22"/>
            <p:cNvSpPr>
              <a:spLocks/>
            </p:cNvSpPr>
            <p:nvPr/>
          </p:nvSpPr>
          <p:spPr bwMode="auto">
            <a:xfrm>
              <a:off x="1007" y="2045"/>
              <a:ext cx="382" cy="222"/>
            </a:xfrm>
            <a:custGeom>
              <a:avLst/>
              <a:gdLst>
                <a:gd name="T0" fmla="*/ 3 w 457"/>
                <a:gd name="T1" fmla="*/ 12 h 231"/>
                <a:gd name="T2" fmla="*/ 3 w 457"/>
                <a:gd name="T3" fmla="*/ 12 h 231"/>
                <a:gd name="T4" fmla="*/ 3 w 457"/>
                <a:gd name="T5" fmla="*/ 12 h 231"/>
                <a:gd name="T6" fmla="*/ 3 w 457"/>
                <a:gd name="T7" fmla="*/ 12 h 231"/>
                <a:gd name="T8" fmla="*/ 3 w 457"/>
                <a:gd name="T9" fmla="*/ 12 h 231"/>
                <a:gd name="T10" fmla="*/ 3 w 457"/>
                <a:gd name="T11" fmla="*/ 12 h 231"/>
                <a:gd name="T12" fmla="*/ 3 w 457"/>
                <a:gd name="T13" fmla="*/ 12 h 231"/>
                <a:gd name="T14" fmla="*/ 3 w 457"/>
                <a:gd name="T15" fmla="*/ 12 h 231"/>
                <a:gd name="T16" fmla="*/ 3 w 457"/>
                <a:gd name="T17" fmla="*/ 12 h 231"/>
                <a:gd name="T18" fmla="*/ 3 w 457"/>
                <a:gd name="T19" fmla="*/ 12 h 231"/>
                <a:gd name="T20" fmla="*/ 3 w 457"/>
                <a:gd name="T21" fmla="*/ 12 h 231"/>
                <a:gd name="T22" fmla="*/ 3 w 457"/>
                <a:gd name="T23" fmla="*/ 12 h 231"/>
                <a:gd name="T24" fmla="*/ 3 w 457"/>
                <a:gd name="T25" fmla="*/ 12 h 231"/>
                <a:gd name="T26" fmla="*/ 3 w 457"/>
                <a:gd name="T27" fmla="*/ 12 h 231"/>
                <a:gd name="T28" fmla="*/ 3 w 457"/>
                <a:gd name="T29" fmla="*/ 12 h 231"/>
                <a:gd name="T30" fmla="*/ 3 w 457"/>
                <a:gd name="T31" fmla="*/ 12 h 231"/>
                <a:gd name="T32" fmla="*/ 3 w 457"/>
                <a:gd name="T33" fmla="*/ 12 h 231"/>
                <a:gd name="T34" fmla="*/ 3 w 457"/>
                <a:gd name="T35" fmla="*/ 12 h 231"/>
                <a:gd name="T36" fmla="*/ 3 w 457"/>
                <a:gd name="T37" fmla="*/ 12 h 231"/>
                <a:gd name="T38" fmla="*/ 3 w 457"/>
                <a:gd name="T39" fmla="*/ 12 h 231"/>
                <a:gd name="T40" fmla="*/ 3 w 457"/>
                <a:gd name="T41" fmla="*/ 12 h 231"/>
                <a:gd name="T42" fmla="*/ 3 w 457"/>
                <a:gd name="T43" fmla="*/ 12 h 231"/>
                <a:gd name="T44" fmla="*/ 3 w 457"/>
                <a:gd name="T45" fmla="*/ 12 h 231"/>
                <a:gd name="T46" fmla="*/ 3 w 457"/>
                <a:gd name="T47" fmla="*/ 12 h 231"/>
                <a:gd name="T48" fmla="*/ 3 w 457"/>
                <a:gd name="T49" fmla="*/ 12 h 231"/>
                <a:gd name="T50" fmla="*/ 3 w 457"/>
                <a:gd name="T51" fmla="*/ 12 h 231"/>
                <a:gd name="T52" fmla="*/ 3 w 457"/>
                <a:gd name="T53" fmla="*/ 12 h 231"/>
                <a:gd name="T54" fmla="*/ 3 w 457"/>
                <a:gd name="T55" fmla="*/ 12 h 231"/>
                <a:gd name="T56" fmla="*/ 3 w 457"/>
                <a:gd name="T57" fmla="*/ 12 h 231"/>
                <a:gd name="T58" fmla="*/ 3 w 457"/>
                <a:gd name="T59" fmla="*/ 8 h 231"/>
                <a:gd name="T60" fmla="*/ 3 w 457"/>
                <a:gd name="T61" fmla="*/ 4 h 231"/>
                <a:gd name="T62" fmla="*/ 3 w 457"/>
                <a:gd name="T63" fmla="*/ 1 h 231"/>
                <a:gd name="T64" fmla="*/ 3 w 457"/>
                <a:gd name="T65" fmla="*/ 0 h 231"/>
                <a:gd name="T66" fmla="*/ 3 w 457"/>
                <a:gd name="T67" fmla="*/ 12 h 23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57"/>
                <a:gd name="T103" fmla="*/ 0 h 231"/>
                <a:gd name="T104" fmla="*/ 457 w 457"/>
                <a:gd name="T105" fmla="*/ 231 h 23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57" h="231">
                  <a:moveTo>
                    <a:pt x="4" y="31"/>
                  </a:moveTo>
                  <a:lnTo>
                    <a:pt x="4" y="31"/>
                  </a:lnTo>
                  <a:lnTo>
                    <a:pt x="6" y="32"/>
                  </a:lnTo>
                  <a:lnTo>
                    <a:pt x="11" y="32"/>
                  </a:lnTo>
                  <a:lnTo>
                    <a:pt x="16" y="32"/>
                  </a:lnTo>
                  <a:lnTo>
                    <a:pt x="23" y="33"/>
                  </a:lnTo>
                  <a:lnTo>
                    <a:pt x="33" y="35"/>
                  </a:lnTo>
                  <a:lnTo>
                    <a:pt x="42" y="36"/>
                  </a:lnTo>
                  <a:lnTo>
                    <a:pt x="52" y="38"/>
                  </a:lnTo>
                  <a:lnTo>
                    <a:pt x="65" y="41"/>
                  </a:lnTo>
                  <a:lnTo>
                    <a:pt x="77" y="44"/>
                  </a:lnTo>
                  <a:lnTo>
                    <a:pt x="91" y="47"/>
                  </a:lnTo>
                  <a:lnTo>
                    <a:pt x="104" y="51"/>
                  </a:lnTo>
                  <a:lnTo>
                    <a:pt x="118" y="56"/>
                  </a:lnTo>
                  <a:lnTo>
                    <a:pt x="133" y="60"/>
                  </a:lnTo>
                  <a:lnTo>
                    <a:pt x="150" y="65"/>
                  </a:lnTo>
                  <a:lnTo>
                    <a:pt x="165" y="70"/>
                  </a:lnTo>
                  <a:lnTo>
                    <a:pt x="183" y="77"/>
                  </a:lnTo>
                  <a:lnTo>
                    <a:pt x="198" y="83"/>
                  </a:lnTo>
                  <a:lnTo>
                    <a:pt x="215" y="90"/>
                  </a:lnTo>
                  <a:lnTo>
                    <a:pt x="232" y="96"/>
                  </a:lnTo>
                  <a:lnTo>
                    <a:pt x="249" y="105"/>
                  </a:lnTo>
                  <a:lnTo>
                    <a:pt x="266" y="112"/>
                  </a:lnTo>
                  <a:lnTo>
                    <a:pt x="283" y="122"/>
                  </a:lnTo>
                  <a:lnTo>
                    <a:pt x="300" y="131"/>
                  </a:lnTo>
                  <a:lnTo>
                    <a:pt x="316" y="139"/>
                  </a:lnTo>
                  <a:lnTo>
                    <a:pt x="333" y="150"/>
                  </a:lnTo>
                  <a:lnTo>
                    <a:pt x="349" y="160"/>
                  </a:lnTo>
                  <a:lnTo>
                    <a:pt x="364" y="171"/>
                  </a:lnTo>
                  <a:lnTo>
                    <a:pt x="379" y="181"/>
                  </a:lnTo>
                  <a:lnTo>
                    <a:pt x="394" y="194"/>
                  </a:lnTo>
                  <a:lnTo>
                    <a:pt x="408" y="206"/>
                  </a:lnTo>
                  <a:lnTo>
                    <a:pt x="420" y="218"/>
                  </a:lnTo>
                  <a:lnTo>
                    <a:pt x="433" y="230"/>
                  </a:lnTo>
                  <a:lnTo>
                    <a:pt x="456" y="209"/>
                  </a:lnTo>
                  <a:lnTo>
                    <a:pt x="443" y="195"/>
                  </a:lnTo>
                  <a:lnTo>
                    <a:pt x="429" y="181"/>
                  </a:lnTo>
                  <a:lnTo>
                    <a:pt x="414" y="170"/>
                  </a:lnTo>
                  <a:lnTo>
                    <a:pt x="398" y="157"/>
                  </a:lnTo>
                  <a:lnTo>
                    <a:pt x="382" y="145"/>
                  </a:lnTo>
                  <a:lnTo>
                    <a:pt x="366" y="135"/>
                  </a:lnTo>
                  <a:lnTo>
                    <a:pt x="349" y="123"/>
                  </a:lnTo>
                  <a:lnTo>
                    <a:pt x="333" y="113"/>
                  </a:lnTo>
                  <a:lnTo>
                    <a:pt x="315" y="103"/>
                  </a:lnTo>
                  <a:lnTo>
                    <a:pt x="298" y="94"/>
                  </a:lnTo>
                  <a:lnTo>
                    <a:pt x="280" y="85"/>
                  </a:lnTo>
                  <a:lnTo>
                    <a:pt x="263" y="77"/>
                  </a:lnTo>
                  <a:lnTo>
                    <a:pt x="245" y="68"/>
                  </a:lnTo>
                  <a:lnTo>
                    <a:pt x="227" y="61"/>
                  </a:lnTo>
                  <a:lnTo>
                    <a:pt x="210" y="54"/>
                  </a:lnTo>
                  <a:lnTo>
                    <a:pt x="192" y="48"/>
                  </a:lnTo>
                  <a:lnTo>
                    <a:pt x="176" y="41"/>
                  </a:lnTo>
                  <a:lnTo>
                    <a:pt x="159" y="36"/>
                  </a:lnTo>
                  <a:lnTo>
                    <a:pt x="144" y="31"/>
                  </a:lnTo>
                  <a:lnTo>
                    <a:pt x="128" y="25"/>
                  </a:lnTo>
                  <a:lnTo>
                    <a:pt x="113" y="21"/>
                  </a:lnTo>
                  <a:lnTo>
                    <a:pt x="99" y="18"/>
                  </a:lnTo>
                  <a:lnTo>
                    <a:pt x="85" y="14"/>
                  </a:lnTo>
                  <a:lnTo>
                    <a:pt x="72" y="11"/>
                  </a:lnTo>
                  <a:lnTo>
                    <a:pt x="60" y="8"/>
                  </a:lnTo>
                  <a:lnTo>
                    <a:pt x="48" y="6"/>
                  </a:lnTo>
                  <a:lnTo>
                    <a:pt x="38" y="4"/>
                  </a:lnTo>
                  <a:lnTo>
                    <a:pt x="29" y="2"/>
                  </a:lnTo>
                  <a:lnTo>
                    <a:pt x="21" y="1"/>
                  </a:lnTo>
                  <a:lnTo>
                    <a:pt x="12" y="0"/>
                  </a:lnTo>
                  <a:lnTo>
                    <a:pt x="6" y="0"/>
                  </a:lnTo>
                  <a:lnTo>
                    <a:pt x="0" y="1"/>
                  </a:lnTo>
                  <a:lnTo>
                    <a:pt x="4" y="31"/>
                  </a:lnTo>
                </a:path>
              </a:pathLst>
            </a:custGeom>
            <a:solidFill>
              <a:srgbClr val="00206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620567" name="Freeform 23"/>
            <p:cNvSpPr>
              <a:spLocks/>
            </p:cNvSpPr>
            <p:nvPr/>
          </p:nvSpPr>
          <p:spPr bwMode="auto">
            <a:xfrm>
              <a:off x="526" y="2062"/>
              <a:ext cx="1266" cy="1476"/>
            </a:xfrm>
            <a:custGeom>
              <a:avLst/>
              <a:gdLst/>
              <a:ahLst/>
              <a:cxnLst>
                <a:cxn ang="0">
                  <a:pos x="41" y="1354"/>
                </a:cxn>
                <a:cxn ang="0">
                  <a:pos x="139" y="1425"/>
                </a:cxn>
                <a:cxn ang="0">
                  <a:pos x="277" y="1481"/>
                </a:cxn>
                <a:cxn ang="0">
                  <a:pos x="445" y="1518"/>
                </a:cxn>
                <a:cxn ang="0">
                  <a:pos x="630" y="1535"/>
                </a:cxn>
                <a:cxn ang="0">
                  <a:pos x="823" y="1530"/>
                </a:cxn>
                <a:cxn ang="0">
                  <a:pos x="1028" y="1493"/>
                </a:cxn>
                <a:cxn ang="0">
                  <a:pos x="1222" y="1398"/>
                </a:cxn>
                <a:cxn ang="0">
                  <a:pos x="1366" y="1253"/>
                </a:cxn>
                <a:cxn ang="0">
                  <a:pos x="1459" y="1078"/>
                </a:cxn>
                <a:cxn ang="0">
                  <a:pos x="1507" y="886"/>
                </a:cxn>
                <a:cxn ang="0">
                  <a:pos x="1511" y="693"/>
                </a:cxn>
                <a:cxn ang="0">
                  <a:pos x="1474" y="513"/>
                </a:cxn>
                <a:cxn ang="0">
                  <a:pos x="1422" y="406"/>
                </a:cxn>
                <a:cxn ang="0">
                  <a:pos x="1340" y="297"/>
                </a:cxn>
                <a:cxn ang="0">
                  <a:pos x="1230" y="195"/>
                </a:cxn>
                <a:cxn ang="0">
                  <a:pos x="1098" y="108"/>
                </a:cxn>
                <a:cxn ang="0">
                  <a:pos x="947" y="42"/>
                </a:cxn>
                <a:cxn ang="0">
                  <a:pos x="781" y="6"/>
                </a:cxn>
                <a:cxn ang="0">
                  <a:pos x="726" y="1"/>
                </a:cxn>
                <a:cxn ang="0">
                  <a:pos x="773" y="15"/>
                </a:cxn>
                <a:cxn ang="0">
                  <a:pos x="842" y="32"/>
                </a:cxn>
                <a:cxn ang="0">
                  <a:pos x="901" y="41"/>
                </a:cxn>
                <a:cxn ang="0">
                  <a:pos x="951" y="78"/>
                </a:cxn>
                <a:cxn ang="0">
                  <a:pos x="1016" y="123"/>
                </a:cxn>
                <a:cxn ang="0">
                  <a:pos x="1065" y="151"/>
                </a:cxn>
                <a:cxn ang="0">
                  <a:pos x="1085" y="206"/>
                </a:cxn>
                <a:cxn ang="0">
                  <a:pos x="1117" y="275"/>
                </a:cxn>
                <a:cxn ang="0">
                  <a:pos x="1131" y="329"/>
                </a:cxn>
                <a:cxn ang="0">
                  <a:pos x="1126" y="378"/>
                </a:cxn>
                <a:cxn ang="0">
                  <a:pos x="1125" y="420"/>
                </a:cxn>
                <a:cxn ang="0">
                  <a:pos x="1130" y="460"/>
                </a:cxn>
                <a:cxn ang="0">
                  <a:pos x="1137" y="504"/>
                </a:cxn>
                <a:cxn ang="0">
                  <a:pos x="1131" y="553"/>
                </a:cxn>
                <a:cxn ang="0">
                  <a:pos x="1118" y="599"/>
                </a:cxn>
                <a:cxn ang="0">
                  <a:pos x="1092" y="654"/>
                </a:cxn>
                <a:cxn ang="0">
                  <a:pos x="1060" y="697"/>
                </a:cxn>
                <a:cxn ang="0">
                  <a:pos x="1009" y="751"/>
                </a:cxn>
                <a:cxn ang="0">
                  <a:pos x="954" y="792"/>
                </a:cxn>
                <a:cxn ang="0">
                  <a:pos x="913" y="819"/>
                </a:cxn>
                <a:cxn ang="0">
                  <a:pos x="880" y="854"/>
                </a:cxn>
                <a:cxn ang="0">
                  <a:pos x="853" y="883"/>
                </a:cxn>
                <a:cxn ang="0">
                  <a:pos x="823" y="908"/>
                </a:cxn>
                <a:cxn ang="0">
                  <a:pos x="789" y="932"/>
                </a:cxn>
                <a:cxn ang="0">
                  <a:pos x="751" y="981"/>
                </a:cxn>
                <a:cxn ang="0">
                  <a:pos x="717" y="1037"/>
                </a:cxn>
                <a:cxn ang="0">
                  <a:pos x="703" y="1072"/>
                </a:cxn>
                <a:cxn ang="0">
                  <a:pos x="683" y="1109"/>
                </a:cxn>
                <a:cxn ang="0">
                  <a:pos x="636" y="1158"/>
                </a:cxn>
                <a:cxn ang="0">
                  <a:pos x="561" y="1209"/>
                </a:cxn>
                <a:cxn ang="0">
                  <a:pos x="517" y="1238"/>
                </a:cxn>
                <a:cxn ang="0">
                  <a:pos x="492" y="1256"/>
                </a:cxn>
                <a:cxn ang="0">
                  <a:pos x="465" y="1267"/>
                </a:cxn>
                <a:cxn ang="0">
                  <a:pos x="402" y="1287"/>
                </a:cxn>
                <a:cxn ang="0">
                  <a:pos x="337" y="1307"/>
                </a:cxn>
                <a:cxn ang="0">
                  <a:pos x="274" y="1325"/>
                </a:cxn>
                <a:cxn ang="0">
                  <a:pos x="189" y="1339"/>
                </a:cxn>
                <a:cxn ang="0">
                  <a:pos x="90" y="1333"/>
                </a:cxn>
                <a:cxn ang="0">
                  <a:pos x="15" y="1305"/>
                </a:cxn>
              </a:cxnLst>
              <a:rect l="0" t="0" r="r" b="b"/>
              <a:pathLst>
                <a:path w="1515" h="1537">
                  <a:moveTo>
                    <a:pt x="0" y="1287"/>
                  </a:moveTo>
                  <a:lnTo>
                    <a:pt x="7" y="1304"/>
                  </a:lnTo>
                  <a:lnTo>
                    <a:pt x="16" y="1321"/>
                  </a:lnTo>
                  <a:lnTo>
                    <a:pt x="28" y="1338"/>
                  </a:lnTo>
                  <a:lnTo>
                    <a:pt x="41" y="1354"/>
                  </a:lnTo>
                  <a:lnTo>
                    <a:pt x="57" y="1370"/>
                  </a:lnTo>
                  <a:lnTo>
                    <a:pt x="75" y="1384"/>
                  </a:lnTo>
                  <a:lnTo>
                    <a:pt x="95" y="1399"/>
                  </a:lnTo>
                  <a:lnTo>
                    <a:pt x="117" y="1411"/>
                  </a:lnTo>
                  <a:lnTo>
                    <a:pt x="139" y="1425"/>
                  </a:lnTo>
                  <a:lnTo>
                    <a:pt x="163" y="1437"/>
                  </a:lnTo>
                  <a:lnTo>
                    <a:pt x="190" y="1449"/>
                  </a:lnTo>
                  <a:lnTo>
                    <a:pt x="218" y="1460"/>
                  </a:lnTo>
                  <a:lnTo>
                    <a:pt x="247" y="1471"/>
                  </a:lnTo>
                  <a:lnTo>
                    <a:pt x="277" y="1481"/>
                  </a:lnTo>
                  <a:lnTo>
                    <a:pt x="309" y="1489"/>
                  </a:lnTo>
                  <a:lnTo>
                    <a:pt x="342" y="1498"/>
                  </a:lnTo>
                  <a:lnTo>
                    <a:pt x="375" y="1505"/>
                  </a:lnTo>
                  <a:lnTo>
                    <a:pt x="410" y="1513"/>
                  </a:lnTo>
                  <a:lnTo>
                    <a:pt x="445" y="1518"/>
                  </a:lnTo>
                  <a:lnTo>
                    <a:pt x="481" y="1524"/>
                  </a:lnTo>
                  <a:lnTo>
                    <a:pt x="517" y="1528"/>
                  </a:lnTo>
                  <a:lnTo>
                    <a:pt x="555" y="1531"/>
                  </a:lnTo>
                  <a:lnTo>
                    <a:pt x="592" y="1534"/>
                  </a:lnTo>
                  <a:lnTo>
                    <a:pt x="630" y="1535"/>
                  </a:lnTo>
                  <a:lnTo>
                    <a:pt x="668" y="1536"/>
                  </a:lnTo>
                  <a:lnTo>
                    <a:pt x="707" y="1536"/>
                  </a:lnTo>
                  <a:lnTo>
                    <a:pt x="745" y="1535"/>
                  </a:lnTo>
                  <a:lnTo>
                    <a:pt x="785" y="1533"/>
                  </a:lnTo>
                  <a:lnTo>
                    <a:pt x="823" y="1530"/>
                  </a:lnTo>
                  <a:lnTo>
                    <a:pt x="860" y="1527"/>
                  </a:lnTo>
                  <a:lnTo>
                    <a:pt x="898" y="1521"/>
                  </a:lnTo>
                  <a:lnTo>
                    <a:pt x="936" y="1515"/>
                  </a:lnTo>
                  <a:lnTo>
                    <a:pt x="983" y="1506"/>
                  </a:lnTo>
                  <a:lnTo>
                    <a:pt x="1028" y="1493"/>
                  </a:lnTo>
                  <a:lnTo>
                    <a:pt x="1071" y="1478"/>
                  </a:lnTo>
                  <a:lnTo>
                    <a:pt x="1112" y="1461"/>
                  </a:lnTo>
                  <a:lnTo>
                    <a:pt x="1151" y="1442"/>
                  </a:lnTo>
                  <a:lnTo>
                    <a:pt x="1187" y="1419"/>
                  </a:lnTo>
                  <a:lnTo>
                    <a:pt x="1222" y="1398"/>
                  </a:lnTo>
                  <a:lnTo>
                    <a:pt x="1254" y="1372"/>
                  </a:lnTo>
                  <a:lnTo>
                    <a:pt x="1285" y="1344"/>
                  </a:lnTo>
                  <a:lnTo>
                    <a:pt x="1314" y="1315"/>
                  </a:lnTo>
                  <a:lnTo>
                    <a:pt x="1341" y="1285"/>
                  </a:lnTo>
                  <a:lnTo>
                    <a:pt x="1366" y="1253"/>
                  </a:lnTo>
                  <a:lnTo>
                    <a:pt x="1388" y="1220"/>
                  </a:lnTo>
                  <a:lnTo>
                    <a:pt x="1408" y="1185"/>
                  </a:lnTo>
                  <a:lnTo>
                    <a:pt x="1426" y="1152"/>
                  </a:lnTo>
                  <a:lnTo>
                    <a:pt x="1444" y="1115"/>
                  </a:lnTo>
                  <a:lnTo>
                    <a:pt x="1459" y="1078"/>
                  </a:lnTo>
                  <a:lnTo>
                    <a:pt x="1472" y="1041"/>
                  </a:lnTo>
                  <a:lnTo>
                    <a:pt x="1483" y="1002"/>
                  </a:lnTo>
                  <a:lnTo>
                    <a:pt x="1493" y="964"/>
                  </a:lnTo>
                  <a:lnTo>
                    <a:pt x="1501" y="925"/>
                  </a:lnTo>
                  <a:lnTo>
                    <a:pt x="1507" y="886"/>
                  </a:lnTo>
                  <a:lnTo>
                    <a:pt x="1511" y="848"/>
                  </a:lnTo>
                  <a:lnTo>
                    <a:pt x="1514" y="809"/>
                  </a:lnTo>
                  <a:lnTo>
                    <a:pt x="1514" y="769"/>
                  </a:lnTo>
                  <a:lnTo>
                    <a:pt x="1514" y="731"/>
                  </a:lnTo>
                  <a:lnTo>
                    <a:pt x="1511" y="693"/>
                  </a:lnTo>
                  <a:lnTo>
                    <a:pt x="1507" y="655"/>
                  </a:lnTo>
                  <a:lnTo>
                    <a:pt x="1501" y="619"/>
                  </a:lnTo>
                  <a:lnTo>
                    <a:pt x="1494" y="582"/>
                  </a:lnTo>
                  <a:lnTo>
                    <a:pt x="1485" y="548"/>
                  </a:lnTo>
                  <a:lnTo>
                    <a:pt x="1474" y="513"/>
                  </a:lnTo>
                  <a:lnTo>
                    <a:pt x="1466" y="492"/>
                  </a:lnTo>
                  <a:lnTo>
                    <a:pt x="1457" y="470"/>
                  </a:lnTo>
                  <a:lnTo>
                    <a:pt x="1447" y="449"/>
                  </a:lnTo>
                  <a:lnTo>
                    <a:pt x="1436" y="427"/>
                  </a:lnTo>
                  <a:lnTo>
                    <a:pt x="1422" y="406"/>
                  </a:lnTo>
                  <a:lnTo>
                    <a:pt x="1408" y="384"/>
                  </a:lnTo>
                  <a:lnTo>
                    <a:pt x="1392" y="363"/>
                  </a:lnTo>
                  <a:lnTo>
                    <a:pt x="1377" y="340"/>
                  </a:lnTo>
                  <a:lnTo>
                    <a:pt x="1359" y="319"/>
                  </a:lnTo>
                  <a:lnTo>
                    <a:pt x="1340" y="297"/>
                  </a:lnTo>
                  <a:lnTo>
                    <a:pt x="1321" y="277"/>
                  </a:lnTo>
                  <a:lnTo>
                    <a:pt x="1299" y="255"/>
                  </a:lnTo>
                  <a:lnTo>
                    <a:pt x="1278" y="235"/>
                  </a:lnTo>
                  <a:lnTo>
                    <a:pt x="1254" y="215"/>
                  </a:lnTo>
                  <a:lnTo>
                    <a:pt x="1230" y="195"/>
                  </a:lnTo>
                  <a:lnTo>
                    <a:pt x="1206" y="177"/>
                  </a:lnTo>
                  <a:lnTo>
                    <a:pt x="1180" y="158"/>
                  </a:lnTo>
                  <a:lnTo>
                    <a:pt x="1154" y="140"/>
                  </a:lnTo>
                  <a:lnTo>
                    <a:pt x="1127" y="124"/>
                  </a:lnTo>
                  <a:lnTo>
                    <a:pt x="1098" y="108"/>
                  </a:lnTo>
                  <a:lnTo>
                    <a:pt x="1070" y="93"/>
                  </a:lnTo>
                  <a:lnTo>
                    <a:pt x="1040" y="79"/>
                  </a:lnTo>
                  <a:lnTo>
                    <a:pt x="1010" y="65"/>
                  </a:lnTo>
                  <a:lnTo>
                    <a:pt x="979" y="53"/>
                  </a:lnTo>
                  <a:lnTo>
                    <a:pt x="947" y="42"/>
                  </a:lnTo>
                  <a:lnTo>
                    <a:pt x="914" y="33"/>
                  </a:lnTo>
                  <a:lnTo>
                    <a:pt x="883" y="24"/>
                  </a:lnTo>
                  <a:lnTo>
                    <a:pt x="849" y="16"/>
                  </a:lnTo>
                  <a:lnTo>
                    <a:pt x="815" y="10"/>
                  </a:lnTo>
                  <a:lnTo>
                    <a:pt x="781" y="6"/>
                  </a:lnTo>
                  <a:lnTo>
                    <a:pt x="746" y="2"/>
                  </a:lnTo>
                  <a:lnTo>
                    <a:pt x="711" y="1"/>
                  </a:lnTo>
                  <a:lnTo>
                    <a:pt x="715" y="0"/>
                  </a:lnTo>
                  <a:lnTo>
                    <a:pt x="719" y="0"/>
                  </a:lnTo>
                  <a:lnTo>
                    <a:pt x="726" y="1"/>
                  </a:lnTo>
                  <a:lnTo>
                    <a:pt x="733" y="2"/>
                  </a:lnTo>
                  <a:lnTo>
                    <a:pt x="742" y="5"/>
                  </a:lnTo>
                  <a:lnTo>
                    <a:pt x="751" y="7"/>
                  </a:lnTo>
                  <a:lnTo>
                    <a:pt x="761" y="11"/>
                  </a:lnTo>
                  <a:lnTo>
                    <a:pt x="773" y="15"/>
                  </a:lnTo>
                  <a:lnTo>
                    <a:pt x="786" y="19"/>
                  </a:lnTo>
                  <a:lnTo>
                    <a:pt x="799" y="22"/>
                  </a:lnTo>
                  <a:lnTo>
                    <a:pt x="813" y="25"/>
                  </a:lnTo>
                  <a:lnTo>
                    <a:pt x="827" y="29"/>
                  </a:lnTo>
                  <a:lnTo>
                    <a:pt x="842" y="32"/>
                  </a:lnTo>
                  <a:lnTo>
                    <a:pt x="857" y="34"/>
                  </a:lnTo>
                  <a:lnTo>
                    <a:pt x="874" y="36"/>
                  </a:lnTo>
                  <a:lnTo>
                    <a:pt x="890" y="36"/>
                  </a:lnTo>
                  <a:lnTo>
                    <a:pt x="895" y="37"/>
                  </a:lnTo>
                  <a:lnTo>
                    <a:pt x="901" y="41"/>
                  </a:lnTo>
                  <a:lnTo>
                    <a:pt x="909" y="46"/>
                  </a:lnTo>
                  <a:lnTo>
                    <a:pt x="918" y="52"/>
                  </a:lnTo>
                  <a:lnTo>
                    <a:pt x="928" y="60"/>
                  </a:lnTo>
                  <a:lnTo>
                    <a:pt x="940" y="68"/>
                  </a:lnTo>
                  <a:lnTo>
                    <a:pt x="951" y="78"/>
                  </a:lnTo>
                  <a:lnTo>
                    <a:pt x="964" y="86"/>
                  </a:lnTo>
                  <a:lnTo>
                    <a:pt x="976" y="96"/>
                  </a:lnTo>
                  <a:lnTo>
                    <a:pt x="990" y="106"/>
                  </a:lnTo>
                  <a:lnTo>
                    <a:pt x="1003" y="114"/>
                  </a:lnTo>
                  <a:lnTo>
                    <a:pt x="1016" y="123"/>
                  </a:lnTo>
                  <a:lnTo>
                    <a:pt x="1029" y="130"/>
                  </a:lnTo>
                  <a:lnTo>
                    <a:pt x="1041" y="136"/>
                  </a:lnTo>
                  <a:lnTo>
                    <a:pt x="1054" y="141"/>
                  </a:lnTo>
                  <a:lnTo>
                    <a:pt x="1065" y="144"/>
                  </a:lnTo>
                  <a:lnTo>
                    <a:pt x="1065" y="151"/>
                  </a:lnTo>
                  <a:lnTo>
                    <a:pt x="1067" y="159"/>
                  </a:lnTo>
                  <a:lnTo>
                    <a:pt x="1070" y="169"/>
                  </a:lnTo>
                  <a:lnTo>
                    <a:pt x="1074" y="180"/>
                  </a:lnTo>
                  <a:lnTo>
                    <a:pt x="1079" y="193"/>
                  </a:lnTo>
                  <a:lnTo>
                    <a:pt x="1085" y="206"/>
                  </a:lnTo>
                  <a:lnTo>
                    <a:pt x="1092" y="220"/>
                  </a:lnTo>
                  <a:lnTo>
                    <a:pt x="1098" y="234"/>
                  </a:lnTo>
                  <a:lnTo>
                    <a:pt x="1105" y="248"/>
                  </a:lnTo>
                  <a:lnTo>
                    <a:pt x="1111" y="261"/>
                  </a:lnTo>
                  <a:lnTo>
                    <a:pt x="1117" y="275"/>
                  </a:lnTo>
                  <a:lnTo>
                    <a:pt x="1123" y="288"/>
                  </a:lnTo>
                  <a:lnTo>
                    <a:pt x="1126" y="300"/>
                  </a:lnTo>
                  <a:lnTo>
                    <a:pt x="1129" y="311"/>
                  </a:lnTo>
                  <a:lnTo>
                    <a:pt x="1131" y="321"/>
                  </a:lnTo>
                  <a:lnTo>
                    <a:pt x="1131" y="329"/>
                  </a:lnTo>
                  <a:lnTo>
                    <a:pt x="1130" y="339"/>
                  </a:lnTo>
                  <a:lnTo>
                    <a:pt x="1129" y="350"/>
                  </a:lnTo>
                  <a:lnTo>
                    <a:pt x="1128" y="359"/>
                  </a:lnTo>
                  <a:lnTo>
                    <a:pt x="1127" y="368"/>
                  </a:lnTo>
                  <a:lnTo>
                    <a:pt x="1126" y="378"/>
                  </a:lnTo>
                  <a:lnTo>
                    <a:pt x="1126" y="385"/>
                  </a:lnTo>
                  <a:lnTo>
                    <a:pt x="1125" y="395"/>
                  </a:lnTo>
                  <a:lnTo>
                    <a:pt x="1125" y="403"/>
                  </a:lnTo>
                  <a:lnTo>
                    <a:pt x="1125" y="412"/>
                  </a:lnTo>
                  <a:lnTo>
                    <a:pt x="1125" y="420"/>
                  </a:lnTo>
                  <a:lnTo>
                    <a:pt x="1125" y="428"/>
                  </a:lnTo>
                  <a:lnTo>
                    <a:pt x="1126" y="437"/>
                  </a:lnTo>
                  <a:lnTo>
                    <a:pt x="1127" y="445"/>
                  </a:lnTo>
                  <a:lnTo>
                    <a:pt x="1128" y="452"/>
                  </a:lnTo>
                  <a:lnTo>
                    <a:pt x="1130" y="460"/>
                  </a:lnTo>
                  <a:lnTo>
                    <a:pt x="1132" y="468"/>
                  </a:lnTo>
                  <a:lnTo>
                    <a:pt x="1135" y="477"/>
                  </a:lnTo>
                  <a:lnTo>
                    <a:pt x="1136" y="485"/>
                  </a:lnTo>
                  <a:lnTo>
                    <a:pt x="1136" y="495"/>
                  </a:lnTo>
                  <a:lnTo>
                    <a:pt x="1137" y="504"/>
                  </a:lnTo>
                  <a:lnTo>
                    <a:pt x="1136" y="513"/>
                  </a:lnTo>
                  <a:lnTo>
                    <a:pt x="1136" y="523"/>
                  </a:lnTo>
                  <a:lnTo>
                    <a:pt x="1135" y="533"/>
                  </a:lnTo>
                  <a:lnTo>
                    <a:pt x="1134" y="543"/>
                  </a:lnTo>
                  <a:lnTo>
                    <a:pt x="1131" y="553"/>
                  </a:lnTo>
                  <a:lnTo>
                    <a:pt x="1129" y="563"/>
                  </a:lnTo>
                  <a:lnTo>
                    <a:pt x="1126" y="572"/>
                  </a:lnTo>
                  <a:lnTo>
                    <a:pt x="1124" y="582"/>
                  </a:lnTo>
                  <a:lnTo>
                    <a:pt x="1121" y="591"/>
                  </a:lnTo>
                  <a:lnTo>
                    <a:pt x="1118" y="599"/>
                  </a:lnTo>
                  <a:lnTo>
                    <a:pt x="1114" y="608"/>
                  </a:lnTo>
                  <a:lnTo>
                    <a:pt x="1111" y="615"/>
                  </a:lnTo>
                  <a:lnTo>
                    <a:pt x="1104" y="632"/>
                  </a:lnTo>
                  <a:lnTo>
                    <a:pt x="1097" y="644"/>
                  </a:lnTo>
                  <a:lnTo>
                    <a:pt x="1092" y="654"/>
                  </a:lnTo>
                  <a:lnTo>
                    <a:pt x="1087" y="662"/>
                  </a:lnTo>
                  <a:lnTo>
                    <a:pt x="1081" y="669"/>
                  </a:lnTo>
                  <a:lnTo>
                    <a:pt x="1075" y="677"/>
                  </a:lnTo>
                  <a:lnTo>
                    <a:pt x="1068" y="685"/>
                  </a:lnTo>
                  <a:lnTo>
                    <a:pt x="1060" y="697"/>
                  </a:lnTo>
                  <a:lnTo>
                    <a:pt x="1051" y="709"/>
                  </a:lnTo>
                  <a:lnTo>
                    <a:pt x="1041" y="720"/>
                  </a:lnTo>
                  <a:lnTo>
                    <a:pt x="1031" y="731"/>
                  </a:lnTo>
                  <a:lnTo>
                    <a:pt x="1020" y="741"/>
                  </a:lnTo>
                  <a:lnTo>
                    <a:pt x="1009" y="751"/>
                  </a:lnTo>
                  <a:lnTo>
                    <a:pt x="998" y="760"/>
                  </a:lnTo>
                  <a:lnTo>
                    <a:pt x="986" y="768"/>
                  </a:lnTo>
                  <a:lnTo>
                    <a:pt x="975" y="777"/>
                  </a:lnTo>
                  <a:lnTo>
                    <a:pt x="965" y="784"/>
                  </a:lnTo>
                  <a:lnTo>
                    <a:pt x="954" y="792"/>
                  </a:lnTo>
                  <a:lnTo>
                    <a:pt x="944" y="798"/>
                  </a:lnTo>
                  <a:lnTo>
                    <a:pt x="935" y="804"/>
                  </a:lnTo>
                  <a:lnTo>
                    <a:pt x="927" y="810"/>
                  </a:lnTo>
                  <a:lnTo>
                    <a:pt x="919" y="814"/>
                  </a:lnTo>
                  <a:lnTo>
                    <a:pt x="913" y="819"/>
                  </a:lnTo>
                  <a:lnTo>
                    <a:pt x="909" y="823"/>
                  </a:lnTo>
                  <a:lnTo>
                    <a:pt x="900" y="831"/>
                  </a:lnTo>
                  <a:lnTo>
                    <a:pt x="893" y="840"/>
                  </a:lnTo>
                  <a:lnTo>
                    <a:pt x="885" y="847"/>
                  </a:lnTo>
                  <a:lnTo>
                    <a:pt x="880" y="854"/>
                  </a:lnTo>
                  <a:lnTo>
                    <a:pt x="874" y="861"/>
                  </a:lnTo>
                  <a:lnTo>
                    <a:pt x="869" y="867"/>
                  </a:lnTo>
                  <a:lnTo>
                    <a:pt x="863" y="872"/>
                  </a:lnTo>
                  <a:lnTo>
                    <a:pt x="858" y="879"/>
                  </a:lnTo>
                  <a:lnTo>
                    <a:pt x="853" y="883"/>
                  </a:lnTo>
                  <a:lnTo>
                    <a:pt x="848" y="889"/>
                  </a:lnTo>
                  <a:lnTo>
                    <a:pt x="842" y="894"/>
                  </a:lnTo>
                  <a:lnTo>
                    <a:pt x="836" y="898"/>
                  </a:lnTo>
                  <a:lnTo>
                    <a:pt x="830" y="903"/>
                  </a:lnTo>
                  <a:lnTo>
                    <a:pt x="823" y="908"/>
                  </a:lnTo>
                  <a:lnTo>
                    <a:pt x="815" y="912"/>
                  </a:lnTo>
                  <a:lnTo>
                    <a:pt x="807" y="917"/>
                  </a:lnTo>
                  <a:lnTo>
                    <a:pt x="802" y="920"/>
                  </a:lnTo>
                  <a:lnTo>
                    <a:pt x="796" y="926"/>
                  </a:lnTo>
                  <a:lnTo>
                    <a:pt x="789" y="932"/>
                  </a:lnTo>
                  <a:lnTo>
                    <a:pt x="782" y="940"/>
                  </a:lnTo>
                  <a:lnTo>
                    <a:pt x="774" y="949"/>
                  </a:lnTo>
                  <a:lnTo>
                    <a:pt x="767" y="958"/>
                  </a:lnTo>
                  <a:lnTo>
                    <a:pt x="759" y="970"/>
                  </a:lnTo>
                  <a:lnTo>
                    <a:pt x="751" y="981"/>
                  </a:lnTo>
                  <a:lnTo>
                    <a:pt x="743" y="992"/>
                  </a:lnTo>
                  <a:lnTo>
                    <a:pt x="736" y="1003"/>
                  </a:lnTo>
                  <a:lnTo>
                    <a:pt x="729" y="1014"/>
                  </a:lnTo>
                  <a:lnTo>
                    <a:pt x="722" y="1026"/>
                  </a:lnTo>
                  <a:lnTo>
                    <a:pt x="717" y="1037"/>
                  </a:lnTo>
                  <a:lnTo>
                    <a:pt x="712" y="1046"/>
                  </a:lnTo>
                  <a:lnTo>
                    <a:pt x="708" y="1056"/>
                  </a:lnTo>
                  <a:lnTo>
                    <a:pt x="705" y="1063"/>
                  </a:lnTo>
                  <a:lnTo>
                    <a:pt x="704" y="1067"/>
                  </a:lnTo>
                  <a:lnTo>
                    <a:pt x="703" y="1072"/>
                  </a:lnTo>
                  <a:lnTo>
                    <a:pt x="701" y="1078"/>
                  </a:lnTo>
                  <a:lnTo>
                    <a:pt x="697" y="1085"/>
                  </a:lnTo>
                  <a:lnTo>
                    <a:pt x="693" y="1092"/>
                  </a:lnTo>
                  <a:lnTo>
                    <a:pt x="688" y="1100"/>
                  </a:lnTo>
                  <a:lnTo>
                    <a:pt x="683" y="1109"/>
                  </a:lnTo>
                  <a:lnTo>
                    <a:pt x="675" y="1119"/>
                  </a:lnTo>
                  <a:lnTo>
                    <a:pt x="668" y="1128"/>
                  </a:lnTo>
                  <a:lnTo>
                    <a:pt x="658" y="1139"/>
                  </a:lnTo>
                  <a:lnTo>
                    <a:pt x="647" y="1149"/>
                  </a:lnTo>
                  <a:lnTo>
                    <a:pt x="636" y="1158"/>
                  </a:lnTo>
                  <a:lnTo>
                    <a:pt x="623" y="1170"/>
                  </a:lnTo>
                  <a:lnTo>
                    <a:pt x="609" y="1181"/>
                  </a:lnTo>
                  <a:lnTo>
                    <a:pt x="592" y="1191"/>
                  </a:lnTo>
                  <a:lnTo>
                    <a:pt x="574" y="1202"/>
                  </a:lnTo>
                  <a:lnTo>
                    <a:pt x="561" y="1209"/>
                  </a:lnTo>
                  <a:lnTo>
                    <a:pt x="550" y="1216"/>
                  </a:lnTo>
                  <a:lnTo>
                    <a:pt x="540" y="1222"/>
                  </a:lnTo>
                  <a:lnTo>
                    <a:pt x="531" y="1228"/>
                  </a:lnTo>
                  <a:lnTo>
                    <a:pt x="524" y="1232"/>
                  </a:lnTo>
                  <a:lnTo>
                    <a:pt x="517" y="1238"/>
                  </a:lnTo>
                  <a:lnTo>
                    <a:pt x="512" y="1242"/>
                  </a:lnTo>
                  <a:lnTo>
                    <a:pt x="506" y="1245"/>
                  </a:lnTo>
                  <a:lnTo>
                    <a:pt x="502" y="1249"/>
                  </a:lnTo>
                  <a:lnTo>
                    <a:pt x="497" y="1252"/>
                  </a:lnTo>
                  <a:lnTo>
                    <a:pt x="492" y="1256"/>
                  </a:lnTo>
                  <a:lnTo>
                    <a:pt x="488" y="1257"/>
                  </a:lnTo>
                  <a:lnTo>
                    <a:pt x="483" y="1260"/>
                  </a:lnTo>
                  <a:lnTo>
                    <a:pt x="478" y="1263"/>
                  </a:lnTo>
                  <a:lnTo>
                    <a:pt x="472" y="1265"/>
                  </a:lnTo>
                  <a:lnTo>
                    <a:pt x="465" y="1267"/>
                  </a:lnTo>
                  <a:lnTo>
                    <a:pt x="453" y="1271"/>
                  </a:lnTo>
                  <a:lnTo>
                    <a:pt x="441" y="1274"/>
                  </a:lnTo>
                  <a:lnTo>
                    <a:pt x="429" y="1279"/>
                  </a:lnTo>
                  <a:lnTo>
                    <a:pt x="416" y="1283"/>
                  </a:lnTo>
                  <a:lnTo>
                    <a:pt x="402" y="1287"/>
                  </a:lnTo>
                  <a:lnTo>
                    <a:pt x="389" y="1291"/>
                  </a:lnTo>
                  <a:lnTo>
                    <a:pt x="376" y="1295"/>
                  </a:lnTo>
                  <a:lnTo>
                    <a:pt x="363" y="1299"/>
                  </a:lnTo>
                  <a:lnTo>
                    <a:pt x="350" y="1303"/>
                  </a:lnTo>
                  <a:lnTo>
                    <a:pt x="337" y="1307"/>
                  </a:lnTo>
                  <a:lnTo>
                    <a:pt x="324" y="1311"/>
                  </a:lnTo>
                  <a:lnTo>
                    <a:pt x="312" y="1314"/>
                  </a:lnTo>
                  <a:lnTo>
                    <a:pt x="299" y="1318"/>
                  </a:lnTo>
                  <a:lnTo>
                    <a:pt x="286" y="1321"/>
                  </a:lnTo>
                  <a:lnTo>
                    <a:pt x="274" y="1325"/>
                  </a:lnTo>
                  <a:lnTo>
                    <a:pt x="262" y="1329"/>
                  </a:lnTo>
                  <a:lnTo>
                    <a:pt x="246" y="1332"/>
                  </a:lnTo>
                  <a:lnTo>
                    <a:pt x="228" y="1335"/>
                  </a:lnTo>
                  <a:lnTo>
                    <a:pt x="208" y="1338"/>
                  </a:lnTo>
                  <a:lnTo>
                    <a:pt x="189" y="1339"/>
                  </a:lnTo>
                  <a:lnTo>
                    <a:pt x="169" y="1340"/>
                  </a:lnTo>
                  <a:lnTo>
                    <a:pt x="149" y="1340"/>
                  </a:lnTo>
                  <a:lnTo>
                    <a:pt x="128" y="1339"/>
                  </a:lnTo>
                  <a:lnTo>
                    <a:pt x="109" y="1337"/>
                  </a:lnTo>
                  <a:lnTo>
                    <a:pt x="90" y="1333"/>
                  </a:lnTo>
                  <a:lnTo>
                    <a:pt x="71" y="1329"/>
                  </a:lnTo>
                  <a:lnTo>
                    <a:pt x="55" y="1325"/>
                  </a:lnTo>
                  <a:lnTo>
                    <a:pt x="39" y="1319"/>
                  </a:lnTo>
                  <a:lnTo>
                    <a:pt x="25" y="1313"/>
                  </a:lnTo>
                  <a:lnTo>
                    <a:pt x="15" y="1305"/>
                  </a:lnTo>
                  <a:lnTo>
                    <a:pt x="6" y="1296"/>
                  </a:lnTo>
                  <a:lnTo>
                    <a:pt x="0" y="1287"/>
                  </a:lnTo>
                </a:path>
              </a:pathLst>
            </a:custGeom>
            <a:gradFill rotWithShape="0">
              <a:gsLst>
                <a:gs pos="0">
                  <a:schemeClr val="tx1"/>
                </a:gs>
                <a:gs pos="100000">
                  <a:schemeClr val="tx1">
                    <a:gamma/>
                    <a:shade val="69804"/>
                    <a:invGamma/>
                  </a:schemeClr>
                </a:gs>
              </a:gsLst>
              <a:path path="rect">
                <a:fillToRect l="50000" t="50000" r="50000" b="50000"/>
              </a:path>
            </a:gradFill>
            <a:ln w="9525" cap="rnd">
              <a:noFill/>
              <a:round/>
              <a:headEnd type="none" w="sm" len="sm"/>
              <a:tailEnd type="none" w="sm" len="sm"/>
            </a:ln>
            <a:effectLst/>
          </p:spPr>
          <p:txBody>
            <a:bodyPr/>
            <a:lstStyle/>
            <a:p>
              <a:pPr algn="r" eaLnBrk="1" hangingPunct="1">
                <a:defRPr/>
              </a:pPr>
              <a:endParaRPr lang="en-US">
                <a:ea typeface="+mn-ea"/>
                <a:cs typeface="+mn-cs"/>
              </a:endParaRPr>
            </a:p>
          </p:txBody>
        </p:sp>
        <p:sp>
          <p:nvSpPr>
            <p:cNvPr id="236580" name="Freeform 24"/>
            <p:cNvSpPr>
              <a:spLocks/>
            </p:cNvSpPr>
            <p:nvPr/>
          </p:nvSpPr>
          <p:spPr bwMode="auto">
            <a:xfrm>
              <a:off x="526" y="2062"/>
              <a:ext cx="1270" cy="1483"/>
            </a:xfrm>
            <a:custGeom>
              <a:avLst/>
              <a:gdLst>
                <a:gd name="T0" fmla="*/ 3 w 1521"/>
                <a:gd name="T1" fmla="*/ 63 h 1542"/>
                <a:gd name="T2" fmla="*/ 3 w 1521"/>
                <a:gd name="T3" fmla="*/ 68 h 1542"/>
                <a:gd name="T4" fmla="*/ 3 w 1521"/>
                <a:gd name="T5" fmla="*/ 71 h 1542"/>
                <a:gd name="T6" fmla="*/ 3 w 1521"/>
                <a:gd name="T7" fmla="*/ 72 h 1542"/>
                <a:gd name="T8" fmla="*/ 3 w 1521"/>
                <a:gd name="T9" fmla="*/ 74 h 1542"/>
                <a:gd name="T10" fmla="*/ 3 w 1521"/>
                <a:gd name="T11" fmla="*/ 74 h 1542"/>
                <a:gd name="T12" fmla="*/ 3 w 1521"/>
                <a:gd name="T13" fmla="*/ 72 h 1542"/>
                <a:gd name="T14" fmla="*/ 3 w 1521"/>
                <a:gd name="T15" fmla="*/ 68 h 1542"/>
                <a:gd name="T16" fmla="*/ 3 w 1521"/>
                <a:gd name="T17" fmla="*/ 61 h 1542"/>
                <a:gd name="T18" fmla="*/ 3 w 1521"/>
                <a:gd name="T19" fmla="*/ 54 h 1542"/>
                <a:gd name="T20" fmla="*/ 3 w 1521"/>
                <a:gd name="T21" fmla="*/ 45 h 1542"/>
                <a:gd name="T22" fmla="*/ 3 w 1521"/>
                <a:gd name="T23" fmla="*/ 36 h 1542"/>
                <a:gd name="T24" fmla="*/ 3 w 1521"/>
                <a:gd name="T25" fmla="*/ 28 h 1542"/>
                <a:gd name="T26" fmla="*/ 3 w 1521"/>
                <a:gd name="T27" fmla="*/ 22 h 1542"/>
                <a:gd name="T28" fmla="*/ 3 w 1521"/>
                <a:gd name="T29" fmla="*/ 14 h 1542"/>
                <a:gd name="T30" fmla="*/ 3 w 1521"/>
                <a:gd name="T31" fmla="*/ 13 h 1542"/>
                <a:gd name="T32" fmla="*/ 3 w 1521"/>
                <a:gd name="T33" fmla="*/ 13 h 1542"/>
                <a:gd name="T34" fmla="*/ 3 w 1521"/>
                <a:gd name="T35" fmla="*/ 13 h 1542"/>
                <a:gd name="T36" fmla="*/ 3 w 1521"/>
                <a:gd name="T37" fmla="*/ 10 h 1542"/>
                <a:gd name="T38" fmla="*/ 3 w 1521"/>
                <a:gd name="T39" fmla="*/ 0 h 1542"/>
                <a:gd name="T40" fmla="*/ 3 w 1521"/>
                <a:gd name="T41" fmla="*/ 11 h 1542"/>
                <a:gd name="T42" fmla="*/ 3 w 1521"/>
                <a:gd name="T43" fmla="*/ 13 h 1542"/>
                <a:gd name="T44" fmla="*/ 3 w 1521"/>
                <a:gd name="T45" fmla="*/ 13 h 1542"/>
                <a:gd name="T46" fmla="*/ 3 w 1521"/>
                <a:gd name="T47" fmla="*/ 13 h 1542"/>
                <a:gd name="T48" fmla="*/ 3 w 1521"/>
                <a:gd name="T49" fmla="*/ 13 h 1542"/>
                <a:gd name="T50" fmla="*/ 3 w 1521"/>
                <a:gd name="T51" fmla="*/ 13 h 1542"/>
                <a:gd name="T52" fmla="*/ 3 w 1521"/>
                <a:gd name="T53" fmla="*/ 13 h 1542"/>
                <a:gd name="T54" fmla="*/ 3 w 1521"/>
                <a:gd name="T55" fmla="*/ 13 h 1542"/>
                <a:gd name="T56" fmla="*/ 3 w 1521"/>
                <a:gd name="T57" fmla="*/ 14 h 1542"/>
                <a:gd name="T58" fmla="*/ 3 w 1521"/>
                <a:gd name="T59" fmla="*/ 18 h 1542"/>
                <a:gd name="T60" fmla="*/ 3 w 1521"/>
                <a:gd name="T61" fmla="*/ 21 h 1542"/>
                <a:gd name="T62" fmla="*/ 3 w 1521"/>
                <a:gd name="T63" fmla="*/ 23 h 1542"/>
                <a:gd name="T64" fmla="*/ 3 w 1521"/>
                <a:gd name="T65" fmla="*/ 26 h 1542"/>
                <a:gd name="T66" fmla="*/ 3 w 1521"/>
                <a:gd name="T67" fmla="*/ 28 h 1542"/>
                <a:gd name="T68" fmla="*/ 3 w 1521"/>
                <a:gd name="T69" fmla="*/ 30 h 1542"/>
                <a:gd name="T70" fmla="*/ 3 w 1521"/>
                <a:gd name="T71" fmla="*/ 32 h 1542"/>
                <a:gd name="T72" fmla="*/ 3 w 1521"/>
                <a:gd name="T73" fmla="*/ 34 h 1542"/>
                <a:gd name="T74" fmla="*/ 3 w 1521"/>
                <a:gd name="T75" fmla="*/ 36 h 1542"/>
                <a:gd name="T76" fmla="*/ 3 w 1521"/>
                <a:gd name="T77" fmla="*/ 37 h 1542"/>
                <a:gd name="T78" fmla="*/ 3 w 1521"/>
                <a:gd name="T79" fmla="*/ 38 h 1542"/>
                <a:gd name="T80" fmla="*/ 3 w 1521"/>
                <a:gd name="T81" fmla="*/ 40 h 1542"/>
                <a:gd name="T82" fmla="*/ 3 w 1521"/>
                <a:gd name="T83" fmla="*/ 42 h 1542"/>
                <a:gd name="T84" fmla="*/ 3 w 1521"/>
                <a:gd name="T85" fmla="*/ 43 h 1542"/>
                <a:gd name="T86" fmla="*/ 3 w 1521"/>
                <a:gd name="T87" fmla="*/ 45 h 1542"/>
                <a:gd name="T88" fmla="*/ 3 w 1521"/>
                <a:gd name="T89" fmla="*/ 47 h 1542"/>
                <a:gd name="T90" fmla="*/ 3 w 1521"/>
                <a:gd name="T91" fmla="*/ 50 h 1542"/>
                <a:gd name="T92" fmla="*/ 3 w 1521"/>
                <a:gd name="T93" fmla="*/ 52 h 1542"/>
                <a:gd name="T94" fmla="*/ 3 w 1521"/>
                <a:gd name="T95" fmla="*/ 53 h 1542"/>
                <a:gd name="T96" fmla="*/ 3 w 1521"/>
                <a:gd name="T97" fmla="*/ 55 h 1542"/>
                <a:gd name="T98" fmla="*/ 3 w 1521"/>
                <a:gd name="T99" fmla="*/ 58 h 1542"/>
                <a:gd name="T100" fmla="*/ 3 w 1521"/>
                <a:gd name="T101" fmla="*/ 59 h 1542"/>
                <a:gd name="T102" fmla="*/ 3 w 1521"/>
                <a:gd name="T103" fmla="*/ 60 h 1542"/>
                <a:gd name="T104" fmla="*/ 3 w 1521"/>
                <a:gd name="T105" fmla="*/ 61 h 1542"/>
                <a:gd name="T106" fmla="*/ 3 w 1521"/>
                <a:gd name="T107" fmla="*/ 61 h 1542"/>
                <a:gd name="T108" fmla="*/ 3 w 1521"/>
                <a:gd name="T109" fmla="*/ 62 h 1542"/>
                <a:gd name="T110" fmla="*/ 3 w 1521"/>
                <a:gd name="T111" fmla="*/ 63 h 1542"/>
                <a:gd name="T112" fmla="*/ 3 w 1521"/>
                <a:gd name="T113" fmla="*/ 63 h 1542"/>
                <a:gd name="T114" fmla="*/ 3 w 1521"/>
                <a:gd name="T115" fmla="*/ 63 h 1542"/>
                <a:gd name="T116" fmla="*/ 3 w 1521"/>
                <a:gd name="T117" fmla="*/ 63 h 15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521"/>
                <a:gd name="T178" fmla="*/ 0 h 1542"/>
                <a:gd name="T179" fmla="*/ 1521 w 1521"/>
                <a:gd name="T180" fmla="*/ 1542 h 15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521" h="1542">
                  <a:moveTo>
                    <a:pt x="0" y="1292"/>
                  </a:moveTo>
                  <a:lnTo>
                    <a:pt x="0" y="1292"/>
                  </a:lnTo>
                  <a:lnTo>
                    <a:pt x="7" y="1308"/>
                  </a:lnTo>
                  <a:lnTo>
                    <a:pt x="16" y="1325"/>
                  </a:lnTo>
                  <a:lnTo>
                    <a:pt x="28" y="1342"/>
                  </a:lnTo>
                  <a:lnTo>
                    <a:pt x="41" y="1358"/>
                  </a:lnTo>
                  <a:lnTo>
                    <a:pt x="57" y="1374"/>
                  </a:lnTo>
                  <a:lnTo>
                    <a:pt x="75" y="1388"/>
                  </a:lnTo>
                  <a:lnTo>
                    <a:pt x="95" y="1403"/>
                  </a:lnTo>
                  <a:lnTo>
                    <a:pt x="117" y="1416"/>
                  </a:lnTo>
                  <a:lnTo>
                    <a:pt x="140" y="1430"/>
                  </a:lnTo>
                  <a:lnTo>
                    <a:pt x="164" y="1442"/>
                  </a:lnTo>
                  <a:lnTo>
                    <a:pt x="191" y="1454"/>
                  </a:lnTo>
                  <a:lnTo>
                    <a:pt x="219" y="1465"/>
                  </a:lnTo>
                  <a:lnTo>
                    <a:pt x="248" y="1476"/>
                  </a:lnTo>
                  <a:lnTo>
                    <a:pt x="278" y="1486"/>
                  </a:lnTo>
                  <a:lnTo>
                    <a:pt x="310" y="1494"/>
                  </a:lnTo>
                  <a:lnTo>
                    <a:pt x="343" y="1503"/>
                  </a:lnTo>
                  <a:lnTo>
                    <a:pt x="377" y="1510"/>
                  </a:lnTo>
                  <a:lnTo>
                    <a:pt x="412" y="1518"/>
                  </a:lnTo>
                  <a:lnTo>
                    <a:pt x="447" y="1523"/>
                  </a:lnTo>
                  <a:lnTo>
                    <a:pt x="483" y="1529"/>
                  </a:lnTo>
                  <a:lnTo>
                    <a:pt x="519" y="1533"/>
                  </a:lnTo>
                  <a:lnTo>
                    <a:pt x="557" y="1536"/>
                  </a:lnTo>
                  <a:lnTo>
                    <a:pt x="594" y="1539"/>
                  </a:lnTo>
                  <a:lnTo>
                    <a:pt x="633" y="1540"/>
                  </a:lnTo>
                  <a:lnTo>
                    <a:pt x="671" y="1541"/>
                  </a:lnTo>
                  <a:lnTo>
                    <a:pt x="710" y="1541"/>
                  </a:lnTo>
                  <a:lnTo>
                    <a:pt x="748" y="1540"/>
                  </a:lnTo>
                  <a:lnTo>
                    <a:pt x="788" y="1538"/>
                  </a:lnTo>
                  <a:lnTo>
                    <a:pt x="826" y="1535"/>
                  </a:lnTo>
                  <a:lnTo>
                    <a:pt x="863" y="1532"/>
                  </a:lnTo>
                  <a:lnTo>
                    <a:pt x="902" y="1526"/>
                  </a:lnTo>
                  <a:lnTo>
                    <a:pt x="940" y="1521"/>
                  </a:lnTo>
                  <a:lnTo>
                    <a:pt x="987" y="1511"/>
                  </a:lnTo>
                  <a:lnTo>
                    <a:pt x="1032" y="1498"/>
                  </a:lnTo>
                  <a:lnTo>
                    <a:pt x="1075" y="1483"/>
                  </a:lnTo>
                  <a:lnTo>
                    <a:pt x="1116" y="1466"/>
                  </a:lnTo>
                  <a:lnTo>
                    <a:pt x="1156" y="1447"/>
                  </a:lnTo>
                  <a:lnTo>
                    <a:pt x="1192" y="1424"/>
                  </a:lnTo>
                  <a:lnTo>
                    <a:pt x="1227" y="1402"/>
                  </a:lnTo>
                  <a:lnTo>
                    <a:pt x="1259" y="1376"/>
                  </a:lnTo>
                  <a:lnTo>
                    <a:pt x="1290" y="1349"/>
                  </a:lnTo>
                  <a:lnTo>
                    <a:pt x="1319" y="1320"/>
                  </a:lnTo>
                  <a:lnTo>
                    <a:pt x="1346" y="1289"/>
                  </a:lnTo>
                  <a:lnTo>
                    <a:pt x="1371" y="1257"/>
                  </a:lnTo>
                  <a:lnTo>
                    <a:pt x="1393" y="1224"/>
                  </a:lnTo>
                  <a:lnTo>
                    <a:pt x="1414" y="1190"/>
                  </a:lnTo>
                  <a:lnTo>
                    <a:pt x="1432" y="1155"/>
                  </a:lnTo>
                  <a:lnTo>
                    <a:pt x="1450" y="1119"/>
                  </a:lnTo>
                  <a:lnTo>
                    <a:pt x="1465" y="1081"/>
                  </a:lnTo>
                  <a:lnTo>
                    <a:pt x="1478" y="1044"/>
                  </a:lnTo>
                  <a:lnTo>
                    <a:pt x="1489" y="1006"/>
                  </a:lnTo>
                  <a:lnTo>
                    <a:pt x="1499" y="967"/>
                  </a:lnTo>
                  <a:lnTo>
                    <a:pt x="1507" y="928"/>
                  </a:lnTo>
                  <a:lnTo>
                    <a:pt x="1513" y="889"/>
                  </a:lnTo>
                  <a:lnTo>
                    <a:pt x="1517" y="850"/>
                  </a:lnTo>
                  <a:lnTo>
                    <a:pt x="1520" y="811"/>
                  </a:lnTo>
                  <a:lnTo>
                    <a:pt x="1520" y="772"/>
                  </a:lnTo>
                  <a:lnTo>
                    <a:pt x="1520" y="734"/>
                  </a:lnTo>
                  <a:lnTo>
                    <a:pt x="1517" y="695"/>
                  </a:lnTo>
                  <a:lnTo>
                    <a:pt x="1513" y="658"/>
                  </a:lnTo>
                  <a:lnTo>
                    <a:pt x="1507" y="621"/>
                  </a:lnTo>
                  <a:lnTo>
                    <a:pt x="1500" y="584"/>
                  </a:lnTo>
                  <a:lnTo>
                    <a:pt x="1491" y="550"/>
                  </a:lnTo>
                  <a:lnTo>
                    <a:pt x="1480" y="515"/>
                  </a:lnTo>
                  <a:lnTo>
                    <a:pt x="1472" y="493"/>
                  </a:lnTo>
                  <a:lnTo>
                    <a:pt x="1463" y="472"/>
                  </a:lnTo>
                  <a:lnTo>
                    <a:pt x="1453" y="450"/>
                  </a:lnTo>
                  <a:lnTo>
                    <a:pt x="1442" y="429"/>
                  </a:lnTo>
                  <a:lnTo>
                    <a:pt x="1428" y="407"/>
                  </a:lnTo>
                  <a:lnTo>
                    <a:pt x="1414" y="385"/>
                  </a:lnTo>
                  <a:lnTo>
                    <a:pt x="1398" y="364"/>
                  </a:lnTo>
                  <a:lnTo>
                    <a:pt x="1382" y="341"/>
                  </a:lnTo>
                  <a:lnTo>
                    <a:pt x="1364" y="320"/>
                  </a:lnTo>
                  <a:lnTo>
                    <a:pt x="1345" y="298"/>
                  </a:lnTo>
                  <a:lnTo>
                    <a:pt x="1326" y="278"/>
                  </a:lnTo>
                  <a:lnTo>
                    <a:pt x="1304" y="256"/>
                  </a:lnTo>
                  <a:lnTo>
                    <a:pt x="1283" y="236"/>
                  </a:lnTo>
                  <a:lnTo>
                    <a:pt x="1259" y="216"/>
                  </a:lnTo>
                  <a:lnTo>
                    <a:pt x="1235" y="196"/>
                  </a:lnTo>
                  <a:lnTo>
                    <a:pt x="1211" y="178"/>
                  </a:lnTo>
                  <a:lnTo>
                    <a:pt x="1185" y="159"/>
                  </a:lnTo>
                  <a:lnTo>
                    <a:pt x="1159" y="141"/>
                  </a:lnTo>
                  <a:lnTo>
                    <a:pt x="1131" y="124"/>
                  </a:lnTo>
                  <a:lnTo>
                    <a:pt x="1102" y="108"/>
                  </a:lnTo>
                  <a:lnTo>
                    <a:pt x="1074" y="93"/>
                  </a:lnTo>
                  <a:lnTo>
                    <a:pt x="1044" y="79"/>
                  </a:lnTo>
                  <a:lnTo>
                    <a:pt x="1014" y="65"/>
                  </a:lnTo>
                  <a:lnTo>
                    <a:pt x="983" y="53"/>
                  </a:lnTo>
                  <a:lnTo>
                    <a:pt x="951" y="42"/>
                  </a:lnTo>
                  <a:lnTo>
                    <a:pt x="918" y="33"/>
                  </a:lnTo>
                  <a:lnTo>
                    <a:pt x="886" y="24"/>
                  </a:lnTo>
                  <a:lnTo>
                    <a:pt x="852" y="16"/>
                  </a:lnTo>
                  <a:lnTo>
                    <a:pt x="818" y="10"/>
                  </a:lnTo>
                  <a:lnTo>
                    <a:pt x="784" y="6"/>
                  </a:lnTo>
                  <a:lnTo>
                    <a:pt x="749" y="2"/>
                  </a:lnTo>
                  <a:lnTo>
                    <a:pt x="714" y="1"/>
                  </a:lnTo>
                  <a:lnTo>
                    <a:pt x="718" y="0"/>
                  </a:lnTo>
                  <a:lnTo>
                    <a:pt x="722" y="0"/>
                  </a:lnTo>
                  <a:lnTo>
                    <a:pt x="729" y="1"/>
                  </a:lnTo>
                  <a:lnTo>
                    <a:pt x="736" y="2"/>
                  </a:lnTo>
                  <a:lnTo>
                    <a:pt x="745" y="5"/>
                  </a:lnTo>
                  <a:lnTo>
                    <a:pt x="754" y="7"/>
                  </a:lnTo>
                  <a:lnTo>
                    <a:pt x="764" y="11"/>
                  </a:lnTo>
                  <a:lnTo>
                    <a:pt x="776" y="15"/>
                  </a:lnTo>
                  <a:lnTo>
                    <a:pt x="789" y="19"/>
                  </a:lnTo>
                  <a:lnTo>
                    <a:pt x="802" y="22"/>
                  </a:lnTo>
                  <a:lnTo>
                    <a:pt x="816" y="25"/>
                  </a:lnTo>
                  <a:lnTo>
                    <a:pt x="830" y="29"/>
                  </a:lnTo>
                  <a:lnTo>
                    <a:pt x="845" y="32"/>
                  </a:lnTo>
                  <a:lnTo>
                    <a:pt x="860" y="34"/>
                  </a:lnTo>
                  <a:lnTo>
                    <a:pt x="877" y="36"/>
                  </a:lnTo>
                  <a:lnTo>
                    <a:pt x="894" y="36"/>
                  </a:lnTo>
                  <a:lnTo>
                    <a:pt x="899" y="37"/>
                  </a:lnTo>
                  <a:lnTo>
                    <a:pt x="905" y="41"/>
                  </a:lnTo>
                  <a:lnTo>
                    <a:pt x="913" y="46"/>
                  </a:lnTo>
                  <a:lnTo>
                    <a:pt x="922" y="52"/>
                  </a:lnTo>
                  <a:lnTo>
                    <a:pt x="932" y="60"/>
                  </a:lnTo>
                  <a:lnTo>
                    <a:pt x="944" y="68"/>
                  </a:lnTo>
                  <a:lnTo>
                    <a:pt x="955" y="78"/>
                  </a:lnTo>
                  <a:lnTo>
                    <a:pt x="968" y="86"/>
                  </a:lnTo>
                  <a:lnTo>
                    <a:pt x="980" y="96"/>
                  </a:lnTo>
                  <a:lnTo>
                    <a:pt x="994" y="106"/>
                  </a:lnTo>
                  <a:lnTo>
                    <a:pt x="1007" y="114"/>
                  </a:lnTo>
                  <a:lnTo>
                    <a:pt x="1020" y="123"/>
                  </a:lnTo>
                  <a:lnTo>
                    <a:pt x="1033" y="131"/>
                  </a:lnTo>
                  <a:lnTo>
                    <a:pt x="1045" y="136"/>
                  </a:lnTo>
                  <a:lnTo>
                    <a:pt x="1058" y="142"/>
                  </a:lnTo>
                  <a:lnTo>
                    <a:pt x="1069" y="145"/>
                  </a:lnTo>
                  <a:lnTo>
                    <a:pt x="1069" y="152"/>
                  </a:lnTo>
                  <a:lnTo>
                    <a:pt x="1071" y="160"/>
                  </a:lnTo>
                  <a:lnTo>
                    <a:pt x="1074" y="170"/>
                  </a:lnTo>
                  <a:lnTo>
                    <a:pt x="1078" y="181"/>
                  </a:lnTo>
                  <a:lnTo>
                    <a:pt x="1083" y="193"/>
                  </a:lnTo>
                  <a:lnTo>
                    <a:pt x="1089" y="207"/>
                  </a:lnTo>
                  <a:lnTo>
                    <a:pt x="1096" y="221"/>
                  </a:lnTo>
                  <a:lnTo>
                    <a:pt x="1102" y="235"/>
                  </a:lnTo>
                  <a:lnTo>
                    <a:pt x="1109" y="249"/>
                  </a:lnTo>
                  <a:lnTo>
                    <a:pt x="1115" y="262"/>
                  </a:lnTo>
                  <a:lnTo>
                    <a:pt x="1121" y="276"/>
                  </a:lnTo>
                  <a:lnTo>
                    <a:pt x="1127" y="289"/>
                  </a:lnTo>
                  <a:lnTo>
                    <a:pt x="1130" y="301"/>
                  </a:lnTo>
                  <a:lnTo>
                    <a:pt x="1133" y="312"/>
                  </a:lnTo>
                  <a:lnTo>
                    <a:pt x="1135" y="321"/>
                  </a:lnTo>
                  <a:lnTo>
                    <a:pt x="1135" y="330"/>
                  </a:lnTo>
                  <a:lnTo>
                    <a:pt x="1134" y="340"/>
                  </a:lnTo>
                  <a:lnTo>
                    <a:pt x="1133" y="350"/>
                  </a:lnTo>
                  <a:lnTo>
                    <a:pt x="1132" y="360"/>
                  </a:lnTo>
                  <a:lnTo>
                    <a:pt x="1131" y="369"/>
                  </a:lnTo>
                  <a:lnTo>
                    <a:pt x="1130" y="378"/>
                  </a:lnTo>
                  <a:lnTo>
                    <a:pt x="1130" y="387"/>
                  </a:lnTo>
                  <a:lnTo>
                    <a:pt x="1129" y="396"/>
                  </a:lnTo>
                  <a:lnTo>
                    <a:pt x="1129" y="405"/>
                  </a:lnTo>
                  <a:lnTo>
                    <a:pt x="1129" y="414"/>
                  </a:lnTo>
                  <a:lnTo>
                    <a:pt x="1129" y="421"/>
                  </a:lnTo>
                  <a:lnTo>
                    <a:pt x="1129" y="430"/>
                  </a:lnTo>
                  <a:lnTo>
                    <a:pt x="1130" y="438"/>
                  </a:lnTo>
                  <a:lnTo>
                    <a:pt x="1131" y="447"/>
                  </a:lnTo>
                  <a:lnTo>
                    <a:pt x="1132" y="454"/>
                  </a:lnTo>
                  <a:lnTo>
                    <a:pt x="1134" y="462"/>
                  </a:lnTo>
                  <a:lnTo>
                    <a:pt x="1136" y="470"/>
                  </a:lnTo>
                  <a:lnTo>
                    <a:pt x="1139" y="478"/>
                  </a:lnTo>
                  <a:lnTo>
                    <a:pt x="1141" y="487"/>
                  </a:lnTo>
                  <a:lnTo>
                    <a:pt x="1141" y="496"/>
                  </a:lnTo>
                  <a:lnTo>
                    <a:pt x="1142" y="506"/>
                  </a:lnTo>
                  <a:lnTo>
                    <a:pt x="1141" y="515"/>
                  </a:lnTo>
                  <a:lnTo>
                    <a:pt x="1141" y="524"/>
                  </a:lnTo>
                  <a:lnTo>
                    <a:pt x="1139" y="535"/>
                  </a:lnTo>
                  <a:lnTo>
                    <a:pt x="1138" y="545"/>
                  </a:lnTo>
                  <a:lnTo>
                    <a:pt x="1135" y="555"/>
                  </a:lnTo>
                  <a:lnTo>
                    <a:pt x="1133" y="564"/>
                  </a:lnTo>
                  <a:lnTo>
                    <a:pt x="1130" y="574"/>
                  </a:lnTo>
                  <a:lnTo>
                    <a:pt x="1128" y="583"/>
                  </a:lnTo>
                  <a:lnTo>
                    <a:pt x="1125" y="593"/>
                  </a:lnTo>
                  <a:lnTo>
                    <a:pt x="1122" y="601"/>
                  </a:lnTo>
                  <a:lnTo>
                    <a:pt x="1118" y="609"/>
                  </a:lnTo>
                  <a:lnTo>
                    <a:pt x="1116" y="617"/>
                  </a:lnTo>
                  <a:lnTo>
                    <a:pt x="1108" y="634"/>
                  </a:lnTo>
                  <a:lnTo>
                    <a:pt x="1102" y="647"/>
                  </a:lnTo>
                  <a:lnTo>
                    <a:pt x="1096" y="656"/>
                  </a:lnTo>
                  <a:lnTo>
                    <a:pt x="1091" y="664"/>
                  </a:lnTo>
                  <a:lnTo>
                    <a:pt x="1085" y="672"/>
                  </a:lnTo>
                  <a:lnTo>
                    <a:pt x="1079" y="679"/>
                  </a:lnTo>
                  <a:lnTo>
                    <a:pt x="1072" y="688"/>
                  </a:lnTo>
                  <a:lnTo>
                    <a:pt x="1064" y="699"/>
                  </a:lnTo>
                  <a:lnTo>
                    <a:pt x="1055" y="711"/>
                  </a:lnTo>
                  <a:lnTo>
                    <a:pt x="1045" y="722"/>
                  </a:lnTo>
                  <a:lnTo>
                    <a:pt x="1035" y="734"/>
                  </a:lnTo>
                  <a:lnTo>
                    <a:pt x="1024" y="744"/>
                  </a:lnTo>
                  <a:lnTo>
                    <a:pt x="1013" y="753"/>
                  </a:lnTo>
                  <a:lnTo>
                    <a:pt x="1002" y="763"/>
                  </a:lnTo>
                  <a:lnTo>
                    <a:pt x="990" y="771"/>
                  </a:lnTo>
                  <a:lnTo>
                    <a:pt x="979" y="779"/>
                  </a:lnTo>
                  <a:lnTo>
                    <a:pt x="969" y="787"/>
                  </a:lnTo>
                  <a:lnTo>
                    <a:pt x="958" y="794"/>
                  </a:lnTo>
                  <a:lnTo>
                    <a:pt x="948" y="801"/>
                  </a:lnTo>
                  <a:lnTo>
                    <a:pt x="939" y="807"/>
                  </a:lnTo>
                  <a:lnTo>
                    <a:pt x="931" y="812"/>
                  </a:lnTo>
                  <a:lnTo>
                    <a:pt x="923" y="817"/>
                  </a:lnTo>
                  <a:lnTo>
                    <a:pt x="917" y="821"/>
                  </a:lnTo>
                  <a:lnTo>
                    <a:pt x="913" y="825"/>
                  </a:lnTo>
                  <a:lnTo>
                    <a:pt x="904" y="834"/>
                  </a:lnTo>
                  <a:lnTo>
                    <a:pt x="897" y="842"/>
                  </a:lnTo>
                  <a:lnTo>
                    <a:pt x="889" y="850"/>
                  </a:lnTo>
                  <a:lnTo>
                    <a:pt x="883" y="856"/>
                  </a:lnTo>
                  <a:lnTo>
                    <a:pt x="877" y="864"/>
                  </a:lnTo>
                  <a:lnTo>
                    <a:pt x="872" y="869"/>
                  </a:lnTo>
                  <a:lnTo>
                    <a:pt x="866" y="875"/>
                  </a:lnTo>
                  <a:lnTo>
                    <a:pt x="861" y="881"/>
                  </a:lnTo>
                  <a:lnTo>
                    <a:pt x="856" y="886"/>
                  </a:lnTo>
                  <a:lnTo>
                    <a:pt x="851" y="892"/>
                  </a:lnTo>
                  <a:lnTo>
                    <a:pt x="846" y="896"/>
                  </a:lnTo>
                  <a:lnTo>
                    <a:pt x="839" y="902"/>
                  </a:lnTo>
                  <a:lnTo>
                    <a:pt x="833" y="907"/>
                  </a:lnTo>
                  <a:lnTo>
                    <a:pt x="826" y="911"/>
                  </a:lnTo>
                  <a:lnTo>
                    <a:pt x="818" y="915"/>
                  </a:lnTo>
                  <a:lnTo>
                    <a:pt x="810" y="921"/>
                  </a:lnTo>
                  <a:lnTo>
                    <a:pt x="805" y="923"/>
                  </a:lnTo>
                  <a:lnTo>
                    <a:pt x="799" y="929"/>
                  </a:lnTo>
                  <a:lnTo>
                    <a:pt x="792" y="935"/>
                  </a:lnTo>
                  <a:lnTo>
                    <a:pt x="785" y="943"/>
                  </a:lnTo>
                  <a:lnTo>
                    <a:pt x="777" y="952"/>
                  </a:lnTo>
                  <a:lnTo>
                    <a:pt x="770" y="962"/>
                  </a:lnTo>
                  <a:lnTo>
                    <a:pt x="762" y="973"/>
                  </a:lnTo>
                  <a:lnTo>
                    <a:pt x="754" y="984"/>
                  </a:lnTo>
                  <a:lnTo>
                    <a:pt x="746" y="995"/>
                  </a:lnTo>
                  <a:lnTo>
                    <a:pt x="739" y="1007"/>
                  </a:lnTo>
                  <a:lnTo>
                    <a:pt x="732" y="1018"/>
                  </a:lnTo>
                  <a:lnTo>
                    <a:pt x="725" y="1029"/>
                  </a:lnTo>
                  <a:lnTo>
                    <a:pt x="720" y="1040"/>
                  </a:lnTo>
                  <a:lnTo>
                    <a:pt x="715" y="1049"/>
                  </a:lnTo>
                  <a:lnTo>
                    <a:pt x="711" y="1059"/>
                  </a:lnTo>
                  <a:lnTo>
                    <a:pt x="708" y="1066"/>
                  </a:lnTo>
                  <a:lnTo>
                    <a:pt x="707" y="1070"/>
                  </a:lnTo>
                  <a:lnTo>
                    <a:pt x="706" y="1076"/>
                  </a:lnTo>
                  <a:lnTo>
                    <a:pt x="704" y="1081"/>
                  </a:lnTo>
                  <a:lnTo>
                    <a:pt x="700" y="1088"/>
                  </a:lnTo>
                  <a:lnTo>
                    <a:pt x="696" y="1095"/>
                  </a:lnTo>
                  <a:lnTo>
                    <a:pt x="691" y="1104"/>
                  </a:lnTo>
                  <a:lnTo>
                    <a:pt x="686" y="1112"/>
                  </a:lnTo>
                  <a:lnTo>
                    <a:pt x="678" y="1122"/>
                  </a:lnTo>
                  <a:lnTo>
                    <a:pt x="671" y="1132"/>
                  </a:lnTo>
                  <a:lnTo>
                    <a:pt x="661" y="1142"/>
                  </a:lnTo>
                  <a:lnTo>
                    <a:pt x="650" y="1152"/>
                  </a:lnTo>
                  <a:lnTo>
                    <a:pt x="639" y="1163"/>
                  </a:lnTo>
                  <a:lnTo>
                    <a:pt x="625" y="1174"/>
                  </a:lnTo>
                  <a:lnTo>
                    <a:pt x="611" y="1185"/>
                  </a:lnTo>
                  <a:lnTo>
                    <a:pt x="594" y="1195"/>
                  </a:lnTo>
                  <a:lnTo>
                    <a:pt x="576" y="1206"/>
                  </a:lnTo>
                  <a:lnTo>
                    <a:pt x="563" y="1213"/>
                  </a:lnTo>
                  <a:lnTo>
                    <a:pt x="552" y="1221"/>
                  </a:lnTo>
                  <a:lnTo>
                    <a:pt x="542" y="1226"/>
                  </a:lnTo>
                  <a:lnTo>
                    <a:pt x="533" y="1232"/>
                  </a:lnTo>
                  <a:lnTo>
                    <a:pt x="526" y="1236"/>
                  </a:lnTo>
                  <a:lnTo>
                    <a:pt x="519" y="1242"/>
                  </a:lnTo>
                  <a:lnTo>
                    <a:pt x="514" y="1246"/>
                  </a:lnTo>
                  <a:lnTo>
                    <a:pt x="508" y="1249"/>
                  </a:lnTo>
                  <a:lnTo>
                    <a:pt x="504" y="1253"/>
                  </a:lnTo>
                  <a:lnTo>
                    <a:pt x="499" y="1256"/>
                  </a:lnTo>
                  <a:lnTo>
                    <a:pt x="494" y="1260"/>
                  </a:lnTo>
                  <a:lnTo>
                    <a:pt x="490" y="1262"/>
                  </a:lnTo>
                  <a:lnTo>
                    <a:pt x="485" y="1264"/>
                  </a:lnTo>
                  <a:lnTo>
                    <a:pt x="480" y="1267"/>
                  </a:lnTo>
                  <a:lnTo>
                    <a:pt x="474" y="1269"/>
                  </a:lnTo>
                  <a:lnTo>
                    <a:pt x="467" y="1271"/>
                  </a:lnTo>
                  <a:lnTo>
                    <a:pt x="455" y="1275"/>
                  </a:lnTo>
                  <a:lnTo>
                    <a:pt x="443" y="1278"/>
                  </a:lnTo>
                  <a:lnTo>
                    <a:pt x="431" y="1283"/>
                  </a:lnTo>
                  <a:lnTo>
                    <a:pt x="418" y="1287"/>
                  </a:lnTo>
                  <a:lnTo>
                    <a:pt x="404" y="1292"/>
                  </a:lnTo>
                  <a:lnTo>
                    <a:pt x="391" y="1295"/>
                  </a:lnTo>
                  <a:lnTo>
                    <a:pt x="377" y="1299"/>
                  </a:lnTo>
                  <a:lnTo>
                    <a:pt x="364" y="1303"/>
                  </a:lnTo>
                  <a:lnTo>
                    <a:pt x="351" y="1307"/>
                  </a:lnTo>
                  <a:lnTo>
                    <a:pt x="338" y="1311"/>
                  </a:lnTo>
                  <a:lnTo>
                    <a:pt x="325" y="1315"/>
                  </a:lnTo>
                  <a:lnTo>
                    <a:pt x="313" y="1319"/>
                  </a:lnTo>
                  <a:lnTo>
                    <a:pt x="300" y="1322"/>
                  </a:lnTo>
                  <a:lnTo>
                    <a:pt x="287" y="1325"/>
                  </a:lnTo>
                  <a:lnTo>
                    <a:pt x="275" y="1329"/>
                  </a:lnTo>
                  <a:lnTo>
                    <a:pt x="263" y="1333"/>
                  </a:lnTo>
                  <a:lnTo>
                    <a:pt x="247" y="1336"/>
                  </a:lnTo>
                  <a:lnTo>
                    <a:pt x="229" y="1339"/>
                  </a:lnTo>
                  <a:lnTo>
                    <a:pt x="209" y="1342"/>
                  </a:lnTo>
                  <a:lnTo>
                    <a:pt x="190" y="1343"/>
                  </a:lnTo>
                  <a:lnTo>
                    <a:pt x="170" y="1344"/>
                  </a:lnTo>
                  <a:lnTo>
                    <a:pt x="149" y="1344"/>
                  </a:lnTo>
                  <a:lnTo>
                    <a:pt x="129" y="1343"/>
                  </a:lnTo>
                  <a:lnTo>
                    <a:pt x="109" y="1341"/>
                  </a:lnTo>
                  <a:lnTo>
                    <a:pt x="90" y="1337"/>
                  </a:lnTo>
                  <a:lnTo>
                    <a:pt x="71" y="1334"/>
                  </a:lnTo>
                  <a:lnTo>
                    <a:pt x="55" y="1329"/>
                  </a:lnTo>
                  <a:lnTo>
                    <a:pt x="39" y="1323"/>
                  </a:lnTo>
                  <a:lnTo>
                    <a:pt x="25" y="1317"/>
                  </a:lnTo>
                  <a:lnTo>
                    <a:pt x="15" y="1309"/>
                  </a:lnTo>
                  <a:lnTo>
                    <a:pt x="6" y="1300"/>
                  </a:lnTo>
                  <a:lnTo>
                    <a:pt x="0" y="1292"/>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581" name="Freeform 25"/>
            <p:cNvSpPr>
              <a:spLocks/>
            </p:cNvSpPr>
            <p:nvPr/>
          </p:nvSpPr>
          <p:spPr bwMode="auto">
            <a:xfrm>
              <a:off x="519" y="2062"/>
              <a:ext cx="959" cy="1291"/>
            </a:xfrm>
            <a:custGeom>
              <a:avLst/>
              <a:gdLst>
                <a:gd name="T0" fmla="*/ 3 w 1149"/>
                <a:gd name="T1" fmla="*/ 13 h 1342"/>
                <a:gd name="T2" fmla="*/ 3 w 1149"/>
                <a:gd name="T3" fmla="*/ 13 h 1342"/>
                <a:gd name="T4" fmla="*/ 3 w 1149"/>
                <a:gd name="T5" fmla="*/ 13 h 1342"/>
                <a:gd name="T6" fmla="*/ 3 w 1149"/>
                <a:gd name="T7" fmla="*/ 13 h 1342"/>
                <a:gd name="T8" fmla="*/ 3 w 1149"/>
                <a:gd name="T9" fmla="*/ 13 h 1342"/>
                <a:gd name="T10" fmla="*/ 3 w 1149"/>
                <a:gd name="T11" fmla="*/ 13 h 1342"/>
                <a:gd name="T12" fmla="*/ 3 w 1149"/>
                <a:gd name="T13" fmla="*/ 17 h 1342"/>
                <a:gd name="T14" fmla="*/ 3 w 1149"/>
                <a:gd name="T15" fmla="*/ 23 h 1342"/>
                <a:gd name="T16" fmla="*/ 3 w 1149"/>
                <a:gd name="T17" fmla="*/ 28 h 1342"/>
                <a:gd name="T18" fmla="*/ 3 w 1149"/>
                <a:gd name="T19" fmla="*/ 31 h 1342"/>
                <a:gd name="T20" fmla="*/ 3 w 1149"/>
                <a:gd name="T21" fmla="*/ 34 h 1342"/>
                <a:gd name="T22" fmla="*/ 3 w 1149"/>
                <a:gd name="T23" fmla="*/ 36 h 1342"/>
                <a:gd name="T24" fmla="*/ 3 w 1149"/>
                <a:gd name="T25" fmla="*/ 38 h 1342"/>
                <a:gd name="T26" fmla="*/ 3 w 1149"/>
                <a:gd name="T27" fmla="*/ 41 h 1342"/>
                <a:gd name="T28" fmla="*/ 3 w 1149"/>
                <a:gd name="T29" fmla="*/ 45 h 1342"/>
                <a:gd name="T30" fmla="*/ 3 w 1149"/>
                <a:gd name="T31" fmla="*/ 51 h 1342"/>
                <a:gd name="T32" fmla="*/ 3 w 1149"/>
                <a:gd name="T33" fmla="*/ 57 h 1342"/>
                <a:gd name="T34" fmla="*/ 3 w 1149"/>
                <a:gd name="T35" fmla="*/ 60 h 1342"/>
                <a:gd name="T36" fmla="*/ 3 w 1149"/>
                <a:gd name="T37" fmla="*/ 63 h 1342"/>
                <a:gd name="T38" fmla="*/ 3 w 1149"/>
                <a:gd name="T39" fmla="*/ 63 h 1342"/>
                <a:gd name="T40" fmla="*/ 3 w 1149"/>
                <a:gd name="T41" fmla="*/ 63 h 1342"/>
                <a:gd name="T42" fmla="*/ 3 w 1149"/>
                <a:gd name="T43" fmla="*/ 63 h 1342"/>
                <a:gd name="T44" fmla="*/ 0 w 1149"/>
                <a:gd name="T45" fmla="*/ 61 h 1342"/>
                <a:gd name="T46" fmla="*/ 3 w 1149"/>
                <a:gd name="T47" fmla="*/ 63 h 1342"/>
                <a:gd name="T48" fmla="*/ 3 w 1149"/>
                <a:gd name="T49" fmla="*/ 64 h 1342"/>
                <a:gd name="T50" fmla="*/ 3 w 1149"/>
                <a:gd name="T51" fmla="*/ 65 h 1342"/>
                <a:gd name="T52" fmla="*/ 3 w 1149"/>
                <a:gd name="T53" fmla="*/ 64 h 1342"/>
                <a:gd name="T54" fmla="*/ 3 w 1149"/>
                <a:gd name="T55" fmla="*/ 63 h 1342"/>
                <a:gd name="T56" fmla="*/ 3 w 1149"/>
                <a:gd name="T57" fmla="*/ 63 h 1342"/>
                <a:gd name="T58" fmla="*/ 3 w 1149"/>
                <a:gd name="T59" fmla="*/ 61 h 1342"/>
                <a:gd name="T60" fmla="*/ 3 w 1149"/>
                <a:gd name="T61" fmla="*/ 61 h 1342"/>
                <a:gd name="T62" fmla="*/ 3 w 1149"/>
                <a:gd name="T63" fmla="*/ 59 h 1342"/>
                <a:gd name="T64" fmla="*/ 3 w 1149"/>
                <a:gd name="T65" fmla="*/ 56 h 1342"/>
                <a:gd name="T66" fmla="*/ 3 w 1149"/>
                <a:gd name="T67" fmla="*/ 53 h 1342"/>
                <a:gd name="T68" fmla="*/ 3 w 1149"/>
                <a:gd name="T69" fmla="*/ 51 h 1342"/>
                <a:gd name="T70" fmla="*/ 3 w 1149"/>
                <a:gd name="T71" fmla="*/ 47 h 1342"/>
                <a:gd name="T72" fmla="*/ 3 w 1149"/>
                <a:gd name="T73" fmla="*/ 43 h 1342"/>
                <a:gd name="T74" fmla="*/ 3 w 1149"/>
                <a:gd name="T75" fmla="*/ 41 h 1342"/>
                <a:gd name="T76" fmla="*/ 3 w 1149"/>
                <a:gd name="T77" fmla="*/ 39 h 1342"/>
                <a:gd name="T78" fmla="*/ 3 w 1149"/>
                <a:gd name="T79" fmla="*/ 38 h 1342"/>
                <a:gd name="T80" fmla="*/ 3 w 1149"/>
                <a:gd name="T81" fmla="*/ 36 h 1342"/>
                <a:gd name="T82" fmla="*/ 3 w 1149"/>
                <a:gd name="T83" fmla="*/ 34 h 1342"/>
                <a:gd name="T84" fmla="*/ 3 w 1149"/>
                <a:gd name="T85" fmla="*/ 32 h 1342"/>
                <a:gd name="T86" fmla="*/ 3 w 1149"/>
                <a:gd name="T87" fmla="*/ 30 h 1342"/>
                <a:gd name="T88" fmla="*/ 3 w 1149"/>
                <a:gd name="T89" fmla="*/ 27 h 1342"/>
                <a:gd name="T90" fmla="*/ 3 w 1149"/>
                <a:gd name="T91" fmla="*/ 24 h 1342"/>
                <a:gd name="T92" fmla="*/ 3 w 1149"/>
                <a:gd name="T93" fmla="*/ 21 h 1342"/>
                <a:gd name="T94" fmla="*/ 3 w 1149"/>
                <a:gd name="T95" fmla="*/ 16 h 1342"/>
                <a:gd name="T96" fmla="*/ 3 w 1149"/>
                <a:gd name="T97" fmla="*/ 13 h 1342"/>
                <a:gd name="T98" fmla="*/ 3 w 1149"/>
                <a:gd name="T99" fmla="*/ 13 h 1342"/>
                <a:gd name="T100" fmla="*/ 3 w 1149"/>
                <a:gd name="T101" fmla="*/ 13 h 1342"/>
                <a:gd name="T102" fmla="*/ 3 w 1149"/>
                <a:gd name="T103" fmla="*/ 13 h 1342"/>
                <a:gd name="T104" fmla="*/ 3 w 1149"/>
                <a:gd name="T105" fmla="*/ 13 h 1342"/>
                <a:gd name="T106" fmla="*/ 3 w 1149"/>
                <a:gd name="T107" fmla="*/ 8 h 1342"/>
                <a:gd name="T108" fmla="*/ 3 w 1149"/>
                <a:gd name="T109" fmla="*/ 4 h 134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49"/>
                <a:gd name="T166" fmla="*/ 0 h 1342"/>
                <a:gd name="T167" fmla="*/ 1149 w 1149"/>
                <a:gd name="T168" fmla="*/ 1342 h 134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49" h="1342">
                  <a:moveTo>
                    <a:pt x="700" y="4"/>
                  </a:moveTo>
                  <a:lnTo>
                    <a:pt x="706" y="7"/>
                  </a:lnTo>
                  <a:lnTo>
                    <a:pt x="713" y="10"/>
                  </a:lnTo>
                  <a:lnTo>
                    <a:pt x="720" y="14"/>
                  </a:lnTo>
                  <a:lnTo>
                    <a:pt x="730" y="18"/>
                  </a:lnTo>
                  <a:lnTo>
                    <a:pt x="739" y="21"/>
                  </a:lnTo>
                  <a:lnTo>
                    <a:pt x="749" y="26"/>
                  </a:lnTo>
                  <a:lnTo>
                    <a:pt x="760" y="31"/>
                  </a:lnTo>
                  <a:lnTo>
                    <a:pt x="772" y="36"/>
                  </a:lnTo>
                  <a:lnTo>
                    <a:pt x="784" y="41"/>
                  </a:lnTo>
                  <a:lnTo>
                    <a:pt x="796" y="47"/>
                  </a:lnTo>
                  <a:lnTo>
                    <a:pt x="810" y="51"/>
                  </a:lnTo>
                  <a:lnTo>
                    <a:pt x="823" y="58"/>
                  </a:lnTo>
                  <a:lnTo>
                    <a:pt x="837" y="64"/>
                  </a:lnTo>
                  <a:lnTo>
                    <a:pt x="851" y="69"/>
                  </a:lnTo>
                  <a:lnTo>
                    <a:pt x="863" y="76"/>
                  </a:lnTo>
                  <a:lnTo>
                    <a:pt x="878" y="82"/>
                  </a:lnTo>
                  <a:lnTo>
                    <a:pt x="892" y="89"/>
                  </a:lnTo>
                  <a:lnTo>
                    <a:pt x="907" y="96"/>
                  </a:lnTo>
                  <a:lnTo>
                    <a:pt x="921" y="103"/>
                  </a:lnTo>
                  <a:lnTo>
                    <a:pt x="935" y="110"/>
                  </a:lnTo>
                  <a:lnTo>
                    <a:pt x="949" y="116"/>
                  </a:lnTo>
                  <a:lnTo>
                    <a:pt x="962" y="123"/>
                  </a:lnTo>
                  <a:lnTo>
                    <a:pt x="975" y="131"/>
                  </a:lnTo>
                  <a:lnTo>
                    <a:pt x="988" y="138"/>
                  </a:lnTo>
                  <a:lnTo>
                    <a:pt x="1000" y="147"/>
                  </a:lnTo>
                  <a:lnTo>
                    <a:pt x="1012" y="154"/>
                  </a:lnTo>
                  <a:lnTo>
                    <a:pt x="1024" y="163"/>
                  </a:lnTo>
                  <a:lnTo>
                    <a:pt x="1034" y="170"/>
                  </a:lnTo>
                  <a:lnTo>
                    <a:pt x="1043" y="178"/>
                  </a:lnTo>
                  <a:lnTo>
                    <a:pt x="1053" y="187"/>
                  </a:lnTo>
                  <a:lnTo>
                    <a:pt x="1060" y="194"/>
                  </a:lnTo>
                  <a:lnTo>
                    <a:pt x="1068" y="203"/>
                  </a:lnTo>
                  <a:lnTo>
                    <a:pt x="1071" y="208"/>
                  </a:lnTo>
                  <a:lnTo>
                    <a:pt x="1074" y="214"/>
                  </a:lnTo>
                  <a:lnTo>
                    <a:pt x="1078" y="220"/>
                  </a:lnTo>
                  <a:lnTo>
                    <a:pt x="1081" y="227"/>
                  </a:lnTo>
                  <a:lnTo>
                    <a:pt x="1084" y="235"/>
                  </a:lnTo>
                  <a:lnTo>
                    <a:pt x="1086" y="243"/>
                  </a:lnTo>
                  <a:lnTo>
                    <a:pt x="1088" y="251"/>
                  </a:lnTo>
                  <a:lnTo>
                    <a:pt x="1090" y="261"/>
                  </a:lnTo>
                  <a:lnTo>
                    <a:pt x="1092" y="271"/>
                  </a:lnTo>
                  <a:lnTo>
                    <a:pt x="1095" y="280"/>
                  </a:lnTo>
                  <a:lnTo>
                    <a:pt x="1097" y="291"/>
                  </a:lnTo>
                  <a:lnTo>
                    <a:pt x="1098" y="302"/>
                  </a:lnTo>
                  <a:lnTo>
                    <a:pt x="1099" y="314"/>
                  </a:lnTo>
                  <a:lnTo>
                    <a:pt x="1100" y="325"/>
                  </a:lnTo>
                  <a:lnTo>
                    <a:pt x="1101" y="337"/>
                  </a:lnTo>
                  <a:lnTo>
                    <a:pt x="1102" y="350"/>
                  </a:lnTo>
                  <a:lnTo>
                    <a:pt x="1104" y="362"/>
                  </a:lnTo>
                  <a:lnTo>
                    <a:pt x="1104" y="375"/>
                  </a:lnTo>
                  <a:lnTo>
                    <a:pt x="1105" y="388"/>
                  </a:lnTo>
                  <a:lnTo>
                    <a:pt x="1106" y="402"/>
                  </a:lnTo>
                  <a:lnTo>
                    <a:pt x="1107" y="415"/>
                  </a:lnTo>
                  <a:lnTo>
                    <a:pt x="1108" y="428"/>
                  </a:lnTo>
                  <a:lnTo>
                    <a:pt x="1108" y="442"/>
                  </a:lnTo>
                  <a:lnTo>
                    <a:pt x="1109" y="456"/>
                  </a:lnTo>
                  <a:lnTo>
                    <a:pt x="1109" y="470"/>
                  </a:lnTo>
                  <a:lnTo>
                    <a:pt x="1109" y="484"/>
                  </a:lnTo>
                  <a:lnTo>
                    <a:pt x="1110" y="497"/>
                  </a:lnTo>
                  <a:lnTo>
                    <a:pt x="1110" y="511"/>
                  </a:lnTo>
                  <a:lnTo>
                    <a:pt x="1111" y="525"/>
                  </a:lnTo>
                  <a:lnTo>
                    <a:pt x="1111" y="538"/>
                  </a:lnTo>
                  <a:lnTo>
                    <a:pt x="1112" y="551"/>
                  </a:lnTo>
                  <a:lnTo>
                    <a:pt x="1112" y="564"/>
                  </a:lnTo>
                  <a:lnTo>
                    <a:pt x="1112" y="574"/>
                  </a:lnTo>
                  <a:lnTo>
                    <a:pt x="1111" y="584"/>
                  </a:lnTo>
                  <a:lnTo>
                    <a:pt x="1109" y="593"/>
                  </a:lnTo>
                  <a:lnTo>
                    <a:pt x="1106" y="604"/>
                  </a:lnTo>
                  <a:lnTo>
                    <a:pt x="1102" y="613"/>
                  </a:lnTo>
                  <a:lnTo>
                    <a:pt x="1099" y="623"/>
                  </a:lnTo>
                  <a:lnTo>
                    <a:pt x="1094" y="634"/>
                  </a:lnTo>
                  <a:lnTo>
                    <a:pt x="1087" y="643"/>
                  </a:lnTo>
                  <a:lnTo>
                    <a:pt x="1081" y="653"/>
                  </a:lnTo>
                  <a:lnTo>
                    <a:pt x="1073" y="664"/>
                  </a:lnTo>
                  <a:lnTo>
                    <a:pt x="1066" y="674"/>
                  </a:lnTo>
                  <a:lnTo>
                    <a:pt x="1057" y="683"/>
                  </a:lnTo>
                  <a:lnTo>
                    <a:pt x="1048" y="692"/>
                  </a:lnTo>
                  <a:lnTo>
                    <a:pt x="1037" y="703"/>
                  </a:lnTo>
                  <a:lnTo>
                    <a:pt x="1026" y="712"/>
                  </a:lnTo>
                  <a:lnTo>
                    <a:pt x="1014" y="721"/>
                  </a:lnTo>
                  <a:lnTo>
                    <a:pt x="1003" y="729"/>
                  </a:lnTo>
                  <a:lnTo>
                    <a:pt x="992" y="737"/>
                  </a:lnTo>
                  <a:lnTo>
                    <a:pt x="981" y="745"/>
                  </a:lnTo>
                  <a:lnTo>
                    <a:pt x="969" y="753"/>
                  </a:lnTo>
                  <a:lnTo>
                    <a:pt x="957" y="762"/>
                  </a:lnTo>
                  <a:lnTo>
                    <a:pt x="944" y="769"/>
                  </a:lnTo>
                  <a:lnTo>
                    <a:pt x="933" y="778"/>
                  </a:lnTo>
                  <a:lnTo>
                    <a:pt x="921" y="785"/>
                  </a:lnTo>
                  <a:lnTo>
                    <a:pt x="909" y="792"/>
                  </a:lnTo>
                  <a:lnTo>
                    <a:pt x="898" y="800"/>
                  </a:lnTo>
                  <a:lnTo>
                    <a:pt x="887" y="807"/>
                  </a:lnTo>
                  <a:lnTo>
                    <a:pt x="876" y="814"/>
                  </a:lnTo>
                  <a:lnTo>
                    <a:pt x="866" y="821"/>
                  </a:lnTo>
                  <a:lnTo>
                    <a:pt x="858" y="828"/>
                  </a:lnTo>
                  <a:lnTo>
                    <a:pt x="849" y="834"/>
                  </a:lnTo>
                  <a:lnTo>
                    <a:pt x="841" y="839"/>
                  </a:lnTo>
                  <a:lnTo>
                    <a:pt x="833" y="848"/>
                  </a:lnTo>
                  <a:lnTo>
                    <a:pt x="824" y="857"/>
                  </a:lnTo>
                  <a:lnTo>
                    <a:pt x="816" y="868"/>
                  </a:lnTo>
                  <a:lnTo>
                    <a:pt x="807" y="879"/>
                  </a:lnTo>
                  <a:lnTo>
                    <a:pt x="798" y="892"/>
                  </a:lnTo>
                  <a:lnTo>
                    <a:pt x="788" y="906"/>
                  </a:lnTo>
                  <a:lnTo>
                    <a:pt x="778" y="920"/>
                  </a:lnTo>
                  <a:lnTo>
                    <a:pt x="768" y="935"/>
                  </a:lnTo>
                  <a:lnTo>
                    <a:pt x="758" y="949"/>
                  </a:lnTo>
                  <a:lnTo>
                    <a:pt x="746" y="965"/>
                  </a:lnTo>
                  <a:lnTo>
                    <a:pt x="736" y="981"/>
                  </a:lnTo>
                  <a:lnTo>
                    <a:pt x="724" y="997"/>
                  </a:lnTo>
                  <a:lnTo>
                    <a:pt x="713" y="1012"/>
                  </a:lnTo>
                  <a:lnTo>
                    <a:pt x="701" y="1029"/>
                  </a:lnTo>
                  <a:lnTo>
                    <a:pt x="688" y="1045"/>
                  </a:lnTo>
                  <a:lnTo>
                    <a:pt x="675" y="1061"/>
                  </a:lnTo>
                  <a:lnTo>
                    <a:pt x="662" y="1077"/>
                  </a:lnTo>
                  <a:lnTo>
                    <a:pt x="649" y="1092"/>
                  </a:lnTo>
                  <a:lnTo>
                    <a:pt x="635" y="1107"/>
                  </a:lnTo>
                  <a:lnTo>
                    <a:pt x="621" y="1122"/>
                  </a:lnTo>
                  <a:lnTo>
                    <a:pt x="606" y="1136"/>
                  </a:lnTo>
                  <a:lnTo>
                    <a:pt x="592" y="1150"/>
                  </a:lnTo>
                  <a:lnTo>
                    <a:pt x="577" y="1164"/>
                  </a:lnTo>
                  <a:lnTo>
                    <a:pt x="562" y="1178"/>
                  </a:lnTo>
                  <a:lnTo>
                    <a:pt x="546" y="1190"/>
                  </a:lnTo>
                  <a:lnTo>
                    <a:pt x="532" y="1202"/>
                  </a:lnTo>
                  <a:lnTo>
                    <a:pt x="516" y="1212"/>
                  </a:lnTo>
                  <a:lnTo>
                    <a:pt x="500" y="1222"/>
                  </a:lnTo>
                  <a:lnTo>
                    <a:pt x="485" y="1231"/>
                  </a:lnTo>
                  <a:lnTo>
                    <a:pt x="470" y="1239"/>
                  </a:lnTo>
                  <a:lnTo>
                    <a:pt x="454" y="1247"/>
                  </a:lnTo>
                  <a:lnTo>
                    <a:pt x="439" y="1253"/>
                  </a:lnTo>
                  <a:lnTo>
                    <a:pt x="408" y="1264"/>
                  </a:lnTo>
                  <a:lnTo>
                    <a:pt x="381" y="1274"/>
                  </a:lnTo>
                  <a:lnTo>
                    <a:pt x="358" y="1281"/>
                  </a:lnTo>
                  <a:lnTo>
                    <a:pt x="335" y="1288"/>
                  </a:lnTo>
                  <a:lnTo>
                    <a:pt x="316" y="1292"/>
                  </a:lnTo>
                  <a:lnTo>
                    <a:pt x="298" y="1296"/>
                  </a:lnTo>
                  <a:lnTo>
                    <a:pt x="282" y="1299"/>
                  </a:lnTo>
                  <a:lnTo>
                    <a:pt x="267" y="1301"/>
                  </a:lnTo>
                  <a:lnTo>
                    <a:pt x="253" y="1302"/>
                  </a:lnTo>
                  <a:lnTo>
                    <a:pt x="240" y="1303"/>
                  </a:lnTo>
                  <a:lnTo>
                    <a:pt x="228" y="1303"/>
                  </a:lnTo>
                  <a:lnTo>
                    <a:pt x="215" y="1303"/>
                  </a:lnTo>
                  <a:lnTo>
                    <a:pt x="202" y="1303"/>
                  </a:lnTo>
                  <a:lnTo>
                    <a:pt x="190" y="1302"/>
                  </a:lnTo>
                  <a:lnTo>
                    <a:pt x="176" y="1302"/>
                  </a:lnTo>
                  <a:lnTo>
                    <a:pt x="161" y="1302"/>
                  </a:lnTo>
                  <a:lnTo>
                    <a:pt x="146" y="1302"/>
                  </a:lnTo>
                  <a:lnTo>
                    <a:pt x="132" y="1302"/>
                  </a:lnTo>
                  <a:lnTo>
                    <a:pt x="119" y="1302"/>
                  </a:lnTo>
                  <a:lnTo>
                    <a:pt x="106" y="1301"/>
                  </a:lnTo>
                  <a:lnTo>
                    <a:pt x="95" y="1300"/>
                  </a:lnTo>
                  <a:lnTo>
                    <a:pt x="84" y="1299"/>
                  </a:lnTo>
                  <a:lnTo>
                    <a:pt x="73" y="1297"/>
                  </a:lnTo>
                  <a:lnTo>
                    <a:pt x="63" y="1294"/>
                  </a:lnTo>
                  <a:lnTo>
                    <a:pt x="53" y="1292"/>
                  </a:lnTo>
                  <a:lnTo>
                    <a:pt x="45" y="1289"/>
                  </a:lnTo>
                  <a:lnTo>
                    <a:pt x="35" y="1285"/>
                  </a:lnTo>
                  <a:lnTo>
                    <a:pt x="28" y="1280"/>
                  </a:lnTo>
                  <a:lnTo>
                    <a:pt x="21" y="1276"/>
                  </a:lnTo>
                  <a:lnTo>
                    <a:pt x="13" y="1270"/>
                  </a:lnTo>
                  <a:lnTo>
                    <a:pt x="7" y="1264"/>
                  </a:lnTo>
                  <a:lnTo>
                    <a:pt x="0" y="1258"/>
                  </a:lnTo>
                  <a:lnTo>
                    <a:pt x="2" y="1269"/>
                  </a:lnTo>
                  <a:lnTo>
                    <a:pt x="5" y="1280"/>
                  </a:lnTo>
                  <a:lnTo>
                    <a:pt x="10" y="1289"/>
                  </a:lnTo>
                  <a:lnTo>
                    <a:pt x="16" y="1297"/>
                  </a:lnTo>
                  <a:lnTo>
                    <a:pt x="22" y="1304"/>
                  </a:lnTo>
                  <a:lnTo>
                    <a:pt x="31" y="1310"/>
                  </a:lnTo>
                  <a:lnTo>
                    <a:pt x="40" y="1315"/>
                  </a:lnTo>
                  <a:lnTo>
                    <a:pt x="50" y="1320"/>
                  </a:lnTo>
                  <a:lnTo>
                    <a:pt x="61" y="1323"/>
                  </a:lnTo>
                  <a:lnTo>
                    <a:pt x="73" y="1327"/>
                  </a:lnTo>
                  <a:lnTo>
                    <a:pt x="85" y="1330"/>
                  </a:lnTo>
                  <a:lnTo>
                    <a:pt x="97" y="1333"/>
                  </a:lnTo>
                  <a:lnTo>
                    <a:pt x="111" y="1335"/>
                  </a:lnTo>
                  <a:lnTo>
                    <a:pt x="125" y="1336"/>
                  </a:lnTo>
                  <a:lnTo>
                    <a:pt x="140" y="1338"/>
                  </a:lnTo>
                  <a:lnTo>
                    <a:pt x="155" y="1340"/>
                  </a:lnTo>
                  <a:lnTo>
                    <a:pt x="161" y="1341"/>
                  </a:lnTo>
                  <a:lnTo>
                    <a:pt x="165" y="1341"/>
                  </a:lnTo>
                  <a:lnTo>
                    <a:pt x="172" y="1341"/>
                  </a:lnTo>
                  <a:lnTo>
                    <a:pt x="177" y="1341"/>
                  </a:lnTo>
                  <a:lnTo>
                    <a:pt x="184" y="1341"/>
                  </a:lnTo>
                  <a:lnTo>
                    <a:pt x="191" y="1340"/>
                  </a:lnTo>
                  <a:lnTo>
                    <a:pt x="198" y="1339"/>
                  </a:lnTo>
                  <a:lnTo>
                    <a:pt x="205" y="1339"/>
                  </a:lnTo>
                  <a:lnTo>
                    <a:pt x="212" y="1337"/>
                  </a:lnTo>
                  <a:lnTo>
                    <a:pt x="220" y="1336"/>
                  </a:lnTo>
                  <a:lnTo>
                    <a:pt x="227" y="1335"/>
                  </a:lnTo>
                  <a:lnTo>
                    <a:pt x="234" y="1334"/>
                  </a:lnTo>
                  <a:lnTo>
                    <a:pt x="243" y="1333"/>
                  </a:lnTo>
                  <a:lnTo>
                    <a:pt x="250" y="1331"/>
                  </a:lnTo>
                  <a:lnTo>
                    <a:pt x="258" y="1329"/>
                  </a:lnTo>
                  <a:lnTo>
                    <a:pt x="265" y="1328"/>
                  </a:lnTo>
                  <a:lnTo>
                    <a:pt x="277" y="1325"/>
                  </a:lnTo>
                  <a:lnTo>
                    <a:pt x="288" y="1321"/>
                  </a:lnTo>
                  <a:lnTo>
                    <a:pt x="300" y="1319"/>
                  </a:lnTo>
                  <a:lnTo>
                    <a:pt x="312" y="1316"/>
                  </a:lnTo>
                  <a:lnTo>
                    <a:pt x="324" y="1312"/>
                  </a:lnTo>
                  <a:lnTo>
                    <a:pt x="337" y="1308"/>
                  </a:lnTo>
                  <a:lnTo>
                    <a:pt x="349" y="1306"/>
                  </a:lnTo>
                  <a:lnTo>
                    <a:pt x="362" y="1302"/>
                  </a:lnTo>
                  <a:lnTo>
                    <a:pt x="374" y="1298"/>
                  </a:lnTo>
                  <a:lnTo>
                    <a:pt x="387" y="1294"/>
                  </a:lnTo>
                  <a:lnTo>
                    <a:pt x="399" y="1291"/>
                  </a:lnTo>
                  <a:lnTo>
                    <a:pt x="412" y="1287"/>
                  </a:lnTo>
                  <a:lnTo>
                    <a:pt x="423" y="1283"/>
                  </a:lnTo>
                  <a:lnTo>
                    <a:pt x="436" y="1280"/>
                  </a:lnTo>
                  <a:lnTo>
                    <a:pt x="448" y="1277"/>
                  </a:lnTo>
                  <a:lnTo>
                    <a:pt x="461" y="1273"/>
                  </a:lnTo>
                  <a:lnTo>
                    <a:pt x="466" y="1270"/>
                  </a:lnTo>
                  <a:lnTo>
                    <a:pt x="473" y="1268"/>
                  </a:lnTo>
                  <a:lnTo>
                    <a:pt x="478" y="1266"/>
                  </a:lnTo>
                  <a:lnTo>
                    <a:pt x="483" y="1263"/>
                  </a:lnTo>
                  <a:lnTo>
                    <a:pt x="489" y="1261"/>
                  </a:lnTo>
                  <a:lnTo>
                    <a:pt x="493" y="1258"/>
                  </a:lnTo>
                  <a:lnTo>
                    <a:pt x="499" y="1255"/>
                  </a:lnTo>
                  <a:lnTo>
                    <a:pt x="504" y="1251"/>
                  </a:lnTo>
                  <a:lnTo>
                    <a:pt x="510" y="1248"/>
                  </a:lnTo>
                  <a:lnTo>
                    <a:pt x="517" y="1244"/>
                  </a:lnTo>
                  <a:lnTo>
                    <a:pt x="523" y="1240"/>
                  </a:lnTo>
                  <a:lnTo>
                    <a:pt x="531" y="1235"/>
                  </a:lnTo>
                  <a:lnTo>
                    <a:pt x="538" y="1231"/>
                  </a:lnTo>
                  <a:lnTo>
                    <a:pt x="546" y="1226"/>
                  </a:lnTo>
                  <a:lnTo>
                    <a:pt x="556" y="1221"/>
                  </a:lnTo>
                  <a:lnTo>
                    <a:pt x="566" y="1214"/>
                  </a:lnTo>
                  <a:lnTo>
                    <a:pt x="585" y="1203"/>
                  </a:lnTo>
                  <a:lnTo>
                    <a:pt x="603" y="1192"/>
                  </a:lnTo>
                  <a:lnTo>
                    <a:pt x="618" y="1179"/>
                  </a:lnTo>
                  <a:lnTo>
                    <a:pt x="633" y="1168"/>
                  </a:lnTo>
                  <a:lnTo>
                    <a:pt x="647" y="1156"/>
                  </a:lnTo>
                  <a:lnTo>
                    <a:pt x="659" y="1145"/>
                  </a:lnTo>
                  <a:lnTo>
                    <a:pt x="670" y="1135"/>
                  </a:lnTo>
                  <a:lnTo>
                    <a:pt x="679" y="1123"/>
                  </a:lnTo>
                  <a:lnTo>
                    <a:pt x="687" y="1114"/>
                  </a:lnTo>
                  <a:lnTo>
                    <a:pt x="694" y="1104"/>
                  </a:lnTo>
                  <a:lnTo>
                    <a:pt x="701" y="1095"/>
                  </a:lnTo>
                  <a:lnTo>
                    <a:pt x="706" y="1087"/>
                  </a:lnTo>
                  <a:lnTo>
                    <a:pt x="710" y="1080"/>
                  </a:lnTo>
                  <a:lnTo>
                    <a:pt x="713" y="1074"/>
                  </a:lnTo>
                  <a:lnTo>
                    <a:pt x="715" y="1068"/>
                  </a:lnTo>
                  <a:lnTo>
                    <a:pt x="716" y="1064"/>
                  </a:lnTo>
                  <a:lnTo>
                    <a:pt x="717" y="1058"/>
                  </a:lnTo>
                  <a:lnTo>
                    <a:pt x="720" y="1049"/>
                  </a:lnTo>
                  <a:lnTo>
                    <a:pt x="724" y="1040"/>
                  </a:lnTo>
                  <a:lnTo>
                    <a:pt x="729" y="1030"/>
                  </a:lnTo>
                  <a:lnTo>
                    <a:pt x="734" y="1019"/>
                  </a:lnTo>
                  <a:lnTo>
                    <a:pt x="740" y="1007"/>
                  </a:lnTo>
                  <a:lnTo>
                    <a:pt x="747" y="997"/>
                  </a:lnTo>
                  <a:lnTo>
                    <a:pt x="755" y="985"/>
                  </a:lnTo>
                  <a:lnTo>
                    <a:pt x="763" y="974"/>
                  </a:lnTo>
                  <a:lnTo>
                    <a:pt x="772" y="963"/>
                  </a:lnTo>
                  <a:lnTo>
                    <a:pt x="781" y="951"/>
                  </a:lnTo>
                  <a:lnTo>
                    <a:pt x="791" y="940"/>
                  </a:lnTo>
                  <a:lnTo>
                    <a:pt x="801" y="930"/>
                  </a:lnTo>
                  <a:lnTo>
                    <a:pt x="812" y="921"/>
                  </a:lnTo>
                  <a:lnTo>
                    <a:pt x="823" y="913"/>
                  </a:lnTo>
                  <a:lnTo>
                    <a:pt x="833" y="907"/>
                  </a:lnTo>
                  <a:lnTo>
                    <a:pt x="839" y="903"/>
                  </a:lnTo>
                  <a:lnTo>
                    <a:pt x="844" y="899"/>
                  </a:lnTo>
                  <a:lnTo>
                    <a:pt x="850" y="894"/>
                  </a:lnTo>
                  <a:lnTo>
                    <a:pt x="857" y="889"/>
                  </a:lnTo>
                  <a:lnTo>
                    <a:pt x="861" y="883"/>
                  </a:lnTo>
                  <a:lnTo>
                    <a:pt x="868" y="878"/>
                  </a:lnTo>
                  <a:lnTo>
                    <a:pt x="873" y="871"/>
                  </a:lnTo>
                  <a:lnTo>
                    <a:pt x="880" y="864"/>
                  </a:lnTo>
                  <a:lnTo>
                    <a:pt x="887" y="857"/>
                  </a:lnTo>
                  <a:lnTo>
                    <a:pt x="893" y="850"/>
                  </a:lnTo>
                  <a:lnTo>
                    <a:pt x="900" y="844"/>
                  </a:lnTo>
                  <a:lnTo>
                    <a:pt x="906" y="837"/>
                  </a:lnTo>
                  <a:lnTo>
                    <a:pt x="913" y="831"/>
                  </a:lnTo>
                  <a:lnTo>
                    <a:pt x="919" y="825"/>
                  </a:lnTo>
                  <a:lnTo>
                    <a:pt x="926" y="819"/>
                  </a:lnTo>
                  <a:lnTo>
                    <a:pt x="932" y="814"/>
                  </a:lnTo>
                  <a:lnTo>
                    <a:pt x="936" y="810"/>
                  </a:lnTo>
                  <a:lnTo>
                    <a:pt x="942" y="807"/>
                  </a:lnTo>
                  <a:lnTo>
                    <a:pt x="947" y="803"/>
                  </a:lnTo>
                  <a:lnTo>
                    <a:pt x="954" y="799"/>
                  </a:lnTo>
                  <a:lnTo>
                    <a:pt x="961" y="793"/>
                  </a:lnTo>
                  <a:lnTo>
                    <a:pt x="969" y="789"/>
                  </a:lnTo>
                  <a:lnTo>
                    <a:pt x="977" y="783"/>
                  </a:lnTo>
                  <a:lnTo>
                    <a:pt x="986" y="778"/>
                  </a:lnTo>
                  <a:lnTo>
                    <a:pt x="995" y="772"/>
                  </a:lnTo>
                  <a:lnTo>
                    <a:pt x="1004" y="764"/>
                  </a:lnTo>
                  <a:lnTo>
                    <a:pt x="1014" y="756"/>
                  </a:lnTo>
                  <a:lnTo>
                    <a:pt x="1024" y="749"/>
                  </a:lnTo>
                  <a:lnTo>
                    <a:pt x="1032" y="739"/>
                  </a:lnTo>
                  <a:lnTo>
                    <a:pt x="1043" y="730"/>
                  </a:lnTo>
                  <a:lnTo>
                    <a:pt x="1052" y="720"/>
                  </a:lnTo>
                  <a:lnTo>
                    <a:pt x="1060" y="708"/>
                  </a:lnTo>
                  <a:lnTo>
                    <a:pt x="1065" y="703"/>
                  </a:lnTo>
                  <a:lnTo>
                    <a:pt x="1070" y="696"/>
                  </a:lnTo>
                  <a:lnTo>
                    <a:pt x="1074" y="692"/>
                  </a:lnTo>
                  <a:lnTo>
                    <a:pt x="1078" y="686"/>
                  </a:lnTo>
                  <a:lnTo>
                    <a:pt x="1083" y="680"/>
                  </a:lnTo>
                  <a:lnTo>
                    <a:pt x="1086" y="675"/>
                  </a:lnTo>
                  <a:lnTo>
                    <a:pt x="1090" y="669"/>
                  </a:lnTo>
                  <a:lnTo>
                    <a:pt x="1094" y="664"/>
                  </a:lnTo>
                  <a:lnTo>
                    <a:pt x="1098" y="657"/>
                  </a:lnTo>
                  <a:lnTo>
                    <a:pt x="1101" y="651"/>
                  </a:lnTo>
                  <a:lnTo>
                    <a:pt x="1105" y="645"/>
                  </a:lnTo>
                  <a:lnTo>
                    <a:pt x="1109" y="637"/>
                  </a:lnTo>
                  <a:lnTo>
                    <a:pt x="1113" y="630"/>
                  </a:lnTo>
                  <a:lnTo>
                    <a:pt x="1116" y="621"/>
                  </a:lnTo>
                  <a:lnTo>
                    <a:pt x="1120" y="613"/>
                  </a:lnTo>
                  <a:lnTo>
                    <a:pt x="1125" y="604"/>
                  </a:lnTo>
                  <a:lnTo>
                    <a:pt x="1128" y="596"/>
                  </a:lnTo>
                  <a:lnTo>
                    <a:pt x="1131" y="588"/>
                  </a:lnTo>
                  <a:lnTo>
                    <a:pt x="1134" y="579"/>
                  </a:lnTo>
                  <a:lnTo>
                    <a:pt x="1137" y="571"/>
                  </a:lnTo>
                  <a:lnTo>
                    <a:pt x="1140" y="563"/>
                  </a:lnTo>
                  <a:lnTo>
                    <a:pt x="1142" y="554"/>
                  </a:lnTo>
                  <a:lnTo>
                    <a:pt x="1143" y="546"/>
                  </a:lnTo>
                  <a:lnTo>
                    <a:pt x="1146" y="536"/>
                  </a:lnTo>
                  <a:lnTo>
                    <a:pt x="1147" y="527"/>
                  </a:lnTo>
                  <a:lnTo>
                    <a:pt x="1148" y="519"/>
                  </a:lnTo>
                  <a:lnTo>
                    <a:pt x="1148" y="509"/>
                  </a:lnTo>
                  <a:lnTo>
                    <a:pt x="1148" y="501"/>
                  </a:lnTo>
                  <a:lnTo>
                    <a:pt x="1147" y="492"/>
                  </a:lnTo>
                  <a:lnTo>
                    <a:pt x="1146" y="484"/>
                  </a:lnTo>
                  <a:lnTo>
                    <a:pt x="1144" y="476"/>
                  </a:lnTo>
                  <a:lnTo>
                    <a:pt x="1142" y="468"/>
                  </a:lnTo>
                  <a:lnTo>
                    <a:pt x="1140" y="460"/>
                  </a:lnTo>
                  <a:lnTo>
                    <a:pt x="1138" y="452"/>
                  </a:lnTo>
                  <a:lnTo>
                    <a:pt x="1136" y="444"/>
                  </a:lnTo>
                  <a:lnTo>
                    <a:pt x="1134" y="436"/>
                  </a:lnTo>
                  <a:lnTo>
                    <a:pt x="1134" y="428"/>
                  </a:lnTo>
                  <a:lnTo>
                    <a:pt x="1133" y="421"/>
                  </a:lnTo>
                  <a:lnTo>
                    <a:pt x="1133" y="413"/>
                  </a:lnTo>
                  <a:lnTo>
                    <a:pt x="1133" y="405"/>
                  </a:lnTo>
                  <a:lnTo>
                    <a:pt x="1133" y="396"/>
                  </a:lnTo>
                  <a:lnTo>
                    <a:pt x="1134" y="388"/>
                  </a:lnTo>
                  <a:lnTo>
                    <a:pt x="1135" y="379"/>
                  </a:lnTo>
                  <a:lnTo>
                    <a:pt x="1136" y="370"/>
                  </a:lnTo>
                  <a:lnTo>
                    <a:pt x="1137" y="361"/>
                  </a:lnTo>
                  <a:lnTo>
                    <a:pt x="1138" y="352"/>
                  </a:lnTo>
                  <a:lnTo>
                    <a:pt x="1140" y="342"/>
                  </a:lnTo>
                  <a:lnTo>
                    <a:pt x="1141" y="333"/>
                  </a:lnTo>
                  <a:lnTo>
                    <a:pt x="1142" y="324"/>
                  </a:lnTo>
                  <a:lnTo>
                    <a:pt x="1141" y="314"/>
                  </a:lnTo>
                  <a:lnTo>
                    <a:pt x="1139" y="304"/>
                  </a:lnTo>
                  <a:lnTo>
                    <a:pt x="1136" y="291"/>
                  </a:lnTo>
                  <a:lnTo>
                    <a:pt x="1132" y="278"/>
                  </a:lnTo>
                  <a:lnTo>
                    <a:pt x="1128" y="264"/>
                  </a:lnTo>
                  <a:lnTo>
                    <a:pt x="1123" y="250"/>
                  </a:lnTo>
                  <a:lnTo>
                    <a:pt x="1118" y="236"/>
                  </a:lnTo>
                  <a:lnTo>
                    <a:pt x="1113" y="222"/>
                  </a:lnTo>
                  <a:lnTo>
                    <a:pt x="1106" y="208"/>
                  </a:lnTo>
                  <a:lnTo>
                    <a:pt x="1100" y="195"/>
                  </a:lnTo>
                  <a:lnTo>
                    <a:pt x="1095" y="182"/>
                  </a:lnTo>
                  <a:lnTo>
                    <a:pt x="1088" y="171"/>
                  </a:lnTo>
                  <a:lnTo>
                    <a:pt x="1084" y="161"/>
                  </a:lnTo>
                  <a:lnTo>
                    <a:pt x="1078" y="151"/>
                  </a:lnTo>
                  <a:lnTo>
                    <a:pt x="1073" y="144"/>
                  </a:lnTo>
                  <a:lnTo>
                    <a:pt x="1063" y="138"/>
                  </a:lnTo>
                  <a:lnTo>
                    <a:pt x="1053" y="132"/>
                  </a:lnTo>
                  <a:lnTo>
                    <a:pt x="1043" y="124"/>
                  </a:lnTo>
                  <a:lnTo>
                    <a:pt x="1030" y="116"/>
                  </a:lnTo>
                  <a:lnTo>
                    <a:pt x="1017" y="107"/>
                  </a:lnTo>
                  <a:lnTo>
                    <a:pt x="1004" y="99"/>
                  </a:lnTo>
                  <a:lnTo>
                    <a:pt x="991" y="90"/>
                  </a:lnTo>
                  <a:lnTo>
                    <a:pt x="978" y="81"/>
                  </a:lnTo>
                  <a:lnTo>
                    <a:pt x="965" y="72"/>
                  </a:lnTo>
                  <a:lnTo>
                    <a:pt x="953" y="64"/>
                  </a:lnTo>
                  <a:lnTo>
                    <a:pt x="941" y="57"/>
                  </a:lnTo>
                  <a:lnTo>
                    <a:pt x="929" y="50"/>
                  </a:lnTo>
                  <a:lnTo>
                    <a:pt x="919" y="45"/>
                  </a:lnTo>
                  <a:lnTo>
                    <a:pt x="911" y="41"/>
                  </a:lnTo>
                  <a:lnTo>
                    <a:pt x="904" y="38"/>
                  </a:lnTo>
                  <a:lnTo>
                    <a:pt x="899" y="37"/>
                  </a:lnTo>
                  <a:lnTo>
                    <a:pt x="882" y="36"/>
                  </a:lnTo>
                  <a:lnTo>
                    <a:pt x="865" y="34"/>
                  </a:lnTo>
                  <a:lnTo>
                    <a:pt x="849" y="31"/>
                  </a:lnTo>
                  <a:lnTo>
                    <a:pt x="833" y="28"/>
                  </a:lnTo>
                  <a:lnTo>
                    <a:pt x="817" y="24"/>
                  </a:lnTo>
                  <a:lnTo>
                    <a:pt x="802" y="20"/>
                  </a:lnTo>
                  <a:lnTo>
                    <a:pt x="788" y="16"/>
                  </a:lnTo>
                  <a:lnTo>
                    <a:pt x="774" y="12"/>
                  </a:lnTo>
                  <a:lnTo>
                    <a:pt x="762" y="8"/>
                  </a:lnTo>
                  <a:lnTo>
                    <a:pt x="750" y="6"/>
                  </a:lnTo>
                  <a:lnTo>
                    <a:pt x="739" y="4"/>
                  </a:lnTo>
                  <a:lnTo>
                    <a:pt x="729" y="1"/>
                  </a:lnTo>
                  <a:lnTo>
                    <a:pt x="720" y="0"/>
                  </a:lnTo>
                  <a:lnTo>
                    <a:pt x="712" y="0"/>
                  </a:lnTo>
                  <a:lnTo>
                    <a:pt x="705" y="1"/>
                  </a:lnTo>
                  <a:lnTo>
                    <a:pt x="700" y="4"/>
                  </a:lnTo>
                </a:path>
              </a:pathLst>
            </a:custGeom>
            <a:solidFill>
              <a:srgbClr val="C0A03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582" name="Freeform 26"/>
            <p:cNvSpPr>
              <a:spLocks/>
            </p:cNvSpPr>
            <p:nvPr/>
          </p:nvSpPr>
          <p:spPr bwMode="auto">
            <a:xfrm>
              <a:off x="519" y="2062"/>
              <a:ext cx="963" cy="1296"/>
            </a:xfrm>
            <a:custGeom>
              <a:avLst/>
              <a:gdLst>
                <a:gd name="T0" fmla="*/ 3 w 1154"/>
                <a:gd name="T1" fmla="*/ 12 h 1348"/>
                <a:gd name="T2" fmla="*/ 3 w 1154"/>
                <a:gd name="T3" fmla="*/ 12 h 1348"/>
                <a:gd name="T4" fmla="*/ 3 w 1154"/>
                <a:gd name="T5" fmla="*/ 12 h 1348"/>
                <a:gd name="T6" fmla="*/ 3 w 1154"/>
                <a:gd name="T7" fmla="*/ 12 h 1348"/>
                <a:gd name="T8" fmla="*/ 3 w 1154"/>
                <a:gd name="T9" fmla="*/ 12 h 1348"/>
                <a:gd name="T10" fmla="*/ 3 w 1154"/>
                <a:gd name="T11" fmla="*/ 12 h 1348"/>
                <a:gd name="T12" fmla="*/ 3 w 1154"/>
                <a:gd name="T13" fmla="*/ 15 h 1348"/>
                <a:gd name="T14" fmla="*/ 3 w 1154"/>
                <a:gd name="T15" fmla="*/ 21 h 1348"/>
                <a:gd name="T16" fmla="*/ 3 w 1154"/>
                <a:gd name="T17" fmla="*/ 26 h 1348"/>
                <a:gd name="T18" fmla="*/ 3 w 1154"/>
                <a:gd name="T19" fmla="*/ 30 h 1348"/>
                <a:gd name="T20" fmla="*/ 3 w 1154"/>
                <a:gd name="T21" fmla="*/ 33 h 1348"/>
                <a:gd name="T22" fmla="*/ 3 w 1154"/>
                <a:gd name="T23" fmla="*/ 35 h 1348"/>
                <a:gd name="T24" fmla="*/ 3 w 1154"/>
                <a:gd name="T25" fmla="*/ 37 h 1348"/>
                <a:gd name="T26" fmla="*/ 3 w 1154"/>
                <a:gd name="T27" fmla="*/ 38 h 1348"/>
                <a:gd name="T28" fmla="*/ 3 w 1154"/>
                <a:gd name="T29" fmla="*/ 43 h 1348"/>
                <a:gd name="T30" fmla="*/ 3 w 1154"/>
                <a:gd name="T31" fmla="*/ 49 h 1348"/>
                <a:gd name="T32" fmla="*/ 3 w 1154"/>
                <a:gd name="T33" fmla="*/ 54 h 1348"/>
                <a:gd name="T34" fmla="*/ 3 w 1154"/>
                <a:gd name="T35" fmla="*/ 58 h 1348"/>
                <a:gd name="T36" fmla="*/ 3 w 1154"/>
                <a:gd name="T37" fmla="*/ 60 h 1348"/>
                <a:gd name="T38" fmla="*/ 3 w 1154"/>
                <a:gd name="T39" fmla="*/ 61 h 1348"/>
                <a:gd name="T40" fmla="*/ 3 w 1154"/>
                <a:gd name="T41" fmla="*/ 61 h 1348"/>
                <a:gd name="T42" fmla="*/ 3 w 1154"/>
                <a:gd name="T43" fmla="*/ 60 h 1348"/>
                <a:gd name="T44" fmla="*/ 3 w 1154"/>
                <a:gd name="T45" fmla="*/ 60 h 1348"/>
                <a:gd name="T46" fmla="*/ 3 w 1154"/>
                <a:gd name="T47" fmla="*/ 61 h 1348"/>
                <a:gd name="T48" fmla="*/ 3 w 1154"/>
                <a:gd name="T49" fmla="*/ 62 h 1348"/>
                <a:gd name="T50" fmla="*/ 3 w 1154"/>
                <a:gd name="T51" fmla="*/ 62 h 1348"/>
                <a:gd name="T52" fmla="*/ 3 w 1154"/>
                <a:gd name="T53" fmla="*/ 62 h 1348"/>
                <a:gd name="T54" fmla="*/ 3 w 1154"/>
                <a:gd name="T55" fmla="*/ 62 h 1348"/>
                <a:gd name="T56" fmla="*/ 3 w 1154"/>
                <a:gd name="T57" fmla="*/ 60 h 1348"/>
                <a:gd name="T58" fmla="*/ 3 w 1154"/>
                <a:gd name="T59" fmla="*/ 60 h 1348"/>
                <a:gd name="T60" fmla="*/ 3 w 1154"/>
                <a:gd name="T61" fmla="*/ 59 h 1348"/>
                <a:gd name="T62" fmla="*/ 3 w 1154"/>
                <a:gd name="T63" fmla="*/ 58 h 1348"/>
                <a:gd name="T64" fmla="*/ 3 w 1154"/>
                <a:gd name="T65" fmla="*/ 54 h 1348"/>
                <a:gd name="T66" fmla="*/ 3 w 1154"/>
                <a:gd name="T67" fmla="*/ 52 h 1348"/>
                <a:gd name="T68" fmla="*/ 3 w 1154"/>
                <a:gd name="T69" fmla="*/ 50 h 1348"/>
                <a:gd name="T70" fmla="*/ 3 w 1154"/>
                <a:gd name="T71" fmla="*/ 46 h 1348"/>
                <a:gd name="T72" fmla="*/ 3 w 1154"/>
                <a:gd name="T73" fmla="*/ 42 h 1348"/>
                <a:gd name="T74" fmla="*/ 3 w 1154"/>
                <a:gd name="T75" fmla="*/ 40 h 1348"/>
                <a:gd name="T76" fmla="*/ 3 w 1154"/>
                <a:gd name="T77" fmla="*/ 38 h 1348"/>
                <a:gd name="T78" fmla="*/ 3 w 1154"/>
                <a:gd name="T79" fmla="*/ 37 h 1348"/>
                <a:gd name="T80" fmla="*/ 3 w 1154"/>
                <a:gd name="T81" fmla="*/ 35 h 1348"/>
                <a:gd name="T82" fmla="*/ 3 w 1154"/>
                <a:gd name="T83" fmla="*/ 33 h 1348"/>
                <a:gd name="T84" fmla="*/ 3 w 1154"/>
                <a:gd name="T85" fmla="*/ 31 h 1348"/>
                <a:gd name="T86" fmla="*/ 3 w 1154"/>
                <a:gd name="T87" fmla="*/ 29 h 1348"/>
                <a:gd name="T88" fmla="*/ 3 w 1154"/>
                <a:gd name="T89" fmla="*/ 26 h 1348"/>
                <a:gd name="T90" fmla="*/ 3 w 1154"/>
                <a:gd name="T91" fmla="*/ 23 h 1348"/>
                <a:gd name="T92" fmla="*/ 3 w 1154"/>
                <a:gd name="T93" fmla="*/ 20 h 1348"/>
                <a:gd name="T94" fmla="*/ 3 w 1154"/>
                <a:gd name="T95" fmla="*/ 16 h 1348"/>
                <a:gd name="T96" fmla="*/ 3 w 1154"/>
                <a:gd name="T97" fmla="*/ 12 h 1348"/>
                <a:gd name="T98" fmla="*/ 3 w 1154"/>
                <a:gd name="T99" fmla="*/ 12 h 1348"/>
                <a:gd name="T100" fmla="*/ 3 w 1154"/>
                <a:gd name="T101" fmla="*/ 12 h 1348"/>
                <a:gd name="T102" fmla="*/ 3 w 1154"/>
                <a:gd name="T103" fmla="*/ 12 h 1348"/>
                <a:gd name="T104" fmla="*/ 3 w 1154"/>
                <a:gd name="T105" fmla="*/ 12 h 1348"/>
                <a:gd name="T106" fmla="*/ 3 w 1154"/>
                <a:gd name="T107" fmla="*/ 12 h 1348"/>
                <a:gd name="T108" fmla="*/ 3 w 1154"/>
                <a:gd name="T109" fmla="*/ 1 h 134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54"/>
                <a:gd name="T166" fmla="*/ 0 h 1348"/>
                <a:gd name="T167" fmla="*/ 1154 w 1154"/>
                <a:gd name="T168" fmla="*/ 1348 h 134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54" h="1348">
                  <a:moveTo>
                    <a:pt x="703" y="4"/>
                  </a:moveTo>
                  <a:lnTo>
                    <a:pt x="703" y="4"/>
                  </a:lnTo>
                  <a:lnTo>
                    <a:pt x="709" y="7"/>
                  </a:lnTo>
                  <a:lnTo>
                    <a:pt x="716" y="10"/>
                  </a:lnTo>
                  <a:lnTo>
                    <a:pt x="723" y="14"/>
                  </a:lnTo>
                  <a:lnTo>
                    <a:pt x="733" y="18"/>
                  </a:lnTo>
                  <a:lnTo>
                    <a:pt x="742" y="22"/>
                  </a:lnTo>
                  <a:lnTo>
                    <a:pt x="752" y="26"/>
                  </a:lnTo>
                  <a:lnTo>
                    <a:pt x="763" y="31"/>
                  </a:lnTo>
                  <a:lnTo>
                    <a:pt x="775" y="36"/>
                  </a:lnTo>
                  <a:lnTo>
                    <a:pt x="787" y="41"/>
                  </a:lnTo>
                  <a:lnTo>
                    <a:pt x="799" y="47"/>
                  </a:lnTo>
                  <a:lnTo>
                    <a:pt x="813" y="51"/>
                  </a:lnTo>
                  <a:lnTo>
                    <a:pt x="826" y="58"/>
                  </a:lnTo>
                  <a:lnTo>
                    <a:pt x="840" y="64"/>
                  </a:lnTo>
                  <a:lnTo>
                    <a:pt x="854" y="69"/>
                  </a:lnTo>
                  <a:lnTo>
                    <a:pt x="867" y="76"/>
                  </a:lnTo>
                  <a:lnTo>
                    <a:pt x="882" y="82"/>
                  </a:lnTo>
                  <a:lnTo>
                    <a:pt x="896" y="89"/>
                  </a:lnTo>
                  <a:lnTo>
                    <a:pt x="911" y="96"/>
                  </a:lnTo>
                  <a:lnTo>
                    <a:pt x="925" y="103"/>
                  </a:lnTo>
                  <a:lnTo>
                    <a:pt x="939" y="110"/>
                  </a:lnTo>
                  <a:lnTo>
                    <a:pt x="953" y="117"/>
                  </a:lnTo>
                  <a:lnTo>
                    <a:pt x="966" y="124"/>
                  </a:lnTo>
                  <a:lnTo>
                    <a:pt x="979" y="132"/>
                  </a:lnTo>
                  <a:lnTo>
                    <a:pt x="992" y="139"/>
                  </a:lnTo>
                  <a:lnTo>
                    <a:pt x="1004" y="148"/>
                  </a:lnTo>
                  <a:lnTo>
                    <a:pt x="1016" y="155"/>
                  </a:lnTo>
                  <a:lnTo>
                    <a:pt x="1028" y="164"/>
                  </a:lnTo>
                  <a:lnTo>
                    <a:pt x="1038" y="171"/>
                  </a:lnTo>
                  <a:lnTo>
                    <a:pt x="1047" y="179"/>
                  </a:lnTo>
                  <a:lnTo>
                    <a:pt x="1057" y="188"/>
                  </a:lnTo>
                  <a:lnTo>
                    <a:pt x="1065" y="195"/>
                  </a:lnTo>
                  <a:lnTo>
                    <a:pt x="1073" y="204"/>
                  </a:lnTo>
                  <a:lnTo>
                    <a:pt x="1076" y="209"/>
                  </a:lnTo>
                  <a:lnTo>
                    <a:pt x="1079" y="215"/>
                  </a:lnTo>
                  <a:lnTo>
                    <a:pt x="1083" y="221"/>
                  </a:lnTo>
                  <a:lnTo>
                    <a:pt x="1086" y="228"/>
                  </a:lnTo>
                  <a:lnTo>
                    <a:pt x="1089" y="236"/>
                  </a:lnTo>
                  <a:lnTo>
                    <a:pt x="1091" y="244"/>
                  </a:lnTo>
                  <a:lnTo>
                    <a:pt x="1093" y="252"/>
                  </a:lnTo>
                  <a:lnTo>
                    <a:pt x="1095" y="262"/>
                  </a:lnTo>
                  <a:lnTo>
                    <a:pt x="1097" y="272"/>
                  </a:lnTo>
                  <a:lnTo>
                    <a:pt x="1100" y="281"/>
                  </a:lnTo>
                  <a:lnTo>
                    <a:pt x="1102" y="292"/>
                  </a:lnTo>
                  <a:lnTo>
                    <a:pt x="1103" y="303"/>
                  </a:lnTo>
                  <a:lnTo>
                    <a:pt x="1104" y="315"/>
                  </a:lnTo>
                  <a:lnTo>
                    <a:pt x="1105" y="326"/>
                  </a:lnTo>
                  <a:lnTo>
                    <a:pt x="1106" y="339"/>
                  </a:lnTo>
                  <a:lnTo>
                    <a:pt x="1107" y="351"/>
                  </a:lnTo>
                  <a:lnTo>
                    <a:pt x="1109" y="364"/>
                  </a:lnTo>
                  <a:lnTo>
                    <a:pt x="1109" y="377"/>
                  </a:lnTo>
                  <a:lnTo>
                    <a:pt x="1110" y="390"/>
                  </a:lnTo>
                  <a:lnTo>
                    <a:pt x="1111" y="404"/>
                  </a:lnTo>
                  <a:lnTo>
                    <a:pt x="1112" y="417"/>
                  </a:lnTo>
                  <a:lnTo>
                    <a:pt x="1113" y="430"/>
                  </a:lnTo>
                  <a:lnTo>
                    <a:pt x="1113" y="444"/>
                  </a:lnTo>
                  <a:lnTo>
                    <a:pt x="1114" y="458"/>
                  </a:lnTo>
                  <a:lnTo>
                    <a:pt x="1114" y="472"/>
                  </a:lnTo>
                  <a:lnTo>
                    <a:pt x="1114" y="486"/>
                  </a:lnTo>
                  <a:lnTo>
                    <a:pt x="1115" y="499"/>
                  </a:lnTo>
                  <a:lnTo>
                    <a:pt x="1115" y="513"/>
                  </a:lnTo>
                  <a:lnTo>
                    <a:pt x="1116" y="527"/>
                  </a:lnTo>
                  <a:lnTo>
                    <a:pt x="1116" y="540"/>
                  </a:lnTo>
                  <a:lnTo>
                    <a:pt x="1117" y="553"/>
                  </a:lnTo>
                  <a:lnTo>
                    <a:pt x="1117" y="567"/>
                  </a:lnTo>
                  <a:lnTo>
                    <a:pt x="1117" y="577"/>
                  </a:lnTo>
                  <a:lnTo>
                    <a:pt x="1116" y="587"/>
                  </a:lnTo>
                  <a:lnTo>
                    <a:pt x="1114" y="596"/>
                  </a:lnTo>
                  <a:lnTo>
                    <a:pt x="1111" y="607"/>
                  </a:lnTo>
                  <a:lnTo>
                    <a:pt x="1107" y="616"/>
                  </a:lnTo>
                  <a:lnTo>
                    <a:pt x="1104" y="626"/>
                  </a:lnTo>
                  <a:lnTo>
                    <a:pt x="1099" y="637"/>
                  </a:lnTo>
                  <a:lnTo>
                    <a:pt x="1092" y="646"/>
                  </a:lnTo>
                  <a:lnTo>
                    <a:pt x="1086" y="656"/>
                  </a:lnTo>
                  <a:lnTo>
                    <a:pt x="1078" y="667"/>
                  </a:lnTo>
                  <a:lnTo>
                    <a:pt x="1071" y="677"/>
                  </a:lnTo>
                  <a:lnTo>
                    <a:pt x="1061" y="686"/>
                  </a:lnTo>
                  <a:lnTo>
                    <a:pt x="1052" y="696"/>
                  </a:lnTo>
                  <a:lnTo>
                    <a:pt x="1041" y="706"/>
                  </a:lnTo>
                  <a:lnTo>
                    <a:pt x="1030" y="715"/>
                  </a:lnTo>
                  <a:lnTo>
                    <a:pt x="1018" y="724"/>
                  </a:lnTo>
                  <a:lnTo>
                    <a:pt x="1007" y="732"/>
                  </a:lnTo>
                  <a:lnTo>
                    <a:pt x="996" y="740"/>
                  </a:lnTo>
                  <a:lnTo>
                    <a:pt x="985" y="748"/>
                  </a:lnTo>
                  <a:lnTo>
                    <a:pt x="973" y="756"/>
                  </a:lnTo>
                  <a:lnTo>
                    <a:pt x="962" y="765"/>
                  </a:lnTo>
                  <a:lnTo>
                    <a:pt x="948" y="772"/>
                  </a:lnTo>
                  <a:lnTo>
                    <a:pt x="937" y="781"/>
                  </a:lnTo>
                  <a:lnTo>
                    <a:pt x="925" y="789"/>
                  </a:lnTo>
                  <a:lnTo>
                    <a:pt x="913" y="796"/>
                  </a:lnTo>
                  <a:lnTo>
                    <a:pt x="902" y="804"/>
                  </a:lnTo>
                  <a:lnTo>
                    <a:pt x="890" y="811"/>
                  </a:lnTo>
                  <a:lnTo>
                    <a:pt x="880" y="818"/>
                  </a:lnTo>
                  <a:lnTo>
                    <a:pt x="870" y="825"/>
                  </a:lnTo>
                  <a:lnTo>
                    <a:pt x="861" y="832"/>
                  </a:lnTo>
                  <a:lnTo>
                    <a:pt x="852" y="838"/>
                  </a:lnTo>
                  <a:lnTo>
                    <a:pt x="844" y="843"/>
                  </a:lnTo>
                  <a:lnTo>
                    <a:pt x="836" y="852"/>
                  </a:lnTo>
                  <a:lnTo>
                    <a:pt x="827" y="861"/>
                  </a:lnTo>
                  <a:lnTo>
                    <a:pt x="819" y="872"/>
                  </a:lnTo>
                  <a:lnTo>
                    <a:pt x="810" y="883"/>
                  </a:lnTo>
                  <a:lnTo>
                    <a:pt x="801" y="896"/>
                  </a:lnTo>
                  <a:lnTo>
                    <a:pt x="791" y="910"/>
                  </a:lnTo>
                  <a:lnTo>
                    <a:pt x="781" y="924"/>
                  </a:lnTo>
                  <a:lnTo>
                    <a:pt x="771" y="939"/>
                  </a:lnTo>
                  <a:lnTo>
                    <a:pt x="761" y="954"/>
                  </a:lnTo>
                  <a:lnTo>
                    <a:pt x="749" y="969"/>
                  </a:lnTo>
                  <a:lnTo>
                    <a:pt x="739" y="985"/>
                  </a:lnTo>
                  <a:lnTo>
                    <a:pt x="727" y="1001"/>
                  </a:lnTo>
                  <a:lnTo>
                    <a:pt x="716" y="1017"/>
                  </a:lnTo>
                  <a:lnTo>
                    <a:pt x="704" y="1034"/>
                  </a:lnTo>
                  <a:lnTo>
                    <a:pt x="691" y="1050"/>
                  </a:lnTo>
                  <a:lnTo>
                    <a:pt x="678" y="1066"/>
                  </a:lnTo>
                  <a:lnTo>
                    <a:pt x="664" y="1082"/>
                  </a:lnTo>
                  <a:lnTo>
                    <a:pt x="651" y="1097"/>
                  </a:lnTo>
                  <a:lnTo>
                    <a:pt x="637" y="1112"/>
                  </a:lnTo>
                  <a:lnTo>
                    <a:pt x="623" y="1127"/>
                  </a:lnTo>
                  <a:lnTo>
                    <a:pt x="608" y="1141"/>
                  </a:lnTo>
                  <a:lnTo>
                    <a:pt x="594" y="1155"/>
                  </a:lnTo>
                  <a:lnTo>
                    <a:pt x="579" y="1169"/>
                  </a:lnTo>
                  <a:lnTo>
                    <a:pt x="565" y="1183"/>
                  </a:lnTo>
                  <a:lnTo>
                    <a:pt x="549" y="1195"/>
                  </a:lnTo>
                  <a:lnTo>
                    <a:pt x="534" y="1207"/>
                  </a:lnTo>
                  <a:lnTo>
                    <a:pt x="519" y="1217"/>
                  </a:lnTo>
                  <a:lnTo>
                    <a:pt x="503" y="1227"/>
                  </a:lnTo>
                  <a:lnTo>
                    <a:pt x="488" y="1237"/>
                  </a:lnTo>
                  <a:lnTo>
                    <a:pt x="472" y="1245"/>
                  </a:lnTo>
                  <a:lnTo>
                    <a:pt x="456" y="1253"/>
                  </a:lnTo>
                  <a:lnTo>
                    <a:pt x="441" y="1259"/>
                  </a:lnTo>
                  <a:lnTo>
                    <a:pt x="410" y="1270"/>
                  </a:lnTo>
                  <a:lnTo>
                    <a:pt x="383" y="1280"/>
                  </a:lnTo>
                  <a:lnTo>
                    <a:pt x="360" y="1287"/>
                  </a:lnTo>
                  <a:lnTo>
                    <a:pt x="337" y="1294"/>
                  </a:lnTo>
                  <a:lnTo>
                    <a:pt x="318" y="1298"/>
                  </a:lnTo>
                  <a:lnTo>
                    <a:pt x="300" y="1302"/>
                  </a:lnTo>
                  <a:lnTo>
                    <a:pt x="283" y="1305"/>
                  </a:lnTo>
                  <a:lnTo>
                    <a:pt x="268" y="1307"/>
                  </a:lnTo>
                  <a:lnTo>
                    <a:pt x="254" y="1308"/>
                  </a:lnTo>
                  <a:lnTo>
                    <a:pt x="241" y="1309"/>
                  </a:lnTo>
                  <a:lnTo>
                    <a:pt x="229" y="1309"/>
                  </a:lnTo>
                  <a:lnTo>
                    <a:pt x="216" y="1309"/>
                  </a:lnTo>
                  <a:lnTo>
                    <a:pt x="203" y="1309"/>
                  </a:lnTo>
                  <a:lnTo>
                    <a:pt x="191" y="1308"/>
                  </a:lnTo>
                  <a:lnTo>
                    <a:pt x="177" y="1308"/>
                  </a:lnTo>
                  <a:lnTo>
                    <a:pt x="162" y="1308"/>
                  </a:lnTo>
                  <a:lnTo>
                    <a:pt x="147" y="1308"/>
                  </a:lnTo>
                  <a:lnTo>
                    <a:pt x="133" y="1308"/>
                  </a:lnTo>
                  <a:lnTo>
                    <a:pt x="120" y="1308"/>
                  </a:lnTo>
                  <a:lnTo>
                    <a:pt x="107" y="1307"/>
                  </a:lnTo>
                  <a:lnTo>
                    <a:pt x="95" y="1306"/>
                  </a:lnTo>
                  <a:lnTo>
                    <a:pt x="84" y="1305"/>
                  </a:lnTo>
                  <a:lnTo>
                    <a:pt x="73" y="1303"/>
                  </a:lnTo>
                  <a:lnTo>
                    <a:pt x="63" y="1300"/>
                  </a:lnTo>
                  <a:lnTo>
                    <a:pt x="53" y="1298"/>
                  </a:lnTo>
                  <a:lnTo>
                    <a:pt x="45" y="1295"/>
                  </a:lnTo>
                  <a:lnTo>
                    <a:pt x="36" y="1291"/>
                  </a:lnTo>
                  <a:lnTo>
                    <a:pt x="28" y="1286"/>
                  </a:lnTo>
                  <a:lnTo>
                    <a:pt x="21" y="1282"/>
                  </a:lnTo>
                  <a:lnTo>
                    <a:pt x="13" y="1276"/>
                  </a:lnTo>
                  <a:lnTo>
                    <a:pt x="7" y="1270"/>
                  </a:lnTo>
                  <a:lnTo>
                    <a:pt x="0" y="1264"/>
                  </a:lnTo>
                  <a:lnTo>
                    <a:pt x="2" y="1275"/>
                  </a:lnTo>
                  <a:lnTo>
                    <a:pt x="5" y="1286"/>
                  </a:lnTo>
                  <a:lnTo>
                    <a:pt x="10" y="1295"/>
                  </a:lnTo>
                  <a:lnTo>
                    <a:pt x="16" y="1303"/>
                  </a:lnTo>
                  <a:lnTo>
                    <a:pt x="22" y="1310"/>
                  </a:lnTo>
                  <a:lnTo>
                    <a:pt x="31" y="1316"/>
                  </a:lnTo>
                  <a:lnTo>
                    <a:pt x="40" y="1321"/>
                  </a:lnTo>
                  <a:lnTo>
                    <a:pt x="50" y="1326"/>
                  </a:lnTo>
                  <a:lnTo>
                    <a:pt x="61" y="1329"/>
                  </a:lnTo>
                  <a:lnTo>
                    <a:pt x="73" y="1333"/>
                  </a:lnTo>
                  <a:lnTo>
                    <a:pt x="85" y="1336"/>
                  </a:lnTo>
                  <a:lnTo>
                    <a:pt x="98" y="1339"/>
                  </a:lnTo>
                  <a:lnTo>
                    <a:pt x="112" y="1341"/>
                  </a:lnTo>
                  <a:lnTo>
                    <a:pt x="126" y="1342"/>
                  </a:lnTo>
                  <a:lnTo>
                    <a:pt x="141" y="1344"/>
                  </a:lnTo>
                  <a:lnTo>
                    <a:pt x="156" y="1346"/>
                  </a:lnTo>
                  <a:lnTo>
                    <a:pt x="162" y="1347"/>
                  </a:lnTo>
                  <a:lnTo>
                    <a:pt x="166" y="1347"/>
                  </a:lnTo>
                  <a:lnTo>
                    <a:pt x="173" y="1347"/>
                  </a:lnTo>
                  <a:lnTo>
                    <a:pt x="178" y="1347"/>
                  </a:lnTo>
                  <a:lnTo>
                    <a:pt x="185" y="1347"/>
                  </a:lnTo>
                  <a:lnTo>
                    <a:pt x="192" y="1346"/>
                  </a:lnTo>
                  <a:lnTo>
                    <a:pt x="199" y="1345"/>
                  </a:lnTo>
                  <a:lnTo>
                    <a:pt x="206" y="1345"/>
                  </a:lnTo>
                  <a:lnTo>
                    <a:pt x="213" y="1343"/>
                  </a:lnTo>
                  <a:lnTo>
                    <a:pt x="221" y="1342"/>
                  </a:lnTo>
                  <a:lnTo>
                    <a:pt x="228" y="1341"/>
                  </a:lnTo>
                  <a:lnTo>
                    <a:pt x="235" y="1340"/>
                  </a:lnTo>
                  <a:lnTo>
                    <a:pt x="244" y="1339"/>
                  </a:lnTo>
                  <a:lnTo>
                    <a:pt x="251" y="1337"/>
                  </a:lnTo>
                  <a:lnTo>
                    <a:pt x="259" y="1335"/>
                  </a:lnTo>
                  <a:lnTo>
                    <a:pt x="266" y="1334"/>
                  </a:lnTo>
                  <a:lnTo>
                    <a:pt x="278" y="1331"/>
                  </a:lnTo>
                  <a:lnTo>
                    <a:pt x="290" y="1327"/>
                  </a:lnTo>
                  <a:lnTo>
                    <a:pt x="302" y="1325"/>
                  </a:lnTo>
                  <a:lnTo>
                    <a:pt x="314" y="1322"/>
                  </a:lnTo>
                  <a:lnTo>
                    <a:pt x="326" y="1318"/>
                  </a:lnTo>
                  <a:lnTo>
                    <a:pt x="339" y="1314"/>
                  </a:lnTo>
                  <a:lnTo>
                    <a:pt x="351" y="1312"/>
                  </a:lnTo>
                  <a:lnTo>
                    <a:pt x="363" y="1308"/>
                  </a:lnTo>
                  <a:lnTo>
                    <a:pt x="376" y="1304"/>
                  </a:lnTo>
                  <a:lnTo>
                    <a:pt x="389" y="1300"/>
                  </a:lnTo>
                  <a:lnTo>
                    <a:pt x="401" y="1297"/>
                  </a:lnTo>
                  <a:lnTo>
                    <a:pt x="414" y="1293"/>
                  </a:lnTo>
                  <a:lnTo>
                    <a:pt x="425" y="1289"/>
                  </a:lnTo>
                  <a:lnTo>
                    <a:pt x="438" y="1286"/>
                  </a:lnTo>
                  <a:lnTo>
                    <a:pt x="450" y="1283"/>
                  </a:lnTo>
                  <a:lnTo>
                    <a:pt x="463" y="1279"/>
                  </a:lnTo>
                  <a:lnTo>
                    <a:pt x="468" y="1276"/>
                  </a:lnTo>
                  <a:lnTo>
                    <a:pt x="475" y="1274"/>
                  </a:lnTo>
                  <a:lnTo>
                    <a:pt x="480" y="1272"/>
                  </a:lnTo>
                  <a:lnTo>
                    <a:pt x="486" y="1269"/>
                  </a:lnTo>
                  <a:lnTo>
                    <a:pt x="492" y="1267"/>
                  </a:lnTo>
                  <a:lnTo>
                    <a:pt x="496" y="1264"/>
                  </a:lnTo>
                  <a:lnTo>
                    <a:pt x="502" y="1261"/>
                  </a:lnTo>
                  <a:lnTo>
                    <a:pt x="507" y="1257"/>
                  </a:lnTo>
                  <a:lnTo>
                    <a:pt x="513" y="1254"/>
                  </a:lnTo>
                  <a:lnTo>
                    <a:pt x="520" y="1250"/>
                  </a:lnTo>
                  <a:lnTo>
                    <a:pt x="526" y="1246"/>
                  </a:lnTo>
                  <a:lnTo>
                    <a:pt x="534" y="1241"/>
                  </a:lnTo>
                  <a:lnTo>
                    <a:pt x="541" y="1237"/>
                  </a:lnTo>
                  <a:lnTo>
                    <a:pt x="549" y="1231"/>
                  </a:lnTo>
                  <a:lnTo>
                    <a:pt x="559" y="1226"/>
                  </a:lnTo>
                  <a:lnTo>
                    <a:pt x="569" y="1219"/>
                  </a:lnTo>
                  <a:lnTo>
                    <a:pt x="587" y="1208"/>
                  </a:lnTo>
                  <a:lnTo>
                    <a:pt x="605" y="1197"/>
                  </a:lnTo>
                  <a:lnTo>
                    <a:pt x="620" y="1184"/>
                  </a:lnTo>
                  <a:lnTo>
                    <a:pt x="635" y="1173"/>
                  </a:lnTo>
                  <a:lnTo>
                    <a:pt x="649" y="1161"/>
                  </a:lnTo>
                  <a:lnTo>
                    <a:pt x="661" y="1150"/>
                  </a:lnTo>
                  <a:lnTo>
                    <a:pt x="672" y="1140"/>
                  </a:lnTo>
                  <a:lnTo>
                    <a:pt x="682" y="1128"/>
                  </a:lnTo>
                  <a:lnTo>
                    <a:pt x="690" y="1119"/>
                  </a:lnTo>
                  <a:lnTo>
                    <a:pt x="697" y="1109"/>
                  </a:lnTo>
                  <a:lnTo>
                    <a:pt x="704" y="1100"/>
                  </a:lnTo>
                  <a:lnTo>
                    <a:pt x="709" y="1092"/>
                  </a:lnTo>
                  <a:lnTo>
                    <a:pt x="713" y="1085"/>
                  </a:lnTo>
                  <a:lnTo>
                    <a:pt x="716" y="1079"/>
                  </a:lnTo>
                  <a:lnTo>
                    <a:pt x="718" y="1073"/>
                  </a:lnTo>
                  <a:lnTo>
                    <a:pt x="719" y="1069"/>
                  </a:lnTo>
                  <a:lnTo>
                    <a:pt x="720" y="1063"/>
                  </a:lnTo>
                  <a:lnTo>
                    <a:pt x="723" y="1054"/>
                  </a:lnTo>
                  <a:lnTo>
                    <a:pt x="727" y="1045"/>
                  </a:lnTo>
                  <a:lnTo>
                    <a:pt x="732" y="1035"/>
                  </a:lnTo>
                  <a:lnTo>
                    <a:pt x="737" y="1024"/>
                  </a:lnTo>
                  <a:lnTo>
                    <a:pt x="743" y="1012"/>
                  </a:lnTo>
                  <a:lnTo>
                    <a:pt x="750" y="1001"/>
                  </a:lnTo>
                  <a:lnTo>
                    <a:pt x="758" y="989"/>
                  </a:lnTo>
                  <a:lnTo>
                    <a:pt x="766" y="978"/>
                  </a:lnTo>
                  <a:lnTo>
                    <a:pt x="775" y="967"/>
                  </a:lnTo>
                  <a:lnTo>
                    <a:pt x="784" y="955"/>
                  </a:lnTo>
                  <a:lnTo>
                    <a:pt x="794" y="944"/>
                  </a:lnTo>
                  <a:lnTo>
                    <a:pt x="805" y="934"/>
                  </a:lnTo>
                  <a:lnTo>
                    <a:pt x="815" y="925"/>
                  </a:lnTo>
                  <a:lnTo>
                    <a:pt x="826" y="917"/>
                  </a:lnTo>
                  <a:lnTo>
                    <a:pt x="836" y="911"/>
                  </a:lnTo>
                  <a:lnTo>
                    <a:pt x="842" y="907"/>
                  </a:lnTo>
                  <a:lnTo>
                    <a:pt x="848" y="903"/>
                  </a:lnTo>
                  <a:lnTo>
                    <a:pt x="853" y="898"/>
                  </a:lnTo>
                  <a:lnTo>
                    <a:pt x="860" y="893"/>
                  </a:lnTo>
                  <a:lnTo>
                    <a:pt x="865" y="887"/>
                  </a:lnTo>
                  <a:lnTo>
                    <a:pt x="872" y="882"/>
                  </a:lnTo>
                  <a:lnTo>
                    <a:pt x="877" y="875"/>
                  </a:lnTo>
                  <a:lnTo>
                    <a:pt x="884" y="868"/>
                  </a:lnTo>
                  <a:lnTo>
                    <a:pt x="890" y="861"/>
                  </a:lnTo>
                  <a:lnTo>
                    <a:pt x="897" y="854"/>
                  </a:lnTo>
                  <a:lnTo>
                    <a:pt x="904" y="848"/>
                  </a:lnTo>
                  <a:lnTo>
                    <a:pt x="910" y="841"/>
                  </a:lnTo>
                  <a:lnTo>
                    <a:pt x="917" y="835"/>
                  </a:lnTo>
                  <a:lnTo>
                    <a:pt x="923" y="829"/>
                  </a:lnTo>
                  <a:lnTo>
                    <a:pt x="930" y="823"/>
                  </a:lnTo>
                  <a:lnTo>
                    <a:pt x="936" y="818"/>
                  </a:lnTo>
                  <a:lnTo>
                    <a:pt x="940" y="814"/>
                  </a:lnTo>
                  <a:lnTo>
                    <a:pt x="946" y="810"/>
                  </a:lnTo>
                  <a:lnTo>
                    <a:pt x="951" y="807"/>
                  </a:lnTo>
                  <a:lnTo>
                    <a:pt x="958" y="803"/>
                  </a:lnTo>
                  <a:lnTo>
                    <a:pt x="965" y="797"/>
                  </a:lnTo>
                  <a:lnTo>
                    <a:pt x="973" y="793"/>
                  </a:lnTo>
                  <a:lnTo>
                    <a:pt x="981" y="787"/>
                  </a:lnTo>
                  <a:lnTo>
                    <a:pt x="990" y="781"/>
                  </a:lnTo>
                  <a:lnTo>
                    <a:pt x="999" y="775"/>
                  </a:lnTo>
                  <a:lnTo>
                    <a:pt x="1008" y="767"/>
                  </a:lnTo>
                  <a:lnTo>
                    <a:pt x="1018" y="759"/>
                  </a:lnTo>
                  <a:lnTo>
                    <a:pt x="1028" y="752"/>
                  </a:lnTo>
                  <a:lnTo>
                    <a:pt x="1036" y="742"/>
                  </a:lnTo>
                  <a:lnTo>
                    <a:pt x="1047" y="733"/>
                  </a:lnTo>
                  <a:lnTo>
                    <a:pt x="1056" y="723"/>
                  </a:lnTo>
                  <a:lnTo>
                    <a:pt x="1065" y="711"/>
                  </a:lnTo>
                  <a:lnTo>
                    <a:pt x="1070" y="706"/>
                  </a:lnTo>
                  <a:lnTo>
                    <a:pt x="1075" y="699"/>
                  </a:lnTo>
                  <a:lnTo>
                    <a:pt x="1079" y="695"/>
                  </a:lnTo>
                  <a:lnTo>
                    <a:pt x="1083" y="689"/>
                  </a:lnTo>
                  <a:lnTo>
                    <a:pt x="1088" y="683"/>
                  </a:lnTo>
                  <a:lnTo>
                    <a:pt x="1091" y="678"/>
                  </a:lnTo>
                  <a:lnTo>
                    <a:pt x="1095" y="672"/>
                  </a:lnTo>
                  <a:lnTo>
                    <a:pt x="1099" y="667"/>
                  </a:lnTo>
                  <a:lnTo>
                    <a:pt x="1103" y="660"/>
                  </a:lnTo>
                  <a:lnTo>
                    <a:pt x="1106" y="654"/>
                  </a:lnTo>
                  <a:lnTo>
                    <a:pt x="1110" y="648"/>
                  </a:lnTo>
                  <a:lnTo>
                    <a:pt x="1114" y="640"/>
                  </a:lnTo>
                  <a:lnTo>
                    <a:pt x="1118" y="633"/>
                  </a:lnTo>
                  <a:lnTo>
                    <a:pt x="1121" y="624"/>
                  </a:lnTo>
                  <a:lnTo>
                    <a:pt x="1125" y="616"/>
                  </a:lnTo>
                  <a:lnTo>
                    <a:pt x="1130" y="607"/>
                  </a:lnTo>
                  <a:lnTo>
                    <a:pt x="1133" y="599"/>
                  </a:lnTo>
                  <a:lnTo>
                    <a:pt x="1136" y="591"/>
                  </a:lnTo>
                  <a:lnTo>
                    <a:pt x="1139" y="582"/>
                  </a:lnTo>
                  <a:lnTo>
                    <a:pt x="1142" y="574"/>
                  </a:lnTo>
                  <a:lnTo>
                    <a:pt x="1145" y="566"/>
                  </a:lnTo>
                  <a:lnTo>
                    <a:pt x="1147" y="556"/>
                  </a:lnTo>
                  <a:lnTo>
                    <a:pt x="1148" y="548"/>
                  </a:lnTo>
                  <a:lnTo>
                    <a:pt x="1151" y="538"/>
                  </a:lnTo>
                  <a:lnTo>
                    <a:pt x="1152" y="529"/>
                  </a:lnTo>
                  <a:lnTo>
                    <a:pt x="1153" y="521"/>
                  </a:lnTo>
                  <a:lnTo>
                    <a:pt x="1153" y="511"/>
                  </a:lnTo>
                  <a:lnTo>
                    <a:pt x="1153" y="503"/>
                  </a:lnTo>
                  <a:lnTo>
                    <a:pt x="1152" y="494"/>
                  </a:lnTo>
                  <a:lnTo>
                    <a:pt x="1151" y="486"/>
                  </a:lnTo>
                  <a:lnTo>
                    <a:pt x="1149" y="478"/>
                  </a:lnTo>
                  <a:lnTo>
                    <a:pt x="1147" y="470"/>
                  </a:lnTo>
                  <a:lnTo>
                    <a:pt x="1145" y="462"/>
                  </a:lnTo>
                  <a:lnTo>
                    <a:pt x="1143" y="454"/>
                  </a:lnTo>
                  <a:lnTo>
                    <a:pt x="1141" y="446"/>
                  </a:lnTo>
                  <a:lnTo>
                    <a:pt x="1139" y="438"/>
                  </a:lnTo>
                  <a:lnTo>
                    <a:pt x="1139" y="430"/>
                  </a:lnTo>
                  <a:lnTo>
                    <a:pt x="1138" y="423"/>
                  </a:lnTo>
                  <a:lnTo>
                    <a:pt x="1138" y="415"/>
                  </a:lnTo>
                  <a:lnTo>
                    <a:pt x="1138" y="407"/>
                  </a:lnTo>
                  <a:lnTo>
                    <a:pt x="1138" y="398"/>
                  </a:lnTo>
                  <a:lnTo>
                    <a:pt x="1139" y="390"/>
                  </a:lnTo>
                  <a:lnTo>
                    <a:pt x="1140" y="381"/>
                  </a:lnTo>
                  <a:lnTo>
                    <a:pt x="1141" y="372"/>
                  </a:lnTo>
                  <a:lnTo>
                    <a:pt x="1142" y="363"/>
                  </a:lnTo>
                  <a:lnTo>
                    <a:pt x="1143" y="354"/>
                  </a:lnTo>
                  <a:lnTo>
                    <a:pt x="1145" y="344"/>
                  </a:lnTo>
                  <a:lnTo>
                    <a:pt x="1146" y="334"/>
                  </a:lnTo>
                  <a:lnTo>
                    <a:pt x="1147" y="325"/>
                  </a:lnTo>
                  <a:lnTo>
                    <a:pt x="1146" y="315"/>
                  </a:lnTo>
                  <a:lnTo>
                    <a:pt x="1144" y="305"/>
                  </a:lnTo>
                  <a:lnTo>
                    <a:pt x="1141" y="292"/>
                  </a:lnTo>
                  <a:lnTo>
                    <a:pt x="1137" y="280"/>
                  </a:lnTo>
                  <a:lnTo>
                    <a:pt x="1133" y="265"/>
                  </a:lnTo>
                  <a:lnTo>
                    <a:pt x="1128" y="251"/>
                  </a:lnTo>
                  <a:lnTo>
                    <a:pt x="1123" y="237"/>
                  </a:lnTo>
                  <a:lnTo>
                    <a:pt x="1118" y="223"/>
                  </a:lnTo>
                  <a:lnTo>
                    <a:pt x="1111" y="209"/>
                  </a:lnTo>
                  <a:lnTo>
                    <a:pt x="1105" y="196"/>
                  </a:lnTo>
                  <a:lnTo>
                    <a:pt x="1100" y="183"/>
                  </a:lnTo>
                  <a:lnTo>
                    <a:pt x="1093" y="172"/>
                  </a:lnTo>
                  <a:lnTo>
                    <a:pt x="1089" y="162"/>
                  </a:lnTo>
                  <a:lnTo>
                    <a:pt x="1083" y="152"/>
                  </a:lnTo>
                  <a:lnTo>
                    <a:pt x="1078" y="145"/>
                  </a:lnTo>
                  <a:lnTo>
                    <a:pt x="1068" y="139"/>
                  </a:lnTo>
                  <a:lnTo>
                    <a:pt x="1058" y="133"/>
                  </a:lnTo>
                  <a:lnTo>
                    <a:pt x="1047" y="125"/>
                  </a:lnTo>
                  <a:lnTo>
                    <a:pt x="1034" y="117"/>
                  </a:lnTo>
                  <a:lnTo>
                    <a:pt x="1021" y="108"/>
                  </a:lnTo>
                  <a:lnTo>
                    <a:pt x="1008" y="99"/>
                  </a:lnTo>
                  <a:lnTo>
                    <a:pt x="995" y="90"/>
                  </a:lnTo>
                  <a:lnTo>
                    <a:pt x="982" y="81"/>
                  </a:lnTo>
                  <a:lnTo>
                    <a:pt x="969" y="72"/>
                  </a:lnTo>
                  <a:lnTo>
                    <a:pt x="957" y="65"/>
                  </a:lnTo>
                  <a:lnTo>
                    <a:pt x="945" y="57"/>
                  </a:lnTo>
                  <a:lnTo>
                    <a:pt x="933" y="50"/>
                  </a:lnTo>
                  <a:lnTo>
                    <a:pt x="923" y="45"/>
                  </a:lnTo>
                  <a:lnTo>
                    <a:pt x="915" y="41"/>
                  </a:lnTo>
                  <a:lnTo>
                    <a:pt x="908" y="38"/>
                  </a:lnTo>
                  <a:lnTo>
                    <a:pt x="903" y="37"/>
                  </a:lnTo>
                  <a:lnTo>
                    <a:pt x="886" y="36"/>
                  </a:lnTo>
                  <a:lnTo>
                    <a:pt x="869" y="34"/>
                  </a:lnTo>
                  <a:lnTo>
                    <a:pt x="852" y="31"/>
                  </a:lnTo>
                  <a:lnTo>
                    <a:pt x="836" y="28"/>
                  </a:lnTo>
                  <a:lnTo>
                    <a:pt x="820" y="24"/>
                  </a:lnTo>
                  <a:lnTo>
                    <a:pt x="805" y="20"/>
                  </a:lnTo>
                  <a:lnTo>
                    <a:pt x="791" y="16"/>
                  </a:lnTo>
                  <a:lnTo>
                    <a:pt x="777" y="12"/>
                  </a:lnTo>
                  <a:lnTo>
                    <a:pt x="765" y="8"/>
                  </a:lnTo>
                  <a:lnTo>
                    <a:pt x="753" y="6"/>
                  </a:lnTo>
                  <a:lnTo>
                    <a:pt x="742" y="4"/>
                  </a:lnTo>
                  <a:lnTo>
                    <a:pt x="732" y="1"/>
                  </a:lnTo>
                  <a:lnTo>
                    <a:pt x="723" y="0"/>
                  </a:lnTo>
                  <a:lnTo>
                    <a:pt x="715" y="0"/>
                  </a:lnTo>
                  <a:lnTo>
                    <a:pt x="708" y="1"/>
                  </a:lnTo>
                  <a:lnTo>
                    <a:pt x="703" y="4"/>
                  </a:lnTo>
                </a:path>
              </a:pathLst>
            </a:custGeom>
            <a:solidFill>
              <a:srgbClr val="AB7F45"/>
            </a:solidFill>
            <a:ln w="12700" cap="rnd">
              <a:solidFill>
                <a:srgbClr val="000000"/>
              </a:solidFill>
              <a:round/>
              <a:headEnd type="none" w="sm" len="sm"/>
              <a:tailEnd type="none" w="sm" len="sm"/>
            </a:ln>
          </p:spPr>
          <p:txBody>
            <a:bodyPr/>
            <a:lstStyle/>
            <a:p>
              <a:endParaRPr lang="en-US"/>
            </a:p>
          </p:txBody>
        </p:sp>
        <p:sp>
          <p:nvSpPr>
            <p:cNvPr id="236583" name="Freeform 27"/>
            <p:cNvSpPr>
              <a:spLocks/>
            </p:cNvSpPr>
            <p:nvPr/>
          </p:nvSpPr>
          <p:spPr bwMode="auto">
            <a:xfrm>
              <a:off x="432" y="2049"/>
              <a:ext cx="1021" cy="1272"/>
            </a:xfrm>
            <a:custGeom>
              <a:avLst/>
              <a:gdLst>
                <a:gd name="T0" fmla="*/ 3 w 1224"/>
                <a:gd name="T1" fmla="*/ 60 h 1323"/>
                <a:gd name="T2" fmla="*/ 3 w 1224"/>
                <a:gd name="T3" fmla="*/ 62 h 1323"/>
                <a:gd name="T4" fmla="*/ 3 w 1224"/>
                <a:gd name="T5" fmla="*/ 61 h 1323"/>
                <a:gd name="T6" fmla="*/ 3 w 1224"/>
                <a:gd name="T7" fmla="*/ 60 h 1323"/>
                <a:gd name="T8" fmla="*/ 3 w 1224"/>
                <a:gd name="T9" fmla="*/ 56 h 1323"/>
                <a:gd name="T10" fmla="*/ 3 w 1224"/>
                <a:gd name="T11" fmla="*/ 50 h 1323"/>
                <a:gd name="T12" fmla="*/ 3 w 1224"/>
                <a:gd name="T13" fmla="*/ 44 h 1323"/>
                <a:gd name="T14" fmla="*/ 3 w 1224"/>
                <a:gd name="T15" fmla="*/ 40 h 1323"/>
                <a:gd name="T16" fmla="*/ 3 w 1224"/>
                <a:gd name="T17" fmla="*/ 35 h 1323"/>
                <a:gd name="T18" fmla="*/ 3 w 1224"/>
                <a:gd name="T19" fmla="*/ 30 h 1323"/>
                <a:gd name="T20" fmla="*/ 3 w 1224"/>
                <a:gd name="T21" fmla="*/ 25 h 1323"/>
                <a:gd name="T22" fmla="*/ 3 w 1224"/>
                <a:gd name="T23" fmla="*/ 18 h 1323"/>
                <a:gd name="T24" fmla="*/ 3 w 1224"/>
                <a:gd name="T25" fmla="*/ 12 h 1323"/>
                <a:gd name="T26" fmla="*/ 3 w 1224"/>
                <a:gd name="T27" fmla="*/ 12 h 1323"/>
                <a:gd name="T28" fmla="*/ 3 w 1224"/>
                <a:gd name="T29" fmla="*/ 12 h 1323"/>
                <a:gd name="T30" fmla="*/ 3 w 1224"/>
                <a:gd name="T31" fmla="*/ 12 h 1323"/>
                <a:gd name="T32" fmla="*/ 3 w 1224"/>
                <a:gd name="T33" fmla="*/ 12 h 1323"/>
                <a:gd name="T34" fmla="*/ 3 w 1224"/>
                <a:gd name="T35" fmla="*/ 1 h 1323"/>
                <a:gd name="T36" fmla="*/ 3 w 1224"/>
                <a:gd name="T37" fmla="*/ 11 h 1323"/>
                <a:gd name="T38" fmla="*/ 3 w 1224"/>
                <a:gd name="T39" fmla="*/ 12 h 1323"/>
                <a:gd name="T40" fmla="*/ 3 w 1224"/>
                <a:gd name="T41" fmla="*/ 12 h 1323"/>
                <a:gd name="T42" fmla="*/ 3 w 1224"/>
                <a:gd name="T43" fmla="*/ 12 h 1323"/>
                <a:gd name="T44" fmla="*/ 3 w 1224"/>
                <a:gd name="T45" fmla="*/ 12 h 1323"/>
                <a:gd name="T46" fmla="*/ 3 w 1224"/>
                <a:gd name="T47" fmla="*/ 22 h 1323"/>
                <a:gd name="T48" fmla="*/ 3 w 1224"/>
                <a:gd name="T49" fmla="*/ 28 h 1323"/>
                <a:gd name="T50" fmla="*/ 3 w 1224"/>
                <a:gd name="T51" fmla="*/ 33 h 1323"/>
                <a:gd name="T52" fmla="*/ 2 w 1224"/>
                <a:gd name="T53" fmla="*/ 38 h 1323"/>
                <a:gd name="T54" fmla="*/ 3 w 1224"/>
                <a:gd name="T55" fmla="*/ 46 h 1323"/>
                <a:gd name="T56" fmla="*/ 3 w 1224"/>
                <a:gd name="T57" fmla="*/ 56 h 1323"/>
                <a:gd name="T58" fmla="*/ 3 w 1224"/>
                <a:gd name="T59" fmla="*/ 60 h 1323"/>
                <a:gd name="T60" fmla="*/ 3 w 1224"/>
                <a:gd name="T61" fmla="*/ 59 h 1323"/>
                <a:gd name="T62" fmla="*/ 3 w 1224"/>
                <a:gd name="T63" fmla="*/ 60 h 1323"/>
                <a:gd name="T64" fmla="*/ 3 w 1224"/>
                <a:gd name="T65" fmla="*/ 60 h 1323"/>
                <a:gd name="T66" fmla="*/ 3 w 1224"/>
                <a:gd name="T67" fmla="*/ 58 h 1323"/>
                <a:gd name="T68" fmla="*/ 3 w 1224"/>
                <a:gd name="T69" fmla="*/ 55 h 1323"/>
                <a:gd name="T70" fmla="*/ 3 w 1224"/>
                <a:gd name="T71" fmla="*/ 50 h 1323"/>
                <a:gd name="T72" fmla="*/ 3 w 1224"/>
                <a:gd name="T73" fmla="*/ 44 h 1323"/>
                <a:gd name="T74" fmla="*/ 3 w 1224"/>
                <a:gd name="T75" fmla="*/ 39 h 1323"/>
                <a:gd name="T76" fmla="*/ 3 w 1224"/>
                <a:gd name="T77" fmla="*/ 35 h 1323"/>
                <a:gd name="T78" fmla="*/ 3 w 1224"/>
                <a:gd name="T79" fmla="*/ 30 h 1323"/>
                <a:gd name="T80" fmla="*/ 3 w 1224"/>
                <a:gd name="T81" fmla="*/ 24 h 1323"/>
                <a:gd name="T82" fmla="*/ 3 w 1224"/>
                <a:gd name="T83" fmla="*/ 18 h 1323"/>
                <a:gd name="T84" fmla="*/ 3 w 1224"/>
                <a:gd name="T85" fmla="*/ 12 h 1323"/>
                <a:gd name="T86" fmla="*/ 3 w 1224"/>
                <a:gd name="T87" fmla="*/ 12 h 1323"/>
                <a:gd name="T88" fmla="*/ 3 w 1224"/>
                <a:gd name="T89" fmla="*/ 12 h 1323"/>
                <a:gd name="T90" fmla="*/ 3 w 1224"/>
                <a:gd name="T91" fmla="*/ 12 h 1323"/>
                <a:gd name="T92" fmla="*/ 3 w 1224"/>
                <a:gd name="T93" fmla="*/ 12 h 1323"/>
                <a:gd name="T94" fmla="*/ 3 w 1224"/>
                <a:gd name="T95" fmla="*/ 12 h 1323"/>
                <a:gd name="T96" fmla="*/ 3 w 1224"/>
                <a:gd name="T97" fmla="*/ 12 h 1323"/>
                <a:gd name="T98" fmla="*/ 3 w 1224"/>
                <a:gd name="T99" fmla="*/ 12 h 1323"/>
                <a:gd name="T100" fmla="*/ 3 w 1224"/>
                <a:gd name="T101" fmla="*/ 12 h 1323"/>
                <a:gd name="T102" fmla="*/ 3 w 1224"/>
                <a:gd name="T103" fmla="*/ 12 h 1323"/>
                <a:gd name="T104" fmla="*/ 3 w 1224"/>
                <a:gd name="T105" fmla="*/ 12 h 1323"/>
                <a:gd name="T106" fmla="*/ 3 w 1224"/>
                <a:gd name="T107" fmla="*/ 22 h 1323"/>
                <a:gd name="T108" fmla="*/ 3 w 1224"/>
                <a:gd name="T109" fmla="*/ 28 h 1323"/>
                <a:gd name="T110" fmla="*/ 3 w 1224"/>
                <a:gd name="T111" fmla="*/ 33 h 1323"/>
                <a:gd name="T112" fmla="*/ 3 w 1224"/>
                <a:gd name="T113" fmla="*/ 37 h 1323"/>
                <a:gd name="T114" fmla="*/ 3 w 1224"/>
                <a:gd name="T115" fmla="*/ 44 h 1323"/>
                <a:gd name="T116" fmla="*/ 3 w 1224"/>
                <a:gd name="T117" fmla="*/ 53 h 1323"/>
                <a:gd name="T118" fmla="*/ 3 w 1224"/>
                <a:gd name="T119" fmla="*/ 58 h 132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224"/>
                <a:gd name="T181" fmla="*/ 0 h 1323"/>
                <a:gd name="T182" fmla="*/ 1224 w 1224"/>
                <a:gd name="T183" fmla="*/ 1323 h 132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224" h="1323">
                  <a:moveTo>
                    <a:pt x="120" y="1291"/>
                  </a:moveTo>
                  <a:lnTo>
                    <a:pt x="123" y="1293"/>
                  </a:lnTo>
                  <a:lnTo>
                    <a:pt x="127" y="1295"/>
                  </a:lnTo>
                  <a:lnTo>
                    <a:pt x="133" y="1297"/>
                  </a:lnTo>
                  <a:lnTo>
                    <a:pt x="138" y="1299"/>
                  </a:lnTo>
                  <a:lnTo>
                    <a:pt x="145" y="1301"/>
                  </a:lnTo>
                  <a:lnTo>
                    <a:pt x="151" y="1303"/>
                  </a:lnTo>
                  <a:lnTo>
                    <a:pt x="160" y="1305"/>
                  </a:lnTo>
                  <a:lnTo>
                    <a:pt x="167" y="1307"/>
                  </a:lnTo>
                  <a:lnTo>
                    <a:pt x="177" y="1310"/>
                  </a:lnTo>
                  <a:lnTo>
                    <a:pt x="186" y="1312"/>
                  </a:lnTo>
                  <a:lnTo>
                    <a:pt x="195" y="1314"/>
                  </a:lnTo>
                  <a:lnTo>
                    <a:pt x="206" y="1316"/>
                  </a:lnTo>
                  <a:lnTo>
                    <a:pt x="217" y="1317"/>
                  </a:lnTo>
                  <a:lnTo>
                    <a:pt x="229" y="1318"/>
                  </a:lnTo>
                  <a:lnTo>
                    <a:pt x="241" y="1319"/>
                  </a:lnTo>
                  <a:lnTo>
                    <a:pt x="254" y="1321"/>
                  </a:lnTo>
                  <a:lnTo>
                    <a:pt x="267" y="1321"/>
                  </a:lnTo>
                  <a:lnTo>
                    <a:pt x="281" y="1322"/>
                  </a:lnTo>
                  <a:lnTo>
                    <a:pt x="295" y="1321"/>
                  </a:lnTo>
                  <a:lnTo>
                    <a:pt x="310" y="1321"/>
                  </a:lnTo>
                  <a:lnTo>
                    <a:pt x="326" y="1320"/>
                  </a:lnTo>
                  <a:lnTo>
                    <a:pt x="342" y="1318"/>
                  </a:lnTo>
                  <a:lnTo>
                    <a:pt x="359" y="1316"/>
                  </a:lnTo>
                  <a:lnTo>
                    <a:pt x="377" y="1315"/>
                  </a:lnTo>
                  <a:lnTo>
                    <a:pt x="393" y="1311"/>
                  </a:lnTo>
                  <a:lnTo>
                    <a:pt x="412" y="1307"/>
                  </a:lnTo>
                  <a:lnTo>
                    <a:pt x="431" y="1303"/>
                  </a:lnTo>
                  <a:lnTo>
                    <a:pt x="448" y="1298"/>
                  </a:lnTo>
                  <a:lnTo>
                    <a:pt x="469" y="1293"/>
                  </a:lnTo>
                  <a:lnTo>
                    <a:pt x="489" y="1287"/>
                  </a:lnTo>
                  <a:lnTo>
                    <a:pt x="510" y="1279"/>
                  </a:lnTo>
                  <a:lnTo>
                    <a:pt x="531" y="1272"/>
                  </a:lnTo>
                  <a:lnTo>
                    <a:pt x="551" y="1262"/>
                  </a:lnTo>
                  <a:lnTo>
                    <a:pt x="572" y="1253"/>
                  </a:lnTo>
                  <a:lnTo>
                    <a:pt x="592" y="1243"/>
                  </a:lnTo>
                  <a:lnTo>
                    <a:pt x="611" y="1230"/>
                  </a:lnTo>
                  <a:lnTo>
                    <a:pt x="630" y="1218"/>
                  </a:lnTo>
                  <a:lnTo>
                    <a:pt x="648" y="1206"/>
                  </a:lnTo>
                  <a:lnTo>
                    <a:pt x="664" y="1192"/>
                  </a:lnTo>
                  <a:lnTo>
                    <a:pt x="681" y="1178"/>
                  </a:lnTo>
                  <a:lnTo>
                    <a:pt x="698" y="1164"/>
                  </a:lnTo>
                  <a:lnTo>
                    <a:pt x="713" y="1149"/>
                  </a:lnTo>
                  <a:lnTo>
                    <a:pt x="729" y="1134"/>
                  </a:lnTo>
                  <a:lnTo>
                    <a:pt x="743" y="1118"/>
                  </a:lnTo>
                  <a:lnTo>
                    <a:pt x="757" y="1102"/>
                  </a:lnTo>
                  <a:lnTo>
                    <a:pt x="771" y="1086"/>
                  </a:lnTo>
                  <a:lnTo>
                    <a:pt x="784" y="1071"/>
                  </a:lnTo>
                  <a:lnTo>
                    <a:pt x="796" y="1054"/>
                  </a:lnTo>
                  <a:lnTo>
                    <a:pt x="807" y="1038"/>
                  </a:lnTo>
                  <a:lnTo>
                    <a:pt x="819" y="1022"/>
                  </a:lnTo>
                  <a:lnTo>
                    <a:pt x="831" y="1007"/>
                  </a:lnTo>
                  <a:lnTo>
                    <a:pt x="842" y="992"/>
                  </a:lnTo>
                  <a:lnTo>
                    <a:pt x="852" y="977"/>
                  </a:lnTo>
                  <a:lnTo>
                    <a:pt x="862" y="962"/>
                  </a:lnTo>
                  <a:lnTo>
                    <a:pt x="872" y="948"/>
                  </a:lnTo>
                  <a:lnTo>
                    <a:pt x="881" y="935"/>
                  </a:lnTo>
                  <a:lnTo>
                    <a:pt x="890" y="922"/>
                  </a:lnTo>
                  <a:lnTo>
                    <a:pt x="898" y="910"/>
                  </a:lnTo>
                  <a:lnTo>
                    <a:pt x="906" y="899"/>
                  </a:lnTo>
                  <a:lnTo>
                    <a:pt x="914" y="887"/>
                  </a:lnTo>
                  <a:lnTo>
                    <a:pt x="922" y="878"/>
                  </a:lnTo>
                  <a:lnTo>
                    <a:pt x="930" y="870"/>
                  </a:lnTo>
                  <a:lnTo>
                    <a:pt x="936" y="862"/>
                  </a:lnTo>
                  <a:lnTo>
                    <a:pt x="943" y="856"/>
                  </a:lnTo>
                  <a:lnTo>
                    <a:pt x="958" y="842"/>
                  </a:lnTo>
                  <a:lnTo>
                    <a:pt x="974" y="830"/>
                  </a:lnTo>
                  <a:lnTo>
                    <a:pt x="993" y="817"/>
                  </a:lnTo>
                  <a:lnTo>
                    <a:pt x="1014" y="803"/>
                  </a:lnTo>
                  <a:lnTo>
                    <a:pt x="1036" y="789"/>
                  </a:lnTo>
                  <a:lnTo>
                    <a:pt x="1059" y="774"/>
                  </a:lnTo>
                  <a:lnTo>
                    <a:pt x="1082" y="759"/>
                  </a:lnTo>
                  <a:lnTo>
                    <a:pt x="1105" y="743"/>
                  </a:lnTo>
                  <a:lnTo>
                    <a:pt x="1127" y="726"/>
                  </a:lnTo>
                  <a:lnTo>
                    <a:pt x="1146" y="708"/>
                  </a:lnTo>
                  <a:lnTo>
                    <a:pt x="1166" y="690"/>
                  </a:lnTo>
                  <a:lnTo>
                    <a:pt x="1183" y="670"/>
                  </a:lnTo>
                  <a:lnTo>
                    <a:pt x="1197" y="650"/>
                  </a:lnTo>
                  <a:lnTo>
                    <a:pt x="1208" y="628"/>
                  </a:lnTo>
                  <a:lnTo>
                    <a:pt x="1216" y="607"/>
                  </a:lnTo>
                  <a:lnTo>
                    <a:pt x="1218" y="583"/>
                  </a:lnTo>
                  <a:lnTo>
                    <a:pt x="1219" y="571"/>
                  </a:lnTo>
                  <a:lnTo>
                    <a:pt x="1219" y="559"/>
                  </a:lnTo>
                  <a:lnTo>
                    <a:pt x="1220" y="547"/>
                  </a:lnTo>
                  <a:lnTo>
                    <a:pt x="1221" y="535"/>
                  </a:lnTo>
                  <a:lnTo>
                    <a:pt x="1222" y="521"/>
                  </a:lnTo>
                  <a:lnTo>
                    <a:pt x="1222" y="507"/>
                  </a:lnTo>
                  <a:lnTo>
                    <a:pt x="1223" y="494"/>
                  </a:lnTo>
                  <a:lnTo>
                    <a:pt x="1223" y="479"/>
                  </a:lnTo>
                  <a:lnTo>
                    <a:pt x="1223" y="465"/>
                  </a:lnTo>
                  <a:lnTo>
                    <a:pt x="1223" y="451"/>
                  </a:lnTo>
                  <a:lnTo>
                    <a:pt x="1223" y="437"/>
                  </a:lnTo>
                  <a:lnTo>
                    <a:pt x="1223" y="422"/>
                  </a:lnTo>
                  <a:lnTo>
                    <a:pt x="1222" y="408"/>
                  </a:lnTo>
                  <a:lnTo>
                    <a:pt x="1222" y="394"/>
                  </a:lnTo>
                  <a:lnTo>
                    <a:pt x="1221" y="380"/>
                  </a:lnTo>
                  <a:lnTo>
                    <a:pt x="1219" y="365"/>
                  </a:lnTo>
                  <a:lnTo>
                    <a:pt x="1218" y="352"/>
                  </a:lnTo>
                  <a:lnTo>
                    <a:pt x="1217" y="338"/>
                  </a:lnTo>
                  <a:lnTo>
                    <a:pt x="1214" y="324"/>
                  </a:lnTo>
                  <a:lnTo>
                    <a:pt x="1211" y="311"/>
                  </a:lnTo>
                  <a:lnTo>
                    <a:pt x="1208" y="298"/>
                  </a:lnTo>
                  <a:lnTo>
                    <a:pt x="1204" y="286"/>
                  </a:lnTo>
                  <a:lnTo>
                    <a:pt x="1201" y="274"/>
                  </a:lnTo>
                  <a:lnTo>
                    <a:pt x="1197" y="262"/>
                  </a:lnTo>
                  <a:lnTo>
                    <a:pt x="1191" y="251"/>
                  </a:lnTo>
                  <a:lnTo>
                    <a:pt x="1187" y="239"/>
                  </a:lnTo>
                  <a:lnTo>
                    <a:pt x="1180" y="229"/>
                  </a:lnTo>
                  <a:lnTo>
                    <a:pt x="1174" y="220"/>
                  </a:lnTo>
                  <a:lnTo>
                    <a:pt x="1167" y="210"/>
                  </a:lnTo>
                  <a:lnTo>
                    <a:pt x="1159" y="202"/>
                  </a:lnTo>
                  <a:lnTo>
                    <a:pt x="1151" y="194"/>
                  </a:lnTo>
                  <a:lnTo>
                    <a:pt x="1142" y="187"/>
                  </a:lnTo>
                  <a:lnTo>
                    <a:pt x="1133" y="180"/>
                  </a:lnTo>
                  <a:lnTo>
                    <a:pt x="1123" y="173"/>
                  </a:lnTo>
                  <a:lnTo>
                    <a:pt x="1113" y="165"/>
                  </a:lnTo>
                  <a:lnTo>
                    <a:pt x="1102" y="158"/>
                  </a:lnTo>
                  <a:lnTo>
                    <a:pt x="1090" y="151"/>
                  </a:lnTo>
                  <a:lnTo>
                    <a:pt x="1079" y="143"/>
                  </a:lnTo>
                  <a:lnTo>
                    <a:pt x="1067" y="136"/>
                  </a:lnTo>
                  <a:lnTo>
                    <a:pt x="1055" y="127"/>
                  </a:lnTo>
                  <a:lnTo>
                    <a:pt x="1043" y="120"/>
                  </a:lnTo>
                  <a:lnTo>
                    <a:pt x="1030" y="112"/>
                  </a:lnTo>
                  <a:lnTo>
                    <a:pt x="1017" y="106"/>
                  </a:lnTo>
                  <a:lnTo>
                    <a:pt x="1003" y="98"/>
                  </a:lnTo>
                  <a:lnTo>
                    <a:pt x="989" y="91"/>
                  </a:lnTo>
                  <a:lnTo>
                    <a:pt x="975" y="83"/>
                  </a:lnTo>
                  <a:lnTo>
                    <a:pt x="961" y="77"/>
                  </a:lnTo>
                  <a:lnTo>
                    <a:pt x="948" y="69"/>
                  </a:lnTo>
                  <a:lnTo>
                    <a:pt x="933" y="63"/>
                  </a:lnTo>
                  <a:lnTo>
                    <a:pt x="919" y="56"/>
                  </a:lnTo>
                  <a:lnTo>
                    <a:pt x="904" y="50"/>
                  </a:lnTo>
                  <a:lnTo>
                    <a:pt x="890" y="43"/>
                  </a:lnTo>
                  <a:lnTo>
                    <a:pt x="875" y="37"/>
                  </a:lnTo>
                  <a:lnTo>
                    <a:pt x="860" y="32"/>
                  </a:lnTo>
                  <a:lnTo>
                    <a:pt x="845" y="27"/>
                  </a:lnTo>
                  <a:lnTo>
                    <a:pt x="829" y="22"/>
                  </a:lnTo>
                  <a:lnTo>
                    <a:pt x="814" y="18"/>
                  </a:lnTo>
                  <a:lnTo>
                    <a:pt x="799" y="13"/>
                  </a:lnTo>
                  <a:lnTo>
                    <a:pt x="784" y="10"/>
                  </a:lnTo>
                  <a:lnTo>
                    <a:pt x="769" y="7"/>
                  </a:lnTo>
                  <a:lnTo>
                    <a:pt x="754" y="4"/>
                  </a:lnTo>
                  <a:lnTo>
                    <a:pt x="739" y="3"/>
                  </a:lnTo>
                  <a:lnTo>
                    <a:pt x="723" y="1"/>
                  </a:lnTo>
                  <a:lnTo>
                    <a:pt x="708" y="0"/>
                  </a:lnTo>
                  <a:lnTo>
                    <a:pt x="693" y="0"/>
                  </a:lnTo>
                  <a:lnTo>
                    <a:pt x="678" y="0"/>
                  </a:lnTo>
                  <a:lnTo>
                    <a:pt x="662" y="1"/>
                  </a:lnTo>
                  <a:lnTo>
                    <a:pt x="648" y="3"/>
                  </a:lnTo>
                  <a:lnTo>
                    <a:pt x="632" y="6"/>
                  </a:lnTo>
                  <a:lnTo>
                    <a:pt x="616" y="7"/>
                  </a:lnTo>
                  <a:lnTo>
                    <a:pt x="601" y="11"/>
                  </a:lnTo>
                  <a:lnTo>
                    <a:pt x="585" y="15"/>
                  </a:lnTo>
                  <a:lnTo>
                    <a:pt x="569" y="20"/>
                  </a:lnTo>
                  <a:lnTo>
                    <a:pt x="553" y="24"/>
                  </a:lnTo>
                  <a:lnTo>
                    <a:pt x="537" y="29"/>
                  </a:lnTo>
                  <a:lnTo>
                    <a:pt x="522" y="35"/>
                  </a:lnTo>
                  <a:lnTo>
                    <a:pt x="507" y="39"/>
                  </a:lnTo>
                  <a:lnTo>
                    <a:pt x="492" y="46"/>
                  </a:lnTo>
                  <a:lnTo>
                    <a:pt x="477" y="51"/>
                  </a:lnTo>
                  <a:lnTo>
                    <a:pt x="463" y="58"/>
                  </a:lnTo>
                  <a:lnTo>
                    <a:pt x="448" y="64"/>
                  </a:lnTo>
                  <a:lnTo>
                    <a:pt x="435" y="70"/>
                  </a:lnTo>
                  <a:lnTo>
                    <a:pt x="421" y="77"/>
                  </a:lnTo>
                  <a:lnTo>
                    <a:pt x="409" y="83"/>
                  </a:lnTo>
                  <a:lnTo>
                    <a:pt x="396" y="90"/>
                  </a:lnTo>
                  <a:lnTo>
                    <a:pt x="384" y="96"/>
                  </a:lnTo>
                  <a:lnTo>
                    <a:pt x="372" y="103"/>
                  </a:lnTo>
                  <a:lnTo>
                    <a:pt x="361" y="108"/>
                  </a:lnTo>
                  <a:lnTo>
                    <a:pt x="350" y="113"/>
                  </a:lnTo>
                  <a:lnTo>
                    <a:pt x="340" y="120"/>
                  </a:lnTo>
                  <a:lnTo>
                    <a:pt x="332" y="125"/>
                  </a:lnTo>
                  <a:lnTo>
                    <a:pt x="322" y="130"/>
                  </a:lnTo>
                  <a:lnTo>
                    <a:pt x="315" y="136"/>
                  </a:lnTo>
                  <a:lnTo>
                    <a:pt x="307" y="139"/>
                  </a:lnTo>
                  <a:lnTo>
                    <a:pt x="301" y="144"/>
                  </a:lnTo>
                  <a:lnTo>
                    <a:pt x="295" y="148"/>
                  </a:lnTo>
                  <a:lnTo>
                    <a:pt x="283" y="156"/>
                  </a:lnTo>
                  <a:lnTo>
                    <a:pt x="269" y="167"/>
                  </a:lnTo>
                  <a:lnTo>
                    <a:pt x="254" y="180"/>
                  </a:lnTo>
                  <a:lnTo>
                    <a:pt x="236" y="196"/>
                  </a:lnTo>
                  <a:lnTo>
                    <a:pt x="217" y="213"/>
                  </a:lnTo>
                  <a:lnTo>
                    <a:pt x="198" y="233"/>
                  </a:lnTo>
                  <a:lnTo>
                    <a:pt x="178" y="253"/>
                  </a:lnTo>
                  <a:lnTo>
                    <a:pt x="158" y="275"/>
                  </a:lnTo>
                  <a:lnTo>
                    <a:pt x="138" y="297"/>
                  </a:lnTo>
                  <a:lnTo>
                    <a:pt x="121" y="322"/>
                  </a:lnTo>
                  <a:lnTo>
                    <a:pt x="103" y="345"/>
                  </a:lnTo>
                  <a:lnTo>
                    <a:pt x="88" y="369"/>
                  </a:lnTo>
                  <a:lnTo>
                    <a:pt x="76" y="394"/>
                  </a:lnTo>
                  <a:lnTo>
                    <a:pt x="65" y="418"/>
                  </a:lnTo>
                  <a:lnTo>
                    <a:pt x="58" y="442"/>
                  </a:lnTo>
                  <a:lnTo>
                    <a:pt x="54" y="466"/>
                  </a:lnTo>
                  <a:lnTo>
                    <a:pt x="53" y="477"/>
                  </a:lnTo>
                  <a:lnTo>
                    <a:pt x="51" y="490"/>
                  </a:lnTo>
                  <a:lnTo>
                    <a:pt x="50" y="503"/>
                  </a:lnTo>
                  <a:lnTo>
                    <a:pt x="48" y="517"/>
                  </a:lnTo>
                  <a:lnTo>
                    <a:pt x="46" y="531"/>
                  </a:lnTo>
                  <a:lnTo>
                    <a:pt x="43" y="546"/>
                  </a:lnTo>
                  <a:lnTo>
                    <a:pt x="40" y="560"/>
                  </a:lnTo>
                  <a:lnTo>
                    <a:pt x="37" y="577"/>
                  </a:lnTo>
                  <a:lnTo>
                    <a:pt x="36" y="593"/>
                  </a:lnTo>
                  <a:lnTo>
                    <a:pt x="33" y="609"/>
                  </a:lnTo>
                  <a:lnTo>
                    <a:pt x="30" y="626"/>
                  </a:lnTo>
                  <a:lnTo>
                    <a:pt x="27" y="643"/>
                  </a:lnTo>
                  <a:lnTo>
                    <a:pt x="23" y="660"/>
                  </a:lnTo>
                  <a:lnTo>
                    <a:pt x="21" y="678"/>
                  </a:lnTo>
                  <a:lnTo>
                    <a:pt x="19" y="697"/>
                  </a:lnTo>
                  <a:lnTo>
                    <a:pt x="16" y="714"/>
                  </a:lnTo>
                  <a:lnTo>
                    <a:pt x="14" y="732"/>
                  </a:lnTo>
                  <a:lnTo>
                    <a:pt x="11" y="750"/>
                  </a:lnTo>
                  <a:lnTo>
                    <a:pt x="8" y="769"/>
                  </a:lnTo>
                  <a:lnTo>
                    <a:pt x="7" y="785"/>
                  </a:lnTo>
                  <a:lnTo>
                    <a:pt x="5" y="803"/>
                  </a:lnTo>
                  <a:lnTo>
                    <a:pt x="4" y="821"/>
                  </a:lnTo>
                  <a:lnTo>
                    <a:pt x="2" y="839"/>
                  </a:lnTo>
                  <a:lnTo>
                    <a:pt x="1" y="856"/>
                  </a:lnTo>
                  <a:lnTo>
                    <a:pt x="1" y="874"/>
                  </a:lnTo>
                  <a:lnTo>
                    <a:pt x="0" y="891"/>
                  </a:lnTo>
                  <a:lnTo>
                    <a:pt x="0" y="908"/>
                  </a:lnTo>
                  <a:lnTo>
                    <a:pt x="1" y="925"/>
                  </a:lnTo>
                  <a:lnTo>
                    <a:pt x="1" y="941"/>
                  </a:lnTo>
                  <a:lnTo>
                    <a:pt x="3" y="956"/>
                  </a:lnTo>
                  <a:lnTo>
                    <a:pt x="5" y="971"/>
                  </a:lnTo>
                  <a:lnTo>
                    <a:pt x="7" y="986"/>
                  </a:lnTo>
                  <a:lnTo>
                    <a:pt x="7" y="1015"/>
                  </a:lnTo>
                  <a:lnTo>
                    <a:pt x="8" y="1046"/>
                  </a:lnTo>
                  <a:lnTo>
                    <a:pt x="13" y="1074"/>
                  </a:lnTo>
                  <a:lnTo>
                    <a:pt x="20" y="1102"/>
                  </a:lnTo>
                  <a:lnTo>
                    <a:pt x="27" y="1129"/>
                  </a:lnTo>
                  <a:lnTo>
                    <a:pt x="36" y="1154"/>
                  </a:lnTo>
                  <a:lnTo>
                    <a:pt x="46" y="1177"/>
                  </a:lnTo>
                  <a:lnTo>
                    <a:pt x="56" y="1199"/>
                  </a:lnTo>
                  <a:lnTo>
                    <a:pt x="66" y="1218"/>
                  </a:lnTo>
                  <a:lnTo>
                    <a:pt x="77" y="1236"/>
                  </a:lnTo>
                  <a:lnTo>
                    <a:pt x="87" y="1251"/>
                  </a:lnTo>
                  <a:lnTo>
                    <a:pt x="95" y="1264"/>
                  </a:lnTo>
                  <a:lnTo>
                    <a:pt x="104" y="1275"/>
                  </a:lnTo>
                  <a:lnTo>
                    <a:pt x="110" y="1284"/>
                  </a:lnTo>
                  <a:lnTo>
                    <a:pt x="116" y="1288"/>
                  </a:lnTo>
                  <a:lnTo>
                    <a:pt x="120" y="1291"/>
                  </a:lnTo>
                  <a:lnTo>
                    <a:pt x="149" y="1237"/>
                  </a:lnTo>
                  <a:lnTo>
                    <a:pt x="154" y="1241"/>
                  </a:lnTo>
                  <a:lnTo>
                    <a:pt x="160" y="1244"/>
                  </a:lnTo>
                  <a:lnTo>
                    <a:pt x="165" y="1247"/>
                  </a:lnTo>
                  <a:lnTo>
                    <a:pt x="171" y="1251"/>
                  </a:lnTo>
                  <a:lnTo>
                    <a:pt x="177" y="1254"/>
                  </a:lnTo>
                  <a:lnTo>
                    <a:pt x="183" y="1257"/>
                  </a:lnTo>
                  <a:lnTo>
                    <a:pt x="190" y="1260"/>
                  </a:lnTo>
                  <a:lnTo>
                    <a:pt x="197" y="1262"/>
                  </a:lnTo>
                  <a:lnTo>
                    <a:pt x="205" y="1265"/>
                  </a:lnTo>
                  <a:lnTo>
                    <a:pt x="212" y="1268"/>
                  </a:lnTo>
                  <a:lnTo>
                    <a:pt x="221" y="1270"/>
                  </a:lnTo>
                  <a:lnTo>
                    <a:pt x="229" y="1272"/>
                  </a:lnTo>
                  <a:lnTo>
                    <a:pt x="238" y="1273"/>
                  </a:lnTo>
                  <a:lnTo>
                    <a:pt x="248" y="1275"/>
                  </a:lnTo>
                  <a:lnTo>
                    <a:pt x="258" y="1276"/>
                  </a:lnTo>
                  <a:lnTo>
                    <a:pt x="267" y="1276"/>
                  </a:lnTo>
                  <a:lnTo>
                    <a:pt x="278" y="1277"/>
                  </a:lnTo>
                  <a:lnTo>
                    <a:pt x="290" y="1277"/>
                  </a:lnTo>
                  <a:lnTo>
                    <a:pt x="302" y="1277"/>
                  </a:lnTo>
                  <a:lnTo>
                    <a:pt x="314" y="1276"/>
                  </a:lnTo>
                  <a:lnTo>
                    <a:pt x="327" y="1275"/>
                  </a:lnTo>
                  <a:lnTo>
                    <a:pt x="340" y="1273"/>
                  </a:lnTo>
                  <a:lnTo>
                    <a:pt x="355" y="1272"/>
                  </a:lnTo>
                  <a:lnTo>
                    <a:pt x="370" y="1269"/>
                  </a:lnTo>
                  <a:lnTo>
                    <a:pt x="385" y="1265"/>
                  </a:lnTo>
                  <a:lnTo>
                    <a:pt x="402" y="1261"/>
                  </a:lnTo>
                  <a:lnTo>
                    <a:pt x="418" y="1258"/>
                  </a:lnTo>
                  <a:lnTo>
                    <a:pt x="435" y="1252"/>
                  </a:lnTo>
                  <a:lnTo>
                    <a:pt x="452" y="1247"/>
                  </a:lnTo>
                  <a:lnTo>
                    <a:pt x="471" y="1241"/>
                  </a:lnTo>
                  <a:lnTo>
                    <a:pt x="491" y="1234"/>
                  </a:lnTo>
                  <a:lnTo>
                    <a:pt x="510" y="1227"/>
                  </a:lnTo>
                  <a:lnTo>
                    <a:pt x="530" y="1218"/>
                  </a:lnTo>
                  <a:lnTo>
                    <a:pt x="550" y="1210"/>
                  </a:lnTo>
                  <a:lnTo>
                    <a:pt x="569" y="1201"/>
                  </a:lnTo>
                  <a:lnTo>
                    <a:pt x="587" y="1189"/>
                  </a:lnTo>
                  <a:lnTo>
                    <a:pt x="605" y="1179"/>
                  </a:lnTo>
                  <a:lnTo>
                    <a:pt x="621" y="1167"/>
                  </a:lnTo>
                  <a:lnTo>
                    <a:pt x="638" y="1155"/>
                  </a:lnTo>
                  <a:lnTo>
                    <a:pt x="654" y="1142"/>
                  </a:lnTo>
                  <a:lnTo>
                    <a:pt x="670" y="1129"/>
                  </a:lnTo>
                  <a:lnTo>
                    <a:pt x="685" y="1115"/>
                  </a:lnTo>
                  <a:lnTo>
                    <a:pt x="700" y="1101"/>
                  </a:lnTo>
                  <a:lnTo>
                    <a:pt x="714" y="1087"/>
                  </a:lnTo>
                  <a:lnTo>
                    <a:pt x="727" y="1072"/>
                  </a:lnTo>
                  <a:lnTo>
                    <a:pt x="741" y="1058"/>
                  </a:lnTo>
                  <a:lnTo>
                    <a:pt x="753" y="1043"/>
                  </a:lnTo>
                  <a:lnTo>
                    <a:pt x="765" y="1028"/>
                  </a:lnTo>
                  <a:lnTo>
                    <a:pt x="777" y="1014"/>
                  </a:lnTo>
                  <a:lnTo>
                    <a:pt x="788" y="999"/>
                  </a:lnTo>
                  <a:lnTo>
                    <a:pt x="799" y="986"/>
                  </a:lnTo>
                  <a:lnTo>
                    <a:pt x="809" y="972"/>
                  </a:lnTo>
                  <a:lnTo>
                    <a:pt x="818" y="958"/>
                  </a:lnTo>
                  <a:lnTo>
                    <a:pt x="829" y="944"/>
                  </a:lnTo>
                  <a:lnTo>
                    <a:pt x="838" y="930"/>
                  </a:lnTo>
                  <a:lnTo>
                    <a:pt x="847" y="917"/>
                  </a:lnTo>
                  <a:lnTo>
                    <a:pt x="855" y="905"/>
                  </a:lnTo>
                  <a:lnTo>
                    <a:pt x="863" y="893"/>
                  </a:lnTo>
                  <a:lnTo>
                    <a:pt x="871" y="882"/>
                  </a:lnTo>
                  <a:lnTo>
                    <a:pt x="878" y="870"/>
                  </a:lnTo>
                  <a:lnTo>
                    <a:pt x="886" y="860"/>
                  </a:lnTo>
                  <a:lnTo>
                    <a:pt x="892" y="852"/>
                  </a:lnTo>
                  <a:lnTo>
                    <a:pt x="899" y="842"/>
                  </a:lnTo>
                  <a:lnTo>
                    <a:pt x="905" y="835"/>
                  </a:lnTo>
                  <a:lnTo>
                    <a:pt x="918" y="820"/>
                  </a:lnTo>
                  <a:lnTo>
                    <a:pt x="932" y="806"/>
                  </a:lnTo>
                  <a:lnTo>
                    <a:pt x="948" y="792"/>
                  </a:lnTo>
                  <a:lnTo>
                    <a:pt x="964" y="778"/>
                  </a:lnTo>
                  <a:lnTo>
                    <a:pt x="981" y="765"/>
                  </a:lnTo>
                  <a:lnTo>
                    <a:pt x="999" y="750"/>
                  </a:lnTo>
                  <a:lnTo>
                    <a:pt x="1018" y="736"/>
                  </a:lnTo>
                  <a:lnTo>
                    <a:pt x="1035" y="720"/>
                  </a:lnTo>
                  <a:lnTo>
                    <a:pt x="1053" y="704"/>
                  </a:lnTo>
                  <a:lnTo>
                    <a:pt x="1071" y="688"/>
                  </a:lnTo>
                  <a:lnTo>
                    <a:pt x="1088" y="670"/>
                  </a:lnTo>
                  <a:lnTo>
                    <a:pt x="1103" y="652"/>
                  </a:lnTo>
                  <a:lnTo>
                    <a:pt x="1117" y="633"/>
                  </a:lnTo>
                  <a:lnTo>
                    <a:pt x="1131" y="612"/>
                  </a:lnTo>
                  <a:lnTo>
                    <a:pt x="1140" y="590"/>
                  </a:lnTo>
                  <a:lnTo>
                    <a:pt x="1149" y="567"/>
                  </a:lnTo>
                  <a:lnTo>
                    <a:pt x="1153" y="554"/>
                  </a:lnTo>
                  <a:lnTo>
                    <a:pt x="1157" y="542"/>
                  </a:lnTo>
                  <a:lnTo>
                    <a:pt x="1160" y="530"/>
                  </a:lnTo>
                  <a:lnTo>
                    <a:pt x="1163" y="517"/>
                  </a:lnTo>
                  <a:lnTo>
                    <a:pt x="1167" y="504"/>
                  </a:lnTo>
                  <a:lnTo>
                    <a:pt x="1170" y="491"/>
                  </a:lnTo>
                  <a:lnTo>
                    <a:pt x="1173" y="478"/>
                  </a:lnTo>
                  <a:lnTo>
                    <a:pt x="1174" y="465"/>
                  </a:lnTo>
                  <a:lnTo>
                    <a:pt x="1176" y="452"/>
                  </a:lnTo>
                  <a:lnTo>
                    <a:pt x="1178" y="439"/>
                  </a:lnTo>
                  <a:lnTo>
                    <a:pt x="1179" y="425"/>
                  </a:lnTo>
                  <a:lnTo>
                    <a:pt x="1180" y="412"/>
                  </a:lnTo>
                  <a:lnTo>
                    <a:pt x="1181" y="400"/>
                  </a:lnTo>
                  <a:lnTo>
                    <a:pt x="1181" y="387"/>
                  </a:lnTo>
                  <a:lnTo>
                    <a:pt x="1181" y="374"/>
                  </a:lnTo>
                  <a:lnTo>
                    <a:pt x="1181" y="362"/>
                  </a:lnTo>
                  <a:lnTo>
                    <a:pt x="1180" y="349"/>
                  </a:lnTo>
                  <a:lnTo>
                    <a:pt x="1179" y="337"/>
                  </a:lnTo>
                  <a:lnTo>
                    <a:pt x="1177" y="325"/>
                  </a:lnTo>
                  <a:lnTo>
                    <a:pt x="1176" y="314"/>
                  </a:lnTo>
                  <a:lnTo>
                    <a:pt x="1174" y="303"/>
                  </a:lnTo>
                  <a:lnTo>
                    <a:pt x="1171" y="292"/>
                  </a:lnTo>
                  <a:lnTo>
                    <a:pt x="1168" y="281"/>
                  </a:lnTo>
                  <a:lnTo>
                    <a:pt x="1164" y="271"/>
                  </a:lnTo>
                  <a:lnTo>
                    <a:pt x="1160" y="261"/>
                  </a:lnTo>
                  <a:lnTo>
                    <a:pt x="1155" y="252"/>
                  </a:lnTo>
                  <a:lnTo>
                    <a:pt x="1150" y="242"/>
                  </a:lnTo>
                  <a:lnTo>
                    <a:pt x="1145" y="234"/>
                  </a:lnTo>
                  <a:lnTo>
                    <a:pt x="1138" y="225"/>
                  </a:lnTo>
                  <a:lnTo>
                    <a:pt x="1133" y="218"/>
                  </a:lnTo>
                  <a:lnTo>
                    <a:pt x="1125" y="211"/>
                  </a:lnTo>
                  <a:lnTo>
                    <a:pt x="1117" y="205"/>
                  </a:lnTo>
                  <a:lnTo>
                    <a:pt x="1108" y="197"/>
                  </a:lnTo>
                  <a:lnTo>
                    <a:pt x="1097" y="190"/>
                  </a:lnTo>
                  <a:lnTo>
                    <a:pt x="1086" y="182"/>
                  </a:lnTo>
                  <a:lnTo>
                    <a:pt x="1074" y="175"/>
                  </a:lnTo>
                  <a:lnTo>
                    <a:pt x="1060" y="167"/>
                  </a:lnTo>
                  <a:lnTo>
                    <a:pt x="1046" y="160"/>
                  </a:lnTo>
                  <a:lnTo>
                    <a:pt x="1030" y="151"/>
                  </a:lnTo>
                  <a:lnTo>
                    <a:pt x="1015" y="144"/>
                  </a:lnTo>
                  <a:lnTo>
                    <a:pt x="998" y="137"/>
                  </a:lnTo>
                  <a:lnTo>
                    <a:pt x="982" y="129"/>
                  </a:lnTo>
                  <a:lnTo>
                    <a:pt x="965" y="122"/>
                  </a:lnTo>
                  <a:lnTo>
                    <a:pt x="949" y="115"/>
                  </a:lnTo>
                  <a:lnTo>
                    <a:pt x="932" y="108"/>
                  </a:lnTo>
                  <a:lnTo>
                    <a:pt x="914" y="102"/>
                  </a:lnTo>
                  <a:lnTo>
                    <a:pt x="897" y="95"/>
                  </a:lnTo>
                  <a:lnTo>
                    <a:pt x="880" y="89"/>
                  </a:lnTo>
                  <a:lnTo>
                    <a:pt x="867" y="84"/>
                  </a:lnTo>
                  <a:lnTo>
                    <a:pt x="855" y="79"/>
                  </a:lnTo>
                  <a:lnTo>
                    <a:pt x="842" y="75"/>
                  </a:lnTo>
                  <a:lnTo>
                    <a:pt x="830" y="71"/>
                  </a:lnTo>
                  <a:lnTo>
                    <a:pt x="818" y="67"/>
                  </a:lnTo>
                  <a:lnTo>
                    <a:pt x="805" y="64"/>
                  </a:lnTo>
                  <a:lnTo>
                    <a:pt x="793" y="60"/>
                  </a:lnTo>
                  <a:lnTo>
                    <a:pt x="783" y="56"/>
                  </a:lnTo>
                  <a:lnTo>
                    <a:pt x="772" y="53"/>
                  </a:lnTo>
                  <a:lnTo>
                    <a:pt x="761" y="50"/>
                  </a:lnTo>
                  <a:lnTo>
                    <a:pt x="750" y="48"/>
                  </a:lnTo>
                  <a:lnTo>
                    <a:pt x="740" y="46"/>
                  </a:lnTo>
                  <a:lnTo>
                    <a:pt x="730" y="43"/>
                  </a:lnTo>
                  <a:lnTo>
                    <a:pt x="719" y="42"/>
                  </a:lnTo>
                  <a:lnTo>
                    <a:pt x="711" y="41"/>
                  </a:lnTo>
                  <a:lnTo>
                    <a:pt x="702" y="40"/>
                  </a:lnTo>
                  <a:lnTo>
                    <a:pt x="691" y="40"/>
                  </a:lnTo>
                  <a:lnTo>
                    <a:pt x="680" y="40"/>
                  </a:lnTo>
                  <a:lnTo>
                    <a:pt x="669" y="41"/>
                  </a:lnTo>
                  <a:lnTo>
                    <a:pt x="659" y="43"/>
                  </a:lnTo>
                  <a:lnTo>
                    <a:pt x="647" y="46"/>
                  </a:lnTo>
                  <a:lnTo>
                    <a:pt x="635" y="49"/>
                  </a:lnTo>
                  <a:lnTo>
                    <a:pt x="623" y="52"/>
                  </a:lnTo>
                  <a:lnTo>
                    <a:pt x="612" y="57"/>
                  </a:lnTo>
                  <a:lnTo>
                    <a:pt x="600" y="63"/>
                  </a:lnTo>
                  <a:lnTo>
                    <a:pt x="588" y="68"/>
                  </a:lnTo>
                  <a:lnTo>
                    <a:pt x="576" y="74"/>
                  </a:lnTo>
                  <a:lnTo>
                    <a:pt x="562" y="81"/>
                  </a:lnTo>
                  <a:lnTo>
                    <a:pt x="550" y="89"/>
                  </a:lnTo>
                  <a:lnTo>
                    <a:pt x="537" y="97"/>
                  </a:lnTo>
                  <a:lnTo>
                    <a:pt x="524" y="106"/>
                  </a:lnTo>
                  <a:lnTo>
                    <a:pt x="511" y="114"/>
                  </a:lnTo>
                  <a:lnTo>
                    <a:pt x="504" y="120"/>
                  </a:lnTo>
                  <a:lnTo>
                    <a:pt x="493" y="125"/>
                  </a:lnTo>
                  <a:lnTo>
                    <a:pt x="482" y="131"/>
                  </a:lnTo>
                  <a:lnTo>
                    <a:pt x="470" y="137"/>
                  </a:lnTo>
                  <a:lnTo>
                    <a:pt x="456" y="144"/>
                  </a:lnTo>
                  <a:lnTo>
                    <a:pt x="443" y="151"/>
                  </a:lnTo>
                  <a:lnTo>
                    <a:pt x="429" y="157"/>
                  </a:lnTo>
                  <a:lnTo>
                    <a:pt x="414" y="163"/>
                  </a:lnTo>
                  <a:lnTo>
                    <a:pt x="399" y="169"/>
                  </a:lnTo>
                  <a:lnTo>
                    <a:pt x="385" y="175"/>
                  </a:lnTo>
                  <a:lnTo>
                    <a:pt x="371" y="180"/>
                  </a:lnTo>
                  <a:lnTo>
                    <a:pt x="359" y="186"/>
                  </a:lnTo>
                  <a:lnTo>
                    <a:pt x="347" y="190"/>
                  </a:lnTo>
                  <a:lnTo>
                    <a:pt x="336" y="194"/>
                  </a:lnTo>
                  <a:lnTo>
                    <a:pt x="327" y="197"/>
                  </a:lnTo>
                  <a:lnTo>
                    <a:pt x="320" y="200"/>
                  </a:lnTo>
                  <a:lnTo>
                    <a:pt x="308" y="207"/>
                  </a:lnTo>
                  <a:lnTo>
                    <a:pt x="295" y="215"/>
                  </a:lnTo>
                  <a:lnTo>
                    <a:pt x="279" y="225"/>
                  </a:lnTo>
                  <a:lnTo>
                    <a:pt x="263" y="239"/>
                  </a:lnTo>
                  <a:lnTo>
                    <a:pt x="248" y="254"/>
                  </a:lnTo>
                  <a:lnTo>
                    <a:pt x="231" y="271"/>
                  </a:lnTo>
                  <a:lnTo>
                    <a:pt x="214" y="290"/>
                  </a:lnTo>
                  <a:lnTo>
                    <a:pt x="197" y="310"/>
                  </a:lnTo>
                  <a:lnTo>
                    <a:pt x="181" y="331"/>
                  </a:lnTo>
                  <a:lnTo>
                    <a:pt x="165" y="352"/>
                  </a:lnTo>
                  <a:lnTo>
                    <a:pt x="151" y="375"/>
                  </a:lnTo>
                  <a:lnTo>
                    <a:pt x="139" y="398"/>
                  </a:lnTo>
                  <a:lnTo>
                    <a:pt x="128" y="422"/>
                  </a:lnTo>
                  <a:lnTo>
                    <a:pt x="120" y="444"/>
                  </a:lnTo>
                  <a:lnTo>
                    <a:pt x="113" y="467"/>
                  </a:lnTo>
                  <a:lnTo>
                    <a:pt x="109" y="490"/>
                  </a:lnTo>
                  <a:lnTo>
                    <a:pt x="108" y="501"/>
                  </a:lnTo>
                  <a:lnTo>
                    <a:pt x="107" y="512"/>
                  </a:lnTo>
                  <a:lnTo>
                    <a:pt x="106" y="525"/>
                  </a:lnTo>
                  <a:lnTo>
                    <a:pt x="104" y="539"/>
                  </a:lnTo>
                  <a:lnTo>
                    <a:pt x="102" y="551"/>
                  </a:lnTo>
                  <a:lnTo>
                    <a:pt x="99" y="565"/>
                  </a:lnTo>
                  <a:lnTo>
                    <a:pt x="97" y="579"/>
                  </a:lnTo>
                  <a:lnTo>
                    <a:pt x="95" y="594"/>
                  </a:lnTo>
                  <a:lnTo>
                    <a:pt x="93" y="609"/>
                  </a:lnTo>
                  <a:lnTo>
                    <a:pt x="90" y="624"/>
                  </a:lnTo>
                  <a:lnTo>
                    <a:pt x="88" y="640"/>
                  </a:lnTo>
                  <a:lnTo>
                    <a:pt x="86" y="655"/>
                  </a:lnTo>
                  <a:lnTo>
                    <a:pt x="83" y="671"/>
                  </a:lnTo>
                  <a:lnTo>
                    <a:pt x="81" y="687"/>
                  </a:lnTo>
                  <a:lnTo>
                    <a:pt x="78" y="704"/>
                  </a:lnTo>
                  <a:lnTo>
                    <a:pt x="77" y="720"/>
                  </a:lnTo>
                  <a:lnTo>
                    <a:pt x="75" y="737"/>
                  </a:lnTo>
                  <a:lnTo>
                    <a:pt x="72" y="754"/>
                  </a:lnTo>
                  <a:lnTo>
                    <a:pt x="71" y="770"/>
                  </a:lnTo>
                  <a:lnTo>
                    <a:pt x="69" y="786"/>
                  </a:lnTo>
                  <a:lnTo>
                    <a:pt x="67" y="802"/>
                  </a:lnTo>
                  <a:lnTo>
                    <a:pt x="65" y="819"/>
                  </a:lnTo>
                  <a:lnTo>
                    <a:pt x="64" y="836"/>
                  </a:lnTo>
                  <a:lnTo>
                    <a:pt x="64" y="852"/>
                  </a:lnTo>
                  <a:lnTo>
                    <a:pt x="64" y="868"/>
                  </a:lnTo>
                  <a:lnTo>
                    <a:pt x="64" y="884"/>
                  </a:lnTo>
                  <a:lnTo>
                    <a:pt x="64" y="899"/>
                  </a:lnTo>
                  <a:lnTo>
                    <a:pt x="64" y="915"/>
                  </a:lnTo>
                  <a:lnTo>
                    <a:pt x="64" y="930"/>
                  </a:lnTo>
                  <a:lnTo>
                    <a:pt x="66" y="944"/>
                  </a:lnTo>
                  <a:lnTo>
                    <a:pt x="68" y="959"/>
                  </a:lnTo>
                  <a:lnTo>
                    <a:pt x="70" y="973"/>
                  </a:lnTo>
                  <a:lnTo>
                    <a:pt x="68" y="1001"/>
                  </a:lnTo>
                  <a:lnTo>
                    <a:pt x="67" y="1029"/>
                  </a:lnTo>
                  <a:lnTo>
                    <a:pt x="68" y="1055"/>
                  </a:lnTo>
                  <a:lnTo>
                    <a:pt x="71" y="1079"/>
                  </a:lnTo>
                  <a:lnTo>
                    <a:pt x="75" y="1100"/>
                  </a:lnTo>
                  <a:lnTo>
                    <a:pt x="79" y="1121"/>
                  </a:lnTo>
                  <a:lnTo>
                    <a:pt x="85" y="1140"/>
                  </a:lnTo>
                  <a:lnTo>
                    <a:pt x="90" y="1157"/>
                  </a:lnTo>
                  <a:lnTo>
                    <a:pt x="97" y="1172"/>
                  </a:lnTo>
                  <a:lnTo>
                    <a:pt x="105" y="1186"/>
                  </a:lnTo>
                  <a:lnTo>
                    <a:pt x="112" y="1198"/>
                  </a:lnTo>
                  <a:lnTo>
                    <a:pt x="120" y="1209"/>
                  </a:lnTo>
                  <a:lnTo>
                    <a:pt x="128" y="1217"/>
                  </a:lnTo>
                  <a:lnTo>
                    <a:pt x="135" y="1226"/>
                  </a:lnTo>
                  <a:lnTo>
                    <a:pt x="142" y="1232"/>
                  </a:lnTo>
                  <a:lnTo>
                    <a:pt x="149" y="1237"/>
                  </a:lnTo>
                  <a:lnTo>
                    <a:pt x="120" y="1291"/>
                  </a:lnTo>
                </a:path>
              </a:pathLst>
            </a:custGeom>
            <a:solidFill>
              <a:srgbClr val="00006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584" name="Freeform 28"/>
            <p:cNvSpPr>
              <a:spLocks/>
            </p:cNvSpPr>
            <p:nvPr/>
          </p:nvSpPr>
          <p:spPr bwMode="auto">
            <a:xfrm>
              <a:off x="1067" y="3301"/>
              <a:ext cx="113" cy="119"/>
            </a:xfrm>
            <a:custGeom>
              <a:avLst/>
              <a:gdLst>
                <a:gd name="T0" fmla="*/ 2 w 136"/>
                <a:gd name="T1" fmla="*/ 12 h 124"/>
                <a:gd name="T2" fmla="*/ 2 w 136"/>
                <a:gd name="T3" fmla="*/ 12 h 124"/>
                <a:gd name="T4" fmla="*/ 2 w 136"/>
                <a:gd name="T5" fmla="*/ 12 h 124"/>
                <a:gd name="T6" fmla="*/ 2 w 136"/>
                <a:gd name="T7" fmla="*/ 12 h 124"/>
                <a:gd name="T8" fmla="*/ 2 w 136"/>
                <a:gd name="T9" fmla="*/ 12 h 124"/>
                <a:gd name="T10" fmla="*/ 2 w 136"/>
                <a:gd name="T11" fmla="*/ 12 h 124"/>
                <a:gd name="T12" fmla="*/ 2 w 136"/>
                <a:gd name="T13" fmla="*/ 12 h 124"/>
                <a:gd name="T14" fmla="*/ 2 w 136"/>
                <a:gd name="T15" fmla="*/ 12 h 124"/>
                <a:gd name="T16" fmla="*/ 2 w 136"/>
                <a:gd name="T17" fmla="*/ 12 h 124"/>
                <a:gd name="T18" fmla="*/ 0 w 136"/>
                <a:gd name="T19" fmla="*/ 12 h 124"/>
                <a:gd name="T20" fmla="*/ 2 w 136"/>
                <a:gd name="T21" fmla="*/ 12 h 124"/>
                <a:gd name="T22" fmla="*/ 2 w 136"/>
                <a:gd name="T23" fmla="*/ 12 h 124"/>
                <a:gd name="T24" fmla="*/ 2 w 136"/>
                <a:gd name="T25" fmla="*/ 12 h 124"/>
                <a:gd name="T26" fmla="*/ 2 w 136"/>
                <a:gd name="T27" fmla="*/ 12 h 124"/>
                <a:gd name="T28" fmla="*/ 2 w 136"/>
                <a:gd name="T29" fmla="*/ 12 h 124"/>
                <a:gd name="T30" fmla="*/ 2 w 136"/>
                <a:gd name="T31" fmla="*/ 12 h 124"/>
                <a:gd name="T32" fmla="*/ 2 w 136"/>
                <a:gd name="T33" fmla="*/ 12 h 124"/>
                <a:gd name="T34" fmla="*/ 2 w 136"/>
                <a:gd name="T35" fmla="*/ 12 h 124"/>
                <a:gd name="T36" fmla="*/ 2 w 136"/>
                <a:gd name="T37" fmla="*/ 12 h 124"/>
                <a:gd name="T38" fmla="*/ 2 w 136"/>
                <a:gd name="T39" fmla="*/ 12 h 124"/>
                <a:gd name="T40" fmla="*/ 2 w 136"/>
                <a:gd name="T41" fmla="*/ 12 h 124"/>
                <a:gd name="T42" fmla="*/ 2 w 136"/>
                <a:gd name="T43" fmla="*/ 12 h 124"/>
                <a:gd name="T44" fmla="*/ 2 w 136"/>
                <a:gd name="T45" fmla="*/ 12 h 124"/>
                <a:gd name="T46" fmla="*/ 2 w 136"/>
                <a:gd name="T47" fmla="*/ 12 h 124"/>
                <a:gd name="T48" fmla="*/ 2 w 136"/>
                <a:gd name="T49" fmla="*/ 12 h 124"/>
                <a:gd name="T50" fmla="*/ 2 w 136"/>
                <a:gd name="T51" fmla="*/ 12 h 124"/>
                <a:gd name="T52" fmla="*/ 2 w 136"/>
                <a:gd name="T53" fmla="*/ 12 h 124"/>
                <a:gd name="T54" fmla="*/ 2 w 136"/>
                <a:gd name="T55" fmla="*/ 12 h 124"/>
                <a:gd name="T56" fmla="*/ 2 w 136"/>
                <a:gd name="T57" fmla="*/ 12 h 124"/>
                <a:gd name="T58" fmla="*/ 2 w 136"/>
                <a:gd name="T59" fmla="*/ 12 h 124"/>
                <a:gd name="T60" fmla="*/ 2 w 136"/>
                <a:gd name="T61" fmla="*/ 2 h 124"/>
                <a:gd name="T62" fmla="*/ 2 w 136"/>
                <a:gd name="T63" fmla="*/ 1 h 124"/>
                <a:gd name="T64" fmla="*/ 2 w 136"/>
                <a:gd name="T65" fmla="*/ 11 h 124"/>
                <a:gd name="T66" fmla="*/ 2 w 136"/>
                <a:gd name="T67" fmla="*/ 12 h 124"/>
                <a:gd name="T68" fmla="*/ 2 w 136"/>
                <a:gd name="T69" fmla="*/ 12 h 124"/>
                <a:gd name="T70" fmla="*/ 2 w 136"/>
                <a:gd name="T71" fmla="*/ 12 h 12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36"/>
                <a:gd name="T109" fmla="*/ 0 h 124"/>
                <a:gd name="T110" fmla="*/ 136 w 136"/>
                <a:gd name="T111" fmla="*/ 124 h 12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36" h="124">
                  <a:moveTo>
                    <a:pt x="68" y="31"/>
                  </a:moveTo>
                  <a:lnTo>
                    <a:pt x="66" y="26"/>
                  </a:lnTo>
                  <a:lnTo>
                    <a:pt x="61" y="21"/>
                  </a:lnTo>
                  <a:lnTo>
                    <a:pt x="56" y="18"/>
                  </a:lnTo>
                  <a:lnTo>
                    <a:pt x="51" y="15"/>
                  </a:lnTo>
                  <a:lnTo>
                    <a:pt x="44" y="13"/>
                  </a:lnTo>
                  <a:lnTo>
                    <a:pt x="38" y="13"/>
                  </a:lnTo>
                  <a:lnTo>
                    <a:pt x="31" y="16"/>
                  </a:lnTo>
                  <a:lnTo>
                    <a:pt x="26" y="21"/>
                  </a:lnTo>
                  <a:lnTo>
                    <a:pt x="22" y="29"/>
                  </a:lnTo>
                  <a:lnTo>
                    <a:pt x="21" y="34"/>
                  </a:lnTo>
                  <a:lnTo>
                    <a:pt x="22" y="41"/>
                  </a:lnTo>
                  <a:lnTo>
                    <a:pt x="23" y="47"/>
                  </a:lnTo>
                  <a:lnTo>
                    <a:pt x="24" y="51"/>
                  </a:lnTo>
                  <a:lnTo>
                    <a:pt x="24" y="57"/>
                  </a:lnTo>
                  <a:lnTo>
                    <a:pt x="20" y="62"/>
                  </a:lnTo>
                  <a:lnTo>
                    <a:pt x="14" y="68"/>
                  </a:lnTo>
                  <a:lnTo>
                    <a:pt x="7" y="73"/>
                  </a:lnTo>
                  <a:lnTo>
                    <a:pt x="3" y="77"/>
                  </a:lnTo>
                  <a:lnTo>
                    <a:pt x="0" y="81"/>
                  </a:lnTo>
                  <a:lnTo>
                    <a:pt x="0" y="85"/>
                  </a:lnTo>
                  <a:lnTo>
                    <a:pt x="2" y="88"/>
                  </a:lnTo>
                  <a:lnTo>
                    <a:pt x="6" y="91"/>
                  </a:lnTo>
                  <a:lnTo>
                    <a:pt x="11" y="94"/>
                  </a:lnTo>
                  <a:lnTo>
                    <a:pt x="19" y="99"/>
                  </a:lnTo>
                  <a:lnTo>
                    <a:pt x="26" y="103"/>
                  </a:lnTo>
                  <a:lnTo>
                    <a:pt x="31" y="103"/>
                  </a:lnTo>
                  <a:lnTo>
                    <a:pt x="35" y="103"/>
                  </a:lnTo>
                  <a:lnTo>
                    <a:pt x="38" y="103"/>
                  </a:lnTo>
                  <a:lnTo>
                    <a:pt x="41" y="104"/>
                  </a:lnTo>
                  <a:lnTo>
                    <a:pt x="44" y="105"/>
                  </a:lnTo>
                  <a:lnTo>
                    <a:pt x="49" y="109"/>
                  </a:lnTo>
                  <a:lnTo>
                    <a:pt x="55" y="114"/>
                  </a:lnTo>
                  <a:lnTo>
                    <a:pt x="60" y="119"/>
                  </a:lnTo>
                  <a:lnTo>
                    <a:pt x="65" y="122"/>
                  </a:lnTo>
                  <a:lnTo>
                    <a:pt x="69" y="123"/>
                  </a:lnTo>
                  <a:lnTo>
                    <a:pt x="73" y="122"/>
                  </a:lnTo>
                  <a:lnTo>
                    <a:pt x="76" y="118"/>
                  </a:lnTo>
                  <a:lnTo>
                    <a:pt x="79" y="113"/>
                  </a:lnTo>
                  <a:lnTo>
                    <a:pt x="82" y="108"/>
                  </a:lnTo>
                  <a:lnTo>
                    <a:pt x="86" y="100"/>
                  </a:lnTo>
                  <a:lnTo>
                    <a:pt x="92" y="94"/>
                  </a:lnTo>
                  <a:lnTo>
                    <a:pt x="100" y="90"/>
                  </a:lnTo>
                  <a:lnTo>
                    <a:pt x="108" y="88"/>
                  </a:lnTo>
                  <a:lnTo>
                    <a:pt x="117" y="86"/>
                  </a:lnTo>
                  <a:lnTo>
                    <a:pt x="125" y="83"/>
                  </a:lnTo>
                  <a:lnTo>
                    <a:pt x="131" y="79"/>
                  </a:lnTo>
                  <a:lnTo>
                    <a:pt x="135" y="73"/>
                  </a:lnTo>
                  <a:lnTo>
                    <a:pt x="133" y="64"/>
                  </a:lnTo>
                  <a:lnTo>
                    <a:pt x="129" y="56"/>
                  </a:lnTo>
                  <a:lnTo>
                    <a:pt x="125" y="52"/>
                  </a:lnTo>
                  <a:lnTo>
                    <a:pt x="120" y="52"/>
                  </a:lnTo>
                  <a:lnTo>
                    <a:pt x="117" y="54"/>
                  </a:lnTo>
                  <a:lnTo>
                    <a:pt x="113" y="56"/>
                  </a:lnTo>
                  <a:lnTo>
                    <a:pt x="110" y="55"/>
                  </a:lnTo>
                  <a:lnTo>
                    <a:pt x="108" y="51"/>
                  </a:lnTo>
                  <a:lnTo>
                    <a:pt x="107" y="44"/>
                  </a:lnTo>
                  <a:lnTo>
                    <a:pt x="108" y="32"/>
                  </a:lnTo>
                  <a:lnTo>
                    <a:pt x="109" y="22"/>
                  </a:lnTo>
                  <a:lnTo>
                    <a:pt x="110" y="13"/>
                  </a:lnTo>
                  <a:lnTo>
                    <a:pt x="110" y="7"/>
                  </a:lnTo>
                  <a:lnTo>
                    <a:pt x="109" y="2"/>
                  </a:lnTo>
                  <a:lnTo>
                    <a:pt x="105" y="0"/>
                  </a:lnTo>
                  <a:lnTo>
                    <a:pt x="100" y="1"/>
                  </a:lnTo>
                  <a:lnTo>
                    <a:pt x="92" y="6"/>
                  </a:lnTo>
                  <a:lnTo>
                    <a:pt x="81" y="11"/>
                  </a:lnTo>
                  <a:lnTo>
                    <a:pt x="76" y="17"/>
                  </a:lnTo>
                  <a:lnTo>
                    <a:pt x="72" y="21"/>
                  </a:lnTo>
                  <a:lnTo>
                    <a:pt x="69" y="25"/>
                  </a:lnTo>
                  <a:lnTo>
                    <a:pt x="68" y="28"/>
                  </a:lnTo>
                  <a:lnTo>
                    <a:pt x="68" y="30"/>
                  </a:lnTo>
                  <a:lnTo>
                    <a:pt x="68" y="31"/>
                  </a:lnTo>
                </a:path>
              </a:pathLst>
            </a:custGeom>
            <a:solidFill>
              <a:srgbClr val="80E00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585" name="Freeform 29"/>
            <p:cNvSpPr>
              <a:spLocks/>
            </p:cNvSpPr>
            <p:nvPr/>
          </p:nvSpPr>
          <p:spPr bwMode="auto">
            <a:xfrm>
              <a:off x="1067" y="3301"/>
              <a:ext cx="118" cy="125"/>
            </a:xfrm>
            <a:custGeom>
              <a:avLst/>
              <a:gdLst>
                <a:gd name="T0" fmla="*/ 2 w 142"/>
                <a:gd name="T1" fmla="*/ 13 h 130"/>
                <a:gd name="T2" fmla="*/ 2 w 142"/>
                <a:gd name="T3" fmla="*/ 13 h 130"/>
                <a:gd name="T4" fmla="*/ 2 w 142"/>
                <a:gd name="T5" fmla="*/ 13 h 130"/>
                <a:gd name="T6" fmla="*/ 2 w 142"/>
                <a:gd name="T7" fmla="*/ 13 h 130"/>
                <a:gd name="T8" fmla="*/ 2 w 142"/>
                <a:gd name="T9" fmla="*/ 13 h 130"/>
                <a:gd name="T10" fmla="*/ 2 w 142"/>
                <a:gd name="T11" fmla="*/ 13 h 130"/>
                <a:gd name="T12" fmla="*/ 2 w 142"/>
                <a:gd name="T13" fmla="*/ 13 h 130"/>
                <a:gd name="T14" fmla="*/ 2 w 142"/>
                <a:gd name="T15" fmla="*/ 13 h 130"/>
                <a:gd name="T16" fmla="*/ 2 w 142"/>
                <a:gd name="T17" fmla="*/ 13 h 130"/>
                <a:gd name="T18" fmla="*/ 2 w 142"/>
                <a:gd name="T19" fmla="*/ 13 h 130"/>
                <a:gd name="T20" fmla="*/ 0 w 142"/>
                <a:gd name="T21" fmla="*/ 13 h 130"/>
                <a:gd name="T22" fmla="*/ 2 w 142"/>
                <a:gd name="T23" fmla="*/ 13 h 130"/>
                <a:gd name="T24" fmla="*/ 2 w 142"/>
                <a:gd name="T25" fmla="*/ 13 h 130"/>
                <a:gd name="T26" fmla="*/ 2 w 142"/>
                <a:gd name="T27" fmla="*/ 13 h 130"/>
                <a:gd name="T28" fmla="*/ 2 w 142"/>
                <a:gd name="T29" fmla="*/ 13 h 130"/>
                <a:gd name="T30" fmla="*/ 2 w 142"/>
                <a:gd name="T31" fmla="*/ 13 h 130"/>
                <a:gd name="T32" fmla="*/ 2 w 142"/>
                <a:gd name="T33" fmla="*/ 13 h 130"/>
                <a:gd name="T34" fmla="*/ 2 w 142"/>
                <a:gd name="T35" fmla="*/ 13 h 130"/>
                <a:gd name="T36" fmla="*/ 2 w 142"/>
                <a:gd name="T37" fmla="*/ 13 h 130"/>
                <a:gd name="T38" fmla="*/ 2 w 142"/>
                <a:gd name="T39" fmla="*/ 13 h 130"/>
                <a:gd name="T40" fmla="*/ 2 w 142"/>
                <a:gd name="T41" fmla="*/ 13 h 130"/>
                <a:gd name="T42" fmla="*/ 2 w 142"/>
                <a:gd name="T43" fmla="*/ 13 h 130"/>
                <a:gd name="T44" fmla="*/ 2 w 142"/>
                <a:gd name="T45" fmla="*/ 13 h 130"/>
                <a:gd name="T46" fmla="*/ 2 w 142"/>
                <a:gd name="T47" fmla="*/ 13 h 130"/>
                <a:gd name="T48" fmla="*/ 2 w 142"/>
                <a:gd name="T49" fmla="*/ 13 h 130"/>
                <a:gd name="T50" fmla="*/ 2 w 142"/>
                <a:gd name="T51" fmla="*/ 13 h 130"/>
                <a:gd name="T52" fmla="*/ 2 w 142"/>
                <a:gd name="T53" fmla="*/ 13 h 130"/>
                <a:gd name="T54" fmla="*/ 2 w 142"/>
                <a:gd name="T55" fmla="*/ 13 h 130"/>
                <a:gd name="T56" fmla="*/ 2 w 142"/>
                <a:gd name="T57" fmla="*/ 13 h 130"/>
                <a:gd name="T58" fmla="*/ 2 w 142"/>
                <a:gd name="T59" fmla="*/ 13 h 130"/>
                <a:gd name="T60" fmla="*/ 2 w 142"/>
                <a:gd name="T61" fmla="*/ 7 h 130"/>
                <a:gd name="T62" fmla="*/ 2 w 142"/>
                <a:gd name="T63" fmla="*/ 0 h 130"/>
                <a:gd name="T64" fmla="*/ 2 w 142"/>
                <a:gd name="T65" fmla="*/ 6 h 130"/>
                <a:gd name="T66" fmla="*/ 2 w 142"/>
                <a:gd name="T67" fmla="*/ 13 h 130"/>
                <a:gd name="T68" fmla="*/ 2 w 142"/>
                <a:gd name="T69" fmla="*/ 13 h 130"/>
                <a:gd name="T70" fmla="*/ 2 w 142"/>
                <a:gd name="T71" fmla="*/ 13 h 1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42"/>
                <a:gd name="T109" fmla="*/ 0 h 130"/>
                <a:gd name="T110" fmla="*/ 142 w 142"/>
                <a:gd name="T111" fmla="*/ 130 h 1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42" h="130">
                  <a:moveTo>
                    <a:pt x="71" y="32"/>
                  </a:moveTo>
                  <a:lnTo>
                    <a:pt x="71" y="32"/>
                  </a:lnTo>
                  <a:lnTo>
                    <a:pt x="68" y="27"/>
                  </a:lnTo>
                  <a:lnTo>
                    <a:pt x="64" y="22"/>
                  </a:lnTo>
                  <a:lnTo>
                    <a:pt x="58" y="19"/>
                  </a:lnTo>
                  <a:lnTo>
                    <a:pt x="53" y="16"/>
                  </a:lnTo>
                  <a:lnTo>
                    <a:pt x="46" y="14"/>
                  </a:lnTo>
                  <a:lnTo>
                    <a:pt x="40" y="14"/>
                  </a:lnTo>
                  <a:lnTo>
                    <a:pt x="32" y="17"/>
                  </a:lnTo>
                  <a:lnTo>
                    <a:pt x="27" y="22"/>
                  </a:lnTo>
                  <a:lnTo>
                    <a:pt x="23" y="30"/>
                  </a:lnTo>
                  <a:lnTo>
                    <a:pt x="22" y="36"/>
                  </a:lnTo>
                  <a:lnTo>
                    <a:pt x="23" y="43"/>
                  </a:lnTo>
                  <a:lnTo>
                    <a:pt x="24" y="49"/>
                  </a:lnTo>
                  <a:lnTo>
                    <a:pt x="25" y="54"/>
                  </a:lnTo>
                  <a:lnTo>
                    <a:pt x="25" y="60"/>
                  </a:lnTo>
                  <a:lnTo>
                    <a:pt x="21" y="65"/>
                  </a:lnTo>
                  <a:lnTo>
                    <a:pt x="15" y="71"/>
                  </a:lnTo>
                  <a:lnTo>
                    <a:pt x="7" y="77"/>
                  </a:lnTo>
                  <a:lnTo>
                    <a:pt x="3" y="81"/>
                  </a:lnTo>
                  <a:lnTo>
                    <a:pt x="0" y="85"/>
                  </a:lnTo>
                  <a:lnTo>
                    <a:pt x="0" y="89"/>
                  </a:lnTo>
                  <a:lnTo>
                    <a:pt x="2" y="92"/>
                  </a:lnTo>
                  <a:lnTo>
                    <a:pt x="6" y="95"/>
                  </a:lnTo>
                  <a:lnTo>
                    <a:pt x="11" y="99"/>
                  </a:lnTo>
                  <a:lnTo>
                    <a:pt x="19" y="104"/>
                  </a:lnTo>
                  <a:lnTo>
                    <a:pt x="27" y="108"/>
                  </a:lnTo>
                  <a:lnTo>
                    <a:pt x="32" y="108"/>
                  </a:lnTo>
                  <a:lnTo>
                    <a:pt x="37" y="108"/>
                  </a:lnTo>
                  <a:lnTo>
                    <a:pt x="40" y="108"/>
                  </a:lnTo>
                  <a:lnTo>
                    <a:pt x="42" y="109"/>
                  </a:lnTo>
                  <a:lnTo>
                    <a:pt x="46" y="110"/>
                  </a:lnTo>
                  <a:lnTo>
                    <a:pt x="51" y="114"/>
                  </a:lnTo>
                  <a:lnTo>
                    <a:pt x="56" y="120"/>
                  </a:lnTo>
                  <a:lnTo>
                    <a:pt x="63" y="125"/>
                  </a:lnTo>
                  <a:lnTo>
                    <a:pt x="67" y="128"/>
                  </a:lnTo>
                  <a:lnTo>
                    <a:pt x="73" y="129"/>
                  </a:lnTo>
                  <a:lnTo>
                    <a:pt x="77" y="128"/>
                  </a:lnTo>
                  <a:lnTo>
                    <a:pt x="79" y="124"/>
                  </a:lnTo>
                  <a:lnTo>
                    <a:pt x="83" y="119"/>
                  </a:lnTo>
                  <a:lnTo>
                    <a:pt x="87" y="113"/>
                  </a:lnTo>
                  <a:lnTo>
                    <a:pt x="90" y="105"/>
                  </a:lnTo>
                  <a:lnTo>
                    <a:pt x="96" y="99"/>
                  </a:lnTo>
                  <a:lnTo>
                    <a:pt x="104" y="94"/>
                  </a:lnTo>
                  <a:lnTo>
                    <a:pt x="113" y="92"/>
                  </a:lnTo>
                  <a:lnTo>
                    <a:pt x="123" y="90"/>
                  </a:lnTo>
                  <a:lnTo>
                    <a:pt x="131" y="87"/>
                  </a:lnTo>
                  <a:lnTo>
                    <a:pt x="137" y="83"/>
                  </a:lnTo>
                  <a:lnTo>
                    <a:pt x="141" y="77"/>
                  </a:lnTo>
                  <a:lnTo>
                    <a:pt x="139" y="67"/>
                  </a:lnTo>
                  <a:lnTo>
                    <a:pt x="135" y="59"/>
                  </a:lnTo>
                  <a:lnTo>
                    <a:pt x="131" y="55"/>
                  </a:lnTo>
                  <a:lnTo>
                    <a:pt x="125" y="55"/>
                  </a:lnTo>
                  <a:lnTo>
                    <a:pt x="122" y="57"/>
                  </a:lnTo>
                  <a:lnTo>
                    <a:pt x="118" y="59"/>
                  </a:lnTo>
                  <a:lnTo>
                    <a:pt x="115" y="58"/>
                  </a:lnTo>
                  <a:lnTo>
                    <a:pt x="113" y="54"/>
                  </a:lnTo>
                  <a:lnTo>
                    <a:pt x="112" y="46"/>
                  </a:lnTo>
                  <a:lnTo>
                    <a:pt x="113" y="34"/>
                  </a:lnTo>
                  <a:lnTo>
                    <a:pt x="114" y="23"/>
                  </a:lnTo>
                  <a:lnTo>
                    <a:pt x="115" y="14"/>
                  </a:lnTo>
                  <a:lnTo>
                    <a:pt x="115" y="7"/>
                  </a:lnTo>
                  <a:lnTo>
                    <a:pt x="114" y="2"/>
                  </a:lnTo>
                  <a:lnTo>
                    <a:pt x="111" y="0"/>
                  </a:lnTo>
                  <a:lnTo>
                    <a:pt x="104" y="1"/>
                  </a:lnTo>
                  <a:lnTo>
                    <a:pt x="96" y="6"/>
                  </a:lnTo>
                  <a:lnTo>
                    <a:pt x="86" y="12"/>
                  </a:lnTo>
                  <a:lnTo>
                    <a:pt x="79" y="18"/>
                  </a:lnTo>
                  <a:lnTo>
                    <a:pt x="76" y="22"/>
                  </a:lnTo>
                  <a:lnTo>
                    <a:pt x="73" y="26"/>
                  </a:lnTo>
                  <a:lnTo>
                    <a:pt x="71" y="29"/>
                  </a:lnTo>
                  <a:lnTo>
                    <a:pt x="71" y="31"/>
                  </a:lnTo>
                  <a:lnTo>
                    <a:pt x="71" y="32"/>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586" name="Freeform 30"/>
            <p:cNvSpPr>
              <a:spLocks/>
            </p:cNvSpPr>
            <p:nvPr/>
          </p:nvSpPr>
          <p:spPr bwMode="auto">
            <a:xfrm>
              <a:off x="1086" y="3343"/>
              <a:ext cx="60" cy="48"/>
            </a:xfrm>
            <a:custGeom>
              <a:avLst/>
              <a:gdLst>
                <a:gd name="T0" fmla="*/ 3 w 72"/>
                <a:gd name="T1" fmla="*/ 12 h 50"/>
                <a:gd name="T2" fmla="*/ 3 w 72"/>
                <a:gd name="T3" fmla="*/ 12 h 50"/>
                <a:gd name="T4" fmla="*/ 3 w 72"/>
                <a:gd name="T5" fmla="*/ 12 h 50"/>
                <a:gd name="T6" fmla="*/ 3 w 72"/>
                <a:gd name="T7" fmla="*/ 12 h 50"/>
                <a:gd name="T8" fmla="*/ 3 w 72"/>
                <a:gd name="T9" fmla="*/ 12 h 50"/>
                <a:gd name="T10" fmla="*/ 3 w 72"/>
                <a:gd name="T11" fmla="*/ 12 h 50"/>
                <a:gd name="T12" fmla="*/ 3 w 72"/>
                <a:gd name="T13" fmla="*/ 12 h 50"/>
                <a:gd name="T14" fmla="*/ 3 w 72"/>
                <a:gd name="T15" fmla="*/ 12 h 50"/>
                <a:gd name="T16" fmla="*/ 3 w 72"/>
                <a:gd name="T17" fmla="*/ 12 h 50"/>
                <a:gd name="T18" fmla="*/ 3 w 72"/>
                <a:gd name="T19" fmla="*/ 12 h 50"/>
                <a:gd name="T20" fmla="*/ 3 w 72"/>
                <a:gd name="T21" fmla="*/ 12 h 50"/>
                <a:gd name="T22" fmla="*/ 3 w 72"/>
                <a:gd name="T23" fmla="*/ 12 h 50"/>
                <a:gd name="T24" fmla="*/ 3 w 72"/>
                <a:gd name="T25" fmla="*/ 6 h 50"/>
                <a:gd name="T26" fmla="*/ 3 w 72"/>
                <a:gd name="T27" fmla="*/ 3 h 50"/>
                <a:gd name="T28" fmla="*/ 3 w 72"/>
                <a:gd name="T29" fmla="*/ 0 h 50"/>
                <a:gd name="T30" fmla="*/ 3 w 72"/>
                <a:gd name="T31" fmla="*/ 1 h 50"/>
                <a:gd name="T32" fmla="*/ 3 w 72"/>
                <a:gd name="T33" fmla="*/ 4 h 50"/>
                <a:gd name="T34" fmla="*/ 3 w 72"/>
                <a:gd name="T35" fmla="*/ 9 h 50"/>
                <a:gd name="T36" fmla="*/ 3 w 72"/>
                <a:gd name="T37" fmla="*/ 12 h 50"/>
                <a:gd name="T38" fmla="*/ 3 w 72"/>
                <a:gd name="T39" fmla="*/ 12 h 50"/>
                <a:gd name="T40" fmla="*/ 3 w 72"/>
                <a:gd name="T41" fmla="*/ 12 h 50"/>
                <a:gd name="T42" fmla="*/ 0 w 72"/>
                <a:gd name="T43" fmla="*/ 12 h 50"/>
                <a:gd name="T44" fmla="*/ 0 w 72"/>
                <a:gd name="T45" fmla="*/ 12 h 50"/>
                <a:gd name="T46" fmla="*/ 1 w 72"/>
                <a:gd name="T47" fmla="*/ 12 h 50"/>
                <a:gd name="T48" fmla="*/ 3 w 72"/>
                <a:gd name="T49" fmla="*/ 12 h 50"/>
                <a:gd name="T50" fmla="*/ 3 w 72"/>
                <a:gd name="T51" fmla="*/ 12 h 50"/>
                <a:gd name="T52" fmla="*/ 3 w 72"/>
                <a:gd name="T53" fmla="*/ 12 h 50"/>
                <a:gd name="T54" fmla="*/ 3 w 72"/>
                <a:gd name="T55" fmla="*/ 12 h 50"/>
                <a:gd name="T56" fmla="*/ 3 w 72"/>
                <a:gd name="T57" fmla="*/ 12 h 50"/>
                <a:gd name="T58" fmla="*/ 3 w 72"/>
                <a:gd name="T59" fmla="*/ 12 h 50"/>
                <a:gd name="T60" fmla="*/ 3 w 72"/>
                <a:gd name="T61" fmla="*/ 12 h 50"/>
                <a:gd name="T62" fmla="*/ 3 w 72"/>
                <a:gd name="T63" fmla="*/ 12 h 50"/>
                <a:gd name="T64" fmla="*/ 3 w 72"/>
                <a:gd name="T65" fmla="*/ 12 h 5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2"/>
                <a:gd name="T100" fmla="*/ 0 h 50"/>
                <a:gd name="T101" fmla="*/ 72 w 72"/>
                <a:gd name="T102" fmla="*/ 50 h 5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2" h="50">
                  <a:moveTo>
                    <a:pt x="46" y="49"/>
                  </a:moveTo>
                  <a:lnTo>
                    <a:pt x="54" y="47"/>
                  </a:lnTo>
                  <a:lnTo>
                    <a:pt x="60" y="45"/>
                  </a:lnTo>
                  <a:lnTo>
                    <a:pt x="66" y="44"/>
                  </a:lnTo>
                  <a:lnTo>
                    <a:pt x="69" y="40"/>
                  </a:lnTo>
                  <a:lnTo>
                    <a:pt x="71" y="37"/>
                  </a:lnTo>
                  <a:lnTo>
                    <a:pt x="71" y="34"/>
                  </a:lnTo>
                  <a:lnTo>
                    <a:pt x="69" y="31"/>
                  </a:lnTo>
                  <a:lnTo>
                    <a:pt x="65" y="28"/>
                  </a:lnTo>
                  <a:lnTo>
                    <a:pt x="59" y="22"/>
                  </a:lnTo>
                  <a:lnTo>
                    <a:pt x="54" y="18"/>
                  </a:lnTo>
                  <a:lnTo>
                    <a:pt x="51" y="12"/>
                  </a:lnTo>
                  <a:lnTo>
                    <a:pt x="47" y="6"/>
                  </a:lnTo>
                  <a:lnTo>
                    <a:pt x="44" y="3"/>
                  </a:lnTo>
                  <a:lnTo>
                    <a:pt x="41" y="0"/>
                  </a:lnTo>
                  <a:lnTo>
                    <a:pt x="36" y="1"/>
                  </a:lnTo>
                  <a:lnTo>
                    <a:pt x="31" y="4"/>
                  </a:lnTo>
                  <a:lnTo>
                    <a:pt x="20" y="9"/>
                  </a:lnTo>
                  <a:lnTo>
                    <a:pt x="12" y="13"/>
                  </a:lnTo>
                  <a:lnTo>
                    <a:pt x="6" y="18"/>
                  </a:lnTo>
                  <a:lnTo>
                    <a:pt x="3" y="21"/>
                  </a:lnTo>
                  <a:lnTo>
                    <a:pt x="0" y="26"/>
                  </a:lnTo>
                  <a:lnTo>
                    <a:pt x="0" y="30"/>
                  </a:lnTo>
                  <a:lnTo>
                    <a:pt x="1" y="34"/>
                  </a:lnTo>
                  <a:lnTo>
                    <a:pt x="4" y="37"/>
                  </a:lnTo>
                  <a:lnTo>
                    <a:pt x="7" y="40"/>
                  </a:lnTo>
                  <a:lnTo>
                    <a:pt x="12" y="43"/>
                  </a:lnTo>
                  <a:lnTo>
                    <a:pt x="17" y="45"/>
                  </a:lnTo>
                  <a:lnTo>
                    <a:pt x="23" y="46"/>
                  </a:lnTo>
                  <a:lnTo>
                    <a:pt x="29" y="47"/>
                  </a:lnTo>
                  <a:lnTo>
                    <a:pt x="35" y="49"/>
                  </a:lnTo>
                  <a:lnTo>
                    <a:pt x="41" y="49"/>
                  </a:lnTo>
                  <a:lnTo>
                    <a:pt x="46" y="49"/>
                  </a:lnTo>
                </a:path>
              </a:pathLst>
            </a:custGeom>
            <a:solidFill>
              <a:srgbClr val="00008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587" name="Freeform 31"/>
            <p:cNvSpPr>
              <a:spLocks/>
            </p:cNvSpPr>
            <p:nvPr/>
          </p:nvSpPr>
          <p:spPr bwMode="auto">
            <a:xfrm>
              <a:off x="1340" y="3302"/>
              <a:ext cx="112" cy="110"/>
            </a:xfrm>
            <a:custGeom>
              <a:avLst/>
              <a:gdLst>
                <a:gd name="T0" fmla="*/ 2 w 135"/>
                <a:gd name="T1" fmla="*/ 11 h 115"/>
                <a:gd name="T2" fmla="*/ 2 w 135"/>
                <a:gd name="T3" fmla="*/ 10 h 115"/>
                <a:gd name="T4" fmla="*/ 2 w 135"/>
                <a:gd name="T5" fmla="*/ 3 h 115"/>
                <a:gd name="T6" fmla="*/ 2 w 135"/>
                <a:gd name="T7" fmla="*/ 1 h 115"/>
                <a:gd name="T8" fmla="*/ 2 w 135"/>
                <a:gd name="T9" fmla="*/ 9 h 115"/>
                <a:gd name="T10" fmla="*/ 2 w 135"/>
                <a:gd name="T11" fmla="*/ 11 h 115"/>
                <a:gd name="T12" fmla="*/ 2 w 135"/>
                <a:gd name="T13" fmla="*/ 11 h 115"/>
                <a:gd name="T14" fmla="*/ 2 w 135"/>
                <a:gd name="T15" fmla="*/ 11 h 115"/>
                <a:gd name="T16" fmla="*/ 2 w 135"/>
                <a:gd name="T17" fmla="*/ 11 h 115"/>
                <a:gd name="T18" fmla="*/ 1 w 135"/>
                <a:gd name="T19" fmla="*/ 11 h 115"/>
                <a:gd name="T20" fmla="*/ 0 w 135"/>
                <a:gd name="T21" fmla="*/ 11 h 115"/>
                <a:gd name="T22" fmla="*/ 2 w 135"/>
                <a:gd name="T23" fmla="*/ 11 h 115"/>
                <a:gd name="T24" fmla="*/ 2 w 135"/>
                <a:gd name="T25" fmla="*/ 11 h 115"/>
                <a:gd name="T26" fmla="*/ 2 w 135"/>
                <a:gd name="T27" fmla="*/ 11 h 115"/>
                <a:gd name="T28" fmla="*/ 2 w 135"/>
                <a:gd name="T29" fmla="*/ 11 h 115"/>
                <a:gd name="T30" fmla="*/ 2 w 135"/>
                <a:gd name="T31" fmla="*/ 11 h 115"/>
                <a:gd name="T32" fmla="*/ 2 w 135"/>
                <a:gd name="T33" fmla="*/ 11 h 115"/>
                <a:gd name="T34" fmla="*/ 2 w 135"/>
                <a:gd name="T35" fmla="*/ 11 h 115"/>
                <a:gd name="T36" fmla="*/ 2 w 135"/>
                <a:gd name="T37" fmla="*/ 11 h 115"/>
                <a:gd name="T38" fmla="*/ 2 w 135"/>
                <a:gd name="T39" fmla="*/ 11 h 115"/>
                <a:gd name="T40" fmla="*/ 2 w 135"/>
                <a:gd name="T41" fmla="*/ 11 h 115"/>
                <a:gd name="T42" fmla="*/ 2 w 135"/>
                <a:gd name="T43" fmla="*/ 11 h 115"/>
                <a:gd name="T44" fmla="*/ 2 w 135"/>
                <a:gd name="T45" fmla="*/ 11 h 115"/>
                <a:gd name="T46" fmla="*/ 2 w 135"/>
                <a:gd name="T47" fmla="*/ 11 h 115"/>
                <a:gd name="T48" fmla="*/ 2 w 135"/>
                <a:gd name="T49" fmla="*/ 11 h 115"/>
                <a:gd name="T50" fmla="*/ 2 w 135"/>
                <a:gd name="T51" fmla="*/ 11 h 115"/>
                <a:gd name="T52" fmla="*/ 2 w 135"/>
                <a:gd name="T53" fmla="*/ 11 h 115"/>
                <a:gd name="T54" fmla="*/ 2 w 135"/>
                <a:gd name="T55" fmla="*/ 11 h 115"/>
                <a:gd name="T56" fmla="*/ 2 w 135"/>
                <a:gd name="T57" fmla="*/ 11 h 115"/>
                <a:gd name="T58" fmla="*/ 2 w 135"/>
                <a:gd name="T59" fmla="*/ 11 h 115"/>
                <a:gd name="T60" fmla="*/ 2 w 135"/>
                <a:gd name="T61" fmla="*/ 11 h 115"/>
                <a:gd name="T62" fmla="*/ 2 w 135"/>
                <a:gd name="T63" fmla="*/ 9 h 115"/>
                <a:gd name="T64" fmla="*/ 2 w 135"/>
                <a:gd name="T65" fmla="*/ 11 h 115"/>
                <a:gd name="T66" fmla="*/ 2 w 135"/>
                <a:gd name="T67" fmla="*/ 11 h 115"/>
                <a:gd name="T68" fmla="*/ 2 w 135"/>
                <a:gd name="T69" fmla="*/ 11 h 115"/>
                <a:gd name="T70" fmla="*/ 2 w 135"/>
                <a:gd name="T71" fmla="*/ 11 h 11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35"/>
                <a:gd name="T109" fmla="*/ 0 h 115"/>
                <a:gd name="T110" fmla="*/ 135 w 135"/>
                <a:gd name="T111" fmla="*/ 115 h 11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35" h="115">
                  <a:moveTo>
                    <a:pt x="83" y="26"/>
                  </a:moveTo>
                  <a:lnTo>
                    <a:pt x="82" y="22"/>
                  </a:lnTo>
                  <a:lnTo>
                    <a:pt x="80" y="16"/>
                  </a:lnTo>
                  <a:lnTo>
                    <a:pt x="77" y="10"/>
                  </a:lnTo>
                  <a:lnTo>
                    <a:pt x="72" y="7"/>
                  </a:lnTo>
                  <a:lnTo>
                    <a:pt x="67" y="3"/>
                  </a:lnTo>
                  <a:lnTo>
                    <a:pt x="60" y="0"/>
                  </a:lnTo>
                  <a:lnTo>
                    <a:pt x="53" y="1"/>
                  </a:lnTo>
                  <a:lnTo>
                    <a:pt x="46" y="4"/>
                  </a:lnTo>
                  <a:lnTo>
                    <a:pt x="40" y="9"/>
                  </a:lnTo>
                  <a:lnTo>
                    <a:pt x="37" y="14"/>
                  </a:lnTo>
                  <a:lnTo>
                    <a:pt x="36" y="21"/>
                  </a:lnTo>
                  <a:lnTo>
                    <a:pt x="36" y="27"/>
                  </a:lnTo>
                  <a:lnTo>
                    <a:pt x="35" y="31"/>
                  </a:lnTo>
                  <a:lnTo>
                    <a:pt x="32" y="36"/>
                  </a:lnTo>
                  <a:lnTo>
                    <a:pt x="27" y="40"/>
                  </a:lnTo>
                  <a:lnTo>
                    <a:pt x="19" y="44"/>
                  </a:lnTo>
                  <a:lnTo>
                    <a:pt x="11" y="47"/>
                  </a:lnTo>
                  <a:lnTo>
                    <a:pt x="5" y="48"/>
                  </a:lnTo>
                  <a:lnTo>
                    <a:pt x="1" y="50"/>
                  </a:lnTo>
                  <a:lnTo>
                    <a:pt x="0" y="54"/>
                  </a:lnTo>
                  <a:lnTo>
                    <a:pt x="0" y="58"/>
                  </a:lnTo>
                  <a:lnTo>
                    <a:pt x="3" y="62"/>
                  </a:lnTo>
                  <a:lnTo>
                    <a:pt x="7" y="67"/>
                  </a:lnTo>
                  <a:lnTo>
                    <a:pt x="13" y="74"/>
                  </a:lnTo>
                  <a:lnTo>
                    <a:pt x="18" y="80"/>
                  </a:lnTo>
                  <a:lnTo>
                    <a:pt x="22" y="84"/>
                  </a:lnTo>
                  <a:lnTo>
                    <a:pt x="26" y="85"/>
                  </a:lnTo>
                  <a:lnTo>
                    <a:pt x="30" y="86"/>
                  </a:lnTo>
                  <a:lnTo>
                    <a:pt x="33" y="87"/>
                  </a:lnTo>
                  <a:lnTo>
                    <a:pt x="36" y="89"/>
                  </a:lnTo>
                  <a:lnTo>
                    <a:pt x="38" y="93"/>
                  </a:lnTo>
                  <a:lnTo>
                    <a:pt x="41" y="101"/>
                  </a:lnTo>
                  <a:lnTo>
                    <a:pt x="45" y="108"/>
                  </a:lnTo>
                  <a:lnTo>
                    <a:pt x="49" y="112"/>
                  </a:lnTo>
                  <a:lnTo>
                    <a:pt x="52" y="114"/>
                  </a:lnTo>
                  <a:lnTo>
                    <a:pt x="56" y="114"/>
                  </a:lnTo>
                  <a:lnTo>
                    <a:pt x="61" y="111"/>
                  </a:lnTo>
                  <a:lnTo>
                    <a:pt x="66" y="108"/>
                  </a:lnTo>
                  <a:lnTo>
                    <a:pt x="70" y="104"/>
                  </a:lnTo>
                  <a:lnTo>
                    <a:pt x="77" y="98"/>
                  </a:lnTo>
                  <a:lnTo>
                    <a:pt x="84" y="94"/>
                  </a:lnTo>
                  <a:lnTo>
                    <a:pt x="94" y="93"/>
                  </a:lnTo>
                  <a:lnTo>
                    <a:pt x="102" y="94"/>
                  </a:lnTo>
                  <a:lnTo>
                    <a:pt x="112" y="95"/>
                  </a:lnTo>
                  <a:lnTo>
                    <a:pt x="121" y="95"/>
                  </a:lnTo>
                  <a:lnTo>
                    <a:pt x="127" y="94"/>
                  </a:lnTo>
                  <a:lnTo>
                    <a:pt x="132" y="90"/>
                  </a:lnTo>
                  <a:lnTo>
                    <a:pt x="134" y="81"/>
                  </a:lnTo>
                  <a:lnTo>
                    <a:pt x="133" y="72"/>
                  </a:lnTo>
                  <a:lnTo>
                    <a:pt x="130" y="67"/>
                  </a:lnTo>
                  <a:lnTo>
                    <a:pt x="126" y="66"/>
                  </a:lnTo>
                  <a:lnTo>
                    <a:pt x="121" y="66"/>
                  </a:lnTo>
                  <a:lnTo>
                    <a:pt x="118" y="66"/>
                  </a:lnTo>
                  <a:lnTo>
                    <a:pt x="115" y="65"/>
                  </a:lnTo>
                  <a:lnTo>
                    <a:pt x="114" y="61"/>
                  </a:lnTo>
                  <a:lnTo>
                    <a:pt x="117" y="52"/>
                  </a:lnTo>
                  <a:lnTo>
                    <a:pt x="121" y="43"/>
                  </a:lnTo>
                  <a:lnTo>
                    <a:pt x="126" y="33"/>
                  </a:lnTo>
                  <a:lnTo>
                    <a:pt x="129" y="25"/>
                  </a:lnTo>
                  <a:lnTo>
                    <a:pt x="132" y="18"/>
                  </a:lnTo>
                  <a:lnTo>
                    <a:pt x="132" y="13"/>
                  </a:lnTo>
                  <a:lnTo>
                    <a:pt x="130" y="9"/>
                  </a:lnTo>
                  <a:lnTo>
                    <a:pt x="124" y="9"/>
                  </a:lnTo>
                  <a:lnTo>
                    <a:pt x="114" y="10"/>
                  </a:lnTo>
                  <a:lnTo>
                    <a:pt x="103" y="13"/>
                  </a:lnTo>
                  <a:lnTo>
                    <a:pt x="95" y="16"/>
                  </a:lnTo>
                  <a:lnTo>
                    <a:pt x="90" y="19"/>
                  </a:lnTo>
                  <a:lnTo>
                    <a:pt x="86" y="22"/>
                  </a:lnTo>
                  <a:lnTo>
                    <a:pt x="84" y="24"/>
                  </a:lnTo>
                  <a:lnTo>
                    <a:pt x="83" y="25"/>
                  </a:lnTo>
                  <a:lnTo>
                    <a:pt x="83" y="26"/>
                  </a:lnTo>
                </a:path>
              </a:pathLst>
            </a:custGeom>
            <a:solidFill>
              <a:srgbClr val="80E00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588" name="Freeform 32"/>
            <p:cNvSpPr>
              <a:spLocks/>
            </p:cNvSpPr>
            <p:nvPr/>
          </p:nvSpPr>
          <p:spPr bwMode="auto">
            <a:xfrm>
              <a:off x="1340" y="3302"/>
              <a:ext cx="117" cy="116"/>
            </a:xfrm>
            <a:custGeom>
              <a:avLst/>
              <a:gdLst>
                <a:gd name="T0" fmla="*/ 2 w 141"/>
                <a:gd name="T1" fmla="*/ 12 h 121"/>
                <a:gd name="T2" fmla="*/ 2 w 141"/>
                <a:gd name="T3" fmla="*/ 12 h 121"/>
                <a:gd name="T4" fmla="*/ 2 w 141"/>
                <a:gd name="T5" fmla="*/ 7 h 121"/>
                <a:gd name="T6" fmla="*/ 2 w 141"/>
                <a:gd name="T7" fmla="*/ 0 h 121"/>
                <a:gd name="T8" fmla="*/ 2 w 141"/>
                <a:gd name="T9" fmla="*/ 4 h 121"/>
                <a:gd name="T10" fmla="*/ 2 w 141"/>
                <a:gd name="T11" fmla="*/ 12 h 121"/>
                <a:gd name="T12" fmla="*/ 2 w 141"/>
                <a:gd name="T13" fmla="*/ 12 h 121"/>
                <a:gd name="T14" fmla="*/ 2 w 141"/>
                <a:gd name="T15" fmla="*/ 12 h 121"/>
                <a:gd name="T16" fmla="*/ 2 w 141"/>
                <a:gd name="T17" fmla="*/ 12 h 121"/>
                <a:gd name="T18" fmla="*/ 2 w 141"/>
                <a:gd name="T19" fmla="*/ 12 h 121"/>
                <a:gd name="T20" fmla="*/ 0 w 141"/>
                <a:gd name="T21" fmla="*/ 12 h 121"/>
                <a:gd name="T22" fmla="*/ 2 w 141"/>
                <a:gd name="T23" fmla="*/ 12 h 121"/>
                <a:gd name="T24" fmla="*/ 2 w 141"/>
                <a:gd name="T25" fmla="*/ 12 h 121"/>
                <a:gd name="T26" fmla="*/ 2 w 141"/>
                <a:gd name="T27" fmla="*/ 12 h 121"/>
                <a:gd name="T28" fmla="*/ 2 w 141"/>
                <a:gd name="T29" fmla="*/ 12 h 121"/>
                <a:gd name="T30" fmla="*/ 2 w 141"/>
                <a:gd name="T31" fmla="*/ 12 h 121"/>
                <a:gd name="T32" fmla="*/ 2 w 141"/>
                <a:gd name="T33" fmla="*/ 12 h 121"/>
                <a:gd name="T34" fmla="*/ 2 w 141"/>
                <a:gd name="T35" fmla="*/ 12 h 121"/>
                <a:gd name="T36" fmla="*/ 2 w 141"/>
                <a:gd name="T37" fmla="*/ 12 h 121"/>
                <a:gd name="T38" fmla="*/ 2 w 141"/>
                <a:gd name="T39" fmla="*/ 12 h 121"/>
                <a:gd name="T40" fmla="*/ 2 w 141"/>
                <a:gd name="T41" fmla="*/ 12 h 121"/>
                <a:gd name="T42" fmla="*/ 2 w 141"/>
                <a:gd name="T43" fmla="*/ 12 h 121"/>
                <a:gd name="T44" fmla="*/ 2 w 141"/>
                <a:gd name="T45" fmla="*/ 12 h 121"/>
                <a:gd name="T46" fmla="*/ 2 w 141"/>
                <a:gd name="T47" fmla="*/ 12 h 121"/>
                <a:gd name="T48" fmla="*/ 2 w 141"/>
                <a:gd name="T49" fmla="*/ 12 h 121"/>
                <a:gd name="T50" fmla="*/ 2 w 141"/>
                <a:gd name="T51" fmla="*/ 12 h 121"/>
                <a:gd name="T52" fmla="*/ 2 w 141"/>
                <a:gd name="T53" fmla="*/ 12 h 121"/>
                <a:gd name="T54" fmla="*/ 2 w 141"/>
                <a:gd name="T55" fmla="*/ 12 h 121"/>
                <a:gd name="T56" fmla="*/ 2 w 141"/>
                <a:gd name="T57" fmla="*/ 12 h 121"/>
                <a:gd name="T58" fmla="*/ 2 w 141"/>
                <a:gd name="T59" fmla="*/ 12 h 121"/>
                <a:gd name="T60" fmla="*/ 2 w 141"/>
                <a:gd name="T61" fmla="*/ 12 h 121"/>
                <a:gd name="T62" fmla="*/ 2 w 141"/>
                <a:gd name="T63" fmla="*/ 10 h 121"/>
                <a:gd name="T64" fmla="*/ 2 w 141"/>
                <a:gd name="T65" fmla="*/ 11 h 121"/>
                <a:gd name="T66" fmla="*/ 2 w 141"/>
                <a:gd name="T67" fmla="*/ 12 h 121"/>
                <a:gd name="T68" fmla="*/ 2 w 141"/>
                <a:gd name="T69" fmla="*/ 12 h 121"/>
                <a:gd name="T70" fmla="*/ 2 w 141"/>
                <a:gd name="T71" fmla="*/ 12 h 12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41"/>
                <a:gd name="T109" fmla="*/ 0 h 121"/>
                <a:gd name="T110" fmla="*/ 141 w 141"/>
                <a:gd name="T111" fmla="*/ 121 h 12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41" h="121">
                  <a:moveTo>
                    <a:pt x="87" y="27"/>
                  </a:moveTo>
                  <a:lnTo>
                    <a:pt x="87" y="27"/>
                  </a:lnTo>
                  <a:lnTo>
                    <a:pt x="86" y="23"/>
                  </a:lnTo>
                  <a:lnTo>
                    <a:pt x="84" y="17"/>
                  </a:lnTo>
                  <a:lnTo>
                    <a:pt x="81" y="11"/>
                  </a:lnTo>
                  <a:lnTo>
                    <a:pt x="76" y="7"/>
                  </a:lnTo>
                  <a:lnTo>
                    <a:pt x="69" y="3"/>
                  </a:lnTo>
                  <a:lnTo>
                    <a:pt x="62" y="0"/>
                  </a:lnTo>
                  <a:lnTo>
                    <a:pt x="55" y="1"/>
                  </a:lnTo>
                  <a:lnTo>
                    <a:pt x="48" y="4"/>
                  </a:lnTo>
                  <a:lnTo>
                    <a:pt x="41" y="9"/>
                  </a:lnTo>
                  <a:lnTo>
                    <a:pt x="39" y="15"/>
                  </a:lnTo>
                  <a:lnTo>
                    <a:pt x="37" y="22"/>
                  </a:lnTo>
                  <a:lnTo>
                    <a:pt x="37" y="28"/>
                  </a:lnTo>
                  <a:lnTo>
                    <a:pt x="36" y="33"/>
                  </a:lnTo>
                  <a:lnTo>
                    <a:pt x="33" y="38"/>
                  </a:lnTo>
                  <a:lnTo>
                    <a:pt x="28" y="42"/>
                  </a:lnTo>
                  <a:lnTo>
                    <a:pt x="20" y="46"/>
                  </a:lnTo>
                  <a:lnTo>
                    <a:pt x="11" y="49"/>
                  </a:lnTo>
                  <a:lnTo>
                    <a:pt x="5" y="51"/>
                  </a:lnTo>
                  <a:lnTo>
                    <a:pt x="1" y="53"/>
                  </a:lnTo>
                  <a:lnTo>
                    <a:pt x="0" y="57"/>
                  </a:lnTo>
                  <a:lnTo>
                    <a:pt x="0" y="61"/>
                  </a:lnTo>
                  <a:lnTo>
                    <a:pt x="3" y="65"/>
                  </a:lnTo>
                  <a:lnTo>
                    <a:pt x="8" y="71"/>
                  </a:lnTo>
                  <a:lnTo>
                    <a:pt x="13" y="78"/>
                  </a:lnTo>
                  <a:lnTo>
                    <a:pt x="19" y="84"/>
                  </a:lnTo>
                  <a:lnTo>
                    <a:pt x="23" y="88"/>
                  </a:lnTo>
                  <a:lnTo>
                    <a:pt x="27" y="89"/>
                  </a:lnTo>
                  <a:lnTo>
                    <a:pt x="31" y="90"/>
                  </a:lnTo>
                  <a:lnTo>
                    <a:pt x="34" y="92"/>
                  </a:lnTo>
                  <a:lnTo>
                    <a:pt x="37" y="94"/>
                  </a:lnTo>
                  <a:lnTo>
                    <a:pt x="39" y="98"/>
                  </a:lnTo>
                  <a:lnTo>
                    <a:pt x="43" y="106"/>
                  </a:lnTo>
                  <a:lnTo>
                    <a:pt x="47" y="113"/>
                  </a:lnTo>
                  <a:lnTo>
                    <a:pt x="51" y="118"/>
                  </a:lnTo>
                  <a:lnTo>
                    <a:pt x="55" y="120"/>
                  </a:lnTo>
                  <a:lnTo>
                    <a:pt x="58" y="120"/>
                  </a:lnTo>
                  <a:lnTo>
                    <a:pt x="63" y="117"/>
                  </a:lnTo>
                  <a:lnTo>
                    <a:pt x="68" y="113"/>
                  </a:lnTo>
                  <a:lnTo>
                    <a:pt x="74" y="109"/>
                  </a:lnTo>
                  <a:lnTo>
                    <a:pt x="81" y="103"/>
                  </a:lnTo>
                  <a:lnTo>
                    <a:pt x="88" y="99"/>
                  </a:lnTo>
                  <a:lnTo>
                    <a:pt x="98" y="98"/>
                  </a:lnTo>
                  <a:lnTo>
                    <a:pt x="107" y="99"/>
                  </a:lnTo>
                  <a:lnTo>
                    <a:pt x="117" y="100"/>
                  </a:lnTo>
                  <a:lnTo>
                    <a:pt x="126" y="100"/>
                  </a:lnTo>
                  <a:lnTo>
                    <a:pt x="133" y="99"/>
                  </a:lnTo>
                  <a:lnTo>
                    <a:pt x="138" y="95"/>
                  </a:lnTo>
                  <a:lnTo>
                    <a:pt x="140" y="85"/>
                  </a:lnTo>
                  <a:lnTo>
                    <a:pt x="139" y="76"/>
                  </a:lnTo>
                  <a:lnTo>
                    <a:pt x="136" y="71"/>
                  </a:lnTo>
                  <a:lnTo>
                    <a:pt x="132" y="69"/>
                  </a:lnTo>
                  <a:lnTo>
                    <a:pt x="127" y="69"/>
                  </a:lnTo>
                  <a:lnTo>
                    <a:pt x="123" y="69"/>
                  </a:lnTo>
                  <a:lnTo>
                    <a:pt x="120" y="68"/>
                  </a:lnTo>
                  <a:lnTo>
                    <a:pt x="119" y="64"/>
                  </a:lnTo>
                  <a:lnTo>
                    <a:pt x="122" y="55"/>
                  </a:lnTo>
                  <a:lnTo>
                    <a:pt x="127" y="45"/>
                  </a:lnTo>
                  <a:lnTo>
                    <a:pt x="132" y="35"/>
                  </a:lnTo>
                  <a:lnTo>
                    <a:pt x="135" y="26"/>
                  </a:lnTo>
                  <a:lnTo>
                    <a:pt x="138" y="19"/>
                  </a:lnTo>
                  <a:lnTo>
                    <a:pt x="138" y="14"/>
                  </a:lnTo>
                  <a:lnTo>
                    <a:pt x="136" y="10"/>
                  </a:lnTo>
                  <a:lnTo>
                    <a:pt x="130" y="9"/>
                  </a:lnTo>
                  <a:lnTo>
                    <a:pt x="119" y="11"/>
                  </a:lnTo>
                  <a:lnTo>
                    <a:pt x="108" y="14"/>
                  </a:lnTo>
                  <a:lnTo>
                    <a:pt x="100" y="17"/>
                  </a:lnTo>
                  <a:lnTo>
                    <a:pt x="94" y="20"/>
                  </a:lnTo>
                  <a:lnTo>
                    <a:pt x="90" y="23"/>
                  </a:lnTo>
                  <a:lnTo>
                    <a:pt x="88" y="25"/>
                  </a:lnTo>
                  <a:lnTo>
                    <a:pt x="87" y="26"/>
                  </a:lnTo>
                  <a:lnTo>
                    <a:pt x="87" y="27"/>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589" name="Freeform 33"/>
            <p:cNvSpPr>
              <a:spLocks/>
            </p:cNvSpPr>
            <p:nvPr/>
          </p:nvSpPr>
          <p:spPr bwMode="auto">
            <a:xfrm>
              <a:off x="1361" y="3336"/>
              <a:ext cx="56" cy="50"/>
            </a:xfrm>
            <a:custGeom>
              <a:avLst/>
              <a:gdLst>
                <a:gd name="T0" fmla="*/ 2 w 68"/>
                <a:gd name="T1" fmla="*/ 13 h 52"/>
                <a:gd name="T2" fmla="*/ 2 w 68"/>
                <a:gd name="T3" fmla="*/ 13 h 52"/>
                <a:gd name="T4" fmla="*/ 2 w 68"/>
                <a:gd name="T5" fmla="*/ 13 h 52"/>
                <a:gd name="T6" fmla="*/ 2 w 68"/>
                <a:gd name="T7" fmla="*/ 13 h 52"/>
                <a:gd name="T8" fmla="*/ 2 w 68"/>
                <a:gd name="T9" fmla="*/ 13 h 52"/>
                <a:gd name="T10" fmla="*/ 2 w 68"/>
                <a:gd name="T11" fmla="*/ 13 h 52"/>
                <a:gd name="T12" fmla="*/ 2 w 68"/>
                <a:gd name="T13" fmla="*/ 13 h 52"/>
                <a:gd name="T14" fmla="*/ 2 w 68"/>
                <a:gd name="T15" fmla="*/ 13 h 52"/>
                <a:gd name="T16" fmla="*/ 2 w 68"/>
                <a:gd name="T17" fmla="*/ 13 h 52"/>
                <a:gd name="T18" fmla="*/ 2 w 68"/>
                <a:gd name="T19" fmla="*/ 13 h 52"/>
                <a:gd name="T20" fmla="*/ 2 w 68"/>
                <a:gd name="T21" fmla="*/ 13 h 52"/>
                <a:gd name="T22" fmla="*/ 2 w 68"/>
                <a:gd name="T23" fmla="*/ 13 h 52"/>
                <a:gd name="T24" fmla="*/ 2 w 68"/>
                <a:gd name="T25" fmla="*/ 10 h 52"/>
                <a:gd name="T26" fmla="*/ 2 w 68"/>
                <a:gd name="T27" fmla="*/ 5 h 52"/>
                <a:gd name="T28" fmla="*/ 2 w 68"/>
                <a:gd name="T29" fmla="*/ 2 h 52"/>
                <a:gd name="T30" fmla="*/ 2 w 68"/>
                <a:gd name="T31" fmla="*/ 0 h 52"/>
                <a:gd name="T32" fmla="*/ 2 w 68"/>
                <a:gd name="T33" fmla="*/ 2 h 52"/>
                <a:gd name="T34" fmla="*/ 2 w 68"/>
                <a:gd name="T35" fmla="*/ 5 h 52"/>
                <a:gd name="T36" fmla="*/ 2 w 68"/>
                <a:gd name="T37" fmla="*/ 9 h 52"/>
                <a:gd name="T38" fmla="*/ 0 w 68"/>
                <a:gd name="T39" fmla="*/ 13 h 52"/>
                <a:gd name="T40" fmla="*/ 2 w 68"/>
                <a:gd name="T41" fmla="*/ 13 h 52"/>
                <a:gd name="T42" fmla="*/ 2 w 68"/>
                <a:gd name="T43" fmla="*/ 13 h 52"/>
                <a:gd name="T44" fmla="*/ 2 w 68"/>
                <a:gd name="T45" fmla="*/ 13 h 52"/>
                <a:gd name="T46" fmla="*/ 2 w 68"/>
                <a:gd name="T47" fmla="*/ 13 h 52"/>
                <a:gd name="T48" fmla="*/ 2 w 68"/>
                <a:gd name="T49" fmla="*/ 13 h 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8"/>
                <a:gd name="T76" fmla="*/ 0 h 52"/>
                <a:gd name="T77" fmla="*/ 68 w 68"/>
                <a:gd name="T78" fmla="*/ 52 h 5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8" h="52">
                  <a:moveTo>
                    <a:pt x="38" y="50"/>
                  </a:moveTo>
                  <a:lnTo>
                    <a:pt x="45" y="51"/>
                  </a:lnTo>
                  <a:lnTo>
                    <a:pt x="51" y="51"/>
                  </a:lnTo>
                  <a:lnTo>
                    <a:pt x="58" y="51"/>
                  </a:lnTo>
                  <a:lnTo>
                    <a:pt x="62" y="49"/>
                  </a:lnTo>
                  <a:lnTo>
                    <a:pt x="66" y="47"/>
                  </a:lnTo>
                  <a:lnTo>
                    <a:pt x="67" y="44"/>
                  </a:lnTo>
                  <a:lnTo>
                    <a:pt x="66" y="40"/>
                  </a:lnTo>
                  <a:lnTo>
                    <a:pt x="62" y="35"/>
                  </a:lnTo>
                  <a:lnTo>
                    <a:pt x="60" y="29"/>
                  </a:lnTo>
                  <a:lnTo>
                    <a:pt x="57" y="23"/>
                  </a:lnTo>
                  <a:lnTo>
                    <a:pt x="55" y="16"/>
                  </a:lnTo>
                  <a:lnTo>
                    <a:pt x="53" y="10"/>
                  </a:lnTo>
                  <a:lnTo>
                    <a:pt x="51" y="5"/>
                  </a:lnTo>
                  <a:lnTo>
                    <a:pt x="49" y="2"/>
                  </a:lnTo>
                  <a:lnTo>
                    <a:pt x="45" y="0"/>
                  </a:lnTo>
                  <a:lnTo>
                    <a:pt x="39" y="2"/>
                  </a:lnTo>
                  <a:lnTo>
                    <a:pt x="17" y="5"/>
                  </a:lnTo>
                  <a:lnTo>
                    <a:pt x="6" y="9"/>
                  </a:lnTo>
                  <a:lnTo>
                    <a:pt x="0" y="16"/>
                  </a:lnTo>
                  <a:lnTo>
                    <a:pt x="2" y="25"/>
                  </a:lnTo>
                  <a:lnTo>
                    <a:pt x="7" y="32"/>
                  </a:lnTo>
                  <a:lnTo>
                    <a:pt x="17" y="40"/>
                  </a:lnTo>
                  <a:lnTo>
                    <a:pt x="27" y="47"/>
                  </a:lnTo>
                  <a:lnTo>
                    <a:pt x="38" y="50"/>
                  </a:lnTo>
                </a:path>
              </a:pathLst>
            </a:custGeom>
            <a:solidFill>
              <a:srgbClr val="00008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590" name="Freeform 34"/>
            <p:cNvSpPr>
              <a:spLocks/>
            </p:cNvSpPr>
            <p:nvPr/>
          </p:nvSpPr>
          <p:spPr bwMode="auto">
            <a:xfrm>
              <a:off x="1520" y="2904"/>
              <a:ext cx="108" cy="125"/>
            </a:xfrm>
            <a:custGeom>
              <a:avLst/>
              <a:gdLst>
                <a:gd name="T0" fmla="*/ 2 w 131"/>
                <a:gd name="T1" fmla="*/ 13 h 130"/>
                <a:gd name="T2" fmla="*/ 2 w 131"/>
                <a:gd name="T3" fmla="*/ 13 h 130"/>
                <a:gd name="T4" fmla="*/ 2 w 131"/>
                <a:gd name="T5" fmla="*/ 13 h 130"/>
                <a:gd name="T6" fmla="*/ 2 w 131"/>
                <a:gd name="T7" fmla="*/ 13 h 130"/>
                <a:gd name="T8" fmla="*/ 2 w 131"/>
                <a:gd name="T9" fmla="*/ 13 h 130"/>
                <a:gd name="T10" fmla="*/ 2 w 131"/>
                <a:gd name="T11" fmla="*/ 13 h 130"/>
                <a:gd name="T12" fmla="*/ 2 w 131"/>
                <a:gd name="T13" fmla="*/ 13 h 130"/>
                <a:gd name="T14" fmla="*/ 2 w 131"/>
                <a:gd name="T15" fmla="*/ 13 h 130"/>
                <a:gd name="T16" fmla="*/ 2 w 131"/>
                <a:gd name="T17" fmla="*/ 13 h 130"/>
                <a:gd name="T18" fmla="*/ 0 w 131"/>
                <a:gd name="T19" fmla="*/ 13 h 130"/>
                <a:gd name="T20" fmla="*/ 2 w 131"/>
                <a:gd name="T21" fmla="*/ 13 h 130"/>
                <a:gd name="T22" fmla="*/ 2 w 131"/>
                <a:gd name="T23" fmla="*/ 13 h 130"/>
                <a:gd name="T24" fmla="*/ 2 w 131"/>
                <a:gd name="T25" fmla="*/ 13 h 130"/>
                <a:gd name="T26" fmla="*/ 2 w 131"/>
                <a:gd name="T27" fmla="*/ 13 h 130"/>
                <a:gd name="T28" fmla="*/ 2 w 131"/>
                <a:gd name="T29" fmla="*/ 13 h 130"/>
                <a:gd name="T30" fmla="*/ 2 w 131"/>
                <a:gd name="T31" fmla="*/ 13 h 130"/>
                <a:gd name="T32" fmla="*/ 2 w 131"/>
                <a:gd name="T33" fmla="*/ 13 h 130"/>
                <a:gd name="T34" fmla="*/ 2 w 131"/>
                <a:gd name="T35" fmla="*/ 13 h 130"/>
                <a:gd name="T36" fmla="*/ 2 w 131"/>
                <a:gd name="T37" fmla="*/ 13 h 130"/>
                <a:gd name="T38" fmla="*/ 2 w 131"/>
                <a:gd name="T39" fmla="*/ 13 h 130"/>
                <a:gd name="T40" fmla="*/ 2 w 131"/>
                <a:gd name="T41" fmla="*/ 13 h 130"/>
                <a:gd name="T42" fmla="*/ 2 w 131"/>
                <a:gd name="T43" fmla="*/ 13 h 130"/>
                <a:gd name="T44" fmla="*/ 2 w 131"/>
                <a:gd name="T45" fmla="*/ 13 h 130"/>
                <a:gd name="T46" fmla="*/ 2 w 131"/>
                <a:gd name="T47" fmla="*/ 13 h 130"/>
                <a:gd name="T48" fmla="*/ 2 w 131"/>
                <a:gd name="T49" fmla="*/ 13 h 130"/>
                <a:gd name="T50" fmla="*/ 2 w 131"/>
                <a:gd name="T51" fmla="*/ 13 h 130"/>
                <a:gd name="T52" fmla="*/ 2 w 131"/>
                <a:gd name="T53" fmla="*/ 13 h 130"/>
                <a:gd name="T54" fmla="*/ 2 w 131"/>
                <a:gd name="T55" fmla="*/ 13 h 130"/>
                <a:gd name="T56" fmla="*/ 2 w 131"/>
                <a:gd name="T57" fmla="*/ 13 h 130"/>
                <a:gd name="T58" fmla="*/ 2 w 131"/>
                <a:gd name="T59" fmla="*/ 12 h 130"/>
                <a:gd name="T60" fmla="*/ 2 w 131"/>
                <a:gd name="T61" fmla="*/ 2 h 130"/>
                <a:gd name="T62" fmla="*/ 2 w 131"/>
                <a:gd name="T63" fmla="*/ 3 h 130"/>
                <a:gd name="T64" fmla="*/ 2 w 131"/>
                <a:gd name="T65" fmla="*/ 13 h 130"/>
                <a:gd name="T66" fmla="*/ 2 w 131"/>
                <a:gd name="T67" fmla="*/ 13 h 130"/>
                <a:gd name="T68" fmla="*/ 2 w 131"/>
                <a:gd name="T69" fmla="*/ 13 h 13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31"/>
                <a:gd name="T106" fmla="*/ 0 h 130"/>
                <a:gd name="T107" fmla="*/ 131 w 131"/>
                <a:gd name="T108" fmla="*/ 130 h 13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31" h="130">
                  <a:moveTo>
                    <a:pt x="56" y="37"/>
                  </a:moveTo>
                  <a:lnTo>
                    <a:pt x="52" y="34"/>
                  </a:lnTo>
                  <a:lnTo>
                    <a:pt x="48" y="32"/>
                  </a:lnTo>
                  <a:lnTo>
                    <a:pt x="43" y="29"/>
                  </a:lnTo>
                  <a:lnTo>
                    <a:pt x="36" y="27"/>
                  </a:lnTo>
                  <a:lnTo>
                    <a:pt x="29" y="27"/>
                  </a:lnTo>
                  <a:lnTo>
                    <a:pt x="23" y="29"/>
                  </a:lnTo>
                  <a:lnTo>
                    <a:pt x="17" y="33"/>
                  </a:lnTo>
                  <a:lnTo>
                    <a:pt x="13" y="39"/>
                  </a:lnTo>
                  <a:lnTo>
                    <a:pt x="10" y="47"/>
                  </a:lnTo>
                  <a:lnTo>
                    <a:pt x="11" y="53"/>
                  </a:lnTo>
                  <a:lnTo>
                    <a:pt x="13" y="59"/>
                  </a:lnTo>
                  <a:lnTo>
                    <a:pt x="16" y="64"/>
                  </a:lnTo>
                  <a:lnTo>
                    <a:pt x="18" y="68"/>
                  </a:lnTo>
                  <a:lnTo>
                    <a:pt x="19" y="74"/>
                  </a:lnTo>
                  <a:lnTo>
                    <a:pt x="17" y="79"/>
                  </a:lnTo>
                  <a:lnTo>
                    <a:pt x="11" y="87"/>
                  </a:lnTo>
                  <a:lnTo>
                    <a:pt x="7" y="94"/>
                  </a:lnTo>
                  <a:lnTo>
                    <a:pt x="2" y="98"/>
                  </a:lnTo>
                  <a:lnTo>
                    <a:pt x="0" y="102"/>
                  </a:lnTo>
                  <a:lnTo>
                    <a:pt x="1" y="107"/>
                  </a:lnTo>
                  <a:lnTo>
                    <a:pt x="4" y="108"/>
                  </a:lnTo>
                  <a:lnTo>
                    <a:pt x="7" y="111"/>
                  </a:lnTo>
                  <a:lnTo>
                    <a:pt x="14" y="114"/>
                  </a:lnTo>
                  <a:lnTo>
                    <a:pt x="22" y="116"/>
                  </a:lnTo>
                  <a:lnTo>
                    <a:pt x="30" y="118"/>
                  </a:lnTo>
                  <a:lnTo>
                    <a:pt x="36" y="119"/>
                  </a:lnTo>
                  <a:lnTo>
                    <a:pt x="40" y="118"/>
                  </a:lnTo>
                  <a:lnTo>
                    <a:pt x="43" y="118"/>
                  </a:lnTo>
                  <a:lnTo>
                    <a:pt x="46" y="117"/>
                  </a:lnTo>
                  <a:lnTo>
                    <a:pt x="49" y="118"/>
                  </a:lnTo>
                  <a:lnTo>
                    <a:pt x="53" y="119"/>
                  </a:lnTo>
                  <a:lnTo>
                    <a:pt x="61" y="123"/>
                  </a:lnTo>
                  <a:lnTo>
                    <a:pt x="67" y="127"/>
                  </a:lnTo>
                  <a:lnTo>
                    <a:pt x="73" y="129"/>
                  </a:lnTo>
                  <a:lnTo>
                    <a:pt x="78" y="129"/>
                  </a:lnTo>
                  <a:lnTo>
                    <a:pt x="80" y="127"/>
                  </a:lnTo>
                  <a:lnTo>
                    <a:pt x="83" y="123"/>
                  </a:lnTo>
                  <a:lnTo>
                    <a:pt x="84" y="118"/>
                  </a:lnTo>
                  <a:lnTo>
                    <a:pt x="86" y="110"/>
                  </a:lnTo>
                  <a:lnTo>
                    <a:pt x="88" y="102"/>
                  </a:lnTo>
                  <a:lnTo>
                    <a:pt x="93" y="95"/>
                  </a:lnTo>
                  <a:lnTo>
                    <a:pt x="100" y="91"/>
                  </a:lnTo>
                  <a:lnTo>
                    <a:pt x="108" y="85"/>
                  </a:lnTo>
                  <a:lnTo>
                    <a:pt x="117" y="81"/>
                  </a:lnTo>
                  <a:lnTo>
                    <a:pt x="124" y="77"/>
                  </a:lnTo>
                  <a:lnTo>
                    <a:pt x="129" y="73"/>
                  </a:lnTo>
                  <a:lnTo>
                    <a:pt x="130" y="66"/>
                  </a:lnTo>
                  <a:lnTo>
                    <a:pt x="127" y="57"/>
                  </a:lnTo>
                  <a:lnTo>
                    <a:pt x="121" y="51"/>
                  </a:lnTo>
                  <a:lnTo>
                    <a:pt x="117" y="50"/>
                  </a:lnTo>
                  <a:lnTo>
                    <a:pt x="113" y="50"/>
                  </a:lnTo>
                  <a:lnTo>
                    <a:pt x="109" y="51"/>
                  </a:lnTo>
                  <a:lnTo>
                    <a:pt x="105" y="54"/>
                  </a:lnTo>
                  <a:lnTo>
                    <a:pt x="103" y="54"/>
                  </a:lnTo>
                  <a:lnTo>
                    <a:pt x="101" y="51"/>
                  </a:lnTo>
                  <a:lnTo>
                    <a:pt x="98" y="43"/>
                  </a:lnTo>
                  <a:lnTo>
                    <a:pt x="96" y="33"/>
                  </a:lnTo>
                  <a:lnTo>
                    <a:pt x="95" y="22"/>
                  </a:lnTo>
                  <a:lnTo>
                    <a:pt x="94" y="12"/>
                  </a:lnTo>
                  <a:lnTo>
                    <a:pt x="93" y="6"/>
                  </a:lnTo>
                  <a:lnTo>
                    <a:pt x="90" y="2"/>
                  </a:lnTo>
                  <a:lnTo>
                    <a:pt x="86" y="0"/>
                  </a:lnTo>
                  <a:lnTo>
                    <a:pt x="81" y="3"/>
                  </a:lnTo>
                  <a:lnTo>
                    <a:pt x="74" y="9"/>
                  </a:lnTo>
                  <a:lnTo>
                    <a:pt x="65" y="16"/>
                  </a:lnTo>
                  <a:lnTo>
                    <a:pt x="61" y="23"/>
                  </a:lnTo>
                  <a:lnTo>
                    <a:pt x="58" y="29"/>
                  </a:lnTo>
                  <a:lnTo>
                    <a:pt x="56" y="33"/>
                  </a:lnTo>
                  <a:lnTo>
                    <a:pt x="56" y="36"/>
                  </a:lnTo>
                  <a:lnTo>
                    <a:pt x="56" y="37"/>
                  </a:lnTo>
                </a:path>
              </a:pathLst>
            </a:custGeom>
            <a:solidFill>
              <a:srgbClr val="80E00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591" name="Freeform 35"/>
            <p:cNvSpPr>
              <a:spLocks/>
            </p:cNvSpPr>
            <p:nvPr/>
          </p:nvSpPr>
          <p:spPr bwMode="auto">
            <a:xfrm>
              <a:off x="1520" y="2904"/>
              <a:ext cx="115" cy="131"/>
            </a:xfrm>
            <a:custGeom>
              <a:avLst/>
              <a:gdLst>
                <a:gd name="T0" fmla="*/ 3 w 138"/>
                <a:gd name="T1" fmla="*/ 16 h 135"/>
                <a:gd name="T2" fmla="*/ 3 w 138"/>
                <a:gd name="T3" fmla="*/ 16 h 135"/>
                <a:gd name="T4" fmla="*/ 3 w 138"/>
                <a:gd name="T5" fmla="*/ 16 h 135"/>
                <a:gd name="T6" fmla="*/ 3 w 138"/>
                <a:gd name="T7" fmla="*/ 16 h 135"/>
                <a:gd name="T8" fmla="*/ 3 w 138"/>
                <a:gd name="T9" fmla="*/ 16 h 135"/>
                <a:gd name="T10" fmla="*/ 3 w 138"/>
                <a:gd name="T11" fmla="*/ 16 h 135"/>
                <a:gd name="T12" fmla="*/ 3 w 138"/>
                <a:gd name="T13" fmla="*/ 16 h 135"/>
                <a:gd name="T14" fmla="*/ 3 w 138"/>
                <a:gd name="T15" fmla="*/ 16 h 135"/>
                <a:gd name="T16" fmla="*/ 3 w 138"/>
                <a:gd name="T17" fmla="*/ 16 h 135"/>
                <a:gd name="T18" fmla="*/ 2 w 138"/>
                <a:gd name="T19" fmla="*/ 16 h 135"/>
                <a:gd name="T20" fmla="*/ 1 w 138"/>
                <a:gd name="T21" fmla="*/ 16 h 135"/>
                <a:gd name="T22" fmla="*/ 3 w 138"/>
                <a:gd name="T23" fmla="*/ 16 h 135"/>
                <a:gd name="T24" fmla="*/ 3 w 138"/>
                <a:gd name="T25" fmla="*/ 16 h 135"/>
                <a:gd name="T26" fmla="*/ 3 w 138"/>
                <a:gd name="T27" fmla="*/ 16 h 135"/>
                <a:gd name="T28" fmla="*/ 3 w 138"/>
                <a:gd name="T29" fmla="*/ 16 h 135"/>
                <a:gd name="T30" fmla="*/ 3 w 138"/>
                <a:gd name="T31" fmla="*/ 16 h 135"/>
                <a:gd name="T32" fmla="*/ 3 w 138"/>
                <a:gd name="T33" fmla="*/ 16 h 135"/>
                <a:gd name="T34" fmla="*/ 3 w 138"/>
                <a:gd name="T35" fmla="*/ 16 h 135"/>
                <a:gd name="T36" fmla="*/ 3 w 138"/>
                <a:gd name="T37" fmla="*/ 16 h 135"/>
                <a:gd name="T38" fmla="*/ 3 w 138"/>
                <a:gd name="T39" fmla="*/ 16 h 135"/>
                <a:gd name="T40" fmla="*/ 3 w 138"/>
                <a:gd name="T41" fmla="*/ 16 h 135"/>
                <a:gd name="T42" fmla="*/ 3 w 138"/>
                <a:gd name="T43" fmla="*/ 16 h 135"/>
                <a:gd name="T44" fmla="*/ 3 w 138"/>
                <a:gd name="T45" fmla="*/ 16 h 135"/>
                <a:gd name="T46" fmla="*/ 3 w 138"/>
                <a:gd name="T47" fmla="*/ 16 h 135"/>
                <a:gd name="T48" fmla="*/ 3 w 138"/>
                <a:gd name="T49" fmla="*/ 16 h 135"/>
                <a:gd name="T50" fmla="*/ 3 w 138"/>
                <a:gd name="T51" fmla="*/ 16 h 135"/>
                <a:gd name="T52" fmla="*/ 3 w 138"/>
                <a:gd name="T53" fmla="*/ 16 h 135"/>
                <a:gd name="T54" fmla="*/ 3 w 138"/>
                <a:gd name="T55" fmla="*/ 16 h 135"/>
                <a:gd name="T56" fmla="*/ 3 w 138"/>
                <a:gd name="T57" fmla="*/ 16 h 135"/>
                <a:gd name="T58" fmla="*/ 3 w 138"/>
                <a:gd name="T59" fmla="*/ 16 h 135"/>
                <a:gd name="T60" fmla="*/ 3 w 138"/>
                <a:gd name="T61" fmla="*/ 6 h 135"/>
                <a:gd name="T62" fmla="*/ 3 w 138"/>
                <a:gd name="T63" fmla="*/ 0 h 135"/>
                <a:gd name="T64" fmla="*/ 3 w 138"/>
                <a:gd name="T65" fmla="*/ 9 h 135"/>
                <a:gd name="T66" fmla="*/ 3 w 138"/>
                <a:gd name="T67" fmla="*/ 16 h 135"/>
                <a:gd name="T68" fmla="*/ 3 w 138"/>
                <a:gd name="T69" fmla="*/ 16 h 135"/>
                <a:gd name="T70" fmla="*/ 3 w 138"/>
                <a:gd name="T71" fmla="*/ 16 h 13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38"/>
                <a:gd name="T109" fmla="*/ 0 h 135"/>
                <a:gd name="T110" fmla="*/ 138 w 138"/>
                <a:gd name="T111" fmla="*/ 135 h 13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38" h="135">
                  <a:moveTo>
                    <a:pt x="59" y="39"/>
                  </a:moveTo>
                  <a:lnTo>
                    <a:pt x="59" y="39"/>
                  </a:lnTo>
                  <a:lnTo>
                    <a:pt x="55" y="35"/>
                  </a:lnTo>
                  <a:lnTo>
                    <a:pt x="51" y="33"/>
                  </a:lnTo>
                  <a:lnTo>
                    <a:pt x="45" y="30"/>
                  </a:lnTo>
                  <a:lnTo>
                    <a:pt x="38" y="28"/>
                  </a:lnTo>
                  <a:lnTo>
                    <a:pt x="31" y="28"/>
                  </a:lnTo>
                  <a:lnTo>
                    <a:pt x="24" y="30"/>
                  </a:lnTo>
                  <a:lnTo>
                    <a:pt x="18" y="34"/>
                  </a:lnTo>
                  <a:lnTo>
                    <a:pt x="14" y="41"/>
                  </a:lnTo>
                  <a:lnTo>
                    <a:pt x="11" y="48"/>
                  </a:lnTo>
                  <a:lnTo>
                    <a:pt x="12" y="55"/>
                  </a:lnTo>
                  <a:lnTo>
                    <a:pt x="14" y="61"/>
                  </a:lnTo>
                  <a:lnTo>
                    <a:pt x="17" y="66"/>
                  </a:lnTo>
                  <a:lnTo>
                    <a:pt x="19" y="71"/>
                  </a:lnTo>
                  <a:lnTo>
                    <a:pt x="20" y="76"/>
                  </a:lnTo>
                  <a:lnTo>
                    <a:pt x="18" y="83"/>
                  </a:lnTo>
                  <a:lnTo>
                    <a:pt x="12" y="90"/>
                  </a:lnTo>
                  <a:lnTo>
                    <a:pt x="7" y="97"/>
                  </a:lnTo>
                  <a:lnTo>
                    <a:pt x="2" y="102"/>
                  </a:lnTo>
                  <a:lnTo>
                    <a:pt x="0" y="106"/>
                  </a:lnTo>
                  <a:lnTo>
                    <a:pt x="1" y="111"/>
                  </a:lnTo>
                  <a:lnTo>
                    <a:pt x="4" y="113"/>
                  </a:lnTo>
                  <a:lnTo>
                    <a:pt x="8" y="115"/>
                  </a:lnTo>
                  <a:lnTo>
                    <a:pt x="15" y="118"/>
                  </a:lnTo>
                  <a:lnTo>
                    <a:pt x="23" y="120"/>
                  </a:lnTo>
                  <a:lnTo>
                    <a:pt x="32" y="122"/>
                  </a:lnTo>
                  <a:lnTo>
                    <a:pt x="38" y="123"/>
                  </a:lnTo>
                  <a:lnTo>
                    <a:pt x="42" y="122"/>
                  </a:lnTo>
                  <a:lnTo>
                    <a:pt x="45" y="122"/>
                  </a:lnTo>
                  <a:lnTo>
                    <a:pt x="48" y="121"/>
                  </a:lnTo>
                  <a:lnTo>
                    <a:pt x="52" y="122"/>
                  </a:lnTo>
                  <a:lnTo>
                    <a:pt x="56" y="124"/>
                  </a:lnTo>
                  <a:lnTo>
                    <a:pt x="64" y="128"/>
                  </a:lnTo>
                  <a:lnTo>
                    <a:pt x="71" y="132"/>
                  </a:lnTo>
                  <a:lnTo>
                    <a:pt x="77" y="134"/>
                  </a:lnTo>
                  <a:lnTo>
                    <a:pt x="82" y="134"/>
                  </a:lnTo>
                  <a:lnTo>
                    <a:pt x="84" y="132"/>
                  </a:lnTo>
                  <a:lnTo>
                    <a:pt x="87" y="128"/>
                  </a:lnTo>
                  <a:lnTo>
                    <a:pt x="89" y="122"/>
                  </a:lnTo>
                  <a:lnTo>
                    <a:pt x="91" y="115"/>
                  </a:lnTo>
                  <a:lnTo>
                    <a:pt x="93" y="106"/>
                  </a:lnTo>
                  <a:lnTo>
                    <a:pt x="98" y="99"/>
                  </a:lnTo>
                  <a:lnTo>
                    <a:pt x="105" y="94"/>
                  </a:lnTo>
                  <a:lnTo>
                    <a:pt x="114" y="88"/>
                  </a:lnTo>
                  <a:lnTo>
                    <a:pt x="123" y="85"/>
                  </a:lnTo>
                  <a:lnTo>
                    <a:pt x="130" y="80"/>
                  </a:lnTo>
                  <a:lnTo>
                    <a:pt x="136" y="75"/>
                  </a:lnTo>
                  <a:lnTo>
                    <a:pt x="137" y="69"/>
                  </a:lnTo>
                  <a:lnTo>
                    <a:pt x="134" y="60"/>
                  </a:lnTo>
                  <a:lnTo>
                    <a:pt x="128" y="53"/>
                  </a:lnTo>
                  <a:lnTo>
                    <a:pt x="123" y="51"/>
                  </a:lnTo>
                  <a:lnTo>
                    <a:pt x="119" y="51"/>
                  </a:lnTo>
                  <a:lnTo>
                    <a:pt x="115" y="53"/>
                  </a:lnTo>
                  <a:lnTo>
                    <a:pt x="111" y="56"/>
                  </a:lnTo>
                  <a:lnTo>
                    <a:pt x="109" y="56"/>
                  </a:lnTo>
                  <a:lnTo>
                    <a:pt x="106" y="53"/>
                  </a:lnTo>
                  <a:lnTo>
                    <a:pt x="103" y="45"/>
                  </a:lnTo>
                  <a:lnTo>
                    <a:pt x="101" y="34"/>
                  </a:lnTo>
                  <a:lnTo>
                    <a:pt x="100" y="22"/>
                  </a:lnTo>
                  <a:lnTo>
                    <a:pt x="99" y="13"/>
                  </a:lnTo>
                  <a:lnTo>
                    <a:pt x="98" y="6"/>
                  </a:lnTo>
                  <a:lnTo>
                    <a:pt x="95" y="2"/>
                  </a:lnTo>
                  <a:lnTo>
                    <a:pt x="91" y="0"/>
                  </a:lnTo>
                  <a:lnTo>
                    <a:pt x="85" y="3"/>
                  </a:lnTo>
                  <a:lnTo>
                    <a:pt x="78" y="9"/>
                  </a:lnTo>
                  <a:lnTo>
                    <a:pt x="69" y="17"/>
                  </a:lnTo>
                  <a:lnTo>
                    <a:pt x="64" y="24"/>
                  </a:lnTo>
                  <a:lnTo>
                    <a:pt x="61" y="30"/>
                  </a:lnTo>
                  <a:lnTo>
                    <a:pt x="59" y="34"/>
                  </a:lnTo>
                  <a:lnTo>
                    <a:pt x="59" y="37"/>
                  </a:lnTo>
                  <a:lnTo>
                    <a:pt x="59" y="39"/>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592" name="Freeform 36"/>
            <p:cNvSpPr>
              <a:spLocks/>
            </p:cNvSpPr>
            <p:nvPr/>
          </p:nvSpPr>
          <p:spPr bwMode="auto">
            <a:xfrm>
              <a:off x="1536" y="2955"/>
              <a:ext cx="64" cy="49"/>
            </a:xfrm>
            <a:custGeom>
              <a:avLst/>
              <a:gdLst>
                <a:gd name="T0" fmla="*/ 3 w 76"/>
                <a:gd name="T1" fmla="*/ 12 h 51"/>
                <a:gd name="T2" fmla="*/ 3 w 76"/>
                <a:gd name="T3" fmla="*/ 12 h 51"/>
                <a:gd name="T4" fmla="*/ 3 w 76"/>
                <a:gd name="T5" fmla="*/ 12 h 51"/>
                <a:gd name="T6" fmla="*/ 3 w 76"/>
                <a:gd name="T7" fmla="*/ 12 h 51"/>
                <a:gd name="T8" fmla="*/ 3 w 76"/>
                <a:gd name="T9" fmla="*/ 12 h 51"/>
                <a:gd name="T10" fmla="*/ 3 w 76"/>
                <a:gd name="T11" fmla="*/ 12 h 51"/>
                <a:gd name="T12" fmla="*/ 3 w 76"/>
                <a:gd name="T13" fmla="*/ 12 h 51"/>
                <a:gd name="T14" fmla="*/ 3 w 76"/>
                <a:gd name="T15" fmla="*/ 12 h 51"/>
                <a:gd name="T16" fmla="*/ 3 w 76"/>
                <a:gd name="T17" fmla="*/ 12 h 51"/>
                <a:gd name="T18" fmla="*/ 3 w 76"/>
                <a:gd name="T19" fmla="*/ 12 h 51"/>
                <a:gd name="T20" fmla="*/ 3 w 76"/>
                <a:gd name="T21" fmla="*/ 12 h 51"/>
                <a:gd name="T22" fmla="*/ 3 w 76"/>
                <a:gd name="T23" fmla="*/ 9 h 51"/>
                <a:gd name="T24" fmla="*/ 3 w 76"/>
                <a:gd name="T25" fmla="*/ 5 h 51"/>
                <a:gd name="T26" fmla="*/ 3 w 76"/>
                <a:gd name="T27" fmla="*/ 2 h 51"/>
                <a:gd name="T28" fmla="*/ 3 w 76"/>
                <a:gd name="T29" fmla="*/ 0 h 51"/>
                <a:gd name="T30" fmla="*/ 3 w 76"/>
                <a:gd name="T31" fmla="*/ 2 h 51"/>
                <a:gd name="T32" fmla="*/ 3 w 76"/>
                <a:gd name="T33" fmla="*/ 6 h 51"/>
                <a:gd name="T34" fmla="*/ 3 w 76"/>
                <a:gd name="T35" fmla="*/ 12 h 51"/>
                <a:gd name="T36" fmla="*/ 3 w 76"/>
                <a:gd name="T37" fmla="*/ 12 h 51"/>
                <a:gd name="T38" fmla="*/ 3 w 76"/>
                <a:gd name="T39" fmla="*/ 12 h 51"/>
                <a:gd name="T40" fmla="*/ 1 w 76"/>
                <a:gd name="T41" fmla="*/ 12 h 51"/>
                <a:gd name="T42" fmla="*/ 0 w 76"/>
                <a:gd name="T43" fmla="*/ 12 h 51"/>
                <a:gd name="T44" fmla="*/ 1 w 76"/>
                <a:gd name="T45" fmla="*/ 12 h 51"/>
                <a:gd name="T46" fmla="*/ 3 w 76"/>
                <a:gd name="T47" fmla="*/ 12 h 51"/>
                <a:gd name="T48" fmla="*/ 3 w 76"/>
                <a:gd name="T49" fmla="*/ 12 h 51"/>
                <a:gd name="T50" fmla="*/ 3 w 76"/>
                <a:gd name="T51" fmla="*/ 12 h 51"/>
                <a:gd name="T52" fmla="*/ 3 w 76"/>
                <a:gd name="T53" fmla="*/ 12 h 51"/>
                <a:gd name="T54" fmla="*/ 3 w 76"/>
                <a:gd name="T55" fmla="*/ 12 h 51"/>
                <a:gd name="T56" fmla="*/ 3 w 76"/>
                <a:gd name="T57" fmla="*/ 12 h 51"/>
                <a:gd name="T58" fmla="*/ 3 w 76"/>
                <a:gd name="T59" fmla="*/ 12 h 51"/>
                <a:gd name="T60" fmla="*/ 3 w 76"/>
                <a:gd name="T61" fmla="*/ 12 h 51"/>
                <a:gd name="T62" fmla="*/ 3 w 76"/>
                <a:gd name="T63" fmla="*/ 12 h 51"/>
                <a:gd name="T64" fmla="*/ 3 w 76"/>
                <a:gd name="T65" fmla="*/ 12 h 5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6"/>
                <a:gd name="T100" fmla="*/ 0 h 51"/>
                <a:gd name="T101" fmla="*/ 76 w 76"/>
                <a:gd name="T102" fmla="*/ 51 h 5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6" h="51">
                  <a:moveTo>
                    <a:pt x="53" y="46"/>
                  </a:moveTo>
                  <a:lnTo>
                    <a:pt x="59" y="44"/>
                  </a:lnTo>
                  <a:lnTo>
                    <a:pt x="66" y="41"/>
                  </a:lnTo>
                  <a:lnTo>
                    <a:pt x="70" y="38"/>
                  </a:lnTo>
                  <a:lnTo>
                    <a:pt x="73" y="33"/>
                  </a:lnTo>
                  <a:lnTo>
                    <a:pt x="75" y="29"/>
                  </a:lnTo>
                  <a:lnTo>
                    <a:pt x="74" y="26"/>
                  </a:lnTo>
                  <a:lnTo>
                    <a:pt x="71" y="24"/>
                  </a:lnTo>
                  <a:lnTo>
                    <a:pt x="67" y="21"/>
                  </a:lnTo>
                  <a:lnTo>
                    <a:pt x="59" y="18"/>
                  </a:lnTo>
                  <a:lnTo>
                    <a:pt x="53" y="14"/>
                  </a:lnTo>
                  <a:lnTo>
                    <a:pt x="48" y="9"/>
                  </a:lnTo>
                  <a:lnTo>
                    <a:pt x="43" y="5"/>
                  </a:lnTo>
                  <a:lnTo>
                    <a:pt x="39" y="2"/>
                  </a:lnTo>
                  <a:lnTo>
                    <a:pt x="36" y="0"/>
                  </a:lnTo>
                  <a:lnTo>
                    <a:pt x="31" y="2"/>
                  </a:lnTo>
                  <a:lnTo>
                    <a:pt x="26" y="6"/>
                  </a:lnTo>
                  <a:lnTo>
                    <a:pt x="17" y="12"/>
                  </a:lnTo>
                  <a:lnTo>
                    <a:pt x="9" y="19"/>
                  </a:lnTo>
                  <a:lnTo>
                    <a:pt x="5" y="25"/>
                  </a:lnTo>
                  <a:lnTo>
                    <a:pt x="1" y="30"/>
                  </a:lnTo>
                  <a:lnTo>
                    <a:pt x="0" y="35"/>
                  </a:lnTo>
                  <a:lnTo>
                    <a:pt x="1" y="38"/>
                  </a:lnTo>
                  <a:lnTo>
                    <a:pt x="3" y="42"/>
                  </a:lnTo>
                  <a:lnTo>
                    <a:pt x="7" y="44"/>
                  </a:lnTo>
                  <a:lnTo>
                    <a:pt x="10" y="46"/>
                  </a:lnTo>
                  <a:lnTo>
                    <a:pt x="16" y="48"/>
                  </a:lnTo>
                  <a:lnTo>
                    <a:pt x="23" y="49"/>
                  </a:lnTo>
                  <a:lnTo>
                    <a:pt x="28" y="50"/>
                  </a:lnTo>
                  <a:lnTo>
                    <a:pt x="35" y="50"/>
                  </a:lnTo>
                  <a:lnTo>
                    <a:pt x="40" y="49"/>
                  </a:lnTo>
                  <a:lnTo>
                    <a:pt x="47" y="48"/>
                  </a:lnTo>
                  <a:lnTo>
                    <a:pt x="53" y="46"/>
                  </a:lnTo>
                </a:path>
              </a:pathLst>
            </a:custGeom>
            <a:solidFill>
              <a:srgbClr val="00008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593" name="Freeform 37"/>
            <p:cNvSpPr>
              <a:spLocks/>
            </p:cNvSpPr>
            <p:nvPr/>
          </p:nvSpPr>
          <p:spPr bwMode="auto">
            <a:xfrm>
              <a:off x="1425" y="2654"/>
              <a:ext cx="124" cy="147"/>
            </a:xfrm>
            <a:custGeom>
              <a:avLst/>
              <a:gdLst>
                <a:gd name="T0" fmla="*/ 3 w 148"/>
                <a:gd name="T1" fmla="*/ 15 h 152"/>
                <a:gd name="T2" fmla="*/ 3 w 148"/>
                <a:gd name="T3" fmla="*/ 15 h 152"/>
                <a:gd name="T4" fmla="*/ 3 w 148"/>
                <a:gd name="T5" fmla="*/ 15 h 152"/>
                <a:gd name="T6" fmla="*/ 3 w 148"/>
                <a:gd name="T7" fmla="*/ 15 h 152"/>
                <a:gd name="T8" fmla="*/ 3 w 148"/>
                <a:gd name="T9" fmla="*/ 15 h 152"/>
                <a:gd name="T10" fmla="*/ 3 w 148"/>
                <a:gd name="T11" fmla="*/ 15 h 152"/>
                <a:gd name="T12" fmla="*/ 3 w 148"/>
                <a:gd name="T13" fmla="*/ 15 h 152"/>
                <a:gd name="T14" fmla="*/ 3 w 148"/>
                <a:gd name="T15" fmla="*/ 15 h 152"/>
                <a:gd name="T16" fmla="*/ 3 w 148"/>
                <a:gd name="T17" fmla="*/ 15 h 152"/>
                <a:gd name="T18" fmla="*/ 3 w 148"/>
                <a:gd name="T19" fmla="*/ 15 h 152"/>
                <a:gd name="T20" fmla="*/ 3 w 148"/>
                <a:gd name="T21" fmla="*/ 15 h 152"/>
                <a:gd name="T22" fmla="*/ 3 w 148"/>
                <a:gd name="T23" fmla="*/ 15 h 152"/>
                <a:gd name="T24" fmla="*/ 3 w 148"/>
                <a:gd name="T25" fmla="*/ 15 h 152"/>
                <a:gd name="T26" fmla="*/ 3 w 148"/>
                <a:gd name="T27" fmla="*/ 15 h 152"/>
                <a:gd name="T28" fmla="*/ 3 w 148"/>
                <a:gd name="T29" fmla="*/ 15 h 152"/>
                <a:gd name="T30" fmla="*/ 3 w 148"/>
                <a:gd name="T31" fmla="*/ 15 h 152"/>
                <a:gd name="T32" fmla="*/ 0 w 148"/>
                <a:gd name="T33" fmla="*/ 15 h 152"/>
                <a:gd name="T34" fmla="*/ 3 w 148"/>
                <a:gd name="T35" fmla="*/ 15 h 152"/>
                <a:gd name="T36" fmla="*/ 3 w 148"/>
                <a:gd name="T37" fmla="*/ 15 h 152"/>
                <a:gd name="T38" fmla="*/ 3 w 148"/>
                <a:gd name="T39" fmla="*/ 15 h 152"/>
                <a:gd name="T40" fmla="*/ 3 w 148"/>
                <a:gd name="T41" fmla="*/ 15 h 152"/>
                <a:gd name="T42" fmla="*/ 3 w 148"/>
                <a:gd name="T43" fmla="*/ 15 h 152"/>
                <a:gd name="T44" fmla="*/ 3 w 148"/>
                <a:gd name="T45" fmla="*/ 15 h 152"/>
                <a:gd name="T46" fmla="*/ 3 w 148"/>
                <a:gd name="T47" fmla="*/ 15 h 152"/>
                <a:gd name="T48" fmla="*/ 3 w 148"/>
                <a:gd name="T49" fmla="*/ 15 h 152"/>
                <a:gd name="T50" fmla="*/ 3 w 148"/>
                <a:gd name="T51" fmla="*/ 15 h 152"/>
                <a:gd name="T52" fmla="*/ 3 w 148"/>
                <a:gd name="T53" fmla="*/ 15 h 152"/>
                <a:gd name="T54" fmla="*/ 3 w 148"/>
                <a:gd name="T55" fmla="*/ 15 h 152"/>
                <a:gd name="T56" fmla="*/ 3 w 148"/>
                <a:gd name="T57" fmla="*/ 15 h 152"/>
                <a:gd name="T58" fmla="*/ 3 w 148"/>
                <a:gd name="T59" fmla="*/ 15 h 152"/>
                <a:gd name="T60" fmla="*/ 3 w 148"/>
                <a:gd name="T61" fmla="*/ 15 h 152"/>
                <a:gd name="T62" fmla="*/ 3 w 148"/>
                <a:gd name="T63" fmla="*/ 15 h 152"/>
                <a:gd name="T64" fmla="*/ 3 w 148"/>
                <a:gd name="T65" fmla="*/ 15 h 152"/>
                <a:gd name="T66" fmla="*/ 3 w 148"/>
                <a:gd name="T67" fmla="*/ 15 h 152"/>
                <a:gd name="T68" fmla="*/ 3 w 148"/>
                <a:gd name="T69" fmla="*/ 15 h 152"/>
                <a:gd name="T70" fmla="*/ 3 w 148"/>
                <a:gd name="T71" fmla="*/ 15 h 152"/>
                <a:gd name="T72" fmla="*/ 3 w 148"/>
                <a:gd name="T73" fmla="*/ 15 h 152"/>
                <a:gd name="T74" fmla="*/ 3 w 148"/>
                <a:gd name="T75" fmla="*/ 15 h 152"/>
                <a:gd name="T76" fmla="*/ 3 w 148"/>
                <a:gd name="T77" fmla="*/ 15 h 152"/>
                <a:gd name="T78" fmla="*/ 3 w 148"/>
                <a:gd name="T79" fmla="*/ 15 h 152"/>
                <a:gd name="T80" fmla="*/ 3 w 148"/>
                <a:gd name="T81" fmla="*/ 0 h 152"/>
                <a:gd name="T82" fmla="*/ 3 w 148"/>
                <a:gd name="T83" fmla="*/ 8 h 152"/>
                <a:gd name="T84" fmla="*/ 3 w 148"/>
                <a:gd name="T85" fmla="*/ 15 h 152"/>
                <a:gd name="T86" fmla="*/ 3 w 148"/>
                <a:gd name="T87" fmla="*/ 15 h 152"/>
                <a:gd name="T88" fmla="*/ 3 w 148"/>
                <a:gd name="T89" fmla="*/ 15 h 152"/>
                <a:gd name="T90" fmla="*/ 3 w 148"/>
                <a:gd name="T91" fmla="*/ 15 h 152"/>
                <a:gd name="T92" fmla="*/ 3 w 148"/>
                <a:gd name="T93" fmla="*/ 15 h 152"/>
                <a:gd name="T94" fmla="*/ 3 w 148"/>
                <a:gd name="T95" fmla="*/ 15 h 152"/>
                <a:gd name="T96" fmla="*/ 3 w 148"/>
                <a:gd name="T97" fmla="*/ 15 h 15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48"/>
                <a:gd name="T148" fmla="*/ 0 h 152"/>
                <a:gd name="T149" fmla="*/ 148 w 148"/>
                <a:gd name="T150" fmla="*/ 152 h 15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48" h="152">
                  <a:moveTo>
                    <a:pt x="72" y="60"/>
                  </a:moveTo>
                  <a:lnTo>
                    <a:pt x="69" y="73"/>
                  </a:lnTo>
                  <a:lnTo>
                    <a:pt x="65" y="85"/>
                  </a:lnTo>
                  <a:lnTo>
                    <a:pt x="61" y="93"/>
                  </a:lnTo>
                  <a:lnTo>
                    <a:pt x="56" y="102"/>
                  </a:lnTo>
                  <a:lnTo>
                    <a:pt x="51" y="109"/>
                  </a:lnTo>
                  <a:lnTo>
                    <a:pt x="46" y="114"/>
                  </a:lnTo>
                  <a:lnTo>
                    <a:pt x="41" y="118"/>
                  </a:lnTo>
                  <a:lnTo>
                    <a:pt x="37" y="122"/>
                  </a:lnTo>
                  <a:lnTo>
                    <a:pt x="31" y="125"/>
                  </a:lnTo>
                  <a:lnTo>
                    <a:pt x="25" y="128"/>
                  </a:lnTo>
                  <a:lnTo>
                    <a:pt x="21" y="131"/>
                  </a:lnTo>
                  <a:lnTo>
                    <a:pt x="16" y="134"/>
                  </a:lnTo>
                  <a:lnTo>
                    <a:pt x="12" y="137"/>
                  </a:lnTo>
                  <a:lnTo>
                    <a:pt x="7" y="141"/>
                  </a:lnTo>
                  <a:lnTo>
                    <a:pt x="3" y="145"/>
                  </a:lnTo>
                  <a:lnTo>
                    <a:pt x="0" y="151"/>
                  </a:lnTo>
                  <a:lnTo>
                    <a:pt x="11" y="148"/>
                  </a:lnTo>
                  <a:lnTo>
                    <a:pt x="22" y="145"/>
                  </a:lnTo>
                  <a:lnTo>
                    <a:pt x="32" y="143"/>
                  </a:lnTo>
                  <a:lnTo>
                    <a:pt x="42" y="139"/>
                  </a:lnTo>
                  <a:lnTo>
                    <a:pt x="51" y="137"/>
                  </a:lnTo>
                  <a:lnTo>
                    <a:pt x="61" y="134"/>
                  </a:lnTo>
                  <a:lnTo>
                    <a:pt x="70" y="131"/>
                  </a:lnTo>
                  <a:lnTo>
                    <a:pt x="78" y="128"/>
                  </a:lnTo>
                  <a:lnTo>
                    <a:pt x="85" y="124"/>
                  </a:lnTo>
                  <a:lnTo>
                    <a:pt x="93" y="119"/>
                  </a:lnTo>
                  <a:lnTo>
                    <a:pt x="99" y="115"/>
                  </a:lnTo>
                  <a:lnTo>
                    <a:pt x="105" y="110"/>
                  </a:lnTo>
                  <a:lnTo>
                    <a:pt x="111" y="104"/>
                  </a:lnTo>
                  <a:lnTo>
                    <a:pt x="115" y="97"/>
                  </a:lnTo>
                  <a:lnTo>
                    <a:pt x="119" y="89"/>
                  </a:lnTo>
                  <a:lnTo>
                    <a:pt x="122" y="80"/>
                  </a:lnTo>
                  <a:lnTo>
                    <a:pt x="126" y="65"/>
                  </a:lnTo>
                  <a:lnTo>
                    <a:pt x="129" y="56"/>
                  </a:lnTo>
                  <a:lnTo>
                    <a:pt x="130" y="49"/>
                  </a:lnTo>
                  <a:lnTo>
                    <a:pt x="131" y="45"/>
                  </a:lnTo>
                  <a:lnTo>
                    <a:pt x="132" y="39"/>
                  </a:lnTo>
                  <a:lnTo>
                    <a:pt x="135" y="32"/>
                  </a:lnTo>
                  <a:lnTo>
                    <a:pt x="140" y="19"/>
                  </a:lnTo>
                  <a:lnTo>
                    <a:pt x="147" y="0"/>
                  </a:lnTo>
                  <a:lnTo>
                    <a:pt x="135" y="8"/>
                  </a:lnTo>
                  <a:lnTo>
                    <a:pt x="123" y="18"/>
                  </a:lnTo>
                  <a:lnTo>
                    <a:pt x="111" y="27"/>
                  </a:lnTo>
                  <a:lnTo>
                    <a:pt x="98" y="37"/>
                  </a:lnTo>
                  <a:lnTo>
                    <a:pt x="88" y="45"/>
                  </a:lnTo>
                  <a:lnTo>
                    <a:pt x="80" y="52"/>
                  </a:lnTo>
                  <a:lnTo>
                    <a:pt x="74" y="58"/>
                  </a:lnTo>
                  <a:lnTo>
                    <a:pt x="72" y="60"/>
                  </a:lnTo>
                </a:path>
              </a:pathLst>
            </a:custGeom>
            <a:solidFill>
              <a:srgbClr val="A0200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594" name="Freeform 38"/>
            <p:cNvSpPr>
              <a:spLocks/>
            </p:cNvSpPr>
            <p:nvPr/>
          </p:nvSpPr>
          <p:spPr bwMode="auto">
            <a:xfrm>
              <a:off x="1425" y="2654"/>
              <a:ext cx="128" cy="152"/>
            </a:xfrm>
            <a:custGeom>
              <a:avLst/>
              <a:gdLst>
                <a:gd name="T0" fmla="*/ 3 w 153"/>
                <a:gd name="T1" fmla="*/ 13 h 158"/>
                <a:gd name="T2" fmla="*/ 3 w 153"/>
                <a:gd name="T3" fmla="*/ 13 h 158"/>
                <a:gd name="T4" fmla="*/ 3 w 153"/>
                <a:gd name="T5" fmla="*/ 13 h 158"/>
                <a:gd name="T6" fmla="*/ 3 w 153"/>
                <a:gd name="T7" fmla="*/ 13 h 158"/>
                <a:gd name="T8" fmla="*/ 3 w 153"/>
                <a:gd name="T9" fmla="*/ 13 h 158"/>
                <a:gd name="T10" fmla="*/ 3 w 153"/>
                <a:gd name="T11" fmla="*/ 13 h 158"/>
                <a:gd name="T12" fmla="*/ 3 w 153"/>
                <a:gd name="T13" fmla="*/ 13 h 158"/>
                <a:gd name="T14" fmla="*/ 3 w 153"/>
                <a:gd name="T15" fmla="*/ 13 h 158"/>
                <a:gd name="T16" fmla="*/ 3 w 153"/>
                <a:gd name="T17" fmla="*/ 13 h 158"/>
                <a:gd name="T18" fmla="*/ 3 w 153"/>
                <a:gd name="T19" fmla="*/ 13 h 158"/>
                <a:gd name="T20" fmla="*/ 3 w 153"/>
                <a:gd name="T21" fmla="*/ 13 h 158"/>
                <a:gd name="T22" fmla="*/ 3 w 153"/>
                <a:gd name="T23" fmla="*/ 13 h 158"/>
                <a:gd name="T24" fmla="*/ 3 w 153"/>
                <a:gd name="T25" fmla="*/ 13 h 158"/>
                <a:gd name="T26" fmla="*/ 3 w 153"/>
                <a:gd name="T27" fmla="*/ 13 h 158"/>
                <a:gd name="T28" fmla="*/ 3 w 153"/>
                <a:gd name="T29" fmla="*/ 13 h 158"/>
                <a:gd name="T30" fmla="*/ 3 w 153"/>
                <a:gd name="T31" fmla="*/ 13 h 158"/>
                <a:gd name="T32" fmla="*/ 3 w 153"/>
                <a:gd name="T33" fmla="*/ 13 h 158"/>
                <a:gd name="T34" fmla="*/ 0 w 153"/>
                <a:gd name="T35" fmla="*/ 13 h 158"/>
                <a:gd name="T36" fmla="*/ 3 w 153"/>
                <a:gd name="T37" fmla="*/ 13 h 158"/>
                <a:gd name="T38" fmla="*/ 3 w 153"/>
                <a:gd name="T39" fmla="*/ 13 h 158"/>
                <a:gd name="T40" fmla="*/ 3 w 153"/>
                <a:gd name="T41" fmla="*/ 13 h 158"/>
                <a:gd name="T42" fmla="*/ 3 w 153"/>
                <a:gd name="T43" fmla="*/ 13 h 158"/>
                <a:gd name="T44" fmla="*/ 3 w 153"/>
                <a:gd name="T45" fmla="*/ 13 h 158"/>
                <a:gd name="T46" fmla="*/ 3 w 153"/>
                <a:gd name="T47" fmla="*/ 13 h 158"/>
                <a:gd name="T48" fmla="*/ 3 w 153"/>
                <a:gd name="T49" fmla="*/ 13 h 158"/>
                <a:gd name="T50" fmla="*/ 3 w 153"/>
                <a:gd name="T51" fmla="*/ 13 h 158"/>
                <a:gd name="T52" fmla="*/ 3 w 153"/>
                <a:gd name="T53" fmla="*/ 13 h 158"/>
                <a:gd name="T54" fmla="*/ 3 w 153"/>
                <a:gd name="T55" fmla="*/ 13 h 158"/>
                <a:gd name="T56" fmla="*/ 3 w 153"/>
                <a:gd name="T57" fmla="*/ 13 h 158"/>
                <a:gd name="T58" fmla="*/ 3 w 153"/>
                <a:gd name="T59" fmla="*/ 13 h 158"/>
                <a:gd name="T60" fmla="*/ 3 w 153"/>
                <a:gd name="T61" fmla="*/ 13 h 158"/>
                <a:gd name="T62" fmla="*/ 3 w 153"/>
                <a:gd name="T63" fmla="*/ 13 h 158"/>
                <a:gd name="T64" fmla="*/ 3 w 153"/>
                <a:gd name="T65" fmla="*/ 13 h 158"/>
                <a:gd name="T66" fmla="*/ 3 w 153"/>
                <a:gd name="T67" fmla="*/ 13 h 158"/>
                <a:gd name="T68" fmla="*/ 3 w 153"/>
                <a:gd name="T69" fmla="*/ 13 h 158"/>
                <a:gd name="T70" fmla="*/ 3 w 153"/>
                <a:gd name="T71" fmla="*/ 13 h 158"/>
                <a:gd name="T72" fmla="*/ 3 w 153"/>
                <a:gd name="T73" fmla="*/ 13 h 158"/>
                <a:gd name="T74" fmla="*/ 3 w 153"/>
                <a:gd name="T75" fmla="*/ 13 h 158"/>
                <a:gd name="T76" fmla="*/ 3 w 153"/>
                <a:gd name="T77" fmla="*/ 13 h 158"/>
                <a:gd name="T78" fmla="*/ 3 w 153"/>
                <a:gd name="T79" fmla="*/ 13 h 158"/>
                <a:gd name="T80" fmla="*/ 3 w 153"/>
                <a:gd name="T81" fmla="*/ 13 h 158"/>
                <a:gd name="T82" fmla="*/ 3 w 153"/>
                <a:gd name="T83" fmla="*/ 0 h 158"/>
                <a:gd name="T84" fmla="*/ 3 w 153"/>
                <a:gd name="T85" fmla="*/ 8 h 158"/>
                <a:gd name="T86" fmla="*/ 3 w 153"/>
                <a:gd name="T87" fmla="*/ 13 h 158"/>
                <a:gd name="T88" fmla="*/ 3 w 153"/>
                <a:gd name="T89" fmla="*/ 13 h 158"/>
                <a:gd name="T90" fmla="*/ 3 w 153"/>
                <a:gd name="T91" fmla="*/ 13 h 158"/>
                <a:gd name="T92" fmla="*/ 3 w 153"/>
                <a:gd name="T93" fmla="*/ 13 h 158"/>
                <a:gd name="T94" fmla="*/ 3 w 153"/>
                <a:gd name="T95" fmla="*/ 13 h 158"/>
                <a:gd name="T96" fmla="*/ 3 w 153"/>
                <a:gd name="T97" fmla="*/ 13 h 158"/>
                <a:gd name="T98" fmla="*/ 3 w 153"/>
                <a:gd name="T99" fmla="*/ 13 h 1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53"/>
                <a:gd name="T151" fmla="*/ 0 h 158"/>
                <a:gd name="T152" fmla="*/ 153 w 153"/>
                <a:gd name="T153" fmla="*/ 158 h 1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53" h="158">
                  <a:moveTo>
                    <a:pt x="74" y="62"/>
                  </a:moveTo>
                  <a:lnTo>
                    <a:pt x="74" y="62"/>
                  </a:lnTo>
                  <a:lnTo>
                    <a:pt x="71" y="76"/>
                  </a:lnTo>
                  <a:lnTo>
                    <a:pt x="67" y="88"/>
                  </a:lnTo>
                  <a:lnTo>
                    <a:pt x="63" y="97"/>
                  </a:lnTo>
                  <a:lnTo>
                    <a:pt x="58" y="106"/>
                  </a:lnTo>
                  <a:lnTo>
                    <a:pt x="53" y="113"/>
                  </a:lnTo>
                  <a:lnTo>
                    <a:pt x="48" y="118"/>
                  </a:lnTo>
                  <a:lnTo>
                    <a:pt x="42" y="123"/>
                  </a:lnTo>
                  <a:lnTo>
                    <a:pt x="38" y="127"/>
                  </a:lnTo>
                  <a:lnTo>
                    <a:pt x="32" y="130"/>
                  </a:lnTo>
                  <a:lnTo>
                    <a:pt x="26" y="133"/>
                  </a:lnTo>
                  <a:lnTo>
                    <a:pt x="22" y="136"/>
                  </a:lnTo>
                  <a:lnTo>
                    <a:pt x="17" y="139"/>
                  </a:lnTo>
                  <a:lnTo>
                    <a:pt x="12" y="142"/>
                  </a:lnTo>
                  <a:lnTo>
                    <a:pt x="8" y="147"/>
                  </a:lnTo>
                  <a:lnTo>
                    <a:pt x="3" y="151"/>
                  </a:lnTo>
                  <a:lnTo>
                    <a:pt x="0" y="157"/>
                  </a:lnTo>
                  <a:lnTo>
                    <a:pt x="11" y="154"/>
                  </a:lnTo>
                  <a:lnTo>
                    <a:pt x="23" y="151"/>
                  </a:lnTo>
                  <a:lnTo>
                    <a:pt x="33" y="149"/>
                  </a:lnTo>
                  <a:lnTo>
                    <a:pt x="43" y="145"/>
                  </a:lnTo>
                  <a:lnTo>
                    <a:pt x="53" y="142"/>
                  </a:lnTo>
                  <a:lnTo>
                    <a:pt x="63" y="139"/>
                  </a:lnTo>
                  <a:lnTo>
                    <a:pt x="72" y="136"/>
                  </a:lnTo>
                  <a:lnTo>
                    <a:pt x="81" y="133"/>
                  </a:lnTo>
                  <a:lnTo>
                    <a:pt x="88" y="129"/>
                  </a:lnTo>
                  <a:lnTo>
                    <a:pt x="96" y="124"/>
                  </a:lnTo>
                  <a:lnTo>
                    <a:pt x="102" y="120"/>
                  </a:lnTo>
                  <a:lnTo>
                    <a:pt x="109" y="114"/>
                  </a:lnTo>
                  <a:lnTo>
                    <a:pt x="115" y="108"/>
                  </a:lnTo>
                  <a:lnTo>
                    <a:pt x="119" y="101"/>
                  </a:lnTo>
                  <a:lnTo>
                    <a:pt x="123" y="93"/>
                  </a:lnTo>
                  <a:lnTo>
                    <a:pt x="126" y="83"/>
                  </a:lnTo>
                  <a:lnTo>
                    <a:pt x="130" y="68"/>
                  </a:lnTo>
                  <a:lnTo>
                    <a:pt x="133" y="58"/>
                  </a:lnTo>
                  <a:lnTo>
                    <a:pt x="134" y="51"/>
                  </a:lnTo>
                  <a:lnTo>
                    <a:pt x="135" y="47"/>
                  </a:lnTo>
                  <a:lnTo>
                    <a:pt x="137" y="41"/>
                  </a:lnTo>
                  <a:lnTo>
                    <a:pt x="140" y="33"/>
                  </a:lnTo>
                  <a:lnTo>
                    <a:pt x="145" y="20"/>
                  </a:lnTo>
                  <a:lnTo>
                    <a:pt x="152" y="0"/>
                  </a:lnTo>
                  <a:lnTo>
                    <a:pt x="140" y="8"/>
                  </a:lnTo>
                  <a:lnTo>
                    <a:pt x="127" y="19"/>
                  </a:lnTo>
                  <a:lnTo>
                    <a:pt x="115" y="28"/>
                  </a:lnTo>
                  <a:lnTo>
                    <a:pt x="101" y="38"/>
                  </a:lnTo>
                  <a:lnTo>
                    <a:pt x="91" y="47"/>
                  </a:lnTo>
                  <a:lnTo>
                    <a:pt x="83" y="54"/>
                  </a:lnTo>
                  <a:lnTo>
                    <a:pt x="77" y="60"/>
                  </a:lnTo>
                  <a:lnTo>
                    <a:pt x="74" y="62"/>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595" name="Freeform 39"/>
            <p:cNvSpPr>
              <a:spLocks/>
            </p:cNvSpPr>
            <p:nvPr/>
          </p:nvSpPr>
          <p:spPr bwMode="auto">
            <a:xfrm>
              <a:off x="1470" y="2724"/>
              <a:ext cx="43" cy="53"/>
            </a:xfrm>
            <a:custGeom>
              <a:avLst/>
              <a:gdLst>
                <a:gd name="T0" fmla="*/ 3 w 51"/>
                <a:gd name="T1" fmla="*/ 11 h 54"/>
                <a:gd name="T2" fmla="*/ 3 w 51"/>
                <a:gd name="T3" fmla="*/ 5 h 54"/>
                <a:gd name="T4" fmla="*/ 3 w 51"/>
                <a:gd name="T5" fmla="*/ 2 h 54"/>
                <a:gd name="T6" fmla="*/ 3 w 51"/>
                <a:gd name="T7" fmla="*/ 0 h 54"/>
                <a:gd name="T8" fmla="*/ 3 w 51"/>
                <a:gd name="T9" fmla="*/ 0 h 54"/>
                <a:gd name="T10" fmla="*/ 3 w 51"/>
                <a:gd name="T11" fmla="*/ 2 h 54"/>
                <a:gd name="T12" fmla="*/ 3 w 51"/>
                <a:gd name="T13" fmla="*/ 5 h 54"/>
                <a:gd name="T14" fmla="*/ 3 w 51"/>
                <a:gd name="T15" fmla="*/ 9 h 54"/>
                <a:gd name="T16" fmla="*/ 3 w 51"/>
                <a:gd name="T17" fmla="*/ 16 h 54"/>
                <a:gd name="T18" fmla="*/ 3 w 51"/>
                <a:gd name="T19" fmla="*/ 23 h 54"/>
                <a:gd name="T20" fmla="*/ 3 w 51"/>
                <a:gd name="T21" fmla="*/ 27 h 54"/>
                <a:gd name="T22" fmla="*/ 3 w 51"/>
                <a:gd name="T23" fmla="*/ 27 h 54"/>
                <a:gd name="T24" fmla="*/ 3 w 51"/>
                <a:gd name="T25" fmla="*/ 27 h 54"/>
                <a:gd name="T26" fmla="*/ 2 w 51"/>
                <a:gd name="T27" fmla="*/ 27 h 54"/>
                <a:gd name="T28" fmla="*/ 0 w 51"/>
                <a:gd name="T29" fmla="*/ 27 h 54"/>
                <a:gd name="T30" fmla="*/ 0 w 51"/>
                <a:gd name="T31" fmla="*/ 27 h 54"/>
                <a:gd name="T32" fmla="*/ 3 w 51"/>
                <a:gd name="T33" fmla="*/ 27 h 54"/>
                <a:gd name="T34" fmla="*/ 3 w 51"/>
                <a:gd name="T35" fmla="*/ 27 h 54"/>
                <a:gd name="T36" fmla="*/ 3 w 51"/>
                <a:gd name="T37" fmla="*/ 27 h 54"/>
                <a:gd name="T38" fmla="*/ 3 w 51"/>
                <a:gd name="T39" fmla="*/ 27 h 54"/>
                <a:gd name="T40" fmla="*/ 3 w 51"/>
                <a:gd name="T41" fmla="*/ 27 h 54"/>
                <a:gd name="T42" fmla="*/ 3 w 51"/>
                <a:gd name="T43" fmla="*/ 27 h 54"/>
                <a:gd name="T44" fmla="*/ 3 w 51"/>
                <a:gd name="T45" fmla="*/ 23 h 54"/>
                <a:gd name="T46" fmla="*/ 3 w 51"/>
                <a:gd name="T47" fmla="*/ 17 h 54"/>
                <a:gd name="T48" fmla="*/ 3 w 51"/>
                <a:gd name="T49" fmla="*/ 11 h 5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1"/>
                <a:gd name="T76" fmla="*/ 0 h 54"/>
                <a:gd name="T77" fmla="*/ 51 w 51"/>
                <a:gd name="T78" fmla="*/ 54 h 5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1" h="54">
                  <a:moveTo>
                    <a:pt x="49" y="11"/>
                  </a:moveTo>
                  <a:lnTo>
                    <a:pt x="45" y="5"/>
                  </a:lnTo>
                  <a:lnTo>
                    <a:pt x="41" y="2"/>
                  </a:lnTo>
                  <a:lnTo>
                    <a:pt x="37" y="0"/>
                  </a:lnTo>
                  <a:lnTo>
                    <a:pt x="33" y="0"/>
                  </a:lnTo>
                  <a:lnTo>
                    <a:pt x="31" y="2"/>
                  </a:lnTo>
                  <a:lnTo>
                    <a:pt x="28" y="5"/>
                  </a:lnTo>
                  <a:lnTo>
                    <a:pt x="25" y="9"/>
                  </a:lnTo>
                  <a:lnTo>
                    <a:pt x="23" y="16"/>
                  </a:lnTo>
                  <a:lnTo>
                    <a:pt x="21" y="23"/>
                  </a:lnTo>
                  <a:lnTo>
                    <a:pt x="16" y="31"/>
                  </a:lnTo>
                  <a:lnTo>
                    <a:pt x="11" y="37"/>
                  </a:lnTo>
                  <a:lnTo>
                    <a:pt x="6" y="43"/>
                  </a:lnTo>
                  <a:lnTo>
                    <a:pt x="2" y="47"/>
                  </a:lnTo>
                  <a:lnTo>
                    <a:pt x="0" y="50"/>
                  </a:lnTo>
                  <a:lnTo>
                    <a:pt x="0" y="53"/>
                  </a:lnTo>
                  <a:lnTo>
                    <a:pt x="5" y="52"/>
                  </a:lnTo>
                  <a:lnTo>
                    <a:pt x="11" y="49"/>
                  </a:lnTo>
                  <a:lnTo>
                    <a:pt x="19" y="47"/>
                  </a:lnTo>
                  <a:lnTo>
                    <a:pt x="27" y="42"/>
                  </a:lnTo>
                  <a:lnTo>
                    <a:pt x="35" y="36"/>
                  </a:lnTo>
                  <a:lnTo>
                    <a:pt x="43" y="31"/>
                  </a:lnTo>
                  <a:lnTo>
                    <a:pt x="47" y="23"/>
                  </a:lnTo>
                  <a:lnTo>
                    <a:pt x="50" y="17"/>
                  </a:lnTo>
                  <a:lnTo>
                    <a:pt x="49" y="11"/>
                  </a:lnTo>
                </a:path>
              </a:pathLst>
            </a:custGeom>
            <a:solidFill>
              <a:srgbClr val="E0C08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596" name="Freeform 40"/>
            <p:cNvSpPr>
              <a:spLocks/>
            </p:cNvSpPr>
            <p:nvPr/>
          </p:nvSpPr>
          <p:spPr bwMode="auto">
            <a:xfrm>
              <a:off x="1470" y="2724"/>
              <a:ext cx="47" cy="58"/>
            </a:xfrm>
            <a:custGeom>
              <a:avLst/>
              <a:gdLst>
                <a:gd name="T0" fmla="*/ 3 w 56"/>
                <a:gd name="T1" fmla="*/ 12 h 60"/>
                <a:gd name="T2" fmla="*/ 3 w 56"/>
                <a:gd name="T3" fmla="*/ 12 h 60"/>
                <a:gd name="T4" fmla="*/ 3 w 56"/>
                <a:gd name="T5" fmla="*/ 6 h 60"/>
                <a:gd name="T6" fmla="*/ 3 w 56"/>
                <a:gd name="T7" fmla="*/ 2 h 60"/>
                <a:gd name="T8" fmla="*/ 3 w 56"/>
                <a:gd name="T9" fmla="*/ 0 h 60"/>
                <a:gd name="T10" fmla="*/ 3 w 56"/>
                <a:gd name="T11" fmla="*/ 0 h 60"/>
                <a:gd name="T12" fmla="*/ 3 w 56"/>
                <a:gd name="T13" fmla="*/ 2 h 60"/>
                <a:gd name="T14" fmla="*/ 3 w 56"/>
                <a:gd name="T15" fmla="*/ 6 h 60"/>
                <a:gd name="T16" fmla="*/ 3 w 56"/>
                <a:gd name="T17" fmla="*/ 10 h 60"/>
                <a:gd name="T18" fmla="*/ 3 w 56"/>
                <a:gd name="T19" fmla="*/ 15 h 60"/>
                <a:gd name="T20" fmla="*/ 3 w 56"/>
                <a:gd name="T21" fmla="*/ 15 h 60"/>
                <a:gd name="T22" fmla="*/ 3 w 56"/>
                <a:gd name="T23" fmla="*/ 15 h 60"/>
                <a:gd name="T24" fmla="*/ 3 w 56"/>
                <a:gd name="T25" fmla="*/ 15 h 60"/>
                <a:gd name="T26" fmla="*/ 3 w 56"/>
                <a:gd name="T27" fmla="*/ 15 h 60"/>
                <a:gd name="T28" fmla="*/ 2 w 56"/>
                <a:gd name="T29" fmla="*/ 15 h 60"/>
                <a:gd name="T30" fmla="*/ 0 w 56"/>
                <a:gd name="T31" fmla="*/ 15 h 60"/>
                <a:gd name="T32" fmla="*/ 0 w 56"/>
                <a:gd name="T33" fmla="*/ 15 h 60"/>
                <a:gd name="T34" fmla="*/ 3 w 56"/>
                <a:gd name="T35" fmla="*/ 15 h 60"/>
                <a:gd name="T36" fmla="*/ 3 w 56"/>
                <a:gd name="T37" fmla="*/ 15 h 60"/>
                <a:gd name="T38" fmla="*/ 3 w 56"/>
                <a:gd name="T39" fmla="*/ 15 h 60"/>
                <a:gd name="T40" fmla="*/ 3 w 56"/>
                <a:gd name="T41" fmla="*/ 15 h 60"/>
                <a:gd name="T42" fmla="*/ 3 w 56"/>
                <a:gd name="T43" fmla="*/ 15 h 60"/>
                <a:gd name="T44" fmla="*/ 3 w 56"/>
                <a:gd name="T45" fmla="*/ 15 h 60"/>
                <a:gd name="T46" fmla="*/ 3 w 56"/>
                <a:gd name="T47" fmla="*/ 15 h 60"/>
                <a:gd name="T48" fmla="*/ 3 w 56"/>
                <a:gd name="T49" fmla="*/ 15 h 60"/>
                <a:gd name="T50" fmla="*/ 3 w 56"/>
                <a:gd name="T51" fmla="*/ 12 h 6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6"/>
                <a:gd name="T79" fmla="*/ 0 h 60"/>
                <a:gd name="T80" fmla="*/ 56 w 56"/>
                <a:gd name="T81" fmla="*/ 60 h 6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6" h="60">
                  <a:moveTo>
                    <a:pt x="54" y="12"/>
                  </a:moveTo>
                  <a:lnTo>
                    <a:pt x="54" y="12"/>
                  </a:lnTo>
                  <a:lnTo>
                    <a:pt x="49" y="6"/>
                  </a:lnTo>
                  <a:lnTo>
                    <a:pt x="45" y="2"/>
                  </a:lnTo>
                  <a:lnTo>
                    <a:pt x="40" y="0"/>
                  </a:lnTo>
                  <a:lnTo>
                    <a:pt x="36" y="0"/>
                  </a:lnTo>
                  <a:lnTo>
                    <a:pt x="34" y="2"/>
                  </a:lnTo>
                  <a:lnTo>
                    <a:pt x="30" y="6"/>
                  </a:lnTo>
                  <a:lnTo>
                    <a:pt x="28" y="10"/>
                  </a:lnTo>
                  <a:lnTo>
                    <a:pt x="26" y="18"/>
                  </a:lnTo>
                  <a:lnTo>
                    <a:pt x="23" y="26"/>
                  </a:lnTo>
                  <a:lnTo>
                    <a:pt x="18" y="34"/>
                  </a:lnTo>
                  <a:lnTo>
                    <a:pt x="12" y="41"/>
                  </a:lnTo>
                  <a:lnTo>
                    <a:pt x="7" y="48"/>
                  </a:lnTo>
                  <a:lnTo>
                    <a:pt x="2" y="52"/>
                  </a:lnTo>
                  <a:lnTo>
                    <a:pt x="0" y="56"/>
                  </a:lnTo>
                  <a:lnTo>
                    <a:pt x="0" y="59"/>
                  </a:lnTo>
                  <a:lnTo>
                    <a:pt x="6" y="58"/>
                  </a:lnTo>
                  <a:lnTo>
                    <a:pt x="12" y="55"/>
                  </a:lnTo>
                  <a:lnTo>
                    <a:pt x="21" y="52"/>
                  </a:lnTo>
                  <a:lnTo>
                    <a:pt x="29" y="47"/>
                  </a:lnTo>
                  <a:lnTo>
                    <a:pt x="38" y="40"/>
                  </a:lnTo>
                  <a:lnTo>
                    <a:pt x="47" y="34"/>
                  </a:lnTo>
                  <a:lnTo>
                    <a:pt x="52" y="26"/>
                  </a:lnTo>
                  <a:lnTo>
                    <a:pt x="55" y="19"/>
                  </a:lnTo>
                  <a:lnTo>
                    <a:pt x="54" y="12"/>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597" name="Freeform 41"/>
            <p:cNvSpPr>
              <a:spLocks/>
            </p:cNvSpPr>
            <p:nvPr/>
          </p:nvSpPr>
          <p:spPr bwMode="auto">
            <a:xfrm>
              <a:off x="1494" y="2457"/>
              <a:ext cx="58" cy="201"/>
            </a:xfrm>
            <a:custGeom>
              <a:avLst/>
              <a:gdLst>
                <a:gd name="T0" fmla="*/ 3 w 69"/>
                <a:gd name="T1" fmla="*/ 13 h 209"/>
                <a:gd name="T2" fmla="*/ 3 w 69"/>
                <a:gd name="T3" fmla="*/ 13 h 209"/>
                <a:gd name="T4" fmla="*/ 3 w 69"/>
                <a:gd name="T5" fmla="*/ 13 h 209"/>
                <a:gd name="T6" fmla="*/ 3 w 69"/>
                <a:gd name="T7" fmla="*/ 13 h 209"/>
                <a:gd name="T8" fmla="*/ 3 w 69"/>
                <a:gd name="T9" fmla="*/ 13 h 209"/>
                <a:gd name="T10" fmla="*/ 3 w 69"/>
                <a:gd name="T11" fmla="*/ 13 h 209"/>
                <a:gd name="T12" fmla="*/ 3 w 69"/>
                <a:gd name="T13" fmla="*/ 13 h 209"/>
                <a:gd name="T14" fmla="*/ 3 w 69"/>
                <a:gd name="T15" fmla="*/ 13 h 209"/>
                <a:gd name="T16" fmla="*/ 3 w 69"/>
                <a:gd name="T17" fmla="*/ 13 h 209"/>
                <a:gd name="T18" fmla="*/ 3 w 69"/>
                <a:gd name="T19" fmla="*/ 13 h 209"/>
                <a:gd name="T20" fmla="*/ 3 w 69"/>
                <a:gd name="T21" fmla="*/ 13 h 209"/>
                <a:gd name="T22" fmla="*/ 3 w 69"/>
                <a:gd name="T23" fmla="*/ 13 h 209"/>
                <a:gd name="T24" fmla="*/ 3 w 69"/>
                <a:gd name="T25" fmla="*/ 13 h 209"/>
                <a:gd name="T26" fmla="*/ 3 w 69"/>
                <a:gd name="T27" fmla="*/ 13 h 209"/>
                <a:gd name="T28" fmla="*/ 3 w 69"/>
                <a:gd name="T29" fmla="*/ 13 h 209"/>
                <a:gd name="T30" fmla="*/ 3 w 69"/>
                <a:gd name="T31" fmla="*/ 7 h 209"/>
                <a:gd name="T32" fmla="*/ 3 w 69"/>
                <a:gd name="T33" fmla="*/ 0 h 209"/>
                <a:gd name="T34" fmla="*/ 3 w 69"/>
                <a:gd name="T35" fmla="*/ 11 h 209"/>
                <a:gd name="T36" fmla="*/ 3 w 69"/>
                <a:gd name="T37" fmla="*/ 13 h 209"/>
                <a:gd name="T38" fmla="*/ 3 w 69"/>
                <a:gd name="T39" fmla="*/ 13 h 209"/>
                <a:gd name="T40" fmla="*/ 3 w 69"/>
                <a:gd name="T41" fmla="*/ 13 h 209"/>
                <a:gd name="T42" fmla="*/ 3 w 69"/>
                <a:gd name="T43" fmla="*/ 13 h 209"/>
                <a:gd name="T44" fmla="*/ 3 w 69"/>
                <a:gd name="T45" fmla="*/ 13 h 209"/>
                <a:gd name="T46" fmla="*/ 3 w 69"/>
                <a:gd name="T47" fmla="*/ 13 h 209"/>
                <a:gd name="T48" fmla="*/ 3 w 69"/>
                <a:gd name="T49" fmla="*/ 13 h 209"/>
                <a:gd name="T50" fmla="*/ 3 w 69"/>
                <a:gd name="T51" fmla="*/ 13 h 209"/>
                <a:gd name="T52" fmla="*/ 3 w 69"/>
                <a:gd name="T53" fmla="*/ 13 h 209"/>
                <a:gd name="T54" fmla="*/ 3 w 69"/>
                <a:gd name="T55" fmla="*/ 13 h 209"/>
                <a:gd name="T56" fmla="*/ 3 w 69"/>
                <a:gd name="T57" fmla="*/ 13 h 209"/>
                <a:gd name="T58" fmla="*/ 3 w 69"/>
                <a:gd name="T59" fmla="*/ 13 h 209"/>
                <a:gd name="T60" fmla="*/ 3 w 69"/>
                <a:gd name="T61" fmla="*/ 13 h 209"/>
                <a:gd name="T62" fmla="*/ 3 w 69"/>
                <a:gd name="T63" fmla="*/ 13 h 209"/>
                <a:gd name="T64" fmla="*/ 3 w 69"/>
                <a:gd name="T65" fmla="*/ 13 h 209"/>
                <a:gd name="T66" fmla="*/ 3 w 69"/>
                <a:gd name="T67" fmla="*/ 13 h 209"/>
                <a:gd name="T68" fmla="*/ 3 w 69"/>
                <a:gd name="T69" fmla="*/ 13 h 209"/>
                <a:gd name="T70" fmla="*/ 3 w 69"/>
                <a:gd name="T71" fmla="*/ 13 h 209"/>
                <a:gd name="T72" fmla="*/ 3 w 69"/>
                <a:gd name="T73" fmla="*/ 13 h 209"/>
                <a:gd name="T74" fmla="*/ 3 w 69"/>
                <a:gd name="T75" fmla="*/ 13 h 209"/>
                <a:gd name="T76" fmla="*/ 3 w 69"/>
                <a:gd name="T77" fmla="*/ 13 h 209"/>
                <a:gd name="T78" fmla="*/ 3 w 69"/>
                <a:gd name="T79" fmla="*/ 13 h 209"/>
                <a:gd name="T80" fmla="*/ 0 w 69"/>
                <a:gd name="T81" fmla="*/ 13 h 209"/>
                <a:gd name="T82" fmla="*/ 0 w 69"/>
                <a:gd name="T83" fmla="*/ 13 h 209"/>
                <a:gd name="T84" fmla="*/ 0 w 69"/>
                <a:gd name="T85" fmla="*/ 13 h 209"/>
                <a:gd name="T86" fmla="*/ 1 w 69"/>
                <a:gd name="T87" fmla="*/ 13 h 209"/>
                <a:gd name="T88" fmla="*/ 2 w 69"/>
                <a:gd name="T89" fmla="*/ 13 h 209"/>
                <a:gd name="T90" fmla="*/ 2 w 69"/>
                <a:gd name="T91" fmla="*/ 13 h 209"/>
                <a:gd name="T92" fmla="*/ 3 w 69"/>
                <a:gd name="T93" fmla="*/ 13 h 209"/>
                <a:gd name="T94" fmla="*/ 3 w 69"/>
                <a:gd name="T95" fmla="*/ 13 h 209"/>
                <a:gd name="T96" fmla="*/ 3 w 69"/>
                <a:gd name="T97" fmla="*/ 13 h 209"/>
                <a:gd name="T98" fmla="*/ 3 w 69"/>
                <a:gd name="T99" fmla="*/ 13 h 209"/>
                <a:gd name="T100" fmla="*/ 3 w 69"/>
                <a:gd name="T101" fmla="*/ 13 h 209"/>
                <a:gd name="T102" fmla="*/ 3 w 69"/>
                <a:gd name="T103" fmla="*/ 13 h 209"/>
                <a:gd name="T104" fmla="*/ 3 w 69"/>
                <a:gd name="T105" fmla="*/ 13 h 209"/>
                <a:gd name="T106" fmla="*/ 3 w 69"/>
                <a:gd name="T107" fmla="*/ 13 h 209"/>
                <a:gd name="T108" fmla="*/ 3 w 69"/>
                <a:gd name="T109" fmla="*/ 13 h 209"/>
                <a:gd name="T110" fmla="*/ 3 w 69"/>
                <a:gd name="T111" fmla="*/ 13 h 209"/>
                <a:gd name="T112" fmla="*/ 3 w 69"/>
                <a:gd name="T113" fmla="*/ 13 h 20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9"/>
                <a:gd name="T172" fmla="*/ 0 h 209"/>
                <a:gd name="T173" fmla="*/ 69 w 69"/>
                <a:gd name="T174" fmla="*/ 209 h 20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9" h="209">
                  <a:moveTo>
                    <a:pt x="8" y="112"/>
                  </a:moveTo>
                  <a:lnTo>
                    <a:pt x="18" y="101"/>
                  </a:lnTo>
                  <a:lnTo>
                    <a:pt x="25" y="92"/>
                  </a:lnTo>
                  <a:lnTo>
                    <a:pt x="31" y="83"/>
                  </a:lnTo>
                  <a:lnTo>
                    <a:pt x="34" y="75"/>
                  </a:lnTo>
                  <a:lnTo>
                    <a:pt x="37" y="67"/>
                  </a:lnTo>
                  <a:lnTo>
                    <a:pt x="40" y="60"/>
                  </a:lnTo>
                  <a:lnTo>
                    <a:pt x="40" y="52"/>
                  </a:lnTo>
                  <a:lnTo>
                    <a:pt x="40" y="48"/>
                  </a:lnTo>
                  <a:lnTo>
                    <a:pt x="40" y="41"/>
                  </a:lnTo>
                  <a:lnTo>
                    <a:pt x="40" y="35"/>
                  </a:lnTo>
                  <a:lnTo>
                    <a:pt x="40" y="29"/>
                  </a:lnTo>
                  <a:lnTo>
                    <a:pt x="40" y="23"/>
                  </a:lnTo>
                  <a:lnTo>
                    <a:pt x="40" y="18"/>
                  </a:lnTo>
                  <a:lnTo>
                    <a:pt x="40" y="13"/>
                  </a:lnTo>
                  <a:lnTo>
                    <a:pt x="43" y="7"/>
                  </a:lnTo>
                  <a:lnTo>
                    <a:pt x="46" y="0"/>
                  </a:lnTo>
                  <a:lnTo>
                    <a:pt x="49" y="11"/>
                  </a:lnTo>
                  <a:lnTo>
                    <a:pt x="51" y="22"/>
                  </a:lnTo>
                  <a:lnTo>
                    <a:pt x="54" y="32"/>
                  </a:lnTo>
                  <a:lnTo>
                    <a:pt x="58" y="42"/>
                  </a:lnTo>
                  <a:lnTo>
                    <a:pt x="61" y="52"/>
                  </a:lnTo>
                  <a:lnTo>
                    <a:pt x="62" y="61"/>
                  </a:lnTo>
                  <a:lnTo>
                    <a:pt x="65" y="70"/>
                  </a:lnTo>
                  <a:lnTo>
                    <a:pt x="66" y="80"/>
                  </a:lnTo>
                  <a:lnTo>
                    <a:pt x="67" y="87"/>
                  </a:lnTo>
                  <a:lnTo>
                    <a:pt x="68" y="96"/>
                  </a:lnTo>
                  <a:lnTo>
                    <a:pt x="67" y="104"/>
                  </a:lnTo>
                  <a:lnTo>
                    <a:pt x="66" y="112"/>
                  </a:lnTo>
                  <a:lnTo>
                    <a:pt x="63" y="121"/>
                  </a:lnTo>
                  <a:lnTo>
                    <a:pt x="62" y="127"/>
                  </a:lnTo>
                  <a:lnTo>
                    <a:pt x="57" y="135"/>
                  </a:lnTo>
                  <a:lnTo>
                    <a:pt x="51" y="142"/>
                  </a:lnTo>
                  <a:lnTo>
                    <a:pt x="41" y="155"/>
                  </a:lnTo>
                  <a:lnTo>
                    <a:pt x="34" y="161"/>
                  </a:lnTo>
                  <a:lnTo>
                    <a:pt x="30" y="166"/>
                  </a:lnTo>
                  <a:lnTo>
                    <a:pt x="27" y="170"/>
                  </a:lnTo>
                  <a:lnTo>
                    <a:pt x="23" y="173"/>
                  </a:lnTo>
                  <a:lnTo>
                    <a:pt x="19" y="181"/>
                  </a:lnTo>
                  <a:lnTo>
                    <a:pt x="11" y="191"/>
                  </a:lnTo>
                  <a:lnTo>
                    <a:pt x="0" y="208"/>
                  </a:lnTo>
                  <a:lnTo>
                    <a:pt x="0" y="201"/>
                  </a:lnTo>
                  <a:lnTo>
                    <a:pt x="0" y="193"/>
                  </a:lnTo>
                  <a:lnTo>
                    <a:pt x="1" y="187"/>
                  </a:lnTo>
                  <a:lnTo>
                    <a:pt x="2" y="178"/>
                  </a:lnTo>
                  <a:lnTo>
                    <a:pt x="2" y="170"/>
                  </a:lnTo>
                  <a:lnTo>
                    <a:pt x="3" y="162"/>
                  </a:lnTo>
                  <a:lnTo>
                    <a:pt x="4" y="155"/>
                  </a:lnTo>
                  <a:lnTo>
                    <a:pt x="5" y="146"/>
                  </a:lnTo>
                  <a:lnTo>
                    <a:pt x="6" y="140"/>
                  </a:lnTo>
                  <a:lnTo>
                    <a:pt x="6" y="133"/>
                  </a:lnTo>
                  <a:lnTo>
                    <a:pt x="7" y="127"/>
                  </a:lnTo>
                  <a:lnTo>
                    <a:pt x="7" y="122"/>
                  </a:lnTo>
                  <a:lnTo>
                    <a:pt x="7" y="118"/>
                  </a:lnTo>
                  <a:lnTo>
                    <a:pt x="7" y="115"/>
                  </a:lnTo>
                  <a:lnTo>
                    <a:pt x="8" y="113"/>
                  </a:lnTo>
                  <a:lnTo>
                    <a:pt x="8" y="112"/>
                  </a:lnTo>
                </a:path>
              </a:pathLst>
            </a:custGeom>
            <a:solidFill>
              <a:srgbClr val="A0200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598" name="Freeform 42"/>
            <p:cNvSpPr>
              <a:spLocks/>
            </p:cNvSpPr>
            <p:nvPr/>
          </p:nvSpPr>
          <p:spPr bwMode="auto">
            <a:xfrm>
              <a:off x="1494" y="2457"/>
              <a:ext cx="63" cy="206"/>
            </a:xfrm>
            <a:custGeom>
              <a:avLst/>
              <a:gdLst>
                <a:gd name="T0" fmla="*/ 3 w 75"/>
                <a:gd name="T1" fmla="*/ 13 h 214"/>
                <a:gd name="T2" fmla="*/ 3 w 75"/>
                <a:gd name="T3" fmla="*/ 13 h 214"/>
                <a:gd name="T4" fmla="*/ 3 w 75"/>
                <a:gd name="T5" fmla="*/ 13 h 214"/>
                <a:gd name="T6" fmla="*/ 3 w 75"/>
                <a:gd name="T7" fmla="*/ 13 h 214"/>
                <a:gd name="T8" fmla="*/ 3 w 75"/>
                <a:gd name="T9" fmla="*/ 13 h 214"/>
                <a:gd name="T10" fmla="*/ 3 w 75"/>
                <a:gd name="T11" fmla="*/ 13 h 214"/>
                <a:gd name="T12" fmla="*/ 3 w 75"/>
                <a:gd name="T13" fmla="*/ 13 h 214"/>
                <a:gd name="T14" fmla="*/ 3 w 75"/>
                <a:gd name="T15" fmla="*/ 13 h 214"/>
                <a:gd name="T16" fmla="*/ 3 w 75"/>
                <a:gd name="T17" fmla="*/ 13 h 214"/>
                <a:gd name="T18" fmla="*/ 3 w 75"/>
                <a:gd name="T19" fmla="*/ 13 h 214"/>
                <a:gd name="T20" fmla="*/ 3 w 75"/>
                <a:gd name="T21" fmla="*/ 13 h 214"/>
                <a:gd name="T22" fmla="*/ 3 w 75"/>
                <a:gd name="T23" fmla="*/ 13 h 214"/>
                <a:gd name="T24" fmla="*/ 3 w 75"/>
                <a:gd name="T25" fmla="*/ 13 h 214"/>
                <a:gd name="T26" fmla="*/ 3 w 75"/>
                <a:gd name="T27" fmla="*/ 13 h 214"/>
                <a:gd name="T28" fmla="*/ 3 w 75"/>
                <a:gd name="T29" fmla="*/ 13 h 214"/>
                <a:gd name="T30" fmla="*/ 3 w 75"/>
                <a:gd name="T31" fmla="*/ 13 h 214"/>
                <a:gd name="T32" fmla="*/ 3 w 75"/>
                <a:gd name="T33" fmla="*/ 7 h 214"/>
                <a:gd name="T34" fmla="*/ 3 w 75"/>
                <a:gd name="T35" fmla="*/ 0 h 214"/>
                <a:gd name="T36" fmla="*/ 3 w 75"/>
                <a:gd name="T37" fmla="*/ 11 h 214"/>
                <a:gd name="T38" fmla="*/ 3 w 75"/>
                <a:gd name="T39" fmla="*/ 13 h 214"/>
                <a:gd name="T40" fmla="*/ 3 w 75"/>
                <a:gd name="T41" fmla="*/ 13 h 214"/>
                <a:gd name="T42" fmla="*/ 3 w 75"/>
                <a:gd name="T43" fmla="*/ 13 h 214"/>
                <a:gd name="T44" fmla="*/ 3 w 75"/>
                <a:gd name="T45" fmla="*/ 13 h 214"/>
                <a:gd name="T46" fmla="*/ 3 w 75"/>
                <a:gd name="T47" fmla="*/ 13 h 214"/>
                <a:gd name="T48" fmla="*/ 3 w 75"/>
                <a:gd name="T49" fmla="*/ 13 h 214"/>
                <a:gd name="T50" fmla="*/ 3 w 75"/>
                <a:gd name="T51" fmla="*/ 13 h 214"/>
                <a:gd name="T52" fmla="*/ 3 w 75"/>
                <a:gd name="T53" fmla="*/ 13 h 214"/>
                <a:gd name="T54" fmla="*/ 3 w 75"/>
                <a:gd name="T55" fmla="*/ 13 h 214"/>
                <a:gd name="T56" fmla="*/ 3 w 75"/>
                <a:gd name="T57" fmla="*/ 13 h 214"/>
                <a:gd name="T58" fmla="*/ 3 w 75"/>
                <a:gd name="T59" fmla="*/ 13 h 214"/>
                <a:gd name="T60" fmla="*/ 3 w 75"/>
                <a:gd name="T61" fmla="*/ 13 h 214"/>
                <a:gd name="T62" fmla="*/ 3 w 75"/>
                <a:gd name="T63" fmla="*/ 13 h 214"/>
                <a:gd name="T64" fmla="*/ 3 w 75"/>
                <a:gd name="T65" fmla="*/ 13 h 214"/>
                <a:gd name="T66" fmla="*/ 3 w 75"/>
                <a:gd name="T67" fmla="*/ 13 h 214"/>
                <a:gd name="T68" fmla="*/ 3 w 75"/>
                <a:gd name="T69" fmla="*/ 13 h 214"/>
                <a:gd name="T70" fmla="*/ 3 w 75"/>
                <a:gd name="T71" fmla="*/ 13 h 214"/>
                <a:gd name="T72" fmla="*/ 3 w 75"/>
                <a:gd name="T73" fmla="*/ 13 h 214"/>
                <a:gd name="T74" fmla="*/ 3 w 75"/>
                <a:gd name="T75" fmla="*/ 13 h 214"/>
                <a:gd name="T76" fmla="*/ 3 w 75"/>
                <a:gd name="T77" fmla="*/ 13 h 214"/>
                <a:gd name="T78" fmla="*/ 3 w 75"/>
                <a:gd name="T79" fmla="*/ 13 h 214"/>
                <a:gd name="T80" fmla="*/ 3 w 75"/>
                <a:gd name="T81" fmla="*/ 13 h 214"/>
                <a:gd name="T82" fmla="*/ 0 w 75"/>
                <a:gd name="T83" fmla="*/ 13 h 214"/>
                <a:gd name="T84" fmla="*/ 0 w 75"/>
                <a:gd name="T85" fmla="*/ 13 h 214"/>
                <a:gd name="T86" fmla="*/ 0 w 75"/>
                <a:gd name="T87" fmla="*/ 13 h 214"/>
                <a:gd name="T88" fmla="*/ 1 w 75"/>
                <a:gd name="T89" fmla="*/ 13 h 214"/>
                <a:gd name="T90" fmla="*/ 2 w 75"/>
                <a:gd name="T91" fmla="*/ 13 h 214"/>
                <a:gd name="T92" fmla="*/ 2 w 75"/>
                <a:gd name="T93" fmla="*/ 13 h 214"/>
                <a:gd name="T94" fmla="*/ 3 w 75"/>
                <a:gd name="T95" fmla="*/ 13 h 214"/>
                <a:gd name="T96" fmla="*/ 3 w 75"/>
                <a:gd name="T97" fmla="*/ 13 h 214"/>
                <a:gd name="T98" fmla="*/ 3 w 75"/>
                <a:gd name="T99" fmla="*/ 13 h 214"/>
                <a:gd name="T100" fmla="*/ 3 w 75"/>
                <a:gd name="T101" fmla="*/ 13 h 214"/>
                <a:gd name="T102" fmla="*/ 3 w 75"/>
                <a:gd name="T103" fmla="*/ 13 h 214"/>
                <a:gd name="T104" fmla="*/ 3 w 75"/>
                <a:gd name="T105" fmla="*/ 13 h 214"/>
                <a:gd name="T106" fmla="*/ 3 w 75"/>
                <a:gd name="T107" fmla="*/ 13 h 214"/>
                <a:gd name="T108" fmla="*/ 3 w 75"/>
                <a:gd name="T109" fmla="*/ 13 h 214"/>
                <a:gd name="T110" fmla="*/ 3 w 75"/>
                <a:gd name="T111" fmla="*/ 13 h 214"/>
                <a:gd name="T112" fmla="*/ 3 w 75"/>
                <a:gd name="T113" fmla="*/ 13 h 214"/>
                <a:gd name="T114" fmla="*/ 3 w 75"/>
                <a:gd name="T115" fmla="*/ 13 h 21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75"/>
                <a:gd name="T175" fmla="*/ 0 h 214"/>
                <a:gd name="T176" fmla="*/ 75 w 75"/>
                <a:gd name="T177" fmla="*/ 214 h 21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75" h="214">
                  <a:moveTo>
                    <a:pt x="9" y="114"/>
                  </a:moveTo>
                  <a:lnTo>
                    <a:pt x="9" y="114"/>
                  </a:lnTo>
                  <a:lnTo>
                    <a:pt x="19" y="104"/>
                  </a:lnTo>
                  <a:lnTo>
                    <a:pt x="27" y="94"/>
                  </a:lnTo>
                  <a:lnTo>
                    <a:pt x="33" y="85"/>
                  </a:lnTo>
                  <a:lnTo>
                    <a:pt x="38" y="77"/>
                  </a:lnTo>
                  <a:lnTo>
                    <a:pt x="41" y="68"/>
                  </a:lnTo>
                  <a:lnTo>
                    <a:pt x="44" y="62"/>
                  </a:lnTo>
                  <a:lnTo>
                    <a:pt x="44" y="54"/>
                  </a:lnTo>
                  <a:lnTo>
                    <a:pt x="44" y="49"/>
                  </a:lnTo>
                  <a:lnTo>
                    <a:pt x="44" y="42"/>
                  </a:lnTo>
                  <a:lnTo>
                    <a:pt x="44" y="36"/>
                  </a:lnTo>
                  <a:lnTo>
                    <a:pt x="44" y="30"/>
                  </a:lnTo>
                  <a:lnTo>
                    <a:pt x="44" y="24"/>
                  </a:lnTo>
                  <a:lnTo>
                    <a:pt x="44" y="19"/>
                  </a:lnTo>
                  <a:lnTo>
                    <a:pt x="44" y="13"/>
                  </a:lnTo>
                  <a:lnTo>
                    <a:pt x="47" y="7"/>
                  </a:lnTo>
                  <a:lnTo>
                    <a:pt x="50" y="0"/>
                  </a:lnTo>
                  <a:lnTo>
                    <a:pt x="54" y="11"/>
                  </a:lnTo>
                  <a:lnTo>
                    <a:pt x="56" y="22"/>
                  </a:lnTo>
                  <a:lnTo>
                    <a:pt x="59" y="33"/>
                  </a:lnTo>
                  <a:lnTo>
                    <a:pt x="63" y="43"/>
                  </a:lnTo>
                  <a:lnTo>
                    <a:pt x="66" y="53"/>
                  </a:lnTo>
                  <a:lnTo>
                    <a:pt x="69" y="63"/>
                  </a:lnTo>
                  <a:lnTo>
                    <a:pt x="71" y="72"/>
                  </a:lnTo>
                  <a:lnTo>
                    <a:pt x="72" y="81"/>
                  </a:lnTo>
                  <a:lnTo>
                    <a:pt x="73" y="90"/>
                  </a:lnTo>
                  <a:lnTo>
                    <a:pt x="74" y="98"/>
                  </a:lnTo>
                  <a:lnTo>
                    <a:pt x="73" y="107"/>
                  </a:lnTo>
                  <a:lnTo>
                    <a:pt x="72" y="115"/>
                  </a:lnTo>
                  <a:lnTo>
                    <a:pt x="69" y="123"/>
                  </a:lnTo>
                  <a:lnTo>
                    <a:pt x="67" y="131"/>
                  </a:lnTo>
                  <a:lnTo>
                    <a:pt x="62" y="138"/>
                  </a:lnTo>
                  <a:lnTo>
                    <a:pt x="56" y="146"/>
                  </a:lnTo>
                  <a:lnTo>
                    <a:pt x="45" y="158"/>
                  </a:lnTo>
                  <a:lnTo>
                    <a:pt x="38" y="165"/>
                  </a:lnTo>
                  <a:lnTo>
                    <a:pt x="32" y="170"/>
                  </a:lnTo>
                  <a:lnTo>
                    <a:pt x="29" y="174"/>
                  </a:lnTo>
                  <a:lnTo>
                    <a:pt x="25" y="178"/>
                  </a:lnTo>
                  <a:lnTo>
                    <a:pt x="20" y="185"/>
                  </a:lnTo>
                  <a:lnTo>
                    <a:pt x="12" y="196"/>
                  </a:lnTo>
                  <a:lnTo>
                    <a:pt x="0" y="213"/>
                  </a:lnTo>
                  <a:lnTo>
                    <a:pt x="0" y="206"/>
                  </a:lnTo>
                  <a:lnTo>
                    <a:pt x="0" y="198"/>
                  </a:lnTo>
                  <a:lnTo>
                    <a:pt x="1" y="191"/>
                  </a:lnTo>
                  <a:lnTo>
                    <a:pt x="2" y="182"/>
                  </a:lnTo>
                  <a:lnTo>
                    <a:pt x="2" y="174"/>
                  </a:lnTo>
                  <a:lnTo>
                    <a:pt x="3" y="166"/>
                  </a:lnTo>
                  <a:lnTo>
                    <a:pt x="4" y="158"/>
                  </a:lnTo>
                  <a:lnTo>
                    <a:pt x="5" y="150"/>
                  </a:lnTo>
                  <a:lnTo>
                    <a:pt x="6" y="143"/>
                  </a:lnTo>
                  <a:lnTo>
                    <a:pt x="6" y="136"/>
                  </a:lnTo>
                  <a:lnTo>
                    <a:pt x="7" y="130"/>
                  </a:lnTo>
                  <a:lnTo>
                    <a:pt x="7" y="125"/>
                  </a:lnTo>
                  <a:lnTo>
                    <a:pt x="8" y="121"/>
                  </a:lnTo>
                  <a:lnTo>
                    <a:pt x="8" y="118"/>
                  </a:lnTo>
                  <a:lnTo>
                    <a:pt x="9" y="116"/>
                  </a:lnTo>
                  <a:lnTo>
                    <a:pt x="9" y="114"/>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599" name="Freeform 43"/>
            <p:cNvSpPr>
              <a:spLocks/>
            </p:cNvSpPr>
            <p:nvPr/>
          </p:nvSpPr>
          <p:spPr bwMode="auto">
            <a:xfrm>
              <a:off x="1517" y="2514"/>
              <a:ext cx="25" cy="64"/>
            </a:xfrm>
            <a:custGeom>
              <a:avLst/>
              <a:gdLst>
                <a:gd name="T0" fmla="*/ 3 w 30"/>
                <a:gd name="T1" fmla="*/ 11 h 67"/>
                <a:gd name="T2" fmla="*/ 3 w 30"/>
                <a:gd name="T3" fmla="*/ 11 h 67"/>
                <a:gd name="T4" fmla="*/ 3 w 30"/>
                <a:gd name="T5" fmla="*/ 11 h 67"/>
                <a:gd name="T6" fmla="*/ 3 w 30"/>
                <a:gd name="T7" fmla="*/ 11 h 67"/>
                <a:gd name="T8" fmla="*/ 0 w 30"/>
                <a:gd name="T9" fmla="*/ 11 h 67"/>
                <a:gd name="T10" fmla="*/ 0 w 30"/>
                <a:gd name="T11" fmla="*/ 11 h 67"/>
                <a:gd name="T12" fmla="*/ 2 w 30"/>
                <a:gd name="T13" fmla="*/ 11 h 67"/>
                <a:gd name="T14" fmla="*/ 3 w 30"/>
                <a:gd name="T15" fmla="*/ 11 h 67"/>
                <a:gd name="T16" fmla="*/ 3 w 30"/>
                <a:gd name="T17" fmla="*/ 11 h 67"/>
                <a:gd name="T18" fmla="*/ 3 w 30"/>
                <a:gd name="T19" fmla="*/ 11 h 67"/>
                <a:gd name="T20" fmla="*/ 3 w 30"/>
                <a:gd name="T21" fmla="*/ 11 h 67"/>
                <a:gd name="T22" fmla="*/ 3 w 30"/>
                <a:gd name="T23" fmla="*/ 11 h 67"/>
                <a:gd name="T24" fmla="*/ 3 w 30"/>
                <a:gd name="T25" fmla="*/ 9 h 67"/>
                <a:gd name="T26" fmla="*/ 3 w 30"/>
                <a:gd name="T27" fmla="*/ 4 h 67"/>
                <a:gd name="T28" fmla="*/ 3 w 30"/>
                <a:gd name="T29" fmla="*/ 0 h 67"/>
                <a:gd name="T30" fmla="*/ 3 w 30"/>
                <a:gd name="T31" fmla="*/ 0 h 67"/>
                <a:gd name="T32" fmla="*/ 3 w 30"/>
                <a:gd name="T33" fmla="*/ 5 h 67"/>
                <a:gd name="T34" fmla="*/ 3 w 30"/>
                <a:gd name="T35" fmla="*/ 10 h 67"/>
                <a:gd name="T36" fmla="*/ 3 w 30"/>
                <a:gd name="T37" fmla="*/ 11 h 67"/>
                <a:gd name="T38" fmla="*/ 3 w 30"/>
                <a:gd name="T39" fmla="*/ 11 h 67"/>
                <a:gd name="T40" fmla="*/ 3 w 30"/>
                <a:gd name="T41" fmla="*/ 11 h 67"/>
                <a:gd name="T42" fmla="*/ 3 w 30"/>
                <a:gd name="T43" fmla="*/ 11 h 67"/>
                <a:gd name="T44" fmla="*/ 3 w 30"/>
                <a:gd name="T45" fmla="*/ 11 h 67"/>
                <a:gd name="T46" fmla="*/ 3 w 30"/>
                <a:gd name="T47" fmla="*/ 11 h 67"/>
                <a:gd name="T48" fmla="*/ 3 w 30"/>
                <a:gd name="T49" fmla="*/ 11 h 6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0"/>
                <a:gd name="T76" fmla="*/ 0 h 67"/>
                <a:gd name="T77" fmla="*/ 30 w 30"/>
                <a:gd name="T78" fmla="*/ 67 h 6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0" h="67">
                  <a:moveTo>
                    <a:pt x="16" y="66"/>
                  </a:moveTo>
                  <a:lnTo>
                    <a:pt x="10" y="65"/>
                  </a:lnTo>
                  <a:lnTo>
                    <a:pt x="5" y="63"/>
                  </a:lnTo>
                  <a:lnTo>
                    <a:pt x="3" y="61"/>
                  </a:lnTo>
                  <a:lnTo>
                    <a:pt x="0" y="59"/>
                  </a:lnTo>
                  <a:lnTo>
                    <a:pt x="0" y="55"/>
                  </a:lnTo>
                  <a:lnTo>
                    <a:pt x="2" y="50"/>
                  </a:lnTo>
                  <a:lnTo>
                    <a:pt x="4" y="45"/>
                  </a:lnTo>
                  <a:lnTo>
                    <a:pt x="8" y="40"/>
                  </a:lnTo>
                  <a:lnTo>
                    <a:pt x="12" y="34"/>
                  </a:lnTo>
                  <a:lnTo>
                    <a:pt x="15" y="25"/>
                  </a:lnTo>
                  <a:lnTo>
                    <a:pt x="17" y="17"/>
                  </a:lnTo>
                  <a:lnTo>
                    <a:pt x="20" y="9"/>
                  </a:lnTo>
                  <a:lnTo>
                    <a:pt x="22" y="4"/>
                  </a:lnTo>
                  <a:lnTo>
                    <a:pt x="23" y="0"/>
                  </a:lnTo>
                  <a:lnTo>
                    <a:pt x="25" y="0"/>
                  </a:lnTo>
                  <a:lnTo>
                    <a:pt x="26" y="5"/>
                  </a:lnTo>
                  <a:lnTo>
                    <a:pt x="27" y="10"/>
                  </a:lnTo>
                  <a:lnTo>
                    <a:pt x="28" y="18"/>
                  </a:lnTo>
                  <a:lnTo>
                    <a:pt x="29" y="28"/>
                  </a:lnTo>
                  <a:lnTo>
                    <a:pt x="29" y="39"/>
                  </a:lnTo>
                  <a:lnTo>
                    <a:pt x="28" y="50"/>
                  </a:lnTo>
                  <a:lnTo>
                    <a:pt x="26" y="58"/>
                  </a:lnTo>
                  <a:lnTo>
                    <a:pt x="22" y="63"/>
                  </a:lnTo>
                  <a:lnTo>
                    <a:pt x="16" y="66"/>
                  </a:lnTo>
                </a:path>
              </a:pathLst>
            </a:custGeom>
            <a:solidFill>
              <a:srgbClr val="E0C08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00" name="Freeform 44"/>
            <p:cNvSpPr>
              <a:spLocks/>
            </p:cNvSpPr>
            <p:nvPr/>
          </p:nvSpPr>
          <p:spPr bwMode="auto">
            <a:xfrm>
              <a:off x="1517" y="2514"/>
              <a:ext cx="29" cy="69"/>
            </a:xfrm>
            <a:custGeom>
              <a:avLst/>
              <a:gdLst>
                <a:gd name="T0" fmla="*/ 2 w 35"/>
                <a:gd name="T1" fmla="*/ 12 h 72"/>
                <a:gd name="T2" fmla="*/ 2 w 35"/>
                <a:gd name="T3" fmla="*/ 12 h 72"/>
                <a:gd name="T4" fmla="*/ 2 w 35"/>
                <a:gd name="T5" fmla="*/ 12 h 72"/>
                <a:gd name="T6" fmla="*/ 2 w 35"/>
                <a:gd name="T7" fmla="*/ 12 h 72"/>
                <a:gd name="T8" fmla="*/ 2 w 35"/>
                <a:gd name="T9" fmla="*/ 12 h 72"/>
                <a:gd name="T10" fmla="*/ 0 w 35"/>
                <a:gd name="T11" fmla="*/ 12 h 72"/>
                <a:gd name="T12" fmla="*/ 0 w 35"/>
                <a:gd name="T13" fmla="*/ 12 h 72"/>
                <a:gd name="T14" fmla="*/ 2 w 35"/>
                <a:gd name="T15" fmla="*/ 12 h 72"/>
                <a:gd name="T16" fmla="*/ 2 w 35"/>
                <a:gd name="T17" fmla="*/ 12 h 72"/>
                <a:gd name="T18" fmla="*/ 2 w 35"/>
                <a:gd name="T19" fmla="*/ 12 h 72"/>
                <a:gd name="T20" fmla="*/ 2 w 35"/>
                <a:gd name="T21" fmla="*/ 12 h 72"/>
                <a:gd name="T22" fmla="*/ 2 w 35"/>
                <a:gd name="T23" fmla="*/ 12 h 72"/>
                <a:gd name="T24" fmla="*/ 2 w 35"/>
                <a:gd name="T25" fmla="*/ 12 h 72"/>
                <a:gd name="T26" fmla="*/ 2 w 35"/>
                <a:gd name="T27" fmla="*/ 10 h 72"/>
                <a:gd name="T28" fmla="*/ 2 w 35"/>
                <a:gd name="T29" fmla="*/ 4 h 72"/>
                <a:gd name="T30" fmla="*/ 2 w 35"/>
                <a:gd name="T31" fmla="*/ 0 h 72"/>
                <a:gd name="T32" fmla="*/ 2 w 35"/>
                <a:gd name="T33" fmla="*/ 0 h 72"/>
                <a:gd name="T34" fmla="*/ 2 w 35"/>
                <a:gd name="T35" fmla="*/ 5 h 72"/>
                <a:gd name="T36" fmla="*/ 2 w 35"/>
                <a:gd name="T37" fmla="*/ 11 h 72"/>
                <a:gd name="T38" fmla="*/ 2 w 35"/>
                <a:gd name="T39" fmla="*/ 12 h 72"/>
                <a:gd name="T40" fmla="*/ 2 w 35"/>
                <a:gd name="T41" fmla="*/ 12 h 72"/>
                <a:gd name="T42" fmla="*/ 2 w 35"/>
                <a:gd name="T43" fmla="*/ 12 h 72"/>
                <a:gd name="T44" fmla="*/ 2 w 35"/>
                <a:gd name="T45" fmla="*/ 12 h 72"/>
                <a:gd name="T46" fmla="*/ 2 w 35"/>
                <a:gd name="T47" fmla="*/ 12 h 72"/>
                <a:gd name="T48" fmla="*/ 2 w 35"/>
                <a:gd name="T49" fmla="*/ 12 h 72"/>
                <a:gd name="T50" fmla="*/ 2 w 35"/>
                <a:gd name="T51" fmla="*/ 12 h 7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5"/>
                <a:gd name="T79" fmla="*/ 0 h 72"/>
                <a:gd name="T80" fmla="*/ 35 w 35"/>
                <a:gd name="T81" fmla="*/ 72 h 7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5" h="72">
                  <a:moveTo>
                    <a:pt x="19" y="71"/>
                  </a:moveTo>
                  <a:lnTo>
                    <a:pt x="19" y="71"/>
                  </a:lnTo>
                  <a:lnTo>
                    <a:pt x="12" y="70"/>
                  </a:lnTo>
                  <a:lnTo>
                    <a:pt x="6" y="68"/>
                  </a:lnTo>
                  <a:lnTo>
                    <a:pt x="3" y="66"/>
                  </a:lnTo>
                  <a:lnTo>
                    <a:pt x="0" y="63"/>
                  </a:lnTo>
                  <a:lnTo>
                    <a:pt x="0" y="59"/>
                  </a:lnTo>
                  <a:lnTo>
                    <a:pt x="2" y="54"/>
                  </a:lnTo>
                  <a:lnTo>
                    <a:pt x="5" y="49"/>
                  </a:lnTo>
                  <a:lnTo>
                    <a:pt x="9" y="43"/>
                  </a:lnTo>
                  <a:lnTo>
                    <a:pt x="14" y="36"/>
                  </a:lnTo>
                  <a:lnTo>
                    <a:pt x="17" y="27"/>
                  </a:lnTo>
                  <a:lnTo>
                    <a:pt x="20" y="19"/>
                  </a:lnTo>
                  <a:lnTo>
                    <a:pt x="23" y="10"/>
                  </a:lnTo>
                  <a:lnTo>
                    <a:pt x="26" y="4"/>
                  </a:lnTo>
                  <a:lnTo>
                    <a:pt x="27" y="0"/>
                  </a:lnTo>
                  <a:lnTo>
                    <a:pt x="29" y="0"/>
                  </a:lnTo>
                  <a:lnTo>
                    <a:pt x="30" y="5"/>
                  </a:lnTo>
                  <a:lnTo>
                    <a:pt x="32" y="11"/>
                  </a:lnTo>
                  <a:lnTo>
                    <a:pt x="33" y="20"/>
                  </a:lnTo>
                  <a:lnTo>
                    <a:pt x="34" y="31"/>
                  </a:lnTo>
                  <a:lnTo>
                    <a:pt x="34" y="42"/>
                  </a:lnTo>
                  <a:lnTo>
                    <a:pt x="33" y="53"/>
                  </a:lnTo>
                  <a:lnTo>
                    <a:pt x="30" y="62"/>
                  </a:lnTo>
                  <a:lnTo>
                    <a:pt x="26" y="68"/>
                  </a:lnTo>
                  <a:lnTo>
                    <a:pt x="19" y="71"/>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601" name="Freeform 45"/>
            <p:cNvSpPr>
              <a:spLocks/>
            </p:cNvSpPr>
            <p:nvPr/>
          </p:nvSpPr>
          <p:spPr bwMode="auto">
            <a:xfrm>
              <a:off x="1120" y="3080"/>
              <a:ext cx="122" cy="149"/>
            </a:xfrm>
            <a:custGeom>
              <a:avLst/>
              <a:gdLst>
                <a:gd name="T0" fmla="*/ 3 w 145"/>
                <a:gd name="T1" fmla="*/ 15 h 154"/>
                <a:gd name="T2" fmla="*/ 3 w 145"/>
                <a:gd name="T3" fmla="*/ 15 h 154"/>
                <a:gd name="T4" fmla="*/ 3 w 145"/>
                <a:gd name="T5" fmla="*/ 15 h 154"/>
                <a:gd name="T6" fmla="*/ 3 w 145"/>
                <a:gd name="T7" fmla="*/ 15 h 154"/>
                <a:gd name="T8" fmla="*/ 3 w 145"/>
                <a:gd name="T9" fmla="*/ 15 h 154"/>
                <a:gd name="T10" fmla="*/ 3 w 145"/>
                <a:gd name="T11" fmla="*/ 15 h 154"/>
                <a:gd name="T12" fmla="*/ 3 w 145"/>
                <a:gd name="T13" fmla="*/ 15 h 154"/>
                <a:gd name="T14" fmla="*/ 3 w 145"/>
                <a:gd name="T15" fmla="*/ 15 h 154"/>
                <a:gd name="T16" fmla="*/ 3 w 145"/>
                <a:gd name="T17" fmla="*/ 15 h 154"/>
                <a:gd name="T18" fmla="*/ 3 w 145"/>
                <a:gd name="T19" fmla="*/ 15 h 154"/>
                <a:gd name="T20" fmla="*/ 3 w 145"/>
                <a:gd name="T21" fmla="*/ 15 h 154"/>
                <a:gd name="T22" fmla="*/ 3 w 145"/>
                <a:gd name="T23" fmla="*/ 15 h 154"/>
                <a:gd name="T24" fmla="*/ 3 w 145"/>
                <a:gd name="T25" fmla="*/ 15 h 154"/>
                <a:gd name="T26" fmla="*/ 3 w 145"/>
                <a:gd name="T27" fmla="*/ 15 h 154"/>
                <a:gd name="T28" fmla="*/ 3 w 145"/>
                <a:gd name="T29" fmla="*/ 15 h 154"/>
                <a:gd name="T30" fmla="*/ 3 w 145"/>
                <a:gd name="T31" fmla="*/ 15 h 154"/>
                <a:gd name="T32" fmla="*/ 0 w 145"/>
                <a:gd name="T33" fmla="*/ 15 h 154"/>
                <a:gd name="T34" fmla="*/ 3 w 145"/>
                <a:gd name="T35" fmla="*/ 15 h 154"/>
                <a:gd name="T36" fmla="*/ 3 w 145"/>
                <a:gd name="T37" fmla="*/ 15 h 154"/>
                <a:gd name="T38" fmla="*/ 3 w 145"/>
                <a:gd name="T39" fmla="*/ 15 h 154"/>
                <a:gd name="T40" fmla="*/ 3 w 145"/>
                <a:gd name="T41" fmla="*/ 15 h 154"/>
                <a:gd name="T42" fmla="*/ 3 w 145"/>
                <a:gd name="T43" fmla="*/ 15 h 154"/>
                <a:gd name="T44" fmla="*/ 3 w 145"/>
                <a:gd name="T45" fmla="*/ 15 h 154"/>
                <a:gd name="T46" fmla="*/ 3 w 145"/>
                <a:gd name="T47" fmla="*/ 15 h 154"/>
                <a:gd name="T48" fmla="*/ 3 w 145"/>
                <a:gd name="T49" fmla="*/ 15 h 154"/>
                <a:gd name="T50" fmla="*/ 3 w 145"/>
                <a:gd name="T51" fmla="*/ 15 h 154"/>
                <a:gd name="T52" fmla="*/ 3 w 145"/>
                <a:gd name="T53" fmla="*/ 15 h 154"/>
                <a:gd name="T54" fmla="*/ 3 w 145"/>
                <a:gd name="T55" fmla="*/ 15 h 154"/>
                <a:gd name="T56" fmla="*/ 3 w 145"/>
                <a:gd name="T57" fmla="*/ 15 h 154"/>
                <a:gd name="T58" fmla="*/ 3 w 145"/>
                <a:gd name="T59" fmla="*/ 15 h 154"/>
                <a:gd name="T60" fmla="*/ 3 w 145"/>
                <a:gd name="T61" fmla="*/ 15 h 154"/>
                <a:gd name="T62" fmla="*/ 3 w 145"/>
                <a:gd name="T63" fmla="*/ 15 h 154"/>
                <a:gd name="T64" fmla="*/ 3 w 145"/>
                <a:gd name="T65" fmla="*/ 15 h 154"/>
                <a:gd name="T66" fmla="*/ 3 w 145"/>
                <a:gd name="T67" fmla="*/ 15 h 154"/>
                <a:gd name="T68" fmla="*/ 3 w 145"/>
                <a:gd name="T69" fmla="*/ 15 h 154"/>
                <a:gd name="T70" fmla="*/ 3 w 145"/>
                <a:gd name="T71" fmla="*/ 15 h 154"/>
                <a:gd name="T72" fmla="*/ 3 w 145"/>
                <a:gd name="T73" fmla="*/ 15 h 154"/>
                <a:gd name="T74" fmla="*/ 3 w 145"/>
                <a:gd name="T75" fmla="*/ 15 h 154"/>
                <a:gd name="T76" fmla="*/ 3 w 145"/>
                <a:gd name="T77" fmla="*/ 13 h 154"/>
                <a:gd name="T78" fmla="*/ 3 w 145"/>
                <a:gd name="T79" fmla="*/ 8 h 154"/>
                <a:gd name="T80" fmla="*/ 3 w 145"/>
                <a:gd name="T81" fmla="*/ 0 h 154"/>
                <a:gd name="T82" fmla="*/ 3 w 145"/>
                <a:gd name="T83" fmla="*/ 12 h 154"/>
                <a:gd name="T84" fmla="*/ 3 w 145"/>
                <a:gd name="T85" fmla="*/ 15 h 154"/>
                <a:gd name="T86" fmla="*/ 3 w 145"/>
                <a:gd name="T87" fmla="*/ 15 h 154"/>
                <a:gd name="T88" fmla="*/ 3 w 145"/>
                <a:gd name="T89" fmla="*/ 15 h 154"/>
                <a:gd name="T90" fmla="*/ 3 w 145"/>
                <a:gd name="T91" fmla="*/ 15 h 154"/>
                <a:gd name="T92" fmla="*/ 3 w 145"/>
                <a:gd name="T93" fmla="*/ 15 h 154"/>
                <a:gd name="T94" fmla="*/ 3 w 145"/>
                <a:gd name="T95" fmla="*/ 15 h 154"/>
                <a:gd name="T96" fmla="*/ 3 w 145"/>
                <a:gd name="T97" fmla="*/ 15 h 15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45"/>
                <a:gd name="T148" fmla="*/ 0 h 154"/>
                <a:gd name="T149" fmla="*/ 145 w 145"/>
                <a:gd name="T150" fmla="*/ 154 h 15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45" h="154">
                  <a:moveTo>
                    <a:pt x="88" y="77"/>
                  </a:moveTo>
                  <a:lnTo>
                    <a:pt x="75" y="81"/>
                  </a:lnTo>
                  <a:lnTo>
                    <a:pt x="64" y="86"/>
                  </a:lnTo>
                  <a:lnTo>
                    <a:pt x="55" y="90"/>
                  </a:lnTo>
                  <a:lnTo>
                    <a:pt x="46" y="94"/>
                  </a:lnTo>
                  <a:lnTo>
                    <a:pt x="41" y="100"/>
                  </a:lnTo>
                  <a:lnTo>
                    <a:pt x="36" y="105"/>
                  </a:lnTo>
                  <a:lnTo>
                    <a:pt x="32" y="110"/>
                  </a:lnTo>
                  <a:lnTo>
                    <a:pt x="28" y="115"/>
                  </a:lnTo>
                  <a:lnTo>
                    <a:pt x="25" y="121"/>
                  </a:lnTo>
                  <a:lnTo>
                    <a:pt x="22" y="126"/>
                  </a:lnTo>
                  <a:lnTo>
                    <a:pt x="20" y="131"/>
                  </a:lnTo>
                  <a:lnTo>
                    <a:pt x="17" y="136"/>
                  </a:lnTo>
                  <a:lnTo>
                    <a:pt x="14" y="140"/>
                  </a:lnTo>
                  <a:lnTo>
                    <a:pt x="11" y="145"/>
                  </a:lnTo>
                  <a:lnTo>
                    <a:pt x="6" y="149"/>
                  </a:lnTo>
                  <a:lnTo>
                    <a:pt x="0" y="153"/>
                  </a:lnTo>
                  <a:lnTo>
                    <a:pt x="3" y="142"/>
                  </a:lnTo>
                  <a:lnTo>
                    <a:pt x="6" y="132"/>
                  </a:lnTo>
                  <a:lnTo>
                    <a:pt x="8" y="121"/>
                  </a:lnTo>
                  <a:lnTo>
                    <a:pt x="11" y="111"/>
                  </a:lnTo>
                  <a:lnTo>
                    <a:pt x="12" y="102"/>
                  </a:lnTo>
                  <a:lnTo>
                    <a:pt x="15" y="91"/>
                  </a:lnTo>
                  <a:lnTo>
                    <a:pt x="18" y="83"/>
                  </a:lnTo>
                  <a:lnTo>
                    <a:pt x="20" y="75"/>
                  </a:lnTo>
                  <a:lnTo>
                    <a:pt x="24" y="66"/>
                  </a:lnTo>
                  <a:lnTo>
                    <a:pt x="28" y="60"/>
                  </a:lnTo>
                  <a:lnTo>
                    <a:pt x="33" y="52"/>
                  </a:lnTo>
                  <a:lnTo>
                    <a:pt x="36" y="47"/>
                  </a:lnTo>
                  <a:lnTo>
                    <a:pt x="43" y="40"/>
                  </a:lnTo>
                  <a:lnTo>
                    <a:pt x="49" y="36"/>
                  </a:lnTo>
                  <a:lnTo>
                    <a:pt x="57" y="32"/>
                  </a:lnTo>
                  <a:lnTo>
                    <a:pt x="65" y="28"/>
                  </a:lnTo>
                  <a:lnTo>
                    <a:pt x="81" y="23"/>
                  </a:lnTo>
                  <a:lnTo>
                    <a:pt x="90" y="21"/>
                  </a:lnTo>
                  <a:lnTo>
                    <a:pt x="96" y="19"/>
                  </a:lnTo>
                  <a:lnTo>
                    <a:pt x="100" y="18"/>
                  </a:lnTo>
                  <a:lnTo>
                    <a:pt x="106" y="16"/>
                  </a:lnTo>
                  <a:lnTo>
                    <a:pt x="113" y="13"/>
                  </a:lnTo>
                  <a:lnTo>
                    <a:pt x="126" y="8"/>
                  </a:lnTo>
                  <a:lnTo>
                    <a:pt x="144" y="0"/>
                  </a:lnTo>
                  <a:lnTo>
                    <a:pt x="137" y="12"/>
                  </a:lnTo>
                  <a:lnTo>
                    <a:pt x="128" y="24"/>
                  </a:lnTo>
                  <a:lnTo>
                    <a:pt x="119" y="38"/>
                  </a:lnTo>
                  <a:lnTo>
                    <a:pt x="110" y="50"/>
                  </a:lnTo>
                  <a:lnTo>
                    <a:pt x="102" y="61"/>
                  </a:lnTo>
                  <a:lnTo>
                    <a:pt x="96" y="69"/>
                  </a:lnTo>
                  <a:lnTo>
                    <a:pt x="90" y="75"/>
                  </a:lnTo>
                  <a:lnTo>
                    <a:pt x="88" y="77"/>
                  </a:lnTo>
                </a:path>
              </a:pathLst>
            </a:custGeom>
            <a:solidFill>
              <a:srgbClr val="A0200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02" name="Freeform 46"/>
            <p:cNvSpPr>
              <a:spLocks/>
            </p:cNvSpPr>
            <p:nvPr/>
          </p:nvSpPr>
          <p:spPr bwMode="auto">
            <a:xfrm>
              <a:off x="1120" y="3080"/>
              <a:ext cx="125" cy="154"/>
            </a:xfrm>
            <a:custGeom>
              <a:avLst/>
              <a:gdLst>
                <a:gd name="T0" fmla="*/ 3 w 150"/>
                <a:gd name="T1" fmla="*/ 13 h 160"/>
                <a:gd name="T2" fmla="*/ 3 w 150"/>
                <a:gd name="T3" fmla="*/ 13 h 160"/>
                <a:gd name="T4" fmla="*/ 3 w 150"/>
                <a:gd name="T5" fmla="*/ 13 h 160"/>
                <a:gd name="T6" fmla="*/ 3 w 150"/>
                <a:gd name="T7" fmla="*/ 13 h 160"/>
                <a:gd name="T8" fmla="*/ 3 w 150"/>
                <a:gd name="T9" fmla="*/ 13 h 160"/>
                <a:gd name="T10" fmla="*/ 3 w 150"/>
                <a:gd name="T11" fmla="*/ 13 h 160"/>
                <a:gd name="T12" fmla="*/ 3 w 150"/>
                <a:gd name="T13" fmla="*/ 13 h 160"/>
                <a:gd name="T14" fmla="*/ 3 w 150"/>
                <a:gd name="T15" fmla="*/ 13 h 160"/>
                <a:gd name="T16" fmla="*/ 3 w 150"/>
                <a:gd name="T17" fmla="*/ 13 h 160"/>
                <a:gd name="T18" fmla="*/ 3 w 150"/>
                <a:gd name="T19" fmla="*/ 13 h 160"/>
                <a:gd name="T20" fmla="*/ 3 w 150"/>
                <a:gd name="T21" fmla="*/ 13 h 160"/>
                <a:gd name="T22" fmla="*/ 3 w 150"/>
                <a:gd name="T23" fmla="*/ 13 h 160"/>
                <a:gd name="T24" fmla="*/ 3 w 150"/>
                <a:gd name="T25" fmla="*/ 13 h 160"/>
                <a:gd name="T26" fmla="*/ 3 w 150"/>
                <a:gd name="T27" fmla="*/ 13 h 160"/>
                <a:gd name="T28" fmla="*/ 3 w 150"/>
                <a:gd name="T29" fmla="*/ 13 h 160"/>
                <a:gd name="T30" fmla="*/ 3 w 150"/>
                <a:gd name="T31" fmla="*/ 13 h 160"/>
                <a:gd name="T32" fmla="*/ 3 w 150"/>
                <a:gd name="T33" fmla="*/ 13 h 160"/>
                <a:gd name="T34" fmla="*/ 0 w 150"/>
                <a:gd name="T35" fmla="*/ 13 h 160"/>
                <a:gd name="T36" fmla="*/ 3 w 150"/>
                <a:gd name="T37" fmla="*/ 13 h 160"/>
                <a:gd name="T38" fmla="*/ 3 w 150"/>
                <a:gd name="T39" fmla="*/ 13 h 160"/>
                <a:gd name="T40" fmla="*/ 3 w 150"/>
                <a:gd name="T41" fmla="*/ 13 h 160"/>
                <a:gd name="T42" fmla="*/ 3 w 150"/>
                <a:gd name="T43" fmla="*/ 13 h 160"/>
                <a:gd name="T44" fmla="*/ 3 w 150"/>
                <a:gd name="T45" fmla="*/ 13 h 160"/>
                <a:gd name="T46" fmla="*/ 3 w 150"/>
                <a:gd name="T47" fmla="*/ 13 h 160"/>
                <a:gd name="T48" fmla="*/ 3 w 150"/>
                <a:gd name="T49" fmla="*/ 13 h 160"/>
                <a:gd name="T50" fmla="*/ 3 w 150"/>
                <a:gd name="T51" fmla="*/ 13 h 160"/>
                <a:gd name="T52" fmla="*/ 3 w 150"/>
                <a:gd name="T53" fmla="*/ 13 h 160"/>
                <a:gd name="T54" fmla="*/ 3 w 150"/>
                <a:gd name="T55" fmla="*/ 13 h 160"/>
                <a:gd name="T56" fmla="*/ 3 w 150"/>
                <a:gd name="T57" fmla="*/ 13 h 160"/>
                <a:gd name="T58" fmla="*/ 3 w 150"/>
                <a:gd name="T59" fmla="*/ 13 h 160"/>
                <a:gd name="T60" fmla="*/ 3 w 150"/>
                <a:gd name="T61" fmla="*/ 13 h 160"/>
                <a:gd name="T62" fmla="*/ 3 w 150"/>
                <a:gd name="T63" fmla="*/ 13 h 160"/>
                <a:gd name="T64" fmla="*/ 3 w 150"/>
                <a:gd name="T65" fmla="*/ 13 h 160"/>
                <a:gd name="T66" fmla="*/ 3 w 150"/>
                <a:gd name="T67" fmla="*/ 13 h 160"/>
                <a:gd name="T68" fmla="*/ 3 w 150"/>
                <a:gd name="T69" fmla="*/ 13 h 160"/>
                <a:gd name="T70" fmla="*/ 3 w 150"/>
                <a:gd name="T71" fmla="*/ 13 h 160"/>
                <a:gd name="T72" fmla="*/ 3 w 150"/>
                <a:gd name="T73" fmla="*/ 13 h 160"/>
                <a:gd name="T74" fmla="*/ 3 w 150"/>
                <a:gd name="T75" fmla="*/ 13 h 160"/>
                <a:gd name="T76" fmla="*/ 3 w 150"/>
                <a:gd name="T77" fmla="*/ 13 h 160"/>
                <a:gd name="T78" fmla="*/ 3 w 150"/>
                <a:gd name="T79" fmla="*/ 13 h 160"/>
                <a:gd name="T80" fmla="*/ 3 w 150"/>
                <a:gd name="T81" fmla="*/ 8 h 160"/>
                <a:gd name="T82" fmla="*/ 3 w 150"/>
                <a:gd name="T83" fmla="*/ 0 h 160"/>
                <a:gd name="T84" fmla="*/ 3 w 150"/>
                <a:gd name="T85" fmla="*/ 12 h 160"/>
                <a:gd name="T86" fmla="*/ 3 w 150"/>
                <a:gd name="T87" fmla="*/ 13 h 160"/>
                <a:gd name="T88" fmla="*/ 3 w 150"/>
                <a:gd name="T89" fmla="*/ 13 h 160"/>
                <a:gd name="T90" fmla="*/ 3 w 150"/>
                <a:gd name="T91" fmla="*/ 13 h 160"/>
                <a:gd name="T92" fmla="*/ 3 w 150"/>
                <a:gd name="T93" fmla="*/ 13 h 160"/>
                <a:gd name="T94" fmla="*/ 3 w 150"/>
                <a:gd name="T95" fmla="*/ 13 h 160"/>
                <a:gd name="T96" fmla="*/ 3 w 150"/>
                <a:gd name="T97" fmla="*/ 13 h 160"/>
                <a:gd name="T98" fmla="*/ 3 w 150"/>
                <a:gd name="T99" fmla="*/ 13 h 16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50"/>
                <a:gd name="T151" fmla="*/ 0 h 160"/>
                <a:gd name="T152" fmla="*/ 150 w 150"/>
                <a:gd name="T153" fmla="*/ 160 h 16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50" h="160">
                  <a:moveTo>
                    <a:pt x="92" y="80"/>
                  </a:moveTo>
                  <a:lnTo>
                    <a:pt x="92" y="80"/>
                  </a:lnTo>
                  <a:lnTo>
                    <a:pt x="78" y="84"/>
                  </a:lnTo>
                  <a:lnTo>
                    <a:pt x="67" y="89"/>
                  </a:lnTo>
                  <a:lnTo>
                    <a:pt x="56" y="94"/>
                  </a:lnTo>
                  <a:lnTo>
                    <a:pt x="48" y="98"/>
                  </a:lnTo>
                  <a:lnTo>
                    <a:pt x="43" y="104"/>
                  </a:lnTo>
                  <a:lnTo>
                    <a:pt x="37" y="109"/>
                  </a:lnTo>
                  <a:lnTo>
                    <a:pt x="32" y="114"/>
                  </a:lnTo>
                  <a:lnTo>
                    <a:pt x="29" y="120"/>
                  </a:lnTo>
                  <a:lnTo>
                    <a:pt x="26" y="126"/>
                  </a:lnTo>
                  <a:lnTo>
                    <a:pt x="23" y="131"/>
                  </a:lnTo>
                  <a:lnTo>
                    <a:pt x="20" y="136"/>
                  </a:lnTo>
                  <a:lnTo>
                    <a:pt x="18" y="141"/>
                  </a:lnTo>
                  <a:lnTo>
                    <a:pt x="15" y="146"/>
                  </a:lnTo>
                  <a:lnTo>
                    <a:pt x="11" y="151"/>
                  </a:lnTo>
                  <a:lnTo>
                    <a:pt x="6" y="155"/>
                  </a:lnTo>
                  <a:lnTo>
                    <a:pt x="0" y="159"/>
                  </a:lnTo>
                  <a:lnTo>
                    <a:pt x="3" y="148"/>
                  </a:lnTo>
                  <a:lnTo>
                    <a:pt x="6" y="137"/>
                  </a:lnTo>
                  <a:lnTo>
                    <a:pt x="8" y="126"/>
                  </a:lnTo>
                  <a:lnTo>
                    <a:pt x="11" y="115"/>
                  </a:lnTo>
                  <a:lnTo>
                    <a:pt x="13" y="106"/>
                  </a:lnTo>
                  <a:lnTo>
                    <a:pt x="16" y="95"/>
                  </a:lnTo>
                  <a:lnTo>
                    <a:pt x="19" y="86"/>
                  </a:lnTo>
                  <a:lnTo>
                    <a:pt x="21" y="78"/>
                  </a:lnTo>
                  <a:lnTo>
                    <a:pt x="25" y="69"/>
                  </a:lnTo>
                  <a:lnTo>
                    <a:pt x="29" y="62"/>
                  </a:lnTo>
                  <a:lnTo>
                    <a:pt x="33" y="54"/>
                  </a:lnTo>
                  <a:lnTo>
                    <a:pt x="38" y="49"/>
                  </a:lnTo>
                  <a:lnTo>
                    <a:pt x="44" y="42"/>
                  </a:lnTo>
                  <a:lnTo>
                    <a:pt x="51" y="37"/>
                  </a:lnTo>
                  <a:lnTo>
                    <a:pt x="58" y="33"/>
                  </a:lnTo>
                  <a:lnTo>
                    <a:pt x="68" y="29"/>
                  </a:lnTo>
                  <a:lnTo>
                    <a:pt x="83" y="24"/>
                  </a:lnTo>
                  <a:lnTo>
                    <a:pt x="94" y="22"/>
                  </a:lnTo>
                  <a:lnTo>
                    <a:pt x="99" y="20"/>
                  </a:lnTo>
                  <a:lnTo>
                    <a:pt x="104" y="19"/>
                  </a:lnTo>
                  <a:lnTo>
                    <a:pt x="109" y="17"/>
                  </a:lnTo>
                  <a:lnTo>
                    <a:pt x="118" y="14"/>
                  </a:lnTo>
                  <a:lnTo>
                    <a:pt x="131" y="8"/>
                  </a:lnTo>
                  <a:lnTo>
                    <a:pt x="149" y="0"/>
                  </a:lnTo>
                  <a:lnTo>
                    <a:pt x="142" y="12"/>
                  </a:lnTo>
                  <a:lnTo>
                    <a:pt x="132" y="25"/>
                  </a:lnTo>
                  <a:lnTo>
                    <a:pt x="123" y="39"/>
                  </a:lnTo>
                  <a:lnTo>
                    <a:pt x="114" y="52"/>
                  </a:lnTo>
                  <a:lnTo>
                    <a:pt x="106" y="63"/>
                  </a:lnTo>
                  <a:lnTo>
                    <a:pt x="99" y="72"/>
                  </a:lnTo>
                  <a:lnTo>
                    <a:pt x="94" y="78"/>
                  </a:lnTo>
                  <a:lnTo>
                    <a:pt x="92" y="80"/>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603" name="Freeform 47"/>
            <p:cNvSpPr>
              <a:spLocks/>
            </p:cNvSpPr>
            <p:nvPr/>
          </p:nvSpPr>
          <p:spPr bwMode="auto">
            <a:xfrm>
              <a:off x="1138" y="3125"/>
              <a:ext cx="45" cy="53"/>
            </a:xfrm>
            <a:custGeom>
              <a:avLst/>
              <a:gdLst>
                <a:gd name="T0" fmla="*/ 3 w 54"/>
                <a:gd name="T1" fmla="*/ 2 h 54"/>
                <a:gd name="T2" fmla="*/ 3 w 54"/>
                <a:gd name="T3" fmla="*/ 5 h 54"/>
                <a:gd name="T4" fmla="*/ 3 w 54"/>
                <a:gd name="T5" fmla="*/ 9 h 54"/>
                <a:gd name="T6" fmla="*/ 3 w 54"/>
                <a:gd name="T7" fmla="*/ 13 h 54"/>
                <a:gd name="T8" fmla="*/ 3 w 54"/>
                <a:gd name="T9" fmla="*/ 16 h 54"/>
                <a:gd name="T10" fmla="*/ 3 w 54"/>
                <a:gd name="T11" fmla="*/ 20 h 54"/>
                <a:gd name="T12" fmla="*/ 3 w 54"/>
                <a:gd name="T13" fmla="*/ 22 h 54"/>
                <a:gd name="T14" fmla="*/ 3 w 54"/>
                <a:gd name="T15" fmla="*/ 25 h 54"/>
                <a:gd name="T16" fmla="*/ 3 w 54"/>
                <a:gd name="T17" fmla="*/ 27 h 54"/>
                <a:gd name="T18" fmla="*/ 3 w 54"/>
                <a:gd name="T19" fmla="*/ 27 h 54"/>
                <a:gd name="T20" fmla="*/ 3 w 54"/>
                <a:gd name="T21" fmla="*/ 27 h 54"/>
                <a:gd name="T22" fmla="*/ 3 w 54"/>
                <a:gd name="T23" fmla="*/ 27 h 54"/>
                <a:gd name="T24" fmla="*/ 3 w 54"/>
                <a:gd name="T25" fmla="*/ 27 h 54"/>
                <a:gd name="T26" fmla="*/ 3 w 54"/>
                <a:gd name="T27" fmla="*/ 27 h 54"/>
                <a:gd name="T28" fmla="*/ 2 w 54"/>
                <a:gd name="T29" fmla="*/ 27 h 54"/>
                <a:gd name="T30" fmla="*/ 0 w 54"/>
                <a:gd name="T31" fmla="*/ 27 h 54"/>
                <a:gd name="T32" fmla="*/ 1 w 54"/>
                <a:gd name="T33" fmla="*/ 27 h 54"/>
                <a:gd name="T34" fmla="*/ 3 w 54"/>
                <a:gd name="T35" fmla="*/ 27 h 54"/>
                <a:gd name="T36" fmla="*/ 3 w 54"/>
                <a:gd name="T37" fmla="*/ 27 h 54"/>
                <a:gd name="T38" fmla="*/ 3 w 54"/>
                <a:gd name="T39" fmla="*/ 25 h 54"/>
                <a:gd name="T40" fmla="*/ 3 w 54"/>
                <a:gd name="T41" fmla="*/ 16 h 54"/>
                <a:gd name="T42" fmla="*/ 3 w 54"/>
                <a:gd name="T43" fmla="*/ 8 h 54"/>
                <a:gd name="T44" fmla="*/ 3 w 54"/>
                <a:gd name="T45" fmla="*/ 3 h 54"/>
                <a:gd name="T46" fmla="*/ 3 w 54"/>
                <a:gd name="T47" fmla="*/ 0 h 54"/>
                <a:gd name="T48" fmla="*/ 3 w 54"/>
                <a:gd name="T49" fmla="*/ 2 h 5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4"/>
                <a:gd name="T76" fmla="*/ 0 h 54"/>
                <a:gd name="T77" fmla="*/ 54 w 54"/>
                <a:gd name="T78" fmla="*/ 54 h 5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4" h="54">
                  <a:moveTo>
                    <a:pt x="42" y="2"/>
                  </a:moveTo>
                  <a:lnTo>
                    <a:pt x="47" y="5"/>
                  </a:lnTo>
                  <a:lnTo>
                    <a:pt x="51" y="9"/>
                  </a:lnTo>
                  <a:lnTo>
                    <a:pt x="53" y="13"/>
                  </a:lnTo>
                  <a:lnTo>
                    <a:pt x="53" y="16"/>
                  </a:lnTo>
                  <a:lnTo>
                    <a:pt x="51" y="20"/>
                  </a:lnTo>
                  <a:lnTo>
                    <a:pt x="47" y="22"/>
                  </a:lnTo>
                  <a:lnTo>
                    <a:pt x="44" y="25"/>
                  </a:lnTo>
                  <a:lnTo>
                    <a:pt x="37" y="28"/>
                  </a:lnTo>
                  <a:lnTo>
                    <a:pt x="29" y="31"/>
                  </a:lnTo>
                  <a:lnTo>
                    <a:pt x="23" y="35"/>
                  </a:lnTo>
                  <a:lnTo>
                    <a:pt x="16" y="41"/>
                  </a:lnTo>
                  <a:lnTo>
                    <a:pt x="10" y="47"/>
                  </a:lnTo>
                  <a:lnTo>
                    <a:pt x="6" y="50"/>
                  </a:lnTo>
                  <a:lnTo>
                    <a:pt x="2" y="53"/>
                  </a:lnTo>
                  <a:lnTo>
                    <a:pt x="0" y="52"/>
                  </a:lnTo>
                  <a:lnTo>
                    <a:pt x="1" y="48"/>
                  </a:lnTo>
                  <a:lnTo>
                    <a:pt x="3" y="42"/>
                  </a:lnTo>
                  <a:lnTo>
                    <a:pt x="6" y="34"/>
                  </a:lnTo>
                  <a:lnTo>
                    <a:pt x="10" y="25"/>
                  </a:lnTo>
                  <a:lnTo>
                    <a:pt x="16" y="16"/>
                  </a:lnTo>
                  <a:lnTo>
                    <a:pt x="22" y="8"/>
                  </a:lnTo>
                  <a:lnTo>
                    <a:pt x="28" y="3"/>
                  </a:lnTo>
                  <a:lnTo>
                    <a:pt x="35" y="0"/>
                  </a:lnTo>
                  <a:lnTo>
                    <a:pt x="42" y="2"/>
                  </a:lnTo>
                </a:path>
              </a:pathLst>
            </a:custGeom>
            <a:solidFill>
              <a:srgbClr val="E0C08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04" name="Freeform 48"/>
            <p:cNvSpPr>
              <a:spLocks/>
            </p:cNvSpPr>
            <p:nvPr/>
          </p:nvSpPr>
          <p:spPr bwMode="auto">
            <a:xfrm>
              <a:off x="1138" y="3125"/>
              <a:ext cx="48" cy="58"/>
            </a:xfrm>
            <a:custGeom>
              <a:avLst/>
              <a:gdLst>
                <a:gd name="T0" fmla="*/ 2 w 58"/>
                <a:gd name="T1" fmla="*/ 2 h 60"/>
                <a:gd name="T2" fmla="*/ 2 w 58"/>
                <a:gd name="T3" fmla="*/ 2 h 60"/>
                <a:gd name="T4" fmla="*/ 2 w 58"/>
                <a:gd name="T5" fmla="*/ 6 h 60"/>
                <a:gd name="T6" fmla="*/ 2 w 58"/>
                <a:gd name="T7" fmla="*/ 10 h 60"/>
                <a:gd name="T8" fmla="*/ 2 w 58"/>
                <a:gd name="T9" fmla="*/ 14 h 60"/>
                <a:gd name="T10" fmla="*/ 2 w 58"/>
                <a:gd name="T11" fmla="*/ 15 h 60"/>
                <a:gd name="T12" fmla="*/ 2 w 58"/>
                <a:gd name="T13" fmla="*/ 15 h 60"/>
                <a:gd name="T14" fmla="*/ 2 w 58"/>
                <a:gd name="T15" fmla="*/ 15 h 60"/>
                <a:gd name="T16" fmla="*/ 2 w 58"/>
                <a:gd name="T17" fmla="*/ 15 h 60"/>
                <a:gd name="T18" fmla="*/ 2 w 58"/>
                <a:gd name="T19" fmla="*/ 15 h 60"/>
                <a:gd name="T20" fmla="*/ 2 w 58"/>
                <a:gd name="T21" fmla="*/ 15 h 60"/>
                <a:gd name="T22" fmla="*/ 2 w 58"/>
                <a:gd name="T23" fmla="*/ 15 h 60"/>
                <a:gd name="T24" fmla="*/ 2 w 58"/>
                <a:gd name="T25" fmla="*/ 15 h 60"/>
                <a:gd name="T26" fmla="*/ 2 w 58"/>
                <a:gd name="T27" fmla="*/ 15 h 60"/>
                <a:gd name="T28" fmla="*/ 2 w 58"/>
                <a:gd name="T29" fmla="*/ 15 h 60"/>
                <a:gd name="T30" fmla="*/ 2 w 58"/>
                <a:gd name="T31" fmla="*/ 15 h 60"/>
                <a:gd name="T32" fmla="*/ 0 w 58"/>
                <a:gd name="T33" fmla="*/ 15 h 60"/>
                <a:gd name="T34" fmla="*/ 1 w 58"/>
                <a:gd name="T35" fmla="*/ 15 h 60"/>
                <a:gd name="T36" fmla="*/ 2 w 58"/>
                <a:gd name="T37" fmla="*/ 15 h 60"/>
                <a:gd name="T38" fmla="*/ 2 w 58"/>
                <a:gd name="T39" fmla="*/ 15 h 60"/>
                <a:gd name="T40" fmla="*/ 2 w 58"/>
                <a:gd name="T41" fmla="*/ 15 h 60"/>
                <a:gd name="T42" fmla="*/ 2 w 58"/>
                <a:gd name="T43" fmla="*/ 15 h 60"/>
                <a:gd name="T44" fmla="*/ 2 w 58"/>
                <a:gd name="T45" fmla="*/ 9 h 60"/>
                <a:gd name="T46" fmla="*/ 2 w 58"/>
                <a:gd name="T47" fmla="*/ 3 h 60"/>
                <a:gd name="T48" fmla="*/ 2 w 58"/>
                <a:gd name="T49" fmla="*/ 0 h 60"/>
                <a:gd name="T50" fmla="*/ 2 w 58"/>
                <a:gd name="T51" fmla="*/ 2 h 6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8"/>
                <a:gd name="T79" fmla="*/ 0 h 60"/>
                <a:gd name="T80" fmla="*/ 58 w 58"/>
                <a:gd name="T81" fmla="*/ 60 h 6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8" h="60">
                  <a:moveTo>
                    <a:pt x="45" y="2"/>
                  </a:moveTo>
                  <a:lnTo>
                    <a:pt x="45" y="2"/>
                  </a:lnTo>
                  <a:lnTo>
                    <a:pt x="51" y="6"/>
                  </a:lnTo>
                  <a:lnTo>
                    <a:pt x="55" y="10"/>
                  </a:lnTo>
                  <a:lnTo>
                    <a:pt x="57" y="14"/>
                  </a:lnTo>
                  <a:lnTo>
                    <a:pt x="57" y="18"/>
                  </a:lnTo>
                  <a:lnTo>
                    <a:pt x="55" y="22"/>
                  </a:lnTo>
                  <a:lnTo>
                    <a:pt x="51" y="24"/>
                  </a:lnTo>
                  <a:lnTo>
                    <a:pt x="47" y="28"/>
                  </a:lnTo>
                  <a:lnTo>
                    <a:pt x="39" y="31"/>
                  </a:lnTo>
                  <a:lnTo>
                    <a:pt x="32" y="34"/>
                  </a:lnTo>
                  <a:lnTo>
                    <a:pt x="24" y="39"/>
                  </a:lnTo>
                  <a:lnTo>
                    <a:pt x="18" y="46"/>
                  </a:lnTo>
                  <a:lnTo>
                    <a:pt x="11" y="52"/>
                  </a:lnTo>
                  <a:lnTo>
                    <a:pt x="6" y="56"/>
                  </a:lnTo>
                  <a:lnTo>
                    <a:pt x="2" y="59"/>
                  </a:lnTo>
                  <a:lnTo>
                    <a:pt x="0" y="58"/>
                  </a:lnTo>
                  <a:lnTo>
                    <a:pt x="1" y="53"/>
                  </a:lnTo>
                  <a:lnTo>
                    <a:pt x="3" y="47"/>
                  </a:lnTo>
                  <a:lnTo>
                    <a:pt x="7" y="37"/>
                  </a:lnTo>
                  <a:lnTo>
                    <a:pt x="11" y="28"/>
                  </a:lnTo>
                  <a:lnTo>
                    <a:pt x="17" y="18"/>
                  </a:lnTo>
                  <a:lnTo>
                    <a:pt x="23" y="9"/>
                  </a:lnTo>
                  <a:lnTo>
                    <a:pt x="31" y="3"/>
                  </a:lnTo>
                  <a:lnTo>
                    <a:pt x="37" y="0"/>
                  </a:lnTo>
                  <a:lnTo>
                    <a:pt x="45" y="2"/>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605" name="Freeform 49"/>
            <p:cNvSpPr>
              <a:spLocks/>
            </p:cNvSpPr>
            <p:nvPr/>
          </p:nvSpPr>
          <p:spPr bwMode="auto">
            <a:xfrm>
              <a:off x="1154" y="2945"/>
              <a:ext cx="95" cy="117"/>
            </a:xfrm>
            <a:custGeom>
              <a:avLst/>
              <a:gdLst>
                <a:gd name="T0" fmla="*/ 3 w 114"/>
                <a:gd name="T1" fmla="*/ 12 h 122"/>
                <a:gd name="T2" fmla="*/ 3 w 114"/>
                <a:gd name="T3" fmla="*/ 12 h 122"/>
                <a:gd name="T4" fmla="*/ 3 w 114"/>
                <a:gd name="T5" fmla="*/ 12 h 122"/>
                <a:gd name="T6" fmla="*/ 3 w 114"/>
                <a:gd name="T7" fmla="*/ 12 h 122"/>
                <a:gd name="T8" fmla="*/ 3 w 114"/>
                <a:gd name="T9" fmla="*/ 12 h 122"/>
                <a:gd name="T10" fmla="*/ 3 w 114"/>
                <a:gd name="T11" fmla="*/ 12 h 122"/>
                <a:gd name="T12" fmla="*/ 3 w 114"/>
                <a:gd name="T13" fmla="*/ 12 h 122"/>
                <a:gd name="T14" fmla="*/ 3 w 114"/>
                <a:gd name="T15" fmla="*/ 7 h 122"/>
                <a:gd name="T16" fmla="*/ 3 w 114"/>
                <a:gd name="T17" fmla="*/ 0 h 122"/>
                <a:gd name="T18" fmla="*/ 3 w 114"/>
                <a:gd name="T19" fmla="*/ 9 h 122"/>
                <a:gd name="T20" fmla="*/ 3 w 114"/>
                <a:gd name="T21" fmla="*/ 12 h 122"/>
                <a:gd name="T22" fmla="*/ 3 w 114"/>
                <a:gd name="T23" fmla="*/ 12 h 122"/>
                <a:gd name="T24" fmla="*/ 3 w 114"/>
                <a:gd name="T25" fmla="*/ 12 h 122"/>
                <a:gd name="T26" fmla="*/ 3 w 114"/>
                <a:gd name="T27" fmla="*/ 12 h 122"/>
                <a:gd name="T28" fmla="*/ 3 w 114"/>
                <a:gd name="T29" fmla="*/ 12 h 122"/>
                <a:gd name="T30" fmla="*/ 3 w 114"/>
                <a:gd name="T31" fmla="*/ 12 h 122"/>
                <a:gd name="T32" fmla="*/ 3 w 114"/>
                <a:gd name="T33" fmla="*/ 12 h 122"/>
                <a:gd name="T34" fmla="*/ 3 w 114"/>
                <a:gd name="T35" fmla="*/ 12 h 122"/>
                <a:gd name="T36" fmla="*/ 3 w 114"/>
                <a:gd name="T37" fmla="*/ 12 h 122"/>
                <a:gd name="T38" fmla="*/ 3 w 114"/>
                <a:gd name="T39" fmla="*/ 12 h 122"/>
                <a:gd name="T40" fmla="*/ 3 w 114"/>
                <a:gd name="T41" fmla="*/ 12 h 122"/>
                <a:gd name="T42" fmla="*/ 3 w 114"/>
                <a:gd name="T43" fmla="*/ 12 h 122"/>
                <a:gd name="T44" fmla="*/ 3 w 114"/>
                <a:gd name="T45" fmla="*/ 12 h 122"/>
                <a:gd name="T46" fmla="*/ 3 w 114"/>
                <a:gd name="T47" fmla="*/ 12 h 122"/>
                <a:gd name="T48" fmla="*/ 3 w 114"/>
                <a:gd name="T49" fmla="*/ 12 h 122"/>
                <a:gd name="T50" fmla="*/ 3 w 114"/>
                <a:gd name="T51" fmla="*/ 12 h 122"/>
                <a:gd name="T52" fmla="*/ 3 w 114"/>
                <a:gd name="T53" fmla="*/ 12 h 122"/>
                <a:gd name="T54" fmla="*/ 3 w 114"/>
                <a:gd name="T55" fmla="*/ 12 h 122"/>
                <a:gd name="T56" fmla="*/ 3 w 114"/>
                <a:gd name="T57" fmla="*/ 12 h 122"/>
                <a:gd name="T58" fmla="*/ 3 w 114"/>
                <a:gd name="T59" fmla="*/ 12 h 122"/>
                <a:gd name="T60" fmla="*/ 3 w 114"/>
                <a:gd name="T61" fmla="*/ 12 h 122"/>
                <a:gd name="T62" fmla="*/ 3 w 114"/>
                <a:gd name="T63" fmla="*/ 12 h 122"/>
                <a:gd name="T64" fmla="*/ 0 w 114"/>
                <a:gd name="T65" fmla="*/ 12 h 122"/>
                <a:gd name="T66" fmla="*/ 3 w 114"/>
                <a:gd name="T67" fmla="*/ 12 h 122"/>
                <a:gd name="T68" fmla="*/ 3 w 114"/>
                <a:gd name="T69" fmla="*/ 12 h 122"/>
                <a:gd name="T70" fmla="*/ 3 w 114"/>
                <a:gd name="T71" fmla="*/ 12 h 122"/>
                <a:gd name="T72" fmla="*/ 3 w 114"/>
                <a:gd name="T73" fmla="*/ 12 h 122"/>
                <a:gd name="T74" fmla="*/ 3 w 114"/>
                <a:gd name="T75" fmla="*/ 12 h 122"/>
                <a:gd name="T76" fmla="*/ 3 w 114"/>
                <a:gd name="T77" fmla="*/ 12 h 122"/>
                <a:gd name="T78" fmla="*/ 3 w 114"/>
                <a:gd name="T79" fmla="*/ 12 h 122"/>
                <a:gd name="T80" fmla="*/ 3 w 114"/>
                <a:gd name="T81" fmla="*/ 12 h 12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4"/>
                <a:gd name="T124" fmla="*/ 0 h 122"/>
                <a:gd name="T125" fmla="*/ 114 w 114"/>
                <a:gd name="T126" fmla="*/ 122 h 12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4" h="122">
                  <a:moveTo>
                    <a:pt x="43" y="60"/>
                  </a:moveTo>
                  <a:lnTo>
                    <a:pt x="63" y="53"/>
                  </a:lnTo>
                  <a:lnTo>
                    <a:pt x="76" y="47"/>
                  </a:lnTo>
                  <a:lnTo>
                    <a:pt x="86" y="37"/>
                  </a:lnTo>
                  <a:lnTo>
                    <a:pt x="92" y="30"/>
                  </a:lnTo>
                  <a:lnTo>
                    <a:pt x="95" y="21"/>
                  </a:lnTo>
                  <a:lnTo>
                    <a:pt x="100" y="13"/>
                  </a:lnTo>
                  <a:lnTo>
                    <a:pt x="105" y="7"/>
                  </a:lnTo>
                  <a:lnTo>
                    <a:pt x="113" y="0"/>
                  </a:lnTo>
                  <a:lnTo>
                    <a:pt x="111" y="9"/>
                  </a:lnTo>
                  <a:lnTo>
                    <a:pt x="109" y="17"/>
                  </a:lnTo>
                  <a:lnTo>
                    <a:pt x="107" y="26"/>
                  </a:lnTo>
                  <a:lnTo>
                    <a:pt x="106" y="33"/>
                  </a:lnTo>
                  <a:lnTo>
                    <a:pt x="104" y="41"/>
                  </a:lnTo>
                  <a:lnTo>
                    <a:pt x="102" y="48"/>
                  </a:lnTo>
                  <a:lnTo>
                    <a:pt x="100" y="55"/>
                  </a:lnTo>
                  <a:lnTo>
                    <a:pt x="97" y="61"/>
                  </a:lnTo>
                  <a:lnTo>
                    <a:pt x="94" y="68"/>
                  </a:lnTo>
                  <a:lnTo>
                    <a:pt x="92" y="74"/>
                  </a:lnTo>
                  <a:lnTo>
                    <a:pt x="89" y="79"/>
                  </a:lnTo>
                  <a:lnTo>
                    <a:pt x="84" y="84"/>
                  </a:lnTo>
                  <a:lnTo>
                    <a:pt x="79" y="88"/>
                  </a:lnTo>
                  <a:lnTo>
                    <a:pt x="75" y="91"/>
                  </a:lnTo>
                  <a:lnTo>
                    <a:pt x="69" y="96"/>
                  </a:lnTo>
                  <a:lnTo>
                    <a:pt x="62" y="98"/>
                  </a:lnTo>
                  <a:lnTo>
                    <a:pt x="50" y="102"/>
                  </a:lnTo>
                  <a:lnTo>
                    <a:pt x="42" y="104"/>
                  </a:lnTo>
                  <a:lnTo>
                    <a:pt x="38" y="105"/>
                  </a:lnTo>
                  <a:lnTo>
                    <a:pt x="34" y="107"/>
                  </a:lnTo>
                  <a:lnTo>
                    <a:pt x="30" y="108"/>
                  </a:lnTo>
                  <a:lnTo>
                    <a:pt x="24" y="111"/>
                  </a:lnTo>
                  <a:lnTo>
                    <a:pt x="15" y="115"/>
                  </a:lnTo>
                  <a:lnTo>
                    <a:pt x="0" y="121"/>
                  </a:lnTo>
                  <a:lnTo>
                    <a:pt x="7" y="111"/>
                  </a:lnTo>
                  <a:lnTo>
                    <a:pt x="12" y="102"/>
                  </a:lnTo>
                  <a:lnTo>
                    <a:pt x="20" y="91"/>
                  </a:lnTo>
                  <a:lnTo>
                    <a:pt x="26" y="81"/>
                  </a:lnTo>
                  <a:lnTo>
                    <a:pt x="34" y="73"/>
                  </a:lnTo>
                  <a:lnTo>
                    <a:pt x="39" y="66"/>
                  </a:lnTo>
                  <a:lnTo>
                    <a:pt x="42" y="61"/>
                  </a:lnTo>
                  <a:lnTo>
                    <a:pt x="43" y="60"/>
                  </a:lnTo>
                </a:path>
              </a:pathLst>
            </a:custGeom>
            <a:solidFill>
              <a:srgbClr val="A0200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06" name="Freeform 50"/>
            <p:cNvSpPr>
              <a:spLocks/>
            </p:cNvSpPr>
            <p:nvPr/>
          </p:nvSpPr>
          <p:spPr bwMode="auto">
            <a:xfrm>
              <a:off x="1154" y="2945"/>
              <a:ext cx="101" cy="123"/>
            </a:xfrm>
            <a:custGeom>
              <a:avLst/>
              <a:gdLst>
                <a:gd name="T0" fmla="*/ 3 w 121"/>
                <a:gd name="T1" fmla="*/ 12 h 128"/>
                <a:gd name="T2" fmla="*/ 3 w 121"/>
                <a:gd name="T3" fmla="*/ 12 h 128"/>
                <a:gd name="T4" fmla="*/ 3 w 121"/>
                <a:gd name="T5" fmla="*/ 12 h 128"/>
                <a:gd name="T6" fmla="*/ 3 w 121"/>
                <a:gd name="T7" fmla="*/ 12 h 128"/>
                <a:gd name="T8" fmla="*/ 3 w 121"/>
                <a:gd name="T9" fmla="*/ 12 h 128"/>
                <a:gd name="T10" fmla="*/ 3 w 121"/>
                <a:gd name="T11" fmla="*/ 12 h 128"/>
                <a:gd name="T12" fmla="*/ 3 w 121"/>
                <a:gd name="T13" fmla="*/ 12 h 128"/>
                <a:gd name="T14" fmla="*/ 3 w 121"/>
                <a:gd name="T15" fmla="*/ 12 h 128"/>
                <a:gd name="T16" fmla="*/ 3 w 121"/>
                <a:gd name="T17" fmla="*/ 7 h 128"/>
                <a:gd name="T18" fmla="*/ 3 w 121"/>
                <a:gd name="T19" fmla="*/ 0 h 128"/>
                <a:gd name="T20" fmla="*/ 3 w 121"/>
                <a:gd name="T21" fmla="*/ 9 h 128"/>
                <a:gd name="T22" fmla="*/ 3 w 121"/>
                <a:gd name="T23" fmla="*/ 12 h 128"/>
                <a:gd name="T24" fmla="*/ 3 w 121"/>
                <a:gd name="T25" fmla="*/ 12 h 128"/>
                <a:gd name="T26" fmla="*/ 3 w 121"/>
                <a:gd name="T27" fmla="*/ 12 h 128"/>
                <a:gd name="T28" fmla="*/ 3 w 121"/>
                <a:gd name="T29" fmla="*/ 12 h 128"/>
                <a:gd name="T30" fmla="*/ 3 w 121"/>
                <a:gd name="T31" fmla="*/ 12 h 128"/>
                <a:gd name="T32" fmla="*/ 3 w 121"/>
                <a:gd name="T33" fmla="*/ 12 h 128"/>
                <a:gd name="T34" fmla="*/ 3 w 121"/>
                <a:gd name="T35" fmla="*/ 12 h 128"/>
                <a:gd name="T36" fmla="*/ 3 w 121"/>
                <a:gd name="T37" fmla="*/ 12 h 128"/>
                <a:gd name="T38" fmla="*/ 3 w 121"/>
                <a:gd name="T39" fmla="*/ 12 h 128"/>
                <a:gd name="T40" fmla="*/ 3 w 121"/>
                <a:gd name="T41" fmla="*/ 12 h 128"/>
                <a:gd name="T42" fmla="*/ 3 w 121"/>
                <a:gd name="T43" fmla="*/ 12 h 128"/>
                <a:gd name="T44" fmla="*/ 3 w 121"/>
                <a:gd name="T45" fmla="*/ 12 h 128"/>
                <a:gd name="T46" fmla="*/ 3 w 121"/>
                <a:gd name="T47" fmla="*/ 12 h 128"/>
                <a:gd name="T48" fmla="*/ 3 w 121"/>
                <a:gd name="T49" fmla="*/ 12 h 128"/>
                <a:gd name="T50" fmla="*/ 3 w 121"/>
                <a:gd name="T51" fmla="*/ 12 h 128"/>
                <a:gd name="T52" fmla="*/ 3 w 121"/>
                <a:gd name="T53" fmla="*/ 12 h 128"/>
                <a:gd name="T54" fmla="*/ 3 w 121"/>
                <a:gd name="T55" fmla="*/ 12 h 128"/>
                <a:gd name="T56" fmla="*/ 3 w 121"/>
                <a:gd name="T57" fmla="*/ 12 h 128"/>
                <a:gd name="T58" fmla="*/ 3 w 121"/>
                <a:gd name="T59" fmla="*/ 12 h 128"/>
                <a:gd name="T60" fmla="*/ 3 w 121"/>
                <a:gd name="T61" fmla="*/ 12 h 128"/>
                <a:gd name="T62" fmla="*/ 3 w 121"/>
                <a:gd name="T63" fmla="*/ 12 h 128"/>
                <a:gd name="T64" fmla="*/ 3 w 121"/>
                <a:gd name="T65" fmla="*/ 12 h 128"/>
                <a:gd name="T66" fmla="*/ 0 w 121"/>
                <a:gd name="T67" fmla="*/ 12 h 128"/>
                <a:gd name="T68" fmla="*/ 3 w 121"/>
                <a:gd name="T69" fmla="*/ 12 h 128"/>
                <a:gd name="T70" fmla="*/ 3 w 121"/>
                <a:gd name="T71" fmla="*/ 12 h 128"/>
                <a:gd name="T72" fmla="*/ 3 w 121"/>
                <a:gd name="T73" fmla="*/ 12 h 128"/>
                <a:gd name="T74" fmla="*/ 3 w 121"/>
                <a:gd name="T75" fmla="*/ 12 h 128"/>
                <a:gd name="T76" fmla="*/ 3 w 121"/>
                <a:gd name="T77" fmla="*/ 12 h 128"/>
                <a:gd name="T78" fmla="*/ 3 w 121"/>
                <a:gd name="T79" fmla="*/ 12 h 128"/>
                <a:gd name="T80" fmla="*/ 3 w 121"/>
                <a:gd name="T81" fmla="*/ 12 h 128"/>
                <a:gd name="T82" fmla="*/ 3 w 121"/>
                <a:gd name="T83" fmla="*/ 12 h 1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21"/>
                <a:gd name="T127" fmla="*/ 0 h 128"/>
                <a:gd name="T128" fmla="*/ 121 w 121"/>
                <a:gd name="T129" fmla="*/ 128 h 1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21" h="128">
                  <a:moveTo>
                    <a:pt x="46" y="63"/>
                  </a:moveTo>
                  <a:lnTo>
                    <a:pt x="46" y="63"/>
                  </a:lnTo>
                  <a:lnTo>
                    <a:pt x="67" y="56"/>
                  </a:lnTo>
                  <a:lnTo>
                    <a:pt x="81" y="49"/>
                  </a:lnTo>
                  <a:lnTo>
                    <a:pt x="91" y="39"/>
                  </a:lnTo>
                  <a:lnTo>
                    <a:pt x="98" y="31"/>
                  </a:lnTo>
                  <a:lnTo>
                    <a:pt x="101" y="22"/>
                  </a:lnTo>
                  <a:lnTo>
                    <a:pt x="106" y="14"/>
                  </a:lnTo>
                  <a:lnTo>
                    <a:pt x="112" y="7"/>
                  </a:lnTo>
                  <a:lnTo>
                    <a:pt x="120" y="0"/>
                  </a:lnTo>
                  <a:lnTo>
                    <a:pt x="118" y="9"/>
                  </a:lnTo>
                  <a:lnTo>
                    <a:pt x="116" y="18"/>
                  </a:lnTo>
                  <a:lnTo>
                    <a:pt x="113" y="27"/>
                  </a:lnTo>
                  <a:lnTo>
                    <a:pt x="113" y="35"/>
                  </a:lnTo>
                  <a:lnTo>
                    <a:pt x="110" y="43"/>
                  </a:lnTo>
                  <a:lnTo>
                    <a:pt x="108" y="50"/>
                  </a:lnTo>
                  <a:lnTo>
                    <a:pt x="106" y="58"/>
                  </a:lnTo>
                  <a:lnTo>
                    <a:pt x="103" y="64"/>
                  </a:lnTo>
                  <a:lnTo>
                    <a:pt x="100" y="71"/>
                  </a:lnTo>
                  <a:lnTo>
                    <a:pt x="98" y="78"/>
                  </a:lnTo>
                  <a:lnTo>
                    <a:pt x="94" y="83"/>
                  </a:lnTo>
                  <a:lnTo>
                    <a:pt x="89" y="88"/>
                  </a:lnTo>
                  <a:lnTo>
                    <a:pt x="84" y="92"/>
                  </a:lnTo>
                  <a:lnTo>
                    <a:pt x="80" y="96"/>
                  </a:lnTo>
                  <a:lnTo>
                    <a:pt x="73" y="101"/>
                  </a:lnTo>
                  <a:lnTo>
                    <a:pt x="66" y="103"/>
                  </a:lnTo>
                  <a:lnTo>
                    <a:pt x="53" y="107"/>
                  </a:lnTo>
                  <a:lnTo>
                    <a:pt x="45" y="109"/>
                  </a:lnTo>
                  <a:lnTo>
                    <a:pt x="40" y="110"/>
                  </a:lnTo>
                  <a:lnTo>
                    <a:pt x="36" y="112"/>
                  </a:lnTo>
                  <a:lnTo>
                    <a:pt x="32" y="113"/>
                  </a:lnTo>
                  <a:lnTo>
                    <a:pt x="26" y="116"/>
                  </a:lnTo>
                  <a:lnTo>
                    <a:pt x="16" y="121"/>
                  </a:lnTo>
                  <a:lnTo>
                    <a:pt x="0" y="127"/>
                  </a:lnTo>
                  <a:lnTo>
                    <a:pt x="7" y="117"/>
                  </a:lnTo>
                  <a:lnTo>
                    <a:pt x="13" y="107"/>
                  </a:lnTo>
                  <a:lnTo>
                    <a:pt x="21" y="95"/>
                  </a:lnTo>
                  <a:lnTo>
                    <a:pt x="28" y="85"/>
                  </a:lnTo>
                  <a:lnTo>
                    <a:pt x="36" y="77"/>
                  </a:lnTo>
                  <a:lnTo>
                    <a:pt x="41" y="69"/>
                  </a:lnTo>
                  <a:lnTo>
                    <a:pt x="45" y="64"/>
                  </a:lnTo>
                  <a:lnTo>
                    <a:pt x="46" y="63"/>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607" name="Freeform 51"/>
            <p:cNvSpPr>
              <a:spLocks/>
            </p:cNvSpPr>
            <p:nvPr/>
          </p:nvSpPr>
          <p:spPr bwMode="auto">
            <a:xfrm>
              <a:off x="1199" y="2986"/>
              <a:ext cx="35" cy="40"/>
            </a:xfrm>
            <a:custGeom>
              <a:avLst/>
              <a:gdLst>
                <a:gd name="T0" fmla="*/ 3 w 42"/>
                <a:gd name="T1" fmla="*/ 10 h 42"/>
                <a:gd name="T2" fmla="*/ 3 w 42"/>
                <a:gd name="T3" fmla="*/ 10 h 42"/>
                <a:gd name="T4" fmla="*/ 2 w 42"/>
                <a:gd name="T5" fmla="*/ 10 h 42"/>
                <a:gd name="T6" fmla="*/ 0 w 42"/>
                <a:gd name="T7" fmla="*/ 10 h 42"/>
                <a:gd name="T8" fmla="*/ 0 w 42"/>
                <a:gd name="T9" fmla="*/ 10 h 42"/>
                <a:gd name="T10" fmla="*/ 2 w 42"/>
                <a:gd name="T11" fmla="*/ 10 h 42"/>
                <a:gd name="T12" fmla="*/ 3 w 42"/>
                <a:gd name="T13" fmla="*/ 10 h 42"/>
                <a:gd name="T14" fmla="*/ 3 w 42"/>
                <a:gd name="T15" fmla="*/ 10 h 42"/>
                <a:gd name="T16" fmla="*/ 3 w 42"/>
                <a:gd name="T17" fmla="*/ 10 h 42"/>
                <a:gd name="T18" fmla="*/ 3 w 42"/>
                <a:gd name="T19" fmla="*/ 10 h 42"/>
                <a:gd name="T20" fmla="*/ 3 w 42"/>
                <a:gd name="T21" fmla="*/ 10 h 42"/>
                <a:gd name="T22" fmla="*/ 3 w 42"/>
                <a:gd name="T23" fmla="*/ 9 h 42"/>
                <a:gd name="T24" fmla="*/ 3 w 42"/>
                <a:gd name="T25" fmla="*/ 5 h 42"/>
                <a:gd name="T26" fmla="*/ 3 w 42"/>
                <a:gd name="T27" fmla="*/ 2 h 42"/>
                <a:gd name="T28" fmla="*/ 3 w 42"/>
                <a:gd name="T29" fmla="*/ 0 h 42"/>
                <a:gd name="T30" fmla="*/ 3 w 42"/>
                <a:gd name="T31" fmla="*/ 0 h 42"/>
                <a:gd name="T32" fmla="*/ 3 w 42"/>
                <a:gd name="T33" fmla="*/ 4 h 42"/>
                <a:gd name="T34" fmla="*/ 3 w 42"/>
                <a:gd name="T35" fmla="*/ 8 h 42"/>
                <a:gd name="T36" fmla="*/ 3 w 42"/>
                <a:gd name="T37" fmla="*/ 10 h 42"/>
                <a:gd name="T38" fmla="*/ 3 w 42"/>
                <a:gd name="T39" fmla="*/ 10 h 42"/>
                <a:gd name="T40" fmla="*/ 3 w 42"/>
                <a:gd name="T41" fmla="*/ 10 h 42"/>
                <a:gd name="T42" fmla="*/ 3 w 42"/>
                <a:gd name="T43" fmla="*/ 10 h 42"/>
                <a:gd name="T44" fmla="*/ 3 w 42"/>
                <a:gd name="T45" fmla="*/ 10 h 42"/>
                <a:gd name="T46" fmla="*/ 3 w 42"/>
                <a:gd name="T47" fmla="*/ 10 h 42"/>
                <a:gd name="T48" fmla="*/ 3 w 42"/>
                <a:gd name="T49" fmla="*/ 10 h 4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2"/>
                <a:gd name="T76" fmla="*/ 0 h 42"/>
                <a:gd name="T77" fmla="*/ 42 w 42"/>
                <a:gd name="T78" fmla="*/ 42 h 4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2" h="42">
                  <a:moveTo>
                    <a:pt x="9" y="40"/>
                  </a:moveTo>
                  <a:lnTo>
                    <a:pt x="4" y="37"/>
                  </a:lnTo>
                  <a:lnTo>
                    <a:pt x="2" y="34"/>
                  </a:lnTo>
                  <a:lnTo>
                    <a:pt x="0" y="31"/>
                  </a:lnTo>
                  <a:lnTo>
                    <a:pt x="0" y="28"/>
                  </a:lnTo>
                  <a:lnTo>
                    <a:pt x="2" y="26"/>
                  </a:lnTo>
                  <a:lnTo>
                    <a:pt x="4" y="24"/>
                  </a:lnTo>
                  <a:lnTo>
                    <a:pt x="7" y="21"/>
                  </a:lnTo>
                  <a:lnTo>
                    <a:pt x="12" y="20"/>
                  </a:lnTo>
                  <a:lnTo>
                    <a:pt x="19" y="17"/>
                  </a:lnTo>
                  <a:lnTo>
                    <a:pt x="23" y="13"/>
                  </a:lnTo>
                  <a:lnTo>
                    <a:pt x="29" y="9"/>
                  </a:lnTo>
                  <a:lnTo>
                    <a:pt x="34" y="5"/>
                  </a:lnTo>
                  <a:lnTo>
                    <a:pt x="37" y="2"/>
                  </a:lnTo>
                  <a:lnTo>
                    <a:pt x="39" y="0"/>
                  </a:lnTo>
                  <a:lnTo>
                    <a:pt x="41" y="0"/>
                  </a:lnTo>
                  <a:lnTo>
                    <a:pt x="40" y="4"/>
                  </a:lnTo>
                  <a:lnTo>
                    <a:pt x="38" y="8"/>
                  </a:lnTo>
                  <a:lnTo>
                    <a:pt x="36" y="15"/>
                  </a:lnTo>
                  <a:lnTo>
                    <a:pt x="33" y="21"/>
                  </a:lnTo>
                  <a:lnTo>
                    <a:pt x="29" y="28"/>
                  </a:lnTo>
                  <a:lnTo>
                    <a:pt x="24" y="35"/>
                  </a:lnTo>
                  <a:lnTo>
                    <a:pt x="20" y="39"/>
                  </a:lnTo>
                  <a:lnTo>
                    <a:pt x="14" y="41"/>
                  </a:lnTo>
                  <a:lnTo>
                    <a:pt x="9" y="40"/>
                  </a:lnTo>
                </a:path>
              </a:pathLst>
            </a:custGeom>
            <a:solidFill>
              <a:srgbClr val="E0C08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08" name="Freeform 52"/>
            <p:cNvSpPr>
              <a:spLocks/>
            </p:cNvSpPr>
            <p:nvPr/>
          </p:nvSpPr>
          <p:spPr bwMode="auto">
            <a:xfrm>
              <a:off x="1199" y="2986"/>
              <a:ext cx="40" cy="46"/>
            </a:xfrm>
            <a:custGeom>
              <a:avLst/>
              <a:gdLst>
                <a:gd name="T0" fmla="*/ 3 w 48"/>
                <a:gd name="T1" fmla="*/ 12 h 48"/>
                <a:gd name="T2" fmla="*/ 3 w 48"/>
                <a:gd name="T3" fmla="*/ 12 h 48"/>
                <a:gd name="T4" fmla="*/ 3 w 48"/>
                <a:gd name="T5" fmla="*/ 12 h 48"/>
                <a:gd name="T6" fmla="*/ 2 w 48"/>
                <a:gd name="T7" fmla="*/ 12 h 48"/>
                <a:gd name="T8" fmla="*/ 0 w 48"/>
                <a:gd name="T9" fmla="*/ 12 h 48"/>
                <a:gd name="T10" fmla="*/ 0 w 48"/>
                <a:gd name="T11" fmla="*/ 12 h 48"/>
                <a:gd name="T12" fmla="*/ 2 w 48"/>
                <a:gd name="T13" fmla="*/ 12 h 48"/>
                <a:gd name="T14" fmla="*/ 3 w 48"/>
                <a:gd name="T15" fmla="*/ 12 h 48"/>
                <a:gd name="T16" fmla="*/ 3 w 48"/>
                <a:gd name="T17" fmla="*/ 12 h 48"/>
                <a:gd name="T18" fmla="*/ 3 w 48"/>
                <a:gd name="T19" fmla="*/ 12 h 48"/>
                <a:gd name="T20" fmla="*/ 3 w 48"/>
                <a:gd name="T21" fmla="*/ 12 h 48"/>
                <a:gd name="T22" fmla="*/ 3 w 48"/>
                <a:gd name="T23" fmla="*/ 12 h 48"/>
                <a:gd name="T24" fmla="*/ 3 w 48"/>
                <a:gd name="T25" fmla="*/ 10 h 48"/>
                <a:gd name="T26" fmla="*/ 3 w 48"/>
                <a:gd name="T27" fmla="*/ 6 h 48"/>
                <a:gd name="T28" fmla="*/ 3 w 48"/>
                <a:gd name="T29" fmla="*/ 2 h 48"/>
                <a:gd name="T30" fmla="*/ 3 w 48"/>
                <a:gd name="T31" fmla="*/ 0 h 48"/>
                <a:gd name="T32" fmla="*/ 3 w 48"/>
                <a:gd name="T33" fmla="*/ 0 h 48"/>
                <a:gd name="T34" fmla="*/ 3 w 48"/>
                <a:gd name="T35" fmla="*/ 4 h 48"/>
                <a:gd name="T36" fmla="*/ 3 w 48"/>
                <a:gd name="T37" fmla="*/ 9 h 48"/>
                <a:gd name="T38" fmla="*/ 3 w 48"/>
                <a:gd name="T39" fmla="*/ 12 h 48"/>
                <a:gd name="T40" fmla="*/ 3 w 48"/>
                <a:gd name="T41" fmla="*/ 12 h 48"/>
                <a:gd name="T42" fmla="*/ 3 w 48"/>
                <a:gd name="T43" fmla="*/ 12 h 48"/>
                <a:gd name="T44" fmla="*/ 3 w 48"/>
                <a:gd name="T45" fmla="*/ 12 h 48"/>
                <a:gd name="T46" fmla="*/ 3 w 48"/>
                <a:gd name="T47" fmla="*/ 12 h 48"/>
                <a:gd name="T48" fmla="*/ 3 w 48"/>
                <a:gd name="T49" fmla="*/ 12 h 48"/>
                <a:gd name="T50" fmla="*/ 3 w 48"/>
                <a:gd name="T51" fmla="*/ 12 h 4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8"/>
                <a:gd name="T79" fmla="*/ 0 h 48"/>
                <a:gd name="T80" fmla="*/ 48 w 48"/>
                <a:gd name="T81" fmla="*/ 48 h 4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8" h="48">
                  <a:moveTo>
                    <a:pt x="10" y="46"/>
                  </a:moveTo>
                  <a:lnTo>
                    <a:pt x="10" y="46"/>
                  </a:lnTo>
                  <a:lnTo>
                    <a:pt x="5" y="42"/>
                  </a:lnTo>
                  <a:lnTo>
                    <a:pt x="2" y="39"/>
                  </a:lnTo>
                  <a:lnTo>
                    <a:pt x="0" y="36"/>
                  </a:lnTo>
                  <a:lnTo>
                    <a:pt x="0" y="32"/>
                  </a:lnTo>
                  <a:lnTo>
                    <a:pt x="2" y="30"/>
                  </a:lnTo>
                  <a:lnTo>
                    <a:pt x="5" y="27"/>
                  </a:lnTo>
                  <a:lnTo>
                    <a:pt x="8" y="24"/>
                  </a:lnTo>
                  <a:lnTo>
                    <a:pt x="14" y="23"/>
                  </a:lnTo>
                  <a:lnTo>
                    <a:pt x="21" y="20"/>
                  </a:lnTo>
                  <a:lnTo>
                    <a:pt x="27" y="15"/>
                  </a:lnTo>
                  <a:lnTo>
                    <a:pt x="33" y="10"/>
                  </a:lnTo>
                  <a:lnTo>
                    <a:pt x="39" y="6"/>
                  </a:lnTo>
                  <a:lnTo>
                    <a:pt x="42" y="2"/>
                  </a:lnTo>
                  <a:lnTo>
                    <a:pt x="45" y="0"/>
                  </a:lnTo>
                  <a:lnTo>
                    <a:pt x="47" y="0"/>
                  </a:lnTo>
                  <a:lnTo>
                    <a:pt x="46" y="4"/>
                  </a:lnTo>
                  <a:lnTo>
                    <a:pt x="44" y="9"/>
                  </a:lnTo>
                  <a:lnTo>
                    <a:pt x="41" y="17"/>
                  </a:lnTo>
                  <a:lnTo>
                    <a:pt x="38" y="24"/>
                  </a:lnTo>
                  <a:lnTo>
                    <a:pt x="34" y="32"/>
                  </a:lnTo>
                  <a:lnTo>
                    <a:pt x="28" y="40"/>
                  </a:lnTo>
                  <a:lnTo>
                    <a:pt x="22" y="45"/>
                  </a:lnTo>
                  <a:lnTo>
                    <a:pt x="16" y="47"/>
                  </a:lnTo>
                  <a:lnTo>
                    <a:pt x="10" y="46"/>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609" name="Freeform 53"/>
            <p:cNvSpPr>
              <a:spLocks/>
            </p:cNvSpPr>
            <p:nvPr/>
          </p:nvSpPr>
          <p:spPr bwMode="auto">
            <a:xfrm>
              <a:off x="1713" y="2581"/>
              <a:ext cx="31" cy="151"/>
            </a:xfrm>
            <a:custGeom>
              <a:avLst/>
              <a:gdLst>
                <a:gd name="T0" fmla="*/ 0 w 38"/>
                <a:gd name="T1" fmla="*/ 11 h 158"/>
                <a:gd name="T2" fmla="*/ 2 w 38"/>
                <a:gd name="T3" fmla="*/ 11 h 158"/>
                <a:gd name="T4" fmla="*/ 2 w 38"/>
                <a:gd name="T5" fmla="*/ 11 h 158"/>
                <a:gd name="T6" fmla="*/ 2 w 38"/>
                <a:gd name="T7" fmla="*/ 11 h 158"/>
                <a:gd name="T8" fmla="*/ 2 w 38"/>
                <a:gd name="T9" fmla="*/ 11 h 158"/>
                <a:gd name="T10" fmla="*/ 2 w 38"/>
                <a:gd name="T11" fmla="*/ 11 h 158"/>
                <a:gd name="T12" fmla="*/ 2 w 38"/>
                <a:gd name="T13" fmla="*/ 11 h 158"/>
                <a:gd name="T14" fmla="*/ 2 w 38"/>
                <a:gd name="T15" fmla="*/ 11 h 158"/>
                <a:gd name="T16" fmla="*/ 2 w 38"/>
                <a:gd name="T17" fmla="*/ 11 h 158"/>
                <a:gd name="T18" fmla="*/ 2 w 38"/>
                <a:gd name="T19" fmla="*/ 11 h 158"/>
                <a:gd name="T20" fmla="*/ 2 w 38"/>
                <a:gd name="T21" fmla="*/ 11 h 158"/>
                <a:gd name="T22" fmla="*/ 2 w 38"/>
                <a:gd name="T23" fmla="*/ 11 h 158"/>
                <a:gd name="T24" fmla="*/ 2 w 38"/>
                <a:gd name="T25" fmla="*/ 11 h 158"/>
                <a:gd name="T26" fmla="*/ 2 w 38"/>
                <a:gd name="T27" fmla="*/ 11 h 158"/>
                <a:gd name="T28" fmla="*/ 2 w 38"/>
                <a:gd name="T29" fmla="*/ 11 h 158"/>
                <a:gd name="T30" fmla="*/ 2 w 38"/>
                <a:gd name="T31" fmla="*/ 11 h 158"/>
                <a:gd name="T32" fmla="*/ 2 w 38"/>
                <a:gd name="T33" fmla="*/ 11 h 158"/>
                <a:gd name="T34" fmla="*/ 2 w 38"/>
                <a:gd name="T35" fmla="*/ 11 h 158"/>
                <a:gd name="T36" fmla="*/ 2 w 38"/>
                <a:gd name="T37" fmla="*/ 11 h 158"/>
                <a:gd name="T38" fmla="*/ 2 w 38"/>
                <a:gd name="T39" fmla="*/ 11 h 158"/>
                <a:gd name="T40" fmla="*/ 2 w 38"/>
                <a:gd name="T41" fmla="*/ 11 h 158"/>
                <a:gd name="T42" fmla="*/ 2 w 38"/>
                <a:gd name="T43" fmla="*/ 11 h 158"/>
                <a:gd name="T44" fmla="*/ 2 w 38"/>
                <a:gd name="T45" fmla="*/ 11 h 158"/>
                <a:gd name="T46" fmla="*/ 2 w 38"/>
                <a:gd name="T47" fmla="*/ 11 h 158"/>
                <a:gd name="T48" fmla="*/ 2 w 38"/>
                <a:gd name="T49" fmla="*/ 11 h 158"/>
                <a:gd name="T50" fmla="*/ 2 w 38"/>
                <a:gd name="T51" fmla="*/ 11 h 158"/>
                <a:gd name="T52" fmla="*/ 2 w 38"/>
                <a:gd name="T53" fmla="*/ 11 h 158"/>
                <a:gd name="T54" fmla="*/ 2 w 38"/>
                <a:gd name="T55" fmla="*/ 11 h 158"/>
                <a:gd name="T56" fmla="*/ 2 w 38"/>
                <a:gd name="T57" fmla="*/ 11 h 158"/>
                <a:gd name="T58" fmla="*/ 2 w 38"/>
                <a:gd name="T59" fmla="*/ 11 h 158"/>
                <a:gd name="T60" fmla="*/ 2 w 38"/>
                <a:gd name="T61" fmla="*/ 11 h 158"/>
                <a:gd name="T62" fmla="*/ 2 w 38"/>
                <a:gd name="T63" fmla="*/ 11 h 158"/>
                <a:gd name="T64" fmla="*/ 2 w 38"/>
                <a:gd name="T65" fmla="*/ 11 h 158"/>
                <a:gd name="T66" fmla="*/ 2 w 38"/>
                <a:gd name="T67" fmla="*/ 11 h 158"/>
                <a:gd name="T68" fmla="*/ 2 w 38"/>
                <a:gd name="T69" fmla="*/ 11 h 158"/>
                <a:gd name="T70" fmla="*/ 2 w 38"/>
                <a:gd name="T71" fmla="*/ 11 h 158"/>
                <a:gd name="T72" fmla="*/ 2 w 38"/>
                <a:gd name="T73" fmla="*/ 11 h 158"/>
                <a:gd name="T74" fmla="*/ 2 w 38"/>
                <a:gd name="T75" fmla="*/ 11 h 158"/>
                <a:gd name="T76" fmla="*/ 2 w 38"/>
                <a:gd name="T77" fmla="*/ 11 h 158"/>
                <a:gd name="T78" fmla="*/ 2 w 38"/>
                <a:gd name="T79" fmla="*/ 11 h 158"/>
                <a:gd name="T80" fmla="*/ 2 w 38"/>
                <a:gd name="T81" fmla="*/ 0 h 158"/>
                <a:gd name="T82" fmla="*/ 2 w 38"/>
                <a:gd name="T83" fmla="*/ 9 h 158"/>
                <a:gd name="T84" fmla="*/ 2 w 38"/>
                <a:gd name="T85" fmla="*/ 11 h 158"/>
                <a:gd name="T86" fmla="*/ 2 w 38"/>
                <a:gd name="T87" fmla="*/ 11 h 158"/>
                <a:gd name="T88" fmla="*/ 2 w 38"/>
                <a:gd name="T89" fmla="*/ 11 h 158"/>
                <a:gd name="T90" fmla="*/ 2 w 38"/>
                <a:gd name="T91" fmla="*/ 11 h 158"/>
                <a:gd name="T92" fmla="*/ 2 w 38"/>
                <a:gd name="T93" fmla="*/ 11 h 158"/>
                <a:gd name="T94" fmla="*/ 1 w 38"/>
                <a:gd name="T95" fmla="*/ 11 h 158"/>
                <a:gd name="T96" fmla="*/ 0 w 38"/>
                <a:gd name="T97" fmla="*/ 11 h 15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8"/>
                <a:gd name="T148" fmla="*/ 0 h 158"/>
                <a:gd name="T149" fmla="*/ 38 w 38"/>
                <a:gd name="T150" fmla="*/ 158 h 15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8" h="158">
                  <a:moveTo>
                    <a:pt x="0" y="63"/>
                  </a:moveTo>
                  <a:lnTo>
                    <a:pt x="2" y="72"/>
                  </a:lnTo>
                  <a:lnTo>
                    <a:pt x="4" y="82"/>
                  </a:lnTo>
                  <a:lnTo>
                    <a:pt x="4" y="91"/>
                  </a:lnTo>
                  <a:lnTo>
                    <a:pt x="4" y="98"/>
                  </a:lnTo>
                  <a:lnTo>
                    <a:pt x="4" y="105"/>
                  </a:lnTo>
                  <a:lnTo>
                    <a:pt x="4" y="111"/>
                  </a:lnTo>
                  <a:lnTo>
                    <a:pt x="4" y="117"/>
                  </a:lnTo>
                  <a:lnTo>
                    <a:pt x="3" y="122"/>
                  </a:lnTo>
                  <a:lnTo>
                    <a:pt x="3" y="127"/>
                  </a:lnTo>
                  <a:lnTo>
                    <a:pt x="3" y="132"/>
                  </a:lnTo>
                  <a:lnTo>
                    <a:pt x="3" y="136"/>
                  </a:lnTo>
                  <a:lnTo>
                    <a:pt x="3" y="140"/>
                  </a:lnTo>
                  <a:lnTo>
                    <a:pt x="4" y="144"/>
                  </a:lnTo>
                  <a:lnTo>
                    <a:pt x="4" y="149"/>
                  </a:lnTo>
                  <a:lnTo>
                    <a:pt x="6" y="152"/>
                  </a:lnTo>
                  <a:lnTo>
                    <a:pt x="8" y="157"/>
                  </a:lnTo>
                  <a:lnTo>
                    <a:pt x="11" y="151"/>
                  </a:lnTo>
                  <a:lnTo>
                    <a:pt x="13" y="145"/>
                  </a:lnTo>
                  <a:lnTo>
                    <a:pt x="16" y="139"/>
                  </a:lnTo>
                  <a:lnTo>
                    <a:pt x="19" y="134"/>
                  </a:lnTo>
                  <a:lnTo>
                    <a:pt x="21" y="128"/>
                  </a:lnTo>
                  <a:lnTo>
                    <a:pt x="24" y="122"/>
                  </a:lnTo>
                  <a:lnTo>
                    <a:pt x="26" y="117"/>
                  </a:lnTo>
                  <a:lnTo>
                    <a:pt x="29" y="112"/>
                  </a:lnTo>
                  <a:lnTo>
                    <a:pt x="32" y="106"/>
                  </a:lnTo>
                  <a:lnTo>
                    <a:pt x="33" y="100"/>
                  </a:lnTo>
                  <a:lnTo>
                    <a:pt x="34" y="93"/>
                  </a:lnTo>
                  <a:lnTo>
                    <a:pt x="35" y="89"/>
                  </a:lnTo>
                  <a:lnTo>
                    <a:pt x="36" y="82"/>
                  </a:lnTo>
                  <a:lnTo>
                    <a:pt x="37" y="75"/>
                  </a:lnTo>
                  <a:lnTo>
                    <a:pt x="37" y="68"/>
                  </a:lnTo>
                  <a:lnTo>
                    <a:pt x="36" y="62"/>
                  </a:lnTo>
                  <a:lnTo>
                    <a:pt x="34" y="50"/>
                  </a:lnTo>
                  <a:lnTo>
                    <a:pt x="33" y="43"/>
                  </a:lnTo>
                  <a:lnTo>
                    <a:pt x="33" y="38"/>
                  </a:lnTo>
                  <a:lnTo>
                    <a:pt x="32" y="36"/>
                  </a:lnTo>
                  <a:lnTo>
                    <a:pt x="32" y="31"/>
                  </a:lnTo>
                  <a:lnTo>
                    <a:pt x="32" y="24"/>
                  </a:lnTo>
                  <a:lnTo>
                    <a:pt x="32" y="15"/>
                  </a:lnTo>
                  <a:lnTo>
                    <a:pt x="31" y="0"/>
                  </a:lnTo>
                  <a:lnTo>
                    <a:pt x="26" y="9"/>
                  </a:lnTo>
                  <a:lnTo>
                    <a:pt x="19" y="19"/>
                  </a:lnTo>
                  <a:lnTo>
                    <a:pt x="15" y="30"/>
                  </a:lnTo>
                  <a:lnTo>
                    <a:pt x="11" y="39"/>
                  </a:lnTo>
                  <a:lnTo>
                    <a:pt x="6" y="48"/>
                  </a:lnTo>
                  <a:lnTo>
                    <a:pt x="4" y="55"/>
                  </a:lnTo>
                  <a:lnTo>
                    <a:pt x="1" y="61"/>
                  </a:lnTo>
                  <a:lnTo>
                    <a:pt x="0" y="63"/>
                  </a:lnTo>
                </a:path>
              </a:pathLst>
            </a:custGeom>
            <a:solidFill>
              <a:srgbClr val="A0200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10" name="Freeform 54"/>
            <p:cNvSpPr>
              <a:spLocks/>
            </p:cNvSpPr>
            <p:nvPr/>
          </p:nvSpPr>
          <p:spPr bwMode="auto">
            <a:xfrm>
              <a:off x="1718" y="2644"/>
              <a:ext cx="19" cy="44"/>
            </a:xfrm>
            <a:custGeom>
              <a:avLst/>
              <a:gdLst>
                <a:gd name="T0" fmla="*/ 2 w 23"/>
                <a:gd name="T1" fmla="*/ 4 h 46"/>
                <a:gd name="T2" fmla="*/ 2 w 23"/>
                <a:gd name="T3" fmla="*/ 1 h 46"/>
                <a:gd name="T4" fmla="*/ 2 w 23"/>
                <a:gd name="T5" fmla="*/ 0 h 46"/>
                <a:gd name="T6" fmla="*/ 2 w 23"/>
                <a:gd name="T7" fmla="*/ 0 h 46"/>
                <a:gd name="T8" fmla="*/ 2 w 23"/>
                <a:gd name="T9" fmla="*/ 1 h 46"/>
                <a:gd name="T10" fmla="*/ 2 w 23"/>
                <a:gd name="T11" fmla="*/ 4 h 46"/>
                <a:gd name="T12" fmla="*/ 2 w 23"/>
                <a:gd name="T13" fmla="*/ 6 h 46"/>
                <a:gd name="T14" fmla="*/ 2 w 23"/>
                <a:gd name="T15" fmla="*/ 10 h 46"/>
                <a:gd name="T16" fmla="*/ 2 w 23"/>
                <a:gd name="T17" fmla="*/ 11 h 46"/>
                <a:gd name="T18" fmla="*/ 2 w 23"/>
                <a:gd name="T19" fmla="*/ 11 h 46"/>
                <a:gd name="T20" fmla="*/ 2 w 23"/>
                <a:gd name="T21" fmla="*/ 11 h 46"/>
                <a:gd name="T22" fmla="*/ 2 w 23"/>
                <a:gd name="T23" fmla="*/ 11 h 46"/>
                <a:gd name="T24" fmla="*/ 2 w 23"/>
                <a:gd name="T25" fmla="*/ 11 h 46"/>
                <a:gd name="T26" fmla="*/ 0 w 23"/>
                <a:gd name="T27" fmla="*/ 11 h 46"/>
                <a:gd name="T28" fmla="*/ 0 w 23"/>
                <a:gd name="T29" fmla="*/ 11 h 46"/>
                <a:gd name="T30" fmla="*/ 1 w 23"/>
                <a:gd name="T31" fmla="*/ 11 h 46"/>
                <a:gd name="T32" fmla="*/ 2 w 23"/>
                <a:gd name="T33" fmla="*/ 11 h 46"/>
                <a:gd name="T34" fmla="*/ 2 w 23"/>
                <a:gd name="T35" fmla="*/ 11 h 46"/>
                <a:gd name="T36" fmla="*/ 2 w 23"/>
                <a:gd name="T37" fmla="*/ 11 h 46"/>
                <a:gd name="T38" fmla="*/ 2 w 23"/>
                <a:gd name="T39" fmla="*/ 11 h 46"/>
                <a:gd name="T40" fmla="*/ 2 w 23"/>
                <a:gd name="T41" fmla="*/ 11 h 46"/>
                <a:gd name="T42" fmla="*/ 2 w 23"/>
                <a:gd name="T43" fmla="*/ 11 h 46"/>
                <a:gd name="T44" fmla="*/ 2 w 23"/>
                <a:gd name="T45" fmla="*/ 11 h 46"/>
                <a:gd name="T46" fmla="*/ 2 w 23"/>
                <a:gd name="T47" fmla="*/ 7 h 46"/>
                <a:gd name="T48" fmla="*/ 2 w 23"/>
                <a:gd name="T49" fmla="*/ 4 h 4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3"/>
                <a:gd name="T76" fmla="*/ 0 h 46"/>
                <a:gd name="T77" fmla="*/ 23 w 23"/>
                <a:gd name="T78" fmla="*/ 46 h 4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3" h="46">
                  <a:moveTo>
                    <a:pt x="19" y="4"/>
                  </a:moveTo>
                  <a:lnTo>
                    <a:pt x="16" y="1"/>
                  </a:lnTo>
                  <a:lnTo>
                    <a:pt x="12" y="0"/>
                  </a:lnTo>
                  <a:lnTo>
                    <a:pt x="9" y="0"/>
                  </a:lnTo>
                  <a:lnTo>
                    <a:pt x="7" y="1"/>
                  </a:lnTo>
                  <a:lnTo>
                    <a:pt x="6" y="4"/>
                  </a:lnTo>
                  <a:lnTo>
                    <a:pt x="6" y="6"/>
                  </a:lnTo>
                  <a:lnTo>
                    <a:pt x="5" y="10"/>
                  </a:lnTo>
                  <a:lnTo>
                    <a:pt x="6" y="15"/>
                  </a:lnTo>
                  <a:lnTo>
                    <a:pt x="6" y="19"/>
                  </a:lnTo>
                  <a:lnTo>
                    <a:pt x="5" y="26"/>
                  </a:lnTo>
                  <a:lnTo>
                    <a:pt x="3" y="31"/>
                  </a:lnTo>
                  <a:lnTo>
                    <a:pt x="2" y="37"/>
                  </a:lnTo>
                  <a:lnTo>
                    <a:pt x="0" y="41"/>
                  </a:lnTo>
                  <a:lnTo>
                    <a:pt x="0" y="44"/>
                  </a:lnTo>
                  <a:lnTo>
                    <a:pt x="1" y="45"/>
                  </a:lnTo>
                  <a:lnTo>
                    <a:pt x="3" y="43"/>
                  </a:lnTo>
                  <a:lnTo>
                    <a:pt x="6" y="40"/>
                  </a:lnTo>
                  <a:lnTo>
                    <a:pt x="9" y="35"/>
                  </a:lnTo>
                  <a:lnTo>
                    <a:pt x="13" y="30"/>
                  </a:lnTo>
                  <a:lnTo>
                    <a:pt x="17" y="25"/>
                  </a:lnTo>
                  <a:lnTo>
                    <a:pt x="20" y="18"/>
                  </a:lnTo>
                  <a:lnTo>
                    <a:pt x="22" y="12"/>
                  </a:lnTo>
                  <a:lnTo>
                    <a:pt x="21" y="7"/>
                  </a:lnTo>
                  <a:lnTo>
                    <a:pt x="19" y="4"/>
                  </a:lnTo>
                </a:path>
              </a:pathLst>
            </a:custGeom>
            <a:solidFill>
              <a:srgbClr val="E0C08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11" name="Freeform 55"/>
            <p:cNvSpPr>
              <a:spLocks/>
            </p:cNvSpPr>
            <p:nvPr/>
          </p:nvSpPr>
          <p:spPr bwMode="auto">
            <a:xfrm>
              <a:off x="1718" y="2644"/>
              <a:ext cx="24" cy="51"/>
            </a:xfrm>
            <a:custGeom>
              <a:avLst/>
              <a:gdLst>
                <a:gd name="T0" fmla="*/ 3 w 28"/>
                <a:gd name="T1" fmla="*/ 4 h 52"/>
                <a:gd name="T2" fmla="*/ 3 w 28"/>
                <a:gd name="T3" fmla="*/ 4 h 52"/>
                <a:gd name="T4" fmla="*/ 3 w 28"/>
                <a:gd name="T5" fmla="*/ 1 h 52"/>
                <a:gd name="T6" fmla="*/ 3 w 28"/>
                <a:gd name="T7" fmla="*/ 0 h 52"/>
                <a:gd name="T8" fmla="*/ 3 w 28"/>
                <a:gd name="T9" fmla="*/ 0 h 52"/>
                <a:gd name="T10" fmla="*/ 3 w 28"/>
                <a:gd name="T11" fmla="*/ 1 h 52"/>
                <a:gd name="T12" fmla="*/ 3 w 28"/>
                <a:gd name="T13" fmla="*/ 4 h 52"/>
                <a:gd name="T14" fmla="*/ 3 w 28"/>
                <a:gd name="T15" fmla="*/ 6 h 52"/>
                <a:gd name="T16" fmla="*/ 3 w 28"/>
                <a:gd name="T17" fmla="*/ 11 h 52"/>
                <a:gd name="T18" fmla="*/ 3 w 28"/>
                <a:gd name="T19" fmla="*/ 17 h 52"/>
                <a:gd name="T20" fmla="*/ 3 w 28"/>
                <a:gd name="T21" fmla="*/ 22 h 52"/>
                <a:gd name="T22" fmla="*/ 3 w 28"/>
                <a:gd name="T23" fmla="*/ 26 h 52"/>
                <a:gd name="T24" fmla="*/ 3 w 28"/>
                <a:gd name="T25" fmla="*/ 26 h 52"/>
                <a:gd name="T26" fmla="*/ 2 w 28"/>
                <a:gd name="T27" fmla="*/ 26 h 52"/>
                <a:gd name="T28" fmla="*/ 0 w 28"/>
                <a:gd name="T29" fmla="*/ 26 h 52"/>
                <a:gd name="T30" fmla="*/ 0 w 28"/>
                <a:gd name="T31" fmla="*/ 26 h 52"/>
                <a:gd name="T32" fmla="*/ 1 w 28"/>
                <a:gd name="T33" fmla="*/ 26 h 52"/>
                <a:gd name="T34" fmla="*/ 3 w 28"/>
                <a:gd name="T35" fmla="*/ 26 h 52"/>
                <a:gd name="T36" fmla="*/ 3 w 28"/>
                <a:gd name="T37" fmla="*/ 26 h 52"/>
                <a:gd name="T38" fmla="*/ 3 w 28"/>
                <a:gd name="T39" fmla="*/ 26 h 52"/>
                <a:gd name="T40" fmla="*/ 3 w 28"/>
                <a:gd name="T41" fmla="*/ 26 h 52"/>
                <a:gd name="T42" fmla="*/ 3 w 28"/>
                <a:gd name="T43" fmla="*/ 26 h 52"/>
                <a:gd name="T44" fmla="*/ 3 w 28"/>
                <a:gd name="T45" fmla="*/ 20 h 52"/>
                <a:gd name="T46" fmla="*/ 3 w 28"/>
                <a:gd name="T47" fmla="*/ 14 h 52"/>
                <a:gd name="T48" fmla="*/ 3 w 28"/>
                <a:gd name="T49" fmla="*/ 8 h 52"/>
                <a:gd name="T50" fmla="*/ 3 w 28"/>
                <a:gd name="T51" fmla="*/ 4 h 5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8"/>
                <a:gd name="T79" fmla="*/ 0 h 52"/>
                <a:gd name="T80" fmla="*/ 28 w 28"/>
                <a:gd name="T81" fmla="*/ 52 h 5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8" h="52">
                  <a:moveTo>
                    <a:pt x="23" y="4"/>
                  </a:moveTo>
                  <a:lnTo>
                    <a:pt x="23" y="4"/>
                  </a:lnTo>
                  <a:lnTo>
                    <a:pt x="19" y="1"/>
                  </a:lnTo>
                  <a:lnTo>
                    <a:pt x="14" y="0"/>
                  </a:lnTo>
                  <a:lnTo>
                    <a:pt x="11" y="0"/>
                  </a:lnTo>
                  <a:lnTo>
                    <a:pt x="9" y="1"/>
                  </a:lnTo>
                  <a:lnTo>
                    <a:pt x="7" y="4"/>
                  </a:lnTo>
                  <a:lnTo>
                    <a:pt x="7" y="6"/>
                  </a:lnTo>
                  <a:lnTo>
                    <a:pt x="6" y="11"/>
                  </a:lnTo>
                  <a:lnTo>
                    <a:pt x="7" y="17"/>
                  </a:lnTo>
                  <a:lnTo>
                    <a:pt x="7" y="22"/>
                  </a:lnTo>
                  <a:lnTo>
                    <a:pt x="6" y="29"/>
                  </a:lnTo>
                  <a:lnTo>
                    <a:pt x="4" y="35"/>
                  </a:lnTo>
                  <a:lnTo>
                    <a:pt x="2" y="42"/>
                  </a:lnTo>
                  <a:lnTo>
                    <a:pt x="0" y="46"/>
                  </a:lnTo>
                  <a:lnTo>
                    <a:pt x="0" y="50"/>
                  </a:lnTo>
                  <a:lnTo>
                    <a:pt x="1" y="51"/>
                  </a:lnTo>
                  <a:lnTo>
                    <a:pt x="4" y="49"/>
                  </a:lnTo>
                  <a:lnTo>
                    <a:pt x="7" y="45"/>
                  </a:lnTo>
                  <a:lnTo>
                    <a:pt x="12" y="40"/>
                  </a:lnTo>
                  <a:lnTo>
                    <a:pt x="16" y="34"/>
                  </a:lnTo>
                  <a:lnTo>
                    <a:pt x="21" y="28"/>
                  </a:lnTo>
                  <a:lnTo>
                    <a:pt x="24" y="20"/>
                  </a:lnTo>
                  <a:lnTo>
                    <a:pt x="27" y="14"/>
                  </a:lnTo>
                  <a:lnTo>
                    <a:pt x="26" y="8"/>
                  </a:lnTo>
                  <a:lnTo>
                    <a:pt x="23" y="4"/>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612" name="Freeform 56"/>
            <p:cNvSpPr>
              <a:spLocks/>
            </p:cNvSpPr>
            <p:nvPr/>
          </p:nvSpPr>
          <p:spPr bwMode="auto">
            <a:xfrm>
              <a:off x="1289" y="2928"/>
              <a:ext cx="93" cy="101"/>
            </a:xfrm>
            <a:custGeom>
              <a:avLst/>
              <a:gdLst>
                <a:gd name="T0" fmla="*/ 3 w 111"/>
                <a:gd name="T1" fmla="*/ 10 h 106"/>
                <a:gd name="T2" fmla="*/ 3 w 111"/>
                <a:gd name="T3" fmla="*/ 10 h 106"/>
                <a:gd name="T4" fmla="*/ 3 w 111"/>
                <a:gd name="T5" fmla="*/ 10 h 106"/>
                <a:gd name="T6" fmla="*/ 3 w 111"/>
                <a:gd name="T7" fmla="*/ 10 h 106"/>
                <a:gd name="T8" fmla="*/ 3 w 111"/>
                <a:gd name="T9" fmla="*/ 10 h 106"/>
                <a:gd name="T10" fmla="*/ 3 w 111"/>
                <a:gd name="T11" fmla="*/ 10 h 106"/>
                <a:gd name="T12" fmla="*/ 3 w 111"/>
                <a:gd name="T13" fmla="*/ 10 h 106"/>
                <a:gd name="T14" fmla="*/ 3 w 111"/>
                <a:gd name="T15" fmla="*/ 10 h 106"/>
                <a:gd name="T16" fmla="*/ 0 w 111"/>
                <a:gd name="T17" fmla="*/ 10 h 106"/>
                <a:gd name="T18" fmla="*/ 3 w 111"/>
                <a:gd name="T19" fmla="*/ 10 h 106"/>
                <a:gd name="T20" fmla="*/ 3 w 111"/>
                <a:gd name="T21" fmla="*/ 10 h 106"/>
                <a:gd name="T22" fmla="*/ 3 w 111"/>
                <a:gd name="T23" fmla="*/ 10 h 106"/>
                <a:gd name="T24" fmla="*/ 3 w 111"/>
                <a:gd name="T25" fmla="*/ 10 h 106"/>
                <a:gd name="T26" fmla="*/ 3 w 111"/>
                <a:gd name="T27" fmla="*/ 10 h 106"/>
                <a:gd name="T28" fmla="*/ 3 w 111"/>
                <a:gd name="T29" fmla="*/ 10 h 106"/>
                <a:gd name="T30" fmla="*/ 3 w 111"/>
                <a:gd name="T31" fmla="*/ 10 h 106"/>
                <a:gd name="T32" fmla="*/ 3 w 111"/>
                <a:gd name="T33" fmla="*/ 10 h 106"/>
                <a:gd name="T34" fmla="*/ 3 w 111"/>
                <a:gd name="T35" fmla="*/ 10 h 106"/>
                <a:gd name="T36" fmla="*/ 3 w 111"/>
                <a:gd name="T37" fmla="*/ 10 h 106"/>
                <a:gd name="T38" fmla="*/ 3 w 111"/>
                <a:gd name="T39" fmla="*/ 10 h 106"/>
                <a:gd name="T40" fmla="*/ 3 w 111"/>
                <a:gd name="T41" fmla="*/ 10 h 106"/>
                <a:gd name="T42" fmla="*/ 3 w 111"/>
                <a:gd name="T43" fmla="*/ 10 h 106"/>
                <a:gd name="T44" fmla="*/ 3 w 111"/>
                <a:gd name="T45" fmla="*/ 10 h 106"/>
                <a:gd name="T46" fmla="*/ 3 w 111"/>
                <a:gd name="T47" fmla="*/ 10 h 106"/>
                <a:gd name="T48" fmla="*/ 3 w 111"/>
                <a:gd name="T49" fmla="*/ 0 h 106"/>
                <a:gd name="T50" fmla="*/ 3 w 111"/>
                <a:gd name="T51" fmla="*/ 3 h 106"/>
                <a:gd name="T52" fmla="*/ 3 w 111"/>
                <a:gd name="T53" fmla="*/ 7 h 106"/>
                <a:gd name="T54" fmla="*/ 3 w 111"/>
                <a:gd name="T55" fmla="*/ 9 h 106"/>
                <a:gd name="T56" fmla="*/ 3 w 111"/>
                <a:gd name="T57" fmla="*/ 10 h 106"/>
                <a:gd name="T58" fmla="*/ 3 w 111"/>
                <a:gd name="T59" fmla="*/ 10 h 106"/>
                <a:gd name="T60" fmla="*/ 3 w 111"/>
                <a:gd name="T61" fmla="*/ 10 h 106"/>
                <a:gd name="T62" fmla="*/ 3 w 111"/>
                <a:gd name="T63" fmla="*/ 10 h 106"/>
                <a:gd name="T64" fmla="*/ 3 w 111"/>
                <a:gd name="T65" fmla="*/ 10 h 10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11"/>
                <a:gd name="T100" fmla="*/ 0 h 106"/>
                <a:gd name="T101" fmla="*/ 111 w 111"/>
                <a:gd name="T102" fmla="*/ 106 h 10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11" h="106">
                  <a:moveTo>
                    <a:pt x="49" y="23"/>
                  </a:moveTo>
                  <a:lnTo>
                    <a:pt x="41" y="40"/>
                  </a:lnTo>
                  <a:lnTo>
                    <a:pt x="34" y="53"/>
                  </a:lnTo>
                  <a:lnTo>
                    <a:pt x="28" y="65"/>
                  </a:lnTo>
                  <a:lnTo>
                    <a:pt x="21" y="75"/>
                  </a:lnTo>
                  <a:lnTo>
                    <a:pt x="17" y="83"/>
                  </a:lnTo>
                  <a:lnTo>
                    <a:pt x="11" y="91"/>
                  </a:lnTo>
                  <a:lnTo>
                    <a:pt x="7" y="98"/>
                  </a:lnTo>
                  <a:lnTo>
                    <a:pt x="0" y="105"/>
                  </a:lnTo>
                  <a:lnTo>
                    <a:pt x="14" y="103"/>
                  </a:lnTo>
                  <a:lnTo>
                    <a:pt x="27" y="99"/>
                  </a:lnTo>
                  <a:lnTo>
                    <a:pt x="37" y="95"/>
                  </a:lnTo>
                  <a:lnTo>
                    <a:pt x="47" y="86"/>
                  </a:lnTo>
                  <a:lnTo>
                    <a:pt x="55" y="79"/>
                  </a:lnTo>
                  <a:lnTo>
                    <a:pt x="64" y="68"/>
                  </a:lnTo>
                  <a:lnTo>
                    <a:pt x="71" y="58"/>
                  </a:lnTo>
                  <a:lnTo>
                    <a:pt x="78" y="47"/>
                  </a:lnTo>
                  <a:lnTo>
                    <a:pt x="83" y="38"/>
                  </a:lnTo>
                  <a:lnTo>
                    <a:pt x="87" y="32"/>
                  </a:lnTo>
                  <a:lnTo>
                    <a:pt x="89" y="28"/>
                  </a:lnTo>
                  <a:lnTo>
                    <a:pt x="90" y="26"/>
                  </a:lnTo>
                  <a:lnTo>
                    <a:pt x="93" y="23"/>
                  </a:lnTo>
                  <a:lnTo>
                    <a:pt x="96" y="18"/>
                  </a:lnTo>
                  <a:lnTo>
                    <a:pt x="101" y="10"/>
                  </a:lnTo>
                  <a:lnTo>
                    <a:pt x="110" y="0"/>
                  </a:lnTo>
                  <a:lnTo>
                    <a:pt x="101" y="3"/>
                  </a:lnTo>
                  <a:lnTo>
                    <a:pt x="90" y="7"/>
                  </a:lnTo>
                  <a:lnTo>
                    <a:pt x="81" y="9"/>
                  </a:lnTo>
                  <a:lnTo>
                    <a:pt x="71" y="14"/>
                  </a:lnTo>
                  <a:lnTo>
                    <a:pt x="63" y="18"/>
                  </a:lnTo>
                  <a:lnTo>
                    <a:pt x="56" y="21"/>
                  </a:lnTo>
                  <a:lnTo>
                    <a:pt x="51" y="23"/>
                  </a:lnTo>
                  <a:lnTo>
                    <a:pt x="49" y="23"/>
                  </a:lnTo>
                </a:path>
              </a:pathLst>
            </a:custGeom>
            <a:solidFill>
              <a:srgbClr val="A0200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13" name="Freeform 57"/>
            <p:cNvSpPr>
              <a:spLocks/>
            </p:cNvSpPr>
            <p:nvPr/>
          </p:nvSpPr>
          <p:spPr bwMode="auto">
            <a:xfrm>
              <a:off x="1289" y="2928"/>
              <a:ext cx="97" cy="107"/>
            </a:xfrm>
            <a:custGeom>
              <a:avLst/>
              <a:gdLst>
                <a:gd name="T0" fmla="*/ 2 w 117"/>
                <a:gd name="T1" fmla="*/ 13 h 111"/>
                <a:gd name="T2" fmla="*/ 2 w 117"/>
                <a:gd name="T3" fmla="*/ 13 h 111"/>
                <a:gd name="T4" fmla="*/ 2 w 117"/>
                <a:gd name="T5" fmla="*/ 13 h 111"/>
                <a:gd name="T6" fmla="*/ 2 w 117"/>
                <a:gd name="T7" fmla="*/ 13 h 111"/>
                <a:gd name="T8" fmla="*/ 2 w 117"/>
                <a:gd name="T9" fmla="*/ 13 h 111"/>
                <a:gd name="T10" fmla="*/ 2 w 117"/>
                <a:gd name="T11" fmla="*/ 13 h 111"/>
                <a:gd name="T12" fmla="*/ 2 w 117"/>
                <a:gd name="T13" fmla="*/ 13 h 111"/>
                <a:gd name="T14" fmla="*/ 2 w 117"/>
                <a:gd name="T15" fmla="*/ 13 h 111"/>
                <a:gd name="T16" fmla="*/ 2 w 117"/>
                <a:gd name="T17" fmla="*/ 13 h 111"/>
                <a:gd name="T18" fmla="*/ 0 w 117"/>
                <a:gd name="T19" fmla="*/ 13 h 111"/>
                <a:gd name="T20" fmla="*/ 2 w 117"/>
                <a:gd name="T21" fmla="*/ 13 h 111"/>
                <a:gd name="T22" fmla="*/ 2 w 117"/>
                <a:gd name="T23" fmla="*/ 13 h 111"/>
                <a:gd name="T24" fmla="*/ 2 w 117"/>
                <a:gd name="T25" fmla="*/ 13 h 111"/>
                <a:gd name="T26" fmla="*/ 2 w 117"/>
                <a:gd name="T27" fmla="*/ 13 h 111"/>
                <a:gd name="T28" fmla="*/ 2 w 117"/>
                <a:gd name="T29" fmla="*/ 13 h 111"/>
                <a:gd name="T30" fmla="*/ 2 w 117"/>
                <a:gd name="T31" fmla="*/ 13 h 111"/>
                <a:gd name="T32" fmla="*/ 2 w 117"/>
                <a:gd name="T33" fmla="*/ 13 h 111"/>
                <a:gd name="T34" fmla="*/ 2 w 117"/>
                <a:gd name="T35" fmla="*/ 13 h 111"/>
                <a:gd name="T36" fmla="*/ 2 w 117"/>
                <a:gd name="T37" fmla="*/ 13 h 111"/>
                <a:gd name="T38" fmla="*/ 2 w 117"/>
                <a:gd name="T39" fmla="*/ 13 h 111"/>
                <a:gd name="T40" fmla="*/ 2 w 117"/>
                <a:gd name="T41" fmla="*/ 13 h 111"/>
                <a:gd name="T42" fmla="*/ 2 w 117"/>
                <a:gd name="T43" fmla="*/ 13 h 111"/>
                <a:gd name="T44" fmla="*/ 2 w 117"/>
                <a:gd name="T45" fmla="*/ 13 h 111"/>
                <a:gd name="T46" fmla="*/ 2 w 117"/>
                <a:gd name="T47" fmla="*/ 13 h 111"/>
                <a:gd name="T48" fmla="*/ 2 w 117"/>
                <a:gd name="T49" fmla="*/ 11 h 111"/>
                <a:gd name="T50" fmla="*/ 2 w 117"/>
                <a:gd name="T51" fmla="*/ 0 h 111"/>
                <a:gd name="T52" fmla="*/ 2 w 117"/>
                <a:gd name="T53" fmla="*/ 3 h 111"/>
                <a:gd name="T54" fmla="*/ 2 w 117"/>
                <a:gd name="T55" fmla="*/ 7 h 111"/>
                <a:gd name="T56" fmla="*/ 2 w 117"/>
                <a:gd name="T57" fmla="*/ 10 h 111"/>
                <a:gd name="T58" fmla="*/ 2 w 117"/>
                <a:gd name="T59" fmla="*/ 13 h 111"/>
                <a:gd name="T60" fmla="*/ 2 w 117"/>
                <a:gd name="T61" fmla="*/ 13 h 111"/>
                <a:gd name="T62" fmla="*/ 2 w 117"/>
                <a:gd name="T63" fmla="*/ 13 h 111"/>
                <a:gd name="T64" fmla="*/ 2 w 117"/>
                <a:gd name="T65" fmla="*/ 13 h 111"/>
                <a:gd name="T66" fmla="*/ 2 w 117"/>
                <a:gd name="T67" fmla="*/ 13 h 11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17"/>
                <a:gd name="T103" fmla="*/ 0 h 111"/>
                <a:gd name="T104" fmla="*/ 117 w 117"/>
                <a:gd name="T105" fmla="*/ 111 h 11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17" h="111">
                  <a:moveTo>
                    <a:pt x="52" y="24"/>
                  </a:moveTo>
                  <a:lnTo>
                    <a:pt x="52" y="24"/>
                  </a:lnTo>
                  <a:lnTo>
                    <a:pt x="43" y="42"/>
                  </a:lnTo>
                  <a:lnTo>
                    <a:pt x="36" y="56"/>
                  </a:lnTo>
                  <a:lnTo>
                    <a:pt x="29" y="68"/>
                  </a:lnTo>
                  <a:lnTo>
                    <a:pt x="22" y="78"/>
                  </a:lnTo>
                  <a:lnTo>
                    <a:pt x="18" y="88"/>
                  </a:lnTo>
                  <a:lnTo>
                    <a:pt x="12" y="95"/>
                  </a:lnTo>
                  <a:lnTo>
                    <a:pt x="7" y="103"/>
                  </a:lnTo>
                  <a:lnTo>
                    <a:pt x="0" y="110"/>
                  </a:lnTo>
                  <a:lnTo>
                    <a:pt x="15" y="108"/>
                  </a:lnTo>
                  <a:lnTo>
                    <a:pt x="28" y="104"/>
                  </a:lnTo>
                  <a:lnTo>
                    <a:pt x="39" y="99"/>
                  </a:lnTo>
                  <a:lnTo>
                    <a:pt x="50" y="90"/>
                  </a:lnTo>
                  <a:lnTo>
                    <a:pt x="58" y="82"/>
                  </a:lnTo>
                  <a:lnTo>
                    <a:pt x="67" y="72"/>
                  </a:lnTo>
                  <a:lnTo>
                    <a:pt x="75" y="61"/>
                  </a:lnTo>
                  <a:lnTo>
                    <a:pt x="82" y="49"/>
                  </a:lnTo>
                  <a:lnTo>
                    <a:pt x="88" y="39"/>
                  </a:lnTo>
                  <a:lnTo>
                    <a:pt x="92" y="34"/>
                  </a:lnTo>
                  <a:lnTo>
                    <a:pt x="94" y="30"/>
                  </a:lnTo>
                  <a:lnTo>
                    <a:pt x="95" y="27"/>
                  </a:lnTo>
                  <a:lnTo>
                    <a:pt x="98" y="23"/>
                  </a:lnTo>
                  <a:lnTo>
                    <a:pt x="101" y="19"/>
                  </a:lnTo>
                  <a:lnTo>
                    <a:pt x="107" y="11"/>
                  </a:lnTo>
                  <a:lnTo>
                    <a:pt x="116" y="0"/>
                  </a:lnTo>
                  <a:lnTo>
                    <a:pt x="107" y="3"/>
                  </a:lnTo>
                  <a:lnTo>
                    <a:pt x="95" y="7"/>
                  </a:lnTo>
                  <a:lnTo>
                    <a:pt x="85" y="10"/>
                  </a:lnTo>
                  <a:lnTo>
                    <a:pt x="75" y="15"/>
                  </a:lnTo>
                  <a:lnTo>
                    <a:pt x="66" y="19"/>
                  </a:lnTo>
                  <a:lnTo>
                    <a:pt x="59" y="21"/>
                  </a:lnTo>
                  <a:lnTo>
                    <a:pt x="54" y="23"/>
                  </a:lnTo>
                  <a:lnTo>
                    <a:pt x="52" y="24"/>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614" name="Freeform 58"/>
            <p:cNvSpPr>
              <a:spLocks/>
            </p:cNvSpPr>
            <p:nvPr/>
          </p:nvSpPr>
          <p:spPr bwMode="auto">
            <a:xfrm>
              <a:off x="1309" y="2959"/>
              <a:ext cx="25" cy="42"/>
            </a:xfrm>
            <a:custGeom>
              <a:avLst/>
              <a:gdLst>
                <a:gd name="T0" fmla="*/ 3 w 30"/>
                <a:gd name="T1" fmla="*/ 11 h 44"/>
                <a:gd name="T2" fmla="*/ 3 w 30"/>
                <a:gd name="T3" fmla="*/ 11 h 44"/>
                <a:gd name="T4" fmla="*/ 3 w 30"/>
                <a:gd name="T5" fmla="*/ 11 h 44"/>
                <a:gd name="T6" fmla="*/ 3 w 30"/>
                <a:gd name="T7" fmla="*/ 9 h 44"/>
                <a:gd name="T8" fmla="*/ 3 w 30"/>
                <a:gd name="T9" fmla="*/ 5 h 44"/>
                <a:gd name="T10" fmla="*/ 3 w 30"/>
                <a:gd name="T11" fmla="*/ 3 h 44"/>
                <a:gd name="T12" fmla="*/ 3 w 30"/>
                <a:gd name="T13" fmla="*/ 0 h 44"/>
                <a:gd name="T14" fmla="*/ 3 w 30"/>
                <a:gd name="T15" fmla="*/ 1 h 44"/>
                <a:gd name="T16" fmla="*/ 3 w 30"/>
                <a:gd name="T17" fmla="*/ 4 h 44"/>
                <a:gd name="T18" fmla="*/ 3 w 30"/>
                <a:gd name="T19" fmla="*/ 8 h 44"/>
                <a:gd name="T20" fmla="*/ 3 w 30"/>
                <a:gd name="T21" fmla="*/ 11 h 44"/>
                <a:gd name="T22" fmla="*/ 3 w 30"/>
                <a:gd name="T23" fmla="*/ 11 h 44"/>
                <a:gd name="T24" fmla="*/ 3 w 30"/>
                <a:gd name="T25" fmla="*/ 11 h 44"/>
                <a:gd name="T26" fmla="*/ 3 w 30"/>
                <a:gd name="T27" fmla="*/ 11 h 44"/>
                <a:gd name="T28" fmla="*/ 1 w 30"/>
                <a:gd name="T29" fmla="*/ 11 h 44"/>
                <a:gd name="T30" fmla="*/ 0 w 30"/>
                <a:gd name="T31" fmla="*/ 11 h 44"/>
                <a:gd name="T32" fmla="*/ 3 w 30"/>
                <a:gd name="T33" fmla="*/ 11 h 44"/>
                <a:gd name="T34" fmla="*/ 3 w 30"/>
                <a:gd name="T35" fmla="*/ 11 h 44"/>
                <a:gd name="T36" fmla="*/ 3 w 30"/>
                <a:gd name="T37" fmla="*/ 11 h 44"/>
                <a:gd name="T38" fmla="*/ 3 w 30"/>
                <a:gd name="T39" fmla="*/ 11 h 44"/>
                <a:gd name="T40" fmla="*/ 3 w 30"/>
                <a:gd name="T41" fmla="*/ 11 h 44"/>
                <a:gd name="T42" fmla="*/ 3 w 30"/>
                <a:gd name="T43" fmla="*/ 11 h 44"/>
                <a:gd name="T44" fmla="*/ 3 w 30"/>
                <a:gd name="T45" fmla="*/ 11 h 44"/>
                <a:gd name="T46" fmla="*/ 3 w 30"/>
                <a:gd name="T47" fmla="*/ 11 h 44"/>
                <a:gd name="T48" fmla="*/ 3 w 30"/>
                <a:gd name="T49" fmla="*/ 11 h 4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0"/>
                <a:gd name="T76" fmla="*/ 0 h 44"/>
                <a:gd name="T77" fmla="*/ 30 w 30"/>
                <a:gd name="T78" fmla="*/ 44 h 4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0" h="44">
                  <a:moveTo>
                    <a:pt x="29" y="25"/>
                  </a:moveTo>
                  <a:lnTo>
                    <a:pt x="27" y="20"/>
                  </a:lnTo>
                  <a:lnTo>
                    <a:pt x="27" y="14"/>
                  </a:lnTo>
                  <a:lnTo>
                    <a:pt x="28" y="9"/>
                  </a:lnTo>
                  <a:lnTo>
                    <a:pt x="29" y="5"/>
                  </a:lnTo>
                  <a:lnTo>
                    <a:pt x="29" y="3"/>
                  </a:lnTo>
                  <a:lnTo>
                    <a:pt x="29" y="0"/>
                  </a:lnTo>
                  <a:lnTo>
                    <a:pt x="28" y="1"/>
                  </a:lnTo>
                  <a:lnTo>
                    <a:pt x="27" y="4"/>
                  </a:lnTo>
                  <a:lnTo>
                    <a:pt x="23" y="8"/>
                  </a:lnTo>
                  <a:lnTo>
                    <a:pt x="19" y="15"/>
                  </a:lnTo>
                  <a:lnTo>
                    <a:pt x="13" y="21"/>
                  </a:lnTo>
                  <a:lnTo>
                    <a:pt x="8" y="27"/>
                  </a:lnTo>
                  <a:lnTo>
                    <a:pt x="4" y="33"/>
                  </a:lnTo>
                  <a:lnTo>
                    <a:pt x="1" y="38"/>
                  </a:lnTo>
                  <a:lnTo>
                    <a:pt x="0" y="41"/>
                  </a:lnTo>
                  <a:lnTo>
                    <a:pt x="3" y="43"/>
                  </a:lnTo>
                  <a:lnTo>
                    <a:pt x="7" y="43"/>
                  </a:lnTo>
                  <a:lnTo>
                    <a:pt x="10" y="42"/>
                  </a:lnTo>
                  <a:lnTo>
                    <a:pt x="15" y="40"/>
                  </a:lnTo>
                  <a:lnTo>
                    <a:pt x="20" y="39"/>
                  </a:lnTo>
                  <a:lnTo>
                    <a:pt x="23" y="37"/>
                  </a:lnTo>
                  <a:lnTo>
                    <a:pt x="27" y="33"/>
                  </a:lnTo>
                  <a:lnTo>
                    <a:pt x="29" y="30"/>
                  </a:lnTo>
                  <a:lnTo>
                    <a:pt x="29" y="25"/>
                  </a:lnTo>
                </a:path>
              </a:pathLst>
            </a:custGeom>
            <a:solidFill>
              <a:srgbClr val="E0C08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15" name="Freeform 59"/>
            <p:cNvSpPr>
              <a:spLocks/>
            </p:cNvSpPr>
            <p:nvPr/>
          </p:nvSpPr>
          <p:spPr bwMode="auto">
            <a:xfrm>
              <a:off x="1309" y="2959"/>
              <a:ext cx="31" cy="48"/>
            </a:xfrm>
            <a:custGeom>
              <a:avLst/>
              <a:gdLst>
                <a:gd name="T0" fmla="*/ 3 w 37"/>
                <a:gd name="T1" fmla="*/ 24 h 49"/>
                <a:gd name="T2" fmla="*/ 3 w 37"/>
                <a:gd name="T3" fmla="*/ 24 h 49"/>
                <a:gd name="T4" fmla="*/ 3 w 37"/>
                <a:gd name="T5" fmla="*/ 22 h 49"/>
                <a:gd name="T6" fmla="*/ 3 w 37"/>
                <a:gd name="T7" fmla="*/ 16 h 49"/>
                <a:gd name="T8" fmla="*/ 3 w 37"/>
                <a:gd name="T9" fmla="*/ 10 h 49"/>
                <a:gd name="T10" fmla="*/ 3 w 37"/>
                <a:gd name="T11" fmla="*/ 6 h 49"/>
                <a:gd name="T12" fmla="*/ 3 w 37"/>
                <a:gd name="T13" fmla="*/ 3 h 49"/>
                <a:gd name="T14" fmla="*/ 3 w 37"/>
                <a:gd name="T15" fmla="*/ 0 h 49"/>
                <a:gd name="T16" fmla="*/ 3 w 37"/>
                <a:gd name="T17" fmla="*/ 1 h 49"/>
                <a:gd name="T18" fmla="*/ 3 w 37"/>
                <a:gd name="T19" fmla="*/ 5 h 49"/>
                <a:gd name="T20" fmla="*/ 3 w 37"/>
                <a:gd name="T21" fmla="*/ 9 h 49"/>
                <a:gd name="T22" fmla="*/ 3 w 37"/>
                <a:gd name="T23" fmla="*/ 17 h 49"/>
                <a:gd name="T24" fmla="*/ 3 w 37"/>
                <a:gd name="T25" fmla="*/ 23 h 49"/>
                <a:gd name="T26" fmla="*/ 3 w 37"/>
                <a:gd name="T27" fmla="*/ 24 h 49"/>
                <a:gd name="T28" fmla="*/ 3 w 37"/>
                <a:gd name="T29" fmla="*/ 24 h 49"/>
                <a:gd name="T30" fmla="*/ 1 w 37"/>
                <a:gd name="T31" fmla="*/ 24 h 49"/>
                <a:gd name="T32" fmla="*/ 0 w 37"/>
                <a:gd name="T33" fmla="*/ 24 h 49"/>
                <a:gd name="T34" fmla="*/ 3 w 37"/>
                <a:gd name="T35" fmla="*/ 24 h 49"/>
                <a:gd name="T36" fmla="*/ 3 w 37"/>
                <a:gd name="T37" fmla="*/ 24 h 49"/>
                <a:gd name="T38" fmla="*/ 3 w 37"/>
                <a:gd name="T39" fmla="*/ 24 h 49"/>
                <a:gd name="T40" fmla="*/ 3 w 37"/>
                <a:gd name="T41" fmla="*/ 24 h 49"/>
                <a:gd name="T42" fmla="*/ 3 w 37"/>
                <a:gd name="T43" fmla="*/ 24 h 49"/>
                <a:gd name="T44" fmla="*/ 3 w 37"/>
                <a:gd name="T45" fmla="*/ 24 h 49"/>
                <a:gd name="T46" fmla="*/ 3 w 37"/>
                <a:gd name="T47" fmla="*/ 24 h 49"/>
                <a:gd name="T48" fmla="*/ 3 w 37"/>
                <a:gd name="T49" fmla="*/ 24 h 49"/>
                <a:gd name="T50" fmla="*/ 3 w 37"/>
                <a:gd name="T51" fmla="*/ 24 h 4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7"/>
                <a:gd name="T79" fmla="*/ 0 h 49"/>
                <a:gd name="T80" fmla="*/ 37 w 37"/>
                <a:gd name="T81" fmla="*/ 49 h 4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7" h="49">
                  <a:moveTo>
                    <a:pt x="36" y="28"/>
                  </a:moveTo>
                  <a:lnTo>
                    <a:pt x="36" y="28"/>
                  </a:lnTo>
                  <a:lnTo>
                    <a:pt x="34" y="22"/>
                  </a:lnTo>
                  <a:lnTo>
                    <a:pt x="34" y="16"/>
                  </a:lnTo>
                  <a:lnTo>
                    <a:pt x="35" y="10"/>
                  </a:lnTo>
                  <a:lnTo>
                    <a:pt x="36" y="6"/>
                  </a:lnTo>
                  <a:lnTo>
                    <a:pt x="36" y="3"/>
                  </a:lnTo>
                  <a:lnTo>
                    <a:pt x="36" y="0"/>
                  </a:lnTo>
                  <a:lnTo>
                    <a:pt x="35" y="1"/>
                  </a:lnTo>
                  <a:lnTo>
                    <a:pt x="33" y="5"/>
                  </a:lnTo>
                  <a:lnTo>
                    <a:pt x="29" y="9"/>
                  </a:lnTo>
                  <a:lnTo>
                    <a:pt x="23" y="17"/>
                  </a:lnTo>
                  <a:lnTo>
                    <a:pt x="16" y="23"/>
                  </a:lnTo>
                  <a:lnTo>
                    <a:pt x="10" y="31"/>
                  </a:lnTo>
                  <a:lnTo>
                    <a:pt x="5" y="37"/>
                  </a:lnTo>
                  <a:lnTo>
                    <a:pt x="1" y="43"/>
                  </a:lnTo>
                  <a:lnTo>
                    <a:pt x="0" y="46"/>
                  </a:lnTo>
                  <a:lnTo>
                    <a:pt x="4" y="48"/>
                  </a:lnTo>
                  <a:lnTo>
                    <a:pt x="8" y="48"/>
                  </a:lnTo>
                  <a:lnTo>
                    <a:pt x="13" y="47"/>
                  </a:lnTo>
                  <a:lnTo>
                    <a:pt x="19" y="45"/>
                  </a:lnTo>
                  <a:lnTo>
                    <a:pt x="25" y="43"/>
                  </a:lnTo>
                  <a:lnTo>
                    <a:pt x="29" y="41"/>
                  </a:lnTo>
                  <a:lnTo>
                    <a:pt x="33" y="37"/>
                  </a:lnTo>
                  <a:lnTo>
                    <a:pt x="36" y="33"/>
                  </a:lnTo>
                  <a:lnTo>
                    <a:pt x="36" y="28"/>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616" name="Freeform 60"/>
            <p:cNvSpPr>
              <a:spLocks/>
            </p:cNvSpPr>
            <p:nvPr/>
          </p:nvSpPr>
          <p:spPr bwMode="auto">
            <a:xfrm>
              <a:off x="987" y="3512"/>
              <a:ext cx="69" cy="22"/>
            </a:xfrm>
            <a:custGeom>
              <a:avLst/>
              <a:gdLst>
                <a:gd name="T0" fmla="*/ 3 w 82"/>
                <a:gd name="T1" fmla="*/ 4 h 23"/>
                <a:gd name="T2" fmla="*/ 3 w 82"/>
                <a:gd name="T3" fmla="*/ 1 h 23"/>
                <a:gd name="T4" fmla="*/ 3 w 82"/>
                <a:gd name="T5" fmla="*/ 0 h 23"/>
                <a:gd name="T6" fmla="*/ 3 w 82"/>
                <a:gd name="T7" fmla="*/ 2 h 23"/>
                <a:gd name="T8" fmla="*/ 3 w 82"/>
                <a:gd name="T9" fmla="*/ 4 h 23"/>
                <a:gd name="T10" fmla="*/ 3 w 82"/>
                <a:gd name="T11" fmla="*/ 6 h 23"/>
                <a:gd name="T12" fmla="*/ 3 w 82"/>
                <a:gd name="T13" fmla="*/ 10 h 23"/>
                <a:gd name="T14" fmla="*/ 3 w 82"/>
                <a:gd name="T15" fmla="*/ 11 h 23"/>
                <a:gd name="T16" fmla="*/ 0 w 82"/>
                <a:gd name="T17" fmla="*/ 11 h 23"/>
                <a:gd name="T18" fmla="*/ 3 w 82"/>
                <a:gd name="T19" fmla="*/ 11 h 23"/>
                <a:gd name="T20" fmla="*/ 3 w 82"/>
                <a:gd name="T21" fmla="*/ 11 h 23"/>
                <a:gd name="T22" fmla="*/ 3 w 82"/>
                <a:gd name="T23" fmla="*/ 11 h 23"/>
                <a:gd name="T24" fmla="*/ 3 w 82"/>
                <a:gd name="T25" fmla="*/ 11 h 23"/>
                <a:gd name="T26" fmla="*/ 3 w 82"/>
                <a:gd name="T27" fmla="*/ 11 h 23"/>
                <a:gd name="T28" fmla="*/ 3 w 82"/>
                <a:gd name="T29" fmla="*/ 11 h 23"/>
                <a:gd name="T30" fmla="*/ 3 w 82"/>
                <a:gd name="T31" fmla="*/ 11 h 23"/>
                <a:gd name="T32" fmla="*/ 3 w 82"/>
                <a:gd name="T33" fmla="*/ 11 h 23"/>
                <a:gd name="T34" fmla="*/ 3 w 82"/>
                <a:gd name="T35" fmla="*/ 11 h 23"/>
                <a:gd name="T36" fmla="*/ 3 w 82"/>
                <a:gd name="T37" fmla="*/ 11 h 23"/>
                <a:gd name="T38" fmla="*/ 3 w 82"/>
                <a:gd name="T39" fmla="*/ 11 h 23"/>
                <a:gd name="T40" fmla="*/ 3 w 82"/>
                <a:gd name="T41" fmla="*/ 11 h 23"/>
                <a:gd name="T42" fmla="*/ 3 w 82"/>
                <a:gd name="T43" fmla="*/ 11 h 23"/>
                <a:gd name="T44" fmla="*/ 3 w 82"/>
                <a:gd name="T45" fmla="*/ 11 h 23"/>
                <a:gd name="T46" fmla="*/ 3 w 82"/>
                <a:gd name="T47" fmla="*/ 11 h 23"/>
                <a:gd name="T48" fmla="*/ 3 w 82"/>
                <a:gd name="T49" fmla="*/ 11 h 23"/>
                <a:gd name="T50" fmla="*/ 3 w 82"/>
                <a:gd name="T51" fmla="*/ 11 h 23"/>
                <a:gd name="T52" fmla="*/ 3 w 82"/>
                <a:gd name="T53" fmla="*/ 11 h 23"/>
                <a:gd name="T54" fmla="*/ 3 w 82"/>
                <a:gd name="T55" fmla="*/ 9 h 23"/>
                <a:gd name="T56" fmla="*/ 3 w 82"/>
                <a:gd name="T57" fmla="*/ 7 h 23"/>
                <a:gd name="T58" fmla="*/ 3 w 82"/>
                <a:gd name="T59" fmla="*/ 6 h 23"/>
                <a:gd name="T60" fmla="*/ 3 w 82"/>
                <a:gd name="T61" fmla="*/ 6 h 23"/>
                <a:gd name="T62" fmla="*/ 3 w 82"/>
                <a:gd name="T63" fmla="*/ 5 h 23"/>
                <a:gd name="T64" fmla="*/ 3 w 82"/>
                <a:gd name="T65" fmla="*/ 4 h 2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2"/>
                <a:gd name="T100" fmla="*/ 0 h 23"/>
                <a:gd name="T101" fmla="*/ 82 w 82"/>
                <a:gd name="T102" fmla="*/ 23 h 2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2" h="23">
                  <a:moveTo>
                    <a:pt x="48" y="4"/>
                  </a:moveTo>
                  <a:lnTo>
                    <a:pt x="35" y="1"/>
                  </a:lnTo>
                  <a:lnTo>
                    <a:pt x="27" y="0"/>
                  </a:lnTo>
                  <a:lnTo>
                    <a:pt x="19" y="2"/>
                  </a:lnTo>
                  <a:lnTo>
                    <a:pt x="15" y="4"/>
                  </a:lnTo>
                  <a:lnTo>
                    <a:pt x="11" y="6"/>
                  </a:lnTo>
                  <a:lnTo>
                    <a:pt x="9" y="10"/>
                  </a:lnTo>
                  <a:lnTo>
                    <a:pt x="5" y="13"/>
                  </a:lnTo>
                  <a:lnTo>
                    <a:pt x="0" y="14"/>
                  </a:lnTo>
                  <a:lnTo>
                    <a:pt x="6" y="13"/>
                  </a:lnTo>
                  <a:lnTo>
                    <a:pt x="10" y="13"/>
                  </a:lnTo>
                  <a:lnTo>
                    <a:pt x="17" y="14"/>
                  </a:lnTo>
                  <a:lnTo>
                    <a:pt x="23" y="15"/>
                  </a:lnTo>
                  <a:lnTo>
                    <a:pt x="29" y="16"/>
                  </a:lnTo>
                  <a:lnTo>
                    <a:pt x="36" y="17"/>
                  </a:lnTo>
                  <a:lnTo>
                    <a:pt x="43" y="19"/>
                  </a:lnTo>
                  <a:lnTo>
                    <a:pt x="51" y="20"/>
                  </a:lnTo>
                  <a:lnTo>
                    <a:pt x="57" y="22"/>
                  </a:lnTo>
                  <a:lnTo>
                    <a:pt x="61" y="22"/>
                  </a:lnTo>
                  <a:lnTo>
                    <a:pt x="64" y="22"/>
                  </a:lnTo>
                  <a:lnTo>
                    <a:pt x="64" y="20"/>
                  </a:lnTo>
                  <a:lnTo>
                    <a:pt x="67" y="19"/>
                  </a:lnTo>
                  <a:lnTo>
                    <a:pt x="70" y="17"/>
                  </a:lnTo>
                  <a:lnTo>
                    <a:pt x="74" y="16"/>
                  </a:lnTo>
                  <a:lnTo>
                    <a:pt x="81" y="14"/>
                  </a:lnTo>
                  <a:lnTo>
                    <a:pt x="76" y="13"/>
                  </a:lnTo>
                  <a:lnTo>
                    <a:pt x="72" y="11"/>
                  </a:lnTo>
                  <a:lnTo>
                    <a:pt x="66" y="9"/>
                  </a:lnTo>
                  <a:lnTo>
                    <a:pt x="60" y="7"/>
                  </a:lnTo>
                  <a:lnTo>
                    <a:pt x="55" y="6"/>
                  </a:lnTo>
                  <a:lnTo>
                    <a:pt x="51" y="6"/>
                  </a:lnTo>
                  <a:lnTo>
                    <a:pt x="49" y="5"/>
                  </a:lnTo>
                  <a:lnTo>
                    <a:pt x="48" y="4"/>
                  </a:lnTo>
                </a:path>
              </a:pathLst>
            </a:custGeom>
            <a:solidFill>
              <a:srgbClr val="A0200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17" name="Freeform 61"/>
            <p:cNvSpPr>
              <a:spLocks/>
            </p:cNvSpPr>
            <p:nvPr/>
          </p:nvSpPr>
          <p:spPr bwMode="auto">
            <a:xfrm>
              <a:off x="987" y="3512"/>
              <a:ext cx="73" cy="28"/>
            </a:xfrm>
            <a:custGeom>
              <a:avLst/>
              <a:gdLst>
                <a:gd name="T0" fmla="*/ 3 w 87"/>
                <a:gd name="T1" fmla="*/ 5 h 29"/>
                <a:gd name="T2" fmla="*/ 3 w 87"/>
                <a:gd name="T3" fmla="*/ 5 h 29"/>
                <a:gd name="T4" fmla="*/ 3 w 87"/>
                <a:gd name="T5" fmla="*/ 1 h 29"/>
                <a:gd name="T6" fmla="*/ 3 w 87"/>
                <a:gd name="T7" fmla="*/ 0 h 29"/>
                <a:gd name="T8" fmla="*/ 3 w 87"/>
                <a:gd name="T9" fmla="*/ 2 h 29"/>
                <a:gd name="T10" fmla="*/ 3 w 87"/>
                <a:gd name="T11" fmla="*/ 5 h 29"/>
                <a:gd name="T12" fmla="*/ 3 w 87"/>
                <a:gd name="T13" fmla="*/ 8 h 29"/>
                <a:gd name="T14" fmla="*/ 3 w 87"/>
                <a:gd name="T15" fmla="*/ 13 h 29"/>
                <a:gd name="T16" fmla="*/ 3 w 87"/>
                <a:gd name="T17" fmla="*/ 14 h 29"/>
                <a:gd name="T18" fmla="*/ 0 w 87"/>
                <a:gd name="T19" fmla="*/ 14 h 29"/>
                <a:gd name="T20" fmla="*/ 3 w 87"/>
                <a:gd name="T21" fmla="*/ 14 h 29"/>
                <a:gd name="T22" fmla="*/ 3 w 87"/>
                <a:gd name="T23" fmla="*/ 14 h 29"/>
                <a:gd name="T24" fmla="*/ 3 w 87"/>
                <a:gd name="T25" fmla="*/ 14 h 29"/>
                <a:gd name="T26" fmla="*/ 3 w 87"/>
                <a:gd name="T27" fmla="*/ 14 h 29"/>
                <a:gd name="T28" fmla="*/ 3 w 87"/>
                <a:gd name="T29" fmla="*/ 14 h 29"/>
                <a:gd name="T30" fmla="*/ 3 w 87"/>
                <a:gd name="T31" fmla="*/ 14 h 29"/>
                <a:gd name="T32" fmla="*/ 3 w 87"/>
                <a:gd name="T33" fmla="*/ 14 h 29"/>
                <a:gd name="T34" fmla="*/ 3 w 87"/>
                <a:gd name="T35" fmla="*/ 14 h 29"/>
                <a:gd name="T36" fmla="*/ 3 w 87"/>
                <a:gd name="T37" fmla="*/ 14 h 29"/>
                <a:gd name="T38" fmla="*/ 3 w 87"/>
                <a:gd name="T39" fmla="*/ 14 h 29"/>
                <a:gd name="T40" fmla="*/ 3 w 87"/>
                <a:gd name="T41" fmla="*/ 14 h 29"/>
                <a:gd name="T42" fmla="*/ 3 w 87"/>
                <a:gd name="T43" fmla="*/ 14 h 29"/>
                <a:gd name="T44" fmla="*/ 3 w 87"/>
                <a:gd name="T45" fmla="*/ 14 h 29"/>
                <a:gd name="T46" fmla="*/ 3 w 87"/>
                <a:gd name="T47" fmla="*/ 14 h 29"/>
                <a:gd name="T48" fmla="*/ 3 w 87"/>
                <a:gd name="T49" fmla="*/ 14 h 29"/>
                <a:gd name="T50" fmla="*/ 3 w 87"/>
                <a:gd name="T51" fmla="*/ 14 h 29"/>
                <a:gd name="T52" fmla="*/ 3 w 87"/>
                <a:gd name="T53" fmla="*/ 14 h 29"/>
                <a:gd name="T54" fmla="*/ 3 w 87"/>
                <a:gd name="T55" fmla="*/ 14 h 29"/>
                <a:gd name="T56" fmla="*/ 3 w 87"/>
                <a:gd name="T57" fmla="*/ 11 h 29"/>
                <a:gd name="T58" fmla="*/ 3 w 87"/>
                <a:gd name="T59" fmla="*/ 9 h 29"/>
                <a:gd name="T60" fmla="*/ 3 w 87"/>
                <a:gd name="T61" fmla="*/ 7 h 29"/>
                <a:gd name="T62" fmla="*/ 3 w 87"/>
                <a:gd name="T63" fmla="*/ 7 h 29"/>
                <a:gd name="T64" fmla="*/ 3 w 87"/>
                <a:gd name="T65" fmla="*/ 6 h 29"/>
                <a:gd name="T66" fmla="*/ 3 w 87"/>
                <a:gd name="T67" fmla="*/ 5 h 2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87"/>
                <a:gd name="T103" fmla="*/ 0 h 29"/>
                <a:gd name="T104" fmla="*/ 87 w 87"/>
                <a:gd name="T105" fmla="*/ 29 h 2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87" h="29">
                  <a:moveTo>
                    <a:pt x="50" y="5"/>
                  </a:moveTo>
                  <a:lnTo>
                    <a:pt x="50" y="5"/>
                  </a:lnTo>
                  <a:lnTo>
                    <a:pt x="38" y="1"/>
                  </a:lnTo>
                  <a:lnTo>
                    <a:pt x="28" y="0"/>
                  </a:lnTo>
                  <a:lnTo>
                    <a:pt x="21" y="2"/>
                  </a:lnTo>
                  <a:lnTo>
                    <a:pt x="16" y="5"/>
                  </a:lnTo>
                  <a:lnTo>
                    <a:pt x="12" y="8"/>
                  </a:lnTo>
                  <a:lnTo>
                    <a:pt x="9" y="13"/>
                  </a:lnTo>
                  <a:lnTo>
                    <a:pt x="5" y="16"/>
                  </a:lnTo>
                  <a:lnTo>
                    <a:pt x="0" y="18"/>
                  </a:lnTo>
                  <a:lnTo>
                    <a:pt x="6" y="17"/>
                  </a:lnTo>
                  <a:lnTo>
                    <a:pt x="11" y="17"/>
                  </a:lnTo>
                  <a:lnTo>
                    <a:pt x="18" y="18"/>
                  </a:lnTo>
                  <a:lnTo>
                    <a:pt x="25" y="19"/>
                  </a:lnTo>
                  <a:lnTo>
                    <a:pt x="31" y="20"/>
                  </a:lnTo>
                  <a:lnTo>
                    <a:pt x="39" y="22"/>
                  </a:lnTo>
                  <a:lnTo>
                    <a:pt x="45" y="24"/>
                  </a:lnTo>
                  <a:lnTo>
                    <a:pt x="54" y="26"/>
                  </a:lnTo>
                  <a:lnTo>
                    <a:pt x="61" y="28"/>
                  </a:lnTo>
                  <a:lnTo>
                    <a:pt x="64" y="28"/>
                  </a:lnTo>
                  <a:lnTo>
                    <a:pt x="67" y="28"/>
                  </a:lnTo>
                  <a:lnTo>
                    <a:pt x="68" y="26"/>
                  </a:lnTo>
                  <a:lnTo>
                    <a:pt x="71" y="24"/>
                  </a:lnTo>
                  <a:lnTo>
                    <a:pt x="74" y="22"/>
                  </a:lnTo>
                  <a:lnTo>
                    <a:pt x="78" y="20"/>
                  </a:lnTo>
                  <a:lnTo>
                    <a:pt x="86" y="18"/>
                  </a:lnTo>
                  <a:lnTo>
                    <a:pt x="81" y="16"/>
                  </a:lnTo>
                  <a:lnTo>
                    <a:pt x="76" y="14"/>
                  </a:lnTo>
                  <a:lnTo>
                    <a:pt x="70" y="11"/>
                  </a:lnTo>
                  <a:lnTo>
                    <a:pt x="63" y="9"/>
                  </a:lnTo>
                  <a:lnTo>
                    <a:pt x="59" y="7"/>
                  </a:lnTo>
                  <a:lnTo>
                    <a:pt x="54" y="7"/>
                  </a:lnTo>
                  <a:lnTo>
                    <a:pt x="51" y="6"/>
                  </a:lnTo>
                  <a:lnTo>
                    <a:pt x="50" y="5"/>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618" name="Freeform 62"/>
            <p:cNvSpPr>
              <a:spLocks/>
            </p:cNvSpPr>
            <p:nvPr/>
          </p:nvSpPr>
          <p:spPr bwMode="auto">
            <a:xfrm>
              <a:off x="1007" y="3524"/>
              <a:ext cx="19" cy="5"/>
            </a:xfrm>
            <a:custGeom>
              <a:avLst/>
              <a:gdLst>
                <a:gd name="T0" fmla="*/ 3 w 22"/>
                <a:gd name="T1" fmla="*/ 3 h 6"/>
                <a:gd name="T2" fmla="*/ 3 w 22"/>
                <a:gd name="T3" fmla="*/ 2 h 6"/>
                <a:gd name="T4" fmla="*/ 3 w 22"/>
                <a:gd name="T5" fmla="*/ 0 h 6"/>
                <a:gd name="T6" fmla="*/ 3 w 22"/>
                <a:gd name="T7" fmla="*/ 0 h 6"/>
                <a:gd name="T8" fmla="*/ 3 w 22"/>
                <a:gd name="T9" fmla="*/ 0 h 6"/>
                <a:gd name="T10" fmla="*/ 3 w 22"/>
                <a:gd name="T11" fmla="*/ 1 h 6"/>
                <a:gd name="T12" fmla="*/ 3 w 22"/>
                <a:gd name="T13" fmla="*/ 1 h 6"/>
                <a:gd name="T14" fmla="*/ 3 w 22"/>
                <a:gd name="T15" fmla="*/ 1 h 6"/>
                <a:gd name="T16" fmla="*/ 3 w 22"/>
                <a:gd name="T17" fmla="*/ 0 h 6"/>
                <a:gd name="T18" fmla="*/ 2 w 22"/>
                <a:gd name="T19" fmla="*/ 0 h 6"/>
                <a:gd name="T20" fmla="*/ 0 w 22"/>
                <a:gd name="T21" fmla="*/ 0 h 6"/>
                <a:gd name="T22" fmla="*/ 1 w 22"/>
                <a:gd name="T23" fmla="*/ 1 h 6"/>
                <a:gd name="T24" fmla="*/ 3 w 22"/>
                <a:gd name="T25" fmla="*/ 2 h 6"/>
                <a:gd name="T26" fmla="*/ 3 w 22"/>
                <a:gd name="T27" fmla="*/ 3 h 6"/>
                <a:gd name="T28" fmla="*/ 3 w 22"/>
                <a:gd name="T29" fmla="*/ 3 h 6"/>
                <a:gd name="T30" fmla="*/ 3 w 22"/>
                <a:gd name="T31" fmla="*/ 3 h 6"/>
                <a:gd name="T32" fmla="*/ 3 w 22"/>
                <a:gd name="T33" fmla="*/ 3 h 6"/>
                <a:gd name="T34" fmla="*/ 3 w 22"/>
                <a:gd name="T35" fmla="*/ 3 h 6"/>
                <a:gd name="T36" fmla="*/ 3 w 22"/>
                <a:gd name="T37" fmla="*/ 3 h 6"/>
                <a:gd name="T38" fmla="*/ 3 w 22"/>
                <a:gd name="T39" fmla="*/ 3 h 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2"/>
                <a:gd name="T61" fmla="*/ 0 h 6"/>
                <a:gd name="T62" fmla="*/ 22 w 22"/>
                <a:gd name="T63" fmla="*/ 6 h 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2" h="6">
                  <a:moveTo>
                    <a:pt x="19" y="4"/>
                  </a:moveTo>
                  <a:lnTo>
                    <a:pt x="21" y="2"/>
                  </a:lnTo>
                  <a:lnTo>
                    <a:pt x="20" y="0"/>
                  </a:lnTo>
                  <a:lnTo>
                    <a:pt x="17" y="0"/>
                  </a:lnTo>
                  <a:lnTo>
                    <a:pt x="14" y="0"/>
                  </a:lnTo>
                  <a:lnTo>
                    <a:pt x="11" y="1"/>
                  </a:lnTo>
                  <a:lnTo>
                    <a:pt x="9" y="1"/>
                  </a:lnTo>
                  <a:lnTo>
                    <a:pt x="6" y="1"/>
                  </a:lnTo>
                  <a:lnTo>
                    <a:pt x="4" y="0"/>
                  </a:lnTo>
                  <a:lnTo>
                    <a:pt x="2" y="0"/>
                  </a:lnTo>
                  <a:lnTo>
                    <a:pt x="0" y="0"/>
                  </a:lnTo>
                  <a:lnTo>
                    <a:pt x="1" y="1"/>
                  </a:lnTo>
                  <a:lnTo>
                    <a:pt x="3" y="2"/>
                  </a:lnTo>
                  <a:lnTo>
                    <a:pt x="5" y="3"/>
                  </a:lnTo>
                  <a:lnTo>
                    <a:pt x="7" y="3"/>
                  </a:lnTo>
                  <a:lnTo>
                    <a:pt x="11" y="4"/>
                  </a:lnTo>
                  <a:lnTo>
                    <a:pt x="14" y="5"/>
                  </a:lnTo>
                  <a:lnTo>
                    <a:pt x="16" y="5"/>
                  </a:lnTo>
                  <a:lnTo>
                    <a:pt x="18" y="5"/>
                  </a:lnTo>
                  <a:lnTo>
                    <a:pt x="19" y="4"/>
                  </a:lnTo>
                </a:path>
              </a:pathLst>
            </a:custGeom>
            <a:solidFill>
              <a:srgbClr val="E0C08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19" name="Freeform 63"/>
            <p:cNvSpPr>
              <a:spLocks/>
            </p:cNvSpPr>
            <p:nvPr/>
          </p:nvSpPr>
          <p:spPr bwMode="auto">
            <a:xfrm>
              <a:off x="1007" y="3524"/>
              <a:ext cx="24" cy="11"/>
            </a:xfrm>
            <a:custGeom>
              <a:avLst/>
              <a:gdLst>
                <a:gd name="T0" fmla="*/ 3 w 28"/>
                <a:gd name="T1" fmla="*/ 6 h 12"/>
                <a:gd name="T2" fmla="*/ 3 w 28"/>
                <a:gd name="T3" fmla="*/ 6 h 12"/>
                <a:gd name="T4" fmla="*/ 3 w 28"/>
                <a:gd name="T5" fmla="*/ 4 h 12"/>
                <a:gd name="T6" fmla="*/ 3 w 28"/>
                <a:gd name="T7" fmla="*/ 0 h 12"/>
                <a:gd name="T8" fmla="*/ 3 w 28"/>
                <a:gd name="T9" fmla="*/ 0 h 12"/>
                <a:gd name="T10" fmla="*/ 3 w 28"/>
                <a:gd name="T11" fmla="*/ 0 h 12"/>
                <a:gd name="T12" fmla="*/ 3 w 28"/>
                <a:gd name="T13" fmla="*/ 1 h 12"/>
                <a:gd name="T14" fmla="*/ 3 w 28"/>
                <a:gd name="T15" fmla="*/ 1 h 12"/>
                <a:gd name="T16" fmla="*/ 3 w 28"/>
                <a:gd name="T17" fmla="*/ 1 h 12"/>
                <a:gd name="T18" fmla="*/ 3 w 28"/>
                <a:gd name="T19" fmla="*/ 0 h 12"/>
                <a:gd name="T20" fmla="*/ 2 w 28"/>
                <a:gd name="T21" fmla="*/ 0 h 12"/>
                <a:gd name="T22" fmla="*/ 0 w 28"/>
                <a:gd name="T23" fmla="*/ 0 h 12"/>
                <a:gd name="T24" fmla="*/ 1 w 28"/>
                <a:gd name="T25" fmla="*/ 2 h 12"/>
                <a:gd name="T26" fmla="*/ 3 w 28"/>
                <a:gd name="T27" fmla="*/ 4 h 12"/>
                <a:gd name="T28" fmla="*/ 3 w 28"/>
                <a:gd name="T29" fmla="*/ 6 h 12"/>
                <a:gd name="T30" fmla="*/ 3 w 28"/>
                <a:gd name="T31" fmla="*/ 6 h 12"/>
                <a:gd name="T32" fmla="*/ 3 w 28"/>
                <a:gd name="T33" fmla="*/ 6 h 12"/>
                <a:gd name="T34" fmla="*/ 3 w 28"/>
                <a:gd name="T35" fmla="*/ 6 h 12"/>
                <a:gd name="T36" fmla="*/ 3 w 28"/>
                <a:gd name="T37" fmla="*/ 6 h 12"/>
                <a:gd name="T38" fmla="*/ 3 w 28"/>
                <a:gd name="T39" fmla="*/ 6 h 12"/>
                <a:gd name="T40" fmla="*/ 3 w 28"/>
                <a:gd name="T41" fmla="*/ 6 h 1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8"/>
                <a:gd name="T64" fmla="*/ 0 h 12"/>
                <a:gd name="T65" fmla="*/ 28 w 28"/>
                <a:gd name="T66" fmla="*/ 12 h 1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8" h="12">
                  <a:moveTo>
                    <a:pt x="25" y="8"/>
                  </a:moveTo>
                  <a:lnTo>
                    <a:pt x="25" y="8"/>
                  </a:lnTo>
                  <a:lnTo>
                    <a:pt x="27" y="4"/>
                  </a:lnTo>
                  <a:lnTo>
                    <a:pt x="26" y="0"/>
                  </a:lnTo>
                  <a:lnTo>
                    <a:pt x="23" y="0"/>
                  </a:lnTo>
                  <a:lnTo>
                    <a:pt x="18" y="0"/>
                  </a:lnTo>
                  <a:lnTo>
                    <a:pt x="14" y="1"/>
                  </a:lnTo>
                  <a:lnTo>
                    <a:pt x="12" y="1"/>
                  </a:lnTo>
                  <a:lnTo>
                    <a:pt x="8" y="1"/>
                  </a:lnTo>
                  <a:lnTo>
                    <a:pt x="5" y="0"/>
                  </a:lnTo>
                  <a:lnTo>
                    <a:pt x="2" y="0"/>
                  </a:lnTo>
                  <a:lnTo>
                    <a:pt x="0" y="0"/>
                  </a:lnTo>
                  <a:lnTo>
                    <a:pt x="1" y="2"/>
                  </a:lnTo>
                  <a:lnTo>
                    <a:pt x="4" y="4"/>
                  </a:lnTo>
                  <a:lnTo>
                    <a:pt x="6" y="6"/>
                  </a:lnTo>
                  <a:lnTo>
                    <a:pt x="10" y="7"/>
                  </a:lnTo>
                  <a:lnTo>
                    <a:pt x="14" y="9"/>
                  </a:lnTo>
                  <a:lnTo>
                    <a:pt x="17" y="10"/>
                  </a:lnTo>
                  <a:lnTo>
                    <a:pt x="21" y="11"/>
                  </a:lnTo>
                  <a:lnTo>
                    <a:pt x="23" y="10"/>
                  </a:lnTo>
                  <a:lnTo>
                    <a:pt x="25" y="8"/>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620" name="Freeform 64"/>
            <p:cNvSpPr>
              <a:spLocks/>
            </p:cNvSpPr>
            <p:nvPr/>
          </p:nvSpPr>
          <p:spPr bwMode="auto">
            <a:xfrm>
              <a:off x="1317" y="3187"/>
              <a:ext cx="81" cy="117"/>
            </a:xfrm>
            <a:custGeom>
              <a:avLst/>
              <a:gdLst>
                <a:gd name="T0" fmla="*/ 3 w 96"/>
                <a:gd name="T1" fmla="*/ 12 h 122"/>
                <a:gd name="T2" fmla="*/ 3 w 96"/>
                <a:gd name="T3" fmla="*/ 12 h 122"/>
                <a:gd name="T4" fmla="*/ 3 w 96"/>
                <a:gd name="T5" fmla="*/ 12 h 122"/>
                <a:gd name="T6" fmla="*/ 3 w 96"/>
                <a:gd name="T7" fmla="*/ 12 h 122"/>
                <a:gd name="T8" fmla="*/ 3 w 96"/>
                <a:gd name="T9" fmla="*/ 12 h 122"/>
                <a:gd name="T10" fmla="*/ 3 w 96"/>
                <a:gd name="T11" fmla="*/ 12 h 122"/>
                <a:gd name="T12" fmla="*/ 1 w 96"/>
                <a:gd name="T13" fmla="*/ 12 h 122"/>
                <a:gd name="T14" fmla="*/ 0 w 96"/>
                <a:gd name="T15" fmla="*/ 12 h 122"/>
                <a:gd name="T16" fmla="*/ 2 w 96"/>
                <a:gd name="T17" fmla="*/ 12 h 122"/>
                <a:gd name="T18" fmla="*/ 3 w 96"/>
                <a:gd name="T19" fmla="*/ 12 h 122"/>
                <a:gd name="T20" fmla="*/ 3 w 96"/>
                <a:gd name="T21" fmla="*/ 12 h 122"/>
                <a:gd name="T22" fmla="*/ 3 w 96"/>
                <a:gd name="T23" fmla="*/ 12 h 122"/>
                <a:gd name="T24" fmla="*/ 3 w 96"/>
                <a:gd name="T25" fmla="*/ 12 h 122"/>
                <a:gd name="T26" fmla="*/ 3 w 96"/>
                <a:gd name="T27" fmla="*/ 12 h 122"/>
                <a:gd name="T28" fmla="*/ 3 w 96"/>
                <a:gd name="T29" fmla="*/ 12 h 122"/>
                <a:gd name="T30" fmla="*/ 3 w 96"/>
                <a:gd name="T31" fmla="*/ 12 h 122"/>
                <a:gd name="T32" fmla="*/ 3 w 96"/>
                <a:gd name="T33" fmla="*/ 12 h 122"/>
                <a:gd name="T34" fmla="*/ 3 w 96"/>
                <a:gd name="T35" fmla="*/ 12 h 122"/>
                <a:gd name="T36" fmla="*/ 3 w 96"/>
                <a:gd name="T37" fmla="*/ 12 h 122"/>
                <a:gd name="T38" fmla="*/ 3 w 96"/>
                <a:gd name="T39" fmla="*/ 12 h 122"/>
                <a:gd name="T40" fmla="*/ 3 w 96"/>
                <a:gd name="T41" fmla="*/ 12 h 122"/>
                <a:gd name="T42" fmla="*/ 3 w 96"/>
                <a:gd name="T43" fmla="*/ 12 h 122"/>
                <a:gd name="T44" fmla="*/ 3 w 96"/>
                <a:gd name="T45" fmla="*/ 12 h 122"/>
                <a:gd name="T46" fmla="*/ 3 w 96"/>
                <a:gd name="T47" fmla="*/ 12 h 122"/>
                <a:gd name="T48" fmla="*/ 3 w 96"/>
                <a:gd name="T49" fmla="*/ 0 h 122"/>
                <a:gd name="T50" fmla="*/ 3 w 96"/>
                <a:gd name="T51" fmla="*/ 8 h 122"/>
                <a:gd name="T52" fmla="*/ 3 w 96"/>
                <a:gd name="T53" fmla="*/ 12 h 122"/>
                <a:gd name="T54" fmla="*/ 3 w 96"/>
                <a:gd name="T55" fmla="*/ 12 h 122"/>
                <a:gd name="T56" fmla="*/ 3 w 96"/>
                <a:gd name="T57" fmla="*/ 12 h 122"/>
                <a:gd name="T58" fmla="*/ 3 w 96"/>
                <a:gd name="T59" fmla="*/ 12 h 122"/>
                <a:gd name="T60" fmla="*/ 3 w 96"/>
                <a:gd name="T61" fmla="*/ 12 h 122"/>
                <a:gd name="T62" fmla="*/ 3 w 96"/>
                <a:gd name="T63" fmla="*/ 12 h 122"/>
                <a:gd name="T64" fmla="*/ 3 w 96"/>
                <a:gd name="T65" fmla="*/ 12 h 12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6"/>
                <a:gd name="T100" fmla="*/ 0 h 122"/>
                <a:gd name="T101" fmla="*/ 96 w 96"/>
                <a:gd name="T102" fmla="*/ 122 h 12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6" h="122">
                  <a:moveTo>
                    <a:pt x="22" y="66"/>
                  </a:moveTo>
                  <a:lnTo>
                    <a:pt x="21" y="82"/>
                  </a:lnTo>
                  <a:lnTo>
                    <a:pt x="19" y="92"/>
                  </a:lnTo>
                  <a:lnTo>
                    <a:pt x="14" y="99"/>
                  </a:lnTo>
                  <a:lnTo>
                    <a:pt x="8" y="103"/>
                  </a:lnTo>
                  <a:lnTo>
                    <a:pt x="4" y="105"/>
                  </a:lnTo>
                  <a:lnTo>
                    <a:pt x="1" y="109"/>
                  </a:lnTo>
                  <a:lnTo>
                    <a:pt x="0" y="114"/>
                  </a:lnTo>
                  <a:lnTo>
                    <a:pt x="2" y="121"/>
                  </a:lnTo>
                  <a:lnTo>
                    <a:pt x="14" y="114"/>
                  </a:lnTo>
                  <a:lnTo>
                    <a:pt x="25" y="110"/>
                  </a:lnTo>
                  <a:lnTo>
                    <a:pt x="35" y="105"/>
                  </a:lnTo>
                  <a:lnTo>
                    <a:pt x="45" y="101"/>
                  </a:lnTo>
                  <a:lnTo>
                    <a:pt x="52" y="97"/>
                  </a:lnTo>
                  <a:lnTo>
                    <a:pt x="57" y="91"/>
                  </a:lnTo>
                  <a:lnTo>
                    <a:pt x="61" y="83"/>
                  </a:lnTo>
                  <a:lnTo>
                    <a:pt x="62" y="70"/>
                  </a:lnTo>
                  <a:lnTo>
                    <a:pt x="64" y="60"/>
                  </a:lnTo>
                  <a:lnTo>
                    <a:pt x="67" y="52"/>
                  </a:lnTo>
                  <a:lnTo>
                    <a:pt x="72" y="46"/>
                  </a:lnTo>
                  <a:lnTo>
                    <a:pt x="77" y="39"/>
                  </a:lnTo>
                  <a:lnTo>
                    <a:pt x="83" y="32"/>
                  </a:lnTo>
                  <a:lnTo>
                    <a:pt x="88" y="25"/>
                  </a:lnTo>
                  <a:lnTo>
                    <a:pt x="92" y="14"/>
                  </a:lnTo>
                  <a:lnTo>
                    <a:pt x="95" y="0"/>
                  </a:lnTo>
                  <a:lnTo>
                    <a:pt x="88" y="8"/>
                  </a:lnTo>
                  <a:lnTo>
                    <a:pt x="77" y="18"/>
                  </a:lnTo>
                  <a:lnTo>
                    <a:pt x="65" y="29"/>
                  </a:lnTo>
                  <a:lnTo>
                    <a:pt x="53" y="39"/>
                  </a:lnTo>
                  <a:lnTo>
                    <a:pt x="41" y="50"/>
                  </a:lnTo>
                  <a:lnTo>
                    <a:pt x="31" y="57"/>
                  </a:lnTo>
                  <a:lnTo>
                    <a:pt x="24" y="63"/>
                  </a:lnTo>
                  <a:lnTo>
                    <a:pt x="22" y="66"/>
                  </a:lnTo>
                </a:path>
              </a:pathLst>
            </a:custGeom>
            <a:solidFill>
              <a:srgbClr val="A0200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21" name="Freeform 65"/>
            <p:cNvSpPr>
              <a:spLocks/>
            </p:cNvSpPr>
            <p:nvPr/>
          </p:nvSpPr>
          <p:spPr bwMode="auto">
            <a:xfrm>
              <a:off x="1317" y="3187"/>
              <a:ext cx="85" cy="123"/>
            </a:xfrm>
            <a:custGeom>
              <a:avLst/>
              <a:gdLst>
                <a:gd name="T0" fmla="*/ 3 w 102"/>
                <a:gd name="T1" fmla="*/ 15 h 127"/>
                <a:gd name="T2" fmla="*/ 3 w 102"/>
                <a:gd name="T3" fmla="*/ 15 h 127"/>
                <a:gd name="T4" fmla="*/ 3 w 102"/>
                <a:gd name="T5" fmla="*/ 15 h 127"/>
                <a:gd name="T6" fmla="*/ 3 w 102"/>
                <a:gd name="T7" fmla="*/ 15 h 127"/>
                <a:gd name="T8" fmla="*/ 3 w 102"/>
                <a:gd name="T9" fmla="*/ 15 h 127"/>
                <a:gd name="T10" fmla="*/ 3 w 102"/>
                <a:gd name="T11" fmla="*/ 15 h 127"/>
                <a:gd name="T12" fmla="*/ 3 w 102"/>
                <a:gd name="T13" fmla="*/ 15 h 127"/>
                <a:gd name="T14" fmla="*/ 1 w 102"/>
                <a:gd name="T15" fmla="*/ 15 h 127"/>
                <a:gd name="T16" fmla="*/ 0 w 102"/>
                <a:gd name="T17" fmla="*/ 15 h 127"/>
                <a:gd name="T18" fmla="*/ 2 w 102"/>
                <a:gd name="T19" fmla="*/ 15 h 127"/>
                <a:gd name="T20" fmla="*/ 3 w 102"/>
                <a:gd name="T21" fmla="*/ 15 h 127"/>
                <a:gd name="T22" fmla="*/ 3 w 102"/>
                <a:gd name="T23" fmla="*/ 15 h 127"/>
                <a:gd name="T24" fmla="*/ 3 w 102"/>
                <a:gd name="T25" fmla="*/ 15 h 127"/>
                <a:gd name="T26" fmla="*/ 3 w 102"/>
                <a:gd name="T27" fmla="*/ 15 h 127"/>
                <a:gd name="T28" fmla="*/ 3 w 102"/>
                <a:gd name="T29" fmla="*/ 15 h 127"/>
                <a:gd name="T30" fmla="*/ 3 w 102"/>
                <a:gd name="T31" fmla="*/ 15 h 127"/>
                <a:gd name="T32" fmla="*/ 3 w 102"/>
                <a:gd name="T33" fmla="*/ 15 h 127"/>
                <a:gd name="T34" fmla="*/ 3 w 102"/>
                <a:gd name="T35" fmla="*/ 15 h 127"/>
                <a:gd name="T36" fmla="*/ 3 w 102"/>
                <a:gd name="T37" fmla="*/ 15 h 127"/>
                <a:gd name="T38" fmla="*/ 3 w 102"/>
                <a:gd name="T39" fmla="*/ 15 h 127"/>
                <a:gd name="T40" fmla="*/ 3 w 102"/>
                <a:gd name="T41" fmla="*/ 15 h 127"/>
                <a:gd name="T42" fmla="*/ 3 w 102"/>
                <a:gd name="T43" fmla="*/ 15 h 127"/>
                <a:gd name="T44" fmla="*/ 3 w 102"/>
                <a:gd name="T45" fmla="*/ 15 h 127"/>
                <a:gd name="T46" fmla="*/ 3 w 102"/>
                <a:gd name="T47" fmla="*/ 15 h 127"/>
                <a:gd name="T48" fmla="*/ 3 w 102"/>
                <a:gd name="T49" fmla="*/ 15 h 127"/>
                <a:gd name="T50" fmla="*/ 3 w 102"/>
                <a:gd name="T51" fmla="*/ 0 h 127"/>
                <a:gd name="T52" fmla="*/ 3 w 102"/>
                <a:gd name="T53" fmla="*/ 8 h 127"/>
                <a:gd name="T54" fmla="*/ 3 w 102"/>
                <a:gd name="T55" fmla="*/ 15 h 127"/>
                <a:gd name="T56" fmla="*/ 3 w 102"/>
                <a:gd name="T57" fmla="*/ 15 h 127"/>
                <a:gd name="T58" fmla="*/ 3 w 102"/>
                <a:gd name="T59" fmla="*/ 15 h 127"/>
                <a:gd name="T60" fmla="*/ 3 w 102"/>
                <a:gd name="T61" fmla="*/ 15 h 127"/>
                <a:gd name="T62" fmla="*/ 3 w 102"/>
                <a:gd name="T63" fmla="*/ 15 h 127"/>
                <a:gd name="T64" fmla="*/ 3 w 102"/>
                <a:gd name="T65" fmla="*/ 15 h 127"/>
                <a:gd name="T66" fmla="*/ 3 w 102"/>
                <a:gd name="T67" fmla="*/ 15 h 12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02"/>
                <a:gd name="T103" fmla="*/ 0 h 127"/>
                <a:gd name="T104" fmla="*/ 102 w 102"/>
                <a:gd name="T105" fmla="*/ 127 h 12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02" h="127">
                  <a:moveTo>
                    <a:pt x="23" y="68"/>
                  </a:moveTo>
                  <a:lnTo>
                    <a:pt x="23" y="68"/>
                  </a:lnTo>
                  <a:lnTo>
                    <a:pt x="22" y="85"/>
                  </a:lnTo>
                  <a:lnTo>
                    <a:pt x="20" y="96"/>
                  </a:lnTo>
                  <a:lnTo>
                    <a:pt x="15" y="103"/>
                  </a:lnTo>
                  <a:lnTo>
                    <a:pt x="8" y="107"/>
                  </a:lnTo>
                  <a:lnTo>
                    <a:pt x="4" y="109"/>
                  </a:lnTo>
                  <a:lnTo>
                    <a:pt x="1" y="113"/>
                  </a:lnTo>
                  <a:lnTo>
                    <a:pt x="0" y="119"/>
                  </a:lnTo>
                  <a:lnTo>
                    <a:pt x="2" y="126"/>
                  </a:lnTo>
                  <a:lnTo>
                    <a:pt x="15" y="120"/>
                  </a:lnTo>
                  <a:lnTo>
                    <a:pt x="27" y="114"/>
                  </a:lnTo>
                  <a:lnTo>
                    <a:pt x="37" y="109"/>
                  </a:lnTo>
                  <a:lnTo>
                    <a:pt x="48" y="106"/>
                  </a:lnTo>
                  <a:lnTo>
                    <a:pt x="55" y="101"/>
                  </a:lnTo>
                  <a:lnTo>
                    <a:pt x="61" y="94"/>
                  </a:lnTo>
                  <a:lnTo>
                    <a:pt x="65" y="86"/>
                  </a:lnTo>
                  <a:lnTo>
                    <a:pt x="66" y="74"/>
                  </a:lnTo>
                  <a:lnTo>
                    <a:pt x="68" y="63"/>
                  </a:lnTo>
                  <a:lnTo>
                    <a:pt x="71" y="54"/>
                  </a:lnTo>
                  <a:lnTo>
                    <a:pt x="76" y="48"/>
                  </a:lnTo>
                  <a:lnTo>
                    <a:pt x="82" y="41"/>
                  </a:lnTo>
                  <a:lnTo>
                    <a:pt x="88" y="34"/>
                  </a:lnTo>
                  <a:lnTo>
                    <a:pt x="94" y="26"/>
                  </a:lnTo>
                  <a:lnTo>
                    <a:pt x="98" y="15"/>
                  </a:lnTo>
                  <a:lnTo>
                    <a:pt x="101" y="0"/>
                  </a:lnTo>
                  <a:lnTo>
                    <a:pt x="93" y="8"/>
                  </a:lnTo>
                  <a:lnTo>
                    <a:pt x="82" y="19"/>
                  </a:lnTo>
                  <a:lnTo>
                    <a:pt x="69" y="30"/>
                  </a:lnTo>
                  <a:lnTo>
                    <a:pt x="56" y="41"/>
                  </a:lnTo>
                  <a:lnTo>
                    <a:pt x="44" y="51"/>
                  </a:lnTo>
                  <a:lnTo>
                    <a:pt x="33" y="60"/>
                  </a:lnTo>
                  <a:lnTo>
                    <a:pt x="26" y="65"/>
                  </a:lnTo>
                  <a:lnTo>
                    <a:pt x="23" y="68"/>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622" name="Freeform 66"/>
            <p:cNvSpPr>
              <a:spLocks/>
            </p:cNvSpPr>
            <p:nvPr/>
          </p:nvSpPr>
          <p:spPr bwMode="auto">
            <a:xfrm>
              <a:off x="1340" y="3237"/>
              <a:ext cx="23" cy="39"/>
            </a:xfrm>
            <a:custGeom>
              <a:avLst/>
              <a:gdLst>
                <a:gd name="T0" fmla="*/ 2 w 28"/>
                <a:gd name="T1" fmla="*/ 2 h 40"/>
                <a:gd name="T2" fmla="*/ 2 w 28"/>
                <a:gd name="T3" fmla="*/ 0 h 40"/>
                <a:gd name="T4" fmla="*/ 2 w 28"/>
                <a:gd name="T5" fmla="*/ 0 h 40"/>
                <a:gd name="T6" fmla="*/ 2 w 28"/>
                <a:gd name="T7" fmla="*/ 1 h 40"/>
                <a:gd name="T8" fmla="*/ 2 w 28"/>
                <a:gd name="T9" fmla="*/ 4 h 40"/>
                <a:gd name="T10" fmla="*/ 2 w 28"/>
                <a:gd name="T11" fmla="*/ 7 h 40"/>
                <a:gd name="T12" fmla="*/ 2 w 28"/>
                <a:gd name="T13" fmla="*/ 9 h 40"/>
                <a:gd name="T14" fmla="*/ 2 w 28"/>
                <a:gd name="T15" fmla="*/ 10 h 40"/>
                <a:gd name="T16" fmla="*/ 2 w 28"/>
                <a:gd name="T17" fmla="*/ 10 h 40"/>
                <a:gd name="T18" fmla="*/ 2 w 28"/>
                <a:gd name="T19" fmla="*/ 10 h 40"/>
                <a:gd name="T20" fmla="*/ 2 w 28"/>
                <a:gd name="T21" fmla="*/ 13 h 40"/>
                <a:gd name="T22" fmla="*/ 2 w 28"/>
                <a:gd name="T23" fmla="*/ 19 h 40"/>
                <a:gd name="T24" fmla="*/ 2 w 28"/>
                <a:gd name="T25" fmla="*/ 20 h 40"/>
                <a:gd name="T26" fmla="*/ 0 w 28"/>
                <a:gd name="T27" fmla="*/ 20 h 40"/>
                <a:gd name="T28" fmla="*/ 0 w 28"/>
                <a:gd name="T29" fmla="*/ 20 h 40"/>
                <a:gd name="T30" fmla="*/ 1 w 28"/>
                <a:gd name="T31" fmla="*/ 20 h 40"/>
                <a:gd name="T32" fmla="*/ 2 w 28"/>
                <a:gd name="T33" fmla="*/ 20 h 40"/>
                <a:gd name="T34" fmla="*/ 2 w 28"/>
                <a:gd name="T35" fmla="*/ 20 h 40"/>
                <a:gd name="T36" fmla="*/ 2 w 28"/>
                <a:gd name="T37" fmla="*/ 20 h 40"/>
                <a:gd name="T38" fmla="*/ 2 w 28"/>
                <a:gd name="T39" fmla="*/ 20 h 40"/>
                <a:gd name="T40" fmla="*/ 2 w 28"/>
                <a:gd name="T41" fmla="*/ 20 h 40"/>
                <a:gd name="T42" fmla="*/ 2 w 28"/>
                <a:gd name="T43" fmla="*/ 17 h 40"/>
                <a:gd name="T44" fmla="*/ 2 w 28"/>
                <a:gd name="T45" fmla="*/ 10 h 40"/>
                <a:gd name="T46" fmla="*/ 2 w 28"/>
                <a:gd name="T47" fmla="*/ 6 h 40"/>
                <a:gd name="T48" fmla="*/ 2 w 28"/>
                <a:gd name="T49" fmla="*/ 2 h 4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8"/>
                <a:gd name="T76" fmla="*/ 0 h 40"/>
                <a:gd name="T77" fmla="*/ 28 w 28"/>
                <a:gd name="T78" fmla="*/ 40 h 4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8" h="40">
                  <a:moveTo>
                    <a:pt x="25" y="2"/>
                  </a:moveTo>
                  <a:lnTo>
                    <a:pt x="22" y="0"/>
                  </a:lnTo>
                  <a:lnTo>
                    <a:pt x="21" y="0"/>
                  </a:lnTo>
                  <a:lnTo>
                    <a:pt x="19" y="1"/>
                  </a:lnTo>
                  <a:lnTo>
                    <a:pt x="18" y="4"/>
                  </a:lnTo>
                  <a:lnTo>
                    <a:pt x="16" y="7"/>
                  </a:lnTo>
                  <a:lnTo>
                    <a:pt x="16" y="9"/>
                  </a:lnTo>
                  <a:lnTo>
                    <a:pt x="13" y="10"/>
                  </a:lnTo>
                  <a:lnTo>
                    <a:pt x="11" y="10"/>
                  </a:lnTo>
                  <a:lnTo>
                    <a:pt x="8" y="10"/>
                  </a:lnTo>
                  <a:lnTo>
                    <a:pt x="7" y="13"/>
                  </a:lnTo>
                  <a:lnTo>
                    <a:pt x="3" y="19"/>
                  </a:lnTo>
                  <a:lnTo>
                    <a:pt x="2" y="25"/>
                  </a:lnTo>
                  <a:lnTo>
                    <a:pt x="0" y="31"/>
                  </a:lnTo>
                  <a:lnTo>
                    <a:pt x="0" y="36"/>
                  </a:lnTo>
                  <a:lnTo>
                    <a:pt x="1" y="39"/>
                  </a:lnTo>
                  <a:lnTo>
                    <a:pt x="4" y="39"/>
                  </a:lnTo>
                  <a:lnTo>
                    <a:pt x="7" y="36"/>
                  </a:lnTo>
                  <a:lnTo>
                    <a:pt x="11" y="33"/>
                  </a:lnTo>
                  <a:lnTo>
                    <a:pt x="16" y="28"/>
                  </a:lnTo>
                  <a:lnTo>
                    <a:pt x="21" y="22"/>
                  </a:lnTo>
                  <a:lnTo>
                    <a:pt x="24" y="17"/>
                  </a:lnTo>
                  <a:lnTo>
                    <a:pt x="27" y="10"/>
                  </a:lnTo>
                  <a:lnTo>
                    <a:pt x="27" y="6"/>
                  </a:lnTo>
                  <a:lnTo>
                    <a:pt x="25" y="2"/>
                  </a:lnTo>
                </a:path>
              </a:pathLst>
            </a:custGeom>
            <a:solidFill>
              <a:srgbClr val="E0C08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23" name="Freeform 67"/>
            <p:cNvSpPr>
              <a:spLocks/>
            </p:cNvSpPr>
            <p:nvPr/>
          </p:nvSpPr>
          <p:spPr bwMode="auto">
            <a:xfrm>
              <a:off x="1340" y="3237"/>
              <a:ext cx="28" cy="43"/>
            </a:xfrm>
            <a:custGeom>
              <a:avLst/>
              <a:gdLst>
                <a:gd name="T0" fmla="*/ 2 w 34"/>
                <a:gd name="T1" fmla="*/ 2 h 45"/>
                <a:gd name="T2" fmla="*/ 2 w 34"/>
                <a:gd name="T3" fmla="*/ 2 h 45"/>
                <a:gd name="T4" fmla="*/ 2 w 34"/>
                <a:gd name="T5" fmla="*/ 0 h 45"/>
                <a:gd name="T6" fmla="*/ 2 w 34"/>
                <a:gd name="T7" fmla="*/ 0 h 45"/>
                <a:gd name="T8" fmla="*/ 2 w 34"/>
                <a:gd name="T9" fmla="*/ 1 h 45"/>
                <a:gd name="T10" fmla="*/ 2 w 34"/>
                <a:gd name="T11" fmla="*/ 4 h 45"/>
                <a:gd name="T12" fmla="*/ 2 w 34"/>
                <a:gd name="T13" fmla="*/ 7 h 45"/>
                <a:gd name="T14" fmla="*/ 2 w 34"/>
                <a:gd name="T15" fmla="*/ 10 h 45"/>
                <a:gd name="T16" fmla="*/ 2 w 34"/>
                <a:gd name="T17" fmla="*/ 11 h 45"/>
                <a:gd name="T18" fmla="*/ 2 w 34"/>
                <a:gd name="T19" fmla="*/ 11 h 45"/>
                <a:gd name="T20" fmla="*/ 2 w 34"/>
                <a:gd name="T21" fmla="*/ 11 h 45"/>
                <a:gd name="T22" fmla="*/ 2 w 34"/>
                <a:gd name="T23" fmla="*/ 11 h 45"/>
                <a:gd name="T24" fmla="*/ 2 w 34"/>
                <a:gd name="T25" fmla="*/ 11 h 45"/>
                <a:gd name="T26" fmla="*/ 2 w 34"/>
                <a:gd name="T27" fmla="*/ 11 h 45"/>
                <a:gd name="T28" fmla="*/ 0 w 34"/>
                <a:gd name="T29" fmla="*/ 11 h 45"/>
                <a:gd name="T30" fmla="*/ 0 w 34"/>
                <a:gd name="T31" fmla="*/ 11 h 45"/>
                <a:gd name="T32" fmla="*/ 1 w 34"/>
                <a:gd name="T33" fmla="*/ 11 h 45"/>
                <a:gd name="T34" fmla="*/ 2 w 34"/>
                <a:gd name="T35" fmla="*/ 11 h 45"/>
                <a:gd name="T36" fmla="*/ 2 w 34"/>
                <a:gd name="T37" fmla="*/ 11 h 45"/>
                <a:gd name="T38" fmla="*/ 2 w 34"/>
                <a:gd name="T39" fmla="*/ 11 h 45"/>
                <a:gd name="T40" fmla="*/ 2 w 34"/>
                <a:gd name="T41" fmla="*/ 11 h 45"/>
                <a:gd name="T42" fmla="*/ 2 w 34"/>
                <a:gd name="T43" fmla="*/ 11 h 45"/>
                <a:gd name="T44" fmla="*/ 2 w 34"/>
                <a:gd name="T45" fmla="*/ 11 h 45"/>
                <a:gd name="T46" fmla="*/ 2 w 34"/>
                <a:gd name="T47" fmla="*/ 11 h 45"/>
                <a:gd name="T48" fmla="*/ 2 w 34"/>
                <a:gd name="T49" fmla="*/ 6 h 45"/>
                <a:gd name="T50" fmla="*/ 2 w 34"/>
                <a:gd name="T51" fmla="*/ 2 h 4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4"/>
                <a:gd name="T79" fmla="*/ 0 h 45"/>
                <a:gd name="T80" fmla="*/ 34 w 34"/>
                <a:gd name="T81" fmla="*/ 45 h 45"/>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4" h="45">
                  <a:moveTo>
                    <a:pt x="31" y="2"/>
                  </a:moveTo>
                  <a:lnTo>
                    <a:pt x="31" y="2"/>
                  </a:lnTo>
                  <a:lnTo>
                    <a:pt x="27" y="0"/>
                  </a:lnTo>
                  <a:lnTo>
                    <a:pt x="25" y="0"/>
                  </a:lnTo>
                  <a:lnTo>
                    <a:pt x="23" y="1"/>
                  </a:lnTo>
                  <a:lnTo>
                    <a:pt x="22" y="4"/>
                  </a:lnTo>
                  <a:lnTo>
                    <a:pt x="20" y="7"/>
                  </a:lnTo>
                  <a:lnTo>
                    <a:pt x="19" y="10"/>
                  </a:lnTo>
                  <a:lnTo>
                    <a:pt x="16" y="11"/>
                  </a:lnTo>
                  <a:lnTo>
                    <a:pt x="13" y="11"/>
                  </a:lnTo>
                  <a:lnTo>
                    <a:pt x="10" y="11"/>
                  </a:lnTo>
                  <a:lnTo>
                    <a:pt x="8" y="15"/>
                  </a:lnTo>
                  <a:lnTo>
                    <a:pt x="4" y="21"/>
                  </a:lnTo>
                  <a:lnTo>
                    <a:pt x="2" y="28"/>
                  </a:lnTo>
                  <a:lnTo>
                    <a:pt x="0" y="35"/>
                  </a:lnTo>
                  <a:lnTo>
                    <a:pt x="0" y="41"/>
                  </a:lnTo>
                  <a:lnTo>
                    <a:pt x="1" y="44"/>
                  </a:lnTo>
                  <a:lnTo>
                    <a:pt x="5" y="44"/>
                  </a:lnTo>
                  <a:lnTo>
                    <a:pt x="8" y="41"/>
                  </a:lnTo>
                  <a:lnTo>
                    <a:pt x="13" y="37"/>
                  </a:lnTo>
                  <a:lnTo>
                    <a:pt x="19" y="31"/>
                  </a:lnTo>
                  <a:lnTo>
                    <a:pt x="25" y="25"/>
                  </a:lnTo>
                  <a:lnTo>
                    <a:pt x="29" y="18"/>
                  </a:lnTo>
                  <a:lnTo>
                    <a:pt x="33" y="12"/>
                  </a:lnTo>
                  <a:lnTo>
                    <a:pt x="33" y="6"/>
                  </a:lnTo>
                  <a:lnTo>
                    <a:pt x="31" y="2"/>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624" name="Freeform 68"/>
            <p:cNvSpPr>
              <a:spLocks/>
            </p:cNvSpPr>
            <p:nvPr/>
          </p:nvSpPr>
          <p:spPr bwMode="auto">
            <a:xfrm>
              <a:off x="1614" y="3150"/>
              <a:ext cx="93" cy="134"/>
            </a:xfrm>
            <a:custGeom>
              <a:avLst/>
              <a:gdLst>
                <a:gd name="T0" fmla="*/ 3 w 110"/>
                <a:gd name="T1" fmla="*/ 13 h 139"/>
                <a:gd name="T2" fmla="*/ 3 w 110"/>
                <a:gd name="T3" fmla="*/ 13 h 139"/>
                <a:gd name="T4" fmla="*/ 3 w 110"/>
                <a:gd name="T5" fmla="*/ 13 h 139"/>
                <a:gd name="T6" fmla="*/ 3 w 110"/>
                <a:gd name="T7" fmla="*/ 13 h 139"/>
                <a:gd name="T8" fmla="*/ 3 w 110"/>
                <a:gd name="T9" fmla="*/ 13 h 139"/>
                <a:gd name="T10" fmla="*/ 3 w 110"/>
                <a:gd name="T11" fmla="*/ 13 h 139"/>
                <a:gd name="T12" fmla="*/ 1 w 110"/>
                <a:gd name="T13" fmla="*/ 13 h 139"/>
                <a:gd name="T14" fmla="*/ 0 w 110"/>
                <a:gd name="T15" fmla="*/ 13 h 139"/>
                <a:gd name="T16" fmla="*/ 3 w 110"/>
                <a:gd name="T17" fmla="*/ 13 h 139"/>
                <a:gd name="T18" fmla="*/ 3 w 110"/>
                <a:gd name="T19" fmla="*/ 13 h 139"/>
                <a:gd name="T20" fmla="*/ 3 w 110"/>
                <a:gd name="T21" fmla="*/ 13 h 139"/>
                <a:gd name="T22" fmla="*/ 3 w 110"/>
                <a:gd name="T23" fmla="*/ 13 h 139"/>
                <a:gd name="T24" fmla="*/ 3 w 110"/>
                <a:gd name="T25" fmla="*/ 13 h 139"/>
                <a:gd name="T26" fmla="*/ 3 w 110"/>
                <a:gd name="T27" fmla="*/ 13 h 139"/>
                <a:gd name="T28" fmla="*/ 3 w 110"/>
                <a:gd name="T29" fmla="*/ 13 h 139"/>
                <a:gd name="T30" fmla="*/ 3 w 110"/>
                <a:gd name="T31" fmla="*/ 13 h 139"/>
                <a:gd name="T32" fmla="*/ 3 w 110"/>
                <a:gd name="T33" fmla="*/ 13 h 139"/>
                <a:gd name="T34" fmla="*/ 3 w 110"/>
                <a:gd name="T35" fmla="*/ 13 h 139"/>
                <a:gd name="T36" fmla="*/ 3 w 110"/>
                <a:gd name="T37" fmla="*/ 13 h 139"/>
                <a:gd name="T38" fmla="*/ 3 w 110"/>
                <a:gd name="T39" fmla="*/ 13 h 139"/>
                <a:gd name="T40" fmla="*/ 3 w 110"/>
                <a:gd name="T41" fmla="*/ 13 h 139"/>
                <a:gd name="T42" fmla="*/ 3 w 110"/>
                <a:gd name="T43" fmla="*/ 13 h 139"/>
                <a:gd name="T44" fmla="*/ 3 w 110"/>
                <a:gd name="T45" fmla="*/ 13 h 139"/>
                <a:gd name="T46" fmla="*/ 3 w 110"/>
                <a:gd name="T47" fmla="*/ 13 h 139"/>
                <a:gd name="T48" fmla="*/ 3 w 110"/>
                <a:gd name="T49" fmla="*/ 0 h 139"/>
                <a:gd name="T50" fmla="*/ 3 w 110"/>
                <a:gd name="T51" fmla="*/ 5 h 139"/>
                <a:gd name="T52" fmla="*/ 3 w 110"/>
                <a:gd name="T53" fmla="*/ 10 h 139"/>
                <a:gd name="T54" fmla="*/ 3 w 110"/>
                <a:gd name="T55" fmla="*/ 13 h 139"/>
                <a:gd name="T56" fmla="*/ 3 w 110"/>
                <a:gd name="T57" fmla="*/ 13 h 139"/>
                <a:gd name="T58" fmla="*/ 3 w 110"/>
                <a:gd name="T59" fmla="*/ 13 h 139"/>
                <a:gd name="T60" fmla="*/ 3 w 110"/>
                <a:gd name="T61" fmla="*/ 13 h 139"/>
                <a:gd name="T62" fmla="*/ 3 w 110"/>
                <a:gd name="T63" fmla="*/ 13 h 139"/>
                <a:gd name="T64" fmla="*/ 3 w 110"/>
                <a:gd name="T65" fmla="*/ 13 h 139"/>
                <a:gd name="T66" fmla="*/ 3 w 110"/>
                <a:gd name="T67" fmla="*/ 13 h 139"/>
                <a:gd name="T68" fmla="*/ 3 w 110"/>
                <a:gd name="T69" fmla="*/ 13 h 139"/>
                <a:gd name="T70" fmla="*/ 3 w 110"/>
                <a:gd name="T71" fmla="*/ 13 h 139"/>
                <a:gd name="T72" fmla="*/ 3 w 110"/>
                <a:gd name="T73" fmla="*/ 13 h 139"/>
                <a:gd name="T74" fmla="*/ 3 w 110"/>
                <a:gd name="T75" fmla="*/ 13 h 139"/>
                <a:gd name="T76" fmla="*/ 3 w 110"/>
                <a:gd name="T77" fmla="*/ 13 h 139"/>
                <a:gd name="T78" fmla="*/ 3 w 110"/>
                <a:gd name="T79" fmla="*/ 13 h 139"/>
                <a:gd name="T80" fmla="*/ 3 w 110"/>
                <a:gd name="T81" fmla="*/ 13 h 13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0"/>
                <a:gd name="T124" fmla="*/ 0 h 139"/>
                <a:gd name="T125" fmla="*/ 110 w 110"/>
                <a:gd name="T126" fmla="*/ 139 h 13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0" h="139">
                  <a:moveTo>
                    <a:pt x="25" y="75"/>
                  </a:moveTo>
                  <a:lnTo>
                    <a:pt x="25" y="93"/>
                  </a:lnTo>
                  <a:lnTo>
                    <a:pt x="22" y="104"/>
                  </a:lnTo>
                  <a:lnTo>
                    <a:pt x="16" y="112"/>
                  </a:lnTo>
                  <a:lnTo>
                    <a:pt x="9" y="118"/>
                  </a:lnTo>
                  <a:lnTo>
                    <a:pt x="5" y="120"/>
                  </a:lnTo>
                  <a:lnTo>
                    <a:pt x="1" y="124"/>
                  </a:lnTo>
                  <a:lnTo>
                    <a:pt x="0" y="129"/>
                  </a:lnTo>
                  <a:lnTo>
                    <a:pt x="4" y="138"/>
                  </a:lnTo>
                  <a:lnTo>
                    <a:pt x="17" y="131"/>
                  </a:lnTo>
                  <a:lnTo>
                    <a:pt x="29" y="125"/>
                  </a:lnTo>
                  <a:lnTo>
                    <a:pt x="41" y="120"/>
                  </a:lnTo>
                  <a:lnTo>
                    <a:pt x="52" y="115"/>
                  </a:lnTo>
                  <a:lnTo>
                    <a:pt x="60" y="110"/>
                  </a:lnTo>
                  <a:lnTo>
                    <a:pt x="66" y="104"/>
                  </a:lnTo>
                  <a:lnTo>
                    <a:pt x="71" y="94"/>
                  </a:lnTo>
                  <a:lnTo>
                    <a:pt x="72" y="81"/>
                  </a:lnTo>
                  <a:lnTo>
                    <a:pt x="73" y="69"/>
                  </a:lnTo>
                  <a:lnTo>
                    <a:pt x="77" y="59"/>
                  </a:lnTo>
                  <a:lnTo>
                    <a:pt x="82" y="52"/>
                  </a:lnTo>
                  <a:lnTo>
                    <a:pt x="88" y="45"/>
                  </a:lnTo>
                  <a:lnTo>
                    <a:pt x="96" y="37"/>
                  </a:lnTo>
                  <a:lnTo>
                    <a:pt x="102" y="29"/>
                  </a:lnTo>
                  <a:lnTo>
                    <a:pt x="106" y="16"/>
                  </a:lnTo>
                  <a:lnTo>
                    <a:pt x="109" y="0"/>
                  </a:lnTo>
                  <a:lnTo>
                    <a:pt x="105" y="5"/>
                  </a:lnTo>
                  <a:lnTo>
                    <a:pt x="100" y="10"/>
                  </a:lnTo>
                  <a:lnTo>
                    <a:pt x="95" y="15"/>
                  </a:lnTo>
                  <a:lnTo>
                    <a:pt x="88" y="21"/>
                  </a:lnTo>
                  <a:lnTo>
                    <a:pt x="82" y="27"/>
                  </a:lnTo>
                  <a:lnTo>
                    <a:pt x="75" y="34"/>
                  </a:lnTo>
                  <a:lnTo>
                    <a:pt x="68" y="38"/>
                  </a:lnTo>
                  <a:lnTo>
                    <a:pt x="61" y="45"/>
                  </a:lnTo>
                  <a:lnTo>
                    <a:pt x="54" y="50"/>
                  </a:lnTo>
                  <a:lnTo>
                    <a:pt x="47" y="57"/>
                  </a:lnTo>
                  <a:lnTo>
                    <a:pt x="41" y="61"/>
                  </a:lnTo>
                  <a:lnTo>
                    <a:pt x="36" y="65"/>
                  </a:lnTo>
                  <a:lnTo>
                    <a:pt x="31" y="69"/>
                  </a:lnTo>
                  <a:lnTo>
                    <a:pt x="28" y="72"/>
                  </a:lnTo>
                  <a:lnTo>
                    <a:pt x="26" y="74"/>
                  </a:lnTo>
                  <a:lnTo>
                    <a:pt x="25" y="75"/>
                  </a:lnTo>
                </a:path>
              </a:pathLst>
            </a:custGeom>
            <a:solidFill>
              <a:srgbClr val="A0200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25" name="Freeform 69"/>
            <p:cNvSpPr>
              <a:spLocks/>
            </p:cNvSpPr>
            <p:nvPr/>
          </p:nvSpPr>
          <p:spPr bwMode="auto">
            <a:xfrm>
              <a:off x="1614" y="3150"/>
              <a:ext cx="97" cy="139"/>
            </a:xfrm>
            <a:custGeom>
              <a:avLst/>
              <a:gdLst>
                <a:gd name="T0" fmla="*/ 3 w 116"/>
                <a:gd name="T1" fmla="*/ 12 h 145"/>
                <a:gd name="T2" fmla="*/ 3 w 116"/>
                <a:gd name="T3" fmla="*/ 12 h 145"/>
                <a:gd name="T4" fmla="*/ 3 w 116"/>
                <a:gd name="T5" fmla="*/ 12 h 145"/>
                <a:gd name="T6" fmla="*/ 3 w 116"/>
                <a:gd name="T7" fmla="*/ 12 h 145"/>
                <a:gd name="T8" fmla="*/ 3 w 116"/>
                <a:gd name="T9" fmla="*/ 12 h 145"/>
                <a:gd name="T10" fmla="*/ 3 w 116"/>
                <a:gd name="T11" fmla="*/ 12 h 145"/>
                <a:gd name="T12" fmla="*/ 3 w 116"/>
                <a:gd name="T13" fmla="*/ 12 h 145"/>
                <a:gd name="T14" fmla="*/ 1 w 116"/>
                <a:gd name="T15" fmla="*/ 12 h 145"/>
                <a:gd name="T16" fmla="*/ 0 w 116"/>
                <a:gd name="T17" fmla="*/ 12 h 145"/>
                <a:gd name="T18" fmla="*/ 3 w 116"/>
                <a:gd name="T19" fmla="*/ 12 h 145"/>
                <a:gd name="T20" fmla="*/ 3 w 116"/>
                <a:gd name="T21" fmla="*/ 12 h 145"/>
                <a:gd name="T22" fmla="*/ 3 w 116"/>
                <a:gd name="T23" fmla="*/ 12 h 145"/>
                <a:gd name="T24" fmla="*/ 3 w 116"/>
                <a:gd name="T25" fmla="*/ 12 h 145"/>
                <a:gd name="T26" fmla="*/ 3 w 116"/>
                <a:gd name="T27" fmla="*/ 12 h 145"/>
                <a:gd name="T28" fmla="*/ 3 w 116"/>
                <a:gd name="T29" fmla="*/ 12 h 145"/>
                <a:gd name="T30" fmla="*/ 3 w 116"/>
                <a:gd name="T31" fmla="*/ 12 h 145"/>
                <a:gd name="T32" fmla="*/ 3 w 116"/>
                <a:gd name="T33" fmla="*/ 12 h 145"/>
                <a:gd name="T34" fmla="*/ 3 w 116"/>
                <a:gd name="T35" fmla="*/ 12 h 145"/>
                <a:gd name="T36" fmla="*/ 3 w 116"/>
                <a:gd name="T37" fmla="*/ 12 h 145"/>
                <a:gd name="T38" fmla="*/ 3 w 116"/>
                <a:gd name="T39" fmla="*/ 12 h 145"/>
                <a:gd name="T40" fmla="*/ 3 w 116"/>
                <a:gd name="T41" fmla="*/ 12 h 145"/>
                <a:gd name="T42" fmla="*/ 3 w 116"/>
                <a:gd name="T43" fmla="*/ 12 h 145"/>
                <a:gd name="T44" fmla="*/ 3 w 116"/>
                <a:gd name="T45" fmla="*/ 12 h 145"/>
                <a:gd name="T46" fmla="*/ 3 w 116"/>
                <a:gd name="T47" fmla="*/ 12 h 145"/>
                <a:gd name="T48" fmla="*/ 3 w 116"/>
                <a:gd name="T49" fmla="*/ 12 h 145"/>
                <a:gd name="T50" fmla="*/ 3 w 116"/>
                <a:gd name="T51" fmla="*/ 0 h 145"/>
                <a:gd name="T52" fmla="*/ 3 w 116"/>
                <a:gd name="T53" fmla="*/ 5 h 145"/>
                <a:gd name="T54" fmla="*/ 3 w 116"/>
                <a:gd name="T55" fmla="*/ 10 h 145"/>
                <a:gd name="T56" fmla="*/ 3 w 116"/>
                <a:gd name="T57" fmla="*/ 12 h 145"/>
                <a:gd name="T58" fmla="*/ 3 w 116"/>
                <a:gd name="T59" fmla="*/ 12 h 145"/>
                <a:gd name="T60" fmla="*/ 3 w 116"/>
                <a:gd name="T61" fmla="*/ 12 h 145"/>
                <a:gd name="T62" fmla="*/ 3 w 116"/>
                <a:gd name="T63" fmla="*/ 12 h 145"/>
                <a:gd name="T64" fmla="*/ 3 w 116"/>
                <a:gd name="T65" fmla="*/ 12 h 145"/>
                <a:gd name="T66" fmla="*/ 3 w 116"/>
                <a:gd name="T67" fmla="*/ 12 h 145"/>
                <a:gd name="T68" fmla="*/ 3 w 116"/>
                <a:gd name="T69" fmla="*/ 12 h 145"/>
                <a:gd name="T70" fmla="*/ 3 w 116"/>
                <a:gd name="T71" fmla="*/ 12 h 145"/>
                <a:gd name="T72" fmla="*/ 3 w 116"/>
                <a:gd name="T73" fmla="*/ 12 h 145"/>
                <a:gd name="T74" fmla="*/ 3 w 116"/>
                <a:gd name="T75" fmla="*/ 12 h 145"/>
                <a:gd name="T76" fmla="*/ 3 w 116"/>
                <a:gd name="T77" fmla="*/ 12 h 145"/>
                <a:gd name="T78" fmla="*/ 3 w 116"/>
                <a:gd name="T79" fmla="*/ 12 h 145"/>
                <a:gd name="T80" fmla="*/ 3 w 116"/>
                <a:gd name="T81" fmla="*/ 12 h 145"/>
                <a:gd name="T82" fmla="*/ 3 w 116"/>
                <a:gd name="T83" fmla="*/ 12 h 14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6"/>
                <a:gd name="T127" fmla="*/ 0 h 145"/>
                <a:gd name="T128" fmla="*/ 116 w 116"/>
                <a:gd name="T129" fmla="*/ 145 h 14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6" h="145">
                  <a:moveTo>
                    <a:pt x="26" y="78"/>
                  </a:moveTo>
                  <a:lnTo>
                    <a:pt x="26" y="78"/>
                  </a:lnTo>
                  <a:lnTo>
                    <a:pt x="26" y="97"/>
                  </a:lnTo>
                  <a:lnTo>
                    <a:pt x="22" y="109"/>
                  </a:lnTo>
                  <a:lnTo>
                    <a:pt x="17" y="117"/>
                  </a:lnTo>
                  <a:lnTo>
                    <a:pt x="10" y="123"/>
                  </a:lnTo>
                  <a:lnTo>
                    <a:pt x="5" y="125"/>
                  </a:lnTo>
                  <a:lnTo>
                    <a:pt x="1" y="129"/>
                  </a:lnTo>
                  <a:lnTo>
                    <a:pt x="0" y="135"/>
                  </a:lnTo>
                  <a:lnTo>
                    <a:pt x="4" y="144"/>
                  </a:lnTo>
                  <a:lnTo>
                    <a:pt x="18" y="137"/>
                  </a:lnTo>
                  <a:lnTo>
                    <a:pt x="31" y="130"/>
                  </a:lnTo>
                  <a:lnTo>
                    <a:pt x="43" y="125"/>
                  </a:lnTo>
                  <a:lnTo>
                    <a:pt x="54" y="120"/>
                  </a:lnTo>
                  <a:lnTo>
                    <a:pt x="64" y="115"/>
                  </a:lnTo>
                  <a:lnTo>
                    <a:pt x="70" y="108"/>
                  </a:lnTo>
                  <a:lnTo>
                    <a:pt x="75" y="98"/>
                  </a:lnTo>
                  <a:lnTo>
                    <a:pt x="77" y="85"/>
                  </a:lnTo>
                  <a:lnTo>
                    <a:pt x="78" y="72"/>
                  </a:lnTo>
                  <a:lnTo>
                    <a:pt x="81" y="62"/>
                  </a:lnTo>
                  <a:lnTo>
                    <a:pt x="87" y="54"/>
                  </a:lnTo>
                  <a:lnTo>
                    <a:pt x="94" y="47"/>
                  </a:lnTo>
                  <a:lnTo>
                    <a:pt x="101" y="39"/>
                  </a:lnTo>
                  <a:lnTo>
                    <a:pt x="108" y="30"/>
                  </a:lnTo>
                  <a:lnTo>
                    <a:pt x="112" y="17"/>
                  </a:lnTo>
                  <a:lnTo>
                    <a:pt x="115" y="0"/>
                  </a:lnTo>
                  <a:lnTo>
                    <a:pt x="111" y="5"/>
                  </a:lnTo>
                  <a:lnTo>
                    <a:pt x="106" y="10"/>
                  </a:lnTo>
                  <a:lnTo>
                    <a:pt x="100" y="16"/>
                  </a:lnTo>
                  <a:lnTo>
                    <a:pt x="94" y="22"/>
                  </a:lnTo>
                  <a:lnTo>
                    <a:pt x="87" y="28"/>
                  </a:lnTo>
                  <a:lnTo>
                    <a:pt x="80" y="35"/>
                  </a:lnTo>
                  <a:lnTo>
                    <a:pt x="72" y="40"/>
                  </a:lnTo>
                  <a:lnTo>
                    <a:pt x="65" y="47"/>
                  </a:lnTo>
                  <a:lnTo>
                    <a:pt x="56" y="52"/>
                  </a:lnTo>
                  <a:lnTo>
                    <a:pt x="50" y="59"/>
                  </a:lnTo>
                  <a:lnTo>
                    <a:pt x="43" y="64"/>
                  </a:lnTo>
                  <a:lnTo>
                    <a:pt x="37" y="68"/>
                  </a:lnTo>
                  <a:lnTo>
                    <a:pt x="33" y="72"/>
                  </a:lnTo>
                  <a:lnTo>
                    <a:pt x="30" y="75"/>
                  </a:lnTo>
                  <a:lnTo>
                    <a:pt x="27" y="77"/>
                  </a:lnTo>
                  <a:lnTo>
                    <a:pt x="26" y="78"/>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626" name="Freeform 70"/>
            <p:cNvSpPr>
              <a:spLocks/>
            </p:cNvSpPr>
            <p:nvPr/>
          </p:nvSpPr>
          <p:spPr bwMode="auto">
            <a:xfrm>
              <a:off x="1641" y="3205"/>
              <a:ext cx="29" cy="45"/>
            </a:xfrm>
            <a:custGeom>
              <a:avLst/>
              <a:gdLst>
                <a:gd name="T0" fmla="*/ 3 w 34"/>
                <a:gd name="T1" fmla="*/ 3 h 47"/>
                <a:gd name="T2" fmla="*/ 3 w 34"/>
                <a:gd name="T3" fmla="*/ 0 h 47"/>
                <a:gd name="T4" fmla="*/ 3 w 34"/>
                <a:gd name="T5" fmla="*/ 0 h 47"/>
                <a:gd name="T6" fmla="*/ 3 w 34"/>
                <a:gd name="T7" fmla="*/ 2 h 47"/>
                <a:gd name="T8" fmla="*/ 3 w 34"/>
                <a:gd name="T9" fmla="*/ 4 h 47"/>
                <a:gd name="T10" fmla="*/ 3 w 34"/>
                <a:gd name="T11" fmla="*/ 8 h 47"/>
                <a:gd name="T12" fmla="*/ 3 w 34"/>
                <a:gd name="T13" fmla="*/ 10 h 47"/>
                <a:gd name="T14" fmla="*/ 3 w 34"/>
                <a:gd name="T15" fmla="*/ 11 h 47"/>
                <a:gd name="T16" fmla="*/ 3 w 34"/>
                <a:gd name="T17" fmla="*/ 11 h 47"/>
                <a:gd name="T18" fmla="*/ 3 w 34"/>
                <a:gd name="T19" fmla="*/ 11 h 47"/>
                <a:gd name="T20" fmla="*/ 3 w 34"/>
                <a:gd name="T21" fmla="*/ 11 h 47"/>
                <a:gd name="T22" fmla="*/ 3 w 34"/>
                <a:gd name="T23" fmla="*/ 11 h 47"/>
                <a:gd name="T24" fmla="*/ 3 w 34"/>
                <a:gd name="T25" fmla="*/ 11 h 47"/>
                <a:gd name="T26" fmla="*/ 1 w 34"/>
                <a:gd name="T27" fmla="*/ 11 h 47"/>
                <a:gd name="T28" fmla="*/ 0 w 34"/>
                <a:gd name="T29" fmla="*/ 11 h 47"/>
                <a:gd name="T30" fmla="*/ 2 w 34"/>
                <a:gd name="T31" fmla="*/ 11 h 47"/>
                <a:gd name="T32" fmla="*/ 3 w 34"/>
                <a:gd name="T33" fmla="*/ 11 h 47"/>
                <a:gd name="T34" fmla="*/ 3 w 34"/>
                <a:gd name="T35" fmla="*/ 11 h 47"/>
                <a:gd name="T36" fmla="*/ 3 w 34"/>
                <a:gd name="T37" fmla="*/ 11 h 47"/>
                <a:gd name="T38" fmla="*/ 3 w 34"/>
                <a:gd name="T39" fmla="*/ 11 h 47"/>
                <a:gd name="T40" fmla="*/ 3 w 34"/>
                <a:gd name="T41" fmla="*/ 11 h 47"/>
                <a:gd name="T42" fmla="*/ 3 w 34"/>
                <a:gd name="T43" fmla="*/ 11 h 47"/>
                <a:gd name="T44" fmla="*/ 3 w 34"/>
                <a:gd name="T45" fmla="*/ 11 h 47"/>
                <a:gd name="T46" fmla="*/ 3 w 34"/>
                <a:gd name="T47" fmla="*/ 7 h 47"/>
                <a:gd name="T48" fmla="*/ 3 w 34"/>
                <a:gd name="T49" fmla="*/ 3 h 4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4"/>
                <a:gd name="T76" fmla="*/ 0 h 47"/>
                <a:gd name="T77" fmla="*/ 34 w 34"/>
                <a:gd name="T78" fmla="*/ 47 h 4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4" h="47">
                  <a:moveTo>
                    <a:pt x="30" y="3"/>
                  </a:moveTo>
                  <a:lnTo>
                    <a:pt x="27" y="0"/>
                  </a:lnTo>
                  <a:lnTo>
                    <a:pt x="25" y="0"/>
                  </a:lnTo>
                  <a:lnTo>
                    <a:pt x="23" y="2"/>
                  </a:lnTo>
                  <a:lnTo>
                    <a:pt x="21" y="4"/>
                  </a:lnTo>
                  <a:lnTo>
                    <a:pt x="20" y="8"/>
                  </a:lnTo>
                  <a:lnTo>
                    <a:pt x="19" y="10"/>
                  </a:lnTo>
                  <a:lnTo>
                    <a:pt x="17" y="11"/>
                  </a:lnTo>
                  <a:lnTo>
                    <a:pt x="14" y="11"/>
                  </a:lnTo>
                  <a:lnTo>
                    <a:pt x="10" y="11"/>
                  </a:lnTo>
                  <a:lnTo>
                    <a:pt x="8" y="16"/>
                  </a:lnTo>
                  <a:lnTo>
                    <a:pt x="5" y="23"/>
                  </a:lnTo>
                  <a:lnTo>
                    <a:pt x="3" y="29"/>
                  </a:lnTo>
                  <a:lnTo>
                    <a:pt x="1" y="37"/>
                  </a:lnTo>
                  <a:lnTo>
                    <a:pt x="0" y="42"/>
                  </a:lnTo>
                  <a:lnTo>
                    <a:pt x="2" y="46"/>
                  </a:lnTo>
                  <a:lnTo>
                    <a:pt x="5" y="45"/>
                  </a:lnTo>
                  <a:lnTo>
                    <a:pt x="8" y="42"/>
                  </a:lnTo>
                  <a:lnTo>
                    <a:pt x="14" y="39"/>
                  </a:lnTo>
                  <a:lnTo>
                    <a:pt x="19" y="33"/>
                  </a:lnTo>
                  <a:lnTo>
                    <a:pt x="25" y="26"/>
                  </a:lnTo>
                  <a:lnTo>
                    <a:pt x="29" y="19"/>
                  </a:lnTo>
                  <a:lnTo>
                    <a:pt x="32" y="12"/>
                  </a:lnTo>
                  <a:lnTo>
                    <a:pt x="33" y="7"/>
                  </a:lnTo>
                  <a:lnTo>
                    <a:pt x="30" y="3"/>
                  </a:lnTo>
                </a:path>
              </a:pathLst>
            </a:custGeom>
            <a:solidFill>
              <a:srgbClr val="E0C08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27" name="Freeform 71"/>
            <p:cNvSpPr>
              <a:spLocks/>
            </p:cNvSpPr>
            <p:nvPr/>
          </p:nvSpPr>
          <p:spPr bwMode="auto">
            <a:xfrm>
              <a:off x="1641" y="3205"/>
              <a:ext cx="33" cy="51"/>
            </a:xfrm>
            <a:custGeom>
              <a:avLst/>
              <a:gdLst>
                <a:gd name="T0" fmla="*/ 3 w 39"/>
                <a:gd name="T1" fmla="*/ 3 h 52"/>
                <a:gd name="T2" fmla="*/ 3 w 39"/>
                <a:gd name="T3" fmla="*/ 3 h 52"/>
                <a:gd name="T4" fmla="*/ 3 w 39"/>
                <a:gd name="T5" fmla="*/ 0 h 52"/>
                <a:gd name="T6" fmla="*/ 3 w 39"/>
                <a:gd name="T7" fmla="*/ 0 h 52"/>
                <a:gd name="T8" fmla="*/ 3 w 39"/>
                <a:gd name="T9" fmla="*/ 2 h 52"/>
                <a:gd name="T10" fmla="*/ 3 w 39"/>
                <a:gd name="T11" fmla="*/ 5 h 52"/>
                <a:gd name="T12" fmla="*/ 3 w 39"/>
                <a:gd name="T13" fmla="*/ 8 h 52"/>
                <a:gd name="T14" fmla="*/ 3 w 39"/>
                <a:gd name="T15" fmla="*/ 11 h 52"/>
                <a:gd name="T16" fmla="*/ 3 w 39"/>
                <a:gd name="T17" fmla="*/ 13 h 52"/>
                <a:gd name="T18" fmla="*/ 3 w 39"/>
                <a:gd name="T19" fmla="*/ 12 h 52"/>
                <a:gd name="T20" fmla="*/ 3 w 39"/>
                <a:gd name="T21" fmla="*/ 13 h 52"/>
                <a:gd name="T22" fmla="*/ 3 w 39"/>
                <a:gd name="T23" fmla="*/ 18 h 52"/>
                <a:gd name="T24" fmla="*/ 3 w 39"/>
                <a:gd name="T25" fmla="*/ 25 h 52"/>
                <a:gd name="T26" fmla="*/ 3 w 39"/>
                <a:gd name="T27" fmla="*/ 26 h 52"/>
                <a:gd name="T28" fmla="*/ 1 w 39"/>
                <a:gd name="T29" fmla="*/ 26 h 52"/>
                <a:gd name="T30" fmla="*/ 0 w 39"/>
                <a:gd name="T31" fmla="*/ 26 h 52"/>
                <a:gd name="T32" fmla="*/ 2 w 39"/>
                <a:gd name="T33" fmla="*/ 26 h 52"/>
                <a:gd name="T34" fmla="*/ 3 w 39"/>
                <a:gd name="T35" fmla="*/ 26 h 52"/>
                <a:gd name="T36" fmla="*/ 3 w 39"/>
                <a:gd name="T37" fmla="*/ 26 h 52"/>
                <a:gd name="T38" fmla="*/ 3 w 39"/>
                <a:gd name="T39" fmla="*/ 26 h 52"/>
                <a:gd name="T40" fmla="*/ 3 w 39"/>
                <a:gd name="T41" fmla="*/ 26 h 52"/>
                <a:gd name="T42" fmla="*/ 3 w 39"/>
                <a:gd name="T43" fmla="*/ 26 h 52"/>
                <a:gd name="T44" fmla="*/ 3 w 39"/>
                <a:gd name="T45" fmla="*/ 21 h 52"/>
                <a:gd name="T46" fmla="*/ 3 w 39"/>
                <a:gd name="T47" fmla="*/ 14 h 52"/>
                <a:gd name="T48" fmla="*/ 3 w 39"/>
                <a:gd name="T49" fmla="*/ 7 h 52"/>
                <a:gd name="T50" fmla="*/ 3 w 39"/>
                <a:gd name="T51" fmla="*/ 3 h 5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9"/>
                <a:gd name="T79" fmla="*/ 0 h 52"/>
                <a:gd name="T80" fmla="*/ 39 w 39"/>
                <a:gd name="T81" fmla="*/ 52 h 5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9" h="52">
                  <a:moveTo>
                    <a:pt x="35" y="3"/>
                  </a:moveTo>
                  <a:lnTo>
                    <a:pt x="35" y="3"/>
                  </a:lnTo>
                  <a:lnTo>
                    <a:pt x="32" y="0"/>
                  </a:lnTo>
                  <a:lnTo>
                    <a:pt x="28" y="0"/>
                  </a:lnTo>
                  <a:lnTo>
                    <a:pt x="26" y="2"/>
                  </a:lnTo>
                  <a:lnTo>
                    <a:pt x="24" y="5"/>
                  </a:lnTo>
                  <a:lnTo>
                    <a:pt x="23" y="8"/>
                  </a:lnTo>
                  <a:lnTo>
                    <a:pt x="21" y="11"/>
                  </a:lnTo>
                  <a:lnTo>
                    <a:pt x="19" y="13"/>
                  </a:lnTo>
                  <a:lnTo>
                    <a:pt x="16" y="12"/>
                  </a:lnTo>
                  <a:lnTo>
                    <a:pt x="12" y="13"/>
                  </a:lnTo>
                  <a:lnTo>
                    <a:pt x="8" y="18"/>
                  </a:lnTo>
                  <a:lnTo>
                    <a:pt x="6" y="25"/>
                  </a:lnTo>
                  <a:lnTo>
                    <a:pt x="3" y="32"/>
                  </a:lnTo>
                  <a:lnTo>
                    <a:pt x="1" y="41"/>
                  </a:lnTo>
                  <a:lnTo>
                    <a:pt x="0" y="47"/>
                  </a:lnTo>
                  <a:lnTo>
                    <a:pt x="2" y="51"/>
                  </a:lnTo>
                  <a:lnTo>
                    <a:pt x="6" y="50"/>
                  </a:lnTo>
                  <a:lnTo>
                    <a:pt x="10" y="47"/>
                  </a:lnTo>
                  <a:lnTo>
                    <a:pt x="16" y="43"/>
                  </a:lnTo>
                  <a:lnTo>
                    <a:pt x="22" y="36"/>
                  </a:lnTo>
                  <a:lnTo>
                    <a:pt x="28" y="29"/>
                  </a:lnTo>
                  <a:lnTo>
                    <a:pt x="33" y="21"/>
                  </a:lnTo>
                  <a:lnTo>
                    <a:pt x="37" y="14"/>
                  </a:lnTo>
                  <a:lnTo>
                    <a:pt x="38" y="7"/>
                  </a:lnTo>
                  <a:lnTo>
                    <a:pt x="35" y="3"/>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628" name="Freeform 72"/>
            <p:cNvSpPr>
              <a:spLocks/>
            </p:cNvSpPr>
            <p:nvPr/>
          </p:nvSpPr>
          <p:spPr bwMode="auto">
            <a:xfrm>
              <a:off x="1642" y="2955"/>
              <a:ext cx="47" cy="146"/>
            </a:xfrm>
            <a:custGeom>
              <a:avLst/>
              <a:gdLst>
                <a:gd name="T0" fmla="*/ 3 w 56"/>
                <a:gd name="T1" fmla="*/ 12 h 152"/>
                <a:gd name="T2" fmla="*/ 3 w 56"/>
                <a:gd name="T3" fmla="*/ 12 h 152"/>
                <a:gd name="T4" fmla="*/ 3 w 56"/>
                <a:gd name="T5" fmla="*/ 12 h 152"/>
                <a:gd name="T6" fmla="*/ 3 w 56"/>
                <a:gd name="T7" fmla="*/ 12 h 152"/>
                <a:gd name="T8" fmla="*/ 3 w 56"/>
                <a:gd name="T9" fmla="*/ 12 h 152"/>
                <a:gd name="T10" fmla="*/ 3 w 56"/>
                <a:gd name="T11" fmla="*/ 12 h 152"/>
                <a:gd name="T12" fmla="*/ 3 w 56"/>
                <a:gd name="T13" fmla="*/ 12 h 152"/>
                <a:gd name="T14" fmla="*/ 3 w 56"/>
                <a:gd name="T15" fmla="*/ 12 h 152"/>
                <a:gd name="T16" fmla="*/ 3 w 56"/>
                <a:gd name="T17" fmla="*/ 12 h 152"/>
                <a:gd name="T18" fmla="*/ 3 w 56"/>
                <a:gd name="T19" fmla="*/ 12 h 152"/>
                <a:gd name="T20" fmla="*/ 3 w 56"/>
                <a:gd name="T21" fmla="*/ 12 h 152"/>
                <a:gd name="T22" fmla="*/ 1 w 56"/>
                <a:gd name="T23" fmla="*/ 12 h 152"/>
                <a:gd name="T24" fmla="*/ 0 w 56"/>
                <a:gd name="T25" fmla="*/ 12 h 152"/>
                <a:gd name="T26" fmla="*/ 0 w 56"/>
                <a:gd name="T27" fmla="*/ 12 h 152"/>
                <a:gd name="T28" fmla="*/ 3 w 56"/>
                <a:gd name="T29" fmla="*/ 12 h 152"/>
                <a:gd name="T30" fmla="*/ 3 w 56"/>
                <a:gd name="T31" fmla="*/ 12 h 152"/>
                <a:gd name="T32" fmla="*/ 3 w 56"/>
                <a:gd name="T33" fmla="*/ 12 h 152"/>
                <a:gd name="T34" fmla="*/ 3 w 56"/>
                <a:gd name="T35" fmla="*/ 12 h 152"/>
                <a:gd name="T36" fmla="*/ 3 w 56"/>
                <a:gd name="T37" fmla="*/ 12 h 152"/>
                <a:gd name="T38" fmla="*/ 3 w 56"/>
                <a:gd name="T39" fmla="*/ 12 h 152"/>
                <a:gd name="T40" fmla="*/ 3 w 56"/>
                <a:gd name="T41" fmla="*/ 12 h 152"/>
                <a:gd name="T42" fmla="*/ 3 w 56"/>
                <a:gd name="T43" fmla="*/ 12 h 152"/>
                <a:gd name="T44" fmla="*/ 3 w 56"/>
                <a:gd name="T45" fmla="*/ 12 h 152"/>
                <a:gd name="T46" fmla="*/ 3 w 56"/>
                <a:gd name="T47" fmla="*/ 12 h 152"/>
                <a:gd name="T48" fmla="*/ 3 w 56"/>
                <a:gd name="T49" fmla="*/ 12 h 152"/>
                <a:gd name="T50" fmla="*/ 3 w 56"/>
                <a:gd name="T51" fmla="*/ 12 h 152"/>
                <a:gd name="T52" fmla="*/ 3 w 56"/>
                <a:gd name="T53" fmla="*/ 12 h 152"/>
                <a:gd name="T54" fmla="*/ 3 w 56"/>
                <a:gd name="T55" fmla="*/ 12 h 152"/>
                <a:gd name="T56" fmla="*/ 3 w 56"/>
                <a:gd name="T57" fmla="*/ 12 h 152"/>
                <a:gd name="T58" fmla="*/ 3 w 56"/>
                <a:gd name="T59" fmla="*/ 12 h 152"/>
                <a:gd name="T60" fmla="*/ 3 w 56"/>
                <a:gd name="T61" fmla="*/ 12 h 152"/>
                <a:gd name="T62" fmla="*/ 3 w 56"/>
                <a:gd name="T63" fmla="*/ 12 h 152"/>
                <a:gd name="T64" fmla="*/ 3 w 56"/>
                <a:gd name="T65" fmla="*/ 12 h 152"/>
                <a:gd name="T66" fmla="*/ 3 w 56"/>
                <a:gd name="T67" fmla="*/ 12 h 152"/>
                <a:gd name="T68" fmla="*/ 3 w 56"/>
                <a:gd name="T69" fmla="*/ 12 h 152"/>
                <a:gd name="T70" fmla="*/ 3 w 56"/>
                <a:gd name="T71" fmla="*/ 12 h 152"/>
                <a:gd name="T72" fmla="*/ 3 w 56"/>
                <a:gd name="T73" fmla="*/ 12 h 152"/>
                <a:gd name="T74" fmla="*/ 3 w 56"/>
                <a:gd name="T75" fmla="*/ 12 h 152"/>
                <a:gd name="T76" fmla="*/ 3 w 56"/>
                <a:gd name="T77" fmla="*/ 12 h 152"/>
                <a:gd name="T78" fmla="*/ 3 w 56"/>
                <a:gd name="T79" fmla="*/ 12 h 152"/>
                <a:gd name="T80" fmla="*/ 3 w 56"/>
                <a:gd name="T81" fmla="*/ 0 h 152"/>
                <a:gd name="T82" fmla="*/ 3 w 56"/>
                <a:gd name="T83" fmla="*/ 8 h 152"/>
                <a:gd name="T84" fmla="*/ 3 w 56"/>
                <a:gd name="T85" fmla="*/ 12 h 152"/>
                <a:gd name="T86" fmla="*/ 3 w 56"/>
                <a:gd name="T87" fmla="*/ 12 h 152"/>
                <a:gd name="T88" fmla="*/ 3 w 56"/>
                <a:gd name="T89" fmla="*/ 12 h 152"/>
                <a:gd name="T90" fmla="*/ 3 w 56"/>
                <a:gd name="T91" fmla="*/ 12 h 152"/>
                <a:gd name="T92" fmla="*/ 3 w 56"/>
                <a:gd name="T93" fmla="*/ 12 h 152"/>
                <a:gd name="T94" fmla="*/ 3 w 56"/>
                <a:gd name="T95" fmla="*/ 12 h 152"/>
                <a:gd name="T96" fmla="*/ 3 w 56"/>
                <a:gd name="T97" fmla="*/ 12 h 15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6"/>
                <a:gd name="T148" fmla="*/ 0 h 152"/>
                <a:gd name="T149" fmla="*/ 56 w 56"/>
                <a:gd name="T150" fmla="*/ 152 h 15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6" h="152">
                  <a:moveTo>
                    <a:pt x="23" y="49"/>
                  </a:moveTo>
                  <a:lnTo>
                    <a:pt x="24" y="58"/>
                  </a:lnTo>
                  <a:lnTo>
                    <a:pt x="23" y="65"/>
                  </a:lnTo>
                  <a:lnTo>
                    <a:pt x="21" y="73"/>
                  </a:lnTo>
                  <a:lnTo>
                    <a:pt x="19" y="78"/>
                  </a:lnTo>
                  <a:lnTo>
                    <a:pt x="17" y="85"/>
                  </a:lnTo>
                  <a:lnTo>
                    <a:pt x="14" y="90"/>
                  </a:lnTo>
                  <a:lnTo>
                    <a:pt x="10" y="95"/>
                  </a:lnTo>
                  <a:lnTo>
                    <a:pt x="7" y="101"/>
                  </a:lnTo>
                  <a:lnTo>
                    <a:pt x="5" y="105"/>
                  </a:lnTo>
                  <a:lnTo>
                    <a:pt x="3" y="111"/>
                  </a:lnTo>
                  <a:lnTo>
                    <a:pt x="1" y="116"/>
                  </a:lnTo>
                  <a:lnTo>
                    <a:pt x="0" y="121"/>
                  </a:lnTo>
                  <a:lnTo>
                    <a:pt x="0" y="128"/>
                  </a:lnTo>
                  <a:lnTo>
                    <a:pt x="3" y="135"/>
                  </a:lnTo>
                  <a:lnTo>
                    <a:pt x="6" y="142"/>
                  </a:lnTo>
                  <a:lnTo>
                    <a:pt x="10" y="151"/>
                  </a:lnTo>
                  <a:lnTo>
                    <a:pt x="11" y="143"/>
                  </a:lnTo>
                  <a:lnTo>
                    <a:pt x="14" y="136"/>
                  </a:lnTo>
                  <a:lnTo>
                    <a:pt x="17" y="129"/>
                  </a:lnTo>
                  <a:lnTo>
                    <a:pt x="20" y="121"/>
                  </a:lnTo>
                  <a:lnTo>
                    <a:pt x="23" y="115"/>
                  </a:lnTo>
                  <a:lnTo>
                    <a:pt x="27" y="109"/>
                  </a:lnTo>
                  <a:lnTo>
                    <a:pt x="30" y="103"/>
                  </a:lnTo>
                  <a:lnTo>
                    <a:pt x="35" y="97"/>
                  </a:lnTo>
                  <a:lnTo>
                    <a:pt x="38" y="90"/>
                  </a:lnTo>
                  <a:lnTo>
                    <a:pt x="42" y="87"/>
                  </a:lnTo>
                  <a:lnTo>
                    <a:pt x="46" y="80"/>
                  </a:lnTo>
                  <a:lnTo>
                    <a:pt x="49" y="75"/>
                  </a:lnTo>
                  <a:lnTo>
                    <a:pt x="51" y="69"/>
                  </a:lnTo>
                  <a:lnTo>
                    <a:pt x="53" y="63"/>
                  </a:lnTo>
                  <a:lnTo>
                    <a:pt x="54" y="58"/>
                  </a:lnTo>
                  <a:lnTo>
                    <a:pt x="55" y="52"/>
                  </a:lnTo>
                  <a:lnTo>
                    <a:pt x="54" y="42"/>
                  </a:lnTo>
                  <a:lnTo>
                    <a:pt x="53" y="37"/>
                  </a:lnTo>
                  <a:lnTo>
                    <a:pt x="53" y="33"/>
                  </a:lnTo>
                  <a:lnTo>
                    <a:pt x="53" y="30"/>
                  </a:lnTo>
                  <a:lnTo>
                    <a:pt x="53" y="26"/>
                  </a:lnTo>
                  <a:lnTo>
                    <a:pt x="53" y="21"/>
                  </a:lnTo>
                  <a:lnTo>
                    <a:pt x="53" y="13"/>
                  </a:lnTo>
                  <a:lnTo>
                    <a:pt x="54" y="0"/>
                  </a:lnTo>
                  <a:lnTo>
                    <a:pt x="49" y="8"/>
                  </a:lnTo>
                  <a:lnTo>
                    <a:pt x="44" y="15"/>
                  </a:lnTo>
                  <a:lnTo>
                    <a:pt x="38" y="23"/>
                  </a:lnTo>
                  <a:lnTo>
                    <a:pt x="34" y="31"/>
                  </a:lnTo>
                  <a:lnTo>
                    <a:pt x="30" y="38"/>
                  </a:lnTo>
                  <a:lnTo>
                    <a:pt x="27" y="44"/>
                  </a:lnTo>
                  <a:lnTo>
                    <a:pt x="24" y="48"/>
                  </a:lnTo>
                  <a:lnTo>
                    <a:pt x="23" y="49"/>
                  </a:lnTo>
                </a:path>
              </a:pathLst>
            </a:custGeom>
            <a:solidFill>
              <a:srgbClr val="A0200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29" name="Freeform 73"/>
            <p:cNvSpPr>
              <a:spLocks/>
            </p:cNvSpPr>
            <p:nvPr/>
          </p:nvSpPr>
          <p:spPr bwMode="auto">
            <a:xfrm>
              <a:off x="1642" y="2955"/>
              <a:ext cx="51" cy="152"/>
            </a:xfrm>
            <a:custGeom>
              <a:avLst/>
              <a:gdLst>
                <a:gd name="T0" fmla="*/ 3 w 61"/>
                <a:gd name="T1" fmla="*/ 13 h 158"/>
                <a:gd name="T2" fmla="*/ 3 w 61"/>
                <a:gd name="T3" fmla="*/ 13 h 158"/>
                <a:gd name="T4" fmla="*/ 3 w 61"/>
                <a:gd name="T5" fmla="*/ 13 h 158"/>
                <a:gd name="T6" fmla="*/ 3 w 61"/>
                <a:gd name="T7" fmla="*/ 13 h 158"/>
                <a:gd name="T8" fmla="*/ 3 w 61"/>
                <a:gd name="T9" fmla="*/ 13 h 158"/>
                <a:gd name="T10" fmla="*/ 3 w 61"/>
                <a:gd name="T11" fmla="*/ 13 h 158"/>
                <a:gd name="T12" fmla="*/ 3 w 61"/>
                <a:gd name="T13" fmla="*/ 13 h 158"/>
                <a:gd name="T14" fmla="*/ 3 w 61"/>
                <a:gd name="T15" fmla="*/ 13 h 158"/>
                <a:gd name="T16" fmla="*/ 3 w 61"/>
                <a:gd name="T17" fmla="*/ 13 h 158"/>
                <a:gd name="T18" fmla="*/ 3 w 61"/>
                <a:gd name="T19" fmla="*/ 13 h 158"/>
                <a:gd name="T20" fmla="*/ 3 w 61"/>
                <a:gd name="T21" fmla="*/ 13 h 158"/>
                <a:gd name="T22" fmla="*/ 3 w 61"/>
                <a:gd name="T23" fmla="*/ 13 h 158"/>
                <a:gd name="T24" fmla="*/ 1 w 61"/>
                <a:gd name="T25" fmla="*/ 13 h 158"/>
                <a:gd name="T26" fmla="*/ 0 w 61"/>
                <a:gd name="T27" fmla="*/ 13 h 158"/>
                <a:gd name="T28" fmla="*/ 0 w 61"/>
                <a:gd name="T29" fmla="*/ 13 h 158"/>
                <a:gd name="T30" fmla="*/ 3 w 61"/>
                <a:gd name="T31" fmla="*/ 13 h 158"/>
                <a:gd name="T32" fmla="*/ 3 w 61"/>
                <a:gd name="T33" fmla="*/ 13 h 158"/>
                <a:gd name="T34" fmla="*/ 3 w 61"/>
                <a:gd name="T35" fmla="*/ 13 h 158"/>
                <a:gd name="T36" fmla="*/ 3 w 61"/>
                <a:gd name="T37" fmla="*/ 13 h 158"/>
                <a:gd name="T38" fmla="*/ 3 w 61"/>
                <a:gd name="T39" fmla="*/ 13 h 158"/>
                <a:gd name="T40" fmla="*/ 3 w 61"/>
                <a:gd name="T41" fmla="*/ 13 h 158"/>
                <a:gd name="T42" fmla="*/ 3 w 61"/>
                <a:gd name="T43" fmla="*/ 13 h 158"/>
                <a:gd name="T44" fmla="*/ 3 w 61"/>
                <a:gd name="T45" fmla="*/ 13 h 158"/>
                <a:gd name="T46" fmla="*/ 3 w 61"/>
                <a:gd name="T47" fmla="*/ 13 h 158"/>
                <a:gd name="T48" fmla="*/ 3 w 61"/>
                <a:gd name="T49" fmla="*/ 13 h 158"/>
                <a:gd name="T50" fmla="*/ 3 w 61"/>
                <a:gd name="T51" fmla="*/ 13 h 158"/>
                <a:gd name="T52" fmla="*/ 3 w 61"/>
                <a:gd name="T53" fmla="*/ 13 h 158"/>
                <a:gd name="T54" fmla="*/ 3 w 61"/>
                <a:gd name="T55" fmla="*/ 13 h 158"/>
                <a:gd name="T56" fmla="*/ 3 w 61"/>
                <a:gd name="T57" fmla="*/ 13 h 158"/>
                <a:gd name="T58" fmla="*/ 3 w 61"/>
                <a:gd name="T59" fmla="*/ 13 h 158"/>
                <a:gd name="T60" fmla="*/ 3 w 61"/>
                <a:gd name="T61" fmla="*/ 13 h 158"/>
                <a:gd name="T62" fmla="*/ 3 w 61"/>
                <a:gd name="T63" fmla="*/ 13 h 158"/>
                <a:gd name="T64" fmla="*/ 3 w 61"/>
                <a:gd name="T65" fmla="*/ 13 h 158"/>
                <a:gd name="T66" fmla="*/ 3 w 61"/>
                <a:gd name="T67" fmla="*/ 13 h 158"/>
                <a:gd name="T68" fmla="*/ 3 w 61"/>
                <a:gd name="T69" fmla="*/ 13 h 158"/>
                <a:gd name="T70" fmla="*/ 3 w 61"/>
                <a:gd name="T71" fmla="*/ 13 h 158"/>
                <a:gd name="T72" fmla="*/ 3 w 61"/>
                <a:gd name="T73" fmla="*/ 13 h 158"/>
                <a:gd name="T74" fmla="*/ 3 w 61"/>
                <a:gd name="T75" fmla="*/ 13 h 158"/>
                <a:gd name="T76" fmla="*/ 3 w 61"/>
                <a:gd name="T77" fmla="*/ 13 h 158"/>
                <a:gd name="T78" fmla="*/ 3 w 61"/>
                <a:gd name="T79" fmla="*/ 13 h 158"/>
                <a:gd name="T80" fmla="*/ 3 w 61"/>
                <a:gd name="T81" fmla="*/ 13 h 158"/>
                <a:gd name="T82" fmla="*/ 3 w 61"/>
                <a:gd name="T83" fmla="*/ 0 h 158"/>
                <a:gd name="T84" fmla="*/ 3 w 61"/>
                <a:gd name="T85" fmla="*/ 8 h 158"/>
                <a:gd name="T86" fmla="*/ 3 w 61"/>
                <a:gd name="T87" fmla="*/ 13 h 158"/>
                <a:gd name="T88" fmla="*/ 3 w 61"/>
                <a:gd name="T89" fmla="*/ 13 h 158"/>
                <a:gd name="T90" fmla="*/ 3 w 61"/>
                <a:gd name="T91" fmla="*/ 13 h 158"/>
                <a:gd name="T92" fmla="*/ 3 w 61"/>
                <a:gd name="T93" fmla="*/ 13 h 158"/>
                <a:gd name="T94" fmla="*/ 3 w 61"/>
                <a:gd name="T95" fmla="*/ 13 h 158"/>
                <a:gd name="T96" fmla="*/ 3 w 61"/>
                <a:gd name="T97" fmla="*/ 13 h 158"/>
                <a:gd name="T98" fmla="*/ 3 w 61"/>
                <a:gd name="T99" fmla="*/ 13 h 1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1"/>
                <a:gd name="T151" fmla="*/ 0 h 158"/>
                <a:gd name="T152" fmla="*/ 61 w 61"/>
                <a:gd name="T153" fmla="*/ 158 h 1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1" h="158">
                  <a:moveTo>
                    <a:pt x="25" y="51"/>
                  </a:moveTo>
                  <a:lnTo>
                    <a:pt x="25" y="51"/>
                  </a:lnTo>
                  <a:lnTo>
                    <a:pt x="26" y="60"/>
                  </a:lnTo>
                  <a:lnTo>
                    <a:pt x="25" y="68"/>
                  </a:lnTo>
                  <a:lnTo>
                    <a:pt x="23" y="76"/>
                  </a:lnTo>
                  <a:lnTo>
                    <a:pt x="21" y="81"/>
                  </a:lnTo>
                  <a:lnTo>
                    <a:pt x="18" y="88"/>
                  </a:lnTo>
                  <a:lnTo>
                    <a:pt x="15" y="93"/>
                  </a:lnTo>
                  <a:lnTo>
                    <a:pt x="11" y="99"/>
                  </a:lnTo>
                  <a:lnTo>
                    <a:pt x="8" y="105"/>
                  </a:lnTo>
                  <a:lnTo>
                    <a:pt x="5" y="109"/>
                  </a:lnTo>
                  <a:lnTo>
                    <a:pt x="3" y="115"/>
                  </a:lnTo>
                  <a:lnTo>
                    <a:pt x="1" y="121"/>
                  </a:lnTo>
                  <a:lnTo>
                    <a:pt x="0" y="126"/>
                  </a:lnTo>
                  <a:lnTo>
                    <a:pt x="0" y="133"/>
                  </a:lnTo>
                  <a:lnTo>
                    <a:pt x="3" y="140"/>
                  </a:lnTo>
                  <a:lnTo>
                    <a:pt x="6" y="148"/>
                  </a:lnTo>
                  <a:lnTo>
                    <a:pt x="11" y="157"/>
                  </a:lnTo>
                  <a:lnTo>
                    <a:pt x="12" y="149"/>
                  </a:lnTo>
                  <a:lnTo>
                    <a:pt x="15" y="141"/>
                  </a:lnTo>
                  <a:lnTo>
                    <a:pt x="18" y="134"/>
                  </a:lnTo>
                  <a:lnTo>
                    <a:pt x="22" y="126"/>
                  </a:lnTo>
                  <a:lnTo>
                    <a:pt x="25" y="120"/>
                  </a:lnTo>
                  <a:lnTo>
                    <a:pt x="29" y="113"/>
                  </a:lnTo>
                  <a:lnTo>
                    <a:pt x="33" y="107"/>
                  </a:lnTo>
                  <a:lnTo>
                    <a:pt x="38" y="101"/>
                  </a:lnTo>
                  <a:lnTo>
                    <a:pt x="42" y="94"/>
                  </a:lnTo>
                  <a:lnTo>
                    <a:pt x="46" y="90"/>
                  </a:lnTo>
                  <a:lnTo>
                    <a:pt x="50" y="83"/>
                  </a:lnTo>
                  <a:lnTo>
                    <a:pt x="53" y="78"/>
                  </a:lnTo>
                  <a:lnTo>
                    <a:pt x="56" y="72"/>
                  </a:lnTo>
                  <a:lnTo>
                    <a:pt x="58" y="66"/>
                  </a:lnTo>
                  <a:lnTo>
                    <a:pt x="59" y="60"/>
                  </a:lnTo>
                  <a:lnTo>
                    <a:pt x="60" y="54"/>
                  </a:lnTo>
                  <a:lnTo>
                    <a:pt x="59" y="44"/>
                  </a:lnTo>
                  <a:lnTo>
                    <a:pt x="58" y="38"/>
                  </a:lnTo>
                  <a:lnTo>
                    <a:pt x="58" y="34"/>
                  </a:lnTo>
                  <a:lnTo>
                    <a:pt x="58" y="31"/>
                  </a:lnTo>
                  <a:lnTo>
                    <a:pt x="58" y="27"/>
                  </a:lnTo>
                  <a:lnTo>
                    <a:pt x="58" y="22"/>
                  </a:lnTo>
                  <a:lnTo>
                    <a:pt x="58" y="13"/>
                  </a:lnTo>
                  <a:lnTo>
                    <a:pt x="59" y="0"/>
                  </a:lnTo>
                  <a:lnTo>
                    <a:pt x="53" y="8"/>
                  </a:lnTo>
                  <a:lnTo>
                    <a:pt x="48" y="16"/>
                  </a:lnTo>
                  <a:lnTo>
                    <a:pt x="42" y="24"/>
                  </a:lnTo>
                  <a:lnTo>
                    <a:pt x="37" y="32"/>
                  </a:lnTo>
                  <a:lnTo>
                    <a:pt x="33" y="40"/>
                  </a:lnTo>
                  <a:lnTo>
                    <a:pt x="29" y="46"/>
                  </a:lnTo>
                  <a:lnTo>
                    <a:pt x="26" y="50"/>
                  </a:lnTo>
                  <a:lnTo>
                    <a:pt x="25" y="51"/>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630" name="Freeform 74"/>
            <p:cNvSpPr>
              <a:spLocks/>
            </p:cNvSpPr>
            <p:nvPr/>
          </p:nvSpPr>
          <p:spPr bwMode="auto">
            <a:xfrm>
              <a:off x="1666" y="2989"/>
              <a:ext cx="17" cy="43"/>
            </a:xfrm>
            <a:custGeom>
              <a:avLst/>
              <a:gdLst>
                <a:gd name="T0" fmla="*/ 3 w 20"/>
                <a:gd name="T1" fmla="*/ 4 h 45"/>
                <a:gd name="T2" fmla="*/ 3 w 20"/>
                <a:gd name="T3" fmla="*/ 2 h 45"/>
                <a:gd name="T4" fmla="*/ 3 w 20"/>
                <a:gd name="T5" fmla="*/ 1 h 45"/>
                <a:gd name="T6" fmla="*/ 3 w 20"/>
                <a:gd name="T7" fmla="*/ 0 h 45"/>
                <a:gd name="T8" fmla="*/ 3 w 20"/>
                <a:gd name="T9" fmla="*/ 1 h 45"/>
                <a:gd name="T10" fmla="*/ 3 w 20"/>
                <a:gd name="T11" fmla="*/ 3 h 45"/>
                <a:gd name="T12" fmla="*/ 3 w 20"/>
                <a:gd name="T13" fmla="*/ 5 h 45"/>
                <a:gd name="T14" fmla="*/ 3 w 20"/>
                <a:gd name="T15" fmla="*/ 8 h 45"/>
                <a:gd name="T16" fmla="*/ 3 w 20"/>
                <a:gd name="T17" fmla="*/ 11 h 45"/>
                <a:gd name="T18" fmla="*/ 3 w 20"/>
                <a:gd name="T19" fmla="*/ 11 h 45"/>
                <a:gd name="T20" fmla="*/ 3 w 20"/>
                <a:gd name="T21" fmla="*/ 11 h 45"/>
                <a:gd name="T22" fmla="*/ 3 w 20"/>
                <a:gd name="T23" fmla="*/ 11 h 45"/>
                <a:gd name="T24" fmla="*/ 1 w 20"/>
                <a:gd name="T25" fmla="*/ 11 h 45"/>
                <a:gd name="T26" fmla="*/ 0 w 20"/>
                <a:gd name="T27" fmla="*/ 11 h 45"/>
                <a:gd name="T28" fmla="*/ 0 w 20"/>
                <a:gd name="T29" fmla="*/ 11 h 45"/>
                <a:gd name="T30" fmla="*/ 1 w 20"/>
                <a:gd name="T31" fmla="*/ 11 h 45"/>
                <a:gd name="T32" fmla="*/ 3 w 20"/>
                <a:gd name="T33" fmla="*/ 11 h 45"/>
                <a:gd name="T34" fmla="*/ 3 w 20"/>
                <a:gd name="T35" fmla="*/ 11 h 45"/>
                <a:gd name="T36" fmla="*/ 3 w 20"/>
                <a:gd name="T37" fmla="*/ 11 h 45"/>
                <a:gd name="T38" fmla="*/ 3 w 20"/>
                <a:gd name="T39" fmla="*/ 11 h 45"/>
                <a:gd name="T40" fmla="*/ 3 w 20"/>
                <a:gd name="T41" fmla="*/ 11 h 45"/>
                <a:gd name="T42" fmla="*/ 3 w 20"/>
                <a:gd name="T43" fmla="*/ 11 h 45"/>
                <a:gd name="T44" fmla="*/ 3 w 20"/>
                <a:gd name="T45" fmla="*/ 11 h 45"/>
                <a:gd name="T46" fmla="*/ 3 w 20"/>
                <a:gd name="T47" fmla="*/ 8 h 45"/>
                <a:gd name="T48" fmla="*/ 3 w 20"/>
                <a:gd name="T49" fmla="*/ 4 h 4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0"/>
                <a:gd name="T76" fmla="*/ 0 h 45"/>
                <a:gd name="T77" fmla="*/ 20 w 20"/>
                <a:gd name="T78" fmla="*/ 45 h 4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0" h="45">
                  <a:moveTo>
                    <a:pt x="17" y="4"/>
                  </a:moveTo>
                  <a:lnTo>
                    <a:pt x="14" y="2"/>
                  </a:lnTo>
                  <a:lnTo>
                    <a:pt x="11" y="1"/>
                  </a:lnTo>
                  <a:lnTo>
                    <a:pt x="10" y="0"/>
                  </a:lnTo>
                  <a:lnTo>
                    <a:pt x="8" y="1"/>
                  </a:lnTo>
                  <a:lnTo>
                    <a:pt x="7" y="3"/>
                  </a:lnTo>
                  <a:lnTo>
                    <a:pt x="6" y="5"/>
                  </a:lnTo>
                  <a:lnTo>
                    <a:pt x="5" y="8"/>
                  </a:lnTo>
                  <a:lnTo>
                    <a:pt x="5" y="12"/>
                  </a:lnTo>
                  <a:lnTo>
                    <a:pt x="5" y="17"/>
                  </a:lnTo>
                  <a:lnTo>
                    <a:pt x="4" y="22"/>
                  </a:lnTo>
                  <a:lnTo>
                    <a:pt x="3" y="29"/>
                  </a:lnTo>
                  <a:lnTo>
                    <a:pt x="1" y="34"/>
                  </a:lnTo>
                  <a:lnTo>
                    <a:pt x="0" y="39"/>
                  </a:lnTo>
                  <a:lnTo>
                    <a:pt x="0" y="43"/>
                  </a:lnTo>
                  <a:lnTo>
                    <a:pt x="1" y="44"/>
                  </a:lnTo>
                  <a:lnTo>
                    <a:pt x="3" y="43"/>
                  </a:lnTo>
                  <a:lnTo>
                    <a:pt x="5" y="40"/>
                  </a:lnTo>
                  <a:lnTo>
                    <a:pt x="9" y="37"/>
                  </a:lnTo>
                  <a:lnTo>
                    <a:pt x="11" y="32"/>
                  </a:lnTo>
                  <a:lnTo>
                    <a:pt x="15" y="25"/>
                  </a:lnTo>
                  <a:lnTo>
                    <a:pt x="17" y="19"/>
                  </a:lnTo>
                  <a:lnTo>
                    <a:pt x="19" y="13"/>
                  </a:lnTo>
                  <a:lnTo>
                    <a:pt x="19" y="8"/>
                  </a:lnTo>
                  <a:lnTo>
                    <a:pt x="17" y="4"/>
                  </a:lnTo>
                </a:path>
              </a:pathLst>
            </a:custGeom>
            <a:solidFill>
              <a:srgbClr val="E0C08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31" name="Freeform 75"/>
            <p:cNvSpPr>
              <a:spLocks/>
            </p:cNvSpPr>
            <p:nvPr/>
          </p:nvSpPr>
          <p:spPr bwMode="auto">
            <a:xfrm>
              <a:off x="1666" y="2989"/>
              <a:ext cx="20" cy="48"/>
            </a:xfrm>
            <a:custGeom>
              <a:avLst/>
              <a:gdLst>
                <a:gd name="T0" fmla="*/ 3 w 24"/>
                <a:gd name="T1" fmla="*/ 5 h 50"/>
                <a:gd name="T2" fmla="*/ 3 w 24"/>
                <a:gd name="T3" fmla="*/ 5 h 50"/>
                <a:gd name="T4" fmla="*/ 3 w 24"/>
                <a:gd name="T5" fmla="*/ 2 h 50"/>
                <a:gd name="T6" fmla="*/ 3 w 24"/>
                <a:gd name="T7" fmla="*/ 1 h 50"/>
                <a:gd name="T8" fmla="*/ 3 w 24"/>
                <a:gd name="T9" fmla="*/ 0 h 50"/>
                <a:gd name="T10" fmla="*/ 3 w 24"/>
                <a:gd name="T11" fmla="*/ 1 h 50"/>
                <a:gd name="T12" fmla="*/ 3 w 24"/>
                <a:gd name="T13" fmla="*/ 3 h 50"/>
                <a:gd name="T14" fmla="*/ 3 w 24"/>
                <a:gd name="T15" fmla="*/ 6 h 50"/>
                <a:gd name="T16" fmla="*/ 3 w 24"/>
                <a:gd name="T17" fmla="*/ 9 h 50"/>
                <a:gd name="T18" fmla="*/ 3 w 24"/>
                <a:gd name="T19" fmla="*/ 12 h 50"/>
                <a:gd name="T20" fmla="*/ 3 w 24"/>
                <a:gd name="T21" fmla="*/ 12 h 50"/>
                <a:gd name="T22" fmla="*/ 3 w 24"/>
                <a:gd name="T23" fmla="*/ 12 h 50"/>
                <a:gd name="T24" fmla="*/ 3 w 24"/>
                <a:gd name="T25" fmla="*/ 12 h 50"/>
                <a:gd name="T26" fmla="*/ 1 w 24"/>
                <a:gd name="T27" fmla="*/ 12 h 50"/>
                <a:gd name="T28" fmla="*/ 0 w 24"/>
                <a:gd name="T29" fmla="*/ 12 h 50"/>
                <a:gd name="T30" fmla="*/ 0 w 24"/>
                <a:gd name="T31" fmla="*/ 12 h 50"/>
                <a:gd name="T32" fmla="*/ 1 w 24"/>
                <a:gd name="T33" fmla="*/ 12 h 50"/>
                <a:gd name="T34" fmla="*/ 3 w 24"/>
                <a:gd name="T35" fmla="*/ 12 h 50"/>
                <a:gd name="T36" fmla="*/ 3 w 24"/>
                <a:gd name="T37" fmla="*/ 12 h 50"/>
                <a:gd name="T38" fmla="*/ 3 w 24"/>
                <a:gd name="T39" fmla="*/ 12 h 50"/>
                <a:gd name="T40" fmla="*/ 3 w 24"/>
                <a:gd name="T41" fmla="*/ 12 h 50"/>
                <a:gd name="T42" fmla="*/ 3 w 24"/>
                <a:gd name="T43" fmla="*/ 12 h 50"/>
                <a:gd name="T44" fmla="*/ 3 w 24"/>
                <a:gd name="T45" fmla="*/ 12 h 50"/>
                <a:gd name="T46" fmla="*/ 3 w 24"/>
                <a:gd name="T47" fmla="*/ 12 h 50"/>
                <a:gd name="T48" fmla="*/ 3 w 24"/>
                <a:gd name="T49" fmla="*/ 9 h 50"/>
                <a:gd name="T50" fmla="*/ 3 w 24"/>
                <a:gd name="T51" fmla="*/ 5 h 5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4"/>
                <a:gd name="T79" fmla="*/ 0 h 50"/>
                <a:gd name="T80" fmla="*/ 24 w 24"/>
                <a:gd name="T81" fmla="*/ 50 h 5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4" h="50">
                  <a:moveTo>
                    <a:pt x="21" y="5"/>
                  </a:moveTo>
                  <a:lnTo>
                    <a:pt x="21" y="5"/>
                  </a:lnTo>
                  <a:lnTo>
                    <a:pt x="18" y="2"/>
                  </a:lnTo>
                  <a:lnTo>
                    <a:pt x="14" y="1"/>
                  </a:lnTo>
                  <a:lnTo>
                    <a:pt x="12" y="0"/>
                  </a:lnTo>
                  <a:lnTo>
                    <a:pt x="10" y="1"/>
                  </a:lnTo>
                  <a:lnTo>
                    <a:pt x="8" y="3"/>
                  </a:lnTo>
                  <a:lnTo>
                    <a:pt x="7" y="6"/>
                  </a:lnTo>
                  <a:lnTo>
                    <a:pt x="6" y="9"/>
                  </a:lnTo>
                  <a:lnTo>
                    <a:pt x="6" y="14"/>
                  </a:lnTo>
                  <a:lnTo>
                    <a:pt x="6" y="19"/>
                  </a:lnTo>
                  <a:lnTo>
                    <a:pt x="5" y="25"/>
                  </a:lnTo>
                  <a:lnTo>
                    <a:pt x="4" y="32"/>
                  </a:lnTo>
                  <a:lnTo>
                    <a:pt x="1" y="38"/>
                  </a:lnTo>
                  <a:lnTo>
                    <a:pt x="0" y="44"/>
                  </a:lnTo>
                  <a:lnTo>
                    <a:pt x="0" y="48"/>
                  </a:lnTo>
                  <a:lnTo>
                    <a:pt x="1" y="49"/>
                  </a:lnTo>
                  <a:lnTo>
                    <a:pt x="4" y="48"/>
                  </a:lnTo>
                  <a:lnTo>
                    <a:pt x="6" y="45"/>
                  </a:lnTo>
                  <a:lnTo>
                    <a:pt x="11" y="41"/>
                  </a:lnTo>
                  <a:lnTo>
                    <a:pt x="14" y="35"/>
                  </a:lnTo>
                  <a:lnTo>
                    <a:pt x="18" y="28"/>
                  </a:lnTo>
                  <a:lnTo>
                    <a:pt x="21" y="21"/>
                  </a:lnTo>
                  <a:lnTo>
                    <a:pt x="23" y="15"/>
                  </a:lnTo>
                  <a:lnTo>
                    <a:pt x="23" y="9"/>
                  </a:lnTo>
                  <a:lnTo>
                    <a:pt x="21" y="5"/>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632" name="Freeform 76"/>
            <p:cNvSpPr>
              <a:spLocks/>
            </p:cNvSpPr>
            <p:nvPr/>
          </p:nvSpPr>
          <p:spPr bwMode="auto">
            <a:xfrm>
              <a:off x="1597" y="2316"/>
              <a:ext cx="52" cy="123"/>
            </a:xfrm>
            <a:custGeom>
              <a:avLst/>
              <a:gdLst>
                <a:gd name="T0" fmla="*/ 3 w 62"/>
                <a:gd name="T1" fmla="*/ 12 h 128"/>
                <a:gd name="T2" fmla="*/ 3 w 62"/>
                <a:gd name="T3" fmla="*/ 12 h 128"/>
                <a:gd name="T4" fmla="*/ 3 w 62"/>
                <a:gd name="T5" fmla="*/ 12 h 128"/>
                <a:gd name="T6" fmla="*/ 3 w 62"/>
                <a:gd name="T7" fmla="*/ 12 h 128"/>
                <a:gd name="T8" fmla="*/ 3 w 62"/>
                <a:gd name="T9" fmla="*/ 12 h 128"/>
                <a:gd name="T10" fmla="*/ 3 w 62"/>
                <a:gd name="T11" fmla="*/ 12 h 128"/>
                <a:gd name="T12" fmla="*/ 3 w 62"/>
                <a:gd name="T13" fmla="*/ 12 h 128"/>
                <a:gd name="T14" fmla="*/ 3 w 62"/>
                <a:gd name="T15" fmla="*/ 12 h 128"/>
                <a:gd name="T16" fmla="*/ 3 w 62"/>
                <a:gd name="T17" fmla="*/ 12 h 128"/>
                <a:gd name="T18" fmla="*/ 3 w 62"/>
                <a:gd name="T19" fmla="*/ 12 h 128"/>
                <a:gd name="T20" fmla="*/ 3 w 62"/>
                <a:gd name="T21" fmla="*/ 12 h 128"/>
                <a:gd name="T22" fmla="*/ 3 w 62"/>
                <a:gd name="T23" fmla="*/ 12 h 128"/>
                <a:gd name="T24" fmla="*/ 3 w 62"/>
                <a:gd name="T25" fmla="*/ 12 h 128"/>
                <a:gd name="T26" fmla="*/ 3 w 62"/>
                <a:gd name="T27" fmla="*/ 12 h 128"/>
                <a:gd name="T28" fmla="*/ 3 w 62"/>
                <a:gd name="T29" fmla="*/ 12 h 128"/>
                <a:gd name="T30" fmla="*/ 3 w 62"/>
                <a:gd name="T31" fmla="*/ 12 h 128"/>
                <a:gd name="T32" fmla="*/ 3 w 62"/>
                <a:gd name="T33" fmla="*/ 12 h 128"/>
                <a:gd name="T34" fmla="*/ 3 w 62"/>
                <a:gd name="T35" fmla="*/ 12 h 128"/>
                <a:gd name="T36" fmla="*/ 3 w 62"/>
                <a:gd name="T37" fmla="*/ 12 h 128"/>
                <a:gd name="T38" fmla="*/ 3 w 62"/>
                <a:gd name="T39" fmla="*/ 12 h 128"/>
                <a:gd name="T40" fmla="*/ 3 w 62"/>
                <a:gd name="T41" fmla="*/ 12 h 128"/>
                <a:gd name="T42" fmla="*/ 3 w 62"/>
                <a:gd name="T43" fmla="*/ 12 h 128"/>
                <a:gd name="T44" fmla="*/ 3 w 62"/>
                <a:gd name="T45" fmla="*/ 12 h 128"/>
                <a:gd name="T46" fmla="*/ 3 w 62"/>
                <a:gd name="T47" fmla="*/ 12 h 128"/>
                <a:gd name="T48" fmla="*/ 3 w 62"/>
                <a:gd name="T49" fmla="*/ 12 h 128"/>
                <a:gd name="T50" fmla="*/ 3 w 62"/>
                <a:gd name="T51" fmla="*/ 10 h 128"/>
                <a:gd name="T52" fmla="*/ 3 w 62"/>
                <a:gd name="T53" fmla="*/ 4 h 128"/>
                <a:gd name="T54" fmla="*/ 3 w 62"/>
                <a:gd name="T55" fmla="*/ 2 h 128"/>
                <a:gd name="T56" fmla="*/ 3 w 62"/>
                <a:gd name="T57" fmla="*/ 3 h 128"/>
                <a:gd name="T58" fmla="*/ 3 w 62"/>
                <a:gd name="T59" fmla="*/ 5 h 128"/>
                <a:gd name="T60" fmla="*/ 3 w 62"/>
                <a:gd name="T61" fmla="*/ 7 h 128"/>
                <a:gd name="T62" fmla="*/ 3 w 62"/>
                <a:gd name="T63" fmla="*/ 6 h 128"/>
                <a:gd name="T64" fmla="*/ 0 w 62"/>
                <a:gd name="T65" fmla="*/ 0 h 128"/>
                <a:gd name="T66" fmla="*/ 3 w 62"/>
                <a:gd name="T67" fmla="*/ 7 h 128"/>
                <a:gd name="T68" fmla="*/ 3 w 62"/>
                <a:gd name="T69" fmla="*/ 12 h 128"/>
                <a:gd name="T70" fmla="*/ 3 w 62"/>
                <a:gd name="T71" fmla="*/ 12 h 128"/>
                <a:gd name="T72" fmla="*/ 3 w 62"/>
                <a:gd name="T73" fmla="*/ 12 h 128"/>
                <a:gd name="T74" fmla="*/ 3 w 62"/>
                <a:gd name="T75" fmla="*/ 12 h 128"/>
                <a:gd name="T76" fmla="*/ 3 w 62"/>
                <a:gd name="T77" fmla="*/ 12 h 128"/>
                <a:gd name="T78" fmla="*/ 3 w 62"/>
                <a:gd name="T79" fmla="*/ 12 h 128"/>
                <a:gd name="T80" fmla="*/ 3 w 62"/>
                <a:gd name="T81" fmla="*/ 12 h 12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62"/>
                <a:gd name="T124" fmla="*/ 0 h 128"/>
                <a:gd name="T125" fmla="*/ 62 w 62"/>
                <a:gd name="T126" fmla="*/ 128 h 12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62" h="128">
                  <a:moveTo>
                    <a:pt x="20" y="49"/>
                  </a:moveTo>
                  <a:lnTo>
                    <a:pt x="31" y="56"/>
                  </a:lnTo>
                  <a:lnTo>
                    <a:pt x="36" y="66"/>
                  </a:lnTo>
                  <a:lnTo>
                    <a:pt x="36" y="78"/>
                  </a:lnTo>
                  <a:lnTo>
                    <a:pt x="34" y="90"/>
                  </a:lnTo>
                  <a:lnTo>
                    <a:pt x="31" y="102"/>
                  </a:lnTo>
                  <a:lnTo>
                    <a:pt x="29" y="112"/>
                  </a:lnTo>
                  <a:lnTo>
                    <a:pt x="28" y="121"/>
                  </a:lnTo>
                  <a:lnTo>
                    <a:pt x="31" y="127"/>
                  </a:lnTo>
                  <a:lnTo>
                    <a:pt x="33" y="121"/>
                  </a:lnTo>
                  <a:lnTo>
                    <a:pt x="36" y="115"/>
                  </a:lnTo>
                  <a:lnTo>
                    <a:pt x="38" y="109"/>
                  </a:lnTo>
                  <a:lnTo>
                    <a:pt x="42" y="103"/>
                  </a:lnTo>
                  <a:lnTo>
                    <a:pt x="46" y="97"/>
                  </a:lnTo>
                  <a:lnTo>
                    <a:pt x="50" y="92"/>
                  </a:lnTo>
                  <a:lnTo>
                    <a:pt x="54" y="86"/>
                  </a:lnTo>
                  <a:lnTo>
                    <a:pt x="56" y="80"/>
                  </a:lnTo>
                  <a:lnTo>
                    <a:pt x="59" y="74"/>
                  </a:lnTo>
                  <a:lnTo>
                    <a:pt x="60" y="68"/>
                  </a:lnTo>
                  <a:lnTo>
                    <a:pt x="61" y="62"/>
                  </a:lnTo>
                  <a:lnTo>
                    <a:pt x="60" y="55"/>
                  </a:lnTo>
                  <a:lnTo>
                    <a:pt x="57" y="49"/>
                  </a:lnTo>
                  <a:lnTo>
                    <a:pt x="53" y="41"/>
                  </a:lnTo>
                  <a:lnTo>
                    <a:pt x="46" y="32"/>
                  </a:lnTo>
                  <a:lnTo>
                    <a:pt x="37" y="24"/>
                  </a:lnTo>
                  <a:lnTo>
                    <a:pt x="21" y="10"/>
                  </a:lnTo>
                  <a:lnTo>
                    <a:pt x="13" y="4"/>
                  </a:lnTo>
                  <a:lnTo>
                    <a:pt x="9" y="2"/>
                  </a:lnTo>
                  <a:lnTo>
                    <a:pt x="9" y="3"/>
                  </a:lnTo>
                  <a:lnTo>
                    <a:pt x="10" y="5"/>
                  </a:lnTo>
                  <a:lnTo>
                    <a:pt x="10" y="7"/>
                  </a:lnTo>
                  <a:lnTo>
                    <a:pt x="7" y="6"/>
                  </a:lnTo>
                  <a:lnTo>
                    <a:pt x="0" y="0"/>
                  </a:lnTo>
                  <a:lnTo>
                    <a:pt x="3" y="7"/>
                  </a:lnTo>
                  <a:lnTo>
                    <a:pt x="6" y="15"/>
                  </a:lnTo>
                  <a:lnTo>
                    <a:pt x="9" y="23"/>
                  </a:lnTo>
                  <a:lnTo>
                    <a:pt x="13" y="32"/>
                  </a:lnTo>
                  <a:lnTo>
                    <a:pt x="16" y="37"/>
                  </a:lnTo>
                  <a:lnTo>
                    <a:pt x="18" y="43"/>
                  </a:lnTo>
                  <a:lnTo>
                    <a:pt x="19" y="47"/>
                  </a:lnTo>
                  <a:lnTo>
                    <a:pt x="20" y="49"/>
                  </a:lnTo>
                </a:path>
              </a:pathLst>
            </a:custGeom>
            <a:solidFill>
              <a:srgbClr val="A0200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33" name="Freeform 77"/>
            <p:cNvSpPr>
              <a:spLocks/>
            </p:cNvSpPr>
            <p:nvPr/>
          </p:nvSpPr>
          <p:spPr bwMode="auto">
            <a:xfrm>
              <a:off x="1597" y="2316"/>
              <a:ext cx="57" cy="129"/>
            </a:xfrm>
            <a:custGeom>
              <a:avLst/>
              <a:gdLst>
                <a:gd name="T0" fmla="*/ 3 w 68"/>
                <a:gd name="T1" fmla="*/ 16 h 133"/>
                <a:gd name="T2" fmla="*/ 3 w 68"/>
                <a:gd name="T3" fmla="*/ 16 h 133"/>
                <a:gd name="T4" fmla="*/ 3 w 68"/>
                <a:gd name="T5" fmla="*/ 16 h 133"/>
                <a:gd name="T6" fmla="*/ 3 w 68"/>
                <a:gd name="T7" fmla="*/ 16 h 133"/>
                <a:gd name="T8" fmla="*/ 3 w 68"/>
                <a:gd name="T9" fmla="*/ 16 h 133"/>
                <a:gd name="T10" fmla="*/ 3 w 68"/>
                <a:gd name="T11" fmla="*/ 16 h 133"/>
                <a:gd name="T12" fmla="*/ 3 w 68"/>
                <a:gd name="T13" fmla="*/ 16 h 133"/>
                <a:gd name="T14" fmla="*/ 3 w 68"/>
                <a:gd name="T15" fmla="*/ 16 h 133"/>
                <a:gd name="T16" fmla="*/ 3 w 68"/>
                <a:gd name="T17" fmla="*/ 16 h 133"/>
                <a:gd name="T18" fmla="*/ 3 w 68"/>
                <a:gd name="T19" fmla="*/ 16 h 133"/>
                <a:gd name="T20" fmla="*/ 3 w 68"/>
                <a:gd name="T21" fmla="*/ 16 h 133"/>
                <a:gd name="T22" fmla="*/ 3 w 68"/>
                <a:gd name="T23" fmla="*/ 16 h 133"/>
                <a:gd name="T24" fmla="*/ 3 w 68"/>
                <a:gd name="T25" fmla="*/ 16 h 133"/>
                <a:gd name="T26" fmla="*/ 3 w 68"/>
                <a:gd name="T27" fmla="*/ 16 h 133"/>
                <a:gd name="T28" fmla="*/ 3 w 68"/>
                <a:gd name="T29" fmla="*/ 16 h 133"/>
                <a:gd name="T30" fmla="*/ 3 w 68"/>
                <a:gd name="T31" fmla="*/ 16 h 133"/>
                <a:gd name="T32" fmla="*/ 3 w 68"/>
                <a:gd name="T33" fmla="*/ 16 h 133"/>
                <a:gd name="T34" fmla="*/ 3 w 68"/>
                <a:gd name="T35" fmla="*/ 16 h 133"/>
                <a:gd name="T36" fmla="*/ 3 w 68"/>
                <a:gd name="T37" fmla="*/ 16 h 133"/>
                <a:gd name="T38" fmla="*/ 3 w 68"/>
                <a:gd name="T39" fmla="*/ 16 h 133"/>
                <a:gd name="T40" fmla="*/ 3 w 68"/>
                <a:gd name="T41" fmla="*/ 16 h 133"/>
                <a:gd name="T42" fmla="*/ 3 w 68"/>
                <a:gd name="T43" fmla="*/ 16 h 133"/>
                <a:gd name="T44" fmla="*/ 3 w 68"/>
                <a:gd name="T45" fmla="*/ 16 h 133"/>
                <a:gd name="T46" fmla="*/ 3 w 68"/>
                <a:gd name="T47" fmla="*/ 16 h 133"/>
                <a:gd name="T48" fmla="*/ 3 w 68"/>
                <a:gd name="T49" fmla="*/ 16 h 133"/>
                <a:gd name="T50" fmla="*/ 3 w 68"/>
                <a:gd name="T51" fmla="*/ 16 h 133"/>
                <a:gd name="T52" fmla="*/ 3 w 68"/>
                <a:gd name="T53" fmla="*/ 11 h 133"/>
                <a:gd name="T54" fmla="*/ 3 w 68"/>
                <a:gd name="T55" fmla="*/ 4 h 133"/>
                <a:gd name="T56" fmla="*/ 3 w 68"/>
                <a:gd name="T57" fmla="*/ 2 h 133"/>
                <a:gd name="T58" fmla="*/ 3 w 68"/>
                <a:gd name="T59" fmla="*/ 3 h 133"/>
                <a:gd name="T60" fmla="*/ 3 w 68"/>
                <a:gd name="T61" fmla="*/ 5 h 133"/>
                <a:gd name="T62" fmla="*/ 3 w 68"/>
                <a:gd name="T63" fmla="*/ 7 h 133"/>
                <a:gd name="T64" fmla="*/ 3 w 68"/>
                <a:gd name="T65" fmla="*/ 6 h 133"/>
                <a:gd name="T66" fmla="*/ 0 w 68"/>
                <a:gd name="T67" fmla="*/ 0 h 133"/>
                <a:gd name="T68" fmla="*/ 3 w 68"/>
                <a:gd name="T69" fmla="*/ 7 h 133"/>
                <a:gd name="T70" fmla="*/ 3 w 68"/>
                <a:gd name="T71" fmla="*/ 16 h 133"/>
                <a:gd name="T72" fmla="*/ 3 w 68"/>
                <a:gd name="T73" fmla="*/ 16 h 133"/>
                <a:gd name="T74" fmla="*/ 3 w 68"/>
                <a:gd name="T75" fmla="*/ 16 h 133"/>
                <a:gd name="T76" fmla="*/ 3 w 68"/>
                <a:gd name="T77" fmla="*/ 16 h 133"/>
                <a:gd name="T78" fmla="*/ 3 w 68"/>
                <a:gd name="T79" fmla="*/ 16 h 133"/>
                <a:gd name="T80" fmla="*/ 3 w 68"/>
                <a:gd name="T81" fmla="*/ 16 h 133"/>
                <a:gd name="T82" fmla="*/ 3 w 68"/>
                <a:gd name="T83" fmla="*/ 16 h 13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8"/>
                <a:gd name="T127" fmla="*/ 0 h 133"/>
                <a:gd name="T128" fmla="*/ 68 w 68"/>
                <a:gd name="T129" fmla="*/ 133 h 13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8" h="133">
                  <a:moveTo>
                    <a:pt x="22" y="50"/>
                  </a:moveTo>
                  <a:lnTo>
                    <a:pt x="22" y="50"/>
                  </a:lnTo>
                  <a:lnTo>
                    <a:pt x="34" y="59"/>
                  </a:lnTo>
                  <a:lnTo>
                    <a:pt x="39" y="69"/>
                  </a:lnTo>
                  <a:lnTo>
                    <a:pt x="40" y="82"/>
                  </a:lnTo>
                  <a:lnTo>
                    <a:pt x="37" y="93"/>
                  </a:lnTo>
                  <a:lnTo>
                    <a:pt x="34" y="106"/>
                  </a:lnTo>
                  <a:lnTo>
                    <a:pt x="32" y="116"/>
                  </a:lnTo>
                  <a:lnTo>
                    <a:pt x="31" y="126"/>
                  </a:lnTo>
                  <a:lnTo>
                    <a:pt x="34" y="132"/>
                  </a:lnTo>
                  <a:lnTo>
                    <a:pt x="36" y="126"/>
                  </a:lnTo>
                  <a:lnTo>
                    <a:pt x="39" y="119"/>
                  </a:lnTo>
                  <a:lnTo>
                    <a:pt x="42" y="113"/>
                  </a:lnTo>
                  <a:lnTo>
                    <a:pt x="46" y="107"/>
                  </a:lnTo>
                  <a:lnTo>
                    <a:pt x="50" y="101"/>
                  </a:lnTo>
                  <a:lnTo>
                    <a:pt x="55" y="96"/>
                  </a:lnTo>
                  <a:lnTo>
                    <a:pt x="59" y="89"/>
                  </a:lnTo>
                  <a:lnTo>
                    <a:pt x="62" y="84"/>
                  </a:lnTo>
                  <a:lnTo>
                    <a:pt x="65" y="77"/>
                  </a:lnTo>
                  <a:lnTo>
                    <a:pt x="66" y="71"/>
                  </a:lnTo>
                  <a:lnTo>
                    <a:pt x="67" y="64"/>
                  </a:lnTo>
                  <a:lnTo>
                    <a:pt x="66" y="58"/>
                  </a:lnTo>
                  <a:lnTo>
                    <a:pt x="63" y="50"/>
                  </a:lnTo>
                  <a:lnTo>
                    <a:pt x="58" y="43"/>
                  </a:lnTo>
                  <a:lnTo>
                    <a:pt x="51" y="33"/>
                  </a:lnTo>
                  <a:lnTo>
                    <a:pt x="41" y="25"/>
                  </a:lnTo>
                  <a:lnTo>
                    <a:pt x="23" y="11"/>
                  </a:lnTo>
                  <a:lnTo>
                    <a:pt x="14" y="4"/>
                  </a:lnTo>
                  <a:lnTo>
                    <a:pt x="10" y="2"/>
                  </a:lnTo>
                  <a:lnTo>
                    <a:pt x="10" y="3"/>
                  </a:lnTo>
                  <a:lnTo>
                    <a:pt x="11" y="5"/>
                  </a:lnTo>
                  <a:lnTo>
                    <a:pt x="11" y="7"/>
                  </a:lnTo>
                  <a:lnTo>
                    <a:pt x="8" y="6"/>
                  </a:lnTo>
                  <a:lnTo>
                    <a:pt x="0" y="0"/>
                  </a:lnTo>
                  <a:lnTo>
                    <a:pt x="3" y="7"/>
                  </a:lnTo>
                  <a:lnTo>
                    <a:pt x="7" y="16"/>
                  </a:lnTo>
                  <a:lnTo>
                    <a:pt x="10" y="24"/>
                  </a:lnTo>
                  <a:lnTo>
                    <a:pt x="14" y="33"/>
                  </a:lnTo>
                  <a:lnTo>
                    <a:pt x="17" y="39"/>
                  </a:lnTo>
                  <a:lnTo>
                    <a:pt x="20" y="45"/>
                  </a:lnTo>
                  <a:lnTo>
                    <a:pt x="21" y="48"/>
                  </a:lnTo>
                  <a:lnTo>
                    <a:pt x="22" y="50"/>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634" name="Freeform 78"/>
            <p:cNvSpPr>
              <a:spLocks/>
            </p:cNvSpPr>
            <p:nvPr/>
          </p:nvSpPr>
          <p:spPr bwMode="auto">
            <a:xfrm>
              <a:off x="1622" y="2351"/>
              <a:ext cx="18" cy="30"/>
            </a:xfrm>
            <a:custGeom>
              <a:avLst/>
              <a:gdLst>
                <a:gd name="T0" fmla="*/ 2 w 22"/>
                <a:gd name="T1" fmla="*/ 0 h 31"/>
                <a:gd name="T2" fmla="*/ 2 w 22"/>
                <a:gd name="T3" fmla="*/ 1 h 31"/>
                <a:gd name="T4" fmla="*/ 1 w 22"/>
                <a:gd name="T5" fmla="*/ 3 h 31"/>
                <a:gd name="T6" fmla="*/ 0 w 22"/>
                <a:gd name="T7" fmla="*/ 4 h 31"/>
                <a:gd name="T8" fmla="*/ 0 w 22"/>
                <a:gd name="T9" fmla="*/ 6 h 31"/>
                <a:gd name="T10" fmla="*/ 0 w 22"/>
                <a:gd name="T11" fmla="*/ 8 h 31"/>
                <a:gd name="T12" fmla="*/ 2 w 22"/>
                <a:gd name="T13" fmla="*/ 9 h 31"/>
                <a:gd name="T14" fmla="*/ 2 w 22"/>
                <a:gd name="T15" fmla="*/ 12 h 31"/>
                <a:gd name="T16" fmla="*/ 2 w 22"/>
                <a:gd name="T17" fmla="*/ 13 h 31"/>
                <a:gd name="T18" fmla="*/ 2 w 22"/>
                <a:gd name="T19" fmla="*/ 15 h 31"/>
                <a:gd name="T20" fmla="*/ 2 w 22"/>
                <a:gd name="T21" fmla="*/ 15 h 31"/>
                <a:gd name="T22" fmla="*/ 2 w 22"/>
                <a:gd name="T23" fmla="*/ 15 h 31"/>
                <a:gd name="T24" fmla="*/ 2 w 22"/>
                <a:gd name="T25" fmla="*/ 15 h 31"/>
                <a:gd name="T26" fmla="*/ 2 w 22"/>
                <a:gd name="T27" fmla="*/ 15 h 31"/>
                <a:gd name="T28" fmla="*/ 2 w 22"/>
                <a:gd name="T29" fmla="*/ 15 h 31"/>
                <a:gd name="T30" fmla="*/ 2 w 22"/>
                <a:gd name="T31" fmla="*/ 15 h 31"/>
                <a:gd name="T32" fmla="*/ 2 w 22"/>
                <a:gd name="T33" fmla="*/ 15 h 31"/>
                <a:gd name="T34" fmla="*/ 2 w 22"/>
                <a:gd name="T35" fmla="*/ 15 h 31"/>
                <a:gd name="T36" fmla="*/ 2 w 22"/>
                <a:gd name="T37" fmla="*/ 15 h 31"/>
                <a:gd name="T38" fmla="*/ 2 w 22"/>
                <a:gd name="T39" fmla="*/ 15 h 31"/>
                <a:gd name="T40" fmla="*/ 2 w 22"/>
                <a:gd name="T41" fmla="*/ 9 h 31"/>
                <a:gd name="T42" fmla="*/ 2 w 22"/>
                <a:gd name="T43" fmla="*/ 6 h 31"/>
                <a:gd name="T44" fmla="*/ 2 w 22"/>
                <a:gd name="T45" fmla="*/ 2 h 31"/>
                <a:gd name="T46" fmla="*/ 2 w 22"/>
                <a:gd name="T47" fmla="*/ 0 h 31"/>
                <a:gd name="T48" fmla="*/ 2 w 22"/>
                <a:gd name="T49" fmla="*/ 0 h 3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2"/>
                <a:gd name="T76" fmla="*/ 0 h 31"/>
                <a:gd name="T77" fmla="*/ 22 w 22"/>
                <a:gd name="T78" fmla="*/ 31 h 3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2" h="31">
                  <a:moveTo>
                    <a:pt x="6" y="0"/>
                  </a:moveTo>
                  <a:lnTo>
                    <a:pt x="4" y="1"/>
                  </a:lnTo>
                  <a:lnTo>
                    <a:pt x="1" y="3"/>
                  </a:lnTo>
                  <a:lnTo>
                    <a:pt x="0" y="4"/>
                  </a:lnTo>
                  <a:lnTo>
                    <a:pt x="0" y="6"/>
                  </a:lnTo>
                  <a:lnTo>
                    <a:pt x="0" y="8"/>
                  </a:lnTo>
                  <a:lnTo>
                    <a:pt x="2" y="9"/>
                  </a:lnTo>
                  <a:lnTo>
                    <a:pt x="4" y="12"/>
                  </a:lnTo>
                  <a:lnTo>
                    <a:pt x="6" y="13"/>
                  </a:lnTo>
                  <a:lnTo>
                    <a:pt x="9" y="16"/>
                  </a:lnTo>
                  <a:lnTo>
                    <a:pt x="12" y="19"/>
                  </a:lnTo>
                  <a:lnTo>
                    <a:pt x="15" y="23"/>
                  </a:lnTo>
                  <a:lnTo>
                    <a:pt x="17" y="25"/>
                  </a:lnTo>
                  <a:lnTo>
                    <a:pt x="19" y="27"/>
                  </a:lnTo>
                  <a:lnTo>
                    <a:pt x="20" y="30"/>
                  </a:lnTo>
                  <a:lnTo>
                    <a:pt x="21" y="29"/>
                  </a:lnTo>
                  <a:lnTo>
                    <a:pt x="21" y="27"/>
                  </a:lnTo>
                  <a:lnTo>
                    <a:pt x="20" y="23"/>
                  </a:lnTo>
                  <a:lnTo>
                    <a:pt x="20" y="20"/>
                  </a:lnTo>
                  <a:lnTo>
                    <a:pt x="19" y="15"/>
                  </a:lnTo>
                  <a:lnTo>
                    <a:pt x="17" y="9"/>
                  </a:lnTo>
                  <a:lnTo>
                    <a:pt x="15" y="6"/>
                  </a:lnTo>
                  <a:lnTo>
                    <a:pt x="13" y="2"/>
                  </a:lnTo>
                  <a:lnTo>
                    <a:pt x="11" y="0"/>
                  </a:lnTo>
                  <a:lnTo>
                    <a:pt x="6" y="0"/>
                  </a:lnTo>
                </a:path>
              </a:pathLst>
            </a:custGeom>
            <a:solidFill>
              <a:srgbClr val="E0C08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35" name="Freeform 79"/>
            <p:cNvSpPr>
              <a:spLocks/>
            </p:cNvSpPr>
            <p:nvPr/>
          </p:nvSpPr>
          <p:spPr bwMode="auto">
            <a:xfrm>
              <a:off x="1622" y="2351"/>
              <a:ext cx="22" cy="34"/>
            </a:xfrm>
            <a:custGeom>
              <a:avLst/>
              <a:gdLst>
                <a:gd name="T0" fmla="*/ 2 w 27"/>
                <a:gd name="T1" fmla="*/ 0 h 36"/>
                <a:gd name="T2" fmla="*/ 2 w 27"/>
                <a:gd name="T3" fmla="*/ 0 h 36"/>
                <a:gd name="T4" fmla="*/ 2 w 27"/>
                <a:gd name="T5" fmla="*/ 1 h 36"/>
                <a:gd name="T6" fmla="*/ 1 w 27"/>
                <a:gd name="T7" fmla="*/ 3 h 36"/>
                <a:gd name="T8" fmla="*/ 0 w 27"/>
                <a:gd name="T9" fmla="*/ 5 h 36"/>
                <a:gd name="T10" fmla="*/ 0 w 27"/>
                <a:gd name="T11" fmla="*/ 6 h 36"/>
                <a:gd name="T12" fmla="*/ 0 w 27"/>
                <a:gd name="T13" fmla="*/ 9 h 36"/>
                <a:gd name="T14" fmla="*/ 2 w 27"/>
                <a:gd name="T15" fmla="*/ 9 h 36"/>
                <a:gd name="T16" fmla="*/ 2 w 27"/>
                <a:gd name="T17" fmla="*/ 9 h 36"/>
                <a:gd name="T18" fmla="*/ 2 w 27"/>
                <a:gd name="T19" fmla="*/ 9 h 36"/>
                <a:gd name="T20" fmla="*/ 2 w 27"/>
                <a:gd name="T21" fmla="*/ 9 h 36"/>
                <a:gd name="T22" fmla="*/ 2 w 27"/>
                <a:gd name="T23" fmla="*/ 9 h 36"/>
                <a:gd name="T24" fmla="*/ 2 w 27"/>
                <a:gd name="T25" fmla="*/ 9 h 36"/>
                <a:gd name="T26" fmla="*/ 2 w 27"/>
                <a:gd name="T27" fmla="*/ 9 h 36"/>
                <a:gd name="T28" fmla="*/ 2 w 27"/>
                <a:gd name="T29" fmla="*/ 9 h 36"/>
                <a:gd name="T30" fmla="*/ 2 w 27"/>
                <a:gd name="T31" fmla="*/ 9 h 36"/>
                <a:gd name="T32" fmla="*/ 2 w 27"/>
                <a:gd name="T33" fmla="*/ 9 h 36"/>
                <a:gd name="T34" fmla="*/ 2 w 27"/>
                <a:gd name="T35" fmla="*/ 9 h 36"/>
                <a:gd name="T36" fmla="*/ 2 w 27"/>
                <a:gd name="T37" fmla="*/ 9 h 36"/>
                <a:gd name="T38" fmla="*/ 2 w 27"/>
                <a:gd name="T39" fmla="*/ 9 h 36"/>
                <a:gd name="T40" fmla="*/ 2 w 27"/>
                <a:gd name="T41" fmla="*/ 9 h 36"/>
                <a:gd name="T42" fmla="*/ 2 w 27"/>
                <a:gd name="T43" fmla="*/ 9 h 36"/>
                <a:gd name="T44" fmla="*/ 2 w 27"/>
                <a:gd name="T45" fmla="*/ 6 h 36"/>
                <a:gd name="T46" fmla="*/ 2 w 27"/>
                <a:gd name="T47" fmla="*/ 2 h 36"/>
                <a:gd name="T48" fmla="*/ 2 w 27"/>
                <a:gd name="T49" fmla="*/ 0 h 36"/>
                <a:gd name="T50" fmla="*/ 2 w 27"/>
                <a:gd name="T51" fmla="*/ 0 h 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7"/>
                <a:gd name="T79" fmla="*/ 0 h 36"/>
                <a:gd name="T80" fmla="*/ 27 w 27"/>
                <a:gd name="T81" fmla="*/ 36 h 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7" h="36">
                  <a:moveTo>
                    <a:pt x="8" y="0"/>
                  </a:moveTo>
                  <a:lnTo>
                    <a:pt x="8" y="0"/>
                  </a:lnTo>
                  <a:lnTo>
                    <a:pt x="5" y="1"/>
                  </a:lnTo>
                  <a:lnTo>
                    <a:pt x="1" y="3"/>
                  </a:lnTo>
                  <a:lnTo>
                    <a:pt x="0" y="5"/>
                  </a:lnTo>
                  <a:lnTo>
                    <a:pt x="0" y="6"/>
                  </a:lnTo>
                  <a:lnTo>
                    <a:pt x="0" y="9"/>
                  </a:lnTo>
                  <a:lnTo>
                    <a:pt x="2" y="11"/>
                  </a:lnTo>
                  <a:lnTo>
                    <a:pt x="5" y="14"/>
                  </a:lnTo>
                  <a:lnTo>
                    <a:pt x="7" y="16"/>
                  </a:lnTo>
                  <a:lnTo>
                    <a:pt x="11" y="18"/>
                  </a:lnTo>
                  <a:lnTo>
                    <a:pt x="15" y="22"/>
                  </a:lnTo>
                  <a:lnTo>
                    <a:pt x="18" y="26"/>
                  </a:lnTo>
                  <a:lnTo>
                    <a:pt x="21" y="30"/>
                  </a:lnTo>
                  <a:lnTo>
                    <a:pt x="23" y="32"/>
                  </a:lnTo>
                  <a:lnTo>
                    <a:pt x="25" y="35"/>
                  </a:lnTo>
                  <a:lnTo>
                    <a:pt x="26" y="34"/>
                  </a:lnTo>
                  <a:lnTo>
                    <a:pt x="26" y="31"/>
                  </a:lnTo>
                  <a:lnTo>
                    <a:pt x="25" y="28"/>
                  </a:lnTo>
                  <a:lnTo>
                    <a:pt x="25" y="23"/>
                  </a:lnTo>
                  <a:lnTo>
                    <a:pt x="23" y="18"/>
                  </a:lnTo>
                  <a:lnTo>
                    <a:pt x="21" y="11"/>
                  </a:lnTo>
                  <a:lnTo>
                    <a:pt x="19" y="6"/>
                  </a:lnTo>
                  <a:lnTo>
                    <a:pt x="16" y="2"/>
                  </a:lnTo>
                  <a:lnTo>
                    <a:pt x="13" y="0"/>
                  </a:lnTo>
                  <a:lnTo>
                    <a:pt x="8" y="0"/>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636" name="Freeform 80"/>
            <p:cNvSpPr>
              <a:spLocks/>
            </p:cNvSpPr>
            <p:nvPr/>
          </p:nvSpPr>
          <p:spPr bwMode="auto">
            <a:xfrm>
              <a:off x="1438" y="2189"/>
              <a:ext cx="111" cy="92"/>
            </a:xfrm>
            <a:custGeom>
              <a:avLst/>
              <a:gdLst>
                <a:gd name="T0" fmla="*/ 3 w 133"/>
                <a:gd name="T1" fmla="*/ 15 h 95"/>
                <a:gd name="T2" fmla="*/ 3 w 133"/>
                <a:gd name="T3" fmla="*/ 15 h 95"/>
                <a:gd name="T4" fmla="*/ 3 w 133"/>
                <a:gd name="T5" fmla="*/ 15 h 95"/>
                <a:gd name="T6" fmla="*/ 3 w 133"/>
                <a:gd name="T7" fmla="*/ 15 h 95"/>
                <a:gd name="T8" fmla="*/ 3 w 133"/>
                <a:gd name="T9" fmla="*/ 15 h 95"/>
                <a:gd name="T10" fmla="*/ 3 w 133"/>
                <a:gd name="T11" fmla="*/ 15 h 95"/>
                <a:gd name="T12" fmla="*/ 3 w 133"/>
                <a:gd name="T13" fmla="*/ 15 h 95"/>
                <a:gd name="T14" fmla="*/ 3 w 133"/>
                <a:gd name="T15" fmla="*/ 15 h 95"/>
                <a:gd name="T16" fmla="*/ 3 w 133"/>
                <a:gd name="T17" fmla="*/ 15 h 95"/>
                <a:gd name="T18" fmla="*/ 3 w 133"/>
                <a:gd name="T19" fmla="*/ 15 h 95"/>
                <a:gd name="T20" fmla="*/ 3 w 133"/>
                <a:gd name="T21" fmla="*/ 15 h 95"/>
                <a:gd name="T22" fmla="*/ 3 w 133"/>
                <a:gd name="T23" fmla="*/ 15 h 95"/>
                <a:gd name="T24" fmla="*/ 3 w 133"/>
                <a:gd name="T25" fmla="*/ 15 h 95"/>
                <a:gd name="T26" fmla="*/ 3 w 133"/>
                <a:gd name="T27" fmla="*/ 15 h 95"/>
                <a:gd name="T28" fmla="*/ 3 w 133"/>
                <a:gd name="T29" fmla="*/ 15 h 95"/>
                <a:gd name="T30" fmla="*/ 3 w 133"/>
                <a:gd name="T31" fmla="*/ 15 h 95"/>
                <a:gd name="T32" fmla="*/ 3 w 133"/>
                <a:gd name="T33" fmla="*/ 15 h 95"/>
                <a:gd name="T34" fmla="*/ 3 w 133"/>
                <a:gd name="T35" fmla="*/ 15 h 95"/>
                <a:gd name="T36" fmla="*/ 3 w 133"/>
                <a:gd name="T37" fmla="*/ 15 h 95"/>
                <a:gd name="T38" fmla="*/ 3 w 133"/>
                <a:gd name="T39" fmla="*/ 15 h 95"/>
                <a:gd name="T40" fmla="*/ 3 w 133"/>
                <a:gd name="T41" fmla="*/ 15 h 95"/>
                <a:gd name="T42" fmla="*/ 3 w 133"/>
                <a:gd name="T43" fmla="*/ 15 h 95"/>
                <a:gd name="T44" fmla="*/ 3 w 133"/>
                <a:gd name="T45" fmla="*/ 15 h 95"/>
                <a:gd name="T46" fmla="*/ 3 w 133"/>
                <a:gd name="T47" fmla="*/ 12 h 95"/>
                <a:gd name="T48" fmla="*/ 3 w 133"/>
                <a:gd name="T49" fmla="*/ 11 h 95"/>
                <a:gd name="T50" fmla="*/ 3 w 133"/>
                <a:gd name="T51" fmla="*/ 9 h 95"/>
                <a:gd name="T52" fmla="*/ 3 w 133"/>
                <a:gd name="T53" fmla="*/ 8 h 95"/>
                <a:gd name="T54" fmla="*/ 3 w 133"/>
                <a:gd name="T55" fmla="*/ 8 h 95"/>
                <a:gd name="T56" fmla="*/ 3 w 133"/>
                <a:gd name="T57" fmla="*/ 7 h 95"/>
                <a:gd name="T58" fmla="*/ 3 w 133"/>
                <a:gd name="T59" fmla="*/ 7 h 95"/>
                <a:gd name="T60" fmla="*/ 3 w 133"/>
                <a:gd name="T61" fmla="*/ 7 h 95"/>
                <a:gd name="T62" fmla="*/ 3 w 133"/>
                <a:gd name="T63" fmla="*/ 4 h 95"/>
                <a:gd name="T64" fmla="*/ 0 w 133"/>
                <a:gd name="T65" fmla="*/ 0 h 95"/>
                <a:gd name="T66" fmla="*/ 3 w 133"/>
                <a:gd name="T67" fmla="*/ 8 h 95"/>
                <a:gd name="T68" fmla="*/ 3 w 133"/>
                <a:gd name="T69" fmla="*/ 15 h 95"/>
                <a:gd name="T70" fmla="*/ 3 w 133"/>
                <a:gd name="T71" fmla="*/ 15 h 95"/>
                <a:gd name="T72" fmla="*/ 3 w 133"/>
                <a:gd name="T73" fmla="*/ 15 h 95"/>
                <a:gd name="T74" fmla="*/ 3 w 133"/>
                <a:gd name="T75" fmla="*/ 15 h 95"/>
                <a:gd name="T76" fmla="*/ 3 w 133"/>
                <a:gd name="T77" fmla="*/ 15 h 95"/>
                <a:gd name="T78" fmla="*/ 3 w 133"/>
                <a:gd name="T79" fmla="*/ 15 h 95"/>
                <a:gd name="T80" fmla="*/ 3 w 133"/>
                <a:gd name="T81" fmla="*/ 15 h 9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33"/>
                <a:gd name="T124" fmla="*/ 0 h 95"/>
                <a:gd name="T125" fmla="*/ 133 w 133"/>
                <a:gd name="T126" fmla="*/ 95 h 9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33" h="95">
                  <a:moveTo>
                    <a:pt x="53" y="50"/>
                  </a:moveTo>
                  <a:lnTo>
                    <a:pt x="73" y="53"/>
                  </a:lnTo>
                  <a:lnTo>
                    <a:pt x="88" y="58"/>
                  </a:lnTo>
                  <a:lnTo>
                    <a:pt x="98" y="63"/>
                  </a:lnTo>
                  <a:lnTo>
                    <a:pt x="106" y="71"/>
                  </a:lnTo>
                  <a:lnTo>
                    <a:pt x="111" y="77"/>
                  </a:lnTo>
                  <a:lnTo>
                    <a:pt x="117" y="85"/>
                  </a:lnTo>
                  <a:lnTo>
                    <a:pt x="123" y="89"/>
                  </a:lnTo>
                  <a:lnTo>
                    <a:pt x="132" y="94"/>
                  </a:lnTo>
                  <a:lnTo>
                    <a:pt x="128" y="87"/>
                  </a:lnTo>
                  <a:lnTo>
                    <a:pt x="125" y="79"/>
                  </a:lnTo>
                  <a:lnTo>
                    <a:pt x="121" y="71"/>
                  </a:lnTo>
                  <a:lnTo>
                    <a:pt x="119" y="64"/>
                  </a:lnTo>
                  <a:lnTo>
                    <a:pt x="116" y="58"/>
                  </a:lnTo>
                  <a:lnTo>
                    <a:pt x="112" y="51"/>
                  </a:lnTo>
                  <a:lnTo>
                    <a:pt x="109" y="45"/>
                  </a:lnTo>
                  <a:lnTo>
                    <a:pt x="106" y="39"/>
                  </a:lnTo>
                  <a:lnTo>
                    <a:pt x="102" y="34"/>
                  </a:lnTo>
                  <a:lnTo>
                    <a:pt x="97" y="29"/>
                  </a:lnTo>
                  <a:lnTo>
                    <a:pt x="93" y="24"/>
                  </a:lnTo>
                  <a:lnTo>
                    <a:pt x="89" y="20"/>
                  </a:lnTo>
                  <a:lnTo>
                    <a:pt x="83" y="17"/>
                  </a:lnTo>
                  <a:lnTo>
                    <a:pt x="78" y="15"/>
                  </a:lnTo>
                  <a:lnTo>
                    <a:pt x="71" y="12"/>
                  </a:lnTo>
                  <a:lnTo>
                    <a:pt x="65" y="11"/>
                  </a:lnTo>
                  <a:lnTo>
                    <a:pt x="52" y="9"/>
                  </a:lnTo>
                  <a:lnTo>
                    <a:pt x="44" y="8"/>
                  </a:lnTo>
                  <a:lnTo>
                    <a:pt x="39" y="8"/>
                  </a:lnTo>
                  <a:lnTo>
                    <a:pt x="37" y="7"/>
                  </a:lnTo>
                  <a:lnTo>
                    <a:pt x="32" y="7"/>
                  </a:lnTo>
                  <a:lnTo>
                    <a:pt x="25" y="7"/>
                  </a:lnTo>
                  <a:lnTo>
                    <a:pt x="15" y="4"/>
                  </a:lnTo>
                  <a:lnTo>
                    <a:pt x="0" y="0"/>
                  </a:lnTo>
                  <a:lnTo>
                    <a:pt x="7" y="8"/>
                  </a:lnTo>
                  <a:lnTo>
                    <a:pt x="16" y="17"/>
                  </a:lnTo>
                  <a:lnTo>
                    <a:pt x="24" y="25"/>
                  </a:lnTo>
                  <a:lnTo>
                    <a:pt x="34" y="33"/>
                  </a:lnTo>
                  <a:lnTo>
                    <a:pt x="40" y="39"/>
                  </a:lnTo>
                  <a:lnTo>
                    <a:pt x="47" y="45"/>
                  </a:lnTo>
                  <a:lnTo>
                    <a:pt x="52" y="48"/>
                  </a:lnTo>
                  <a:lnTo>
                    <a:pt x="53" y="50"/>
                  </a:lnTo>
                </a:path>
              </a:pathLst>
            </a:custGeom>
            <a:solidFill>
              <a:srgbClr val="A0200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37" name="Freeform 81"/>
            <p:cNvSpPr>
              <a:spLocks/>
            </p:cNvSpPr>
            <p:nvPr/>
          </p:nvSpPr>
          <p:spPr bwMode="auto">
            <a:xfrm>
              <a:off x="1438" y="2189"/>
              <a:ext cx="116" cy="97"/>
            </a:xfrm>
            <a:custGeom>
              <a:avLst/>
              <a:gdLst>
                <a:gd name="T0" fmla="*/ 3 w 138"/>
                <a:gd name="T1" fmla="*/ 12 h 101"/>
                <a:gd name="T2" fmla="*/ 3 w 138"/>
                <a:gd name="T3" fmla="*/ 12 h 101"/>
                <a:gd name="T4" fmla="*/ 3 w 138"/>
                <a:gd name="T5" fmla="*/ 12 h 101"/>
                <a:gd name="T6" fmla="*/ 3 w 138"/>
                <a:gd name="T7" fmla="*/ 12 h 101"/>
                <a:gd name="T8" fmla="*/ 3 w 138"/>
                <a:gd name="T9" fmla="*/ 12 h 101"/>
                <a:gd name="T10" fmla="*/ 3 w 138"/>
                <a:gd name="T11" fmla="*/ 12 h 101"/>
                <a:gd name="T12" fmla="*/ 3 w 138"/>
                <a:gd name="T13" fmla="*/ 12 h 101"/>
                <a:gd name="T14" fmla="*/ 3 w 138"/>
                <a:gd name="T15" fmla="*/ 12 h 101"/>
                <a:gd name="T16" fmla="*/ 3 w 138"/>
                <a:gd name="T17" fmla="*/ 12 h 101"/>
                <a:gd name="T18" fmla="*/ 3 w 138"/>
                <a:gd name="T19" fmla="*/ 12 h 101"/>
                <a:gd name="T20" fmla="*/ 3 w 138"/>
                <a:gd name="T21" fmla="*/ 12 h 101"/>
                <a:gd name="T22" fmla="*/ 3 w 138"/>
                <a:gd name="T23" fmla="*/ 12 h 101"/>
                <a:gd name="T24" fmla="*/ 3 w 138"/>
                <a:gd name="T25" fmla="*/ 12 h 101"/>
                <a:gd name="T26" fmla="*/ 3 w 138"/>
                <a:gd name="T27" fmla="*/ 12 h 101"/>
                <a:gd name="T28" fmla="*/ 3 w 138"/>
                <a:gd name="T29" fmla="*/ 12 h 101"/>
                <a:gd name="T30" fmla="*/ 3 w 138"/>
                <a:gd name="T31" fmla="*/ 12 h 101"/>
                <a:gd name="T32" fmla="*/ 3 w 138"/>
                <a:gd name="T33" fmla="*/ 12 h 101"/>
                <a:gd name="T34" fmla="*/ 3 w 138"/>
                <a:gd name="T35" fmla="*/ 12 h 101"/>
                <a:gd name="T36" fmla="*/ 3 w 138"/>
                <a:gd name="T37" fmla="*/ 12 h 101"/>
                <a:gd name="T38" fmla="*/ 3 w 138"/>
                <a:gd name="T39" fmla="*/ 12 h 101"/>
                <a:gd name="T40" fmla="*/ 3 w 138"/>
                <a:gd name="T41" fmla="*/ 12 h 101"/>
                <a:gd name="T42" fmla="*/ 3 w 138"/>
                <a:gd name="T43" fmla="*/ 12 h 101"/>
                <a:gd name="T44" fmla="*/ 3 w 138"/>
                <a:gd name="T45" fmla="*/ 12 h 101"/>
                <a:gd name="T46" fmla="*/ 3 w 138"/>
                <a:gd name="T47" fmla="*/ 12 h 101"/>
                <a:gd name="T48" fmla="*/ 3 w 138"/>
                <a:gd name="T49" fmla="*/ 12 h 101"/>
                <a:gd name="T50" fmla="*/ 3 w 138"/>
                <a:gd name="T51" fmla="*/ 12 h 101"/>
                <a:gd name="T52" fmla="*/ 3 w 138"/>
                <a:gd name="T53" fmla="*/ 10 h 101"/>
                <a:gd name="T54" fmla="*/ 3 w 138"/>
                <a:gd name="T55" fmla="*/ 9 h 101"/>
                <a:gd name="T56" fmla="*/ 3 w 138"/>
                <a:gd name="T57" fmla="*/ 9 h 101"/>
                <a:gd name="T58" fmla="*/ 3 w 138"/>
                <a:gd name="T59" fmla="*/ 8 h 101"/>
                <a:gd name="T60" fmla="*/ 3 w 138"/>
                <a:gd name="T61" fmla="*/ 8 h 101"/>
                <a:gd name="T62" fmla="*/ 3 w 138"/>
                <a:gd name="T63" fmla="*/ 7 h 101"/>
                <a:gd name="T64" fmla="*/ 3 w 138"/>
                <a:gd name="T65" fmla="*/ 4 h 101"/>
                <a:gd name="T66" fmla="*/ 0 w 138"/>
                <a:gd name="T67" fmla="*/ 0 h 101"/>
                <a:gd name="T68" fmla="*/ 3 w 138"/>
                <a:gd name="T69" fmla="*/ 9 h 101"/>
                <a:gd name="T70" fmla="*/ 3 w 138"/>
                <a:gd name="T71" fmla="*/ 12 h 101"/>
                <a:gd name="T72" fmla="*/ 3 w 138"/>
                <a:gd name="T73" fmla="*/ 12 h 101"/>
                <a:gd name="T74" fmla="*/ 3 w 138"/>
                <a:gd name="T75" fmla="*/ 12 h 101"/>
                <a:gd name="T76" fmla="*/ 3 w 138"/>
                <a:gd name="T77" fmla="*/ 12 h 101"/>
                <a:gd name="T78" fmla="*/ 3 w 138"/>
                <a:gd name="T79" fmla="*/ 12 h 101"/>
                <a:gd name="T80" fmla="*/ 3 w 138"/>
                <a:gd name="T81" fmla="*/ 12 h 101"/>
                <a:gd name="T82" fmla="*/ 3 w 138"/>
                <a:gd name="T83" fmla="*/ 12 h 10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101"/>
                <a:gd name="T128" fmla="*/ 138 w 138"/>
                <a:gd name="T129" fmla="*/ 101 h 10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101">
                  <a:moveTo>
                    <a:pt x="55" y="53"/>
                  </a:moveTo>
                  <a:lnTo>
                    <a:pt x="55" y="53"/>
                  </a:lnTo>
                  <a:lnTo>
                    <a:pt x="76" y="56"/>
                  </a:lnTo>
                  <a:lnTo>
                    <a:pt x="91" y="62"/>
                  </a:lnTo>
                  <a:lnTo>
                    <a:pt x="102" y="67"/>
                  </a:lnTo>
                  <a:lnTo>
                    <a:pt x="110" y="75"/>
                  </a:lnTo>
                  <a:lnTo>
                    <a:pt x="115" y="82"/>
                  </a:lnTo>
                  <a:lnTo>
                    <a:pt x="121" y="90"/>
                  </a:lnTo>
                  <a:lnTo>
                    <a:pt x="128" y="95"/>
                  </a:lnTo>
                  <a:lnTo>
                    <a:pt x="137" y="100"/>
                  </a:lnTo>
                  <a:lnTo>
                    <a:pt x="133" y="92"/>
                  </a:lnTo>
                  <a:lnTo>
                    <a:pt x="130" y="84"/>
                  </a:lnTo>
                  <a:lnTo>
                    <a:pt x="126" y="76"/>
                  </a:lnTo>
                  <a:lnTo>
                    <a:pt x="123" y="68"/>
                  </a:lnTo>
                  <a:lnTo>
                    <a:pt x="120" y="62"/>
                  </a:lnTo>
                  <a:lnTo>
                    <a:pt x="116" y="54"/>
                  </a:lnTo>
                  <a:lnTo>
                    <a:pt x="113" y="48"/>
                  </a:lnTo>
                  <a:lnTo>
                    <a:pt x="110" y="41"/>
                  </a:lnTo>
                  <a:lnTo>
                    <a:pt x="106" y="36"/>
                  </a:lnTo>
                  <a:lnTo>
                    <a:pt x="101" y="31"/>
                  </a:lnTo>
                  <a:lnTo>
                    <a:pt x="97" y="26"/>
                  </a:lnTo>
                  <a:lnTo>
                    <a:pt x="92" y="22"/>
                  </a:lnTo>
                  <a:lnTo>
                    <a:pt x="86" y="18"/>
                  </a:lnTo>
                  <a:lnTo>
                    <a:pt x="81" y="16"/>
                  </a:lnTo>
                  <a:lnTo>
                    <a:pt x="74" y="13"/>
                  </a:lnTo>
                  <a:lnTo>
                    <a:pt x="67" y="12"/>
                  </a:lnTo>
                  <a:lnTo>
                    <a:pt x="54" y="10"/>
                  </a:lnTo>
                  <a:lnTo>
                    <a:pt x="46" y="9"/>
                  </a:lnTo>
                  <a:lnTo>
                    <a:pt x="41" y="9"/>
                  </a:lnTo>
                  <a:lnTo>
                    <a:pt x="38" y="8"/>
                  </a:lnTo>
                  <a:lnTo>
                    <a:pt x="33" y="8"/>
                  </a:lnTo>
                  <a:lnTo>
                    <a:pt x="26" y="7"/>
                  </a:lnTo>
                  <a:lnTo>
                    <a:pt x="16" y="4"/>
                  </a:lnTo>
                  <a:lnTo>
                    <a:pt x="0" y="0"/>
                  </a:lnTo>
                  <a:lnTo>
                    <a:pt x="8" y="9"/>
                  </a:lnTo>
                  <a:lnTo>
                    <a:pt x="17" y="18"/>
                  </a:lnTo>
                  <a:lnTo>
                    <a:pt x="25" y="27"/>
                  </a:lnTo>
                  <a:lnTo>
                    <a:pt x="35" y="35"/>
                  </a:lnTo>
                  <a:lnTo>
                    <a:pt x="42" y="42"/>
                  </a:lnTo>
                  <a:lnTo>
                    <a:pt x="49" y="48"/>
                  </a:lnTo>
                  <a:lnTo>
                    <a:pt x="54" y="51"/>
                  </a:lnTo>
                  <a:lnTo>
                    <a:pt x="55" y="53"/>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638" name="Freeform 82"/>
            <p:cNvSpPr>
              <a:spLocks/>
            </p:cNvSpPr>
            <p:nvPr/>
          </p:nvSpPr>
          <p:spPr bwMode="auto">
            <a:xfrm>
              <a:off x="1491" y="2212"/>
              <a:ext cx="37" cy="34"/>
            </a:xfrm>
            <a:custGeom>
              <a:avLst/>
              <a:gdLst>
                <a:gd name="T0" fmla="*/ 3 w 44"/>
                <a:gd name="T1" fmla="*/ 3 h 36"/>
                <a:gd name="T2" fmla="*/ 3 w 44"/>
                <a:gd name="T3" fmla="*/ 6 h 36"/>
                <a:gd name="T4" fmla="*/ 1 w 44"/>
                <a:gd name="T5" fmla="*/ 9 h 36"/>
                <a:gd name="T6" fmla="*/ 0 w 44"/>
                <a:gd name="T7" fmla="*/ 9 h 36"/>
                <a:gd name="T8" fmla="*/ 0 w 44"/>
                <a:gd name="T9" fmla="*/ 9 h 36"/>
                <a:gd name="T10" fmla="*/ 3 w 44"/>
                <a:gd name="T11" fmla="*/ 9 h 36"/>
                <a:gd name="T12" fmla="*/ 3 w 44"/>
                <a:gd name="T13" fmla="*/ 9 h 36"/>
                <a:gd name="T14" fmla="*/ 3 w 44"/>
                <a:gd name="T15" fmla="*/ 9 h 36"/>
                <a:gd name="T16" fmla="*/ 3 w 44"/>
                <a:gd name="T17" fmla="*/ 9 h 36"/>
                <a:gd name="T18" fmla="*/ 3 w 44"/>
                <a:gd name="T19" fmla="*/ 9 h 36"/>
                <a:gd name="T20" fmla="*/ 3 w 44"/>
                <a:gd name="T21" fmla="*/ 9 h 36"/>
                <a:gd name="T22" fmla="*/ 3 w 44"/>
                <a:gd name="T23" fmla="*/ 9 h 36"/>
                <a:gd name="T24" fmla="*/ 3 w 44"/>
                <a:gd name="T25" fmla="*/ 9 h 36"/>
                <a:gd name="T26" fmla="*/ 3 w 44"/>
                <a:gd name="T27" fmla="*/ 9 h 36"/>
                <a:gd name="T28" fmla="*/ 3 w 44"/>
                <a:gd name="T29" fmla="*/ 9 h 36"/>
                <a:gd name="T30" fmla="*/ 3 w 44"/>
                <a:gd name="T31" fmla="*/ 9 h 36"/>
                <a:gd name="T32" fmla="*/ 3 w 44"/>
                <a:gd name="T33" fmla="*/ 9 h 36"/>
                <a:gd name="T34" fmla="*/ 3 w 44"/>
                <a:gd name="T35" fmla="*/ 9 h 36"/>
                <a:gd name="T36" fmla="*/ 3 w 44"/>
                <a:gd name="T37" fmla="*/ 9 h 36"/>
                <a:gd name="T38" fmla="*/ 3 w 44"/>
                <a:gd name="T39" fmla="*/ 9 h 36"/>
                <a:gd name="T40" fmla="*/ 3 w 44"/>
                <a:gd name="T41" fmla="*/ 9 h 36"/>
                <a:gd name="T42" fmla="*/ 3 w 44"/>
                <a:gd name="T43" fmla="*/ 4 h 36"/>
                <a:gd name="T44" fmla="*/ 3 w 44"/>
                <a:gd name="T45" fmla="*/ 1 h 36"/>
                <a:gd name="T46" fmla="*/ 3 w 44"/>
                <a:gd name="T47" fmla="*/ 0 h 36"/>
                <a:gd name="T48" fmla="*/ 3 w 44"/>
                <a:gd name="T49" fmla="*/ 3 h 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4"/>
                <a:gd name="T76" fmla="*/ 0 h 36"/>
                <a:gd name="T77" fmla="*/ 44 w 44"/>
                <a:gd name="T78" fmla="*/ 36 h 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4" h="36">
                  <a:moveTo>
                    <a:pt x="7" y="3"/>
                  </a:moveTo>
                  <a:lnTo>
                    <a:pt x="4" y="6"/>
                  </a:lnTo>
                  <a:lnTo>
                    <a:pt x="1" y="9"/>
                  </a:lnTo>
                  <a:lnTo>
                    <a:pt x="0" y="12"/>
                  </a:lnTo>
                  <a:lnTo>
                    <a:pt x="0" y="14"/>
                  </a:lnTo>
                  <a:lnTo>
                    <a:pt x="3" y="16"/>
                  </a:lnTo>
                  <a:lnTo>
                    <a:pt x="5" y="19"/>
                  </a:lnTo>
                  <a:lnTo>
                    <a:pt x="9" y="20"/>
                  </a:lnTo>
                  <a:lnTo>
                    <a:pt x="14" y="21"/>
                  </a:lnTo>
                  <a:lnTo>
                    <a:pt x="20" y="22"/>
                  </a:lnTo>
                  <a:lnTo>
                    <a:pt x="25" y="25"/>
                  </a:lnTo>
                  <a:lnTo>
                    <a:pt x="31" y="27"/>
                  </a:lnTo>
                  <a:lnTo>
                    <a:pt x="36" y="31"/>
                  </a:lnTo>
                  <a:lnTo>
                    <a:pt x="39" y="33"/>
                  </a:lnTo>
                  <a:lnTo>
                    <a:pt x="42" y="35"/>
                  </a:lnTo>
                  <a:lnTo>
                    <a:pt x="43" y="34"/>
                  </a:lnTo>
                  <a:lnTo>
                    <a:pt x="42" y="31"/>
                  </a:lnTo>
                  <a:lnTo>
                    <a:pt x="40" y="27"/>
                  </a:lnTo>
                  <a:lnTo>
                    <a:pt x="37" y="21"/>
                  </a:lnTo>
                  <a:lnTo>
                    <a:pt x="33" y="15"/>
                  </a:lnTo>
                  <a:lnTo>
                    <a:pt x="27" y="9"/>
                  </a:lnTo>
                  <a:lnTo>
                    <a:pt x="22" y="4"/>
                  </a:lnTo>
                  <a:lnTo>
                    <a:pt x="17" y="1"/>
                  </a:lnTo>
                  <a:lnTo>
                    <a:pt x="11" y="0"/>
                  </a:lnTo>
                  <a:lnTo>
                    <a:pt x="7" y="3"/>
                  </a:lnTo>
                </a:path>
              </a:pathLst>
            </a:custGeom>
            <a:solidFill>
              <a:srgbClr val="E0C08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39" name="Freeform 83"/>
            <p:cNvSpPr>
              <a:spLocks/>
            </p:cNvSpPr>
            <p:nvPr/>
          </p:nvSpPr>
          <p:spPr bwMode="auto">
            <a:xfrm>
              <a:off x="1491" y="2212"/>
              <a:ext cx="40" cy="39"/>
            </a:xfrm>
            <a:custGeom>
              <a:avLst/>
              <a:gdLst>
                <a:gd name="T0" fmla="*/ 3 w 48"/>
                <a:gd name="T1" fmla="*/ 3 h 41"/>
                <a:gd name="T2" fmla="*/ 3 w 48"/>
                <a:gd name="T3" fmla="*/ 3 h 41"/>
                <a:gd name="T4" fmla="*/ 3 w 48"/>
                <a:gd name="T5" fmla="*/ 7 h 41"/>
                <a:gd name="T6" fmla="*/ 1 w 48"/>
                <a:gd name="T7" fmla="*/ 10 h 41"/>
                <a:gd name="T8" fmla="*/ 0 w 48"/>
                <a:gd name="T9" fmla="*/ 10 h 41"/>
                <a:gd name="T10" fmla="*/ 0 w 48"/>
                <a:gd name="T11" fmla="*/ 10 h 41"/>
                <a:gd name="T12" fmla="*/ 3 w 48"/>
                <a:gd name="T13" fmla="*/ 10 h 41"/>
                <a:gd name="T14" fmla="*/ 3 w 48"/>
                <a:gd name="T15" fmla="*/ 10 h 41"/>
                <a:gd name="T16" fmla="*/ 3 w 48"/>
                <a:gd name="T17" fmla="*/ 10 h 41"/>
                <a:gd name="T18" fmla="*/ 3 w 48"/>
                <a:gd name="T19" fmla="*/ 10 h 41"/>
                <a:gd name="T20" fmla="*/ 3 w 48"/>
                <a:gd name="T21" fmla="*/ 10 h 41"/>
                <a:gd name="T22" fmla="*/ 3 w 48"/>
                <a:gd name="T23" fmla="*/ 10 h 41"/>
                <a:gd name="T24" fmla="*/ 3 w 48"/>
                <a:gd name="T25" fmla="*/ 10 h 41"/>
                <a:gd name="T26" fmla="*/ 3 w 48"/>
                <a:gd name="T27" fmla="*/ 10 h 41"/>
                <a:gd name="T28" fmla="*/ 3 w 48"/>
                <a:gd name="T29" fmla="*/ 10 h 41"/>
                <a:gd name="T30" fmla="*/ 3 w 48"/>
                <a:gd name="T31" fmla="*/ 10 h 41"/>
                <a:gd name="T32" fmla="*/ 3 w 48"/>
                <a:gd name="T33" fmla="*/ 10 h 41"/>
                <a:gd name="T34" fmla="*/ 3 w 48"/>
                <a:gd name="T35" fmla="*/ 10 h 41"/>
                <a:gd name="T36" fmla="*/ 3 w 48"/>
                <a:gd name="T37" fmla="*/ 10 h 41"/>
                <a:gd name="T38" fmla="*/ 3 w 48"/>
                <a:gd name="T39" fmla="*/ 10 h 41"/>
                <a:gd name="T40" fmla="*/ 3 w 48"/>
                <a:gd name="T41" fmla="*/ 10 h 41"/>
                <a:gd name="T42" fmla="*/ 3 w 48"/>
                <a:gd name="T43" fmla="*/ 10 h 41"/>
                <a:gd name="T44" fmla="*/ 3 w 48"/>
                <a:gd name="T45" fmla="*/ 5 h 41"/>
                <a:gd name="T46" fmla="*/ 3 w 48"/>
                <a:gd name="T47" fmla="*/ 1 h 41"/>
                <a:gd name="T48" fmla="*/ 3 w 48"/>
                <a:gd name="T49" fmla="*/ 0 h 41"/>
                <a:gd name="T50" fmla="*/ 3 w 48"/>
                <a:gd name="T51" fmla="*/ 3 h 4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8"/>
                <a:gd name="T79" fmla="*/ 0 h 41"/>
                <a:gd name="T80" fmla="*/ 48 w 48"/>
                <a:gd name="T81" fmla="*/ 41 h 41"/>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8" h="41">
                  <a:moveTo>
                    <a:pt x="7" y="3"/>
                  </a:moveTo>
                  <a:lnTo>
                    <a:pt x="7" y="3"/>
                  </a:lnTo>
                  <a:lnTo>
                    <a:pt x="4" y="7"/>
                  </a:lnTo>
                  <a:lnTo>
                    <a:pt x="1" y="10"/>
                  </a:lnTo>
                  <a:lnTo>
                    <a:pt x="0" y="14"/>
                  </a:lnTo>
                  <a:lnTo>
                    <a:pt x="0" y="17"/>
                  </a:lnTo>
                  <a:lnTo>
                    <a:pt x="3" y="19"/>
                  </a:lnTo>
                  <a:lnTo>
                    <a:pt x="6" y="21"/>
                  </a:lnTo>
                  <a:lnTo>
                    <a:pt x="10" y="22"/>
                  </a:lnTo>
                  <a:lnTo>
                    <a:pt x="16" y="24"/>
                  </a:lnTo>
                  <a:lnTo>
                    <a:pt x="22" y="25"/>
                  </a:lnTo>
                  <a:lnTo>
                    <a:pt x="27" y="28"/>
                  </a:lnTo>
                  <a:lnTo>
                    <a:pt x="33" y="32"/>
                  </a:lnTo>
                  <a:lnTo>
                    <a:pt x="39" y="35"/>
                  </a:lnTo>
                  <a:lnTo>
                    <a:pt x="43" y="38"/>
                  </a:lnTo>
                  <a:lnTo>
                    <a:pt x="46" y="40"/>
                  </a:lnTo>
                  <a:lnTo>
                    <a:pt x="47" y="39"/>
                  </a:lnTo>
                  <a:lnTo>
                    <a:pt x="46" y="35"/>
                  </a:lnTo>
                  <a:lnTo>
                    <a:pt x="44" y="30"/>
                  </a:lnTo>
                  <a:lnTo>
                    <a:pt x="40" y="24"/>
                  </a:lnTo>
                  <a:lnTo>
                    <a:pt x="35" y="18"/>
                  </a:lnTo>
                  <a:lnTo>
                    <a:pt x="30" y="11"/>
                  </a:lnTo>
                  <a:lnTo>
                    <a:pt x="24" y="5"/>
                  </a:lnTo>
                  <a:lnTo>
                    <a:pt x="18" y="1"/>
                  </a:lnTo>
                  <a:lnTo>
                    <a:pt x="13" y="0"/>
                  </a:lnTo>
                  <a:lnTo>
                    <a:pt x="7" y="3"/>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640" name="Freeform 84"/>
            <p:cNvSpPr>
              <a:spLocks/>
            </p:cNvSpPr>
            <p:nvPr/>
          </p:nvSpPr>
          <p:spPr bwMode="auto">
            <a:xfrm>
              <a:off x="1480" y="2385"/>
              <a:ext cx="34" cy="133"/>
            </a:xfrm>
            <a:custGeom>
              <a:avLst/>
              <a:gdLst>
                <a:gd name="T0" fmla="*/ 0 w 41"/>
                <a:gd name="T1" fmla="*/ 13 h 138"/>
                <a:gd name="T2" fmla="*/ 2 w 41"/>
                <a:gd name="T3" fmla="*/ 13 h 138"/>
                <a:gd name="T4" fmla="*/ 2 w 41"/>
                <a:gd name="T5" fmla="*/ 13 h 138"/>
                <a:gd name="T6" fmla="*/ 2 w 41"/>
                <a:gd name="T7" fmla="*/ 13 h 138"/>
                <a:gd name="T8" fmla="*/ 2 w 41"/>
                <a:gd name="T9" fmla="*/ 13 h 138"/>
                <a:gd name="T10" fmla="*/ 2 w 41"/>
                <a:gd name="T11" fmla="*/ 13 h 138"/>
                <a:gd name="T12" fmla="*/ 2 w 41"/>
                <a:gd name="T13" fmla="*/ 13 h 138"/>
                <a:gd name="T14" fmla="*/ 2 w 41"/>
                <a:gd name="T15" fmla="*/ 13 h 138"/>
                <a:gd name="T16" fmla="*/ 2 w 41"/>
                <a:gd name="T17" fmla="*/ 13 h 138"/>
                <a:gd name="T18" fmla="*/ 2 w 41"/>
                <a:gd name="T19" fmla="*/ 13 h 138"/>
                <a:gd name="T20" fmla="*/ 2 w 41"/>
                <a:gd name="T21" fmla="*/ 13 h 138"/>
                <a:gd name="T22" fmla="*/ 2 w 41"/>
                <a:gd name="T23" fmla="*/ 13 h 138"/>
                <a:gd name="T24" fmla="*/ 2 w 41"/>
                <a:gd name="T25" fmla="*/ 13 h 138"/>
                <a:gd name="T26" fmla="*/ 2 w 41"/>
                <a:gd name="T27" fmla="*/ 13 h 138"/>
                <a:gd name="T28" fmla="*/ 2 w 41"/>
                <a:gd name="T29" fmla="*/ 13 h 138"/>
                <a:gd name="T30" fmla="*/ 2 w 41"/>
                <a:gd name="T31" fmla="*/ 13 h 138"/>
                <a:gd name="T32" fmla="*/ 2 w 41"/>
                <a:gd name="T33" fmla="*/ 13 h 138"/>
                <a:gd name="T34" fmla="*/ 2 w 41"/>
                <a:gd name="T35" fmla="*/ 13 h 138"/>
                <a:gd name="T36" fmla="*/ 2 w 41"/>
                <a:gd name="T37" fmla="*/ 13 h 138"/>
                <a:gd name="T38" fmla="*/ 2 w 41"/>
                <a:gd name="T39" fmla="*/ 13 h 138"/>
                <a:gd name="T40" fmla="*/ 2 w 41"/>
                <a:gd name="T41" fmla="*/ 13 h 138"/>
                <a:gd name="T42" fmla="*/ 2 w 41"/>
                <a:gd name="T43" fmla="*/ 13 h 138"/>
                <a:gd name="T44" fmla="*/ 2 w 41"/>
                <a:gd name="T45" fmla="*/ 13 h 138"/>
                <a:gd name="T46" fmla="*/ 2 w 41"/>
                <a:gd name="T47" fmla="*/ 13 h 138"/>
                <a:gd name="T48" fmla="*/ 2 w 41"/>
                <a:gd name="T49" fmla="*/ 0 h 138"/>
                <a:gd name="T50" fmla="*/ 2 w 41"/>
                <a:gd name="T51" fmla="*/ 9 h 138"/>
                <a:gd name="T52" fmla="*/ 2 w 41"/>
                <a:gd name="T53" fmla="*/ 13 h 138"/>
                <a:gd name="T54" fmla="*/ 2 w 41"/>
                <a:gd name="T55" fmla="*/ 13 h 138"/>
                <a:gd name="T56" fmla="*/ 2 w 41"/>
                <a:gd name="T57" fmla="*/ 13 h 138"/>
                <a:gd name="T58" fmla="*/ 2 w 41"/>
                <a:gd name="T59" fmla="*/ 13 h 138"/>
                <a:gd name="T60" fmla="*/ 2 w 41"/>
                <a:gd name="T61" fmla="*/ 13 h 138"/>
                <a:gd name="T62" fmla="*/ 1 w 41"/>
                <a:gd name="T63" fmla="*/ 13 h 138"/>
                <a:gd name="T64" fmla="*/ 0 w 41"/>
                <a:gd name="T65" fmla="*/ 13 h 13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1"/>
                <a:gd name="T100" fmla="*/ 0 h 138"/>
                <a:gd name="T101" fmla="*/ 41 w 41"/>
                <a:gd name="T102" fmla="*/ 138 h 13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1" h="138">
                  <a:moveTo>
                    <a:pt x="0" y="62"/>
                  </a:moveTo>
                  <a:lnTo>
                    <a:pt x="4" y="79"/>
                  </a:lnTo>
                  <a:lnTo>
                    <a:pt x="6" y="90"/>
                  </a:lnTo>
                  <a:lnTo>
                    <a:pt x="6" y="100"/>
                  </a:lnTo>
                  <a:lnTo>
                    <a:pt x="6" y="107"/>
                  </a:lnTo>
                  <a:lnTo>
                    <a:pt x="6" y="114"/>
                  </a:lnTo>
                  <a:lnTo>
                    <a:pt x="7" y="120"/>
                  </a:lnTo>
                  <a:lnTo>
                    <a:pt x="11" y="128"/>
                  </a:lnTo>
                  <a:lnTo>
                    <a:pt x="19" y="137"/>
                  </a:lnTo>
                  <a:lnTo>
                    <a:pt x="26" y="126"/>
                  </a:lnTo>
                  <a:lnTo>
                    <a:pt x="30" y="117"/>
                  </a:lnTo>
                  <a:lnTo>
                    <a:pt x="32" y="110"/>
                  </a:lnTo>
                  <a:lnTo>
                    <a:pt x="31" y="102"/>
                  </a:lnTo>
                  <a:lnTo>
                    <a:pt x="30" y="94"/>
                  </a:lnTo>
                  <a:lnTo>
                    <a:pt x="30" y="84"/>
                  </a:lnTo>
                  <a:lnTo>
                    <a:pt x="31" y="72"/>
                  </a:lnTo>
                  <a:lnTo>
                    <a:pt x="35" y="57"/>
                  </a:lnTo>
                  <a:lnTo>
                    <a:pt x="38" y="44"/>
                  </a:lnTo>
                  <a:lnTo>
                    <a:pt x="40" y="35"/>
                  </a:lnTo>
                  <a:lnTo>
                    <a:pt x="39" y="32"/>
                  </a:lnTo>
                  <a:lnTo>
                    <a:pt x="36" y="29"/>
                  </a:lnTo>
                  <a:lnTo>
                    <a:pt x="33" y="26"/>
                  </a:lnTo>
                  <a:lnTo>
                    <a:pt x="29" y="22"/>
                  </a:lnTo>
                  <a:lnTo>
                    <a:pt x="25" y="13"/>
                  </a:lnTo>
                  <a:lnTo>
                    <a:pt x="21" y="0"/>
                  </a:lnTo>
                  <a:lnTo>
                    <a:pt x="19" y="9"/>
                  </a:lnTo>
                  <a:lnTo>
                    <a:pt x="15" y="20"/>
                  </a:lnTo>
                  <a:lnTo>
                    <a:pt x="11" y="30"/>
                  </a:lnTo>
                  <a:lnTo>
                    <a:pt x="7" y="39"/>
                  </a:lnTo>
                  <a:lnTo>
                    <a:pt x="4" y="49"/>
                  </a:lnTo>
                  <a:lnTo>
                    <a:pt x="3" y="56"/>
                  </a:lnTo>
                  <a:lnTo>
                    <a:pt x="1" y="60"/>
                  </a:lnTo>
                  <a:lnTo>
                    <a:pt x="0" y="62"/>
                  </a:lnTo>
                </a:path>
              </a:pathLst>
            </a:custGeom>
            <a:solidFill>
              <a:srgbClr val="A0200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41" name="Freeform 85"/>
            <p:cNvSpPr>
              <a:spLocks/>
            </p:cNvSpPr>
            <p:nvPr/>
          </p:nvSpPr>
          <p:spPr bwMode="auto">
            <a:xfrm>
              <a:off x="1480" y="2385"/>
              <a:ext cx="38" cy="138"/>
            </a:xfrm>
            <a:custGeom>
              <a:avLst/>
              <a:gdLst>
                <a:gd name="T0" fmla="*/ 0 w 45"/>
                <a:gd name="T1" fmla="*/ 12 h 144"/>
                <a:gd name="T2" fmla="*/ 0 w 45"/>
                <a:gd name="T3" fmla="*/ 12 h 144"/>
                <a:gd name="T4" fmla="*/ 3 w 45"/>
                <a:gd name="T5" fmla="*/ 12 h 144"/>
                <a:gd name="T6" fmla="*/ 3 w 45"/>
                <a:gd name="T7" fmla="*/ 12 h 144"/>
                <a:gd name="T8" fmla="*/ 3 w 45"/>
                <a:gd name="T9" fmla="*/ 12 h 144"/>
                <a:gd name="T10" fmla="*/ 3 w 45"/>
                <a:gd name="T11" fmla="*/ 12 h 144"/>
                <a:gd name="T12" fmla="*/ 3 w 45"/>
                <a:gd name="T13" fmla="*/ 12 h 144"/>
                <a:gd name="T14" fmla="*/ 3 w 45"/>
                <a:gd name="T15" fmla="*/ 12 h 144"/>
                <a:gd name="T16" fmla="*/ 3 w 45"/>
                <a:gd name="T17" fmla="*/ 12 h 144"/>
                <a:gd name="T18" fmla="*/ 3 w 45"/>
                <a:gd name="T19" fmla="*/ 12 h 144"/>
                <a:gd name="T20" fmla="*/ 3 w 45"/>
                <a:gd name="T21" fmla="*/ 12 h 144"/>
                <a:gd name="T22" fmla="*/ 3 w 45"/>
                <a:gd name="T23" fmla="*/ 12 h 144"/>
                <a:gd name="T24" fmla="*/ 3 w 45"/>
                <a:gd name="T25" fmla="*/ 12 h 144"/>
                <a:gd name="T26" fmla="*/ 3 w 45"/>
                <a:gd name="T27" fmla="*/ 12 h 144"/>
                <a:gd name="T28" fmla="*/ 3 w 45"/>
                <a:gd name="T29" fmla="*/ 12 h 144"/>
                <a:gd name="T30" fmla="*/ 3 w 45"/>
                <a:gd name="T31" fmla="*/ 12 h 144"/>
                <a:gd name="T32" fmla="*/ 3 w 45"/>
                <a:gd name="T33" fmla="*/ 12 h 144"/>
                <a:gd name="T34" fmla="*/ 3 w 45"/>
                <a:gd name="T35" fmla="*/ 12 h 144"/>
                <a:gd name="T36" fmla="*/ 3 w 45"/>
                <a:gd name="T37" fmla="*/ 12 h 144"/>
                <a:gd name="T38" fmla="*/ 3 w 45"/>
                <a:gd name="T39" fmla="*/ 12 h 144"/>
                <a:gd name="T40" fmla="*/ 3 w 45"/>
                <a:gd name="T41" fmla="*/ 12 h 144"/>
                <a:gd name="T42" fmla="*/ 3 w 45"/>
                <a:gd name="T43" fmla="*/ 12 h 144"/>
                <a:gd name="T44" fmla="*/ 3 w 45"/>
                <a:gd name="T45" fmla="*/ 12 h 144"/>
                <a:gd name="T46" fmla="*/ 3 w 45"/>
                <a:gd name="T47" fmla="*/ 12 h 144"/>
                <a:gd name="T48" fmla="*/ 3 w 45"/>
                <a:gd name="T49" fmla="*/ 12 h 144"/>
                <a:gd name="T50" fmla="*/ 3 w 45"/>
                <a:gd name="T51" fmla="*/ 0 h 144"/>
                <a:gd name="T52" fmla="*/ 3 w 45"/>
                <a:gd name="T53" fmla="*/ 9 h 144"/>
                <a:gd name="T54" fmla="*/ 3 w 45"/>
                <a:gd name="T55" fmla="*/ 12 h 144"/>
                <a:gd name="T56" fmla="*/ 3 w 45"/>
                <a:gd name="T57" fmla="*/ 12 h 144"/>
                <a:gd name="T58" fmla="*/ 3 w 45"/>
                <a:gd name="T59" fmla="*/ 12 h 144"/>
                <a:gd name="T60" fmla="*/ 3 w 45"/>
                <a:gd name="T61" fmla="*/ 12 h 144"/>
                <a:gd name="T62" fmla="*/ 3 w 45"/>
                <a:gd name="T63" fmla="*/ 12 h 144"/>
                <a:gd name="T64" fmla="*/ 1 w 45"/>
                <a:gd name="T65" fmla="*/ 12 h 144"/>
                <a:gd name="T66" fmla="*/ 0 w 45"/>
                <a:gd name="T67" fmla="*/ 12 h 14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5"/>
                <a:gd name="T103" fmla="*/ 0 h 144"/>
                <a:gd name="T104" fmla="*/ 45 w 45"/>
                <a:gd name="T105" fmla="*/ 144 h 14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5" h="144">
                  <a:moveTo>
                    <a:pt x="0" y="65"/>
                  </a:moveTo>
                  <a:lnTo>
                    <a:pt x="0" y="65"/>
                  </a:lnTo>
                  <a:lnTo>
                    <a:pt x="5" y="82"/>
                  </a:lnTo>
                  <a:lnTo>
                    <a:pt x="6" y="94"/>
                  </a:lnTo>
                  <a:lnTo>
                    <a:pt x="6" y="104"/>
                  </a:lnTo>
                  <a:lnTo>
                    <a:pt x="6" y="112"/>
                  </a:lnTo>
                  <a:lnTo>
                    <a:pt x="6" y="119"/>
                  </a:lnTo>
                  <a:lnTo>
                    <a:pt x="7" y="125"/>
                  </a:lnTo>
                  <a:lnTo>
                    <a:pt x="12" y="134"/>
                  </a:lnTo>
                  <a:lnTo>
                    <a:pt x="20" y="143"/>
                  </a:lnTo>
                  <a:lnTo>
                    <a:pt x="28" y="132"/>
                  </a:lnTo>
                  <a:lnTo>
                    <a:pt x="33" y="122"/>
                  </a:lnTo>
                  <a:lnTo>
                    <a:pt x="35" y="115"/>
                  </a:lnTo>
                  <a:lnTo>
                    <a:pt x="34" y="106"/>
                  </a:lnTo>
                  <a:lnTo>
                    <a:pt x="33" y="98"/>
                  </a:lnTo>
                  <a:lnTo>
                    <a:pt x="33" y="88"/>
                  </a:lnTo>
                  <a:lnTo>
                    <a:pt x="34" y="75"/>
                  </a:lnTo>
                  <a:lnTo>
                    <a:pt x="39" y="60"/>
                  </a:lnTo>
                  <a:lnTo>
                    <a:pt x="42" y="46"/>
                  </a:lnTo>
                  <a:lnTo>
                    <a:pt x="44" y="37"/>
                  </a:lnTo>
                  <a:lnTo>
                    <a:pt x="43" y="33"/>
                  </a:lnTo>
                  <a:lnTo>
                    <a:pt x="40" y="30"/>
                  </a:lnTo>
                  <a:lnTo>
                    <a:pt x="36" y="27"/>
                  </a:lnTo>
                  <a:lnTo>
                    <a:pt x="32" y="23"/>
                  </a:lnTo>
                  <a:lnTo>
                    <a:pt x="28" y="14"/>
                  </a:lnTo>
                  <a:lnTo>
                    <a:pt x="24" y="0"/>
                  </a:lnTo>
                  <a:lnTo>
                    <a:pt x="20" y="9"/>
                  </a:lnTo>
                  <a:lnTo>
                    <a:pt x="17" y="21"/>
                  </a:lnTo>
                  <a:lnTo>
                    <a:pt x="12" y="31"/>
                  </a:lnTo>
                  <a:lnTo>
                    <a:pt x="8" y="41"/>
                  </a:lnTo>
                  <a:lnTo>
                    <a:pt x="5" y="51"/>
                  </a:lnTo>
                  <a:lnTo>
                    <a:pt x="3" y="58"/>
                  </a:lnTo>
                  <a:lnTo>
                    <a:pt x="1" y="63"/>
                  </a:lnTo>
                  <a:lnTo>
                    <a:pt x="0" y="65"/>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642" name="Freeform 86"/>
            <p:cNvSpPr>
              <a:spLocks/>
            </p:cNvSpPr>
            <p:nvPr/>
          </p:nvSpPr>
          <p:spPr bwMode="auto">
            <a:xfrm>
              <a:off x="1489" y="2429"/>
              <a:ext cx="11" cy="62"/>
            </a:xfrm>
            <a:custGeom>
              <a:avLst/>
              <a:gdLst>
                <a:gd name="T0" fmla="*/ 3 w 13"/>
                <a:gd name="T1" fmla="*/ 10 h 65"/>
                <a:gd name="T2" fmla="*/ 3 w 13"/>
                <a:gd name="T3" fmla="*/ 7 h 65"/>
                <a:gd name="T4" fmla="*/ 3 w 13"/>
                <a:gd name="T5" fmla="*/ 1 h 65"/>
                <a:gd name="T6" fmla="*/ 3 w 13"/>
                <a:gd name="T7" fmla="*/ 0 h 65"/>
                <a:gd name="T8" fmla="*/ 3 w 13"/>
                <a:gd name="T9" fmla="*/ 3 h 65"/>
                <a:gd name="T10" fmla="*/ 3 w 13"/>
                <a:gd name="T11" fmla="*/ 8 h 65"/>
                <a:gd name="T12" fmla="*/ 2 w 13"/>
                <a:gd name="T13" fmla="*/ 10 h 65"/>
                <a:gd name="T14" fmla="*/ 1 w 13"/>
                <a:gd name="T15" fmla="*/ 10 h 65"/>
                <a:gd name="T16" fmla="*/ 1 w 13"/>
                <a:gd name="T17" fmla="*/ 10 h 65"/>
                <a:gd name="T18" fmla="*/ 2 w 13"/>
                <a:gd name="T19" fmla="*/ 10 h 65"/>
                <a:gd name="T20" fmla="*/ 1 w 13"/>
                <a:gd name="T21" fmla="*/ 10 h 65"/>
                <a:gd name="T22" fmla="*/ 1 w 13"/>
                <a:gd name="T23" fmla="*/ 10 h 65"/>
                <a:gd name="T24" fmla="*/ 0 w 13"/>
                <a:gd name="T25" fmla="*/ 10 h 65"/>
                <a:gd name="T26" fmla="*/ 0 w 13"/>
                <a:gd name="T27" fmla="*/ 10 h 65"/>
                <a:gd name="T28" fmla="*/ 0 w 13"/>
                <a:gd name="T29" fmla="*/ 10 h 65"/>
                <a:gd name="T30" fmla="*/ 1 w 13"/>
                <a:gd name="T31" fmla="*/ 10 h 65"/>
                <a:gd name="T32" fmla="*/ 3 w 13"/>
                <a:gd name="T33" fmla="*/ 10 h 65"/>
                <a:gd name="T34" fmla="*/ 3 w 13"/>
                <a:gd name="T35" fmla="*/ 10 h 65"/>
                <a:gd name="T36" fmla="*/ 3 w 13"/>
                <a:gd name="T37" fmla="*/ 10 h 65"/>
                <a:gd name="T38" fmla="*/ 3 w 13"/>
                <a:gd name="T39" fmla="*/ 10 h 65"/>
                <a:gd name="T40" fmla="*/ 3 w 13"/>
                <a:gd name="T41" fmla="*/ 10 h 65"/>
                <a:gd name="T42" fmla="*/ 3 w 13"/>
                <a:gd name="T43" fmla="*/ 10 h 65"/>
                <a:gd name="T44" fmla="*/ 3 w 13"/>
                <a:gd name="T45" fmla="*/ 10 h 65"/>
                <a:gd name="T46" fmla="*/ 3 w 13"/>
                <a:gd name="T47" fmla="*/ 10 h 65"/>
                <a:gd name="T48" fmla="*/ 3 w 13"/>
                <a:gd name="T49" fmla="*/ 10 h 6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3"/>
                <a:gd name="T76" fmla="*/ 0 h 65"/>
                <a:gd name="T77" fmla="*/ 13 w 13"/>
                <a:gd name="T78" fmla="*/ 65 h 6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3" h="65">
                  <a:moveTo>
                    <a:pt x="12" y="20"/>
                  </a:moveTo>
                  <a:lnTo>
                    <a:pt x="11" y="7"/>
                  </a:lnTo>
                  <a:lnTo>
                    <a:pt x="9" y="1"/>
                  </a:lnTo>
                  <a:lnTo>
                    <a:pt x="7" y="0"/>
                  </a:lnTo>
                  <a:lnTo>
                    <a:pt x="6" y="3"/>
                  </a:lnTo>
                  <a:lnTo>
                    <a:pt x="4" y="8"/>
                  </a:lnTo>
                  <a:lnTo>
                    <a:pt x="2" y="17"/>
                  </a:lnTo>
                  <a:lnTo>
                    <a:pt x="1" y="25"/>
                  </a:lnTo>
                  <a:lnTo>
                    <a:pt x="1" y="33"/>
                  </a:lnTo>
                  <a:lnTo>
                    <a:pt x="2" y="40"/>
                  </a:lnTo>
                  <a:lnTo>
                    <a:pt x="1" y="47"/>
                  </a:lnTo>
                  <a:lnTo>
                    <a:pt x="1" y="53"/>
                  </a:lnTo>
                  <a:lnTo>
                    <a:pt x="0" y="58"/>
                  </a:lnTo>
                  <a:lnTo>
                    <a:pt x="0" y="61"/>
                  </a:lnTo>
                  <a:lnTo>
                    <a:pt x="0" y="64"/>
                  </a:lnTo>
                  <a:lnTo>
                    <a:pt x="1" y="64"/>
                  </a:lnTo>
                  <a:lnTo>
                    <a:pt x="3" y="61"/>
                  </a:lnTo>
                  <a:lnTo>
                    <a:pt x="5" y="58"/>
                  </a:lnTo>
                  <a:lnTo>
                    <a:pt x="6" y="55"/>
                  </a:lnTo>
                  <a:lnTo>
                    <a:pt x="7" y="49"/>
                  </a:lnTo>
                  <a:lnTo>
                    <a:pt x="9" y="44"/>
                  </a:lnTo>
                  <a:lnTo>
                    <a:pt x="11" y="38"/>
                  </a:lnTo>
                  <a:lnTo>
                    <a:pt x="11" y="32"/>
                  </a:lnTo>
                  <a:lnTo>
                    <a:pt x="12" y="25"/>
                  </a:lnTo>
                  <a:lnTo>
                    <a:pt x="12" y="20"/>
                  </a:lnTo>
                </a:path>
              </a:pathLst>
            </a:custGeom>
            <a:solidFill>
              <a:srgbClr val="E0C08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43" name="Freeform 87"/>
            <p:cNvSpPr>
              <a:spLocks/>
            </p:cNvSpPr>
            <p:nvPr/>
          </p:nvSpPr>
          <p:spPr bwMode="auto">
            <a:xfrm>
              <a:off x="1489" y="2429"/>
              <a:ext cx="15" cy="66"/>
            </a:xfrm>
            <a:custGeom>
              <a:avLst/>
              <a:gdLst>
                <a:gd name="T0" fmla="*/ 3 w 18"/>
                <a:gd name="T1" fmla="*/ 8 h 70"/>
                <a:gd name="T2" fmla="*/ 3 w 18"/>
                <a:gd name="T3" fmla="*/ 8 h 70"/>
                <a:gd name="T4" fmla="*/ 3 w 18"/>
                <a:gd name="T5" fmla="*/ 7 h 70"/>
                <a:gd name="T6" fmla="*/ 3 w 18"/>
                <a:gd name="T7" fmla="*/ 1 h 70"/>
                <a:gd name="T8" fmla="*/ 3 w 18"/>
                <a:gd name="T9" fmla="*/ 0 h 70"/>
                <a:gd name="T10" fmla="*/ 3 w 18"/>
                <a:gd name="T11" fmla="*/ 3 h 70"/>
                <a:gd name="T12" fmla="*/ 3 w 18"/>
                <a:gd name="T13" fmla="*/ 8 h 70"/>
                <a:gd name="T14" fmla="*/ 3 w 18"/>
                <a:gd name="T15" fmla="*/ 8 h 70"/>
                <a:gd name="T16" fmla="*/ 2 w 18"/>
                <a:gd name="T17" fmla="*/ 8 h 70"/>
                <a:gd name="T18" fmla="*/ 2 w 18"/>
                <a:gd name="T19" fmla="*/ 8 h 70"/>
                <a:gd name="T20" fmla="*/ 3 w 18"/>
                <a:gd name="T21" fmla="*/ 8 h 70"/>
                <a:gd name="T22" fmla="*/ 2 w 18"/>
                <a:gd name="T23" fmla="*/ 8 h 70"/>
                <a:gd name="T24" fmla="*/ 1 w 18"/>
                <a:gd name="T25" fmla="*/ 8 h 70"/>
                <a:gd name="T26" fmla="*/ 0 w 18"/>
                <a:gd name="T27" fmla="*/ 8 h 70"/>
                <a:gd name="T28" fmla="*/ 0 w 18"/>
                <a:gd name="T29" fmla="*/ 8 h 70"/>
                <a:gd name="T30" fmla="*/ 0 w 18"/>
                <a:gd name="T31" fmla="*/ 8 h 70"/>
                <a:gd name="T32" fmla="*/ 1 w 18"/>
                <a:gd name="T33" fmla="*/ 8 h 70"/>
                <a:gd name="T34" fmla="*/ 3 w 18"/>
                <a:gd name="T35" fmla="*/ 8 h 70"/>
                <a:gd name="T36" fmla="*/ 3 w 18"/>
                <a:gd name="T37" fmla="*/ 8 h 70"/>
                <a:gd name="T38" fmla="*/ 3 w 18"/>
                <a:gd name="T39" fmla="*/ 8 h 70"/>
                <a:gd name="T40" fmla="*/ 3 w 18"/>
                <a:gd name="T41" fmla="*/ 8 h 70"/>
                <a:gd name="T42" fmla="*/ 3 w 18"/>
                <a:gd name="T43" fmla="*/ 8 h 70"/>
                <a:gd name="T44" fmla="*/ 3 w 18"/>
                <a:gd name="T45" fmla="*/ 8 h 70"/>
                <a:gd name="T46" fmla="*/ 3 w 18"/>
                <a:gd name="T47" fmla="*/ 8 h 70"/>
                <a:gd name="T48" fmla="*/ 3 w 18"/>
                <a:gd name="T49" fmla="*/ 8 h 70"/>
                <a:gd name="T50" fmla="*/ 3 w 18"/>
                <a:gd name="T51" fmla="*/ 8 h 7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8"/>
                <a:gd name="T79" fmla="*/ 0 h 70"/>
                <a:gd name="T80" fmla="*/ 18 w 18"/>
                <a:gd name="T81" fmla="*/ 70 h 7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8" h="70">
                  <a:moveTo>
                    <a:pt x="17" y="21"/>
                  </a:moveTo>
                  <a:lnTo>
                    <a:pt x="17" y="21"/>
                  </a:lnTo>
                  <a:lnTo>
                    <a:pt x="15" y="7"/>
                  </a:lnTo>
                  <a:lnTo>
                    <a:pt x="13" y="1"/>
                  </a:lnTo>
                  <a:lnTo>
                    <a:pt x="10" y="0"/>
                  </a:lnTo>
                  <a:lnTo>
                    <a:pt x="8" y="3"/>
                  </a:lnTo>
                  <a:lnTo>
                    <a:pt x="5" y="9"/>
                  </a:lnTo>
                  <a:lnTo>
                    <a:pt x="3" y="19"/>
                  </a:lnTo>
                  <a:lnTo>
                    <a:pt x="2" y="27"/>
                  </a:lnTo>
                  <a:lnTo>
                    <a:pt x="2" y="35"/>
                  </a:lnTo>
                  <a:lnTo>
                    <a:pt x="3" y="43"/>
                  </a:lnTo>
                  <a:lnTo>
                    <a:pt x="2" y="50"/>
                  </a:lnTo>
                  <a:lnTo>
                    <a:pt x="1" y="57"/>
                  </a:lnTo>
                  <a:lnTo>
                    <a:pt x="0" y="63"/>
                  </a:lnTo>
                  <a:lnTo>
                    <a:pt x="0" y="66"/>
                  </a:lnTo>
                  <a:lnTo>
                    <a:pt x="0" y="69"/>
                  </a:lnTo>
                  <a:lnTo>
                    <a:pt x="1" y="69"/>
                  </a:lnTo>
                  <a:lnTo>
                    <a:pt x="4" y="66"/>
                  </a:lnTo>
                  <a:lnTo>
                    <a:pt x="7" y="63"/>
                  </a:lnTo>
                  <a:lnTo>
                    <a:pt x="9" y="59"/>
                  </a:lnTo>
                  <a:lnTo>
                    <a:pt x="10" y="53"/>
                  </a:lnTo>
                  <a:lnTo>
                    <a:pt x="13" y="48"/>
                  </a:lnTo>
                  <a:lnTo>
                    <a:pt x="15" y="41"/>
                  </a:lnTo>
                  <a:lnTo>
                    <a:pt x="16" y="35"/>
                  </a:lnTo>
                  <a:lnTo>
                    <a:pt x="17" y="27"/>
                  </a:lnTo>
                  <a:lnTo>
                    <a:pt x="17" y="21"/>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644" name="Freeform 88"/>
            <p:cNvSpPr>
              <a:spLocks/>
            </p:cNvSpPr>
            <p:nvPr/>
          </p:nvSpPr>
          <p:spPr bwMode="auto">
            <a:xfrm>
              <a:off x="755" y="3349"/>
              <a:ext cx="114" cy="75"/>
            </a:xfrm>
            <a:custGeom>
              <a:avLst/>
              <a:gdLst>
                <a:gd name="T0" fmla="*/ 3 w 136"/>
                <a:gd name="T1" fmla="*/ 19 h 77"/>
                <a:gd name="T2" fmla="*/ 3 w 136"/>
                <a:gd name="T3" fmla="*/ 19 h 77"/>
                <a:gd name="T4" fmla="*/ 3 w 136"/>
                <a:gd name="T5" fmla="*/ 19 h 77"/>
                <a:gd name="T6" fmla="*/ 3 w 136"/>
                <a:gd name="T7" fmla="*/ 18 h 77"/>
                <a:gd name="T8" fmla="*/ 3 w 136"/>
                <a:gd name="T9" fmla="*/ 14 h 77"/>
                <a:gd name="T10" fmla="*/ 3 w 136"/>
                <a:gd name="T11" fmla="*/ 11 h 77"/>
                <a:gd name="T12" fmla="*/ 3 w 136"/>
                <a:gd name="T13" fmla="*/ 9 h 77"/>
                <a:gd name="T14" fmla="*/ 3 w 136"/>
                <a:gd name="T15" fmla="*/ 7 h 77"/>
                <a:gd name="T16" fmla="*/ 0 w 136"/>
                <a:gd name="T17" fmla="*/ 0 h 77"/>
                <a:gd name="T18" fmla="*/ 3 w 136"/>
                <a:gd name="T19" fmla="*/ 0 h 77"/>
                <a:gd name="T20" fmla="*/ 3 w 136"/>
                <a:gd name="T21" fmla="*/ 0 h 77"/>
                <a:gd name="T22" fmla="*/ 3 w 136"/>
                <a:gd name="T23" fmla="*/ 0 h 77"/>
                <a:gd name="T24" fmla="*/ 3 w 136"/>
                <a:gd name="T25" fmla="*/ 0 h 77"/>
                <a:gd name="T26" fmla="*/ 3 w 136"/>
                <a:gd name="T27" fmla="*/ 0 h 77"/>
                <a:gd name="T28" fmla="*/ 3 w 136"/>
                <a:gd name="T29" fmla="*/ 0 h 77"/>
                <a:gd name="T30" fmla="*/ 3 w 136"/>
                <a:gd name="T31" fmla="*/ 1 h 77"/>
                <a:gd name="T32" fmla="*/ 3 w 136"/>
                <a:gd name="T33" fmla="*/ 2 h 77"/>
                <a:gd name="T34" fmla="*/ 3 w 136"/>
                <a:gd name="T35" fmla="*/ 3 h 77"/>
                <a:gd name="T36" fmla="*/ 3 w 136"/>
                <a:gd name="T37" fmla="*/ 4 h 77"/>
                <a:gd name="T38" fmla="*/ 3 w 136"/>
                <a:gd name="T39" fmla="*/ 7 h 77"/>
                <a:gd name="T40" fmla="*/ 3 w 136"/>
                <a:gd name="T41" fmla="*/ 8 h 77"/>
                <a:gd name="T42" fmla="*/ 3 w 136"/>
                <a:gd name="T43" fmla="*/ 11 h 77"/>
                <a:gd name="T44" fmla="*/ 3 w 136"/>
                <a:gd name="T45" fmla="*/ 16 h 77"/>
                <a:gd name="T46" fmla="*/ 3 w 136"/>
                <a:gd name="T47" fmla="*/ 19 h 77"/>
                <a:gd name="T48" fmla="*/ 3 w 136"/>
                <a:gd name="T49" fmla="*/ 19 h 77"/>
                <a:gd name="T50" fmla="*/ 3 w 136"/>
                <a:gd name="T51" fmla="*/ 19 h 77"/>
                <a:gd name="T52" fmla="*/ 3 w 136"/>
                <a:gd name="T53" fmla="*/ 19 h 77"/>
                <a:gd name="T54" fmla="*/ 3 w 136"/>
                <a:gd name="T55" fmla="*/ 19 h 77"/>
                <a:gd name="T56" fmla="*/ 3 w 136"/>
                <a:gd name="T57" fmla="*/ 19 h 77"/>
                <a:gd name="T58" fmla="*/ 3 w 136"/>
                <a:gd name="T59" fmla="*/ 19 h 77"/>
                <a:gd name="T60" fmla="*/ 3 w 136"/>
                <a:gd name="T61" fmla="*/ 19 h 77"/>
                <a:gd name="T62" fmla="*/ 3 w 136"/>
                <a:gd name="T63" fmla="*/ 19 h 77"/>
                <a:gd name="T64" fmla="*/ 3 w 136"/>
                <a:gd name="T65" fmla="*/ 19 h 77"/>
                <a:gd name="T66" fmla="*/ 3 w 136"/>
                <a:gd name="T67" fmla="*/ 19 h 77"/>
                <a:gd name="T68" fmla="*/ 3 w 136"/>
                <a:gd name="T69" fmla="*/ 19 h 77"/>
                <a:gd name="T70" fmla="*/ 3 w 136"/>
                <a:gd name="T71" fmla="*/ 19 h 77"/>
                <a:gd name="T72" fmla="*/ 3 w 136"/>
                <a:gd name="T73" fmla="*/ 19 h 77"/>
                <a:gd name="T74" fmla="*/ 3 w 136"/>
                <a:gd name="T75" fmla="*/ 19 h 77"/>
                <a:gd name="T76" fmla="*/ 3 w 136"/>
                <a:gd name="T77" fmla="*/ 19 h 77"/>
                <a:gd name="T78" fmla="*/ 3 w 136"/>
                <a:gd name="T79" fmla="*/ 19 h 77"/>
                <a:gd name="T80" fmla="*/ 3 w 136"/>
                <a:gd name="T81" fmla="*/ 19 h 7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36"/>
                <a:gd name="T124" fmla="*/ 0 h 77"/>
                <a:gd name="T125" fmla="*/ 136 w 136"/>
                <a:gd name="T126" fmla="*/ 77 h 7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36" h="77">
                  <a:moveTo>
                    <a:pt x="70" y="50"/>
                  </a:moveTo>
                  <a:lnTo>
                    <a:pt x="60" y="34"/>
                  </a:lnTo>
                  <a:lnTo>
                    <a:pt x="50" y="23"/>
                  </a:lnTo>
                  <a:lnTo>
                    <a:pt x="40" y="18"/>
                  </a:lnTo>
                  <a:lnTo>
                    <a:pt x="33" y="14"/>
                  </a:lnTo>
                  <a:lnTo>
                    <a:pt x="23" y="11"/>
                  </a:lnTo>
                  <a:lnTo>
                    <a:pt x="15" y="9"/>
                  </a:lnTo>
                  <a:lnTo>
                    <a:pt x="7" y="7"/>
                  </a:lnTo>
                  <a:lnTo>
                    <a:pt x="0" y="0"/>
                  </a:lnTo>
                  <a:lnTo>
                    <a:pt x="8" y="0"/>
                  </a:lnTo>
                  <a:lnTo>
                    <a:pt x="16" y="0"/>
                  </a:lnTo>
                  <a:lnTo>
                    <a:pt x="24" y="0"/>
                  </a:lnTo>
                  <a:lnTo>
                    <a:pt x="33" y="0"/>
                  </a:lnTo>
                  <a:lnTo>
                    <a:pt x="39" y="0"/>
                  </a:lnTo>
                  <a:lnTo>
                    <a:pt x="47" y="0"/>
                  </a:lnTo>
                  <a:lnTo>
                    <a:pt x="53" y="1"/>
                  </a:lnTo>
                  <a:lnTo>
                    <a:pt x="60" y="2"/>
                  </a:lnTo>
                  <a:lnTo>
                    <a:pt x="66" y="3"/>
                  </a:lnTo>
                  <a:lnTo>
                    <a:pt x="73" y="4"/>
                  </a:lnTo>
                  <a:lnTo>
                    <a:pt x="78" y="7"/>
                  </a:lnTo>
                  <a:lnTo>
                    <a:pt x="83" y="8"/>
                  </a:lnTo>
                  <a:lnTo>
                    <a:pt x="88" y="11"/>
                  </a:lnTo>
                  <a:lnTo>
                    <a:pt x="93" y="16"/>
                  </a:lnTo>
                  <a:lnTo>
                    <a:pt x="97" y="20"/>
                  </a:lnTo>
                  <a:lnTo>
                    <a:pt x="102" y="25"/>
                  </a:lnTo>
                  <a:lnTo>
                    <a:pt x="107" y="35"/>
                  </a:lnTo>
                  <a:lnTo>
                    <a:pt x="111" y="42"/>
                  </a:lnTo>
                  <a:lnTo>
                    <a:pt x="113" y="45"/>
                  </a:lnTo>
                  <a:lnTo>
                    <a:pt x="115" y="49"/>
                  </a:lnTo>
                  <a:lnTo>
                    <a:pt x="117" y="52"/>
                  </a:lnTo>
                  <a:lnTo>
                    <a:pt x="121" y="57"/>
                  </a:lnTo>
                  <a:lnTo>
                    <a:pt x="126" y="65"/>
                  </a:lnTo>
                  <a:lnTo>
                    <a:pt x="135" y="76"/>
                  </a:lnTo>
                  <a:lnTo>
                    <a:pt x="125" y="72"/>
                  </a:lnTo>
                  <a:lnTo>
                    <a:pt x="115" y="69"/>
                  </a:lnTo>
                  <a:lnTo>
                    <a:pt x="103" y="65"/>
                  </a:lnTo>
                  <a:lnTo>
                    <a:pt x="93" y="60"/>
                  </a:lnTo>
                  <a:lnTo>
                    <a:pt x="84" y="57"/>
                  </a:lnTo>
                  <a:lnTo>
                    <a:pt x="77" y="54"/>
                  </a:lnTo>
                  <a:lnTo>
                    <a:pt x="72" y="52"/>
                  </a:lnTo>
                  <a:lnTo>
                    <a:pt x="70" y="50"/>
                  </a:lnTo>
                </a:path>
              </a:pathLst>
            </a:custGeom>
            <a:solidFill>
              <a:srgbClr val="A0200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45" name="Freeform 89"/>
            <p:cNvSpPr>
              <a:spLocks/>
            </p:cNvSpPr>
            <p:nvPr/>
          </p:nvSpPr>
          <p:spPr bwMode="auto">
            <a:xfrm>
              <a:off x="755" y="3349"/>
              <a:ext cx="119" cy="80"/>
            </a:xfrm>
            <a:custGeom>
              <a:avLst/>
              <a:gdLst>
                <a:gd name="T0" fmla="*/ 3 w 142"/>
                <a:gd name="T1" fmla="*/ 13 h 83"/>
                <a:gd name="T2" fmla="*/ 3 w 142"/>
                <a:gd name="T3" fmla="*/ 13 h 83"/>
                <a:gd name="T4" fmla="*/ 3 w 142"/>
                <a:gd name="T5" fmla="*/ 13 h 83"/>
                <a:gd name="T6" fmla="*/ 3 w 142"/>
                <a:gd name="T7" fmla="*/ 13 h 83"/>
                <a:gd name="T8" fmla="*/ 3 w 142"/>
                <a:gd name="T9" fmla="*/ 13 h 83"/>
                <a:gd name="T10" fmla="*/ 3 w 142"/>
                <a:gd name="T11" fmla="*/ 13 h 83"/>
                <a:gd name="T12" fmla="*/ 3 w 142"/>
                <a:gd name="T13" fmla="*/ 12 h 83"/>
                <a:gd name="T14" fmla="*/ 3 w 142"/>
                <a:gd name="T15" fmla="*/ 10 h 83"/>
                <a:gd name="T16" fmla="*/ 3 w 142"/>
                <a:gd name="T17" fmla="*/ 7 h 83"/>
                <a:gd name="T18" fmla="*/ 0 w 142"/>
                <a:gd name="T19" fmla="*/ 0 h 83"/>
                <a:gd name="T20" fmla="*/ 3 w 142"/>
                <a:gd name="T21" fmla="*/ 0 h 83"/>
                <a:gd name="T22" fmla="*/ 3 w 142"/>
                <a:gd name="T23" fmla="*/ 0 h 83"/>
                <a:gd name="T24" fmla="*/ 3 w 142"/>
                <a:gd name="T25" fmla="*/ 0 h 83"/>
                <a:gd name="T26" fmla="*/ 3 w 142"/>
                <a:gd name="T27" fmla="*/ 0 h 83"/>
                <a:gd name="T28" fmla="*/ 3 w 142"/>
                <a:gd name="T29" fmla="*/ 0 h 83"/>
                <a:gd name="T30" fmla="*/ 3 w 142"/>
                <a:gd name="T31" fmla="*/ 0 h 83"/>
                <a:gd name="T32" fmla="*/ 3 w 142"/>
                <a:gd name="T33" fmla="*/ 1 h 83"/>
                <a:gd name="T34" fmla="*/ 3 w 142"/>
                <a:gd name="T35" fmla="*/ 2 h 83"/>
                <a:gd name="T36" fmla="*/ 3 w 142"/>
                <a:gd name="T37" fmla="*/ 3 h 83"/>
                <a:gd name="T38" fmla="*/ 3 w 142"/>
                <a:gd name="T39" fmla="*/ 4 h 83"/>
                <a:gd name="T40" fmla="*/ 3 w 142"/>
                <a:gd name="T41" fmla="*/ 7 h 83"/>
                <a:gd name="T42" fmla="*/ 3 w 142"/>
                <a:gd name="T43" fmla="*/ 9 h 83"/>
                <a:gd name="T44" fmla="*/ 3 w 142"/>
                <a:gd name="T45" fmla="*/ 12 h 83"/>
                <a:gd name="T46" fmla="*/ 3 w 142"/>
                <a:gd name="T47" fmla="*/ 13 h 83"/>
                <a:gd name="T48" fmla="*/ 3 w 142"/>
                <a:gd name="T49" fmla="*/ 13 h 83"/>
                <a:gd name="T50" fmla="*/ 3 w 142"/>
                <a:gd name="T51" fmla="*/ 13 h 83"/>
                <a:gd name="T52" fmla="*/ 3 w 142"/>
                <a:gd name="T53" fmla="*/ 13 h 83"/>
                <a:gd name="T54" fmla="*/ 3 w 142"/>
                <a:gd name="T55" fmla="*/ 13 h 83"/>
                <a:gd name="T56" fmla="*/ 3 w 142"/>
                <a:gd name="T57" fmla="*/ 13 h 83"/>
                <a:gd name="T58" fmla="*/ 3 w 142"/>
                <a:gd name="T59" fmla="*/ 13 h 83"/>
                <a:gd name="T60" fmla="*/ 3 w 142"/>
                <a:gd name="T61" fmla="*/ 13 h 83"/>
                <a:gd name="T62" fmla="*/ 3 w 142"/>
                <a:gd name="T63" fmla="*/ 13 h 83"/>
                <a:gd name="T64" fmla="*/ 3 w 142"/>
                <a:gd name="T65" fmla="*/ 13 h 83"/>
                <a:gd name="T66" fmla="*/ 3 w 142"/>
                <a:gd name="T67" fmla="*/ 13 h 83"/>
                <a:gd name="T68" fmla="*/ 3 w 142"/>
                <a:gd name="T69" fmla="*/ 13 h 83"/>
                <a:gd name="T70" fmla="*/ 3 w 142"/>
                <a:gd name="T71" fmla="*/ 13 h 83"/>
                <a:gd name="T72" fmla="*/ 3 w 142"/>
                <a:gd name="T73" fmla="*/ 13 h 83"/>
                <a:gd name="T74" fmla="*/ 3 w 142"/>
                <a:gd name="T75" fmla="*/ 13 h 83"/>
                <a:gd name="T76" fmla="*/ 3 w 142"/>
                <a:gd name="T77" fmla="*/ 13 h 83"/>
                <a:gd name="T78" fmla="*/ 3 w 142"/>
                <a:gd name="T79" fmla="*/ 13 h 83"/>
                <a:gd name="T80" fmla="*/ 3 w 142"/>
                <a:gd name="T81" fmla="*/ 13 h 83"/>
                <a:gd name="T82" fmla="*/ 3 w 142"/>
                <a:gd name="T83" fmla="*/ 13 h 8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42"/>
                <a:gd name="T127" fmla="*/ 0 h 83"/>
                <a:gd name="T128" fmla="*/ 142 w 142"/>
                <a:gd name="T129" fmla="*/ 83 h 8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42" h="83">
                  <a:moveTo>
                    <a:pt x="73" y="54"/>
                  </a:moveTo>
                  <a:lnTo>
                    <a:pt x="73" y="54"/>
                  </a:lnTo>
                  <a:lnTo>
                    <a:pt x="63" y="37"/>
                  </a:lnTo>
                  <a:lnTo>
                    <a:pt x="52" y="25"/>
                  </a:lnTo>
                  <a:lnTo>
                    <a:pt x="42" y="19"/>
                  </a:lnTo>
                  <a:lnTo>
                    <a:pt x="34" y="15"/>
                  </a:lnTo>
                  <a:lnTo>
                    <a:pt x="24" y="12"/>
                  </a:lnTo>
                  <a:lnTo>
                    <a:pt x="16" y="10"/>
                  </a:lnTo>
                  <a:lnTo>
                    <a:pt x="7" y="7"/>
                  </a:lnTo>
                  <a:lnTo>
                    <a:pt x="0" y="0"/>
                  </a:lnTo>
                  <a:lnTo>
                    <a:pt x="8" y="0"/>
                  </a:lnTo>
                  <a:lnTo>
                    <a:pt x="17" y="0"/>
                  </a:lnTo>
                  <a:lnTo>
                    <a:pt x="25" y="0"/>
                  </a:lnTo>
                  <a:lnTo>
                    <a:pt x="34" y="0"/>
                  </a:lnTo>
                  <a:lnTo>
                    <a:pt x="41" y="0"/>
                  </a:lnTo>
                  <a:lnTo>
                    <a:pt x="49" y="0"/>
                  </a:lnTo>
                  <a:lnTo>
                    <a:pt x="55" y="1"/>
                  </a:lnTo>
                  <a:lnTo>
                    <a:pt x="63" y="2"/>
                  </a:lnTo>
                  <a:lnTo>
                    <a:pt x="69" y="3"/>
                  </a:lnTo>
                  <a:lnTo>
                    <a:pt x="76" y="4"/>
                  </a:lnTo>
                  <a:lnTo>
                    <a:pt x="81" y="7"/>
                  </a:lnTo>
                  <a:lnTo>
                    <a:pt x="87" y="9"/>
                  </a:lnTo>
                  <a:lnTo>
                    <a:pt x="92" y="12"/>
                  </a:lnTo>
                  <a:lnTo>
                    <a:pt x="97" y="17"/>
                  </a:lnTo>
                  <a:lnTo>
                    <a:pt x="101" y="22"/>
                  </a:lnTo>
                  <a:lnTo>
                    <a:pt x="106" y="27"/>
                  </a:lnTo>
                  <a:lnTo>
                    <a:pt x="112" y="38"/>
                  </a:lnTo>
                  <a:lnTo>
                    <a:pt x="116" y="45"/>
                  </a:lnTo>
                  <a:lnTo>
                    <a:pt x="118" y="49"/>
                  </a:lnTo>
                  <a:lnTo>
                    <a:pt x="120" y="53"/>
                  </a:lnTo>
                  <a:lnTo>
                    <a:pt x="122" y="56"/>
                  </a:lnTo>
                  <a:lnTo>
                    <a:pt x="126" y="61"/>
                  </a:lnTo>
                  <a:lnTo>
                    <a:pt x="132" y="70"/>
                  </a:lnTo>
                  <a:lnTo>
                    <a:pt x="141" y="82"/>
                  </a:lnTo>
                  <a:lnTo>
                    <a:pt x="131" y="78"/>
                  </a:lnTo>
                  <a:lnTo>
                    <a:pt x="120" y="75"/>
                  </a:lnTo>
                  <a:lnTo>
                    <a:pt x="108" y="70"/>
                  </a:lnTo>
                  <a:lnTo>
                    <a:pt x="97" y="65"/>
                  </a:lnTo>
                  <a:lnTo>
                    <a:pt x="88" y="61"/>
                  </a:lnTo>
                  <a:lnTo>
                    <a:pt x="80" y="58"/>
                  </a:lnTo>
                  <a:lnTo>
                    <a:pt x="75" y="56"/>
                  </a:lnTo>
                  <a:lnTo>
                    <a:pt x="73" y="54"/>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646" name="Freeform 90"/>
            <p:cNvSpPr>
              <a:spLocks/>
            </p:cNvSpPr>
            <p:nvPr/>
          </p:nvSpPr>
          <p:spPr bwMode="auto">
            <a:xfrm>
              <a:off x="791" y="3357"/>
              <a:ext cx="37" cy="29"/>
            </a:xfrm>
            <a:custGeom>
              <a:avLst/>
              <a:gdLst>
                <a:gd name="T0" fmla="*/ 3 w 44"/>
                <a:gd name="T1" fmla="*/ 15 h 30"/>
                <a:gd name="T2" fmla="*/ 3 w 44"/>
                <a:gd name="T3" fmla="*/ 15 h 30"/>
                <a:gd name="T4" fmla="*/ 3 w 44"/>
                <a:gd name="T5" fmla="*/ 15 h 30"/>
                <a:gd name="T6" fmla="*/ 3 w 44"/>
                <a:gd name="T7" fmla="*/ 15 h 30"/>
                <a:gd name="T8" fmla="*/ 3 w 44"/>
                <a:gd name="T9" fmla="*/ 15 h 30"/>
                <a:gd name="T10" fmla="*/ 3 w 44"/>
                <a:gd name="T11" fmla="*/ 15 h 30"/>
                <a:gd name="T12" fmla="*/ 3 w 44"/>
                <a:gd name="T13" fmla="*/ 15 h 30"/>
                <a:gd name="T14" fmla="*/ 3 w 44"/>
                <a:gd name="T15" fmla="*/ 15 h 30"/>
                <a:gd name="T16" fmla="*/ 3 w 44"/>
                <a:gd name="T17" fmla="*/ 15 h 30"/>
                <a:gd name="T18" fmla="*/ 3 w 44"/>
                <a:gd name="T19" fmla="*/ 15 h 30"/>
                <a:gd name="T20" fmla="*/ 3 w 44"/>
                <a:gd name="T21" fmla="*/ 12 h 30"/>
                <a:gd name="T22" fmla="*/ 3 w 44"/>
                <a:gd name="T23" fmla="*/ 8 h 30"/>
                <a:gd name="T24" fmla="*/ 3 w 44"/>
                <a:gd name="T25" fmla="*/ 6 h 30"/>
                <a:gd name="T26" fmla="*/ 2 w 44"/>
                <a:gd name="T27" fmla="*/ 4 h 30"/>
                <a:gd name="T28" fmla="*/ 0 w 44"/>
                <a:gd name="T29" fmla="*/ 2 h 30"/>
                <a:gd name="T30" fmla="*/ 0 w 44"/>
                <a:gd name="T31" fmla="*/ 0 h 30"/>
                <a:gd name="T32" fmla="*/ 3 w 44"/>
                <a:gd name="T33" fmla="*/ 0 h 30"/>
                <a:gd name="T34" fmla="*/ 3 w 44"/>
                <a:gd name="T35" fmla="*/ 0 h 30"/>
                <a:gd name="T36" fmla="*/ 3 w 44"/>
                <a:gd name="T37" fmla="*/ 2 h 30"/>
                <a:gd name="T38" fmla="*/ 3 w 44"/>
                <a:gd name="T39" fmla="*/ 3 h 30"/>
                <a:gd name="T40" fmla="*/ 3 w 44"/>
                <a:gd name="T41" fmla="*/ 5 h 30"/>
                <a:gd name="T42" fmla="*/ 3 w 44"/>
                <a:gd name="T43" fmla="*/ 7 h 30"/>
                <a:gd name="T44" fmla="*/ 3 w 44"/>
                <a:gd name="T45" fmla="*/ 11 h 30"/>
                <a:gd name="T46" fmla="*/ 3 w 44"/>
                <a:gd name="T47" fmla="*/ 15 h 30"/>
                <a:gd name="T48" fmla="*/ 3 w 44"/>
                <a:gd name="T49" fmla="*/ 15 h 3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4"/>
                <a:gd name="T76" fmla="*/ 0 h 30"/>
                <a:gd name="T77" fmla="*/ 44 w 44"/>
                <a:gd name="T78" fmla="*/ 30 h 3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4" h="30">
                  <a:moveTo>
                    <a:pt x="43" y="20"/>
                  </a:moveTo>
                  <a:lnTo>
                    <a:pt x="41" y="23"/>
                  </a:lnTo>
                  <a:lnTo>
                    <a:pt x="39" y="26"/>
                  </a:lnTo>
                  <a:lnTo>
                    <a:pt x="37" y="28"/>
                  </a:lnTo>
                  <a:lnTo>
                    <a:pt x="35" y="29"/>
                  </a:lnTo>
                  <a:lnTo>
                    <a:pt x="33" y="28"/>
                  </a:lnTo>
                  <a:lnTo>
                    <a:pt x="29" y="26"/>
                  </a:lnTo>
                  <a:lnTo>
                    <a:pt x="26" y="23"/>
                  </a:lnTo>
                  <a:lnTo>
                    <a:pt x="24" y="21"/>
                  </a:lnTo>
                  <a:lnTo>
                    <a:pt x="21" y="17"/>
                  </a:lnTo>
                  <a:lnTo>
                    <a:pt x="16" y="12"/>
                  </a:lnTo>
                  <a:lnTo>
                    <a:pt x="11" y="8"/>
                  </a:lnTo>
                  <a:lnTo>
                    <a:pt x="6" y="6"/>
                  </a:lnTo>
                  <a:lnTo>
                    <a:pt x="2" y="4"/>
                  </a:lnTo>
                  <a:lnTo>
                    <a:pt x="0" y="2"/>
                  </a:lnTo>
                  <a:lnTo>
                    <a:pt x="0" y="0"/>
                  </a:lnTo>
                  <a:lnTo>
                    <a:pt x="4" y="0"/>
                  </a:lnTo>
                  <a:lnTo>
                    <a:pt x="7" y="0"/>
                  </a:lnTo>
                  <a:lnTo>
                    <a:pt x="14" y="2"/>
                  </a:lnTo>
                  <a:lnTo>
                    <a:pt x="21" y="3"/>
                  </a:lnTo>
                  <a:lnTo>
                    <a:pt x="28" y="5"/>
                  </a:lnTo>
                  <a:lnTo>
                    <a:pt x="35" y="7"/>
                  </a:lnTo>
                  <a:lnTo>
                    <a:pt x="39" y="11"/>
                  </a:lnTo>
                  <a:lnTo>
                    <a:pt x="43" y="15"/>
                  </a:lnTo>
                  <a:lnTo>
                    <a:pt x="43" y="20"/>
                  </a:lnTo>
                </a:path>
              </a:pathLst>
            </a:custGeom>
            <a:solidFill>
              <a:srgbClr val="E0C08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47" name="Freeform 91"/>
            <p:cNvSpPr>
              <a:spLocks/>
            </p:cNvSpPr>
            <p:nvPr/>
          </p:nvSpPr>
          <p:spPr bwMode="auto">
            <a:xfrm>
              <a:off x="791" y="3357"/>
              <a:ext cx="41" cy="34"/>
            </a:xfrm>
            <a:custGeom>
              <a:avLst/>
              <a:gdLst>
                <a:gd name="T0" fmla="*/ 3 w 49"/>
                <a:gd name="T1" fmla="*/ 17 h 35"/>
                <a:gd name="T2" fmla="*/ 3 w 49"/>
                <a:gd name="T3" fmla="*/ 17 h 35"/>
                <a:gd name="T4" fmla="*/ 3 w 49"/>
                <a:gd name="T5" fmla="*/ 17 h 35"/>
                <a:gd name="T6" fmla="*/ 3 w 49"/>
                <a:gd name="T7" fmla="*/ 17 h 35"/>
                <a:gd name="T8" fmla="*/ 3 w 49"/>
                <a:gd name="T9" fmla="*/ 17 h 35"/>
                <a:gd name="T10" fmla="*/ 3 w 49"/>
                <a:gd name="T11" fmla="*/ 17 h 35"/>
                <a:gd name="T12" fmla="*/ 3 w 49"/>
                <a:gd name="T13" fmla="*/ 17 h 35"/>
                <a:gd name="T14" fmla="*/ 3 w 49"/>
                <a:gd name="T15" fmla="*/ 17 h 35"/>
                <a:gd name="T16" fmla="*/ 3 w 49"/>
                <a:gd name="T17" fmla="*/ 17 h 35"/>
                <a:gd name="T18" fmla="*/ 3 w 49"/>
                <a:gd name="T19" fmla="*/ 17 h 35"/>
                <a:gd name="T20" fmla="*/ 3 w 49"/>
                <a:gd name="T21" fmla="*/ 17 h 35"/>
                <a:gd name="T22" fmla="*/ 3 w 49"/>
                <a:gd name="T23" fmla="*/ 14 h 35"/>
                <a:gd name="T24" fmla="*/ 3 w 49"/>
                <a:gd name="T25" fmla="*/ 10 h 35"/>
                <a:gd name="T26" fmla="*/ 3 w 49"/>
                <a:gd name="T27" fmla="*/ 6 h 35"/>
                <a:gd name="T28" fmla="*/ 2 w 49"/>
                <a:gd name="T29" fmla="*/ 5 h 35"/>
                <a:gd name="T30" fmla="*/ 0 w 49"/>
                <a:gd name="T31" fmla="*/ 2 h 35"/>
                <a:gd name="T32" fmla="*/ 0 w 49"/>
                <a:gd name="T33" fmla="*/ 0 h 35"/>
                <a:gd name="T34" fmla="*/ 3 w 49"/>
                <a:gd name="T35" fmla="*/ 0 h 35"/>
                <a:gd name="T36" fmla="*/ 3 w 49"/>
                <a:gd name="T37" fmla="*/ 0 h 35"/>
                <a:gd name="T38" fmla="*/ 3 w 49"/>
                <a:gd name="T39" fmla="*/ 2 h 35"/>
                <a:gd name="T40" fmla="*/ 3 w 49"/>
                <a:gd name="T41" fmla="*/ 3 h 35"/>
                <a:gd name="T42" fmla="*/ 3 w 49"/>
                <a:gd name="T43" fmla="*/ 6 h 35"/>
                <a:gd name="T44" fmla="*/ 3 w 49"/>
                <a:gd name="T45" fmla="*/ 8 h 35"/>
                <a:gd name="T46" fmla="*/ 3 w 49"/>
                <a:gd name="T47" fmla="*/ 13 h 35"/>
                <a:gd name="T48" fmla="*/ 3 w 49"/>
                <a:gd name="T49" fmla="*/ 17 h 35"/>
                <a:gd name="T50" fmla="*/ 3 w 49"/>
                <a:gd name="T51" fmla="*/ 17 h 3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9"/>
                <a:gd name="T79" fmla="*/ 0 h 35"/>
                <a:gd name="T80" fmla="*/ 49 w 49"/>
                <a:gd name="T81" fmla="*/ 35 h 35"/>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9" h="35">
                  <a:moveTo>
                    <a:pt x="48" y="23"/>
                  </a:moveTo>
                  <a:lnTo>
                    <a:pt x="48" y="23"/>
                  </a:lnTo>
                  <a:lnTo>
                    <a:pt x="46" y="28"/>
                  </a:lnTo>
                  <a:lnTo>
                    <a:pt x="43" y="31"/>
                  </a:lnTo>
                  <a:lnTo>
                    <a:pt x="42" y="33"/>
                  </a:lnTo>
                  <a:lnTo>
                    <a:pt x="39" y="34"/>
                  </a:lnTo>
                  <a:lnTo>
                    <a:pt x="36" y="33"/>
                  </a:lnTo>
                  <a:lnTo>
                    <a:pt x="32" y="31"/>
                  </a:lnTo>
                  <a:lnTo>
                    <a:pt x="30" y="28"/>
                  </a:lnTo>
                  <a:lnTo>
                    <a:pt x="27" y="24"/>
                  </a:lnTo>
                  <a:lnTo>
                    <a:pt x="23" y="19"/>
                  </a:lnTo>
                  <a:lnTo>
                    <a:pt x="18" y="14"/>
                  </a:lnTo>
                  <a:lnTo>
                    <a:pt x="12" y="10"/>
                  </a:lnTo>
                  <a:lnTo>
                    <a:pt x="6" y="6"/>
                  </a:lnTo>
                  <a:lnTo>
                    <a:pt x="2" y="5"/>
                  </a:lnTo>
                  <a:lnTo>
                    <a:pt x="0" y="2"/>
                  </a:lnTo>
                  <a:lnTo>
                    <a:pt x="0" y="0"/>
                  </a:lnTo>
                  <a:lnTo>
                    <a:pt x="4" y="0"/>
                  </a:lnTo>
                  <a:lnTo>
                    <a:pt x="8" y="0"/>
                  </a:lnTo>
                  <a:lnTo>
                    <a:pt x="16" y="2"/>
                  </a:lnTo>
                  <a:lnTo>
                    <a:pt x="23" y="3"/>
                  </a:lnTo>
                  <a:lnTo>
                    <a:pt x="31" y="6"/>
                  </a:lnTo>
                  <a:lnTo>
                    <a:pt x="39" y="8"/>
                  </a:lnTo>
                  <a:lnTo>
                    <a:pt x="44" y="13"/>
                  </a:lnTo>
                  <a:lnTo>
                    <a:pt x="48" y="17"/>
                  </a:lnTo>
                  <a:lnTo>
                    <a:pt x="48" y="23"/>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648" name="Freeform 92"/>
            <p:cNvSpPr>
              <a:spLocks/>
            </p:cNvSpPr>
            <p:nvPr/>
          </p:nvSpPr>
          <p:spPr bwMode="auto">
            <a:xfrm>
              <a:off x="1185" y="3404"/>
              <a:ext cx="177" cy="62"/>
            </a:xfrm>
            <a:custGeom>
              <a:avLst/>
              <a:gdLst>
                <a:gd name="T0" fmla="*/ 3 w 211"/>
                <a:gd name="T1" fmla="*/ 6 h 64"/>
                <a:gd name="T2" fmla="*/ 3 w 211"/>
                <a:gd name="T3" fmla="*/ 14 h 64"/>
                <a:gd name="T4" fmla="*/ 3 w 211"/>
                <a:gd name="T5" fmla="*/ 16 h 64"/>
                <a:gd name="T6" fmla="*/ 3 w 211"/>
                <a:gd name="T7" fmla="*/ 16 h 64"/>
                <a:gd name="T8" fmla="*/ 3 w 211"/>
                <a:gd name="T9" fmla="*/ 16 h 64"/>
                <a:gd name="T10" fmla="*/ 3 w 211"/>
                <a:gd name="T11" fmla="*/ 16 h 64"/>
                <a:gd name="T12" fmla="*/ 3 w 211"/>
                <a:gd name="T13" fmla="*/ 16 h 64"/>
                <a:gd name="T14" fmla="*/ 3 w 211"/>
                <a:gd name="T15" fmla="*/ 16 h 64"/>
                <a:gd name="T16" fmla="*/ 3 w 211"/>
                <a:gd name="T17" fmla="*/ 16 h 64"/>
                <a:gd name="T18" fmla="*/ 3 w 211"/>
                <a:gd name="T19" fmla="*/ 16 h 64"/>
                <a:gd name="T20" fmla="*/ 3 w 211"/>
                <a:gd name="T21" fmla="*/ 16 h 64"/>
                <a:gd name="T22" fmla="*/ 3 w 211"/>
                <a:gd name="T23" fmla="*/ 16 h 64"/>
                <a:gd name="T24" fmla="*/ 3 w 211"/>
                <a:gd name="T25" fmla="*/ 16 h 64"/>
                <a:gd name="T26" fmla="*/ 3 w 211"/>
                <a:gd name="T27" fmla="*/ 16 h 64"/>
                <a:gd name="T28" fmla="*/ 3 w 211"/>
                <a:gd name="T29" fmla="*/ 16 h 64"/>
                <a:gd name="T30" fmla="*/ 3 w 211"/>
                <a:gd name="T31" fmla="*/ 16 h 64"/>
                <a:gd name="T32" fmla="*/ 0 w 211"/>
                <a:gd name="T33" fmla="*/ 16 h 64"/>
                <a:gd name="T34" fmla="*/ 3 w 211"/>
                <a:gd name="T35" fmla="*/ 16 h 64"/>
                <a:gd name="T36" fmla="*/ 3 w 211"/>
                <a:gd name="T37" fmla="*/ 16 h 64"/>
                <a:gd name="T38" fmla="*/ 3 w 211"/>
                <a:gd name="T39" fmla="*/ 16 h 64"/>
                <a:gd name="T40" fmla="*/ 3 w 211"/>
                <a:gd name="T41" fmla="*/ 16 h 64"/>
                <a:gd name="T42" fmla="*/ 3 w 211"/>
                <a:gd name="T43" fmla="*/ 16 h 64"/>
                <a:gd name="T44" fmla="*/ 3 w 211"/>
                <a:gd name="T45" fmla="*/ 16 h 64"/>
                <a:gd name="T46" fmla="*/ 3 w 211"/>
                <a:gd name="T47" fmla="*/ 16 h 64"/>
                <a:gd name="T48" fmla="*/ 3 w 211"/>
                <a:gd name="T49" fmla="*/ 16 h 64"/>
                <a:gd name="T50" fmla="*/ 3 w 211"/>
                <a:gd name="T51" fmla="*/ 16 h 64"/>
                <a:gd name="T52" fmla="*/ 3 w 211"/>
                <a:gd name="T53" fmla="*/ 16 h 64"/>
                <a:gd name="T54" fmla="*/ 3 w 211"/>
                <a:gd name="T55" fmla="*/ 16 h 64"/>
                <a:gd name="T56" fmla="*/ 3 w 211"/>
                <a:gd name="T57" fmla="*/ 16 h 64"/>
                <a:gd name="T58" fmla="*/ 3 w 211"/>
                <a:gd name="T59" fmla="*/ 16 h 64"/>
                <a:gd name="T60" fmla="*/ 3 w 211"/>
                <a:gd name="T61" fmla="*/ 16 h 64"/>
                <a:gd name="T62" fmla="*/ 3 w 211"/>
                <a:gd name="T63" fmla="*/ 16 h 64"/>
                <a:gd name="T64" fmla="*/ 3 w 211"/>
                <a:gd name="T65" fmla="*/ 16 h 64"/>
                <a:gd name="T66" fmla="*/ 3 w 211"/>
                <a:gd name="T67" fmla="*/ 16 h 64"/>
                <a:gd name="T68" fmla="*/ 3 w 211"/>
                <a:gd name="T69" fmla="*/ 16 h 64"/>
                <a:gd name="T70" fmla="*/ 3 w 211"/>
                <a:gd name="T71" fmla="*/ 16 h 64"/>
                <a:gd name="T72" fmla="*/ 3 w 211"/>
                <a:gd name="T73" fmla="*/ 16 h 64"/>
                <a:gd name="T74" fmla="*/ 3 w 211"/>
                <a:gd name="T75" fmla="*/ 16 h 64"/>
                <a:gd name="T76" fmla="*/ 3 w 211"/>
                <a:gd name="T77" fmla="*/ 16 h 64"/>
                <a:gd name="T78" fmla="*/ 3 w 211"/>
                <a:gd name="T79" fmla="*/ 10 h 64"/>
                <a:gd name="T80" fmla="*/ 3 w 211"/>
                <a:gd name="T81" fmla="*/ 0 h 64"/>
                <a:gd name="T82" fmla="*/ 3 w 211"/>
                <a:gd name="T83" fmla="*/ 0 h 64"/>
                <a:gd name="T84" fmla="*/ 3 w 211"/>
                <a:gd name="T85" fmla="*/ 0 h 64"/>
                <a:gd name="T86" fmla="*/ 3 w 211"/>
                <a:gd name="T87" fmla="*/ 0 h 64"/>
                <a:gd name="T88" fmla="*/ 3 w 211"/>
                <a:gd name="T89" fmla="*/ 0 h 64"/>
                <a:gd name="T90" fmla="*/ 3 w 211"/>
                <a:gd name="T91" fmla="*/ 1 h 64"/>
                <a:gd name="T92" fmla="*/ 3 w 211"/>
                <a:gd name="T93" fmla="*/ 1 h 64"/>
                <a:gd name="T94" fmla="*/ 3 w 211"/>
                <a:gd name="T95" fmla="*/ 1 h 64"/>
                <a:gd name="T96" fmla="*/ 3 w 211"/>
                <a:gd name="T97" fmla="*/ 2 h 64"/>
                <a:gd name="T98" fmla="*/ 3 w 211"/>
                <a:gd name="T99" fmla="*/ 3 h 64"/>
                <a:gd name="T100" fmla="*/ 3 w 211"/>
                <a:gd name="T101" fmla="*/ 3 h 64"/>
                <a:gd name="T102" fmla="*/ 3 w 211"/>
                <a:gd name="T103" fmla="*/ 4 h 64"/>
                <a:gd name="T104" fmla="*/ 3 w 211"/>
                <a:gd name="T105" fmla="*/ 4 h 64"/>
                <a:gd name="T106" fmla="*/ 3 w 211"/>
                <a:gd name="T107" fmla="*/ 5 h 64"/>
                <a:gd name="T108" fmla="*/ 3 w 211"/>
                <a:gd name="T109" fmla="*/ 6 h 64"/>
                <a:gd name="T110" fmla="*/ 3 w 211"/>
                <a:gd name="T111" fmla="*/ 6 h 64"/>
                <a:gd name="T112" fmla="*/ 3 w 211"/>
                <a:gd name="T113" fmla="*/ 6 h 6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11"/>
                <a:gd name="T172" fmla="*/ 0 h 64"/>
                <a:gd name="T173" fmla="*/ 211 w 211"/>
                <a:gd name="T174" fmla="*/ 64 h 6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11" h="64">
                  <a:moveTo>
                    <a:pt x="113" y="6"/>
                  </a:moveTo>
                  <a:lnTo>
                    <a:pt x="103" y="14"/>
                  </a:lnTo>
                  <a:lnTo>
                    <a:pt x="92" y="21"/>
                  </a:lnTo>
                  <a:lnTo>
                    <a:pt x="84" y="26"/>
                  </a:lnTo>
                  <a:lnTo>
                    <a:pt x="76" y="30"/>
                  </a:lnTo>
                  <a:lnTo>
                    <a:pt x="67" y="32"/>
                  </a:lnTo>
                  <a:lnTo>
                    <a:pt x="60" y="34"/>
                  </a:lnTo>
                  <a:lnTo>
                    <a:pt x="53" y="34"/>
                  </a:lnTo>
                  <a:lnTo>
                    <a:pt x="48" y="34"/>
                  </a:lnTo>
                  <a:lnTo>
                    <a:pt x="41" y="34"/>
                  </a:lnTo>
                  <a:lnTo>
                    <a:pt x="35" y="33"/>
                  </a:lnTo>
                  <a:lnTo>
                    <a:pt x="29" y="32"/>
                  </a:lnTo>
                  <a:lnTo>
                    <a:pt x="23" y="32"/>
                  </a:lnTo>
                  <a:lnTo>
                    <a:pt x="18" y="32"/>
                  </a:lnTo>
                  <a:lnTo>
                    <a:pt x="12" y="33"/>
                  </a:lnTo>
                  <a:lnTo>
                    <a:pt x="7" y="35"/>
                  </a:lnTo>
                  <a:lnTo>
                    <a:pt x="0" y="37"/>
                  </a:lnTo>
                  <a:lnTo>
                    <a:pt x="11" y="41"/>
                  </a:lnTo>
                  <a:lnTo>
                    <a:pt x="21" y="45"/>
                  </a:lnTo>
                  <a:lnTo>
                    <a:pt x="32" y="47"/>
                  </a:lnTo>
                  <a:lnTo>
                    <a:pt x="42" y="51"/>
                  </a:lnTo>
                  <a:lnTo>
                    <a:pt x="51" y="55"/>
                  </a:lnTo>
                  <a:lnTo>
                    <a:pt x="60" y="58"/>
                  </a:lnTo>
                  <a:lnTo>
                    <a:pt x="69" y="58"/>
                  </a:lnTo>
                  <a:lnTo>
                    <a:pt x="77" y="61"/>
                  </a:lnTo>
                  <a:lnTo>
                    <a:pt x="87" y="62"/>
                  </a:lnTo>
                  <a:lnTo>
                    <a:pt x="94" y="63"/>
                  </a:lnTo>
                  <a:lnTo>
                    <a:pt x="103" y="63"/>
                  </a:lnTo>
                  <a:lnTo>
                    <a:pt x="111" y="62"/>
                  </a:lnTo>
                  <a:lnTo>
                    <a:pt x="119" y="60"/>
                  </a:lnTo>
                  <a:lnTo>
                    <a:pt x="126" y="58"/>
                  </a:lnTo>
                  <a:lnTo>
                    <a:pt x="134" y="54"/>
                  </a:lnTo>
                  <a:lnTo>
                    <a:pt x="142" y="48"/>
                  </a:lnTo>
                  <a:lnTo>
                    <a:pt x="154" y="39"/>
                  </a:lnTo>
                  <a:lnTo>
                    <a:pt x="162" y="32"/>
                  </a:lnTo>
                  <a:lnTo>
                    <a:pt x="166" y="29"/>
                  </a:lnTo>
                  <a:lnTo>
                    <a:pt x="170" y="26"/>
                  </a:lnTo>
                  <a:lnTo>
                    <a:pt x="174" y="22"/>
                  </a:lnTo>
                  <a:lnTo>
                    <a:pt x="181" y="18"/>
                  </a:lnTo>
                  <a:lnTo>
                    <a:pt x="192" y="10"/>
                  </a:lnTo>
                  <a:lnTo>
                    <a:pt x="210" y="0"/>
                  </a:lnTo>
                  <a:lnTo>
                    <a:pt x="203" y="0"/>
                  </a:lnTo>
                  <a:lnTo>
                    <a:pt x="194" y="0"/>
                  </a:lnTo>
                  <a:lnTo>
                    <a:pt x="188" y="0"/>
                  </a:lnTo>
                  <a:lnTo>
                    <a:pt x="179" y="0"/>
                  </a:lnTo>
                  <a:lnTo>
                    <a:pt x="171" y="1"/>
                  </a:lnTo>
                  <a:lnTo>
                    <a:pt x="162" y="1"/>
                  </a:lnTo>
                  <a:lnTo>
                    <a:pt x="156" y="1"/>
                  </a:lnTo>
                  <a:lnTo>
                    <a:pt x="148" y="2"/>
                  </a:lnTo>
                  <a:lnTo>
                    <a:pt x="141" y="3"/>
                  </a:lnTo>
                  <a:lnTo>
                    <a:pt x="134" y="3"/>
                  </a:lnTo>
                  <a:lnTo>
                    <a:pt x="128" y="4"/>
                  </a:lnTo>
                  <a:lnTo>
                    <a:pt x="123" y="4"/>
                  </a:lnTo>
                  <a:lnTo>
                    <a:pt x="120" y="5"/>
                  </a:lnTo>
                  <a:lnTo>
                    <a:pt x="116" y="6"/>
                  </a:lnTo>
                  <a:lnTo>
                    <a:pt x="114" y="6"/>
                  </a:lnTo>
                  <a:lnTo>
                    <a:pt x="113" y="6"/>
                  </a:lnTo>
                </a:path>
              </a:pathLst>
            </a:custGeom>
            <a:solidFill>
              <a:srgbClr val="A0200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49" name="Freeform 93"/>
            <p:cNvSpPr>
              <a:spLocks/>
            </p:cNvSpPr>
            <p:nvPr/>
          </p:nvSpPr>
          <p:spPr bwMode="auto">
            <a:xfrm>
              <a:off x="1185" y="3404"/>
              <a:ext cx="180" cy="68"/>
            </a:xfrm>
            <a:custGeom>
              <a:avLst/>
              <a:gdLst>
                <a:gd name="T0" fmla="*/ 3 w 216"/>
                <a:gd name="T1" fmla="*/ 6 h 70"/>
                <a:gd name="T2" fmla="*/ 3 w 216"/>
                <a:gd name="T3" fmla="*/ 6 h 70"/>
                <a:gd name="T4" fmla="*/ 3 w 216"/>
                <a:gd name="T5" fmla="*/ 15 h 70"/>
                <a:gd name="T6" fmla="*/ 3 w 216"/>
                <a:gd name="T7" fmla="*/ 17 h 70"/>
                <a:gd name="T8" fmla="*/ 3 w 216"/>
                <a:gd name="T9" fmla="*/ 17 h 70"/>
                <a:gd name="T10" fmla="*/ 3 w 216"/>
                <a:gd name="T11" fmla="*/ 17 h 70"/>
                <a:gd name="T12" fmla="*/ 3 w 216"/>
                <a:gd name="T13" fmla="*/ 17 h 70"/>
                <a:gd name="T14" fmla="*/ 3 w 216"/>
                <a:gd name="T15" fmla="*/ 17 h 70"/>
                <a:gd name="T16" fmla="*/ 3 w 216"/>
                <a:gd name="T17" fmla="*/ 17 h 70"/>
                <a:gd name="T18" fmla="*/ 3 w 216"/>
                <a:gd name="T19" fmla="*/ 17 h 70"/>
                <a:gd name="T20" fmla="*/ 3 w 216"/>
                <a:gd name="T21" fmla="*/ 17 h 70"/>
                <a:gd name="T22" fmla="*/ 3 w 216"/>
                <a:gd name="T23" fmla="*/ 17 h 70"/>
                <a:gd name="T24" fmla="*/ 3 w 216"/>
                <a:gd name="T25" fmla="*/ 17 h 70"/>
                <a:gd name="T26" fmla="*/ 3 w 216"/>
                <a:gd name="T27" fmla="*/ 17 h 70"/>
                <a:gd name="T28" fmla="*/ 3 w 216"/>
                <a:gd name="T29" fmla="*/ 17 h 70"/>
                <a:gd name="T30" fmla="*/ 3 w 216"/>
                <a:gd name="T31" fmla="*/ 17 h 70"/>
                <a:gd name="T32" fmla="*/ 3 w 216"/>
                <a:gd name="T33" fmla="*/ 17 h 70"/>
                <a:gd name="T34" fmla="*/ 0 w 216"/>
                <a:gd name="T35" fmla="*/ 17 h 70"/>
                <a:gd name="T36" fmla="*/ 3 w 216"/>
                <a:gd name="T37" fmla="*/ 17 h 70"/>
                <a:gd name="T38" fmla="*/ 3 w 216"/>
                <a:gd name="T39" fmla="*/ 17 h 70"/>
                <a:gd name="T40" fmla="*/ 3 w 216"/>
                <a:gd name="T41" fmla="*/ 17 h 70"/>
                <a:gd name="T42" fmla="*/ 3 w 216"/>
                <a:gd name="T43" fmla="*/ 17 h 70"/>
                <a:gd name="T44" fmla="*/ 3 w 216"/>
                <a:gd name="T45" fmla="*/ 17 h 70"/>
                <a:gd name="T46" fmla="*/ 3 w 216"/>
                <a:gd name="T47" fmla="*/ 17 h 70"/>
                <a:gd name="T48" fmla="*/ 3 w 216"/>
                <a:gd name="T49" fmla="*/ 17 h 70"/>
                <a:gd name="T50" fmla="*/ 3 w 216"/>
                <a:gd name="T51" fmla="*/ 17 h 70"/>
                <a:gd name="T52" fmla="*/ 3 w 216"/>
                <a:gd name="T53" fmla="*/ 17 h 70"/>
                <a:gd name="T54" fmla="*/ 3 w 216"/>
                <a:gd name="T55" fmla="*/ 17 h 70"/>
                <a:gd name="T56" fmla="*/ 3 w 216"/>
                <a:gd name="T57" fmla="*/ 17 h 70"/>
                <a:gd name="T58" fmla="*/ 3 w 216"/>
                <a:gd name="T59" fmla="*/ 17 h 70"/>
                <a:gd name="T60" fmla="*/ 3 w 216"/>
                <a:gd name="T61" fmla="*/ 17 h 70"/>
                <a:gd name="T62" fmla="*/ 3 w 216"/>
                <a:gd name="T63" fmla="*/ 17 h 70"/>
                <a:gd name="T64" fmla="*/ 3 w 216"/>
                <a:gd name="T65" fmla="*/ 17 h 70"/>
                <a:gd name="T66" fmla="*/ 3 w 216"/>
                <a:gd name="T67" fmla="*/ 17 h 70"/>
                <a:gd name="T68" fmla="*/ 3 w 216"/>
                <a:gd name="T69" fmla="*/ 17 h 70"/>
                <a:gd name="T70" fmla="*/ 3 w 216"/>
                <a:gd name="T71" fmla="*/ 17 h 70"/>
                <a:gd name="T72" fmla="*/ 3 w 216"/>
                <a:gd name="T73" fmla="*/ 17 h 70"/>
                <a:gd name="T74" fmla="*/ 3 w 216"/>
                <a:gd name="T75" fmla="*/ 17 h 70"/>
                <a:gd name="T76" fmla="*/ 3 w 216"/>
                <a:gd name="T77" fmla="*/ 17 h 70"/>
                <a:gd name="T78" fmla="*/ 3 w 216"/>
                <a:gd name="T79" fmla="*/ 17 h 70"/>
                <a:gd name="T80" fmla="*/ 3 w 216"/>
                <a:gd name="T81" fmla="*/ 11 h 70"/>
                <a:gd name="T82" fmla="*/ 3 w 216"/>
                <a:gd name="T83" fmla="*/ 0 h 70"/>
                <a:gd name="T84" fmla="*/ 3 w 216"/>
                <a:gd name="T85" fmla="*/ 0 h 70"/>
                <a:gd name="T86" fmla="*/ 3 w 216"/>
                <a:gd name="T87" fmla="*/ 0 h 70"/>
                <a:gd name="T88" fmla="*/ 3 w 216"/>
                <a:gd name="T89" fmla="*/ 0 h 70"/>
                <a:gd name="T90" fmla="*/ 3 w 216"/>
                <a:gd name="T91" fmla="*/ 0 h 70"/>
                <a:gd name="T92" fmla="*/ 3 w 216"/>
                <a:gd name="T93" fmla="*/ 1 h 70"/>
                <a:gd name="T94" fmla="*/ 3 w 216"/>
                <a:gd name="T95" fmla="*/ 1 h 70"/>
                <a:gd name="T96" fmla="*/ 3 w 216"/>
                <a:gd name="T97" fmla="*/ 1 h 70"/>
                <a:gd name="T98" fmla="*/ 3 w 216"/>
                <a:gd name="T99" fmla="*/ 2 h 70"/>
                <a:gd name="T100" fmla="*/ 3 w 216"/>
                <a:gd name="T101" fmla="*/ 3 h 70"/>
                <a:gd name="T102" fmla="*/ 3 w 216"/>
                <a:gd name="T103" fmla="*/ 3 h 70"/>
                <a:gd name="T104" fmla="*/ 3 w 216"/>
                <a:gd name="T105" fmla="*/ 4 h 70"/>
                <a:gd name="T106" fmla="*/ 3 w 216"/>
                <a:gd name="T107" fmla="*/ 4 h 70"/>
                <a:gd name="T108" fmla="*/ 3 w 216"/>
                <a:gd name="T109" fmla="*/ 5 h 70"/>
                <a:gd name="T110" fmla="*/ 3 w 216"/>
                <a:gd name="T111" fmla="*/ 6 h 70"/>
                <a:gd name="T112" fmla="*/ 3 w 216"/>
                <a:gd name="T113" fmla="*/ 6 h 70"/>
                <a:gd name="T114" fmla="*/ 3 w 216"/>
                <a:gd name="T115" fmla="*/ 6 h 7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16"/>
                <a:gd name="T175" fmla="*/ 0 h 70"/>
                <a:gd name="T176" fmla="*/ 216 w 216"/>
                <a:gd name="T177" fmla="*/ 70 h 7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16" h="70">
                  <a:moveTo>
                    <a:pt x="115" y="6"/>
                  </a:moveTo>
                  <a:lnTo>
                    <a:pt x="115" y="6"/>
                  </a:lnTo>
                  <a:lnTo>
                    <a:pt x="105" y="15"/>
                  </a:lnTo>
                  <a:lnTo>
                    <a:pt x="95" y="23"/>
                  </a:lnTo>
                  <a:lnTo>
                    <a:pt x="86" y="28"/>
                  </a:lnTo>
                  <a:lnTo>
                    <a:pt x="77" y="33"/>
                  </a:lnTo>
                  <a:lnTo>
                    <a:pt x="69" y="35"/>
                  </a:lnTo>
                  <a:lnTo>
                    <a:pt x="61" y="37"/>
                  </a:lnTo>
                  <a:lnTo>
                    <a:pt x="55" y="37"/>
                  </a:lnTo>
                  <a:lnTo>
                    <a:pt x="48" y="37"/>
                  </a:lnTo>
                  <a:lnTo>
                    <a:pt x="42" y="37"/>
                  </a:lnTo>
                  <a:lnTo>
                    <a:pt x="36" y="36"/>
                  </a:lnTo>
                  <a:lnTo>
                    <a:pt x="30" y="35"/>
                  </a:lnTo>
                  <a:lnTo>
                    <a:pt x="24" y="35"/>
                  </a:lnTo>
                  <a:lnTo>
                    <a:pt x="19" y="35"/>
                  </a:lnTo>
                  <a:lnTo>
                    <a:pt x="12" y="36"/>
                  </a:lnTo>
                  <a:lnTo>
                    <a:pt x="7" y="38"/>
                  </a:lnTo>
                  <a:lnTo>
                    <a:pt x="0" y="41"/>
                  </a:lnTo>
                  <a:lnTo>
                    <a:pt x="11" y="45"/>
                  </a:lnTo>
                  <a:lnTo>
                    <a:pt x="22" y="49"/>
                  </a:lnTo>
                  <a:lnTo>
                    <a:pt x="33" y="52"/>
                  </a:lnTo>
                  <a:lnTo>
                    <a:pt x="43" y="56"/>
                  </a:lnTo>
                  <a:lnTo>
                    <a:pt x="52" y="60"/>
                  </a:lnTo>
                  <a:lnTo>
                    <a:pt x="61" y="63"/>
                  </a:lnTo>
                  <a:lnTo>
                    <a:pt x="71" y="64"/>
                  </a:lnTo>
                  <a:lnTo>
                    <a:pt x="79" y="67"/>
                  </a:lnTo>
                  <a:lnTo>
                    <a:pt x="88" y="68"/>
                  </a:lnTo>
                  <a:lnTo>
                    <a:pt x="97" y="69"/>
                  </a:lnTo>
                  <a:lnTo>
                    <a:pt x="105" y="69"/>
                  </a:lnTo>
                  <a:lnTo>
                    <a:pt x="114" y="68"/>
                  </a:lnTo>
                  <a:lnTo>
                    <a:pt x="121" y="66"/>
                  </a:lnTo>
                  <a:lnTo>
                    <a:pt x="129" y="63"/>
                  </a:lnTo>
                  <a:lnTo>
                    <a:pt x="138" y="59"/>
                  </a:lnTo>
                  <a:lnTo>
                    <a:pt x="145" y="53"/>
                  </a:lnTo>
                  <a:lnTo>
                    <a:pt x="157" y="43"/>
                  </a:lnTo>
                  <a:lnTo>
                    <a:pt x="166" y="35"/>
                  </a:lnTo>
                  <a:lnTo>
                    <a:pt x="170" y="32"/>
                  </a:lnTo>
                  <a:lnTo>
                    <a:pt x="174" y="28"/>
                  </a:lnTo>
                  <a:lnTo>
                    <a:pt x="178" y="24"/>
                  </a:lnTo>
                  <a:lnTo>
                    <a:pt x="185" y="20"/>
                  </a:lnTo>
                  <a:lnTo>
                    <a:pt x="197" y="11"/>
                  </a:lnTo>
                  <a:lnTo>
                    <a:pt x="215" y="0"/>
                  </a:lnTo>
                  <a:lnTo>
                    <a:pt x="208" y="0"/>
                  </a:lnTo>
                  <a:lnTo>
                    <a:pt x="199" y="0"/>
                  </a:lnTo>
                  <a:lnTo>
                    <a:pt x="192" y="0"/>
                  </a:lnTo>
                  <a:lnTo>
                    <a:pt x="183" y="0"/>
                  </a:lnTo>
                  <a:lnTo>
                    <a:pt x="175" y="1"/>
                  </a:lnTo>
                  <a:lnTo>
                    <a:pt x="167" y="1"/>
                  </a:lnTo>
                  <a:lnTo>
                    <a:pt x="159" y="1"/>
                  </a:lnTo>
                  <a:lnTo>
                    <a:pt x="152" y="2"/>
                  </a:lnTo>
                  <a:lnTo>
                    <a:pt x="144" y="3"/>
                  </a:lnTo>
                  <a:lnTo>
                    <a:pt x="138" y="3"/>
                  </a:lnTo>
                  <a:lnTo>
                    <a:pt x="131" y="4"/>
                  </a:lnTo>
                  <a:lnTo>
                    <a:pt x="127" y="4"/>
                  </a:lnTo>
                  <a:lnTo>
                    <a:pt x="122" y="5"/>
                  </a:lnTo>
                  <a:lnTo>
                    <a:pt x="118" y="6"/>
                  </a:lnTo>
                  <a:lnTo>
                    <a:pt x="116" y="6"/>
                  </a:lnTo>
                  <a:lnTo>
                    <a:pt x="115" y="6"/>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650" name="Freeform 94"/>
            <p:cNvSpPr>
              <a:spLocks/>
            </p:cNvSpPr>
            <p:nvPr/>
          </p:nvSpPr>
          <p:spPr bwMode="auto">
            <a:xfrm>
              <a:off x="1234" y="3427"/>
              <a:ext cx="57" cy="28"/>
            </a:xfrm>
            <a:custGeom>
              <a:avLst/>
              <a:gdLst>
                <a:gd name="T0" fmla="*/ 3 w 68"/>
                <a:gd name="T1" fmla="*/ 7 h 30"/>
                <a:gd name="T2" fmla="*/ 3 w 68"/>
                <a:gd name="T3" fmla="*/ 7 h 30"/>
                <a:gd name="T4" fmla="*/ 3 w 68"/>
                <a:gd name="T5" fmla="*/ 5 h 30"/>
                <a:gd name="T6" fmla="*/ 3 w 68"/>
                <a:gd name="T7" fmla="*/ 2 h 30"/>
                <a:gd name="T8" fmla="*/ 3 w 68"/>
                <a:gd name="T9" fmla="*/ 0 h 30"/>
                <a:gd name="T10" fmla="*/ 3 w 68"/>
                <a:gd name="T11" fmla="*/ 0 h 30"/>
                <a:gd name="T12" fmla="*/ 3 w 68"/>
                <a:gd name="T13" fmla="*/ 1 h 30"/>
                <a:gd name="T14" fmla="*/ 3 w 68"/>
                <a:gd name="T15" fmla="*/ 4 h 30"/>
                <a:gd name="T16" fmla="*/ 3 w 68"/>
                <a:gd name="T17" fmla="*/ 7 h 30"/>
                <a:gd name="T18" fmla="*/ 3 w 68"/>
                <a:gd name="T19" fmla="*/ 7 h 30"/>
                <a:gd name="T20" fmla="*/ 3 w 68"/>
                <a:gd name="T21" fmla="*/ 7 h 30"/>
                <a:gd name="T22" fmla="*/ 3 w 68"/>
                <a:gd name="T23" fmla="*/ 7 h 30"/>
                <a:gd name="T24" fmla="*/ 3 w 68"/>
                <a:gd name="T25" fmla="*/ 7 h 30"/>
                <a:gd name="T26" fmla="*/ 3 w 68"/>
                <a:gd name="T27" fmla="*/ 7 h 30"/>
                <a:gd name="T28" fmla="*/ 0 w 68"/>
                <a:gd name="T29" fmla="*/ 7 h 30"/>
                <a:gd name="T30" fmla="*/ 0 w 68"/>
                <a:gd name="T31" fmla="*/ 7 h 30"/>
                <a:gd name="T32" fmla="*/ 3 w 68"/>
                <a:gd name="T33" fmla="*/ 7 h 30"/>
                <a:gd name="T34" fmla="*/ 3 w 68"/>
                <a:gd name="T35" fmla="*/ 7 h 30"/>
                <a:gd name="T36" fmla="*/ 3 w 68"/>
                <a:gd name="T37" fmla="*/ 7 h 30"/>
                <a:gd name="T38" fmla="*/ 3 w 68"/>
                <a:gd name="T39" fmla="*/ 7 h 30"/>
                <a:gd name="T40" fmla="*/ 3 w 68"/>
                <a:gd name="T41" fmla="*/ 7 h 30"/>
                <a:gd name="T42" fmla="*/ 3 w 68"/>
                <a:gd name="T43" fmla="*/ 7 h 30"/>
                <a:gd name="T44" fmla="*/ 3 w 68"/>
                <a:gd name="T45" fmla="*/ 7 h 30"/>
                <a:gd name="T46" fmla="*/ 3 w 68"/>
                <a:gd name="T47" fmla="*/ 7 h 30"/>
                <a:gd name="T48" fmla="*/ 3 w 68"/>
                <a:gd name="T49" fmla="*/ 7 h 3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8"/>
                <a:gd name="T76" fmla="*/ 0 h 30"/>
                <a:gd name="T77" fmla="*/ 68 w 68"/>
                <a:gd name="T78" fmla="*/ 30 h 3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8" h="30">
                  <a:moveTo>
                    <a:pt x="67" y="17"/>
                  </a:moveTo>
                  <a:lnTo>
                    <a:pt x="67" y="10"/>
                  </a:lnTo>
                  <a:lnTo>
                    <a:pt x="65" y="5"/>
                  </a:lnTo>
                  <a:lnTo>
                    <a:pt x="63" y="2"/>
                  </a:lnTo>
                  <a:lnTo>
                    <a:pt x="60" y="0"/>
                  </a:lnTo>
                  <a:lnTo>
                    <a:pt x="56" y="0"/>
                  </a:lnTo>
                  <a:lnTo>
                    <a:pt x="51" y="1"/>
                  </a:lnTo>
                  <a:lnTo>
                    <a:pt x="47" y="4"/>
                  </a:lnTo>
                  <a:lnTo>
                    <a:pt x="41" y="7"/>
                  </a:lnTo>
                  <a:lnTo>
                    <a:pt x="35" y="11"/>
                  </a:lnTo>
                  <a:lnTo>
                    <a:pt x="27" y="14"/>
                  </a:lnTo>
                  <a:lnTo>
                    <a:pt x="18" y="17"/>
                  </a:lnTo>
                  <a:lnTo>
                    <a:pt x="9" y="18"/>
                  </a:lnTo>
                  <a:lnTo>
                    <a:pt x="5" y="20"/>
                  </a:lnTo>
                  <a:lnTo>
                    <a:pt x="0" y="22"/>
                  </a:lnTo>
                  <a:lnTo>
                    <a:pt x="5" y="24"/>
                  </a:lnTo>
                  <a:lnTo>
                    <a:pt x="9" y="26"/>
                  </a:lnTo>
                  <a:lnTo>
                    <a:pt x="19" y="27"/>
                  </a:lnTo>
                  <a:lnTo>
                    <a:pt x="28" y="28"/>
                  </a:lnTo>
                  <a:lnTo>
                    <a:pt x="39" y="29"/>
                  </a:lnTo>
                  <a:lnTo>
                    <a:pt x="50" y="28"/>
                  </a:lnTo>
                  <a:lnTo>
                    <a:pt x="59" y="26"/>
                  </a:lnTo>
                  <a:lnTo>
                    <a:pt x="64" y="22"/>
                  </a:lnTo>
                  <a:lnTo>
                    <a:pt x="67" y="17"/>
                  </a:lnTo>
                </a:path>
              </a:pathLst>
            </a:custGeom>
            <a:solidFill>
              <a:srgbClr val="E0C08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51" name="Freeform 95"/>
            <p:cNvSpPr>
              <a:spLocks/>
            </p:cNvSpPr>
            <p:nvPr/>
          </p:nvSpPr>
          <p:spPr bwMode="auto">
            <a:xfrm>
              <a:off x="1234" y="3427"/>
              <a:ext cx="61" cy="33"/>
            </a:xfrm>
            <a:custGeom>
              <a:avLst/>
              <a:gdLst>
                <a:gd name="T0" fmla="*/ 3 w 73"/>
                <a:gd name="T1" fmla="*/ 8 h 35"/>
                <a:gd name="T2" fmla="*/ 3 w 73"/>
                <a:gd name="T3" fmla="*/ 8 h 35"/>
                <a:gd name="T4" fmla="*/ 3 w 73"/>
                <a:gd name="T5" fmla="*/ 8 h 35"/>
                <a:gd name="T6" fmla="*/ 3 w 73"/>
                <a:gd name="T7" fmla="*/ 6 h 35"/>
                <a:gd name="T8" fmla="*/ 3 w 73"/>
                <a:gd name="T9" fmla="*/ 2 h 35"/>
                <a:gd name="T10" fmla="*/ 3 w 73"/>
                <a:gd name="T11" fmla="*/ 0 h 35"/>
                <a:gd name="T12" fmla="*/ 3 w 73"/>
                <a:gd name="T13" fmla="*/ 0 h 35"/>
                <a:gd name="T14" fmla="*/ 3 w 73"/>
                <a:gd name="T15" fmla="*/ 1 h 35"/>
                <a:gd name="T16" fmla="*/ 3 w 73"/>
                <a:gd name="T17" fmla="*/ 5 h 35"/>
                <a:gd name="T18" fmla="*/ 3 w 73"/>
                <a:gd name="T19" fmla="*/ 8 h 35"/>
                <a:gd name="T20" fmla="*/ 3 w 73"/>
                <a:gd name="T21" fmla="*/ 8 h 35"/>
                <a:gd name="T22" fmla="*/ 3 w 73"/>
                <a:gd name="T23" fmla="*/ 8 h 35"/>
                <a:gd name="T24" fmla="*/ 3 w 73"/>
                <a:gd name="T25" fmla="*/ 8 h 35"/>
                <a:gd name="T26" fmla="*/ 3 w 73"/>
                <a:gd name="T27" fmla="*/ 8 h 35"/>
                <a:gd name="T28" fmla="*/ 3 w 73"/>
                <a:gd name="T29" fmla="*/ 8 h 35"/>
                <a:gd name="T30" fmla="*/ 0 w 73"/>
                <a:gd name="T31" fmla="*/ 8 h 35"/>
                <a:gd name="T32" fmla="*/ 0 w 73"/>
                <a:gd name="T33" fmla="*/ 8 h 35"/>
                <a:gd name="T34" fmla="*/ 3 w 73"/>
                <a:gd name="T35" fmla="*/ 8 h 35"/>
                <a:gd name="T36" fmla="*/ 3 w 73"/>
                <a:gd name="T37" fmla="*/ 8 h 35"/>
                <a:gd name="T38" fmla="*/ 3 w 73"/>
                <a:gd name="T39" fmla="*/ 8 h 35"/>
                <a:gd name="T40" fmla="*/ 3 w 73"/>
                <a:gd name="T41" fmla="*/ 8 h 35"/>
                <a:gd name="T42" fmla="*/ 3 w 73"/>
                <a:gd name="T43" fmla="*/ 8 h 35"/>
                <a:gd name="T44" fmla="*/ 3 w 73"/>
                <a:gd name="T45" fmla="*/ 8 h 35"/>
                <a:gd name="T46" fmla="*/ 3 w 73"/>
                <a:gd name="T47" fmla="*/ 8 h 35"/>
                <a:gd name="T48" fmla="*/ 3 w 73"/>
                <a:gd name="T49" fmla="*/ 8 h 35"/>
                <a:gd name="T50" fmla="*/ 3 w 73"/>
                <a:gd name="T51" fmla="*/ 8 h 3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73"/>
                <a:gd name="T79" fmla="*/ 0 h 35"/>
                <a:gd name="T80" fmla="*/ 73 w 73"/>
                <a:gd name="T81" fmla="*/ 35 h 35"/>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73" h="35">
                  <a:moveTo>
                    <a:pt x="72" y="19"/>
                  </a:moveTo>
                  <a:lnTo>
                    <a:pt x="72" y="19"/>
                  </a:lnTo>
                  <a:lnTo>
                    <a:pt x="72" y="12"/>
                  </a:lnTo>
                  <a:lnTo>
                    <a:pt x="70" y="6"/>
                  </a:lnTo>
                  <a:lnTo>
                    <a:pt x="68" y="2"/>
                  </a:lnTo>
                  <a:lnTo>
                    <a:pt x="65" y="0"/>
                  </a:lnTo>
                  <a:lnTo>
                    <a:pt x="60" y="0"/>
                  </a:lnTo>
                  <a:lnTo>
                    <a:pt x="55" y="1"/>
                  </a:lnTo>
                  <a:lnTo>
                    <a:pt x="51" y="5"/>
                  </a:lnTo>
                  <a:lnTo>
                    <a:pt x="44" y="8"/>
                  </a:lnTo>
                  <a:lnTo>
                    <a:pt x="37" y="13"/>
                  </a:lnTo>
                  <a:lnTo>
                    <a:pt x="29" y="17"/>
                  </a:lnTo>
                  <a:lnTo>
                    <a:pt x="20" y="19"/>
                  </a:lnTo>
                  <a:lnTo>
                    <a:pt x="10" y="21"/>
                  </a:lnTo>
                  <a:lnTo>
                    <a:pt x="5" y="23"/>
                  </a:lnTo>
                  <a:lnTo>
                    <a:pt x="0" y="25"/>
                  </a:lnTo>
                  <a:lnTo>
                    <a:pt x="0" y="27"/>
                  </a:lnTo>
                  <a:lnTo>
                    <a:pt x="5" y="29"/>
                  </a:lnTo>
                  <a:lnTo>
                    <a:pt x="10" y="30"/>
                  </a:lnTo>
                  <a:lnTo>
                    <a:pt x="21" y="32"/>
                  </a:lnTo>
                  <a:lnTo>
                    <a:pt x="31" y="33"/>
                  </a:lnTo>
                  <a:lnTo>
                    <a:pt x="42" y="34"/>
                  </a:lnTo>
                  <a:lnTo>
                    <a:pt x="53" y="33"/>
                  </a:lnTo>
                  <a:lnTo>
                    <a:pt x="63" y="31"/>
                  </a:lnTo>
                  <a:lnTo>
                    <a:pt x="69" y="26"/>
                  </a:lnTo>
                  <a:lnTo>
                    <a:pt x="72" y="19"/>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652" name="Freeform 96"/>
            <p:cNvSpPr>
              <a:spLocks/>
            </p:cNvSpPr>
            <p:nvPr/>
          </p:nvSpPr>
          <p:spPr bwMode="auto">
            <a:xfrm>
              <a:off x="954" y="3206"/>
              <a:ext cx="135" cy="135"/>
            </a:xfrm>
            <a:custGeom>
              <a:avLst/>
              <a:gdLst>
                <a:gd name="T0" fmla="*/ 3 w 161"/>
                <a:gd name="T1" fmla="*/ 14 h 140"/>
                <a:gd name="T2" fmla="*/ 3 w 161"/>
                <a:gd name="T3" fmla="*/ 14 h 140"/>
                <a:gd name="T4" fmla="*/ 3 w 161"/>
                <a:gd name="T5" fmla="*/ 14 h 140"/>
                <a:gd name="T6" fmla="*/ 3 w 161"/>
                <a:gd name="T7" fmla="*/ 14 h 140"/>
                <a:gd name="T8" fmla="*/ 3 w 161"/>
                <a:gd name="T9" fmla="*/ 14 h 140"/>
                <a:gd name="T10" fmla="*/ 3 w 161"/>
                <a:gd name="T11" fmla="*/ 14 h 140"/>
                <a:gd name="T12" fmla="*/ 3 w 161"/>
                <a:gd name="T13" fmla="*/ 14 h 140"/>
                <a:gd name="T14" fmla="*/ 3 w 161"/>
                <a:gd name="T15" fmla="*/ 14 h 140"/>
                <a:gd name="T16" fmla="*/ 3 w 161"/>
                <a:gd name="T17" fmla="*/ 14 h 140"/>
                <a:gd name="T18" fmla="*/ 3 w 161"/>
                <a:gd name="T19" fmla="*/ 14 h 140"/>
                <a:gd name="T20" fmla="*/ 3 w 161"/>
                <a:gd name="T21" fmla="*/ 14 h 140"/>
                <a:gd name="T22" fmla="*/ 3 w 161"/>
                <a:gd name="T23" fmla="*/ 14 h 140"/>
                <a:gd name="T24" fmla="*/ 3 w 161"/>
                <a:gd name="T25" fmla="*/ 14 h 140"/>
                <a:gd name="T26" fmla="*/ 3 w 161"/>
                <a:gd name="T27" fmla="*/ 14 h 140"/>
                <a:gd name="T28" fmla="*/ 3 w 161"/>
                <a:gd name="T29" fmla="*/ 14 h 140"/>
                <a:gd name="T30" fmla="*/ 3 w 161"/>
                <a:gd name="T31" fmla="*/ 14 h 140"/>
                <a:gd name="T32" fmla="*/ 0 w 161"/>
                <a:gd name="T33" fmla="*/ 14 h 140"/>
                <a:gd name="T34" fmla="*/ 3 w 161"/>
                <a:gd name="T35" fmla="*/ 14 h 140"/>
                <a:gd name="T36" fmla="*/ 3 w 161"/>
                <a:gd name="T37" fmla="*/ 14 h 140"/>
                <a:gd name="T38" fmla="*/ 3 w 161"/>
                <a:gd name="T39" fmla="*/ 14 h 140"/>
                <a:gd name="T40" fmla="*/ 3 w 161"/>
                <a:gd name="T41" fmla="*/ 14 h 140"/>
                <a:gd name="T42" fmla="*/ 3 w 161"/>
                <a:gd name="T43" fmla="*/ 14 h 140"/>
                <a:gd name="T44" fmla="*/ 3 w 161"/>
                <a:gd name="T45" fmla="*/ 14 h 140"/>
                <a:gd name="T46" fmla="*/ 3 w 161"/>
                <a:gd name="T47" fmla="*/ 14 h 140"/>
                <a:gd name="T48" fmla="*/ 3 w 161"/>
                <a:gd name="T49" fmla="*/ 14 h 140"/>
                <a:gd name="T50" fmla="*/ 3 w 161"/>
                <a:gd name="T51" fmla="*/ 14 h 140"/>
                <a:gd name="T52" fmla="*/ 3 w 161"/>
                <a:gd name="T53" fmla="*/ 14 h 140"/>
                <a:gd name="T54" fmla="*/ 3 w 161"/>
                <a:gd name="T55" fmla="*/ 14 h 140"/>
                <a:gd name="T56" fmla="*/ 3 w 161"/>
                <a:gd name="T57" fmla="*/ 14 h 140"/>
                <a:gd name="T58" fmla="*/ 3 w 161"/>
                <a:gd name="T59" fmla="*/ 14 h 140"/>
                <a:gd name="T60" fmla="*/ 3 w 161"/>
                <a:gd name="T61" fmla="*/ 14 h 140"/>
                <a:gd name="T62" fmla="*/ 3 w 161"/>
                <a:gd name="T63" fmla="*/ 14 h 140"/>
                <a:gd name="T64" fmla="*/ 3 w 161"/>
                <a:gd name="T65" fmla="*/ 14 h 140"/>
                <a:gd name="T66" fmla="*/ 3 w 161"/>
                <a:gd name="T67" fmla="*/ 14 h 140"/>
                <a:gd name="T68" fmla="*/ 3 w 161"/>
                <a:gd name="T69" fmla="*/ 14 h 140"/>
                <a:gd name="T70" fmla="*/ 3 w 161"/>
                <a:gd name="T71" fmla="*/ 14 h 140"/>
                <a:gd name="T72" fmla="*/ 3 w 161"/>
                <a:gd name="T73" fmla="*/ 14 h 140"/>
                <a:gd name="T74" fmla="*/ 3 w 161"/>
                <a:gd name="T75" fmla="*/ 13 h 140"/>
                <a:gd name="T76" fmla="*/ 3 w 161"/>
                <a:gd name="T77" fmla="*/ 11 h 140"/>
                <a:gd name="T78" fmla="*/ 3 w 161"/>
                <a:gd name="T79" fmla="*/ 7 h 140"/>
                <a:gd name="T80" fmla="*/ 3 w 161"/>
                <a:gd name="T81" fmla="*/ 0 h 140"/>
                <a:gd name="T82" fmla="*/ 3 w 161"/>
                <a:gd name="T83" fmla="*/ 11 h 140"/>
                <a:gd name="T84" fmla="*/ 3 w 161"/>
                <a:gd name="T85" fmla="*/ 14 h 140"/>
                <a:gd name="T86" fmla="*/ 3 w 161"/>
                <a:gd name="T87" fmla="*/ 14 h 140"/>
                <a:gd name="T88" fmla="*/ 3 w 161"/>
                <a:gd name="T89" fmla="*/ 14 h 140"/>
                <a:gd name="T90" fmla="*/ 3 w 161"/>
                <a:gd name="T91" fmla="*/ 14 h 140"/>
                <a:gd name="T92" fmla="*/ 3 w 161"/>
                <a:gd name="T93" fmla="*/ 14 h 140"/>
                <a:gd name="T94" fmla="*/ 3 w 161"/>
                <a:gd name="T95" fmla="*/ 14 h 140"/>
                <a:gd name="T96" fmla="*/ 3 w 161"/>
                <a:gd name="T97" fmla="*/ 14 h 14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61"/>
                <a:gd name="T148" fmla="*/ 0 h 140"/>
                <a:gd name="T149" fmla="*/ 161 w 161"/>
                <a:gd name="T150" fmla="*/ 140 h 14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61" h="140">
                  <a:moveTo>
                    <a:pt x="96" y="72"/>
                  </a:moveTo>
                  <a:lnTo>
                    <a:pt x="83" y="75"/>
                  </a:lnTo>
                  <a:lnTo>
                    <a:pt x="70" y="78"/>
                  </a:lnTo>
                  <a:lnTo>
                    <a:pt x="60" y="81"/>
                  </a:lnTo>
                  <a:lnTo>
                    <a:pt x="53" y="86"/>
                  </a:lnTo>
                  <a:lnTo>
                    <a:pt x="45" y="91"/>
                  </a:lnTo>
                  <a:lnTo>
                    <a:pt x="40" y="95"/>
                  </a:lnTo>
                  <a:lnTo>
                    <a:pt x="36" y="100"/>
                  </a:lnTo>
                  <a:lnTo>
                    <a:pt x="32" y="105"/>
                  </a:lnTo>
                  <a:lnTo>
                    <a:pt x="28" y="109"/>
                  </a:lnTo>
                  <a:lnTo>
                    <a:pt x="24" y="115"/>
                  </a:lnTo>
                  <a:lnTo>
                    <a:pt x="22" y="119"/>
                  </a:lnTo>
                  <a:lnTo>
                    <a:pt x="18" y="124"/>
                  </a:lnTo>
                  <a:lnTo>
                    <a:pt x="15" y="128"/>
                  </a:lnTo>
                  <a:lnTo>
                    <a:pt x="11" y="132"/>
                  </a:lnTo>
                  <a:lnTo>
                    <a:pt x="7" y="135"/>
                  </a:lnTo>
                  <a:lnTo>
                    <a:pt x="0" y="139"/>
                  </a:lnTo>
                  <a:lnTo>
                    <a:pt x="4" y="128"/>
                  </a:lnTo>
                  <a:lnTo>
                    <a:pt x="8" y="119"/>
                  </a:lnTo>
                  <a:lnTo>
                    <a:pt x="11" y="108"/>
                  </a:lnTo>
                  <a:lnTo>
                    <a:pt x="13" y="99"/>
                  </a:lnTo>
                  <a:lnTo>
                    <a:pt x="17" y="89"/>
                  </a:lnTo>
                  <a:lnTo>
                    <a:pt x="21" y="80"/>
                  </a:lnTo>
                  <a:lnTo>
                    <a:pt x="24" y="72"/>
                  </a:lnTo>
                  <a:lnTo>
                    <a:pt x="27" y="63"/>
                  </a:lnTo>
                  <a:lnTo>
                    <a:pt x="32" y="56"/>
                  </a:lnTo>
                  <a:lnTo>
                    <a:pt x="36" y="49"/>
                  </a:lnTo>
                  <a:lnTo>
                    <a:pt x="40" y="43"/>
                  </a:lnTo>
                  <a:lnTo>
                    <a:pt x="47" y="36"/>
                  </a:lnTo>
                  <a:lnTo>
                    <a:pt x="53" y="32"/>
                  </a:lnTo>
                  <a:lnTo>
                    <a:pt x="60" y="28"/>
                  </a:lnTo>
                  <a:lnTo>
                    <a:pt x="68" y="24"/>
                  </a:lnTo>
                  <a:lnTo>
                    <a:pt x="77" y="21"/>
                  </a:lnTo>
                  <a:lnTo>
                    <a:pt x="93" y="18"/>
                  </a:lnTo>
                  <a:lnTo>
                    <a:pt x="103" y="16"/>
                  </a:lnTo>
                  <a:lnTo>
                    <a:pt x="108" y="15"/>
                  </a:lnTo>
                  <a:lnTo>
                    <a:pt x="114" y="14"/>
                  </a:lnTo>
                  <a:lnTo>
                    <a:pt x="120" y="13"/>
                  </a:lnTo>
                  <a:lnTo>
                    <a:pt x="127" y="11"/>
                  </a:lnTo>
                  <a:lnTo>
                    <a:pt x="140" y="7"/>
                  </a:lnTo>
                  <a:lnTo>
                    <a:pt x="160" y="0"/>
                  </a:lnTo>
                  <a:lnTo>
                    <a:pt x="151" y="11"/>
                  </a:lnTo>
                  <a:lnTo>
                    <a:pt x="141" y="23"/>
                  </a:lnTo>
                  <a:lnTo>
                    <a:pt x="130" y="35"/>
                  </a:lnTo>
                  <a:lnTo>
                    <a:pt x="121" y="47"/>
                  </a:lnTo>
                  <a:lnTo>
                    <a:pt x="111" y="57"/>
                  </a:lnTo>
                  <a:lnTo>
                    <a:pt x="104" y="64"/>
                  </a:lnTo>
                  <a:lnTo>
                    <a:pt x="98" y="70"/>
                  </a:lnTo>
                  <a:lnTo>
                    <a:pt x="96" y="72"/>
                  </a:lnTo>
                </a:path>
              </a:pathLst>
            </a:custGeom>
            <a:solidFill>
              <a:srgbClr val="A0200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53" name="Freeform 97"/>
            <p:cNvSpPr>
              <a:spLocks/>
            </p:cNvSpPr>
            <p:nvPr/>
          </p:nvSpPr>
          <p:spPr bwMode="auto">
            <a:xfrm>
              <a:off x="954" y="3206"/>
              <a:ext cx="139" cy="141"/>
            </a:xfrm>
            <a:custGeom>
              <a:avLst/>
              <a:gdLst>
                <a:gd name="T0" fmla="*/ 2 w 167"/>
                <a:gd name="T1" fmla="*/ 14 h 146"/>
                <a:gd name="T2" fmla="*/ 2 w 167"/>
                <a:gd name="T3" fmla="*/ 14 h 146"/>
                <a:gd name="T4" fmla="*/ 2 w 167"/>
                <a:gd name="T5" fmla="*/ 14 h 146"/>
                <a:gd name="T6" fmla="*/ 2 w 167"/>
                <a:gd name="T7" fmla="*/ 14 h 146"/>
                <a:gd name="T8" fmla="*/ 2 w 167"/>
                <a:gd name="T9" fmla="*/ 14 h 146"/>
                <a:gd name="T10" fmla="*/ 2 w 167"/>
                <a:gd name="T11" fmla="*/ 14 h 146"/>
                <a:gd name="T12" fmla="*/ 2 w 167"/>
                <a:gd name="T13" fmla="*/ 14 h 146"/>
                <a:gd name="T14" fmla="*/ 2 w 167"/>
                <a:gd name="T15" fmla="*/ 14 h 146"/>
                <a:gd name="T16" fmla="*/ 2 w 167"/>
                <a:gd name="T17" fmla="*/ 14 h 146"/>
                <a:gd name="T18" fmla="*/ 2 w 167"/>
                <a:gd name="T19" fmla="*/ 14 h 146"/>
                <a:gd name="T20" fmla="*/ 2 w 167"/>
                <a:gd name="T21" fmla="*/ 14 h 146"/>
                <a:gd name="T22" fmla="*/ 2 w 167"/>
                <a:gd name="T23" fmla="*/ 14 h 146"/>
                <a:gd name="T24" fmla="*/ 2 w 167"/>
                <a:gd name="T25" fmla="*/ 14 h 146"/>
                <a:gd name="T26" fmla="*/ 2 w 167"/>
                <a:gd name="T27" fmla="*/ 14 h 146"/>
                <a:gd name="T28" fmla="*/ 2 w 167"/>
                <a:gd name="T29" fmla="*/ 14 h 146"/>
                <a:gd name="T30" fmla="*/ 2 w 167"/>
                <a:gd name="T31" fmla="*/ 14 h 146"/>
                <a:gd name="T32" fmla="*/ 2 w 167"/>
                <a:gd name="T33" fmla="*/ 14 h 146"/>
                <a:gd name="T34" fmla="*/ 0 w 167"/>
                <a:gd name="T35" fmla="*/ 14 h 146"/>
                <a:gd name="T36" fmla="*/ 2 w 167"/>
                <a:gd name="T37" fmla="*/ 14 h 146"/>
                <a:gd name="T38" fmla="*/ 2 w 167"/>
                <a:gd name="T39" fmla="*/ 14 h 146"/>
                <a:gd name="T40" fmla="*/ 2 w 167"/>
                <a:gd name="T41" fmla="*/ 14 h 146"/>
                <a:gd name="T42" fmla="*/ 2 w 167"/>
                <a:gd name="T43" fmla="*/ 14 h 146"/>
                <a:gd name="T44" fmla="*/ 2 w 167"/>
                <a:gd name="T45" fmla="*/ 14 h 146"/>
                <a:gd name="T46" fmla="*/ 2 w 167"/>
                <a:gd name="T47" fmla="*/ 14 h 146"/>
                <a:gd name="T48" fmla="*/ 2 w 167"/>
                <a:gd name="T49" fmla="*/ 14 h 146"/>
                <a:gd name="T50" fmla="*/ 2 w 167"/>
                <a:gd name="T51" fmla="*/ 14 h 146"/>
                <a:gd name="T52" fmla="*/ 2 w 167"/>
                <a:gd name="T53" fmla="*/ 14 h 146"/>
                <a:gd name="T54" fmla="*/ 2 w 167"/>
                <a:gd name="T55" fmla="*/ 14 h 146"/>
                <a:gd name="T56" fmla="*/ 2 w 167"/>
                <a:gd name="T57" fmla="*/ 14 h 146"/>
                <a:gd name="T58" fmla="*/ 2 w 167"/>
                <a:gd name="T59" fmla="*/ 14 h 146"/>
                <a:gd name="T60" fmla="*/ 2 w 167"/>
                <a:gd name="T61" fmla="*/ 14 h 146"/>
                <a:gd name="T62" fmla="*/ 2 w 167"/>
                <a:gd name="T63" fmla="*/ 14 h 146"/>
                <a:gd name="T64" fmla="*/ 2 w 167"/>
                <a:gd name="T65" fmla="*/ 14 h 146"/>
                <a:gd name="T66" fmla="*/ 2 w 167"/>
                <a:gd name="T67" fmla="*/ 14 h 146"/>
                <a:gd name="T68" fmla="*/ 2 w 167"/>
                <a:gd name="T69" fmla="*/ 14 h 146"/>
                <a:gd name="T70" fmla="*/ 2 w 167"/>
                <a:gd name="T71" fmla="*/ 14 h 146"/>
                <a:gd name="T72" fmla="*/ 2 w 167"/>
                <a:gd name="T73" fmla="*/ 14 h 146"/>
                <a:gd name="T74" fmla="*/ 2 w 167"/>
                <a:gd name="T75" fmla="*/ 14 h 146"/>
                <a:gd name="T76" fmla="*/ 2 w 167"/>
                <a:gd name="T77" fmla="*/ 14 h 146"/>
                <a:gd name="T78" fmla="*/ 2 w 167"/>
                <a:gd name="T79" fmla="*/ 11 h 146"/>
                <a:gd name="T80" fmla="*/ 2 w 167"/>
                <a:gd name="T81" fmla="*/ 7 h 146"/>
                <a:gd name="T82" fmla="*/ 2 w 167"/>
                <a:gd name="T83" fmla="*/ 0 h 146"/>
                <a:gd name="T84" fmla="*/ 2 w 167"/>
                <a:gd name="T85" fmla="*/ 11 h 146"/>
                <a:gd name="T86" fmla="*/ 2 w 167"/>
                <a:gd name="T87" fmla="*/ 14 h 146"/>
                <a:gd name="T88" fmla="*/ 2 w 167"/>
                <a:gd name="T89" fmla="*/ 14 h 146"/>
                <a:gd name="T90" fmla="*/ 2 w 167"/>
                <a:gd name="T91" fmla="*/ 14 h 146"/>
                <a:gd name="T92" fmla="*/ 2 w 167"/>
                <a:gd name="T93" fmla="*/ 14 h 146"/>
                <a:gd name="T94" fmla="*/ 2 w 167"/>
                <a:gd name="T95" fmla="*/ 14 h 146"/>
                <a:gd name="T96" fmla="*/ 2 w 167"/>
                <a:gd name="T97" fmla="*/ 14 h 146"/>
                <a:gd name="T98" fmla="*/ 2 w 167"/>
                <a:gd name="T99" fmla="*/ 14 h 14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67"/>
                <a:gd name="T151" fmla="*/ 0 h 146"/>
                <a:gd name="T152" fmla="*/ 167 w 167"/>
                <a:gd name="T153" fmla="*/ 146 h 14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67" h="146">
                  <a:moveTo>
                    <a:pt x="100" y="75"/>
                  </a:moveTo>
                  <a:lnTo>
                    <a:pt x="100" y="75"/>
                  </a:lnTo>
                  <a:lnTo>
                    <a:pt x="86" y="78"/>
                  </a:lnTo>
                  <a:lnTo>
                    <a:pt x="72" y="81"/>
                  </a:lnTo>
                  <a:lnTo>
                    <a:pt x="62" y="85"/>
                  </a:lnTo>
                  <a:lnTo>
                    <a:pt x="54" y="90"/>
                  </a:lnTo>
                  <a:lnTo>
                    <a:pt x="47" y="95"/>
                  </a:lnTo>
                  <a:lnTo>
                    <a:pt x="41" y="99"/>
                  </a:lnTo>
                  <a:lnTo>
                    <a:pt x="37" y="104"/>
                  </a:lnTo>
                  <a:lnTo>
                    <a:pt x="33" y="109"/>
                  </a:lnTo>
                  <a:lnTo>
                    <a:pt x="29" y="114"/>
                  </a:lnTo>
                  <a:lnTo>
                    <a:pt x="25" y="120"/>
                  </a:lnTo>
                  <a:lnTo>
                    <a:pt x="23" y="124"/>
                  </a:lnTo>
                  <a:lnTo>
                    <a:pt x="19" y="129"/>
                  </a:lnTo>
                  <a:lnTo>
                    <a:pt x="16" y="134"/>
                  </a:lnTo>
                  <a:lnTo>
                    <a:pt x="11" y="138"/>
                  </a:lnTo>
                  <a:lnTo>
                    <a:pt x="7" y="141"/>
                  </a:lnTo>
                  <a:lnTo>
                    <a:pt x="0" y="145"/>
                  </a:lnTo>
                  <a:lnTo>
                    <a:pt x="4" y="134"/>
                  </a:lnTo>
                  <a:lnTo>
                    <a:pt x="8" y="124"/>
                  </a:lnTo>
                  <a:lnTo>
                    <a:pt x="11" y="113"/>
                  </a:lnTo>
                  <a:lnTo>
                    <a:pt x="14" y="103"/>
                  </a:lnTo>
                  <a:lnTo>
                    <a:pt x="18" y="93"/>
                  </a:lnTo>
                  <a:lnTo>
                    <a:pt x="22" y="83"/>
                  </a:lnTo>
                  <a:lnTo>
                    <a:pt x="24" y="75"/>
                  </a:lnTo>
                  <a:lnTo>
                    <a:pt x="28" y="66"/>
                  </a:lnTo>
                  <a:lnTo>
                    <a:pt x="33" y="58"/>
                  </a:lnTo>
                  <a:lnTo>
                    <a:pt x="37" y="51"/>
                  </a:lnTo>
                  <a:lnTo>
                    <a:pt x="42" y="45"/>
                  </a:lnTo>
                  <a:lnTo>
                    <a:pt x="49" y="38"/>
                  </a:lnTo>
                  <a:lnTo>
                    <a:pt x="54" y="33"/>
                  </a:lnTo>
                  <a:lnTo>
                    <a:pt x="62" y="29"/>
                  </a:lnTo>
                  <a:lnTo>
                    <a:pt x="70" y="25"/>
                  </a:lnTo>
                  <a:lnTo>
                    <a:pt x="80" y="22"/>
                  </a:lnTo>
                  <a:lnTo>
                    <a:pt x="97" y="19"/>
                  </a:lnTo>
                  <a:lnTo>
                    <a:pt x="107" y="17"/>
                  </a:lnTo>
                  <a:lnTo>
                    <a:pt x="113" y="16"/>
                  </a:lnTo>
                  <a:lnTo>
                    <a:pt x="118" y="15"/>
                  </a:lnTo>
                  <a:lnTo>
                    <a:pt x="124" y="14"/>
                  </a:lnTo>
                  <a:lnTo>
                    <a:pt x="132" y="11"/>
                  </a:lnTo>
                  <a:lnTo>
                    <a:pt x="145" y="7"/>
                  </a:lnTo>
                  <a:lnTo>
                    <a:pt x="166" y="0"/>
                  </a:lnTo>
                  <a:lnTo>
                    <a:pt x="157" y="11"/>
                  </a:lnTo>
                  <a:lnTo>
                    <a:pt x="146" y="24"/>
                  </a:lnTo>
                  <a:lnTo>
                    <a:pt x="135" y="36"/>
                  </a:lnTo>
                  <a:lnTo>
                    <a:pt x="125" y="49"/>
                  </a:lnTo>
                  <a:lnTo>
                    <a:pt x="115" y="59"/>
                  </a:lnTo>
                  <a:lnTo>
                    <a:pt x="108" y="67"/>
                  </a:lnTo>
                  <a:lnTo>
                    <a:pt x="102" y="73"/>
                  </a:lnTo>
                  <a:lnTo>
                    <a:pt x="100" y="75"/>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654" name="Freeform 98"/>
            <p:cNvSpPr>
              <a:spLocks/>
            </p:cNvSpPr>
            <p:nvPr/>
          </p:nvSpPr>
          <p:spPr bwMode="auto">
            <a:xfrm>
              <a:off x="978" y="3244"/>
              <a:ext cx="46" cy="49"/>
            </a:xfrm>
            <a:custGeom>
              <a:avLst/>
              <a:gdLst>
                <a:gd name="T0" fmla="*/ 3 w 55"/>
                <a:gd name="T1" fmla="*/ 2 h 51"/>
                <a:gd name="T2" fmla="*/ 3 w 55"/>
                <a:gd name="T3" fmla="*/ 6 h 51"/>
                <a:gd name="T4" fmla="*/ 3 w 55"/>
                <a:gd name="T5" fmla="*/ 10 h 51"/>
                <a:gd name="T6" fmla="*/ 3 w 55"/>
                <a:gd name="T7" fmla="*/ 12 h 51"/>
                <a:gd name="T8" fmla="*/ 3 w 55"/>
                <a:gd name="T9" fmla="*/ 12 h 51"/>
                <a:gd name="T10" fmla="*/ 3 w 55"/>
                <a:gd name="T11" fmla="*/ 12 h 51"/>
                <a:gd name="T12" fmla="*/ 3 w 55"/>
                <a:gd name="T13" fmla="*/ 12 h 51"/>
                <a:gd name="T14" fmla="*/ 3 w 55"/>
                <a:gd name="T15" fmla="*/ 12 h 51"/>
                <a:gd name="T16" fmla="*/ 3 w 55"/>
                <a:gd name="T17" fmla="*/ 12 h 51"/>
                <a:gd name="T18" fmla="*/ 3 w 55"/>
                <a:gd name="T19" fmla="*/ 12 h 51"/>
                <a:gd name="T20" fmla="*/ 3 w 55"/>
                <a:gd name="T21" fmla="*/ 12 h 51"/>
                <a:gd name="T22" fmla="*/ 3 w 55"/>
                <a:gd name="T23" fmla="*/ 12 h 51"/>
                <a:gd name="T24" fmla="*/ 3 w 55"/>
                <a:gd name="T25" fmla="*/ 12 h 51"/>
                <a:gd name="T26" fmla="*/ 3 w 55"/>
                <a:gd name="T27" fmla="*/ 12 h 51"/>
                <a:gd name="T28" fmla="*/ 2 w 55"/>
                <a:gd name="T29" fmla="*/ 12 h 51"/>
                <a:gd name="T30" fmla="*/ 0 w 55"/>
                <a:gd name="T31" fmla="*/ 12 h 51"/>
                <a:gd name="T32" fmla="*/ 1 w 55"/>
                <a:gd name="T33" fmla="*/ 12 h 51"/>
                <a:gd name="T34" fmla="*/ 3 w 55"/>
                <a:gd name="T35" fmla="*/ 12 h 51"/>
                <a:gd name="T36" fmla="*/ 3 w 55"/>
                <a:gd name="T37" fmla="*/ 12 h 51"/>
                <a:gd name="T38" fmla="*/ 3 w 55"/>
                <a:gd name="T39" fmla="*/ 12 h 51"/>
                <a:gd name="T40" fmla="*/ 3 w 55"/>
                <a:gd name="T41" fmla="*/ 12 h 51"/>
                <a:gd name="T42" fmla="*/ 3 w 55"/>
                <a:gd name="T43" fmla="*/ 7 h 51"/>
                <a:gd name="T44" fmla="*/ 3 w 55"/>
                <a:gd name="T45" fmla="*/ 2 h 51"/>
                <a:gd name="T46" fmla="*/ 3 w 55"/>
                <a:gd name="T47" fmla="*/ 0 h 51"/>
                <a:gd name="T48" fmla="*/ 3 w 55"/>
                <a:gd name="T49" fmla="*/ 2 h 5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5"/>
                <a:gd name="T76" fmla="*/ 0 h 51"/>
                <a:gd name="T77" fmla="*/ 55 w 55"/>
                <a:gd name="T78" fmla="*/ 51 h 5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5" h="51">
                  <a:moveTo>
                    <a:pt x="44" y="2"/>
                  </a:moveTo>
                  <a:lnTo>
                    <a:pt x="49" y="6"/>
                  </a:lnTo>
                  <a:lnTo>
                    <a:pt x="52" y="10"/>
                  </a:lnTo>
                  <a:lnTo>
                    <a:pt x="54" y="13"/>
                  </a:lnTo>
                  <a:lnTo>
                    <a:pt x="53" y="17"/>
                  </a:lnTo>
                  <a:lnTo>
                    <a:pt x="51" y="21"/>
                  </a:lnTo>
                  <a:lnTo>
                    <a:pt x="48" y="23"/>
                  </a:lnTo>
                  <a:lnTo>
                    <a:pt x="43" y="25"/>
                  </a:lnTo>
                  <a:lnTo>
                    <a:pt x="37" y="27"/>
                  </a:lnTo>
                  <a:lnTo>
                    <a:pt x="30" y="29"/>
                  </a:lnTo>
                  <a:lnTo>
                    <a:pt x="22" y="34"/>
                  </a:lnTo>
                  <a:lnTo>
                    <a:pt x="16" y="39"/>
                  </a:lnTo>
                  <a:lnTo>
                    <a:pt x="10" y="44"/>
                  </a:lnTo>
                  <a:lnTo>
                    <a:pt x="5" y="47"/>
                  </a:lnTo>
                  <a:lnTo>
                    <a:pt x="2" y="50"/>
                  </a:lnTo>
                  <a:lnTo>
                    <a:pt x="0" y="49"/>
                  </a:lnTo>
                  <a:lnTo>
                    <a:pt x="1" y="45"/>
                  </a:lnTo>
                  <a:lnTo>
                    <a:pt x="4" y="39"/>
                  </a:lnTo>
                  <a:lnTo>
                    <a:pt x="7" y="31"/>
                  </a:lnTo>
                  <a:lnTo>
                    <a:pt x="12" y="23"/>
                  </a:lnTo>
                  <a:lnTo>
                    <a:pt x="19" y="14"/>
                  </a:lnTo>
                  <a:lnTo>
                    <a:pt x="24" y="7"/>
                  </a:lnTo>
                  <a:lnTo>
                    <a:pt x="31" y="2"/>
                  </a:lnTo>
                  <a:lnTo>
                    <a:pt x="37" y="0"/>
                  </a:lnTo>
                  <a:lnTo>
                    <a:pt x="44" y="2"/>
                  </a:lnTo>
                </a:path>
              </a:pathLst>
            </a:custGeom>
            <a:solidFill>
              <a:srgbClr val="E0C08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55" name="Freeform 99"/>
            <p:cNvSpPr>
              <a:spLocks/>
            </p:cNvSpPr>
            <p:nvPr/>
          </p:nvSpPr>
          <p:spPr bwMode="auto">
            <a:xfrm>
              <a:off x="978" y="3244"/>
              <a:ext cx="52" cy="54"/>
            </a:xfrm>
            <a:custGeom>
              <a:avLst/>
              <a:gdLst>
                <a:gd name="T0" fmla="*/ 3 w 62"/>
                <a:gd name="T1" fmla="*/ 2 h 56"/>
                <a:gd name="T2" fmla="*/ 3 w 62"/>
                <a:gd name="T3" fmla="*/ 2 h 56"/>
                <a:gd name="T4" fmla="*/ 3 w 62"/>
                <a:gd name="T5" fmla="*/ 7 h 56"/>
                <a:gd name="T6" fmla="*/ 3 w 62"/>
                <a:gd name="T7" fmla="*/ 11 h 56"/>
                <a:gd name="T8" fmla="*/ 3 w 62"/>
                <a:gd name="T9" fmla="*/ 14 h 56"/>
                <a:gd name="T10" fmla="*/ 3 w 62"/>
                <a:gd name="T11" fmla="*/ 14 h 56"/>
                <a:gd name="T12" fmla="*/ 3 w 62"/>
                <a:gd name="T13" fmla="*/ 14 h 56"/>
                <a:gd name="T14" fmla="*/ 3 w 62"/>
                <a:gd name="T15" fmla="*/ 14 h 56"/>
                <a:gd name="T16" fmla="*/ 3 w 62"/>
                <a:gd name="T17" fmla="*/ 14 h 56"/>
                <a:gd name="T18" fmla="*/ 3 w 62"/>
                <a:gd name="T19" fmla="*/ 14 h 56"/>
                <a:gd name="T20" fmla="*/ 3 w 62"/>
                <a:gd name="T21" fmla="*/ 14 h 56"/>
                <a:gd name="T22" fmla="*/ 3 w 62"/>
                <a:gd name="T23" fmla="*/ 14 h 56"/>
                <a:gd name="T24" fmla="*/ 3 w 62"/>
                <a:gd name="T25" fmla="*/ 14 h 56"/>
                <a:gd name="T26" fmla="*/ 3 w 62"/>
                <a:gd name="T27" fmla="*/ 14 h 56"/>
                <a:gd name="T28" fmla="*/ 3 w 62"/>
                <a:gd name="T29" fmla="*/ 14 h 56"/>
                <a:gd name="T30" fmla="*/ 2 w 62"/>
                <a:gd name="T31" fmla="*/ 14 h 56"/>
                <a:gd name="T32" fmla="*/ 0 w 62"/>
                <a:gd name="T33" fmla="*/ 14 h 56"/>
                <a:gd name="T34" fmla="*/ 1 w 62"/>
                <a:gd name="T35" fmla="*/ 14 h 56"/>
                <a:gd name="T36" fmla="*/ 3 w 62"/>
                <a:gd name="T37" fmla="*/ 14 h 56"/>
                <a:gd name="T38" fmla="*/ 3 w 62"/>
                <a:gd name="T39" fmla="*/ 14 h 56"/>
                <a:gd name="T40" fmla="*/ 3 w 62"/>
                <a:gd name="T41" fmla="*/ 14 h 56"/>
                <a:gd name="T42" fmla="*/ 3 w 62"/>
                <a:gd name="T43" fmla="*/ 14 h 56"/>
                <a:gd name="T44" fmla="*/ 3 w 62"/>
                <a:gd name="T45" fmla="*/ 7 h 56"/>
                <a:gd name="T46" fmla="*/ 3 w 62"/>
                <a:gd name="T47" fmla="*/ 2 h 56"/>
                <a:gd name="T48" fmla="*/ 3 w 62"/>
                <a:gd name="T49" fmla="*/ 0 h 56"/>
                <a:gd name="T50" fmla="*/ 3 w 62"/>
                <a:gd name="T51" fmla="*/ 2 h 5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62"/>
                <a:gd name="T79" fmla="*/ 0 h 56"/>
                <a:gd name="T80" fmla="*/ 62 w 62"/>
                <a:gd name="T81" fmla="*/ 56 h 5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62" h="56">
                  <a:moveTo>
                    <a:pt x="50" y="2"/>
                  </a:moveTo>
                  <a:lnTo>
                    <a:pt x="50" y="2"/>
                  </a:lnTo>
                  <a:lnTo>
                    <a:pt x="55" y="7"/>
                  </a:lnTo>
                  <a:lnTo>
                    <a:pt x="59" y="11"/>
                  </a:lnTo>
                  <a:lnTo>
                    <a:pt x="61" y="15"/>
                  </a:lnTo>
                  <a:lnTo>
                    <a:pt x="60" y="19"/>
                  </a:lnTo>
                  <a:lnTo>
                    <a:pt x="58" y="22"/>
                  </a:lnTo>
                  <a:lnTo>
                    <a:pt x="54" y="25"/>
                  </a:lnTo>
                  <a:lnTo>
                    <a:pt x="49" y="28"/>
                  </a:lnTo>
                  <a:lnTo>
                    <a:pt x="42" y="30"/>
                  </a:lnTo>
                  <a:lnTo>
                    <a:pt x="34" y="33"/>
                  </a:lnTo>
                  <a:lnTo>
                    <a:pt x="25" y="37"/>
                  </a:lnTo>
                  <a:lnTo>
                    <a:pt x="18" y="43"/>
                  </a:lnTo>
                  <a:lnTo>
                    <a:pt x="11" y="49"/>
                  </a:lnTo>
                  <a:lnTo>
                    <a:pt x="6" y="52"/>
                  </a:lnTo>
                  <a:lnTo>
                    <a:pt x="2" y="55"/>
                  </a:lnTo>
                  <a:lnTo>
                    <a:pt x="0" y="54"/>
                  </a:lnTo>
                  <a:lnTo>
                    <a:pt x="1" y="49"/>
                  </a:lnTo>
                  <a:lnTo>
                    <a:pt x="4" y="43"/>
                  </a:lnTo>
                  <a:lnTo>
                    <a:pt x="8" y="35"/>
                  </a:lnTo>
                  <a:lnTo>
                    <a:pt x="14" y="25"/>
                  </a:lnTo>
                  <a:lnTo>
                    <a:pt x="21" y="16"/>
                  </a:lnTo>
                  <a:lnTo>
                    <a:pt x="27" y="7"/>
                  </a:lnTo>
                  <a:lnTo>
                    <a:pt x="35" y="2"/>
                  </a:lnTo>
                  <a:lnTo>
                    <a:pt x="42" y="0"/>
                  </a:lnTo>
                  <a:lnTo>
                    <a:pt x="50" y="2"/>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656" name="Freeform 100"/>
            <p:cNvSpPr>
              <a:spLocks/>
            </p:cNvSpPr>
            <p:nvPr/>
          </p:nvSpPr>
          <p:spPr bwMode="auto">
            <a:xfrm>
              <a:off x="755" y="3428"/>
              <a:ext cx="44" cy="63"/>
            </a:xfrm>
            <a:custGeom>
              <a:avLst/>
              <a:gdLst>
                <a:gd name="T0" fmla="*/ 2 w 53"/>
                <a:gd name="T1" fmla="*/ 16 h 65"/>
                <a:gd name="T2" fmla="*/ 2 w 53"/>
                <a:gd name="T3" fmla="*/ 16 h 65"/>
                <a:gd name="T4" fmla="*/ 2 w 53"/>
                <a:gd name="T5" fmla="*/ 16 h 65"/>
                <a:gd name="T6" fmla="*/ 2 w 53"/>
                <a:gd name="T7" fmla="*/ 16 h 65"/>
                <a:gd name="T8" fmla="*/ 2 w 53"/>
                <a:gd name="T9" fmla="*/ 16 h 65"/>
                <a:gd name="T10" fmla="*/ 2 w 53"/>
                <a:gd name="T11" fmla="*/ 16 h 65"/>
                <a:gd name="T12" fmla="*/ 2 w 53"/>
                <a:gd name="T13" fmla="*/ 16 h 65"/>
                <a:gd name="T14" fmla="*/ 2 w 53"/>
                <a:gd name="T15" fmla="*/ 12 h 65"/>
                <a:gd name="T16" fmla="*/ 2 w 53"/>
                <a:gd name="T17" fmla="*/ 6 h 65"/>
                <a:gd name="T18" fmla="*/ 2 w 53"/>
                <a:gd name="T19" fmla="*/ 1 h 65"/>
                <a:gd name="T20" fmla="*/ 2 w 53"/>
                <a:gd name="T21" fmla="*/ 1 h 65"/>
                <a:gd name="T22" fmla="*/ 2 w 53"/>
                <a:gd name="T23" fmla="*/ 6 h 65"/>
                <a:gd name="T24" fmla="*/ 2 w 53"/>
                <a:gd name="T25" fmla="*/ 13 h 65"/>
                <a:gd name="T26" fmla="*/ 2 w 53"/>
                <a:gd name="T27" fmla="*/ 16 h 65"/>
                <a:gd name="T28" fmla="*/ 2 w 53"/>
                <a:gd name="T29" fmla="*/ 16 h 65"/>
                <a:gd name="T30" fmla="*/ 0 w 53"/>
                <a:gd name="T31" fmla="*/ 16 h 65"/>
                <a:gd name="T32" fmla="*/ 2 w 53"/>
                <a:gd name="T33" fmla="*/ 16 h 65"/>
                <a:gd name="T34" fmla="*/ 2 w 53"/>
                <a:gd name="T35" fmla="*/ 16 h 65"/>
                <a:gd name="T36" fmla="*/ 2 w 53"/>
                <a:gd name="T37" fmla="*/ 16 h 65"/>
                <a:gd name="T38" fmla="*/ 2 w 53"/>
                <a:gd name="T39" fmla="*/ 16 h 65"/>
                <a:gd name="T40" fmla="*/ 2 w 53"/>
                <a:gd name="T41" fmla="*/ 16 h 65"/>
                <a:gd name="T42" fmla="*/ 2 w 53"/>
                <a:gd name="T43" fmla="*/ 16 h 65"/>
                <a:gd name="T44" fmla="*/ 2 w 53"/>
                <a:gd name="T45" fmla="*/ 16 h 65"/>
                <a:gd name="T46" fmla="*/ 2 w 53"/>
                <a:gd name="T47" fmla="*/ 16 h 65"/>
                <a:gd name="T48" fmla="*/ 2 w 53"/>
                <a:gd name="T49" fmla="*/ 16 h 65"/>
                <a:gd name="T50" fmla="*/ 2 w 53"/>
                <a:gd name="T51" fmla="*/ 16 h 65"/>
                <a:gd name="T52" fmla="*/ 2 w 53"/>
                <a:gd name="T53" fmla="*/ 16 h 65"/>
                <a:gd name="T54" fmla="*/ 2 w 53"/>
                <a:gd name="T55" fmla="*/ 16 h 65"/>
                <a:gd name="T56" fmla="*/ 2 w 53"/>
                <a:gd name="T57" fmla="*/ 16 h 65"/>
                <a:gd name="T58" fmla="*/ 2 w 53"/>
                <a:gd name="T59" fmla="*/ 16 h 65"/>
                <a:gd name="T60" fmla="*/ 2 w 53"/>
                <a:gd name="T61" fmla="*/ 16 h 65"/>
                <a:gd name="T62" fmla="*/ 2 w 53"/>
                <a:gd name="T63" fmla="*/ 16 h 65"/>
                <a:gd name="T64" fmla="*/ 2 w 53"/>
                <a:gd name="T65" fmla="*/ 16 h 65"/>
                <a:gd name="T66" fmla="*/ 2 w 53"/>
                <a:gd name="T67" fmla="*/ 16 h 6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3"/>
                <a:gd name="T103" fmla="*/ 0 h 65"/>
                <a:gd name="T104" fmla="*/ 53 w 53"/>
                <a:gd name="T105" fmla="*/ 65 h 6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3" h="65">
                  <a:moveTo>
                    <a:pt x="41" y="37"/>
                  </a:moveTo>
                  <a:lnTo>
                    <a:pt x="44" y="37"/>
                  </a:lnTo>
                  <a:lnTo>
                    <a:pt x="46" y="36"/>
                  </a:lnTo>
                  <a:lnTo>
                    <a:pt x="48" y="34"/>
                  </a:lnTo>
                  <a:lnTo>
                    <a:pt x="49" y="32"/>
                  </a:lnTo>
                  <a:lnTo>
                    <a:pt x="51" y="29"/>
                  </a:lnTo>
                  <a:lnTo>
                    <a:pt x="52" y="26"/>
                  </a:lnTo>
                  <a:lnTo>
                    <a:pt x="51" y="22"/>
                  </a:lnTo>
                  <a:lnTo>
                    <a:pt x="49" y="19"/>
                  </a:lnTo>
                  <a:lnTo>
                    <a:pt x="47" y="17"/>
                  </a:lnTo>
                  <a:lnTo>
                    <a:pt x="44" y="16"/>
                  </a:lnTo>
                  <a:lnTo>
                    <a:pt x="42" y="16"/>
                  </a:lnTo>
                  <a:lnTo>
                    <a:pt x="39" y="16"/>
                  </a:lnTo>
                  <a:lnTo>
                    <a:pt x="36" y="16"/>
                  </a:lnTo>
                  <a:lnTo>
                    <a:pt x="33" y="15"/>
                  </a:lnTo>
                  <a:lnTo>
                    <a:pt x="33" y="12"/>
                  </a:lnTo>
                  <a:lnTo>
                    <a:pt x="31" y="8"/>
                  </a:lnTo>
                  <a:lnTo>
                    <a:pt x="29" y="6"/>
                  </a:lnTo>
                  <a:lnTo>
                    <a:pt x="27" y="3"/>
                  </a:lnTo>
                  <a:lnTo>
                    <a:pt x="26" y="1"/>
                  </a:lnTo>
                  <a:lnTo>
                    <a:pt x="25" y="0"/>
                  </a:lnTo>
                  <a:lnTo>
                    <a:pt x="23" y="1"/>
                  </a:lnTo>
                  <a:lnTo>
                    <a:pt x="21" y="3"/>
                  </a:lnTo>
                  <a:lnTo>
                    <a:pt x="19" y="6"/>
                  </a:lnTo>
                  <a:lnTo>
                    <a:pt x="16" y="7"/>
                  </a:lnTo>
                  <a:lnTo>
                    <a:pt x="12" y="13"/>
                  </a:lnTo>
                  <a:lnTo>
                    <a:pt x="11" y="16"/>
                  </a:lnTo>
                  <a:lnTo>
                    <a:pt x="11" y="19"/>
                  </a:lnTo>
                  <a:lnTo>
                    <a:pt x="6" y="22"/>
                  </a:lnTo>
                  <a:lnTo>
                    <a:pt x="3" y="24"/>
                  </a:lnTo>
                  <a:lnTo>
                    <a:pt x="0" y="26"/>
                  </a:lnTo>
                  <a:lnTo>
                    <a:pt x="0" y="28"/>
                  </a:lnTo>
                  <a:lnTo>
                    <a:pt x="0" y="30"/>
                  </a:lnTo>
                  <a:lnTo>
                    <a:pt x="2" y="32"/>
                  </a:lnTo>
                  <a:lnTo>
                    <a:pt x="3" y="34"/>
                  </a:lnTo>
                  <a:lnTo>
                    <a:pt x="5" y="36"/>
                  </a:lnTo>
                  <a:lnTo>
                    <a:pt x="8" y="38"/>
                  </a:lnTo>
                  <a:lnTo>
                    <a:pt x="11" y="42"/>
                  </a:lnTo>
                  <a:lnTo>
                    <a:pt x="11" y="45"/>
                  </a:lnTo>
                  <a:lnTo>
                    <a:pt x="11" y="50"/>
                  </a:lnTo>
                  <a:lnTo>
                    <a:pt x="11" y="55"/>
                  </a:lnTo>
                  <a:lnTo>
                    <a:pt x="11" y="58"/>
                  </a:lnTo>
                  <a:lnTo>
                    <a:pt x="12" y="61"/>
                  </a:lnTo>
                  <a:lnTo>
                    <a:pt x="15" y="64"/>
                  </a:lnTo>
                  <a:lnTo>
                    <a:pt x="19" y="64"/>
                  </a:lnTo>
                  <a:lnTo>
                    <a:pt x="23" y="63"/>
                  </a:lnTo>
                  <a:lnTo>
                    <a:pt x="25" y="61"/>
                  </a:lnTo>
                  <a:lnTo>
                    <a:pt x="25" y="59"/>
                  </a:lnTo>
                  <a:lnTo>
                    <a:pt x="25" y="58"/>
                  </a:lnTo>
                  <a:lnTo>
                    <a:pt x="25" y="56"/>
                  </a:lnTo>
                  <a:lnTo>
                    <a:pt x="25" y="55"/>
                  </a:lnTo>
                  <a:lnTo>
                    <a:pt x="27" y="54"/>
                  </a:lnTo>
                  <a:lnTo>
                    <a:pt x="31" y="55"/>
                  </a:lnTo>
                  <a:lnTo>
                    <a:pt x="35" y="57"/>
                  </a:lnTo>
                  <a:lnTo>
                    <a:pt x="41" y="58"/>
                  </a:lnTo>
                  <a:lnTo>
                    <a:pt x="44" y="59"/>
                  </a:lnTo>
                  <a:lnTo>
                    <a:pt x="47" y="60"/>
                  </a:lnTo>
                  <a:lnTo>
                    <a:pt x="49" y="60"/>
                  </a:lnTo>
                  <a:lnTo>
                    <a:pt x="51" y="58"/>
                  </a:lnTo>
                  <a:lnTo>
                    <a:pt x="51" y="57"/>
                  </a:lnTo>
                  <a:lnTo>
                    <a:pt x="49" y="51"/>
                  </a:lnTo>
                  <a:lnTo>
                    <a:pt x="48" y="47"/>
                  </a:lnTo>
                  <a:lnTo>
                    <a:pt x="46" y="44"/>
                  </a:lnTo>
                  <a:lnTo>
                    <a:pt x="45" y="41"/>
                  </a:lnTo>
                  <a:lnTo>
                    <a:pt x="44" y="38"/>
                  </a:lnTo>
                  <a:lnTo>
                    <a:pt x="42" y="38"/>
                  </a:lnTo>
                  <a:lnTo>
                    <a:pt x="42" y="37"/>
                  </a:lnTo>
                  <a:lnTo>
                    <a:pt x="41" y="37"/>
                  </a:lnTo>
                </a:path>
              </a:pathLst>
            </a:custGeom>
            <a:solidFill>
              <a:srgbClr val="80E00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57" name="Freeform 101"/>
            <p:cNvSpPr>
              <a:spLocks/>
            </p:cNvSpPr>
            <p:nvPr/>
          </p:nvSpPr>
          <p:spPr bwMode="auto">
            <a:xfrm>
              <a:off x="755" y="3428"/>
              <a:ext cx="50" cy="69"/>
            </a:xfrm>
            <a:custGeom>
              <a:avLst/>
              <a:gdLst>
                <a:gd name="T0" fmla="*/ 3 w 60"/>
                <a:gd name="T1" fmla="*/ 17 h 71"/>
                <a:gd name="T2" fmla="*/ 3 w 60"/>
                <a:gd name="T3" fmla="*/ 17 h 71"/>
                <a:gd name="T4" fmla="*/ 3 w 60"/>
                <a:gd name="T5" fmla="*/ 17 h 71"/>
                <a:gd name="T6" fmla="*/ 3 w 60"/>
                <a:gd name="T7" fmla="*/ 17 h 71"/>
                <a:gd name="T8" fmla="*/ 3 w 60"/>
                <a:gd name="T9" fmla="*/ 17 h 71"/>
                <a:gd name="T10" fmla="*/ 3 w 60"/>
                <a:gd name="T11" fmla="*/ 17 h 71"/>
                <a:gd name="T12" fmla="*/ 3 w 60"/>
                <a:gd name="T13" fmla="*/ 17 h 71"/>
                <a:gd name="T14" fmla="*/ 3 w 60"/>
                <a:gd name="T15" fmla="*/ 16 h 71"/>
                <a:gd name="T16" fmla="*/ 3 w 60"/>
                <a:gd name="T17" fmla="*/ 9 h 71"/>
                <a:gd name="T18" fmla="*/ 3 w 60"/>
                <a:gd name="T19" fmla="*/ 3 h 71"/>
                <a:gd name="T20" fmla="*/ 3 w 60"/>
                <a:gd name="T21" fmla="*/ 0 h 71"/>
                <a:gd name="T22" fmla="*/ 3 w 60"/>
                <a:gd name="T23" fmla="*/ 3 h 71"/>
                <a:gd name="T24" fmla="*/ 3 w 60"/>
                <a:gd name="T25" fmla="*/ 8 h 71"/>
                <a:gd name="T26" fmla="*/ 3 w 60"/>
                <a:gd name="T27" fmla="*/ 17 h 71"/>
                <a:gd name="T28" fmla="*/ 3 w 60"/>
                <a:gd name="T29" fmla="*/ 17 h 71"/>
                <a:gd name="T30" fmla="*/ 0 w 60"/>
                <a:gd name="T31" fmla="*/ 17 h 71"/>
                <a:gd name="T32" fmla="*/ 0 w 60"/>
                <a:gd name="T33" fmla="*/ 17 h 71"/>
                <a:gd name="T34" fmla="*/ 3 w 60"/>
                <a:gd name="T35" fmla="*/ 17 h 71"/>
                <a:gd name="T36" fmla="*/ 3 w 60"/>
                <a:gd name="T37" fmla="*/ 17 h 71"/>
                <a:gd name="T38" fmla="*/ 3 w 60"/>
                <a:gd name="T39" fmla="*/ 17 h 71"/>
                <a:gd name="T40" fmla="*/ 3 w 60"/>
                <a:gd name="T41" fmla="*/ 17 h 71"/>
                <a:gd name="T42" fmla="*/ 3 w 60"/>
                <a:gd name="T43" fmla="*/ 17 h 71"/>
                <a:gd name="T44" fmla="*/ 3 w 60"/>
                <a:gd name="T45" fmla="*/ 17 h 71"/>
                <a:gd name="T46" fmla="*/ 3 w 60"/>
                <a:gd name="T47" fmla="*/ 17 h 71"/>
                <a:gd name="T48" fmla="*/ 3 w 60"/>
                <a:gd name="T49" fmla="*/ 17 h 71"/>
                <a:gd name="T50" fmla="*/ 3 w 60"/>
                <a:gd name="T51" fmla="*/ 17 h 71"/>
                <a:gd name="T52" fmla="*/ 3 w 60"/>
                <a:gd name="T53" fmla="*/ 17 h 71"/>
                <a:gd name="T54" fmla="*/ 3 w 60"/>
                <a:gd name="T55" fmla="*/ 17 h 71"/>
                <a:gd name="T56" fmla="*/ 3 w 60"/>
                <a:gd name="T57" fmla="*/ 17 h 71"/>
                <a:gd name="T58" fmla="*/ 3 w 60"/>
                <a:gd name="T59" fmla="*/ 17 h 71"/>
                <a:gd name="T60" fmla="*/ 3 w 60"/>
                <a:gd name="T61" fmla="*/ 17 h 71"/>
                <a:gd name="T62" fmla="*/ 3 w 60"/>
                <a:gd name="T63" fmla="*/ 17 h 71"/>
                <a:gd name="T64" fmla="*/ 3 w 60"/>
                <a:gd name="T65" fmla="*/ 17 h 71"/>
                <a:gd name="T66" fmla="*/ 3 w 60"/>
                <a:gd name="T67" fmla="*/ 17 h 7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0"/>
                <a:gd name="T103" fmla="*/ 0 h 71"/>
                <a:gd name="T104" fmla="*/ 60 w 60"/>
                <a:gd name="T105" fmla="*/ 71 h 7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0" h="71">
                  <a:moveTo>
                    <a:pt x="47" y="41"/>
                  </a:moveTo>
                  <a:lnTo>
                    <a:pt x="47" y="41"/>
                  </a:lnTo>
                  <a:lnTo>
                    <a:pt x="50" y="41"/>
                  </a:lnTo>
                  <a:lnTo>
                    <a:pt x="52" y="39"/>
                  </a:lnTo>
                  <a:lnTo>
                    <a:pt x="54" y="37"/>
                  </a:lnTo>
                  <a:lnTo>
                    <a:pt x="56" y="35"/>
                  </a:lnTo>
                  <a:lnTo>
                    <a:pt x="58" y="32"/>
                  </a:lnTo>
                  <a:lnTo>
                    <a:pt x="59" y="28"/>
                  </a:lnTo>
                  <a:lnTo>
                    <a:pt x="58" y="24"/>
                  </a:lnTo>
                  <a:lnTo>
                    <a:pt x="56" y="21"/>
                  </a:lnTo>
                  <a:lnTo>
                    <a:pt x="53" y="19"/>
                  </a:lnTo>
                  <a:lnTo>
                    <a:pt x="50" y="17"/>
                  </a:lnTo>
                  <a:lnTo>
                    <a:pt x="48" y="17"/>
                  </a:lnTo>
                  <a:lnTo>
                    <a:pt x="44" y="17"/>
                  </a:lnTo>
                  <a:lnTo>
                    <a:pt x="41" y="17"/>
                  </a:lnTo>
                  <a:lnTo>
                    <a:pt x="38" y="16"/>
                  </a:lnTo>
                  <a:lnTo>
                    <a:pt x="37" y="13"/>
                  </a:lnTo>
                  <a:lnTo>
                    <a:pt x="35" y="9"/>
                  </a:lnTo>
                  <a:lnTo>
                    <a:pt x="33" y="6"/>
                  </a:lnTo>
                  <a:lnTo>
                    <a:pt x="31" y="3"/>
                  </a:lnTo>
                  <a:lnTo>
                    <a:pt x="30" y="1"/>
                  </a:lnTo>
                  <a:lnTo>
                    <a:pt x="28" y="0"/>
                  </a:lnTo>
                  <a:lnTo>
                    <a:pt x="26" y="1"/>
                  </a:lnTo>
                  <a:lnTo>
                    <a:pt x="24" y="3"/>
                  </a:lnTo>
                  <a:lnTo>
                    <a:pt x="22" y="6"/>
                  </a:lnTo>
                  <a:lnTo>
                    <a:pt x="18" y="8"/>
                  </a:lnTo>
                  <a:lnTo>
                    <a:pt x="14" y="14"/>
                  </a:lnTo>
                  <a:lnTo>
                    <a:pt x="13" y="18"/>
                  </a:lnTo>
                  <a:lnTo>
                    <a:pt x="12" y="21"/>
                  </a:lnTo>
                  <a:lnTo>
                    <a:pt x="7" y="24"/>
                  </a:lnTo>
                  <a:lnTo>
                    <a:pt x="3" y="26"/>
                  </a:lnTo>
                  <a:lnTo>
                    <a:pt x="0" y="28"/>
                  </a:lnTo>
                  <a:lnTo>
                    <a:pt x="0" y="31"/>
                  </a:lnTo>
                  <a:lnTo>
                    <a:pt x="0" y="33"/>
                  </a:lnTo>
                  <a:lnTo>
                    <a:pt x="2" y="35"/>
                  </a:lnTo>
                  <a:lnTo>
                    <a:pt x="3" y="37"/>
                  </a:lnTo>
                  <a:lnTo>
                    <a:pt x="6" y="39"/>
                  </a:lnTo>
                  <a:lnTo>
                    <a:pt x="9" y="42"/>
                  </a:lnTo>
                  <a:lnTo>
                    <a:pt x="12" y="46"/>
                  </a:lnTo>
                  <a:lnTo>
                    <a:pt x="13" y="50"/>
                  </a:lnTo>
                  <a:lnTo>
                    <a:pt x="13" y="55"/>
                  </a:lnTo>
                  <a:lnTo>
                    <a:pt x="13" y="60"/>
                  </a:lnTo>
                  <a:lnTo>
                    <a:pt x="13" y="64"/>
                  </a:lnTo>
                  <a:lnTo>
                    <a:pt x="14" y="67"/>
                  </a:lnTo>
                  <a:lnTo>
                    <a:pt x="17" y="70"/>
                  </a:lnTo>
                  <a:lnTo>
                    <a:pt x="22" y="70"/>
                  </a:lnTo>
                  <a:lnTo>
                    <a:pt x="26" y="69"/>
                  </a:lnTo>
                  <a:lnTo>
                    <a:pt x="28" y="67"/>
                  </a:lnTo>
                  <a:lnTo>
                    <a:pt x="28" y="65"/>
                  </a:lnTo>
                  <a:lnTo>
                    <a:pt x="28" y="63"/>
                  </a:lnTo>
                  <a:lnTo>
                    <a:pt x="28" y="61"/>
                  </a:lnTo>
                  <a:lnTo>
                    <a:pt x="28" y="60"/>
                  </a:lnTo>
                  <a:lnTo>
                    <a:pt x="31" y="59"/>
                  </a:lnTo>
                  <a:lnTo>
                    <a:pt x="35" y="60"/>
                  </a:lnTo>
                  <a:lnTo>
                    <a:pt x="40" y="62"/>
                  </a:lnTo>
                  <a:lnTo>
                    <a:pt x="46" y="64"/>
                  </a:lnTo>
                  <a:lnTo>
                    <a:pt x="50" y="65"/>
                  </a:lnTo>
                  <a:lnTo>
                    <a:pt x="53" y="66"/>
                  </a:lnTo>
                  <a:lnTo>
                    <a:pt x="56" y="66"/>
                  </a:lnTo>
                  <a:lnTo>
                    <a:pt x="58" y="64"/>
                  </a:lnTo>
                  <a:lnTo>
                    <a:pt x="58" y="62"/>
                  </a:lnTo>
                  <a:lnTo>
                    <a:pt x="56" y="56"/>
                  </a:lnTo>
                  <a:lnTo>
                    <a:pt x="54" y="51"/>
                  </a:lnTo>
                  <a:lnTo>
                    <a:pt x="52" y="48"/>
                  </a:lnTo>
                  <a:lnTo>
                    <a:pt x="51" y="45"/>
                  </a:lnTo>
                  <a:lnTo>
                    <a:pt x="50" y="42"/>
                  </a:lnTo>
                  <a:lnTo>
                    <a:pt x="48" y="42"/>
                  </a:lnTo>
                  <a:lnTo>
                    <a:pt x="48" y="41"/>
                  </a:lnTo>
                  <a:lnTo>
                    <a:pt x="47" y="41"/>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658" name="Freeform 102"/>
            <p:cNvSpPr>
              <a:spLocks/>
            </p:cNvSpPr>
            <p:nvPr/>
          </p:nvSpPr>
          <p:spPr bwMode="auto">
            <a:xfrm>
              <a:off x="769" y="3445"/>
              <a:ext cx="11" cy="33"/>
            </a:xfrm>
            <a:custGeom>
              <a:avLst/>
              <a:gdLst>
                <a:gd name="T0" fmla="*/ 0 w 13"/>
                <a:gd name="T1" fmla="*/ 19 h 33"/>
                <a:gd name="T2" fmla="*/ 0 w 13"/>
                <a:gd name="T3" fmla="*/ 23 h 33"/>
                <a:gd name="T4" fmla="*/ 0 w 13"/>
                <a:gd name="T5" fmla="*/ 26 h 33"/>
                <a:gd name="T6" fmla="*/ 0 w 13"/>
                <a:gd name="T7" fmla="*/ 29 h 33"/>
                <a:gd name="T8" fmla="*/ 1 w 13"/>
                <a:gd name="T9" fmla="*/ 30 h 33"/>
                <a:gd name="T10" fmla="*/ 2 w 13"/>
                <a:gd name="T11" fmla="*/ 32 h 33"/>
                <a:gd name="T12" fmla="*/ 3 w 13"/>
                <a:gd name="T13" fmla="*/ 32 h 33"/>
                <a:gd name="T14" fmla="*/ 3 w 13"/>
                <a:gd name="T15" fmla="*/ 32 h 33"/>
                <a:gd name="T16" fmla="*/ 3 w 13"/>
                <a:gd name="T17" fmla="*/ 29 h 33"/>
                <a:gd name="T18" fmla="*/ 3 w 13"/>
                <a:gd name="T19" fmla="*/ 27 h 33"/>
                <a:gd name="T20" fmla="*/ 3 w 13"/>
                <a:gd name="T21" fmla="*/ 24 h 33"/>
                <a:gd name="T22" fmla="*/ 3 w 13"/>
                <a:gd name="T23" fmla="*/ 21 h 33"/>
                <a:gd name="T24" fmla="*/ 3 w 13"/>
                <a:gd name="T25" fmla="*/ 17 h 33"/>
                <a:gd name="T26" fmla="*/ 3 w 13"/>
                <a:gd name="T27" fmla="*/ 8 h 33"/>
                <a:gd name="T28" fmla="*/ 3 w 13"/>
                <a:gd name="T29" fmla="*/ 3 h 33"/>
                <a:gd name="T30" fmla="*/ 3 w 13"/>
                <a:gd name="T31" fmla="*/ 0 h 33"/>
                <a:gd name="T32" fmla="*/ 3 w 13"/>
                <a:gd name="T33" fmla="*/ 2 h 33"/>
                <a:gd name="T34" fmla="*/ 3 w 13"/>
                <a:gd name="T35" fmla="*/ 5 h 33"/>
                <a:gd name="T36" fmla="*/ 2 w 13"/>
                <a:gd name="T37" fmla="*/ 9 h 33"/>
                <a:gd name="T38" fmla="*/ 1 w 13"/>
                <a:gd name="T39" fmla="*/ 14 h 33"/>
                <a:gd name="T40" fmla="*/ 0 w 13"/>
                <a:gd name="T41" fmla="*/ 19 h 3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
                <a:gd name="T64" fmla="*/ 0 h 33"/>
                <a:gd name="T65" fmla="*/ 13 w 13"/>
                <a:gd name="T66" fmla="*/ 33 h 3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 h="33">
                  <a:moveTo>
                    <a:pt x="0" y="19"/>
                  </a:moveTo>
                  <a:lnTo>
                    <a:pt x="0" y="23"/>
                  </a:lnTo>
                  <a:lnTo>
                    <a:pt x="0" y="26"/>
                  </a:lnTo>
                  <a:lnTo>
                    <a:pt x="0" y="29"/>
                  </a:lnTo>
                  <a:lnTo>
                    <a:pt x="1" y="30"/>
                  </a:lnTo>
                  <a:lnTo>
                    <a:pt x="2" y="32"/>
                  </a:lnTo>
                  <a:lnTo>
                    <a:pt x="3" y="32"/>
                  </a:lnTo>
                  <a:lnTo>
                    <a:pt x="5" y="32"/>
                  </a:lnTo>
                  <a:lnTo>
                    <a:pt x="6" y="29"/>
                  </a:lnTo>
                  <a:lnTo>
                    <a:pt x="9" y="27"/>
                  </a:lnTo>
                  <a:lnTo>
                    <a:pt x="11" y="24"/>
                  </a:lnTo>
                  <a:lnTo>
                    <a:pt x="12" y="21"/>
                  </a:lnTo>
                  <a:lnTo>
                    <a:pt x="11" y="17"/>
                  </a:lnTo>
                  <a:lnTo>
                    <a:pt x="9" y="8"/>
                  </a:lnTo>
                  <a:lnTo>
                    <a:pt x="7" y="3"/>
                  </a:lnTo>
                  <a:lnTo>
                    <a:pt x="6" y="0"/>
                  </a:lnTo>
                  <a:lnTo>
                    <a:pt x="5" y="2"/>
                  </a:lnTo>
                  <a:lnTo>
                    <a:pt x="3" y="5"/>
                  </a:lnTo>
                  <a:lnTo>
                    <a:pt x="2" y="9"/>
                  </a:lnTo>
                  <a:lnTo>
                    <a:pt x="1" y="14"/>
                  </a:lnTo>
                  <a:lnTo>
                    <a:pt x="0" y="19"/>
                  </a:lnTo>
                </a:path>
              </a:pathLst>
            </a:custGeom>
            <a:solidFill>
              <a:srgbClr val="00008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59" name="Freeform 103"/>
            <p:cNvSpPr>
              <a:spLocks/>
            </p:cNvSpPr>
            <p:nvPr/>
          </p:nvSpPr>
          <p:spPr bwMode="auto">
            <a:xfrm>
              <a:off x="782" y="3383"/>
              <a:ext cx="73" cy="71"/>
            </a:xfrm>
            <a:custGeom>
              <a:avLst/>
              <a:gdLst>
                <a:gd name="T0" fmla="*/ 2 w 88"/>
                <a:gd name="T1" fmla="*/ 12 h 74"/>
                <a:gd name="T2" fmla="*/ 2 w 88"/>
                <a:gd name="T3" fmla="*/ 7 h 74"/>
                <a:gd name="T4" fmla="*/ 2 w 88"/>
                <a:gd name="T5" fmla="*/ 1 h 74"/>
                <a:gd name="T6" fmla="*/ 2 w 88"/>
                <a:gd name="T7" fmla="*/ 0 h 74"/>
                <a:gd name="T8" fmla="*/ 2 w 88"/>
                <a:gd name="T9" fmla="*/ 6 h 74"/>
                <a:gd name="T10" fmla="*/ 2 w 88"/>
                <a:gd name="T11" fmla="*/ 12 h 74"/>
                <a:gd name="T12" fmla="*/ 2 w 88"/>
                <a:gd name="T13" fmla="*/ 12 h 74"/>
                <a:gd name="T14" fmla="*/ 2 w 88"/>
                <a:gd name="T15" fmla="*/ 12 h 74"/>
                <a:gd name="T16" fmla="*/ 2 w 88"/>
                <a:gd name="T17" fmla="*/ 12 h 74"/>
                <a:gd name="T18" fmla="*/ 1 w 88"/>
                <a:gd name="T19" fmla="*/ 12 h 74"/>
                <a:gd name="T20" fmla="*/ 0 w 88"/>
                <a:gd name="T21" fmla="*/ 12 h 74"/>
                <a:gd name="T22" fmla="*/ 2 w 88"/>
                <a:gd name="T23" fmla="*/ 12 h 74"/>
                <a:gd name="T24" fmla="*/ 2 w 88"/>
                <a:gd name="T25" fmla="*/ 12 h 74"/>
                <a:gd name="T26" fmla="*/ 2 w 88"/>
                <a:gd name="T27" fmla="*/ 12 h 74"/>
                <a:gd name="T28" fmla="*/ 2 w 88"/>
                <a:gd name="T29" fmla="*/ 12 h 74"/>
                <a:gd name="T30" fmla="*/ 2 w 88"/>
                <a:gd name="T31" fmla="*/ 12 h 74"/>
                <a:gd name="T32" fmla="*/ 2 w 88"/>
                <a:gd name="T33" fmla="*/ 12 h 74"/>
                <a:gd name="T34" fmla="*/ 2 w 88"/>
                <a:gd name="T35" fmla="*/ 12 h 74"/>
                <a:gd name="T36" fmla="*/ 2 w 88"/>
                <a:gd name="T37" fmla="*/ 12 h 74"/>
                <a:gd name="T38" fmla="*/ 2 w 88"/>
                <a:gd name="T39" fmla="*/ 12 h 74"/>
                <a:gd name="T40" fmla="*/ 2 w 88"/>
                <a:gd name="T41" fmla="*/ 12 h 74"/>
                <a:gd name="T42" fmla="*/ 2 w 88"/>
                <a:gd name="T43" fmla="*/ 12 h 74"/>
                <a:gd name="T44" fmla="*/ 2 w 88"/>
                <a:gd name="T45" fmla="*/ 12 h 74"/>
                <a:gd name="T46" fmla="*/ 2 w 88"/>
                <a:gd name="T47" fmla="*/ 12 h 74"/>
                <a:gd name="T48" fmla="*/ 2 w 88"/>
                <a:gd name="T49" fmla="*/ 12 h 74"/>
                <a:gd name="T50" fmla="*/ 2 w 88"/>
                <a:gd name="T51" fmla="*/ 12 h 74"/>
                <a:gd name="T52" fmla="*/ 2 w 88"/>
                <a:gd name="T53" fmla="*/ 12 h 74"/>
                <a:gd name="T54" fmla="*/ 2 w 88"/>
                <a:gd name="T55" fmla="*/ 12 h 74"/>
                <a:gd name="T56" fmla="*/ 2 w 88"/>
                <a:gd name="T57" fmla="*/ 12 h 74"/>
                <a:gd name="T58" fmla="*/ 2 w 88"/>
                <a:gd name="T59" fmla="*/ 12 h 74"/>
                <a:gd name="T60" fmla="*/ 2 w 88"/>
                <a:gd name="T61" fmla="*/ 7 h 74"/>
                <a:gd name="T62" fmla="*/ 2 w 88"/>
                <a:gd name="T63" fmla="*/ 6 h 74"/>
                <a:gd name="T64" fmla="*/ 2 w 88"/>
                <a:gd name="T65" fmla="*/ 7 h 74"/>
                <a:gd name="T66" fmla="*/ 2 w 88"/>
                <a:gd name="T67" fmla="*/ 11 h 74"/>
                <a:gd name="T68" fmla="*/ 2 w 88"/>
                <a:gd name="T69" fmla="*/ 12 h 74"/>
                <a:gd name="T70" fmla="*/ 2 w 88"/>
                <a:gd name="T71" fmla="*/ 12 h 7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8"/>
                <a:gd name="T109" fmla="*/ 0 h 74"/>
                <a:gd name="T110" fmla="*/ 88 w 88"/>
                <a:gd name="T111" fmla="*/ 74 h 7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8" h="74">
                  <a:moveTo>
                    <a:pt x="53" y="17"/>
                  </a:moveTo>
                  <a:lnTo>
                    <a:pt x="53" y="13"/>
                  </a:lnTo>
                  <a:lnTo>
                    <a:pt x="51" y="9"/>
                  </a:lnTo>
                  <a:lnTo>
                    <a:pt x="50" y="7"/>
                  </a:lnTo>
                  <a:lnTo>
                    <a:pt x="47" y="4"/>
                  </a:lnTo>
                  <a:lnTo>
                    <a:pt x="43" y="1"/>
                  </a:lnTo>
                  <a:lnTo>
                    <a:pt x="38" y="0"/>
                  </a:lnTo>
                  <a:lnTo>
                    <a:pt x="35" y="0"/>
                  </a:lnTo>
                  <a:lnTo>
                    <a:pt x="30" y="2"/>
                  </a:lnTo>
                  <a:lnTo>
                    <a:pt x="25" y="6"/>
                  </a:lnTo>
                  <a:lnTo>
                    <a:pt x="24" y="9"/>
                  </a:lnTo>
                  <a:lnTo>
                    <a:pt x="23" y="13"/>
                  </a:lnTo>
                  <a:lnTo>
                    <a:pt x="22" y="17"/>
                  </a:lnTo>
                  <a:lnTo>
                    <a:pt x="22" y="20"/>
                  </a:lnTo>
                  <a:lnTo>
                    <a:pt x="22" y="23"/>
                  </a:lnTo>
                  <a:lnTo>
                    <a:pt x="18" y="26"/>
                  </a:lnTo>
                  <a:lnTo>
                    <a:pt x="12" y="28"/>
                  </a:lnTo>
                  <a:lnTo>
                    <a:pt x="7" y="30"/>
                  </a:lnTo>
                  <a:lnTo>
                    <a:pt x="3" y="31"/>
                  </a:lnTo>
                  <a:lnTo>
                    <a:pt x="1" y="32"/>
                  </a:lnTo>
                  <a:lnTo>
                    <a:pt x="0" y="34"/>
                  </a:lnTo>
                  <a:lnTo>
                    <a:pt x="0" y="37"/>
                  </a:lnTo>
                  <a:lnTo>
                    <a:pt x="2" y="39"/>
                  </a:lnTo>
                  <a:lnTo>
                    <a:pt x="5" y="43"/>
                  </a:lnTo>
                  <a:lnTo>
                    <a:pt x="8" y="47"/>
                  </a:lnTo>
                  <a:lnTo>
                    <a:pt x="12" y="51"/>
                  </a:lnTo>
                  <a:lnTo>
                    <a:pt x="15" y="53"/>
                  </a:lnTo>
                  <a:lnTo>
                    <a:pt x="18" y="54"/>
                  </a:lnTo>
                  <a:lnTo>
                    <a:pt x="20" y="55"/>
                  </a:lnTo>
                  <a:lnTo>
                    <a:pt x="22" y="55"/>
                  </a:lnTo>
                  <a:lnTo>
                    <a:pt x="22" y="57"/>
                  </a:lnTo>
                  <a:lnTo>
                    <a:pt x="24" y="60"/>
                  </a:lnTo>
                  <a:lnTo>
                    <a:pt x="27" y="65"/>
                  </a:lnTo>
                  <a:lnTo>
                    <a:pt x="29" y="68"/>
                  </a:lnTo>
                  <a:lnTo>
                    <a:pt x="32" y="72"/>
                  </a:lnTo>
                  <a:lnTo>
                    <a:pt x="35" y="73"/>
                  </a:lnTo>
                  <a:lnTo>
                    <a:pt x="37" y="73"/>
                  </a:lnTo>
                  <a:lnTo>
                    <a:pt x="39" y="72"/>
                  </a:lnTo>
                  <a:lnTo>
                    <a:pt x="42" y="69"/>
                  </a:lnTo>
                  <a:lnTo>
                    <a:pt x="46" y="67"/>
                  </a:lnTo>
                  <a:lnTo>
                    <a:pt x="50" y="63"/>
                  </a:lnTo>
                  <a:lnTo>
                    <a:pt x="54" y="60"/>
                  </a:lnTo>
                  <a:lnTo>
                    <a:pt x="61" y="60"/>
                  </a:lnTo>
                  <a:lnTo>
                    <a:pt x="66" y="60"/>
                  </a:lnTo>
                  <a:lnTo>
                    <a:pt x="72" y="61"/>
                  </a:lnTo>
                  <a:lnTo>
                    <a:pt x="79" y="61"/>
                  </a:lnTo>
                  <a:lnTo>
                    <a:pt x="82" y="60"/>
                  </a:lnTo>
                  <a:lnTo>
                    <a:pt x="85" y="57"/>
                  </a:lnTo>
                  <a:lnTo>
                    <a:pt x="87" y="52"/>
                  </a:lnTo>
                  <a:lnTo>
                    <a:pt x="85" y="46"/>
                  </a:lnTo>
                  <a:lnTo>
                    <a:pt x="84" y="43"/>
                  </a:lnTo>
                  <a:lnTo>
                    <a:pt x="81" y="42"/>
                  </a:lnTo>
                  <a:lnTo>
                    <a:pt x="79" y="42"/>
                  </a:lnTo>
                  <a:lnTo>
                    <a:pt x="76" y="42"/>
                  </a:lnTo>
                  <a:lnTo>
                    <a:pt x="75" y="41"/>
                  </a:lnTo>
                  <a:lnTo>
                    <a:pt x="74" y="38"/>
                  </a:lnTo>
                  <a:lnTo>
                    <a:pt x="76" y="33"/>
                  </a:lnTo>
                  <a:lnTo>
                    <a:pt x="79" y="27"/>
                  </a:lnTo>
                  <a:lnTo>
                    <a:pt x="81" y="21"/>
                  </a:lnTo>
                  <a:lnTo>
                    <a:pt x="83" y="16"/>
                  </a:lnTo>
                  <a:lnTo>
                    <a:pt x="85" y="11"/>
                  </a:lnTo>
                  <a:lnTo>
                    <a:pt x="85" y="7"/>
                  </a:lnTo>
                  <a:lnTo>
                    <a:pt x="84" y="7"/>
                  </a:lnTo>
                  <a:lnTo>
                    <a:pt x="81" y="6"/>
                  </a:lnTo>
                  <a:lnTo>
                    <a:pt x="74" y="7"/>
                  </a:lnTo>
                  <a:lnTo>
                    <a:pt x="66" y="7"/>
                  </a:lnTo>
                  <a:lnTo>
                    <a:pt x="62" y="9"/>
                  </a:lnTo>
                  <a:lnTo>
                    <a:pt x="58" y="11"/>
                  </a:lnTo>
                  <a:lnTo>
                    <a:pt x="55" y="13"/>
                  </a:lnTo>
                  <a:lnTo>
                    <a:pt x="54" y="15"/>
                  </a:lnTo>
                  <a:lnTo>
                    <a:pt x="53" y="16"/>
                  </a:lnTo>
                  <a:lnTo>
                    <a:pt x="53" y="17"/>
                  </a:lnTo>
                </a:path>
              </a:pathLst>
            </a:custGeom>
            <a:solidFill>
              <a:srgbClr val="80E00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60" name="Freeform 104"/>
            <p:cNvSpPr>
              <a:spLocks/>
            </p:cNvSpPr>
            <p:nvPr/>
          </p:nvSpPr>
          <p:spPr bwMode="auto">
            <a:xfrm>
              <a:off x="782" y="3383"/>
              <a:ext cx="79" cy="76"/>
            </a:xfrm>
            <a:custGeom>
              <a:avLst/>
              <a:gdLst>
                <a:gd name="T0" fmla="*/ 3 w 94"/>
                <a:gd name="T1" fmla="*/ 10 h 80"/>
                <a:gd name="T2" fmla="*/ 3 w 94"/>
                <a:gd name="T3" fmla="*/ 10 h 80"/>
                <a:gd name="T4" fmla="*/ 3 w 94"/>
                <a:gd name="T5" fmla="*/ 4 h 80"/>
                <a:gd name="T6" fmla="*/ 3 w 94"/>
                <a:gd name="T7" fmla="*/ 0 h 80"/>
                <a:gd name="T8" fmla="*/ 3 w 94"/>
                <a:gd name="T9" fmla="*/ 2 h 80"/>
                <a:gd name="T10" fmla="*/ 3 w 94"/>
                <a:gd name="T11" fmla="*/ 10 h 80"/>
                <a:gd name="T12" fmla="*/ 3 w 94"/>
                <a:gd name="T13" fmla="*/ 10 h 80"/>
                <a:gd name="T14" fmla="*/ 3 w 94"/>
                <a:gd name="T15" fmla="*/ 10 h 80"/>
                <a:gd name="T16" fmla="*/ 3 w 94"/>
                <a:gd name="T17" fmla="*/ 10 h 80"/>
                <a:gd name="T18" fmla="*/ 3 w 94"/>
                <a:gd name="T19" fmla="*/ 10 h 80"/>
                <a:gd name="T20" fmla="*/ 0 w 94"/>
                <a:gd name="T21" fmla="*/ 10 h 80"/>
                <a:gd name="T22" fmla="*/ 2 w 94"/>
                <a:gd name="T23" fmla="*/ 10 h 80"/>
                <a:gd name="T24" fmla="*/ 3 w 94"/>
                <a:gd name="T25" fmla="*/ 10 h 80"/>
                <a:gd name="T26" fmla="*/ 3 w 94"/>
                <a:gd name="T27" fmla="*/ 10 h 80"/>
                <a:gd name="T28" fmla="*/ 3 w 94"/>
                <a:gd name="T29" fmla="*/ 10 h 80"/>
                <a:gd name="T30" fmla="*/ 3 w 94"/>
                <a:gd name="T31" fmla="*/ 10 h 80"/>
                <a:gd name="T32" fmla="*/ 3 w 94"/>
                <a:gd name="T33" fmla="*/ 10 h 80"/>
                <a:gd name="T34" fmla="*/ 3 w 94"/>
                <a:gd name="T35" fmla="*/ 10 h 80"/>
                <a:gd name="T36" fmla="*/ 3 w 94"/>
                <a:gd name="T37" fmla="*/ 10 h 80"/>
                <a:gd name="T38" fmla="*/ 3 w 94"/>
                <a:gd name="T39" fmla="*/ 10 h 80"/>
                <a:gd name="T40" fmla="*/ 3 w 94"/>
                <a:gd name="T41" fmla="*/ 10 h 80"/>
                <a:gd name="T42" fmla="*/ 3 w 94"/>
                <a:gd name="T43" fmla="*/ 10 h 80"/>
                <a:gd name="T44" fmla="*/ 3 w 94"/>
                <a:gd name="T45" fmla="*/ 10 h 80"/>
                <a:gd name="T46" fmla="*/ 3 w 94"/>
                <a:gd name="T47" fmla="*/ 10 h 80"/>
                <a:gd name="T48" fmla="*/ 3 w 94"/>
                <a:gd name="T49" fmla="*/ 10 h 80"/>
                <a:gd name="T50" fmla="*/ 3 w 94"/>
                <a:gd name="T51" fmla="*/ 10 h 80"/>
                <a:gd name="T52" fmla="*/ 3 w 94"/>
                <a:gd name="T53" fmla="*/ 10 h 80"/>
                <a:gd name="T54" fmla="*/ 3 w 94"/>
                <a:gd name="T55" fmla="*/ 10 h 80"/>
                <a:gd name="T56" fmla="*/ 3 w 94"/>
                <a:gd name="T57" fmla="*/ 10 h 80"/>
                <a:gd name="T58" fmla="*/ 3 w 94"/>
                <a:gd name="T59" fmla="*/ 10 h 80"/>
                <a:gd name="T60" fmla="*/ 3 w 94"/>
                <a:gd name="T61" fmla="*/ 10 h 80"/>
                <a:gd name="T62" fmla="*/ 3 w 94"/>
                <a:gd name="T63" fmla="*/ 7 h 80"/>
                <a:gd name="T64" fmla="*/ 3 w 94"/>
                <a:gd name="T65" fmla="*/ 7 h 80"/>
                <a:gd name="T66" fmla="*/ 3 w 94"/>
                <a:gd name="T67" fmla="*/ 10 h 80"/>
                <a:gd name="T68" fmla="*/ 3 w 94"/>
                <a:gd name="T69" fmla="*/ 10 h 80"/>
                <a:gd name="T70" fmla="*/ 3 w 94"/>
                <a:gd name="T71" fmla="*/ 10 h 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4"/>
                <a:gd name="T109" fmla="*/ 0 h 80"/>
                <a:gd name="T110" fmla="*/ 94 w 94"/>
                <a:gd name="T111" fmla="*/ 80 h 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4" h="80">
                  <a:moveTo>
                    <a:pt x="57" y="18"/>
                  </a:moveTo>
                  <a:lnTo>
                    <a:pt x="57" y="18"/>
                  </a:lnTo>
                  <a:lnTo>
                    <a:pt x="57" y="14"/>
                  </a:lnTo>
                  <a:lnTo>
                    <a:pt x="55" y="10"/>
                  </a:lnTo>
                  <a:lnTo>
                    <a:pt x="53" y="8"/>
                  </a:lnTo>
                  <a:lnTo>
                    <a:pt x="50" y="4"/>
                  </a:lnTo>
                  <a:lnTo>
                    <a:pt x="46" y="1"/>
                  </a:lnTo>
                  <a:lnTo>
                    <a:pt x="41" y="0"/>
                  </a:lnTo>
                  <a:lnTo>
                    <a:pt x="37" y="0"/>
                  </a:lnTo>
                  <a:lnTo>
                    <a:pt x="32" y="2"/>
                  </a:lnTo>
                  <a:lnTo>
                    <a:pt x="27" y="6"/>
                  </a:lnTo>
                  <a:lnTo>
                    <a:pt x="26" y="10"/>
                  </a:lnTo>
                  <a:lnTo>
                    <a:pt x="25" y="14"/>
                  </a:lnTo>
                  <a:lnTo>
                    <a:pt x="24" y="18"/>
                  </a:lnTo>
                  <a:lnTo>
                    <a:pt x="23" y="22"/>
                  </a:lnTo>
                  <a:lnTo>
                    <a:pt x="23" y="25"/>
                  </a:lnTo>
                  <a:lnTo>
                    <a:pt x="19" y="28"/>
                  </a:lnTo>
                  <a:lnTo>
                    <a:pt x="13" y="30"/>
                  </a:lnTo>
                  <a:lnTo>
                    <a:pt x="8" y="32"/>
                  </a:lnTo>
                  <a:lnTo>
                    <a:pt x="3" y="33"/>
                  </a:lnTo>
                  <a:lnTo>
                    <a:pt x="1" y="35"/>
                  </a:lnTo>
                  <a:lnTo>
                    <a:pt x="0" y="37"/>
                  </a:lnTo>
                  <a:lnTo>
                    <a:pt x="0" y="40"/>
                  </a:lnTo>
                  <a:lnTo>
                    <a:pt x="2" y="42"/>
                  </a:lnTo>
                  <a:lnTo>
                    <a:pt x="5" y="46"/>
                  </a:lnTo>
                  <a:lnTo>
                    <a:pt x="9" y="51"/>
                  </a:lnTo>
                  <a:lnTo>
                    <a:pt x="13" y="55"/>
                  </a:lnTo>
                  <a:lnTo>
                    <a:pt x="16" y="57"/>
                  </a:lnTo>
                  <a:lnTo>
                    <a:pt x="19" y="58"/>
                  </a:lnTo>
                  <a:lnTo>
                    <a:pt x="21" y="59"/>
                  </a:lnTo>
                  <a:lnTo>
                    <a:pt x="23" y="60"/>
                  </a:lnTo>
                  <a:lnTo>
                    <a:pt x="24" y="62"/>
                  </a:lnTo>
                  <a:lnTo>
                    <a:pt x="26" y="65"/>
                  </a:lnTo>
                  <a:lnTo>
                    <a:pt x="29" y="70"/>
                  </a:lnTo>
                  <a:lnTo>
                    <a:pt x="31" y="74"/>
                  </a:lnTo>
                  <a:lnTo>
                    <a:pt x="34" y="78"/>
                  </a:lnTo>
                  <a:lnTo>
                    <a:pt x="37" y="79"/>
                  </a:lnTo>
                  <a:lnTo>
                    <a:pt x="39" y="79"/>
                  </a:lnTo>
                  <a:lnTo>
                    <a:pt x="42" y="78"/>
                  </a:lnTo>
                  <a:lnTo>
                    <a:pt x="45" y="75"/>
                  </a:lnTo>
                  <a:lnTo>
                    <a:pt x="49" y="72"/>
                  </a:lnTo>
                  <a:lnTo>
                    <a:pt x="53" y="68"/>
                  </a:lnTo>
                  <a:lnTo>
                    <a:pt x="58" y="65"/>
                  </a:lnTo>
                  <a:lnTo>
                    <a:pt x="65" y="65"/>
                  </a:lnTo>
                  <a:lnTo>
                    <a:pt x="70" y="65"/>
                  </a:lnTo>
                  <a:lnTo>
                    <a:pt x="77" y="66"/>
                  </a:lnTo>
                  <a:lnTo>
                    <a:pt x="84" y="66"/>
                  </a:lnTo>
                  <a:lnTo>
                    <a:pt x="88" y="65"/>
                  </a:lnTo>
                  <a:lnTo>
                    <a:pt x="91" y="62"/>
                  </a:lnTo>
                  <a:lnTo>
                    <a:pt x="93" y="56"/>
                  </a:lnTo>
                  <a:lnTo>
                    <a:pt x="91" y="50"/>
                  </a:lnTo>
                  <a:lnTo>
                    <a:pt x="90" y="47"/>
                  </a:lnTo>
                  <a:lnTo>
                    <a:pt x="86" y="45"/>
                  </a:lnTo>
                  <a:lnTo>
                    <a:pt x="84" y="45"/>
                  </a:lnTo>
                  <a:lnTo>
                    <a:pt x="81" y="45"/>
                  </a:lnTo>
                  <a:lnTo>
                    <a:pt x="80" y="44"/>
                  </a:lnTo>
                  <a:lnTo>
                    <a:pt x="79" y="41"/>
                  </a:lnTo>
                  <a:lnTo>
                    <a:pt x="81" y="36"/>
                  </a:lnTo>
                  <a:lnTo>
                    <a:pt x="84" y="29"/>
                  </a:lnTo>
                  <a:lnTo>
                    <a:pt x="86" y="23"/>
                  </a:lnTo>
                  <a:lnTo>
                    <a:pt x="89" y="17"/>
                  </a:lnTo>
                  <a:lnTo>
                    <a:pt x="91" y="12"/>
                  </a:lnTo>
                  <a:lnTo>
                    <a:pt x="91" y="8"/>
                  </a:lnTo>
                  <a:lnTo>
                    <a:pt x="90" y="7"/>
                  </a:lnTo>
                  <a:lnTo>
                    <a:pt x="86" y="6"/>
                  </a:lnTo>
                  <a:lnTo>
                    <a:pt x="79" y="7"/>
                  </a:lnTo>
                  <a:lnTo>
                    <a:pt x="71" y="8"/>
                  </a:lnTo>
                  <a:lnTo>
                    <a:pt x="66" y="10"/>
                  </a:lnTo>
                  <a:lnTo>
                    <a:pt x="62" y="12"/>
                  </a:lnTo>
                  <a:lnTo>
                    <a:pt x="59" y="14"/>
                  </a:lnTo>
                  <a:lnTo>
                    <a:pt x="58" y="16"/>
                  </a:lnTo>
                  <a:lnTo>
                    <a:pt x="57" y="17"/>
                  </a:lnTo>
                  <a:lnTo>
                    <a:pt x="57" y="18"/>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661" name="Freeform 105"/>
            <p:cNvSpPr>
              <a:spLocks/>
            </p:cNvSpPr>
            <p:nvPr/>
          </p:nvSpPr>
          <p:spPr bwMode="auto">
            <a:xfrm>
              <a:off x="801" y="3415"/>
              <a:ext cx="39" cy="21"/>
            </a:xfrm>
            <a:custGeom>
              <a:avLst/>
              <a:gdLst>
                <a:gd name="T0" fmla="*/ 3 w 46"/>
                <a:gd name="T1" fmla="*/ 18 h 21"/>
                <a:gd name="T2" fmla="*/ 3 w 46"/>
                <a:gd name="T3" fmla="*/ 20 h 21"/>
                <a:gd name="T4" fmla="*/ 3 w 46"/>
                <a:gd name="T5" fmla="*/ 20 h 21"/>
                <a:gd name="T6" fmla="*/ 3 w 46"/>
                <a:gd name="T7" fmla="*/ 20 h 21"/>
                <a:gd name="T8" fmla="*/ 3 w 46"/>
                <a:gd name="T9" fmla="*/ 18 h 21"/>
                <a:gd name="T10" fmla="*/ 3 w 46"/>
                <a:gd name="T11" fmla="*/ 18 h 21"/>
                <a:gd name="T12" fmla="*/ 3 w 46"/>
                <a:gd name="T13" fmla="*/ 16 h 21"/>
                <a:gd name="T14" fmla="*/ 3 w 46"/>
                <a:gd name="T15" fmla="*/ 14 h 21"/>
                <a:gd name="T16" fmla="*/ 3 w 46"/>
                <a:gd name="T17" fmla="*/ 11 h 21"/>
                <a:gd name="T18" fmla="*/ 3 w 46"/>
                <a:gd name="T19" fmla="*/ 8 h 21"/>
                <a:gd name="T20" fmla="*/ 3 w 46"/>
                <a:gd name="T21" fmla="*/ 5 h 21"/>
                <a:gd name="T22" fmla="*/ 3 w 46"/>
                <a:gd name="T23" fmla="*/ 3 h 21"/>
                <a:gd name="T24" fmla="*/ 3 w 46"/>
                <a:gd name="T25" fmla="*/ 2 h 21"/>
                <a:gd name="T26" fmla="*/ 3 w 46"/>
                <a:gd name="T27" fmla="*/ 0 h 21"/>
                <a:gd name="T28" fmla="*/ 3 w 46"/>
                <a:gd name="T29" fmla="*/ 0 h 21"/>
                <a:gd name="T30" fmla="*/ 3 w 46"/>
                <a:gd name="T31" fmla="*/ 0 h 21"/>
                <a:gd name="T32" fmla="*/ 3 w 46"/>
                <a:gd name="T33" fmla="*/ 2 h 21"/>
                <a:gd name="T34" fmla="*/ 3 w 46"/>
                <a:gd name="T35" fmla="*/ 2 h 21"/>
                <a:gd name="T36" fmla="*/ 3 w 46"/>
                <a:gd name="T37" fmla="*/ 5 h 21"/>
                <a:gd name="T38" fmla="*/ 0 w 46"/>
                <a:gd name="T39" fmla="*/ 6 h 21"/>
                <a:gd name="T40" fmla="*/ 2 w 46"/>
                <a:gd name="T41" fmla="*/ 9 h 21"/>
                <a:gd name="T42" fmla="*/ 3 w 46"/>
                <a:gd name="T43" fmla="*/ 12 h 21"/>
                <a:gd name="T44" fmla="*/ 3 w 46"/>
                <a:gd name="T45" fmla="*/ 16 h 21"/>
                <a:gd name="T46" fmla="*/ 3 w 46"/>
                <a:gd name="T47" fmla="*/ 17 h 21"/>
                <a:gd name="T48" fmla="*/ 3 w 46"/>
                <a:gd name="T49" fmla="*/ 18 h 2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6"/>
                <a:gd name="T76" fmla="*/ 0 h 21"/>
                <a:gd name="T77" fmla="*/ 46 w 46"/>
                <a:gd name="T78" fmla="*/ 21 h 2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6" h="21">
                  <a:moveTo>
                    <a:pt x="26" y="18"/>
                  </a:moveTo>
                  <a:lnTo>
                    <a:pt x="32" y="20"/>
                  </a:lnTo>
                  <a:lnTo>
                    <a:pt x="36" y="20"/>
                  </a:lnTo>
                  <a:lnTo>
                    <a:pt x="39" y="20"/>
                  </a:lnTo>
                  <a:lnTo>
                    <a:pt x="42" y="18"/>
                  </a:lnTo>
                  <a:lnTo>
                    <a:pt x="45" y="18"/>
                  </a:lnTo>
                  <a:lnTo>
                    <a:pt x="45" y="16"/>
                  </a:lnTo>
                  <a:lnTo>
                    <a:pt x="45" y="14"/>
                  </a:lnTo>
                  <a:lnTo>
                    <a:pt x="42" y="11"/>
                  </a:lnTo>
                  <a:lnTo>
                    <a:pt x="40" y="8"/>
                  </a:lnTo>
                  <a:lnTo>
                    <a:pt x="38" y="5"/>
                  </a:lnTo>
                  <a:lnTo>
                    <a:pt x="37" y="3"/>
                  </a:lnTo>
                  <a:lnTo>
                    <a:pt x="36" y="2"/>
                  </a:lnTo>
                  <a:lnTo>
                    <a:pt x="34" y="0"/>
                  </a:lnTo>
                  <a:lnTo>
                    <a:pt x="32" y="0"/>
                  </a:lnTo>
                  <a:lnTo>
                    <a:pt x="29" y="0"/>
                  </a:lnTo>
                  <a:lnTo>
                    <a:pt x="24" y="2"/>
                  </a:lnTo>
                  <a:lnTo>
                    <a:pt x="10" y="2"/>
                  </a:lnTo>
                  <a:lnTo>
                    <a:pt x="3" y="5"/>
                  </a:lnTo>
                  <a:lnTo>
                    <a:pt x="0" y="6"/>
                  </a:lnTo>
                  <a:lnTo>
                    <a:pt x="2" y="9"/>
                  </a:lnTo>
                  <a:lnTo>
                    <a:pt x="6" y="12"/>
                  </a:lnTo>
                  <a:lnTo>
                    <a:pt x="12" y="16"/>
                  </a:lnTo>
                  <a:lnTo>
                    <a:pt x="20" y="17"/>
                  </a:lnTo>
                  <a:lnTo>
                    <a:pt x="26" y="18"/>
                  </a:lnTo>
                </a:path>
              </a:pathLst>
            </a:custGeom>
            <a:solidFill>
              <a:srgbClr val="00008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62" name="Freeform 106"/>
            <p:cNvSpPr>
              <a:spLocks/>
            </p:cNvSpPr>
            <p:nvPr/>
          </p:nvSpPr>
          <p:spPr bwMode="auto">
            <a:xfrm>
              <a:off x="971" y="3420"/>
              <a:ext cx="74" cy="71"/>
            </a:xfrm>
            <a:custGeom>
              <a:avLst/>
              <a:gdLst>
                <a:gd name="T0" fmla="*/ 3 w 88"/>
                <a:gd name="T1" fmla="*/ 12 h 74"/>
                <a:gd name="T2" fmla="*/ 3 w 88"/>
                <a:gd name="T3" fmla="*/ 7 h 74"/>
                <a:gd name="T4" fmla="*/ 3 w 88"/>
                <a:gd name="T5" fmla="*/ 1 h 74"/>
                <a:gd name="T6" fmla="*/ 3 w 88"/>
                <a:gd name="T7" fmla="*/ 0 h 74"/>
                <a:gd name="T8" fmla="*/ 3 w 88"/>
                <a:gd name="T9" fmla="*/ 6 h 74"/>
                <a:gd name="T10" fmla="*/ 3 w 88"/>
                <a:gd name="T11" fmla="*/ 12 h 74"/>
                <a:gd name="T12" fmla="*/ 3 w 88"/>
                <a:gd name="T13" fmla="*/ 12 h 74"/>
                <a:gd name="T14" fmla="*/ 3 w 88"/>
                <a:gd name="T15" fmla="*/ 12 h 74"/>
                <a:gd name="T16" fmla="*/ 3 w 88"/>
                <a:gd name="T17" fmla="*/ 12 h 74"/>
                <a:gd name="T18" fmla="*/ 1 w 88"/>
                <a:gd name="T19" fmla="*/ 12 h 74"/>
                <a:gd name="T20" fmla="*/ 0 w 88"/>
                <a:gd name="T21" fmla="*/ 12 h 74"/>
                <a:gd name="T22" fmla="*/ 3 w 88"/>
                <a:gd name="T23" fmla="*/ 12 h 74"/>
                <a:gd name="T24" fmla="*/ 3 w 88"/>
                <a:gd name="T25" fmla="*/ 12 h 74"/>
                <a:gd name="T26" fmla="*/ 3 w 88"/>
                <a:gd name="T27" fmla="*/ 12 h 74"/>
                <a:gd name="T28" fmla="*/ 3 w 88"/>
                <a:gd name="T29" fmla="*/ 12 h 74"/>
                <a:gd name="T30" fmla="*/ 3 w 88"/>
                <a:gd name="T31" fmla="*/ 12 h 74"/>
                <a:gd name="T32" fmla="*/ 3 w 88"/>
                <a:gd name="T33" fmla="*/ 12 h 74"/>
                <a:gd name="T34" fmla="*/ 3 w 88"/>
                <a:gd name="T35" fmla="*/ 12 h 74"/>
                <a:gd name="T36" fmla="*/ 3 w 88"/>
                <a:gd name="T37" fmla="*/ 12 h 74"/>
                <a:gd name="T38" fmla="*/ 3 w 88"/>
                <a:gd name="T39" fmla="*/ 12 h 74"/>
                <a:gd name="T40" fmla="*/ 3 w 88"/>
                <a:gd name="T41" fmla="*/ 12 h 74"/>
                <a:gd name="T42" fmla="*/ 3 w 88"/>
                <a:gd name="T43" fmla="*/ 12 h 74"/>
                <a:gd name="T44" fmla="*/ 3 w 88"/>
                <a:gd name="T45" fmla="*/ 12 h 74"/>
                <a:gd name="T46" fmla="*/ 3 w 88"/>
                <a:gd name="T47" fmla="*/ 12 h 74"/>
                <a:gd name="T48" fmla="*/ 3 w 88"/>
                <a:gd name="T49" fmla="*/ 12 h 74"/>
                <a:gd name="T50" fmla="*/ 3 w 88"/>
                <a:gd name="T51" fmla="*/ 12 h 74"/>
                <a:gd name="T52" fmla="*/ 3 w 88"/>
                <a:gd name="T53" fmla="*/ 12 h 74"/>
                <a:gd name="T54" fmla="*/ 3 w 88"/>
                <a:gd name="T55" fmla="*/ 12 h 74"/>
                <a:gd name="T56" fmla="*/ 3 w 88"/>
                <a:gd name="T57" fmla="*/ 12 h 74"/>
                <a:gd name="T58" fmla="*/ 3 w 88"/>
                <a:gd name="T59" fmla="*/ 12 h 74"/>
                <a:gd name="T60" fmla="*/ 3 w 88"/>
                <a:gd name="T61" fmla="*/ 7 h 74"/>
                <a:gd name="T62" fmla="*/ 3 w 88"/>
                <a:gd name="T63" fmla="*/ 6 h 74"/>
                <a:gd name="T64" fmla="*/ 3 w 88"/>
                <a:gd name="T65" fmla="*/ 7 h 74"/>
                <a:gd name="T66" fmla="*/ 3 w 88"/>
                <a:gd name="T67" fmla="*/ 11 h 74"/>
                <a:gd name="T68" fmla="*/ 3 w 88"/>
                <a:gd name="T69" fmla="*/ 12 h 74"/>
                <a:gd name="T70" fmla="*/ 3 w 88"/>
                <a:gd name="T71" fmla="*/ 12 h 7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8"/>
                <a:gd name="T109" fmla="*/ 0 h 74"/>
                <a:gd name="T110" fmla="*/ 88 w 88"/>
                <a:gd name="T111" fmla="*/ 74 h 7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8" h="74">
                  <a:moveTo>
                    <a:pt x="54" y="17"/>
                  </a:moveTo>
                  <a:lnTo>
                    <a:pt x="54" y="13"/>
                  </a:lnTo>
                  <a:lnTo>
                    <a:pt x="52" y="9"/>
                  </a:lnTo>
                  <a:lnTo>
                    <a:pt x="51" y="7"/>
                  </a:lnTo>
                  <a:lnTo>
                    <a:pt x="47" y="4"/>
                  </a:lnTo>
                  <a:lnTo>
                    <a:pt x="44" y="1"/>
                  </a:lnTo>
                  <a:lnTo>
                    <a:pt x="39" y="0"/>
                  </a:lnTo>
                  <a:lnTo>
                    <a:pt x="35" y="0"/>
                  </a:lnTo>
                  <a:lnTo>
                    <a:pt x="30" y="2"/>
                  </a:lnTo>
                  <a:lnTo>
                    <a:pt x="26" y="6"/>
                  </a:lnTo>
                  <a:lnTo>
                    <a:pt x="24" y="8"/>
                  </a:lnTo>
                  <a:lnTo>
                    <a:pt x="23" y="12"/>
                  </a:lnTo>
                  <a:lnTo>
                    <a:pt x="22" y="17"/>
                  </a:lnTo>
                  <a:lnTo>
                    <a:pt x="22" y="20"/>
                  </a:lnTo>
                  <a:lnTo>
                    <a:pt x="21" y="22"/>
                  </a:lnTo>
                  <a:lnTo>
                    <a:pt x="18" y="25"/>
                  </a:lnTo>
                  <a:lnTo>
                    <a:pt x="12" y="27"/>
                  </a:lnTo>
                  <a:lnTo>
                    <a:pt x="8" y="29"/>
                  </a:lnTo>
                  <a:lnTo>
                    <a:pt x="3" y="31"/>
                  </a:lnTo>
                  <a:lnTo>
                    <a:pt x="1" y="32"/>
                  </a:lnTo>
                  <a:lnTo>
                    <a:pt x="0" y="34"/>
                  </a:lnTo>
                  <a:lnTo>
                    <a:pt x="0" y="37"/>
                  </a:lnTo>
                  <a:lnTo>
                    <a:pt x="2" y="39"/>
                  </a:lnTo>
                  <a:lnTo>
                    <a:pt x="5" y="43"/>
                  </a:lnTo>
                  <a:lnTo>
                    <a:pt x="8" y="47"/>
                  </a:lnTo>
                  <a:lnTo>
                    <a:pt x="12" y="51"/>
                  </a:lnTo>
                  <a:lnTo>
                    <a:pt x="15" y="53"/>
                  </a:lnTo>
                  <a:lnTo>
                    <a:pt x="18" y="54"/>
                  </a:lnTo>
                  <a:lnTo>
                    <a:pt x="20" y="55"/>
                  </a:lnTo>
                  <a:lnTo>
                    <a:pt x="22" y="55"/>
                  </a:lnTo>
                  <a:lnTo>
                    <a:pt x="23" y="56"/>
                  </a:lnTo>
                  <a:lnTo>
                    <a:pt x="25" y="60"/>
                  </a:lnTo>
                  <a:lnTo>
                    <a:pt x="27" y="65"/>
                  </a:lnTo>
                  <a:lnTo>
                    <a:pt x="30" y="68"/>
                  </a:lnTo>
                  <a:lnTo>
                    <a:pt x="32" y="72"/>
                  </a:lnTo>
                  <a:lnTo>
                    <a:pt x="35" y="73"/>
                  </a:lnTo>
                  <a:lnTo>
                    <a:pt x="37" y="73"/>
                  </a:lnTo>
                  <a:lnTo>
                    <a:pt x="40" y="71"/>
                  </a:lnTo>
                  <a:lnTo>
                    <a:pt x="44" y="69"/>
                  </a:lnTo>
                  <a:lnTo>
                    <a:pt x="46" y="67"/>
                  </a:lnTo>
                  <a:lnTo>
                    <a:pt x="51" y="63"/>
                  </a:lnTo>
                  <a:lnTo>
                    <a:pt x="55" y="60"/>
                  </a:lnTo>
                  <a:lnTo>
                    <a:pt x="61" y="59"/>
                  </a:lnTo>
                  <a:lnTo>
                    <a:pt x="66" y="60"/>
                  </a:lnTo>
                  <a:lnTo>
                    <a:pt x="73" y="61"/>
                  </a:lnTo>
                  <a:lnTo>
                    <a:pt x="79" y="61"/>
                  </a:lnTo>
                  <a:lnTo>
                    <a:pt x="82" y="60"/>
                  </a:lnTo>
                  <a:lnTo>
                    <a:pt x="86" y="56"/>
                  </a:lnTo>
                  <a:lnTo>
                    <a:pt x="87" y="52"/>
                  </a:lnTo>
                  <a:lnTo>
                    <a:pt x="86" y="46"/>
                  </a:lnTo>
                  <a:lnTo>
                    <a:pt x="84" y="43"/>
                  </a:lnTo>
                  <a:lnTo>
                    <a:pt x="81" y="42"/>
                  </a:lnTo>
                  <a:lnTo>
                    <a:pt x="79" y="42"/>
                  </a:lnTo>
                  <a:lnTo>
                    <a:pt x="77" y="42"/>
                  </a:lnTo>
                  <a:lnTo>
                    <a:pt x="75" y="41"/>
                  </a:lnTo>
                  <a:lnTo>
                    <a:pt x="75" y="38"/>
                  </a:lnTo>
                  <a:lnTo>
                    <a:pt x="76" y="33"/>
                  </a:lnTo>
                  <a:lnTo>
                    <a:pt x="79" y="27"/>
                  </a:lnTo>
                  <a:lnTo>
                    <a:pt x="81" y="21"/>
                  </a:lnTo>
                  <a:lnTo>
                    <a:pt x="84" y="15"/>
                  </a:lnTo>
                  <a:lnTo>
                    <a:pt x="86" y="11"/>
                  </a:lnTo>
                  <a:lnTo>
                    <a:pt x="86" y="7"/>
                  </a:lnTo>
                  <a:lnTo>
                    <a:pt x="84" y="7"/>
                  </a:lnTo>
                  <a:lnTo>
                    <a:pt x="80" y="6"/>
                  </a:lnTo>
                  <a:lnTo>
                    <a:pt x="75" y="7"/>
                  </a:lnTo>
                  <a:lnTo>
                    <a:pt x="67" y="7"/>
                  </a:lnTo>
                  <a:lnTo>
                    <a:pt x="62" y="9"/>
                  </a:lnTo>
                  <a:lnTo>
                    <a:pt x="59" y="11"/>
                  </a:lnTo>
                  <a:lnTo>
                    <a:pt x="56" y="13"/>
                  </a:lnTo>
                  <a:lnTo>
                    <a:pt x="55" y="15"/>
                  </a:lnTo>
                  <a:lnTo>
                    <a:pt x="54" y="16"/>
                  </a:lnTo>
                  <a:lnTo>
                    <a:pt x="54" y="17"/>
                  </a:lnTo>
                </a:path>
              </a:pathLst>
            </a:custGeom>
            <a:solidFill>
              <a:srgbClr val="80E00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63" name="Freeform 107"/>
            <p:cNvSpPr>
              <a:spLocks/>
            </p:cNvSpPr>
            <p:nvPr/>
          </p:nvSpPr>
          <p:spPr bwMode="auto">
            <a:xfrm>
              <a:off x="971" y="3420"/>
              <a:ext cx="79" cy="77"/>
            </a:xfrm>
            <a:custGeom>
              <a:avLst/>
              <a:gdLst>
                <a:gd name="T0" fmla="*/ 3 w 94"/>
                <a:gd name="T1" fmla="*/ 13 h 80"/>
                <a:gd name="T2" fmla="*/ 3 w 94"/>
                <a:gd name="T3" fmla="*/ 10 h 80"/>
                <a:gd name="T4" fmla="*/ 3 w 94"/>
                <a:gd name="T5" fmla="*/ 4 h 80"/>
                <a:gd name="T6" fmla="*/ 3 w 94"/>
                <a:gd name="T7" fmla="*/ 0 h 80"/>
                <a:gd name="T8" fmla="*/ 3 w 94"/>
                <a:gd name="T9" fmla="*/ 2 h 80"/>
                <a:gd name="T10" fmla="*/ 3 w 94"/>
                <a:gd name="T11" fmla="*/ 9 h 80"/>
                <a:gd name="T12" fmla="*/ 3 w 94"/>
                <a:gd name="T13" fmla="*/ 13 h 80"/>
                <a:gd name="T14" fmla="*/ 3 w 94"/>
                <a:gd name="T15" fmla="*/ 13 h 80"/>
                <a:gd name="T16" fmla="*/ 3 w 94"/>
                <a:gd name="T17" fmla="*/ 13 h 80"/>
                <a:gd name="T18" fmla="*/ 3 w 94"/>
                <a:gd name="T19" fmla="*/ 13 h 80"/>
                <a:gd name="T20" fmla="*/ 0 w 94"/>
                <a:gd name="T21" fmla="*/ 13 h 80"/>
                <a:gd name="T22" fmla="*/ 2 w 94"/>
                <a:gd name="T23" fmla="*/ 13 h 80"/>
                <a:gd name="T24" fmla="*/ 3 w 94"/>
                <a:gd name="T25" fmla="*/ 13 h 80"/>
                <a:gd name="T26" fmla="*/ 3 w 94"/>
                <a:gd name="T27" fmla="*/ 13 h 80"/>
                <a:gd name="T28" fmla="*/ 3 w 94"/>
                <a:gd name="T29" fmla="*/ 13 h 80"/>
                <a:gd name="T30" fmla="*/ 3 w 94"/>
                <a:gd name="T31" fmla="*/ 13 h 80"/>
                <a:gd name="T32" fmla="*/ 3 w 94"/>
                <a:gd name="T33" fmla="*/ 13 h 80"/>
                <a:gd name="T34" fmla="*/ 3 w 94"/>
                <a:gd name="T35" fmla="*/ 13 h 80"/>
                <a:gd name="T36" fmla="*/ 3 w 94"/>
                <a:gd name="T37" fmla="*/ 13 h 80"/>
                <a:gd name="T38" fmla="*/ 3 w 94"/>
                <a:gd name="T39" fmla="*/ 13 h 80"/>
                <a:gd name="T40" fmla="*/ 3 w 94"/>
                <a:gd name="T41" fmla="*/ 13 h 80"/>
                <a:gd name="T42" fmla="*/ 3 w 94"/>
                <a:gd name="T43" fmla="*/ 13 h 80"/>
                <a:gd name="T44" fmla="*/ 3 w 94"/>
                <a:gd name="T45" fmla="*/ 13 h 80"/>
                <a:gd name="T46" fmla="*/ 3 w 94"/>
                <a:gd name="T47" fmla="*/ 13 h 80"/>
                <a:gd name="T48" fmla="*/ 3 w 94"/>
                <a:gd name="T49" fmla="*/ 13 h 80"/>
                <a:gd name="T50" fmla="*/ 3 w 94"/>
                <a:gd name="T51" fmla="*/ 13 h 80"/>
                <a:gd name="T52" fmla="*/ 3 w 94"/>
                <a:gd name="T53" fmla="*/ 13 h 80"/>
                <a:gd name="T54" fmla="*/ 3 w 94"/>
                <a:gd name="T55" fmla="*/ 13 h 80"/>
                <a:gd name="T56" fmla="*/ 3 w 94"/>
                <a:gd name="T57" fmla="*/ 13 h 80"/>
                <a:gd name="T58" fmla="*/ 3 w 94"/>
                <a:gd name="T59" fmla="*/ 13 h 80"/>
                <a:gd name="T60" fmla="*/ 3 w 94"/>
                <a:gd name="T61" fmla="*/ 12 h 80"/>
                <a:gd name="T62" fmla="*/ 3 w 94"/>
                <a:gd name="T63" fmla="*/ 7 h 80"/>
                <a:gd name="T64" fmla="*/ 3 w 94"/>
                <a:gd name="T65" fmla="*/ 7 h 80"/>
                <a:gd name="T66" fmla="*/ 3 w 94"/>
                <a:gd name="T67" fmla="*/ 10 h 80"/>
                <a:gd name="T68" fmla="*/ 3 w 94"/>
                <a:gd name="T69" fmla="*/ 13 h 80"/>
                <a:gd name="T70" fmla="*/ 3 w 94"/>
                <a:gd name="T71" fmla="*/ 13 h 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4"/>
                <a:gd name="T109" fmla="*/ 0 h 80"/>
                <a:gd name="T110" fmla="*/ 94 w 94"/>
                <a:gd name="T111" fmla="*/ 80 h 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4" h="80">
                  <a:moveTo>
                    <a:pt x="58" y="18"/>
                  </a:moveTo>
                  <a:lnTo>
                    <a:pt x="58" y="18"/>
                  </a:lnTo>
                  <a:lnTo>
                    <a:pt x="58" y="14"/>
                  </a:lnTo>
                  <a:lnTo>
                    <a:pt x="56" y="10"/>
                  </a:lnTo>
                  <a:lnTo>
                    <a:pt x="54" y="7"/>
                  </a:lnTo>
                  <a:lnTo>
                    <a:pt x="50" y="4"/>
                  </a:lnTo>
                  <a:lnTo>
                    <a:pt x="47" y="1"/>
                  </a:lnTo>
                  <a:lnTo>
                    <a:pt x="42" y="0"/>
                  </a:lnTo>
                  <a:lnTo>
                    <a:pt x="37" y="0"/>
                  </a:lnTo>
                  <a:lnTo>
                    <a:pt x="32" y="2"/>
                  </a:lnTo>
                  <a:lnTo>
                    <a:pt x="28" y="6"/>
                  </a:lnTo>
                  <a:lnTo>
                    <a:pt x="26" y="9"/>
                  </a:lnTo>
                  <a:lnTo>
                    <a:pt x="25" y="13"/>
                  </a:lnTo>
                  <a:lnTo>
                    <a:pt x="24" y="18"/>
                  </a:lnTo>
                  <a:lnTo>
                    <a:pt x="24" y="22"/>
                  </a:lnTo>
                  <a:lnTo>
                    <a:pt x="22" y="24"/>
                  </a:lnTo>
                  <a:lnTo>
                    <a:pt x="19" y="27"/>
                  </a:lnTo>
                  <a:lnTo>
                    <a:pt x="13" y="29"/>
                  </a:lnTo>
                  <a:lnTo>
                    <a:pt x="8" y="31"/>
                  </a:lnTo>
                  <a:lnTo>
                    <a:pt x="3" y="33"/>
                  </a:lnTo>
                  <a:lnTo>
                    <a:pt x="1" y="35"/>
                  </a:lnTo>
                  <a:lnTo>
                    <a:pt x="0" y="37"/>
                  </a:lnTo>
                  <a:lnTo>
                    <a:pt x="0" y="40"/>
                  </a:lnTo>
                  <a:lnTo>
                    <a:pt x="2" y="42"/>
                  </a:lnTo>
                  <a:lnTo>
                    <a:pt x="5" y="46"/>
                  </a:lnTo>
                  <a:lnTo>
                    <a:pt x="9" y="51"/>
                  </a:lnTo>
                  <a:lnTo>
                    <a:pt x="13" y="55"/>
                  </a:lnTo>
                  <a:lnTo>
                    <a:pt x="16" y="57"/>
                  </a:lnTo>
                  <a:lnTo>
                    <a:pt x="19" y="58"/>
                  </a:lnTo>
                  <a:lnTo>
                    <a:pt x="21" y="59"/>
                  </a:lnTo>
                  <a:lnTo>
                    <a:pt x="23" y="60"/>
                  </a:lnTo>
                  <a:lnTo>
                    <a:pt x="25" y="61"/>
                  </a:lnTo>
                  <a:lnTo>
                    <a:pt x="27" y="65"/>
                  </a:lnTo>
                  <a:lnTo>
                    <a:pt x="29" y="70"/>
                  </a:lnTo>
                  <a:lnTo>
                    <a:pt x="32" y="74"/>
                  </a:lnTo>
                  <a:lnTo>
                    <a:pt x="34" y="78"/>
                  </a:lnTo>
                  <a:lnTo>
                    <a:pt x="37" y="79"/>
                  </a:lnTo>
                  <a:lnTo>
                    <a:pt x="40" y="79"/>
                  </a:lnTo>
                  <a:lnTo>
                    <a:pt x="43" y="77"/>
                  </a:lnTo>
                  <a:lnTo>
                    <a:pt x="47" y="75"/>
                  </a:lnTo>
                  <a:lnTo>
                    <a:pt x="49" y="72"/>
                  </a:lnTo>
                  <a:lnTo>
                    <a:pt x="54" y="68"/>
                  </a:lnTo>
                  <a:lnTo>
                    <a:pt x="59" y="65"/>
                  </a:lnTo>
                  <a:lnTo>
                    <a:pt x="65" y="64"/>
                  </a:lnTo>
                  <a:lnTo>
                    <a:pt x="71" y="65"/>
                  </a:lnTo>
                  <a:lnTo>
                    <a:pt x="78" y="66"/>
                  </a:lnTo>
                  <a:lnTo>
                    <a:pt x="84" y="66"/>
                  </a:lnTo>
                  <a:lnTo>
                    <a:pt x="88" y="65"/>
                  </a:lnTo>
                  <a:lnTo>
                    <a:pt x="92" y="61"/>
                  </a:lnTo>
                  <a:lnTo>
                    <a:pt x="93" y="56"/>
                  </a:lnTo>
                  <a:lnTo>
                    <a:pt x="92" y="50"/>
                  </a:lnTo>
                  <a:lnTo>
                    <a:pt x="90" y="46"/>
                  </a:lnTo>
                  <a:lnTo>
                    <a:pt x="87" y="45"/>
                  </a:lnTo>
                  <a:lnTo>
                    <a:pt x="85" y="45"/>
                  </a:lnTo>
                  <a:lnTo>
                    <a:pt x="82" y="45"/>
                  </a:lnTo>
                  <a:lnTo>
                    <a:pt x="80" y="44"/>
                  </a:lnTo>
                  <a:lnTo>
                    <a:pt x="80" y="41"/>
                  </a:lnTo>
                  <a:lnTo>
                    <a:pt x="81" y="36"/>
                  </a:lnTo>
                  <a:lnTo>
                    <a:pt x="85" y="29"/>
                  </a:lnTo>
                  <a:lnTo>
                    <a:pt x="87" y="23"/>
                  </a:lnTo>
                  <a:lnTo>
                    <a:pt x="90" y="16"/>
                  </a:lnTo>
                  <a:lnTo>
                    <a:pt x="92" y="12"/>
                  </a:lnTo>
                  <a:lnTo>
                    <a:pt x="92" y="8"/>
                  </a:lnTo>
                  <a:lnTo>
                    <a:pt x="90" y="7"/>
                  </a:lnTo>
                  <a:lnTo>
                    <a:pt x="86" y="6"/>
                  </a:lnTo>
                  <a:lnTo>
                    <a:pt x="80" y="7"/>
                  </a:lnTo>
                  <a:lnTo>
                    <a:pt x="72" y="8"/>
                  </a:lnTo>
                  <a:lnTo>
                    <a:pt x="66" y="10"/>
                  </a:lnTo>
                  <a:lnTo>
                    <a:pt x="63" y="12"/>
                  </a:lnTo>
                  <a:lnTo>
                    <a:pt x="60" y="14"/>
                  </a:lnTo>
                  <a:lnTo>
                    <a:pt x="59" y="16"/>
                  </a:lnTo>
                  <a:lnTo>
                    <a:pt x="58" y="17"/>
                  </a:lnTo>
                  <a:lnTo>
                    <a:pt x="58" y="18"/>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664" name="Freeform 108"/>
            <p:cNvSpPr>
              <a:spLocks/>
            </p:cNvSpPr>
            <p:nvPr/>
          </p:nvSpPr>
          <p:spPr bwMode="auto">
            <a:xfrm>
              <a:off x="991" y="3452"/>
              <a:ext cx="38" cy="20"/>
            </a:xfrm>
            <a:custGeom>
              <a:avLst/>
              <a:gdLst>
                <a:gd name="T0" fmla="*/ 2 w 46"/>
                <a:gd name="T1" fmla="*/ 5 h 22"/>
                <a:gd name="T2" fmla="*/ 2 w 46"/>
                <a:gd name="T3" fmla="*/ 5 h 22"/>
                <a:gd name="T4" fmla="*/ 2 w 46"/>
                <a:gd name="T5" fmla="*/ 5 h 22"/>
                <a:gd name="T6" fmla="*/ 2 w 46"/>
                <a:gd name="T7" fmla="*/ 5 h 22"/>
                <a:gd name="T8" fmla="*/ 2 w 46"/>
                <a:gd name="T9" fmla="*/ 5 h 22"/>
                <a:gd name="T10" fmla="*/ 2 w 46"/>
                <a:gd name="T11" fmla="*/ 5 h 22"/>
                <a:gd name="T12" fmla="*/ 2 w 46"/>
                <a:gd name="T13" fmla="*/ 5 h 22"/>
                <a:gd name="T14" fmla="*/ 2 w 46"/>
                <a:gd name="T15" fmla="*/ 5 h 22"/>
                <a:gd name="T16" fmla="*/ 2 w 46"/>
                <a:gd name="T17" fmla="*/ 5 h 22"/>
                <a:gd name="T18" fmla="*/ 2 w 46"/>
                <a:gd name="T19" fmla="*/ 5 h 22"/>
                <a:gd name="T20" fmla="*/ 2 w 46"/>
                <a:gd name="T21" fmla="*/ 5 h 22"/>
                <a:gd name="T22" fmla="*/ 2 w 46"/>
                <a:gd name="T23" fmla="*/ 4 h 22"/>
                <a:gd name="T24" fmla="*/ 2 w 46"/>
                <a:gd name="T25" fmla="*/ 2 h 22"/>
                <a:gd name="T26" fmla="*/ 2 w 46"/>
                <a:gd name="T27" fmla="*/ 1 h 22"/>
                <a:gd name="T28" fmla="*/ 2 w 46"/>
                <a:gd name="T29" fmla="*/ 0 h 22"/>
                <a:gd name="T30" fmla="*/ 2 w 46"/>
                <a:gd name="T31" fmla="*/ 1 h 22"/>
                <a:gd name="T32" fmla="*/ 2 w 46"/>
                <a:gd name="T33" fmla="*/ 2 h 22"/>
                <a:gd name="T34" fmla="*/ 2 w 46"/>
                <a:gd name="T35" fmla="*/ 3 h 22"/>
                <a:gd name="T36" fmla="*/ 2 w 46"/>
                <a:gd name="T37" fmla="*/ 5 h 22"/>
                <a:gd name="T38" fmla="*/ 0 w 46"/>
                <a:gd name="T39" fmla="*/ 5 h 22"/>
                <a:gd name="T40" fmla="*/ 2 w 46"/>
                <a:gd name="T41" fmla="*/ 5 h 22"/>
                <a:gd name="T42" fmla="*/ 2 w 46"/>
                <a:gd name="T43" fmla="*/ 5 h 22"/>
                <a:gd name="T44" fmla="*/ 2 w 46"/>
                <a:gd name="T45" fmla="*/ 5 h 22"/>
                <a:gd name="T46" fmla="*/ 2 w 46"/>
                <a:gd name="T47" fmla="*/ 5 h 22"/>
                <a:gd name="T48" fmla="*/ 2 w 46"/>
                <a:gd name="T49" fmla="*/ 5 h 2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6"/>
                <a:gd name="T76" fmla="*/ 0 h 22"/>
                <a:gd name="T77" fmla="*/ 46 w 46"/>
                <a:gd name="T78" fmla="*/ 22 h 2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6" h="22">
                  <a:moveTo>
                    <a:pt x="26" y="20"/>
                  </a:moveTo>
                  <a:lnTo>
                    <a:pt x="32" y="21"/>
                  </a:lnTo>
                  <a:lnTo>
                    <a:pt x="36" y="21"/>
                  </a:lnTo>
                  <a:lnTo>
                    <a:pt x="40" y="21"/>
                  </a:lnTo>
                  <a:lnTo>
                    <a:pt x="42" y="20"/>
                  </a:lnTo>
                  <a:lnTo>
                    <a:pt x="44" y="19"/>
                  </a:lnTo>
                  <a:lnTo>
                    <a:pt x="45" y="17"/>
                  </a:lnTo>
                  <a:lnTo>
                    <a:pt x="45" y="15"/>
                  </a:lnTo>
                  <a:lnTo>
                    <a:pt x="42" y="12"/>
                  </a:lnTo>
                  <a:lnTo>
                    <a:pt x="40" y="9"/>
                  </a:lnTo>
                  <a:lnTo>
                    <a:pt x="38" y="6"/>
                  </a:lnTo>
                  <a:lnTo>
                    <a:pt x="37" y="4"/>
                  </a:lnTo>
                  <a:lnTo>
                    <a:pt x="35" y="2"/>
                  </a:lnTo>
                  <a:lnTo>
                    <a:pt x="34" y="1"/>
                  </a:lnTo>
                  <a:lnTo>
                    <a:pt x="32" y="0"/>
                  </a:lnTo>
                  <a:lnTo>
                    <a:pt x="29" y="1"/>
                  </a:lnTo>
                  <a:lnTo>
                    <a:pt x="24" y="2"/>
                  </a:lnTo>
                  <a:lnTo>
                    <a:pt x="11" y="3"/>
                  </a:lnTo>
                  <a:lnTo>
                    <a:pt x="3" y="6"/>
                  </a:lnTo>
                  <a:lnTo>
                    <a:pt x="0" y="8"/>
                  </a:lnTo>
                  <a:lnTo>
                    <a:pt x="2" y="11"/>
                  </a:lnTo>
                  <a:lnTo>
                    <a:pt x="5" y="13"/>
                  </a:lnTo>
                  <a:lnTo>
                    <a:pt x="12" y="16"/>
                  </a:lnTo>
                  <a:lnTo>
                    <a:pt x="19" y="19"/>
                  </a:lnTo>
                  <a:lnTo>
                    <a:pt x="26" y="20"/>
                  </a:lnTo>
                </a:path>
              </a:pathLst>
            </a:custGeom>
            <a:solidFill>
              <a:srgbClr val="00008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65" name="Freeform 109"/>
            <p:cNvSpPr>
              <a:spLocks/>
            </p:cNvSpPr>
            <p:nvPr/>
          </p:nvSpPr>
          <p:spPr bwMode="auto">
            <a:xfrm>
              <a:off x="887" y="3343"/>
              <a:ext cx="90" cy="91"/>
            </a:xfrm>
            <a:custGeom>
              <a:avLst/>
              <a:gdLst>
                <a:gd name="T0" fmla="*/ 3 w 107"/>
                <a:gd name="T1" fmla="*/ 15 h 94"/>
                <a:gd name="T2" fmla="*/ 3 w 107"/>
                <a:gd name="T3" fmla="*/ 9 h 94"/>
                <a:gd name="T4" fmla="*/ 3 w 107"/>
                <a:gd name="T5" fmla="*/ 6 h 94"/>
                <a:gd name="T6" fmla="*/ 3 w 107"/>
                <a:gd name="T7" fmla="*/ 7 h 94"/>
                <a:gd name="T8" fmla="*/ 3 w 107"/>
                <a:gd name="T9" fmla="*/ 15 h 94"/>
                <a:gd name="T10" fmla="*/ 3 w 107"/>
                <a:gd name="T11" fmla="*/ 15 h 94"/>
                <a:gd name="T12" fmla="*/ 3 w 107"/>
                <a:gd name="T13" fmla="*/ 15 h 94"/>
                <a:gd name="T14" fmla="*/ 3 w 107"/>
                <a:gd name="T15" fmla="*/ 15 h 94"/>
                <a:gd name="T16" fmla="*/ 3 w 107"/>
                <a:gd name="T17" fmla="*/ 15 h 94"/>
                <a:gd name="T18" fmla="*/ 0 w 107"/>
                <a:gd name="T19" fmla="*/ 15 h 94"/>
                <a:gd name="T20" fmla="*/ 1 w 107"/>
                <a:gd name="T21" fmla="*/ 15 h 94"/>
                <a:gd name="T22" fmla="*/ 3 w 107"/>
                <a:gd name="T23" fmla="*/ 15 h 94"/>
                <a:gd name="T24" fmla="*/ 3 w 107"/>
                <a:gd name="T25" fmla="*/ 15 h 94"/>
                <a:gd name="T26" fmla="*/ 3 w 107"/>
                <a:gd name="T27" fmla="*/ 15 h 94"/>
                <a:gd name="T28" fmla="*/ 3 w 107"/>
                <a:gd name="T29" fmla="*/ 15 h 94"/>
                <a:gd name="T30" fmla="*/ 3 w 107"/>
                <a:gd name="T31" fmla="*/ 15 h 94"/>
                <a:gd name="T32" fmla="*/ 3 w 107"/>
                <a:gd name="T33" fmla="*/ 15 h 94"/>
                <a:gd name="T34" fmla="*/ 3 w 107"/>
                <a:gd name="T35" fmla="*/ 15 h 94"/>
                <a:gd name="T36" fmla="*/ 3 w 107"/>
                <a:gd name="T37" fmla="*/ 15 h 94"/>
                <a:gd name="T38" fmla="*/ 3 w 107"/>
                <a:gd name="T39" fmla="*/ 15 h 94"/>
                <a:gd name="T40" fmla="*/ 3 w 107"/>
                <a:gd name="T41" fmla="*/ 15 h 94"/>
                <a:gd name="T42" fmla="*/ 3 w 107"/>
                <a:gd name="T43" fmla="*/ 15 h 94"/>
                <a:gd name="T44" fmla="*/ 3 w 107"/>
                <a:gd name="T45" fmla="*/ 15 h 94"/>
                <a:gd name="T46" fmla="*/ 3 w 107"/>
                <a:gd name="T47" fmla="*/ 15 h 94"/>
                <a:gd name="T48" fmla="*/ 3 w 107"/>
                <a:gd name="T49" fmla="*/ 15 h 94"/>
                <a:gd name="T50" fmla="*/ 3 w 107"/>
                <a:gd name="T51" fmla="*/ 15 h 94"/>
                <a:gd name="T52" fmla="*/ 3 w 107"/>
                <a:gd name="T53" fmla="*/ 15 h 94"/>
                <a:gd name="T54" fmla="*/ 3 w 107"/>
                <a:gd name="T55" fmla="*/ 15 h 94"/>
                <a:gd name="T56" fmla="*/ 3 w 107"/>
                <a:gd name="T57" fmla="*/ 15 h 94"/>
                <a:gd name="T58" fmla="*/ 3 w 107"/>
                <a:gd name="T59" fmla="*/ 10 h 94"/>
                <a:gd name="T60" fmla="*/ 3 w 107"/>
                <a:gd name="T61" fmla="*/ 2 h 94"/>
                <a:gd name="T62" fmla="*/ 3 w 107"/>
                <a:gd name="T63" fmla="*/ 0 h 94"/>
                <a:gd name="T64" fmla="*/ 3 w 107"/>
                <a:gd name="T65" fmla="*/ 7 h 94"/>
                <a:gd name="T66" fmla="*/ 3 w 107"/>
                <a:gd name="T67" fmla="*/ 13 h 94"/>
                <a:gd name="T68" fmla="*/ 3 w 107"/>
                <a:gd name="T69" fmla="*/ 15 h 94"/>
                <a:gd name="T70" fmla="*/ 3 w 107"/>
                <a:gd name="T71" fmla="*/ 15 h 9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07"/>
                <a:gd name="T109" fmla="*/ 0 h 94"/>
                <a:gd name="T110" fmla="*/ 107 w 107"/>
                <a:gd name="T111" fmla="*/ 94 h 9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07" h="94">
                  <a:moveTo>
                    <a:pt x="58" y="20"/>
                  </a:moveTo>
                  <a:lnTo>
                    <a:pt x="56" y="17"/>
                  </a:lnTo>
                  <a:lnTo>
                    <a:pt x="53" y="13"/>
                  </a:lnTo>
                  <a:lnTo>
                    <a:pt x="50" y="9"/>
                  </a:lnTo>
                  <a:lnTo>
                    <a:pt x="46" y="7"/>
                  </a:lnTo>
                  <a:lnTo>
                    <a:pt x="41" y="6"/>
                  </a:lnTo>
                  <a:lnTo>
                    <a:pt x="36" y="5"/>
                  </a:lnTo>
                  <a:lnTo>
                    <a:pt x="31" y="7"/>
                  </a:lnTo>
                  <a:lnTo>
                    <a:pt x="26" y="9"/>
                  </a:lnTo>
                  <a:lnTo>
                    <a:pt x="22" y="15"/>
                  </a:lnTo>
                  <a:lnTo>
                    <a:pt x="21" y="20"/>
                  </a:lnTo>
                  <a:lnTo>
                    <a:pt x="21" y="24"/>
                  </a:lnTo>
                  <a:lnTo>
                    <a:pt x="21" y="29"/>
                  </a:lnTo>
                  <a:lnTo>
                    <a:pt x="22" y="34"/>
                  </a:lnTo>
                  <a:lnTo>
                    <a:pt x="21" y="37"/>
                  </a:lnTo>
                  <a:lnTo>
                    <a:pt x="19" y="41"/>
                  </a:lnTo>
                  <a:lnTo>
                    <a:pt x="13" y="45"/>
                  </a:lnTo>
                  <a:lnTo>
                    <a:pt x="7" y="48"/>
                  </a:lnTo>
                  <a:lnTo>
                    <a:pt x="3" y="52"/>
                  </a:lnTo>
                  <a:lnTo>
                    <a:pt x="0" y="54"/>
                  </a:lnTo>
                  <a:lnTo>
                    <a:pt x="0" y="56"/>
                  </a:lnTo>
                  <a:lnTo>
                    <a:pt x="1" y="59"/>
                  </a:lnTo>
                  <a:lnTo>
                    <a:pt x="4" y="62"/>
                  </a:lnTo>
                  <a:lnTo>
                    <a:pt x="7" y="65"/>
                  </a:lnTo>
                  <a:lnTo>
                    <a:pt x="14" y="70"/>
                  </a:lnTo>
                  <a:lnTo>
                    <a:pt x="20" y="73"/>
                  </a:lnTo>
                  <a:lnTo>
                    <a:pt x="23" y="74"/>
                  </a:lnTo>
                  <a:lnTo>
                    <a:pt x="26" y="75"/>
                  </a:lnTo>
                  <a:lnTo>
                    <a:pt x="29" y="75"/>
                  </a:lnTo>
                  <a:lnTo>
                    <a:pt x="31" y="75"/>
                  </a:lnTo>
                  <a:lnTo>
                    <a:pt x="33" y="76"/>
                  </a:lnTo>
                  <a:lnTo>
                    <a:pt x="36" y="80"/>
                  </a:lnTo>
                  <a:lnTo>
                    <a:pt x="40" y="85"/>
                  </a:lnTo>
                  <a:lnTo>
                    <a:pt x="44" y="89"/>
                  </a:lnTo>
                  <a:lnTo>
                    <a:pt x="47" y="92"/>
                  </a:lnTo>
                  <a:lnTo>
                    <a:pt x="51" y="93"/>
                  </a:lnTo>
                  <a:lnTo>
                    <a:pt x="53" y="92"/>
                  </a:lnTo>
                  <a:lnTo>
                    <a:pt x="57" y="89"/>
                  </a:lnTo>
                  <a:lnTo>
                    <a:pt x="60" y="86"/>
                  </a:lnTo>
                  <a:lnTo>
                    <a:pt x="63" y="82"/>
                  </a:lnTo>
                  <a:lnTo>
                    <a:pt x="67" y="76"/>
                  </a:lnTo>
                  <a:lnTo>
                    <a:pt x="71" y="72"/>
                  </a:lnTo>
                  <a:lnTo>
                    <a:pt x="77" y="70"/>
                  </a:lnTo>
                  <a:lnTo>
                    <a:pt x="84" y="69"/>
                  </a:lnTo>
                  <a:lnTo>
                    <a:pt x="92" y="68"/>
                  </a:lnTo>
                  <a:lnTo>
                    <a:pt x="99" y="66"/>
                  </a:lnTo>
                  <a:lnTo>
                    <a:pt x="103" y="64"/>
                  </a:lnTo>
                  <a:lnTo>
                    <a:pt x="106" y="60"/>
                  </a:lnTo>
                  <a:lnTo>
                    <a:pt x="106" y="53"/>
                  </a:lnTo>
                  <a:lnTo>
                    <a:pt x="103" y="46"/>
                  </a:lnTo>
                  <a:lnTo>
                    <a:pt x="100" y="43"/>
                  </a:lnTo>
                  <a:lnTo>
                    <a:pt x="97" y="43"/>
                  </a:lnTo>
                  <a:lnTo>
                    <a:pt x="94" y="43"/>
                  </a:lnTo>
                  <a:lnTo>
                    <a:pt x="90" y="44"/>
                  </a:lnTo>
                  <a:lnTo>
                    <a:pt x="88" y="44"/>
                  </a:lnTo>
                  <a:lnTo>
                    <a:pt x="87" y="40"/>
                  </a:lnTo>
                  <a:lnTo>
                    <a:pt x="87" y="34"/>
                  </a:lnTo>
                  <a:lnTo>
                    <a:pt x="89" y="25"/>
                  </a:lnTo>
                  <a:lnTo>
                    <a:pt x="90" y="18"/>
                  </a:lnTo>
                  <a:lnTo>
                    <a:pt x="92" y="10"/>
                  </a:lnTo>
                  <a:lnTo>
                    <a:pt x="93" y="6"/>
                  </a:lnTo>
                  <a:lnTo>
                    <a:pt x="93" y="2"/>
                  </a:lnTo>
                  <a:lnTo>
                    <a:pt x="90" y="0"/>
                  </a:lnTo>
                  <a:lnTo>
                    <a:pt x="86" y="0"/>
                  </a:lnTo>
                  <a:lnTo>
                    <a:pt x="79" y="3"/>
                  </a:lnTo>
                  <a:lnTo>
                    <a:pt x="71" y="7"/>
                  </a:lnTo>
                  <a:lnTo>
                    <a:pt x="66" y="10"/>
                  </a:lnTo>
                  <a:lnTo>
                    <a:pt x="62" y="13"/>
                  </a:lnTo>
                  <a:lnTo>
                    <a:pt x="60" y="16"/>
                  </a:lnTo>
                  <a:lnTo>
                    <a:pt x="58" y="19"/>
                  </a:lnTo>
                  <a:lnTo>
                    <a:pt x="58" y="20"/>
                  </a:lnTo>
                </a:path>
              </a:pathLst>
            </a:custGeom>
            <a:solidFill>
              <a:srgbClr val="80E00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66" name="Freeform 110"/>
            <p:cNvSpPr>
              <a:spLocks/>
            </p:cNvSpPr>
            <p:nvPr/>
          </p:nvSpPr>
          <p:spPr bwMode="auto">
            <a:xfrm>
              <a:off x="887" y="3343"/>
              <a:ext cx="96" cy="96"/>
            </a:xfrm>
            <a:custGeom>
              <a:avLst/>
              <a:gdLst>
                <a:gd name="T0" fmla="*/ 3 w 114"/>
                <a:gd name="T1" fmla="*/ 12 h 100"/>
                <a:gd name="T2" fmla="*/ 3 w 114"/>
                <a:gd name="T3" fmla="*/ 12 h 100"/>
                <a:gd name="T4" fmla="*/ 3 w 114"/>
                <a:gd name="T5" fmla="*/ 7 h 100"/>
                <a:gd name="T6" fmla="*/ 3 w 114"/>
                <a:gd name="T7" fmla="*/ 5 h 100"/>
                <a:gd name="T8" fmla="*/ 3 w 114"/>
                <a:gd name="T9" fmla="*/ 10 h 100"/>
                <a:gd name="T10" fmla="*/ 3 w 114"/>
                <a:gd name="T11" fmla="*/ 12 h 100"/>
                <a:gd name="T12" fmla="*/ 3 w 114"/>
                <a:gd name="T13" fmla="*/ 12 h 100"/>
                <a:gd name="T14" fmla="*/ 3 w 114"/>
                <a:gd name="T15" fmla="*/ 12 h 100"/>
                <a:gd name="T16" fmla="*/ 3 w 114"/>
                <a:gd name="T17" fmla="*/ 12 h 100"/>
                <a:gd name="T18" fmla="*/ 3 w 114"/>
                <a:gd name="T19" fmla="*/ 12 h 100"/>
                <a:gd name="T20" fmla="*/ 0 w 114"/>
                <a:gd name="T21" fmla="*/ 12 h 100"/>
                <a:gd name="T22" fmla="*/ 3 w 114"/>
                <a:gd name="T23" fmla="*/ 12 h 100"/>
                <a:gd name="T24" fmla="*/ 3 w 114"/>
                <a:gd name="T25" fmla="*/ 12 h 100"/>
                <a:gd name="T26" fmla="*/ 3 w 114"/>
                <a:gd name="T27" fmla="*/ 12 h 100"/>
                <a:gd name="T28" fmla="*/ 3 w 114"/>
                <a:gd name="T29" fmla="*/ 12 h 100"/>
                <a:gd name="T30" fmla="*/ 3 w 114"/>
                <a:gd name="T31" fmla="*/ 12 h 100"/>
                <a:gd name="T32" fmla="*/ 3 w 114"/>
                <a:gd name="T33" fmla="*/ 12 h 100"/>
                <a:gd name="T34" fmla="*/ 3 w 114"/>
                <a:gd name="T35" fmla="*/ 12 h 100"/>
                <a:gd name="T36" fmla="*/ 3 w 114"/>
                <a:gd name="T37" fmla="*/ 12 h 100"/>
                <a:gd name="T38" fmla="*/ 3 w 114"/>
                <a:gd name="T39" fmla="*/ 12 h 100"/>
                <a:gd name="T40" fmla="*/ 3 w 114"/>
                <a:gd name="T41" fmla="*/ 12 h 100"/>
                <a:gd name="T42" fmla="*/ 3 w 114"/>
                <a:gd name="T43" fmla="*/ 12 h 100"/>
                <a:gd name="T44" fmla="*/ 3 w 114"/>
                <a:gd name="T45" fmla="*/ 12 h 100"/>
                <a:gd name="T46" fmla="*/ 3 w 114"/>
                <a:gd name="T47" fmla="*/ 12 h 100"/>
                <a:gd name="T48" fmla="*/ 3 w 114"/>
                <a:gd name="T49" fmla="*/ 12 h 100"/>
                <a:gd name="T50" fmla="*/ 3 w 114"/>
                <a:gd name="T51" fmla="*/ 12 h 100"/>
                <a:gd name="T52" fmla="*/ 3 w 114"/>
                <a:gd name="T53" fmla="*/ 12 h 100"/>
                <a:gd name="T54" fmla="*/ 3 w 114"/>
                <a:gd name="T55" fmla="*/ 12 h 100"/>
                <a:gd name="T56" fmla="*/ 3 w 114"/>
                <a:gd name="T57" fmla="*/ 12 h 100"/>
                <a:gd name="T58" fmla="*/ 3 w 114"/>
                <a:gd name="T59" fmla="*/ 12 h 100"/>
                <a:gd name="T60" fmla="*/ 3 w 114"/>
                <a:gd name="T61" fmla="*/ 6 h 100"/>
                <a:gd name="T62" fmla="*/ 3 w 114"/>
                <a:gd name="T63" fmla="*/ 0 h 100"/>
                <a:gd name="T64" fmla="*/ 3 w 114"/>
                <a:gd name="T65" fmla="*/ 3 h 100"/>
                <a:gd name="T66" fmla="*/ 3 w 114"/>
                <a:gd name="T67" fmla="*/ 11 h 100"/>
                <a:gd name="T68" fmla="*/ 3 w 114"/>
                <a:gd name="T69" fmla="*/ 12 h 100"/>
                <a:gd name="T70" fmla="*/ 3 w 114"/>
                <a:gd name="T71" fmla="*/ 12 h 10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4"/>
                <a:gd name="T109" fmla="*/ 0 h 100"/>
                <a:gd name="T110" fmla="*/ 114 w 114"/>
                <a:gd name="T111" fmla="*/ 100 h 10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4" h="100">
                  <a:moveTo>
                    <a:pt x="62" y="21"/>
                  </a:moveTo>
                  <a:lnTo>
                    <a:pt x="62" y="21"/>
                  </a:lnTo>
                  <a:lnTo>
                    <a:pt x="60" y="18"/>
                  </a:lnTo>
                  <a:lnTo>
                    <a:pt x="57" y="14"/>
                  </a:lnTo>
                  <a:lnTo>
                    <a:pt x="53" y="10"/>
                  </a:lnTo>
                  <a:lnTo>
                    <a:pt x="49" y="7"/>
                  </a:lnTo>
                  <a:lnTo>
                    <a:pt x="44" y="6"/>
                  </a:lnTo>
                  <a:lnTo>
                    <a:pt x="38" y="5"/>
                  </a:lnTo>
                  <a:lnTo>
                    <a:pt x="33" y="7"/>
                  </a:lnTo>
                  <a:lnTo>
                    <a:pt x="28" y="10"/>
                  </a:lnTo>
                  <a:lnTo>
                    <a:pt x="24" y="16"/>
                  </a:lnTo>
                  <a:lnTo>
                    <a:pt x="22" y="21"/>
                  </a:lnTo>
                  <a:lnTo>
                    <a:pt x="22" y="26"/>
                  </a:lnTo>
                  <a:lnTo>
                    <a:pt x="22" y="31"/>
                  </a:lnTo>
                  <a:lnTo>
                    <a:pt x="23" y="36"/>
                  </a:lnTo>
                  <a:lnTo>
                    <a:pt x="22" y="39"/>
                  </a:lnTo>
                  <a:lnTo>
                    <a:pt x="20" y="44"/>
                  </a:lnTo>
                  <a:lnTo>
                    <a:pt x="14" y="48"/>
                  </a:lnTo>
                  <a:lnTo>
                    <a:pt x="7" y="51"/>
                  </a:lnTo>
                  <a:lnTo>
                    <a:pt x="3" y="55"/>
                  </a:lnTo>
                  <a:lnTo>
                    <a:pt x="0" y="57"/>
                  </a:lnTo>
                  <a:lnTo>
                    <a:pt x="0" y="60"/>
                  </a:lnTo>
                  <a:lnTo>
                    <a:pt x="1" y="63"/>
                  </a:lnTo>
                  <a:lnTo>
                    <a:pt x="4" y="66"/>
                  </a:lnTo>
                  <a:lnTo>
                    <a:pt x="8" y="69"/>
                  </a:lnTo>
                  <a:lnTo>
                    <a:pt x="15" y="74"/>
                  </a:lnTo>
                  <a:lnTo>
                    <a:pt x="21" y="78"/>
                  </a:lnTo>
                  <a:lnTo>
                    <a:pt x="25" y="79"/>
                  </a:lnTo>
                  <a:lnTo>
                    <a:pt x="28" y="80"/>
                  </a:lnTo>
                  <a:lnTo>
                    <a:pt x="31" y="80"/>
                  </a:lnTo>
                  <a:lnTo>
                    <a:pt x="33" y="80"/>
                  </a:lnTo>
                  <a:lnTo>
                    <a:pt x="36" y="81"/>
                  </a:lnTo>
                  <a:lnTo>
                    <a:pt x="38" y="85"/>
                  </a:lnTo>
                  <a:lnTo>
                    <a:pt x="43" y="90"/>
                  </a:lnTo>
                  <a:lnTo>
                    <a:pt x="47" y="95"/>
                  </a:lnTo>
                  <a:lnTo>
                    <a:pt x="50" y="98"/>
                  </a:lnTo>
                  <a:lnTo>
                    <a:pt x="54" y="99"/>
                  </a:lnTo>
                  <a:lnTo>
                    <a:pt x="57" y="98"/>
                  </a:lnTo>
                  <a:lnTo>
                    <a:pt x="61" y="95"/>
                  </a:lnTo>
                  <a:lnTo>
                    <a:pt x="64" y="92"/>
                  </a:lnTo>
                  <a:lnTo>
                    <a:pt x="67" y="87"/>
                  </a:lnTo>
                  <a:lnTo>
                    <a:pt x="71" y="81"/>
                  </a:lnTo>
                  <a:lnTo>
                    <a:pt x="76" y="77"/>
                  </a:lnTo>
                  <a:lnTo>
                    <a:pt x="82" y="74"/>
                  </a:lnTo>
                  <a:lnTo>
                    <a:pt x="90" y="73"/>
                  </a:lnTo>
                  <a:lnTo>
                    <a:pt x="98" y="72"/>
                  </a:lnTo>
                  <a:lnTo>
                    <a:pt x="105" y="70"/>
                  </a:lnTo>
                  <a:lnTo>
                    <a:pt x="110" y="68"/>
                  </a:lnTo>
                  <a:lnTo>
                    <a:pt x="113" y="64"/>
                  </a:lnTo>
                  <a:lnTo>
                    <a:pt x="113" y="56"/>
                  </a:lnTo>
                  <a:lnTo>
                    <a:pt x="110" y="49"/>
                  </a:lnTo>
                  <a:lnTo>
                    <a:pt x="107" y="46"/>
                  </a:lnTo>
                  <a:lnTo>
                    <a:pt x="103" y="46"/>
                  </a:lnTo>
                  <a:lnTo>
                    <a:pt x="100" y="46"/>
                  </a:lnTo>
                  <a:lnTo>
                    <a:pt x="96" y="47"/>
                  </a:lnTo>
                  <a:lnTo>
                    <a:pt x="94" y="47"/>
                  </a:lnTo>
                  <a:lnTo>
                    <a:pt x="93" y="43"/>
                  </a:lnTo>
                  <a:lnTo>
                    <a:pt x="93" y="36"/>
                  </a:lnTo>
                  <a:lnTo>
                    <a:pt x="95" y="27"/>
                  </a:lnTo>
                  <a:lnTo>
                    <a:pt x="96" y="19"/>
                  </a:lnTo>
                  <a:lnTo>
                    <a:pt x="98" y="11"/>
                  </a:lnTo>
                  <a:lnTo>
                    <a:pt x="99" y="6"/>
                  </a:lnTo>
                  <a:lnTo>
                    <a:pt x="99" y="2"/>
                  </a:lnTo>
                  <a:lnTo>
                    <a:pt x="96" y="0"/>
                  </a:lnTo>
                  <a:lnTo>
                    <a:pt x="92" y="0"/>
                  </a:lnTo>
                  <a:lnTo>
                    <a:pt x="84" y="3"/>
                  </a:lnTo>
                  <a:lnTo>
                    <a:pt x="76" y="7"/>
                  </a:lnTo>
                  <a:lnTo>
                    <a:pt x="70" y="11"/>
                  </a:lnTo>
                  <a:lnTo>
                    <a:pt x="66" y="14"/>
                  </a:lnTo>
                  <a:lnTo>
                    <a:pt x="64" y="17"/>
                  </a:lnTo>
                  <a:lnTo>
                    <a:pt x="62" y="20"/>
                  </a:lnTo>
                  <a:lnTo>
                    <a:pt x="62" y="21"/>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667" name="Freeform 111"/>
            <p:cNvSpPr>
              <a:spLocks/>
            </p:cNvSpPr>
            <p:nvPr/>
          </p:nvSpPr>
          <p:spPr bwMode="auto">
            <a:xfrm>
              <a:off x="911" y="3381"/>
              <a:ext cx="47" cy="24"/>
            </a:xfrm>
            <a:custGeom>
              <a:avLst/>
              <a:gdLst>
                <a:gd name="T0" fmla="*/ 2 w 57"/>
                <a:gd name="T1" fmla="*/ 6 h 26"/>
                <a:gd name="T2" fmla="*/ 2 w 57"/>
                <a:gd name="T3" fmla="*/ 6 h 26"/>
                <a:gd name="T4" fmla="*/ 2 w 57"/>
                <a:gd name="T5" fmla="*/ 6 h 26"/>
                <a:gd name="T6" fmla="*/ 2 w 57"/>
                <a:gd name="T7" fmla="*/ 6 h 26"/>
                <a:gd name="T8" fmla="*/ 2 w 57"/>
                <a:gd name="T9" fmla="*/ 6 h 26"/>
                <a:gd name="T10" fmla="*/ 2 w 57"/>
                <a:gd name="T11" fmla="*/ 6 h 26"/>
                <a:gd name="T12" fmla="*/ 2 w 57"/>
                <a:gd name="T13" fmla="*/ 6 h 26"/>
                <a:gd name="T14" fmla="*/ 2 w 57"/>
                <a:gd name="T15" fmla="*/ 6 h 26"/>
                <a:gd name="T16" fmla="*/ 2 w 57"/>
                <a:gd name="T17" fmla="*/ 6 h 26"/>
                <a:gd name="T18" fmla="*/ 2 w 57"/>
                <a:gd name="T19" fmla="*/ 6 h 26"/>
                <a:gd name="T20" fmla="*/ 2 w 57"/>
                <a:gd name="T21" fmla="*/ 6 h 26"/>
                <a:gd name="T22" fmla="*/ 2 w 57"/>
                <a:gd name="T23" fmla="*/ 3 h 26"/>
                <a:gd name="T24" fmla="*/ 2 w 57"/>
                <a:gd name="T25" fmla="*/ 2 h 26"/>
                <a:gd name="T26" fmla="*/ 2 w 57"/>
                <a:gd name="T27" fmla="*/ 0 h 26"/>
                <a:gd name="T28" fmla="*/ 2 w 57"/>
                <a:gd name="T29" fmla="*/ 0 h 26"/>
                <a:gd name="T30" fmla="*/ 2 w 57"/>
                <a:gd name="T31" fmla="*/ 2 h 26"/>
                <a:gd name="T32" fmla="*/ 2 w 57"/>
                <a:gd name="T33" fmla="*/ 4 h 26"/>
                <a:gd name="T34" fmla="*/ 2 w 57"/>
                <a:gd name="T35" fmla="*/ 6 h 26"/>
                <a:gd name="T36" fmla="*/ 2 w 57"/>
                <a:gd name="T37" fmla="*/ 6 h 26"/>
                <a:gd name="T38" fmla="*/ 0 w 57"/>
                <a:gd name="T39" fmla="*/ 6 h 26"/>
                <a:gd name="T40" fmla="*/ 2 w 57"/>
                <a:gd name="T41" fmla="*/ 6 h 26"/>
                <a:gd name="T42" fmla="*/ 2 w 57"/>
                <a:gd name="T43" fmla="*/ 6 h 26"/>
                <a:gd name="T44" fmla="*/ 2 w 57"/>
                <a:gd name="T45" fmla="*/ 6 h 26"/>
                <a:gd name="T46" fmla="*/ 2 w 57"/>
                <a:gd name="T47" fmla="*/ 6 h 26"/>
                <a:gd name="T48" fmla="*/ 2 w 57"/>
                <a:gd name="T49" fmla="*/ 6 h 2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7"/>
                <a:gd name="T76" fmla="*/ 0 h 26"/>
                <a:gd name="T77" fmla="*/ 57 w 57"/>
                <a:gd name="T78" fmla="*/ 26 h 2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7" h="26">
                  <a:moveTo>
                    <a:pt x="35" y="25"/>
                  </a:moveTo>
                  <a:lnTo>
                    <a:pt x="41" y="24"/>
                  </a:lnTo>
                  <a:lnTo>
                    <a:pt x="46" y="24"/>
                  </a:lnTo>
                  <a:lnTo>
                    <a:pt x="51" y="23"/>
                  </a:lnTo>
                  <a:lnTo>
                    <a:pt x="54" y="20"/>
                  </a:lnTo>
                  <a:lnTo>
                    <a:pt x="56" y="19"/>
                  </a:lnTo>
                  <a:lnTo>
                    <a:pt x="56" y="17"/>
                  </a:lnTo>
                  <a:lnTo>
                    <a:pt x="55" y="14"/>
                  </a:lnTo>
                  <a:lnTo>
                    <a:pt x="51" y="10"/>
                  </a:lnTo>
                  <a:lnTo>
                    <a:pt x="48" y="7"/>
                  </a:lnTo>
                  <a:lnTo>
                    <a:pt x="44" y="6"/>
                  </a:lnTo>
                  <a:lnTo>
                    <a:pt x="42" y="3"/>
                  </a:lnTo>
                  <a:lnTo>
                    <a:pt x="40" y="2"/>
                  </a:lnTo>
                  <a:lnTo>
                    <a:pt x="37" y="0"/>
                  </a:lnTo>
                  <a:lnTo>
                    <a:pt x="35" y="0"/>
                  </a:lnTo>
                  <a:lnTo>
                    <a:pt x="33" y="2"/>
                  </a:lnTo>
                  <a:lnTo>
                    <a:pt x="27" y="4"/>
                  </a:lnTo>
                  <a:lnTo>
                    <a:pt x="11" y="8"/>
                  </a:lnTo>
                  <a:lnTo>
                    <a:pt x="3" y="13"/>
                  </a:lnTo>
                  <a:lnTo>
                    <a:pt x="0" y="17"/>
                  </a:lnTo>
                  <a:lnTo>
                    <a:pt x="3" y="19"/>
                  </a:lnTo>
                  <a:lnTo>
                    <a:pt x="8" y="22"/>
                  </a:lnTo>
                  <a:lnTo>
                    <a:pt x="17" y="23"/>
                  </a:lnTo>
                  <a:lnTo>
                    <a:pt x="26" y="24"/>
                  </a:lnTo>
                  <a:lnTo>
                    <a:pt x="35" y="25"/>
                  </a:lnTo>
                </a:path>
              </a:pathLst>
            </a:custGeom>
            <a:solidFill>
              <a:srgbClr val="00008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68" name="Freeform 112"/>
            <p:cNvSpPr>
              <a:spLocks/>
            </p:cNvSpPr>
            <p:nvPr/>
          </p:nvSpPr>
          <p:spPr bwMode="auto">
            <a:xfrm>
              <a:off x="877" y="3445"/>
              <a:ext cx="67" cy="65"/>
            </a:xfrm>
            <a:custGeom>
              <a:avLst/>
              <a:gdLst>
                <a:gd name="T0" fmla="*/ 3 w 80"/>
                <a:gd name="T1" fmla="*/ 16 h 67"/>
                <a:gd name="T2" fmla="*/ 3 w 80"/>
                <a:gd name="T3" fmla="*/ 9 h 67"/>
                <a:gd name="T4" fmla="*/ 3 w 80"/>
                <a:gd name="T5" fmla="*/ 3 h 67"/>
                <a:gd name="T6" fmla="*/ 3 w 80"/>
                <a:gd name="T7" fmla="*/ 0 h 67"/>
                <a:gd name="T8" fmla="*/ 3 w 80"/>
                <a:gd name="T9" fmla="*/ 5 h 67"/>
                <a:gd name="T10" fmla="*/ 3 w 80"/>
                <a:gd name="T11" fmla="*/ 10 h 67"/>
                <a:gd name="T12" fmla="*/ 3 w 80"/>
                <a:gd name="T13" fmla="*/ 16 h 67"/>
                <a:gd name="T14" fmla="*/ 3 w 80"/>
                <a:gd name="T15" fmla="*/ 16 h 67"/>
                <a:gd name="T16" fmla="*/ 3 w 80"/>
                <a:gd name="T17" fmla="*/ 16 h 67"/>
                <a:gd name="T18" fmla="*/ 1 w 80"/>
                <a:gd name="T19" fmla="*/ 16 h 67"/>
                <a:gd name="T20" fmla="*/ 1 w 80"/>
                <a:gd name="T21" fmla="*/ 16 h 67"/>
                <a:gd name="T22" fmla="*/ 3 w 80"/>
                <a:gd name="T23" fmla="*/ 16 h 67"/>
                <a:gd name="T24" fmla="*/ 3 w 80"/>
                <a:gd name="T25" fmla="*/ 16 h 67"/>
                <a:gd name="T26" fmla="*/ 3 w 80"/>
                <a:gd name="T27" fmla="*/ 16 h 67"/>
                <a:gd name="T28" fmla="*/ 3 w 80"/>
                <a:gd name="T29" fmla="*/ 16 h 67"/>
                <a:gd name="T30" fmla="*/ 3 w 80"/>
                <a:gd name="T31" fmla="*/ 16 h 67"/>
                <a:gd name="T32" fmla="*/ 3 w 80"/>
                <a:gd name="T33" fmla="*/ 16 h 67"/>
                <a:gd name="T34" fmla="*/ 3 w 80"/>
                <a:gd name="T35" fmla="*/ 16 h 67"/>
                <a:gd name="T36" fmla="*/ 3 w 80"/>
                <a:gd name="T37" fmla="*/ 16 h 67"/>
                <a:gd name="T38" fmla="*/ 3 w 80"/>
                <a:gd name="T39" fmla="*/ 16 h 67"/>
                <a:gd name="T40" fmla="*/ 3 w 80"/>
                <a:gd name="T41" fmla="*/ 16 h 67"/>
                <a:gd name="T42" fmla="*/ 3 w 80"/>
                <a:gd name="T43" fmla="*/ 16 h 67"/>
                <a:gd name="T44" fmla="*/ 3 w 80"/>
                <a:gd name="T45" fmla="*/ 16 h 67"/>
                <a:gd name="T46" fmla="*/ 3 w 80"/>
                <a:gd name="T47" fmla="*/ 16 h 67"/>
                <a:gd name="T48" fmla="*/ 3 w 80"/>
                <a:gd name="T49" fmla="*/ 16 h 67"/>
                <a:gd name="T50" fmla="*/ 3 w 80"/>
                <a:gd name="T51" fmla="*/ 16 h 67"/>
                <a:gd name="T52" fmla="*/ 3 w 80"/>
                <a:gd name="T53" fmla="*/ 16 h 67"/>
                <a:gd name="T54" fmla="*/ 3 w 80"/>
                <a:gd name="T55" fmla="*/ 16 h 67"/>
                <a:gd name="T56" fmla="*/ 3 w 80"/>
                <a:gd name="T57" fmla="*/ 16 h 67"/>
                <a:gd name="T58" fmla="*/ 3 w 80"/>
                <a:gd name="T59" fmla="*/ 16 h 67"/>
                <a:gd name="T60" fmla="*/ 3 w 80"/>
                <a:gd name="T61" fmla="*/ 8 h 67"/>
                <a:gd name="T62" fmla="*/ 3 w 80"/>
                <a:gd name="T63" fmla="*/ 4 h 67"/>
                <a:gd name="T64" fmla="*/ 3 w 80"/>
                <a:gd name="T65" fmla="*/ 5 h 67"/>
                <a:gd name="T66" fmla="*/ 3 w 80"/>
                <a:gd name="T67" fmla="*/ 10 h 67"/>
                <a:gd name="T68" fmla="*/ 3 w 80"/>
                <a:gd name="T69" fmla="*/ 16 h 67"/>
                <a:gd name="T70" fmla="*/ 3 w 80"/>
                <a:gd name="T71" fmla="*/ 16 h 6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0"/>
                <a:gd name="T109" fmla="*/ 0 h 67"/>
                <a:gd name="T110" fmla="*/ 80 w 80"/>
                <a:gd name="T111" fmla="*/ 67 h 6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0" h="67">
                  <a:moveTo>
                    <a:pt x="33" y="21"/>
                  </a:moveTo>
                  <a:lnTo>
                    <a:pt x="33" y="18"/>
                  </a:lnTo>
                  <a:lnTo>
                    <a:pt x="32" y="14"/>
                  </a:lnTo>
                  <a:lnTo>
                    <a:pt x="31" y="9"/>
                  </a:lnTo>
                  <a:lnTo>
                    <a:pt x="28" y="6"/>
                  </a:lnTo>
                  <a:lnTo>
                    <a:pt x="25" y="3"/>
                  </a:lnTo>
                  <a:lnTo>
                    <a:pt x="22" y="0"/>
                  </a:lnTo>
                  <a:lnTo>
                    <a:pt x="19" y="0"/>
                  </a:lnTo>
                  <a:lnTo>
                    <a:pt x="14" y="2"/>
                  </a:lnTo>
                  <a:lnTo>
                    <a:pt x="10" y="5"/>
                  </a:lnTo>
                  <a:lnTo>
                    <a:pt x="10" y="8"/>
                  </a:lnTo>
                  <a:lnTo>
                    <a:pt x="13" y="10"/>
                  </a:lnTo>
                  <a:lnTo>
                    <a:pt x="15" y="14"/>
                  </a:lnTo>
                  <a:lnTo>
                    <a:pt x="18" y="16"/>
                  </a:lnTo>
                  <a:lnTo>
                    <a:pt x="19" y="18"/>
                  </a:lnTo>
                  <a:lnTo>
                    <a:pt x="18" y="21"/>
                  </a:lnTo>
                  <a:lnTo>
                    <a:pt x="13" y="23"/>
                  </a:lnTo>
                  <a:lnTo>
                    <a:pt x="7" y="25"/>
                  </a:lnTo>
                  <a:lnTo>
                    <a:pt x="4" y="25"/>
                  </a:lnTo>
                  <a:lnTo>
                    <a:pt x="1" y="27"/>
                  </a:lnTo>
                  <a:lnTo>
                    <a:pt x="0" y="28"/>
                  </a:lnTo>
                  <a:lnTo>
                    <a:pt x="1" y="31"/>
                  </a:lnTo>
                  <a:lnTo>
                    <a:pt x="2" y="34"/>
                  </a:lnTo>
                  <a:lnTo>
                    <a:pt x="6" y="38"/>
                  </a:lnTo>
                  <a:lnTo>
                    <a:pt x="8" y="42"/>
                  </a:lnTo>
                  <a:lnTo>
                    <a:pt x="12" y="45"/>
                  </a:lnTo>
                  <a:lnTo>
                    <a:pt x="15" y="47"/>
                  </a:lnTo>
                  <a:lnTo>
                    <a:pt x="18" y="48"/>
                  </a:lnTo>
                  <a:lnTo>
                    <a:pt x="20" y="49"/>
                  </a:lnTo>
                  <a:lnTo>
                    <a:pt x="21" y="49"/>
                  </a:lnTo>
                  <a:lnTo>
                    <a:pt x="23" y="50"/>
                  </a:lnTo>
                  <a:lnTo>
                    <a:pt x="24" y="53"/>
                  </a:lnTo>
                  <a:lnTo>
                    <a:pt x="26" y="58"/>
                  </a:lnTo>
                  <a:lnTo>
                    <a:pt x="29" y="61"/>
                  </a:lnTo>
                  <a:lnTo>
                    <a:pt x="31" y="65"/>
                  </a:lnTo>
                  <a:lnTo>
                    <a:pt x="33" y="66"/>
                  </a:lnTo>
                  <a:lnTo>
                    <a:pt x="36" y="66"/>
                  </a:lnTo>
                  <a:lnTo>
                    <a:pt x="39" y="64"/>
                  </a:lnTo>
                  <a:lnTo>
                    <a:pt x="41" y="62"/>
                  </a:lnTo>
                  <a:lnTo>
                    <a:pt x="45" y="60"/>
                  </a:lnTo>
                  <a:lnTo>
                    <a:pt x="48" y="57"/>
                  </a:lnTo>
                  <a:lnTo>
                    <a:pt x="53" y="54"/>
                  </a:lnTo>
                  <a:lnTo>
                    <a:pt x="57" y="54"/>
                  </a:lnTo>
                  <a:lnTo>
                    <a:pt x="60" y="54"/>
                  </a:lnTo>
                  <a:lnTo>
                    <a:pt x="64" y="55"/>
                  </a:lnTo>
                  <a:lnTo>
                    <a:pt x="68" y="55"/>
                  </a:lnTo>
                  <a:lnTo>
                    <a:pt x="71" y="54"/>
                  </a:lnTo>
                  <a:lnTo>
                    <a:pt x="72" y="51"/>
                  </a:lnTo>
                  <a:lnTo>
                    <a:pt x="73" y="45"/>
                  </a:lnTo>
                  <a:lnTo>
                    <a:pt x="73" y="40"/>
                  </a:lnTo>
                  <a:lnTo>
                    <a:pt x="74" y="36"/>
                  </a:lnTo>
                  <a:lnTo>
                    <a:pt x="76" y="34"/>
                  </a:lnTo>
                  <a:lnTo>
                    <a:pt x="78" y="34"/>
                  </a:lnTo>
                  <a:lnTo>
                    <a:pt x="79" y="33"/>
                  </a:lnTo>
                  <a:lnTo>
                    <a:pt x="78" y="32"/>
                  </a:lnTo>
                  <a:lnTo>
                    <a:pt x="77" y="31"/>
                  </a:lnTo>
                  <a:lnTo>
                    <a:pt x="73" y="27"/>
                  </a:lnTo>
                  <a:lnTo>
                    <a:pt x="69" y="25"/>
                  </a:lnTo>
                  <a:lnTo>
                    <a:pt x="68" y="20"/>
                  </a:lnTo>
                  <a:lnTo>
                    <a:pt x="67" y="16"/>
                  </a:lnTo>
                  <a:lnTo>
                    <a:pt x="68" y="12"/>
                  </a:lnTo>
                  <a:lnTo>
                    <a:pt x="69" y="8"/>
                  </a:lnTo>
                  <a:lnTo>
                    <a:pt x="71" y="6"/>
                  </a:lnTo>
                  <a:lnTo>
                    <a:pt x="72" y="4"/>
                  </a:lnTo>
                  <a:lnTo>
                    <a:pt x="72" y="2"/>
                  </a:lnTo>
                  <a:lnTo>
                    <a:pt x="64" y="5"/>
                  </a:lnTo>
                  <a:lnTo>
                    <a:pt x="57" y="7"/>
                  </a:lnTo>
                  <a:lnTo>
                    <a:pt x="51" y="10"/>
                  </a:lnTo>
                  <a:lnTo>
                    <a:pt x="45" y="14"/>
                  </a:lnTo>
                  <a:lnTo>
                    <a:pt x="40" y="17"/>
                  </a:lnTo>
                  <a:lnTo>
                    <a:pt x="37" y="19"/>
                  </a:lnTo>
                  <a:lnTo>
                    <a:pt x="34" y="21"/>
                  </a:lnTo>
                  <a:lnTo>
                    <a:pt x="33" y="21"/>
                  </a:lnTo>
                </a:path>
              </a:pathLst>
            </a:custGeom>
            <a:solidFill>
              <a:srgbClr val="80E00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69" name="Freeform 113"/>
            <p:cNvSpPr>
              <a:spLocks/>
            </p:cNvSpPr>
            <p:nvPr/>
          </p:nvSpPr>
          <p:spPr bwMode="auto">
            <a:xfrm>
              <a:off x="877" y="3445"/>
              <a:ext cx="71" cy="70"/>
            </a:xfrm>
            <a:custGeom>
              <a:avLst/>
              <a:gdLst>
                <a:gd name="T0" fmla="*/ 3 w 85"/>
                <a:gd name="T1" fmla="*/ 18 h 72"/>
                <a:gd name="T2" fmla="*/ 3 w 85"/>
                <a:gd name="T3" fmla="*/ 15 h 72"/>
                <a:gd name="T4" fmla="*/ 3 w 85"/>
                <a:gd name="T5" fmla="*/ 6 h 72"/>
                <a:gd name="T6" fmla="*/ 3 w 85"/>
                <a:gd name="T7" fmla="*/ 0 h 72"/>
                <a:gd name="T8" fmla="*/ 3 w 85"/>
                <a:gd name="T9" fmla="*/ 2 h 72"/>
                <a:gd name="T10" fmla="*/ 3 w 85"/>
                <a:gd name="T11" fmla="*/ 8 h 72"/>
                <a:gd name="T12" fmla="*/ 3 w 85"/>
                <a:gd name="T13" fmla="*/ 15 h 72"/>
                <a:gd name="T14" fmla="*/ 3 w 85"/>
                <a:gd name="T15" fmla="*/ 18 h 72"/>
                <a:gd name="T16" fmla="*/ 3 w 85"/>
                <a:gd name="T17" fmla="*/ 18 h 72"/>
                <a:gd name="T18" fmla="*/ 3 w 85"/>
                <a:gd name="T19" fmla="*/ 18 h 72"/>
                <a:gd name="T20" fmla="*/ 0 w 85"/>
                <a:gd name="T21" fmla="*/ 18 h 72"/>
                <a:gd name="T22" fmla="*/ 2 w 85"/>
                <a:gd name="T23" fmla="*/ 18 h 72"/>
                <a:gd name="T24" fmla="*/ 3 w 85"/>
                <a:gd name="T25" fmla="*/ 18 h 72"/>
                <a:gd name="T26" fmla="*/ 3 w 85"/>
                <a:gd name="T27" fmla="*/ 18 h 72"/>
                <a:gd name="T28" fmla="*/ 3 w 85"/>
                <a:gd name="T29" fmla="*/ 18 h 72"/>
                <a:gd name="T30" fmla="*/ 3 w 85"/>
                <a:gd name="T31" fmla="*/ 18 h 72"/>
                <a:gd name="T32" fmla="*/ 3 w 85"/>
                <a:gd name="T33" fmla="*/ 18 h 72"/>
                <a:gd name="T34" fmla="*/ 3 w 85"/>
                <a:gd name="T35" fmla="*/ 18 h 72"/>
                <a:gd name="T36" fmla="*/ 3 w 85"/>
                <a:gd name="T37" fmla="*/ 18 h 72"/>
                <a:gd name="T38" fmla="*/ 3 w 85"/>
                <a:gd name="T39" fmla="*/ 18 h 72"/>
                <a:gd name="T40" fmla="*/ 3 w 85"/>
                <a:gd name="T41" fmla="*/ 18 h 72"/>
                <a:gd name="T42" fmla="*/ 3 w 85"/>
                <a:gd name="T43" fmla="*/ 18 h 72"/>
                <a:gd name="T44" fmla="*/ 3 w 85"/>
                <a:gd name="T45" fmla="*/ 18 h 72"/>
                <a:gd name="T46" fmla="*/ 3 w 85"/>
                <a:gd name="T47" fmla="*/ 18 h 72"/>
                <a:gd name="T48" fmla="*/ 3 w 85"/>
                <a:gd name="T49" fmla="*/ 18 h 72"/>
                <a:gd name="T50" fmla="*/ 3 w 85"/>
                <a:gd name="T51" fmla="*/ 18 h 72"/>
                <a:gd name="T52" fmla="*/ 3 w 85"/>
                <a:gd name="T53" fmla="*/ 18 h 72"/>
                <a:gd name="T54" fmla="*/ 3 w 85"/>
                <a:gd name="T55" fmla="*/ 18 h 72"/>
                <a:gd name="T56" fmla="*/ 3 w 85"/>
                <a:gd name="T57" fmla="*/ 18 h 72"/>
                <a:gd name="T58" fmla="*/ 3 w 85"/>
                <a:gd name="T59" fmla="*/ 18 h 72"/>
                <a:gd name="T60" fmla="*/ 3 w 85"/>
                <a:gd name="T61" fmla="*/ 13 h 72"/>
                <a:gd name="T62" fmla="*/ 3 w 85"/>
                <a:gd name="T63" fmla="*/ 7 h 72"/>
                <a:gd name="T64" fmla="*/ 3 w 85"/>
                <a:gd name="T65" fmla="*/ 2 h 72"/>
                <a:gd name="T66" fmla="*/ 3 w 85"/>
                <a:gd name="T67" fmla="*/ 7 h 72"/>
                <a:gd name="T68" fmla="*/ 3 w 85"/>
                <a:gd name="T69" fmla="*/ 15 h 72"/>
                <a:gd name="T70" fmla="*/ 3 w 85"/>
                <a:gd name="T71" fmla="*/ 18 h 72"/>
                <a:gd name="T72" fmla="*/ 3 w 85"/>
                <a:gd name="T73" fmla="*/ 18 h 7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85"/>
                <a:gd name="T112" fmla="*/ 0 h 72"/>
                <a:gd name="T113" fmla="*/ 85 w 85"/>
                <a:gd name="T114" fmla="*/ 72 h 7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85" h="72">
                  <a:moveTo>
                    <a:pt x="35" y="22"/>
                  </a:moveTo>
                  <a:lnTo>
                    <a:pt x="35" y="22"/>
                  </a:lnTo>
                  <a:lnTo>
                    <a:pt x="35" y="20"/>
                  </a:lnTo>
                  <a:lnTo>
                    <a:pt x="34" y="15"/>
                  </a:lnTo>
                  <a:lnTo>
                    <a:pt x="33" y="10"/>
                  </a:lnTo>
                  <a:lnTo>
                    <a:pt x="30" y="6"/>
                  </a:lnTo>
                  <a:lnTo>
                    <a:pt x="27" y="3"/>
                  </a:lnTo>
                  <a:lnTo>
                    <a:pt x="23" y="0"/>
                  </a:lnTo>
                  <a:lnTo>
                    <a:pt x="20" y="0"/>
                  </a:lnTo>
                  <a:lnTo>
                    <a:pt x="15" y="2"/>
                  </a:lnTo>
                  <a:lnTo>
                    <a:pt x="11" y="5"/>
                  </a:lnTo>
                  <a:lnTo>
                    <a:pt x="11" y="8"/>
                  </a:lnTo>
                  <a:lnTo>
                    <a:pt x="14" y="11"/>
                  </a:lnTo>
                  <a:lnTo>
                    <a:pt x="16" y="15"/>
                  </a:lnTo>
                  <a:lnTo>
                    <a:pt x="19" y="17"/>
                  </a:lnTo>
                  <a:lnTo>
                    <a:pt x="20" y="20"/>
                  </a:lnTo>
                  <a:lnTo>
                    <a:pt x="19" y="22"/>
                  </a:lnTo>
                  <a:lnTo>
                    <a:pt x="14" y="24"/>
                  </a:lnTo>
                  <a:lnTo>
                    <a:pt x="7" y="26"/>
                  </a:lnTo>
                  <a:lnTo>
                    <a:pt x="4" y="27"/>
                  </a:lnTo>
                  <a:lnTo>
                    <a:pt x="1" y="29"/>
                  </a:lnTo>
                  <a:lnTo>
                    <a:pt x="0" y="31"/>
                  </a:lnTo>
                  <a:lnTo>
                    <a:pt x="1" y="34"/>
                  </a:lnTo>
                  <a:lnTo>
                    <a:pt x="2" y="36"/>
                  </a:lnTo>
                  <a:lnTo>
                    <a:pt x="6" y="40"/>
                  </a:lnTo>
                  <a:lnTo>
                    <a:pt x="9" y="45"/>
                  </a:lnTo>
                  <a:lnTo>
                    <a:pt x="13" y="49"/>
                  </a:lnTo>
                  <a:lnTo>
                    <a:pt x="16" y="50"/>
                  </a:lnTo>
                  <a:lnTo>
                    <a:pt x="19" y="51"/>
                  </a:lnTo>
                  <a:lnTo>
                    <a:pt x="21" y="52"/>
                  </a:lnTo>
                  <a:lnTo>
                    <a:pt x="22" y="52"/>
                  </a:lnTo>
                  <a:lnTo>
                    <a:pt x="24" y="54"/>
                  </a:lnTo>
                  <a:lnTo>
                    <a:pt x="26" y="57"/>
                  </a:lnTo>
                  <a:lnTo>
                    <a:pt x="28" y="62"/>
                  </a:lnTo>
                  <a:lnTo>
                    <a:pt x="31" y="66"/>
                  </a:lnTo>
                  <a:lnTo>
                    <a:pt x="33" y="70"/>
                  </a:lnTo>
                  <a:lnTo>
                    <a:pt x="35" y="71"/>
                  </a:lnTo>
                  <a:lnTo>
                    <a:pt x="38" y="71"/>
                  </a:lnTo>
                  <a:lnTo>
                    <a:pt x="41" y="69"/>
                  </a:lnTo>
                  <a:lnTo>
                    <a:pt x="44" y="67"/>
                  </a:lnTo>
                  <a:lnTo>
                    <a:pt x="48" y="65"/>
                  </a:lnTo>
                  <a:lnTo>
                    <a:pt x="51" y="61"/>
                  </a:lnTo>
                  <a:lnTo>
                    <a:pt x="56" y="58"/>
                  </a:lnTo>
                  <a:lnTo>
                    <a:pt x="61" y="58"/>
                  </a:lnTo>
                  <a:lnTo>
                    <a:pt x="64" y="58"/>
                  </a:lnTo>
                  <a:lnTo>
                    <a:pt x="68" y="59"/>
                  </a:lnTo>
                  <a:lnTo>
                    <a:pt x="72" y="59"/>
                  </a:lnTo>
                  <a:lnTo>
                    <a:pt x="75" y="58"/>
                  </a:lnTo>
                  <a:lnTo>
                    <a:pt x="77" y="55"/>
                  </a:lnTo>
                  <a:lnTo>
                    <a:pt x="78" y="49"/>
                  </a:lnTo>
                  <a:lnTo>
                    <a:pt x="78" y="43"/>
                  </a:lnTo>
                  <a:lnTo>
                    <a:pt x="79" y="38"/>
                  </a:lnTo>
                  <a:lnTo>
                    <a:pt x="81" y="36"/>
                  </a:lnTo>
                  <a:lnTo>
                    <a:pt x="83" y="36"/>
                  </a:lnTo>
                  <a:lnTo>
                    <a:pt x="84" y="36"/>
                  </a:lnTo>
                  <a:lnTo>
                    <a:pt x="83" y="35"/>
                  </a:lnTo>
                  <a:lnTo>
                    <a:pt x="82" y="34"/>
                  </a:lnTo>
                  <a:lnTo>
                    <a:pt x="78" y="30"/>
                  </a:lnTo>
                  <a:lnTo>
                    <a:pt x="73" y="26"/>
                  </a:lnTo>
                  <a:lnTo>
                    <a:pt x="72" y="22"/>
                  </a:lnTo>
                  <a:lnTo>
                    <a:pt x="71" y="17"/>
                  </a:lnTo>
                  <a:lnTo>
                    <a:pt x="72" y="13"/>
                  </a:lnTo>
                  <a:lnTo>
                    <a:pt x="73" y="9"/>
                  </a:lnTo>
                  <a:lnTo>
                    <a:pt x="75" y="7"/>
                  </a:lnTo>
                  <a:lnTo>
                    <a:pt x="76" y="4"/>
                  </a:lnTo>
                  <a:lnTo>
                    <a:pt x="77" y="2"/>
                  </a:lnTo>
                  <a:lnTo>
                    <a:pt x="68" y="5"/>
                  </a:lnTo>
                  <a:lnTo>
                    <a:pt x="61" y="7"/>
                  </a:lnTo>
                  <a:lnTo>
                    <a:pt x="54" y="11"/>
                  </a:lnTo>
                  <a:lnTo>
                    <a:pt x="48" y="15"/>
                  </a:lnTo>
                  <a:lnTo>
                    <a:pt x="43" y="18"/>
                  </a:lnTo>
                  <a:lnTo>
                    <a:pt x="39" y="21"/>
                  </a:lnTo>
                  <a:lnTo>
                    <a:pt x="36" y="22"/>
                  </a:lnTo>
                  <a:lnTo>
                    <a:pt x="35" y="22"/>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670" name="Freeform 114"/>
            <p:cNvSpPr>
              <a:spLocks/>
            </p:cNvSpPr>
            <p:nvPr/>
          </p:nvSpPr>
          <p:spPr bwMode="auto">
            <a:xfrm>
              <a:off x="889" y="3463"/>
              <a:ext cx="42" cy="32"/>
            </a:xfrm>
            <a:custGeom>
              <a:avLst/>
              <a:gdLst>
                <a:gd name="T0" fmla="*/ 3 w 50"/>
                <a:gd name="T1" fmla="*/ 8 h 34"/>
                <a:gd name="T2" fmla="*/ 3 w 50"/>
                <a:gd name="T3" fmla="*/ 8 h 34"/>
                <a:gd name="T4" fmla="*/ 3 w 50"/>
                <a:gd name="T5" fmla="*/ 8 h 34"/>
                <a:gd name="T6" fmla="*/ 3 w 50"/>
                <a:gd name="T7" fmla="*/ 8 h 34"/>
                <a:gd name="T8" fmla="*/ 3 w 50"/>
                <a:gd name="T9" fmla="*/ 8 h 34"/>
                <a:gd name="T10" fmla="*/ 3 w 50"/>
                <a:gd name="T11" fmla="*/ 8 h 34"/>
                <a:gd name="T12" fmla="*/ 3 w 50"/>
                <a:gd name="T13" fmla="*/ 8 h 34"/>
                <a:gd name="T14" fmla="*/ 3 w 50"/>
                <a:gd name="T15" fmla="*/ 8 h 34"/>
                <a:gd name="T16" fmla="*/ 3 w 50"/>
                <a:gd name="T17" fmla="*/ 8 h 34"/>
                <a:gd name="T18" fmla="*/ 3 w 50"/>
                <a:gd name="T19" fmla="*/ 8 h 34"/>
                <a:gd name="T20" fmla="*/ 3 w 50"/>
                <a:gd name="T21" fmla="*/ 8 h 34"/>
                <a:gd name="T22" fmla="*/ 3 w 50"/>
                <a:gd name="T23" fmla="*/ 5 h 34"/>
                <a:gd name="T24" fmla="*/ 3 w 50"/>
                <a:gd name="T25" fmla="*/ 2 h 34"/>
                <a:gd name="T26" fmla="*/ 3 w 50"/>
                <a:gd name="T27" fmla="*/ 0 h 34"/>
                <a:gd name="T28" fmla="*/ 3 w 50"/>
                <a:gd name="T29" fmla="*/ 1 h 34"/>
                <a:gd name="T30" fmla="*/ 3 w 50"/>
                <a:gd name="T31" fmla="*/ 3 h 34"/>
                <a:gd name="T32" fmla="*/ 3 w 50"/>
                <a:gd name="T33" fmla="*/ 8 h 34"/>
                <a:gd name="T34" fmla="*/ 3 w 50"/>
                <a:gd name="T35" fmla="*/ 8 h 34"/>
                <a:gd name="T36" fmla="*/ 1 w 50"/>
                <a:gd name="T37" fmla="*/ 8 h 34"/>
                <a:gd name="T38" fmla="*/ 0 w 50"/>
                <a:gd name="T39" fmla="*/ 8 h 34"/>
                <a:gd name="T40" fmla="*/ 3 w 50"/>
                <a:gd name="T41" fmla="*/ 8 h 34"/>
                <a:gd name="T42" fmla="*/ 3 w 50"/>
                <a:gd name="T43" fmla="*/ 8 h 34"/>
                <a:gd name="T44" fmla="*/ 3 w 50"/>
                <a:gd name="T45" fmla="*/ 8 h 34"/>
                <a:gd name="T46" fmla="*/ 3 w 50"/>
                <a:gd name="T47" fmla="*/ 8 h 34"/>
                <a:gd name="T48" fmla="*/ 3 w 50"/>
                <a:gd name="T49" fmla="*/ 8 h 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0"/>
                <a:gd name="T76" fmla="*/ 0 h 34"/>
                <a:gd name="T77" fmla="*/ 50 w 50"/>
                <a:gd name="T78" fmla="*/ 34 h 3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0" h="34">
                  <a:moveTo>
                    <a:pt x="34" y="30"/>
                  </a:moveTo>
                  <a:lnTo>
                    <a:pt x="38" y="30"/>
                  </a:lnTo>
                  <a:lnTo>
                    <a:pt x="42" y="32"/>
                  </a:lnTo>
                  <a:lnTo>
                    <a:pt x="45" y="33"/>
                  </a:lnTo>
                  <a:lnTo>
                    <a:pt x="46" y="33"/>
                  </a:lnTo>
                  <a:lnTo>
                    <a:pt x="48" y="32"/>
                  </a:lnTo>
                  <a:lnTo>
                    <a:pt x="49" y="30"/>
                  </a:lnTo>
                  <a:lnTo>
                    <a:pt x="49" y="26"/>
                  </a:lnTo>
                  <a:lnTo>
                    <a:pt x="49" y="21"/>
                  </a:lnTo>
                  <a:lnTo>
                    <a:pt x="49" y="14"/>
                  </a:lnTo>
                  <a:lnTo>
                    <a:pt x="47" y="8"/>
                  </a:lnTo>
                  <a:lnTo>
                    <a:pt x="45" y="5"/>
                  </a:lnTo>
                  <a:lnTo>
                    <a:pt x="42" y="2"/>
                  </a:lnTo>
                  <a:lnTo>
                    <a:pt x="37" y="0"/>
                  </a:lnTo>
                  <a:lnTo>
                    <a:pt x="32" y="1"/>
                  </a:lnTo>
                  <a:lnTo>
                    <a:pt x="26" y="3"/>
                  </a:lnTo>
                  <a:lnTo>
                    <a:pt x="20" y="8"/>
                  </a:lnTo>
                  <a:lnTo>
                    <a:pt x="7" y="8"/>
                  </a:lnTo>
                  <a:lnTo>
                    <a:pt x="1" y="10"/>
                  </a:lnTo>
                  <a:lnTo>
                    <a:pt x="0" y="14"/>
                  </a:lnTo>
                  <a:lnTo>
                    <a:pt x="4" y="18"/>
                  </a:lnTo>
                  <a:lnTo>
                    <a:pt x="10" y="21"/>
                  </a:lnTo>
                  <a:lnTo>
                    <a:pt x="18" y="25"/>
                  </a:lnTo>
                  <a:lnTo>
                    <a:pt x="26" y="27"/>
                  </a:lnTo>
                  <a:lnTo>
                    <a:pt x="34" y="30"/>
                  </a:lnTo>
                </a:path>
              </a:pathLst>
            </a:custGeom>
            <a:solidFill>
              <a:srgbClr val="00008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71" name="Freeform 115"/>
            <p:cNvSpPr>
              <a:spLocks/>
            </p:cNvSpPr>
            <p:nvPr/>
          </p:nvSpPr>
          <p:spPr bwMode="auto">
            <a:xfrm>
              <a:off x="1411" y="2847"/>
              <a:ext cx="62" cy="72"/>
            </a:xfrm>
            <a:custGeom>
              <a:avLst/>
              <a:gdLst>
                <a:gd name="T0" fmla="*/ 2 w 75"/>
                <a:gd name="T1" fmla="*/ 9 h 76"/>
                <a:gd name="T2" fmla="*/ 2 w 75"/>
                <a:gd name="T3" fmla="*/ 9 h 76"/>
                <a:gd name="T4" fmla="*/ 2 w 75"/>
                <a:gd name="T5" fmla="*/ 9 h 76"/>
                <a:gd name="T6" fmla="*/ 2 w 75"/>
                <a:gd name="T7" fmla="*/ 7 h 76"/>
                <a:gd name="T8" fmla="*/ 2 w 75"/>
                <a:gd name="T9" fmla="*/ 2 h 76"/>
                <a:gd name="T10" fmla="*/ 2 w 75"/>
                <a:gd name="T11" fmla="*/ 6 h 76"/>
                <a:gd name="T12" fmla="*/ 2 w 75"/>
                <a:gd name="T13" fmla="*/ 9 h 76"/>
                <a:gd name="T14" fmla="*/ 2 w 75"/>
                <a:gd name="T15" fmla="*/ 9 h 76"/>
                <a:gd name="T16" fmla="*/ 2 w 75"/>
                <a:gd name="T17" fmla="*/ 6 h 76"/>
                <a:gd name="T18" fmla="*/ 2 w 75"/>
                <a:gd name="T19" fmla="*/ 0 h 76"/>
                <a:gd name="T20" fmla="*/ 2 w 75"/>
                <a:gd name="T21" fmla="*/ 2 h 76"/>
                <a:gd name="T22" fmla="*/ 2 w 75"/>
                <a:gd name="T23" fmla="*/ 8 h 76"/>
                <a:gd name="T24" fmla="*/ 2 w 75"/>
                <a:gd name="T25" fmla="*/ 9 h 76"/>
                <a:gd name="T26" fmla="*/ 2 w 75"/>
                <a:gd name="T27" fmla="*/ 9 h 76"/>
                <a:gd name="T28" fmla="*/ 2 w 75"/>
                <a:gd name="T29" fmla="*/ 9 h 76"/>
                <a:gd name="T30" fmla="*/ 2 w 75"/>
                <a:gd name="T31" fmla="*/ 9 h 76"/>
                <a:gd name="T32" fmla="*/ 2 w 75"/>
                <a:gd name="T33" fmla="*/ 9 h 76"/>
                <a:gd name="T34" fmla="*/ 0 w 75"/>
                <a:gd name="T35" fmla="*/ 9 h 76"/>
                <a:gd name="T36" fmla="*/ 2 w 75"/>
                <a:gd name="T37" fmla="*/ 9 h 76"/>
                <a:gd name="T38" fmla="*/ 2 w 75"/>
                <a:gd name="T39" fmla="*/ 9 h 76"/>
                <a:gd name="T40" fmla="*/ 2 w 75"/>
                <a:gd name="T41" fmla="*/ 9 h 76"/>
                <a:gd name="T42" fmla="*/ 2 w 75"/>
                <a:gd name="T43" fmla="*/ 9 h 76"/>
                <a:gd name="T44" fmla="*/ 2 w 75"/>
                <a:gd name="T45" fmla="*/ 9 h 76"/>
                <a:gd name="T46" fmla="*/ 2 w 75"/>
                <a:gd name="T47" fmla="*/ 9 h 76"/>
                <a:gd name="T48" fmla="*/ 2 w 75"/>
                <a:gd name="T49" fmla="*/ 9 h 76"/>
                <a:gd name="T50" fmla="*/ 2 w 75"/>
                <a:gd name="T51" fmla="*/ 9 h 76"/>
                <a:gd name="T52" fmla="*/ 2 w 75"/>
                <a:gd name="T53" fmla="*/ 9 h 76"/>
                <a:gd name="T54" fmla="*/ 2 w 75"/>
                <a:gd name="T55" fmla="*/ 9 h 76"/>
                <a:gd name="T56" fmla="*/ 2 w 75"/>
                <a:gd name="T57" fmla="*/ 9 h 76"/>
                <a:gd name="T58" fmla="*/ 2 w 75"/>
                <a:gd name="T59" fmla="*/ 9 h 76"/>
                <a:gd name="T60" fmla="*/ 2 w 75"/>
                <a:gd name="T61" fmla="*/ 9 h 76"/>
                <a:gd name="T62" fmla="*/ 2 w 75"/>
                <a:gd name="T63" fmla="*/ 9 h 76"/>
                <a:gd name="T64" fmla="*/ 2 w 75"/>
                <a:gd name="T65" fmla="*/ 9 h 76"/>
                <a:gd name="T66" fmla="*/ 2 w 75"/>
                <a:gd name="T67" fmla="*/ 9 h 76"/>
                <a:gd name="T68" fmla="*/ 2 w 75"/>
                <a:gd name="T69" fmla="*/ 9 h 76"/>
                <a:gd name="T70" fmla="*/ 2 w 75"/>
                <a:gd name="T71" fmla="*/ 9 h 7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75"/>
                <a:gd name="T109" fmla="*/ 0 h 76"/>
                <a:gd name="T110" fmla="*/ 75 w 75"/>
                <a:gd name="T111" fmla="*/ 76 h 7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75" h="76">
                  <a:moveTo>
                    <a:pt x="43" y="29"/>
                  </a:moveTo>
                  <a:lnTo>
                    <a:pt x="45" y="27"/>
                  </a:lnTo>
                  <a:lnTo>
                    <a:pt x="49" y="24"/>
                  </a:lnTo>
                  <a:lnTo>
                    <a:pt x="52" y="22"/>
                  </a:lnTo>
                  <a:lnTo>
                    <a:pt x="55" y="19"/>
                  </a:lnTo>
                  <a:lnTo>
                    <a:pt x="57" y="15"/>
                  </a:lnTo>
                  <a:lnTo>
                    <a:pt x="57" y="10"/>
                  </a:lnTo>
                  <a:lnTo>
                    <a:pt x="56" y="7"/>
                  </a:lnTo>
                  <a:lnTo>
                    <a:pt x="54" y="4"/>
                  </a:lnTo>
                  <a:lnTo>
                    <a:pt x="50" y="2"/>
                  </a:lnTo>
                  <a:lnTo>
                    <a:pt x="47" y="3"/>
                  </a:lnTo>
                  <a:lnTo>
                    <a:pt x="44" y="6"/>
                  </a:lnTo>
                  <a:lnTo>
                    <a:pt x="43" y="8"/>
                  </a:lnTo>
                  <a:lnTo>
                    <a:pt x="41" y="11"/>
                  </a:lnTo>
                  <a:lnTo>
                    <a:pt x="39" y="13"/>
                  </a:lnTo>
                  <a:lnTo>
                    <a:pt x="37" y="13"/>
                  </a:lnTo>
                  <a:lnTo>
                    <a:pt x="34" y="9"/>
                  </a:lnTo>
                  <a:lnTo>
                    <a:pt x="31" y="6"/>
                  </a:lnTo>
                  <a:lnTo>
                    <a:pt x="28" y="2"/>
                  </a:lnTo>
                  <a:lnTo>
                    <a:pt x="25" y="0"/>
                  </a:lnTo>
                  <a:lnTo>
                    <a:pt x="23" y="0"/>
                  </a:lnTo>
                  <a:lnTo>
                    <a:pt x="22" y="2"/>
                  </a:lnTo>
                  <a:lnTo>
                    <a:pt x="19" y="5"/>
                  </a:lnTo>
                  <a:lnTo>
                    <a:pt x="18" y="8"/>
                  </a:lnTo>
                  <a:lnTo>
                    <a:pt x="15" y="12"/>
                  </a:lnTo>
                  <a:lnTo>
                    <a:pt x="12" y="17"/>
                  </a:lnTo>
                  <a:lnTo>
                    <a:pt x="11" y="21"/>
                  </a:lnTo>
                  <a:lnTo>
                    <a:pt x="11" y="23"/>
                  </a:lnTo>
                  <a:lnTo>
                    <a:pt x="11" y="25"/>
                  </a:lnTo>
                  <a:lnTo>
                    <a:pt x="11" y="26"/>
                  </a:lnTo>
                  <a:lnTo>
                    <a:pt x="10" y="29"/>
                  </a:lnTo>
                  <a:lnTo>
                    <a:pt x="8" y="31"/>
                  </a:lnTo>
                  <a:lnTo>
                    <a:pt x="6" y="35"/>
                  </a:lnTo>
                  <a:lnTo>
                    <a:pt x="2" y="38"/>
                  </a:lnTo>
                  <a:lnTo>
                    <a:pt x="1" y="42"/>
                  </a:lnTo>
                  <a:lnTo>
                    <a:pt x="0" y="44"/>
                  </a:lnTo>
                  <a:lnTo>
                    <a:pt x="1" y="46"/>
                  </a:lnTo>
                  <a:lnTo>
                    <a:pt x="3" y="49"/>
                  </a:lnTo>
                  <a:lnTo>
                    <a:pt x="6" y="51"/>
                  </a:lnTo>
                  <a:lnTo>
                    <a:pt x="9" y="53"/>
                  </a:lnTo>
                  <a:lnTo>
                    <a:pt x="15" y="55"/>
                  </a:lnTo>
                  <a:lnTo>
                    <a:pt x="19" y="57"/>
                  </a:lnTo>
                  <a:lnTo>
                    <a:pt x="20" y="61"/>
                  </a:lnTo>
                  <a:lnTo>
                    <a:pt x="21" y="66"/>
                  </a:lnTo>
                  <a:lnTo>
                    <a:pt x="22" y="68"/>
                  </a:lnTo>
                  <a:lnTo>
                    <a:pt x="22" y="71"/>
                  </a:lnTo>
                  <a:lnTo>
                    <a:pt x="24" y="74"/>
                  </a:lnTo>
                  <a:lnTo>
                    <a:pt x="28" y="75"/>
                  </a:lnTo>
                  <a:lnTo>
                    <a:pt x="33" y="73"/>
                  </a:lnTo>
                  <a:lnTo>
                    <a:pt x="38" y="71"/>
                  </a:lnTo>
                  <a:lnTo>
                    <a:pt x="43" y="71"/>
                  </a:lnTo>
                  <a:lnTo>
                    <a:pt x="45" y="72"/>
                  </a:lnTo>
                  <a:lnTo>
                    <a:pt x="47" y="74"/>
                  </a:lnTo>
                  <a:lnTo>
                    <a:pt x="47" y="75"/>
                  </a:lnTo>
                  <a:lnTo>
                    <a:pt x="48" y="74"/>
                  </a:lnTo>
                  <a:lnTo>
                    <a:pt x="48" y="72"/>
                  </a:lnTo>
                  <a:lnTo>
                    <a:pt x="50" y="68"/>
                  </a:lnTo>
                  <a:lnTo>
                    <a:pt x="52" y="63"/>
                  </a:lnTo>
                  <a:lnTo>
                    <a:pt x="55" y="59"/>
                  </a:lnTo>
                  <a:lnTo>
                    <a:pt x="58" y="57"/>
                  </a:lnTo>
                  <a:lnTo>
                    <a:pt x="63" y="57"/>
                  </a:lnTo>
                  <a:lnTo>
                    <a:pt x="67" y="57"/>
                  </a:lnTo>
                  <a:lnTo>
                    <a:pt x="69" y="57"/>
                  </a:lnTo>
                  <a:lnTo>
                    <a:pt x="72" y="57"/>
                  </a:lnTo>
                  <a:lnTo>
                    <a:pt x="74" y="57"/>
                  </a:lnTo>
                  <a:lnTo>
                    <a:pt x="69" y="52"/>
                  </a:lnTo>
                  <a:lnTo>
                    <a:pt x="65" y="45"/>
                  </a:lnTo>
                  <a:lnTo>
                    <a:pt x="58" y="41"/>
                  </a:lnTo>
                  <a:lnTo>
                    <a:pt x="54" y="36"/>
                  </a:lnTo>
                  <a:lnTo>
                    <a:pt x="49" y="33"/>
                  </a:lnTo>
                  <a:lnTo>
                    <a:pt x="45" y="31"/>
                  </a:lnTo>
                  <a:lnTo>
                    <a:pt x="43" y="29"/>
                  </a:lnTo>
                </a:path>
              </a:pathLst>
            </a:custGeom>
            <a:solidFill>
              <a:srgbClr val="80E00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72" name="Freeform 116"/>
            <p:cNvSpPr>
              <a:spLocks/>
            </p:cNvSpPr>
            <p:nvPr/>
          </p:nvSpPr>
          <p:spPr bwMode="auto">
            <a:xfrm>
              <a:off x="1411" y="2847"/>
              <a:ext cx="67" cy="78"/>
            </a:xfrm>
            <a:custGeom>
              <a:avLst/>
              <a:gdLst>
                <a:gd name="T0" fmla="*/ 2 w 81"/>
                <a:gd name="T1" fmla="*/ 13 h 81"/>
                <a:gd name="T2" fmla="*/ 2 w 81"/>
                <a:gd name="T3" fmla="*/ 13 h 81"/>
                <a:gd name="T4" fmla="*/ 2 w 81"/>
                <a:gd name="T5" fmla="*/ 13 h 81"/>
                <a:gd name="T6" fmla="*/ 2 w 81"/>
                <a:gd name="T7" fmla="*/ 11 h 81"/>
                <a:gd name="T8" fmla="*/ 2 w 81"/>
                <a:gd name="T9" fmla="*/ 4 h 81"/>
                <a:gd name="T10" fmla="*/ 2 w 81"/>
                <a:gd name="T11" fmla="*/ 3 h 81"/>
                <a:gd name="T12" fmla="*/ 2 w 81"/>
                <a:gd name="T13" fmla="*/ 9 h 81"/>
                <a:gd name="T14" fmla="*/ 2 w 81"/>
                <a:gd name="T15" fmla="*/ 13 h 81"/>
                <a:gd name="T16" fmla="*/ 2 w 81"/>
                <a:gd name="T17" fmla="*/ 10 h 81"/>
                <a:gd name="T18" fmla="*/ 2 w 81"/>
                <a:gd name="T19" fmla="*/ 2 h 81"/>
                <a:gd name="T20" fmla="*/ 2 w 81"/>
                <a:gd name="T21" fmla="*/ 0 h 81"/>
                <a:gd name="T22" fmla="*/ 2 w 81"/>
                <a:gd name="T23" fmla="*/ 5 h 81"/>
                <a:gd name="T24" fmla="*/ 2 w 81"/>
                <a:gd name="T25" fmla="*/ 13 h 81"/>
                <a:gd name="T26" fmla="*/ 2 w 81"/>
                <a:gd name="T27" fmla="*/ 13 h 81"/>
                <a:gd name="T28" fmla="*/ 2 w 81"/>
                <a:gd name="T29" fmla="*/ 13 h 81"/>
                <a:gd name="T30" fmla="*/ 2 w 81"/>
                <a:gd name="T31" fmla="*/ 13 h 81"/>
                <a:gd name="T32" fmla="*/ 2 w 81"/>
                <a:gd name="T33" fmla="*/ 13 h 81"/>
                <a:gd name="T34" fmla="*/ 1 w 81"/>
                <a:gd name="T35" fmla="*/ 13 h 81"/>
                <a:gd name="T36" fmla="*/ 1 w 81"/>
                <a:gd name="T37" fmla="*/ 13 h 81"/>
                <a:gd name="T38" fmla="*/ 2 w 81"/>
                <a:gd name="T39" fmla="*/ 13 h 81"/>
                <a:gd name="T40" fmla="*/ 2 w 81"/>
                <a:gd name="T41" fmla="*/ 13 h 81"/>
                <a:gd name="T42" fmla="*/ 2 w 81"/>
                <a:gd name="T43" fmla="*/ 13 h 81"/>
                <a:gd name="T44" fmla="*/ 2 w 81"/>
                <a:gd name="T45" fmla="*/ 13 h 81"/>
                <a:gd name="T46" fmla="*/ 2 w 81"/>
                <a:gd name="T47" fmla="*/ 13 h 81"/>
                <a:gd name="T48" fmla="*/ 2 w 81"/>
                <a:gd name="T49" fmla="*/ 13 h 81"/>
                <a:gd name="T50" fmla="*/ 2 w 81"/>
                <a:gd name="T51" fmla="*/ 13 h 81"/>
                <a:gd name="T52" fmla="*/ 2 w 81"/>
                <a:gd name="T53" fmla="*/ 13 h 81"/>
                <a:gd name="T54" fmla="*/ 2 w 81"/>
                <a:gd name="T55" fmla="*/ 13 h 81"/>
                <a:gd name="T56" fmla="*/ 2 w 81"/>
                <a:gd name="T57" fmla="*/ 13 h 81"/>
                <a:gd name="T58" fmla="*/ 2 w 81"/>
                <a:gd name="T59" fmla="*/ 13 h 81"/>
                <a:gd name="T60" fmla="*/ 2 w 81"/>
                <a:gd name="T61" fmla="*/ 13 h 81"/>
                <a:gd name="T62" fmla="*/ 2 w 81"/>
                <a:gd name="T63" fmla="*/ 13 h 81"/>
                <a:gd name="T64" fmla="*/ 2 w 81"/>
                <a:gd name="T65" fmla="*/ 13 h 81"/>
                <a:gd name="T66" fmla="*/ 2 w 81"/>
                <a:gd name="T67" fmla="*/ 13 h 81"/>
                <a:gd name="T68" fmla="*/ 2 w 81"/>
                <a:gd name="T69" fmla="*/ 13 h 81"/>
                <a:gd name="T70" fmla="*/ 2 w 81"/>
                <a:gd name="T71" fmla="*/ 13 h 8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1"/>
                <a:gd name="T109" fmla="*/ 0 h 81"/>
                <a:gd name="T110" fmla="*/ 81 w 81"/>
                <a:gd name="T111" fmla="*/ 81 h 8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1" h="81">
                  <a:moveTo>
                    <a:pt x="47" y="31"/>
                  </a:moveTo>
                  <a:lnTo>
                    <a:pt x="47" y="31"/>
                  </a:lnTo>
                  <a:lnTo>
                    <a:pt x="49" y="29"/>
                  </a:lnTo>
                  <a:lnTo>
                    <a:pt x="53" y="26"/>
                  </a:lnTo>
                  <a:lnTo>
                    <a:pt x="57" y="23"/>
                  </a:lnTo>
                  <a:lnTo>
                    <a:pt x="60" y="20"/>
                  </a:lnTo>
                  <a:lnTo>
                    <a:pt x="62" y="16"/>
                  </a:lnTo>
                  <a:lnTo>
                    <a:pt x="62" y="11"/>
                  </a:lnTo>
                  <a:lnTo>
                    <a:pt x="61" y="7"/>
                  </a:lnTo>
                  <a:lnTo>
                    <a:pt x="59" y="4"/>
                  </a:lnTo>
                  <a:lnTo>
                    <a:pt x="54" y="2"/>
                  </a:lnTo>
                  <a:lnTo>
                    <a:pt x="51" y="3"/>
                  </a:lnTo>
                  <a:lnTo>
                    <a:pt x="48" y="6"/>
                  </a:lnTo>
                  <a:lnTo>
                    <a:pt x="47" y="9"/>
                  </a:lnTo>
                  <a:lnTo>
                    <a:pt x="45" y="12"/>
                  </a:lnTo>
                  <a:lnTo>
                    <a:pt x="43" y="14"/>
                  </a:lnTo>
                  <a:lnTo>
                    <a:pt x="41" y="14"/>
                  </a:lnTo>
                  <a:lnTo>
                    <a:pt x="36" y="10"/>
                  </a:lnTo>
                  <a:lnTo>
                    <a:pt x="33" y="6"/>
                  </a:lnTo>
                  <a:lnTo>
                    <a:pt x="30" y="2"/>
                  </a:lnTo>
                  <a:lnTo>
                    <a:pt x="27" y="0"/>
                  </a:lnTo>
                  <a:lnTo>
                    <a:pt x="25" y="0"/>
                  </a:lnTo>
                  <a:lnTo>
                    <a:pt x="23" y="2"/>
                  </a:lnTo>
                  <a:lnTo>
                    <a:pt x="20" y="5"/>
                  </a:lnTo>
                  <a:lnTo>
                    <a:pt x="19" y="8"/>
                  </a:lnTo>
                  <a:lnTo>
                    <a:pt x="16" y="13"/>
                  </a:lnTo>
                  <a:lnTo>
                    <a:pt x="13" y="18"/>
                  </a:lnTo>
                  <a:lnTo>
                    <a:pt x="12" y="22"/>
                  </a:lnTo>
                  <a:lnTo>
                    <a:pt x="12" y="24"/>
                  </a:lnTo>
                  <a:lnTo>
                    <a:pt x="12" y="27"/>
                  </a:lnTo>
                  <a:lnTo>
                    <a:pt x="12" y="28"/>
                  </a:lnTo>
                  <a:lnTo>
                    <a:pt x="11" y="31"/>
                  </a:lnTo>
                  <a:lnTo>
                    <a:pt x="9" y="34"/>
                  </a:lnTo>
                  <a:lnTo>
                    <a:pt x="6" y="37"/>
                  </a:lnTo>
                  <a:lnTo>
                    <a:pt x="2" y="41"/>
                  </a:lnTo>
                  <a:lnTo>
                    <a:pt x="1" y="45"/>
                  </a:lnTo>
                  <a:lnTo>
                    <a:pt x="0" y="47"/>
                  </a:lnTo>
                  <a:lnTo>
                    <a:pt x="1" y="49"/>
                  </a:lnTo>
                  <a:lnTo>
                    <a:pt x="3" y="52"/>
                  </a:lnTo>
                  <a:lnTo>
                    <a:pt x="7" y="54"/>
                  </a:lnTo>
                  <a:lnTo>
                    <a:pt x="10" y="56"/>
                  </a:lnTo>
                  <a:lnTo>
                    <a:pt x="16" y="59"/>
                  </a:lnTo>
                  <a:lnTo>
                    <a:pt x="20" y="61"/>
                  </a:lnTo>
                  <a:lnTo>
                    <a:pt x="21" y="65"/>
                  </a:lnTo>
                  <a:lnTo>
                    <a:pt x="22" y="70"/>
                  </a:lnTo>
                  <a:lnTo>
                    <a:pt x="23" y="74"/>
                  </a:lnTo>
                  <a:lnTo>
                    <a:pt x="24" y="76"/>
                  </a:lnTo>
                  <a:lnTo>
                    <a:pt x="26" y="79"/>
                  </a:lnTo>
                  <a:lnTo>
                    <a:pt x="30" y="80"/>
                  </a:lnTo>
                  <a:lnTo>
                    <a:pt x="35" y="78"/>
                  </a:lnTo>
                  <a:lnTo>
                    <a:pt x="42" y="76"/>
                  </a:lnTo>
                  <a:lnTo>
                    <a:pt x="47" y="76"/>
                  </a:lnTo>
                  <a:lnTo>
                    <a:pt x="49" y="77"/>
                  </a:lnTo>
                  <a:lnTo>
                    <a:pt x="51" y="79"/>
                  </a:lnTo>
                  <a:lnTo>
                    <a:pt x="51" y="80"/>
                  </a:lnTo>
                  <a:lnTo>
                    <a:pt x="52" y="79"/>
                  </a:lnTo>
                  <a:lnTo>
                    <a:pt x="52" y="77"/>
                  </a:lnTo>
                  <a:lnTo>
                    <a:pt x="54" y="73"/>
                  </a:lnTo>
                  <a:lnTo>
                    <a:pt x="57" y="67"/>
                  </a:lnTo>
                  <a:lnTo>
                    <a:pt x="60" y="63"/>
                  </a:lnTo>
                  <a:lnTo>
                    <a:pt x="63" y="61"/>
                  </a:lnTo>
                  <a:lnTo>
                    <a:pt x="68" y="61"/>
                  </a:lnTo>
                  <a:lnTo>
                    <a:pt x="72" y="61"/>
                  </a:lnTo>
                  <a:lnTo>
                    <a:pt x="74" y="61"/>
                  </a:lnTo>
                  <a:lnTo>
                    <a:pt x="78" y="61"/>
                  </a:lnTo>
                  <a:lnTo>
                    <a:pt x="80" y="61"/>
                  </a:lnTo>
                  <a:lnTo>
                    <a:pt x="74" y="55"/>
                  </a:lnTo>
                  <a:lnTo>
                    <a:pt x="70" y="48"/>
                  </a:lnTo>
                  <a:lnTo>
                    <a:pt x="63" y="44"/>
                  </a:lnTo>
                  <a:lnTo>
                    <a:pt x="59" y="38"/>
                  </a:lnTo>
                  <a:lnTo>
                    <a:pt x="53" y="35"/>
                  </a:lnTo>
                  <a:lnTo>
                    <a:pt x="49" y="33"/>
                  </a:lnTo>
                  <a:lnTo>
                    <a:pt x="47" y="31"/>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673" name="Freeform 117"/>
            <p:cNvSpPr>
              <a:spLocks/>
            </p:cNvSpPr>
            <p:nvPr/>
          </p:nvSpPr>
          <p:spPr bwMode="auto">
            <a:xfrm>
              <a:off x="1431" y="2859"/>
              <a:ext cx="23" cy="51"/>
            </a:xfrm>
            <a:custGeom>
              <a:avLst/>
              <a:gdLst>
                <a:gd name="T0" fmla="*/ 1 w 28"/>
                <a:gd name="T1" fmla="*/ 13 h 53"/>
                <a:gd name="T2" fmla="*/ 1 w 28"/>
                <a:gd name="T3" fmla="*/ 13 h 53"/>
                <a:gd name="T4" fmla="*/ 1 w 28"/>
                <a:gd name="T5" fmla="*/ 13 h 53"/>
                <a:gd name="T6" fmla="*/ 1 w 28"/>
                <a:gd name="T7" fmla="*/ 13 h 53"/>
                <a:gd name="T8" fmla="*/ 2 w 28"/>
                <a:gd name="T9" fmla="*/ 13 h 53"/>
                <a:gd name="T10" fmla="*/ 2 w 28"/>
                <a:gd name="T11" fmla="*/ 13 h 53"/>
                <a:gd name="T12" fmla="*/ 2 w 28"/>
                <a:gd name="T13" fmla="*/ 13 h 53"/>
                <a:gd name="T14" fmla="*/ 2 w 28"/>
                <a:gd name="T15" fmla="*/ 13 h 53"/>
                <a:gd name="T16" fmla="*/ 2 w 28"/>
                <a:gd name="T17" fmla="*/ 13 h 53"/>
                <a:gd name="T18" fmla="*/ 2 w 28"/>
                <a:gd name="T19" fmla="*/ 13 h 53"/>
                <a:gd name="T20" fmla="*/ 2 w 28"/>
                <a:gd name="T21" fmla="*/ 13 h 53"/>
                <a:gd name="T22" fmla="*/ 2 w 28"/>
                <a:gd name="T23" fmla="*/ 13 h 53"/>
                <a:gd name="T24" fmla="*/ 2 w 28"/>
                <a:gd name="T25" fmla="*/ 13 h 53"/>
                <a:gd name="T26" fmla="*/ 2 w 28"/>
                <a:gd name="T27" fmla="*/ 13 h 53"/>
                <a:gd name="T28" fmla="*/ 2 w 28"/>
                <a:gd name="T29" fmla="*/ 13 h 53"/>
                <a:gd name="T30" fmla="*/ 2 w 28"/>
                <a:gd name="T31" fmla="*/ 13 h 53"/>
                <a:gd name="T32" fmla="*/ 2 w 28"/>
                <a:gd name="T33" fmla="*/ 13 h 53"/>
                <a:gd name="T34" fmla="*/ 2 w 28"/>
                <a:gd name="T35" fmla="*/ 5 h 53"/>
                <a:gd name="T36" fmla="*/ 2 w 28"/>
                <a:gd name="T37" fmla="*/ 0 h 53"/>
                <a:gd name="T38" fmla="*/ 2 w 28"/>
                <a:gd name="T39" fmla="*/ 0 h 53"/>
                <a:gd name="T40" fmla="*/ 2 w 28"/>
                <a:gd name="T41" fmla="*/ 5 h 53"/>
                <a:gd name="T42" fmla="*/ 1 w 28"/>
                <a:gd name="T43" fmla="*/ 13 h 53"/>
                <a:gd name="T44" fmla="*/ 0 w 28"/>
                <a:gd name="T45" fmla="*/ 13 h 53"/>
                <a:gd name="T46" fmla="*/ 0 w 28"/>
                <a:gd name="T47" fmla="*/ 13 h 53"/>
                <a:gd name="T48" fmla="*/ 1 w 28"/>
                <a:gd name="T49" fmla="*/ 13 h 5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8"/>
                <a:gd name="T76" fmla="*/ 0 h 53"/>
                <a:gd name="T77" fmla="*/ 28 w 28"/>
                <a:gd name="T78" fmla="*/ 53 h 5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8" h="53">
                  <a:moveTo>
                    <a:pt x="1" y="38"/>
                  </a:moveTo>
                  <a:lnTo>
                    <a:pt x="1" y="42"/>
                  </a:lnTo>
                  <a:lnTo>
                    <a:pt x="1" y="46"/>
                  </a:lnTo>
                  <a:lnTo>
                    <a:pt x="1" y="48"/>
                  </a:lnTo>
                  <a:lnTo>
                    <a:pt x="2" y="50"/>
                  </a:lnTo>
                  <a:lnTo>
                    <a:pt x="3" y="51"/>
                  </a:lnTo>
                  <a:lnTo>
                    <a:pt x="6" y="52"/>
                  </a:lnTo>
                  <a:lnTo>
                    <a:pt x="8" y="50"/>
                  </a:lnTo>
                  <a:lnTo>
                    <a:pt x="14" y="48"/>
                  </a:lnTo>
                  <a:lnTo>
                    <a:pt x="18" y="46"/>
                  </a:lnTo>
                  <a:lnTo>
                    <a:pt x="22" y="42"/>
                  </a:lnTo>
                  <a:lnTo>
                    <a:pt x="25" y="39"/>
                  </a:lnTo>
                  <a:lnTo>
                    <a:pt x="27" y="34"/>
                  </a:lnTo>
                  <a:lnTo>
                    <a:pt x="27" y="31"/>
                  </a:lnTo>
                  <a:lnTo>
                    <a:pt x="25" y="25"/>
                  </a:lnTo>
                  <a:lnTo>
                    <a:pt x="21" y="21"/>
                  </a:lnTo>
                  <a:lnTo>
                    <a:pt x="16" y="16"/>
                  </a:lnTo>
                  <a:lnTo>
                    <a:pt x="10" y="5"/>
                  </a:lnTo>
                  <a:lnTo>
                    <a:pt x="7" y="0"/>
                  </a:lnTo>
                  <a:lnTo>
                    <a:pt x="4" y="0"/>
                  </a:lnTo>
                  <a:lnTo>
                    <a:pt x="2" y="5"/>
                  </a:lnTo>
                  <a:lnTo>
                    <a:pt x="1" y="13"/>
                  </a:lnTo>
                  <a:lnTo>
                    <a:pt x="0" y="21"/>
                  </a:lnTo>
                  <a:lnTo>
                    <a:pt x="0" y="30"/>
                  </a:lnTo>
                  <a:lnTo>
                    <a:pt x="1" y="38"/>
                  </a:lnTo>
                </a:path>
              </a:pathLst>
            </a:custGeom>
            <a:solidFill>
              <a:srgbClr val="00008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74" name="Freeform 118"/>
            <p:cNvSpPr>
              <a:spLocks/>
            </p:cNvSpPr>
            <p:nvPr/>
          </p:nvSpPr>
          <p:spPr bwMode="auto">
            <a:xfrm>
              <a:off x="1622" y="2847"/>
              <a:ext cx="63" cy="72"/>
            </a:xfrm>
            <a:custGeom>
              <a:avLst/>
              <a:gdLst>
                <a:gd name="T0" fmla="*/ 3 w 74"/>
                <a:gd name="T1" fmla="*/ 9 h 76"/>
                <a:gd name="T2" fmla="*/ 3 w 74"/>
                <a:gd name="T3" fmla="*/ 9 h 76"/>
                <a:gd name="T4" fmla="*/ 3 w 74"/>
                <a:gd name="T5" fmla="*/ 9 h 76"/>
                <a:gd name="T6" fmla="*/ 3 w 74"/>
                <a:gd name="T7" fmla="*/ 7 h 76"/>
                <a:gd name="T8" fmla="*/ 3 w 74"/>
                <a:gd name="T9" fmla="*/ 2 h 76"/>
                <a:gd name="T10" fmla="*/ 3 w 74"/>
                <a:gd name="T11" fmla="*/ 6 h 76"/>
                <a:gd name="T12" fmla="*/ 3 w 74"/>
                <a:gd name="T13" fmla="*/ 9 h 76"/>
                <a:gd name="T14" fmla="*/ 3 w 74"/>
                <a:gd name="T15" fmla="*/ 9 h 76"/>
                <a:gd name="T16" fmla="*/ 3 w 74"/>
                <a:gd name="T17" fmla="*/ 6 h 76"/>
                <a:gd name="T18" fmla="*/ 3 w 74"/>
                <a:gd name="T19" fmla="*/ 0 h 76"/>
                <a:gd name="T20" fmla="*/ 3 w 74"/>
                <a:gd name="T21" fmla="*/ 2 h 76"/>
                <a:gd name="T22" fmla="*/ 3 w 74"/>
                <a:gd name="T23" fmla="*/ 8 h 76"/>
                <a:gd name="T24" fmla="*/ 3 w 74"/>
                <a:gd name="T25" fmla="*/ 9 h 76"/>
                <a:gd name="T26" fmla="*/ 3 w 74"/>
                <a:gd name="T27" fmla="*/ 9 h 76"/>
                <a:gd name="T28" fmla="*/ 3 w 74"/>
                <a:gd name="T29" fmla="*/ 9 h 76"/>
                <a:gd name="T30" fmla="*/ 3 w 74"/>
                <a:gd name="T31" fmla="*/ 9 h 76"/>
                <a:gd name="T32" fmla="*/ 2 w 74"/>
                <a:gd name="T33" fmla="*/ 9 h 76"/>
                <a:gd name="T34" fmla="*/ 0 w 74"/>
                <a:gd name="T35" fmla="*/ 9 h 76"/>
                <a:gd name="T36" fmla="*/ 3 w 74"/>
                <a:gd name="T37" fmla="*/ 9 h 76"/>
                <a:gd name="T38" fmla="*/ 3 w 74"/>
                <a:gd name="T39" fmla="*/ 9 h 76"/>
                <a:gd name="T40" fmla="*/ 3 w 74"/>
                <a:gd name="T41" fmla="*/ 9 h 76"/>
                <a:gd name="T42" fmla="*/ 3 w 74"/>
                <a:gd name="T43" fmla="*/ 9 h 76"/>
                <a:gd name="T44" fmla="*/ 3 w 74"/>
                <a:gd name="T45" fmla="*/ 9 h 76"/>
                <a:gd name="T46" fmla="*/ 3 w 74"/>
                <a:gd name="T47" fmla="*/ 9 h 76"/>
                <a:gd name="T48" fmla="*/ 3 w 74"/>
                <a:gd name="T49" fmla="*/ 9 h 76"/>
                <a:gd name="T50" fmla="*/ 3 w 74"/>
                <a:gd name="T51" fmla="*/ 9 h 76"/>
                <a:gd name="T52" fmla="*/ 3 w 74"/>
                <a:gd name="T53" fmla="*/ 9 h 76"/>
                <a:gd name="T54" fmla="*/ 3 w 74"/>
                <a:gd name="T55" fmla="*/ 9 h 76"/>
                <a:gd name="T56" fmla="*/ 3 w 74"/>
                <a:gd name="T57" fmla="*/ 9 h 76"/>
                <a:gd name="T58" fmla="*/ 3 w 74"/>
                <a:gd name="T59" fmla="*/ 9 h 76"/>
                <a:gd name="T60" fmla="*/ 3 w 74"/>
                <a:gd name="T61" fmla="*/ 9 h 76"/>
                <a:gd name="T62" fmla="*/ 3 w 74"/>
                <a:gd name="T63" fmla="*/ 9 h 76"/>
                <a:gd name="T64" fmla="*/ 3 w 74"/>
                <a:gd name="T65" fmla="*/ 9 h 76"/>
                <a:gd name="T66" fmla="*/ 3 w 74"/>
                <a:gd name="T67" fmla="*/ 9 h 76"/>
                <a:gd name="T68" fmla="*/ 3 w 74"/>
                <a:gd name="T69" fmla="*/ 9 h 76"/>
                <a:gd name="T70" fmla="*/ 3 w 74"/>
                <a:gd name="T71" fmla="*/ 9 h 7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74"/>
                <a:gd name="T109" fmla="*/ 0 h 76"/>
                <a:gd name="T110" fmla="*/ 74 w 74"/>
                <a:gd name="T111" fmla="*/ 76 h 7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74" h="76">
                  <a:moveTo>
                    <a:pt x="43" y="29"/>
                  </a:moveTo>
                  <a:lnTo>
                    <a:pt x="44" y="27"/>
                  </a:lnTo>
                  <a:lnTo>
                    <a:pt x="48" y="24"/>
                  </a:lnTo>
                  <a:lnTo>
                    <a:pt x="52" y="22"/>
                  </a:lnTo>
                  <a:lnTo>
                    <a:pt x="55" y="19"/>
                  </a:lnTo>
                  <a:lnTo>
                    <a:pt x="56" y="15"/>
                  </a:lnTo>
                  <a:lnTo>
                    <a:pt x="57" y="10"/>
                  </a:lnTo>
                  <a:lnTo>
                    <a:pt x="56" y="7"/>
                  </a:lnTo>
                  <a:lnTo>
                    <a:pt x="54" y="4"/>
                  </a:lnTo>
                  <a:lnTo>
                    <a:pt x="49" y="2"/>
                  </a:lnTo>
                  <a:lnTo>
                    <a:pt x="46" y="3"/>
                  </a:lnTo>
                  <a:lnTo>
                    <a:pt x="44" y="6"/>
                  </a:lnTo>
                  <a:lnTo>
                    <a:pt x="43" y="8"/>
                  </a:lnTo>
                  <a:lnTo>
                    <a:pt x="42" y="11"/>
                  </a:lnTo>
                  <a:lnTo>
                    <a:pt x="39" y="13"/>
                  </a:lnTo>
                  <a:lnTo>
                    <a:pt x="36" y="13"/>
                  </a:lnTo>
                  <a:lnTo>
                    <a:pt x="33" y="9"/>
                  </a:lnTo>
                  <a:lnTo>
                    <a:pt x="31" y="6"/>
                  </a:lnTo>
                  <a:lnTo>
                    <a:pt x="28" y="2"/>
                  </a:lnTo>
                  <a:lnTo>
                    <a:pt x="26" y="0"/>
                  </a:lnTo>
                  <a:lnTo>
                    <a:pt x="24" y="0"/>
                  </a:lnTo>
                  <a:lnTo>
                    <a:pt x="21" y="2"/>
                  </a:lnTo>
                  <a:lnTo>
                    <a:pt x="19" y="5"/>
                  </a:lnTo>
                  <a:lnTo>
                    <a:pt x="18" y="8"/>
                  </a:lnTo>
                  <a:lnTo>
                    <a:pt x="15" y="12"/>
                  </a:lnTo>
                  <a:lnTo>
                    <a:pt x="13" y="17"/>
                  </a:lnTo>
                  <a:lnTo>
                    <a:pt x="12" y="21"/>
                  </a:lnTo>
                  <a:lnTo>
                    <a:pt x="11" y="23"/>
                  </a:lnTo>
                  <a:lnTo>
                    <a:pt x="12" y="25"/>
                  </a:lnTo>
                  <a:lnTo>
                    <a:pt x="11" y="26"/>
                  </a:lnTo>
                  <a:lnTo>
                    <a:pt x="11" y="29"/>
                  </a:lnTo>
                  <a:lnTo>
                    <a:pt x="8" y="31"/>
                  </a:lnTo>
                  <a:lnTo>
                    <a:pt x="6" y="35"/>
                  </a:lnTo>
                  <a:lnTo>
                    <a:pt x="2" y="38"/>
                  </a:lnTo>
                  <a:lnTo>
                    <a:pt x="0" y="42"/>
                  </a:lnTo>
                  <a:lnTo>
                    <a:pt x="0" y="44"/>
                  </a:lnTo>
                  <a:lnTo>
                    <a:pt x="1" y="46"/>
                  </a:lnTo>
                  <a:lnTo>
                    <a:pt x="3" y="49"/>
                  </a:lnTo>
                  <a:lnTo>
                    <a:pt x="6" y="51"/>
                  </a:lnTo>
                  <a:lnTo>
                    <a:pt x="9" y="53"/>
                  </a:lnTo>
                  <a:lnTo>
                    <a:pt x="15" y="55"/>
                  </a:lnTo>
                  <a:lnTo>
                    <a:pt x="18" y="57"/>
                  </a:lnTo>
                  <a:lnTo>
                    <a:pt x="19" y="61"/>
                  </a:lnTo>
                  <a:lnTo>
                    <a:pt x="20" y="66"/>
                  </a:lnTo>
                  <a:lnTo>
                    <a:pt x="21" y="68"/>
                  </a:lnTo>
                  <a:lnTo>
                    <a:pt x="22" y="71"/>
                  </a:lnTo>
                  <a:lnTo>
                    <a:pt x="24" y="74"/>
                  </a:lnTo>
                  <a:lnTo>
                    <a:pt x="28" y="75"/>
                  </a:lnTo>
                  <a:lnTo>
                    <a:pt x="32" y="73"/>
                  </a:lnTo>
                  <a:lnTo>
                    <a:pt x="38" y="71"/>
                  </a:lnTo>
                  <a:lnTo>
                    <a:pt x="43" y="71"/>
                  </a:lnTo>
                  <a:lnTo>
                    <a:pt x="44" y="72"/>
                  </a:lnTo>
                  <a:lnTo>
                    <a:pt x="45" y="74"/>
                  </a:lnTo>
                  <a:lnTo>
                    <a:pt x="46" y="75"/>
                  </a:lnTo>
                  <a:lnTo>
                    <a:pt x="47" y="74"/>
                  </a:lnTo>
                  <a:lnTo>
                    <a:pt x="48" y="72"/>
                  </a:lnTo>
                  <a:lnTo>
                    <a:pt x="49" y="68"/>
                  </a:lnTo>
                  <a:lnTo>
                    <a:pt x="52" y="63"/>
                  </a:lnTo>
                  <a:lnTo>
                    <a:pt x="55" y="59"/>
                  </a:lnTo>
                  <a:lnTo>
                    <a:pt x="58" y="57"/>
                  </a:lnTo>
                  <a:lnTo>
                    <a:pt x="62" y="57"/>
                  </a:lnTo>
                  <a:lnTo>
                    <a:pt x="66" y="57"/>
                  </a:lnTo>
                  <a:lnTo>
                    <a:pt x="68" y="57"/>
                  </a:lnTo>
                  <a:lnTo>
                    <a:pt x="71" y="57"/>
                  </a:lnTo>
                  <a:lnTo>
                    <a:pt x="73" y="57"/>
                  </a:lnTo>
                  <a:lnTo>
                    <a:pt x="68" y="52"/>
                  </a:lnTo>
                  <a:lnTo>
                    <a:pt x="64" y="45"/>
                  </a:lnTo>
                  <a:lnTo>
                    <a:pt x="57" y="41"/>
                  </a:lnTo>
                  <a:lnTo>
                    <a:pt x="53" y="36"/>
                  </a:lnTo>
                  <a:lnTo>
                    <a:pt x="48" y="33"/>
                  </a:lnTo>
                  <a:lnTo>
                    <a:pt x="44" y="31"/>
                  </a:lnTo>
                  <a:lnTo>
                    <a:pt x="43" y="29"/>
                  </a:lnTo>
                </a:path>
              </a:pathLst>
            </a:custGeom>
            <a:solidFill>
              <a:srgbClr val="80E00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75" name="Freeform 119"/>
            <p:cNvSpPr>
              <a:spLocks/>
            </p:cNvSpPr>
            <p:nvPr/>
          </p:nvSpPr>
          <p:spPr bwMode="auto">
            <a:xfrm>
              <a:off x="1622" y="2847"/>
              <a:ext cx="69" cy="78"/>
            </a:xfrm>
            <a:custGeom>
              <a:avLst/>
              <a:gdLst>
                <a:gd name="T0" fmla="*/ 3 w 81"/>
                <a:gd name="T1" fmla="*/ 13 h 81"/>
                <a:gd name="T2" fmla="*/ 3 w 81"/>
                <a:gd name="T3" fmla="*/ 13 h 81"/>
                <a:gd name="T4" fmla="*/ 3 w 81"/>
                <a:gd name="T5" fmla="*/ 13 h 81"/>
                <a:gd name="T6" fmla="*/ 3 w 81"/>
                <a:gd name="T7" fmla="*/ 11 h 81"/>
                <a:gd name="T8" fmla="*/ 3 w 81"/>
                <a:gd name="T9" fmla="*/ 4 h 81"/>
                <a:gd name="T10" fmla="*/ 3 w 81"/>
                <a:gd name="T11" fmla="*/ 3 h 81"/>
                <a:gd name="T12" fmla="*/ 3 w 81"/>
                <a:gd name="T13" fmla="*/ 9 h 81"/>
                <a:gd name="T14" fmla="*/ 3 w 81"/>
                <a:gd name="T15" fmla="*/ 13 h 81"/>
                <a:gd name="T16" fmla="*/ 3 w 81"/>
                <a:gd name="T17" fmla="*/ 10 h 81"/>
                <a:gd name="T18" fmla="*/ 3 w 81"/>
                <a:gd name="T19" fmla="*/ 2 h 81"/>
                <a:gd name="T20" fmla="*/ 3 w 81"/>
                <a:gd name="T21" fmla="*/ 0 h 81"/>
                <a:gd name="T22" fmla="*/ 3 w 81"/>
                <a:gd name="T23" fmla="*/ 5 h 81"/>
                <a:gd name="T24" fmla="*/ 3 w 81"/>
                <a:gd name="T25" fmla="*/ 13 h 81"/>
                <a:gd name="T26" fmla="*/ 3 w 81"/>
                <a:gd name="T27" fmla="*/ 13 h 81"/>
                <a:gd name="T28" fmla="*/ 3 w 81"/>
                <a:gd name="T29" fmla="*/ 13 h 81"/>
                <a:gd name="T30" fmla="*/ 3 w 81"/>
                <a:gd name="T31" fmla="*/ 13 h 81"/>
                <a:gd name="T32" fmla="*/ 3 w 81"/>
                <a:gd name="T33" fmla="*/ 13 h 81"/>
                <a:gd name="T34" fmla="*/ 0 w 81"/>
                <a:gd name="T35" fmla="*/ 13 h 81"/>
                <a:gd name="T36" fmla="*/ 1 w 81"/>
                <a:gd name="T37" fmla="*/ 13 h 81"/>
                <a:gd name="T38" fmla="*/ 3 w 81"/>
                <a:gd name="T39" fmla="*/ 13 h 81"/>
                <a:gd name="T40" fmla="*/ 3 w 81"/>
                <a:gd name="T41" fmla="*/ 13 h 81"/>
                <a:gd name="T42" fmla="*/ 3 w 81"/>
                <a:gd name="T43" fmla="*/ 13 h 81"/>
                <a:gd name="T44" fmla="*/ 3 w 81"/>
                <a:gd name="T45" fmla="*/ 13 h 81"/>
                <a:gd name="T46" fmla="*/ 3 w 81"/>
                <a:gd name="T47" fmla="*/ 13 h 81"/>
                <a:gd name="T48" fmla="*/ 3 w 81"/>
                <a:gd name="T49" fmla="*/ 13 h 81"/>
                <a:gd name="T50" fmla="*/ 3 w 81"/>
                <a:gd name="T51" fmla="*/ 13 h 81"/>
                <a:gd name="T52" fmla="*/ 3 w 81"/>
                <a:gd name="T53" fmla="*/ 13 h 81"/>
                <a:gd name="T54" fmla="*/ 3 w 81"/>
                <a:gd name="T55" fmla="*/ 13 h 81"/>
                <a:gd name="T56" fmla="*/ 3 w 81"/>
                <a:gd name="T57" fmla="*/ 13 h 81"/>
                <a:gd name="T58" fmla="*/ 3 w 81"/>
                <a:gd name="T59" fmla="*/ 13 h 81"/>
                <a:gd name="T60" fmla="*/ 3 w 81"/>
                <a:gd name="T61" fmla="*/ 13 h 81"/>
                <a:gd name="T62" fmla="*/ 3 w 81"/>
                <a:gd name="T63" fmla="*/ 13 h 81"/>
                <a:gd name="T64" fmla="*/ 3 w 81"/>
                <a:gd name="T65" fmla="*/ 13 h 81"/>
                <a:gd name="T66" fmla="*/ 3 w 81"/>
                <a:gd name="T67" fmla="*/ 13 h 81"/>
                <a:gd name="T68" fmla="*/ 3 w 81"/>
                <a:gd name="T69" fmla="*/ 13 h 81"/>
                <a:gd name="T70" fmla="*/ 3 w 81"/>
                <a:gd name="T71" fmla="*/ 13 h 8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1"/>
                <a:gd name="T109" fmla="*/ 0 h 81"/>
                <a:gd name="T110" fmla="*/ 81 w 81"/>
                <a:gd name="T111" fmla="*/ 81 h 8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1" h="81">
                  <a:moveTo>
                    <a:pt x="47" y="31"/>
                  </a:moveTo>
                  <a:lnTo>
                    <a:pt x="47" y="31"/>
                  </a:lnTo>
                  <a:lnTo>
                    <a:pt x="49" y="29"/>
                  </a:lnTo>
                  <a:lnTo>
                    <a:pt x="53" y="26"/>
                  </a:lnTo>
                  <a:lnTo>
                    <a:pt x="57" y="23"/>
                  </a:lnTo>
                  <a:lnTo>
                    <a:pt x="60" y="20"/>
                  </a:lnTo>
                  <a:lnTo>
                    <a:pt x="62" y="16"/>
                  </a:lnTo>
                  <a:lnTo>
                    <a:pt x="63" y="11"/>
                  </a:lnTo>
                  <a:lnTo>
                    <a:pt x="62" y="7"/>
                  </a:lnTo>
                  <a:lnTo>
                    <a:pt x="59" y="4"/>
                  </a:lnTo>
                  <a:lnTo>
                    <a:pt x="54" y="2"/>
                  </a:lnTo>
                  <a:lnTo>
                    <a:pt x="51" y="3"/>
                  </a:lnTo>
                  <a:lnTo>
                    <a:pt x="49" y="6"/>
                  </a:lnTo>
                  <a:lnTo>
                    <a:pt x="47" y="9"/>
                  </a:lnTo>
                  <a:lnTo>
                    <a:pt x="46" y="12"/>
                  </a:lnTo>
                  <a:lnTo>
                    <a:pt x="43" y="14"/>
                  </a:lnTo>
                  <a:lnTo>
                    <a:pt x="39" y="14"/>
                  </a:lnTo>
                  <a:lnTo>
                    <a:pt x="36" y="10"/>
                  </a:lnTo>
                  <a:lnTo>
                    <a:pt x="34" y="6"/>
                  </a:lnTo>
                  <a:lnTo>
                    <a:pt x="30" y="2"/>
                  </a:lnTo>
                  <a:lnTo>
                    <a:pt x="28" y="0"/>
                  </a:lnTo>
                  <a:lnTo>
                    <a:pt x="26" y="0"/>
                  </a:lnTo>
                  <a:lnTo>
                    <a:pt x="23" y="2"/>
                  </a:lnTo>
                  <a:lnTo>
                    <a:pt x="21" y="5"/>
                  </a:lnTo>
                  <a:lnTo>
                    <a:pt x="19" y="8"/>
                  </a:lnTo>
                  <a:lnTo>
                    <a:pt x="16" y="13"/>
                  </a:lnTo>
                  <a:lnTo>
                    <a:pt x="14" y="18"/>
                  </a:lnTo>
                  <a:lnTo>
                    <a:pt x="13" y="22"/>
                  </a:lnTo>
                  <a:lnTo>
                    <a:pt x="12" y="24"/>
                  </a:lnTo>
                  <a:lnTo>
                    <a:pt x="13" y="27"/>
                  </a:lnTo>
                  <a:lnTo>
                    <a:pt x="12" y="28"/>
                  </a:lnTo>
                  <a:lnTo>
                    <a:pt x="12" y="31"/>
                  </a:lnTo>
                  <a:lnTo>
                    <a:pt x="9" y="34"/>
                  </a:lnTo>
                  <a:lnTo>
                    <a:pt x="6" y="37"/>
                  </a:lnTo>
                  <a:lnTo>
                    <a:pt x="2" y="41"/>
                  </a:lnTo>
                  <a:lnTo>
                    <a:pt x="0" y="45"/>
                  </a:lnTo>
                  <a:lnTo>
                    <a:pt x="0" y="47"/>
                  </a:lnTo>
                  <a:lnTo>
                    <a:pt x="1" y="49"/>
                  </a:lnTo>
                  <a:lnTo>
                    <a:pt x="3" y="52"/>
                  </a:lnTo>
                  <a:lnTo>
                    <a:pt x="7" y="54"/>
                  </a:lnTo>
                  <a:lnTo>
                    <a:pt x="10" y="56"/>
                  </a:lnTo>
                  <a:lnTo>
                    <a:pt x="16" y="59"/>
                  </a:lnTo>
                  <a:lnTo>
                    <a:pt x="20" y="61"/>
                  </a:lnTo>
                  <a:lnTo>
                    <a:pt x="21" y="65"/>
                  </a:lnTo>
                  <a:lnTo>
                    <a:pt x="22" y="70"/>
                  </a:lnTo>
                  <a:lnTo>
                    <a:pt x="23" y="74"/>
                  </a:lnTo>
                  <a:lnTo>
                    <a:pt x="24" y="76"/>
                  </a:lnTo>
                  <a:lnTo>
                    <a:pt x="26" y="79"/>
                  </a:lnTo>
                  <a:lnTo>
                    <a:pt x="30" y="80"/>
                  </a:lnTo>
                  <a:lnTo>
                    <a:pt x="35" y="78"/>
                  </a:lnTo>
                  <a:lnTo>
                    <a:pt x="42" y="76"/>
                  </a:lnTo>
                  <a:lnTo>
                    <a:pt x="47" y="76"/>
                  </a:lnTo>
                  <a:lnTo>
                    <a:pt x="49" y="77"/>
                  </a:lnTo>
                  <a:lnTo>
                    <a:pt x="50" y="79"/>
                  </a:lnTo>
                  <a:lnTo>
                    <a:pt x="51" y="80"/>
                  </a:lnTo>
                  <a:lnTo>
                    <a:pt x="52" y="79"/>
                  </a:lnTo>
                  <a:lnTo>
                    <a:pt x="53" y="77"/>
                  </a:lnTo>
                  <a:lnTo>
                    <a:pt x="54" y="73"/>
                  </a:lnTo>
                  <a:lnTo>
                    <a:pt x="57" y="67"/>
                  </a:lnTo>
                  <a:lnTo>
                    <a:pt x="61" y="63"/>
                  </a:lnTo>
                  <a:lnTo>
                    <a:pt x="64" y="61"/>
                  </a:lnTo>
                  <a:lnTo>
                    <a:pt x="68" y="61"/>
                  </a:lnTo>
                  <a:lnTo>
                    <a:pt x="72" y="61"/>
                  </a:lnTo>
                  <a:lnTo>
                    <a:pt x="75" y="61"/>
                  </a:lnTo>
                  <a:lnTo>
                    <a:pt x="78" y="61"/>
                  </a:lnTo>
                  <a:lnTo>
                    <a:pt x="80" y="61"/>
                  </a:lnTo>
                  <a:lnTo>
                    <a:pt x="74" y="55"/>
                  </a:lnTo>
                  <a:lnTo>
                    <a:pt x="70" y="48"/>
                  </a:lnTo>
                  <a:lnTo>
                    <a:pt x="63" y="44"/>
                  </a:lnTo>
                  <a:lnTo>
                    <a:pt x="58" y="38"/>
                  </a:lnTo>
                  <a:lnTo>
                    <a:pt x="53" y="35"/>
                  </a:lnTo>
                  <a:lnTo>
                    <a:pt x="49" y="33"/>
                  </a:lnTo>
                  <a:lnTo>
                    <a:pt x="47" y="31"/>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676" name="Freeform 120"/>
            <p:cNvSpPr>
              <a:spLocks/>
            </p:cNvSpPr>
            <p:nvPr/>
          </p:nvSpPr>
          <p:spPr bwMode="auto">
            <a:xfrm>
              <a:off x="1642" y="2859"/>
              <a:ext cx="25" cy="51"/>
            </a:xfrm>
            <a:custGeom>
              <a:avLst/>
              <a:gdLst>
                <a:gd name="T0" fmla="*/ 1 w 30"/>
                <a:gd name="T1" fmla="*/ 13 h 53"/>
                <a:gd name="T2" fmla="*/ 1 w 30"/>
                <a:gd name="T3" fmla="*/ 13 h 53"/>
                <a:gd name="T4" fmla="*/ 1 w 30"/>
                <a:gd name="T5" fmla="*/ 13 h 53"/>
                <a:gd name="T6" fmla="*/ 1 w 30"/>
                <a:gd name="T7" fmla="*/ 13 h 53"/>
                <a:gd name="T8" fmla="*/ 3 w 30"/>
                <a:gd name="T9" fmla="*/ 13 h 53"/>
                <a:gd name="T10" fmla="*/ 3 w 30"/>
                <a:gd name="T11" fmla="*/ 13 h 53"/>
                <a:gd name="T12" fmla="*/ 3 w 30"/>
                <a:gd name="T13" fmla="*/ 13 h 53"/>
                <a:gd name="T14" fmla="*/ 3 w 30"/>
                <a:gd name="T15" fmla="*/ 13 h 53"/>
                <a:gd name="T16" fmla="*/ 3 w 30"/>
                <a:gd name="T17" fmla="*/ 13 h 53"/>
                <a:gd name="T18" fmla="*/ 3 w 30"/>
                <a:gd name="T19" fmla="*/ 13 h 53"/>
                <a:gd name="T20" fmla="*/ 3 w 30"/>
                <a:gd name="T21" fmla="*/ 13 h 53"/>
                <a:gd name="T22" fmla="*/ 3 w 30"/>
                <a:gd name="T23" fmla="*/ 13 h 53"/>
                <a:gd name="T24" fmla="*/ 3 w 30"/>
                <a:gd name="T25" fmla="*/ 13 h 53"/>
                <a:gd name="T26" fmla="*/ 3 w 30"/>
                <a:gd name="T27" fmla="*/ 13 h 53"/>
                <a:gd name="T28" fmla="*/ 3 w 30"/>
                <a:gd name="T29" fmla="*/ 13 h 53"/>
                <a:gd name="T30" fmla="*/ 3 w 30"/>
                <a:gd name="T31" fmla="*/ 13 h 53"/>
                <a:gd name="T32" fmla="*/ 3 w 30"/>
                <a:gd name="T33" fmla="*/ 13 h 53"/>
                <a:gd name="T34" fmla="*/ 3 w 30"/>
                <a:gd name="T35" fmla="*/ 5 h 53"/>
                <a:gd name="T36" fmla="*/ 3 w 30"/>
                <a:gd name="T37" fmla="*/ 0 h 53"/>
                <a:gd name="T38" fmla="*/ 3 w 30"/>
                <a:gd name="T39" fmla="*/ 0 h 53"/>
                <a:gd name="T40" fmla="*/ 3 w 30"/>
                <a:gd name="T41" fmla="*/ 5 h 53"/>
                <a:gd name="T42" fmla="*/ 1 w 30"/>
                <a:gd name="T43" fmla="*/ 13 h 53"/>
                <a:gd name="T44" fmla="*/ 0 w 30"/>
                <a:gd name="T45" fmla="*/ 13 h 53"/>
                <a:gd name="T46" fmla="*/ 0 w 30"/>
                <a:gd name="T47" fmla="*/ 13 h 53"/>
                <a:gd name="T48" fmla="*/ 1 w 30"/>
                <a:gd name="T49" fmla="*/ 13 h 5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0"/>
                <a:gd name="T76" fmla="*/ 0 h 53"/>
                <a:gd name="T77" fmla="*/ 30 w 30"/>
                <a:gd name="T78" fmla="*/ 53 h 5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0" h="53">
                  <a:moveTo>
                    <a:pt x="1" y="38"/>
                  </a:moveTo>
                  <a:lnTo>
                    <a:pt x="1" y="42"/>
                  </a:lnTo>
                  <a:lnTo>
                    <a:pt x="1" y="46"/>
                  </a:lnTo>
                  <a:lnTo>
                    <a:pt x="1" y="48"/>
                  </a:lnTo>
                  <a:lnTo>
                    <a:pt x="3" y="50"/>
                  </a:lnTo>
                  <a:lnTo>
                    <a:pt x="3" y="51"/>
                  </a:lnTo>
                  <a:lnTo>
                    <a:pt x="6" y="52"/>
                  </a:lnTo>
                  <a:lnTo>
                    <a:pt x="8" y="50"/>
                  </a:lnTo>
                  <a:lnTo>
                    <a:pt x="15" y="48"/>
                  </a:lnTo>
                  <a:lnTo>
                    <a:pt x="21" y="46"/>
                  </a:lnTo>
                  <a:lnTo>
                    <a:pt x="25" y="42"/>
                  </a:lnTo>
                  <a:lnTo>
                    <a:pt x="28" y="39"/>
                  </a:lnTo>
                  <a:lnTo>
                    <a:pt x="29" y="34"/>
                  </a:lnTo>
                  <a:lnTo>
                    <a:pt x="29" y="31"/>
                  </a:lnTo>
                  <a:lnTo>
                    <a:pt x="27" y="25"/>
                  </a:lnTo>
                  <a:lnTo>
                    <a:pt x="23" y="21"/>
                  </a:lnTo>
                  <a:lnTo>
                    <a:pt x="17" y="16"/>
                  </a:lnTo>
                  <a:lnTo>
                    <a:pt x="11" y="5"/>
                  </a:lnTo>
                  <a:lnTo>
                    <a:pt x="7" y="0"/>
                  </a:lnTo>
                  <a:lnTo>
                    <a:pt x="4" y="0"/>
                  </a:lnTo>
                  <a:lnTo>
                    <a:pt x="3" y="5"/>
                  </a:lnTo>
                  <a:lnTo>
                    <a:pt x="1" y="13"/>
                  </a:lnTo>
                  <a:lnTo>
                    <a:pt x="0" y="21"/>
                  </a:lnTo>
                  <a:lnTo>
                    <a:pt x="0" y="30"/>
                  </a:lnTo>
                  <a:lnTo>
                    <a:pt x="1" y="38"/>
                  </a:lnTo>
                </a:path>
              </a:pathLst>
            </a:custGeom>
            <a:solidFill>
              <a:srgbClr val="00008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77" name="Freeform 121"/>
            <p:cNvSpPr>
              <a:spLocks/>
            </p:cNvSpPr>
            <p:nvPr/>
          </p:nvSpPr>
          <p:spPr bwMode="auto">
            <a:xfrm>
              <a:off x="626" y="3347"/>
              <a:ext cx="43" cy="50"/>
            </a:xfrm>
            <a:custGeom>
              <a:avLst/>
              <a:gdLst>
                <a:gd name="T0" fmla="*/ 2 w 52"/>
                <a:gd name="T1" fmla="*/ 13 h 52"/>
                <a:gd name="T2" fmla="*/ 2 w 52"/>
                <a:gd name="T3" fmla="*/ 13 h 52"/>
                <a:gd name="T4" fmla="*/ 2 w 52"/>
                <a:gd name="T5" fmla="*/ 13 h 52"/>
                <a:gd name="T6" fmla="*/ 2 w 52"/>
                <a:gd name="T7" fmla="*/ 13 h 52"/>
                <a:gd name="T8" fmla="*/ 2 w 52"/>
                <a:gd name="T9" fmla="*/ 13 h 52"/>
                <a:gd name="T10" fmla="*/ 2 w 52"/>
                <a:gd name="T11" fmla="*/ 10 h 52"/>
                <a:gd name="T12" fmla="*/ 2 w 52"/>
                <a:gd name="T13" fmla="*/ 6 h 52"/>
                <a:gd name="T14" fmla="*/ 2 w 52"/>
                <a:gd name="T15" fmla="*/ 5 h 52"/>
                <a:gd name="T16" fmla="*/ 2 w 52"/>
                <a:gd name="T17" fmla="*/ 3 h 52"/>
                <a:gd name="T18" fmla="*/ 2 w 52"/>
                <a:gd name="T19" fmla="*/ 1 h 52"/>
                <a:gd name="T20" fmla="*/ 2 w 52"/>
                <a:gd name="T21" fmla="*/ 2 h 52"/>
                <a:gd name="T22" fmla="*/ 2 w 52"/>
                <a:gd name="T23" fmla="*/ 4 h 52"/>
                <a:gd name="T24" fmla="*/ 2 w 52"/>
                <a:gd name="T25" fmla="*/ 6 h 52"/>
                <a:gd name="T26" fmla="*/ 2 w 52"/>
                <a:gd name="T27" fmla="*/ 8 h 52"/>
                <a:gd name="T28" fmla="*/ 2 w 52"/>
                <a:gd name="T29" fmla="*/ 9 h 52"/>
                <a:gd name="T30" fmla="*/ 2 w 52"/>
                <a:gd name="T31" fmla="*/ 9 h 52"/>
                <a:gd name="T32" fmla="*/ 2 w 52"/>
                <a:gd name="T33" fmla="*/ 6 h 52"/>
                <a:gd name="T34" fmla="*/ 2 w 52"/>
                <a:gd name="T35" fmla="*/ 2 h 52"/>
                <a:gd name="T36" fmla="*/ 2 w 52"/>
                <a:gd name="T37" fmla="*/ 0 h 52"/>
                <a:gd name="T38" fmla="*/ 2 w 52"/>
                <a:gd name="T39" fmla="*/ 3 h 52"/>
                <a:gd name="T40" fmla="*/ 2 w 52"/>
                <a:gd name="T41" fmla="*/ 8 h 52"/>
                <a:gd name="T42" fmla="*/ 2 w 52"/>
                <a:gd name="T43" fmla="*/ 12 h 52"/>
                <a:gd name="T44" fmla="*/ 2 w 52"/>
                <a:gd name="T45" fmla="*/ 13 h 52"/>
                <a:gd name="T46" fmla="*/ 2 w 52"/>
                <a:gd name="T47" fmla="*/ 13 h 52"/>
                <a:gd name="T48" fmla="*/ 2 w 52"/>
                <a:gd name="T49" fmla="*/ 13 h 52"/>
                <a:gd name="T50" fmla="*/ 2 w 52"/>
                <a:gd name="T51" fmla="*/ 13 h 52"/>
                <a:gd name="T52" fmla="*/ 2 w 52"/>
                <a:gd name="T53" fmla="*/ 13 h 52"/>
                <a:gd name="T54" fmla="*/ 2 w 52"/>
                <a:gd name="T55" fmla="*/ 13 h 52"/>
                <a:gd name="T56" fmla="*/ 2 w 52"/>
                <a:gd name="T57" fmla="*/ 13 h 52"/>
                <a:gd name="T58" fmla="*/ 0 w 52"/>
                <a:gd name="T59" fmla="*/ 13 h 52"/>
                <a:gd name="T60" fmla="*/ 1 w 52"/>
                <a:gd name="T61" fmla="*/ 13 h 52"/>
                <a:gd name="T62" fmla="*/ 2 w 52"/>
                <a:gd name="T63" fmla="*/ 13 h 52"/>
                <a:gd name="T64" fmla="*/ 2 w 52"/>
                <a:gd name="T65" fmla="*/ 13 h 52"/>
                <a:gd name="T66" fmla="*/ 2 w 52"/>
                <a:gd name="T67" fmla="*/ 13 h 52"/>
                <a:gd name="T68" fmla="*/ 2 w 52"/>
                <a:gd name="T69" fmla="*/ 13 h 52"/>
                <a:gd name="T70" fmla="*/ 2 w 52"/>
                <a:gd name="T71" fmla="*/ 13 h 52"/>
                <a:gd name="T72" fmla="*/ 2 w 52"/>
                <a:gd name="T73" fmla="*/ 13 h 52"/>
                <a:gd name="T74" fmla="*/ 2 w 52"/>
                <a:gd name="T75" fmla="*/ 13 h 52"/>
                <a:gd name="T76" fmla="*/ 2 w 52"/>
                <a:gd name="T77" fmla="*/ 13 h 52"/>
                <a:gd name="T78" fmla="*/ 2 w 52"/>
                <a:gd name="T79" fmla="*/ 13 h 52"/>
                <a:gd name="T80" fmla="*/ 2 w 52"/>
                <a:gd name="T81" fmla="*/ 13 h 52"/>
                <a:gd name="T82" fmla="*/ 2 w 52"/>
                <a:gd name="T83" fmla="*/ 13 h 52"/>
                <a:gd name="T84" fmla="*/ 2 w 52"/>
                <a:gd name="T85" fmla="*/ 13 h 52"/>
                <a:gd name="T86" fmla="*/ 2 w 52"/>
                <a:gd name="T87" fmla="*/ 13 h 52"/>
                <a:gd name="T88" fmla="*/ 2 w 52"/>
                <a:gd name="T89" fmla="*/ 13 h 52"/>
                <a:gd name="T90" fmla="*/ 2 w 52"/>
                <a:gd name="T91" fmla="*/ 13 h 52"/>
                <a:gd name="T92" fmla="*/ 2 w 52"/>
                <a:gd name="T93" fmla="*/ 13 h 52"/>
                <a:gd name="T94" fmla="*/ 2 w 52"/>
                <a:gd name="T95" fmla="*/ 13 h 52"/>
                <a:gd name="T96" fmla="*/ 2 w 52"/>
                <a:gd name="T97" fmla="*/ 13 h 52"/>
                <a:gd name="T98" fmla="*/ 2 w 52"/>
                <a:gd name="T99" fmla="*/ 13 h 52"/>
                <a:gd name="T100" fmla="*/ 2 w 52"/>
                <a:gd name="T101" fmla="*/ 13 h 52"/>
                <a:gd name="T102" fmla="*/ 2 w 52"/>
                <a:gd name="T103" fmla="*/ 13 h 52"/>
                <a:gd name="T104" fmla="*/ 2 w 52"/>
                <a:gd name="T105" fmla="*/ 13 h 52"/>
                <a:gd name="T106" fmla="*/ 2 w 52"/>
                <a:gd name="T107" fmla="*/ 13 h 52"/>
                <a:gd name="T108" fmla="*/ 2 w 52"/>
                <a:gd name="T109" fmla="*/ 13 h 52"/>
                <a:gd name="T110" fmla="*/ 2 w 52"/>
                <a:gd name="T111" fmla="*/ 13 h 52"/>
                <a:gd name="T112" fmla="*/ 2 w 52"/>
                <a:gd name="T113" fmla="*/ 13 h 52"/>
                <a:gd name="T114" fmla="*/ 2 w 52"/>
                <a:gd name="T115" fmla="*/ 13 h 52"/>
                <a:gd name="T116" fmla="*/ 2 w 52"/>
                <a:gd name="T117" fmla="*/ 13 h 52"/>
                <a:gd name="T118" fmla="*/ 2 w 52"/>
                <a:gd name="T119" fmla="*/ 13 h 52"/>
                <a:gd name="T120" fmla="*/ 2 w 52"/>
                <a:gd name="T121" fmla="*/ 13 h 5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2"/>
                <a:gd name="T184" fmla="*/ 0 h 52"/>
                <a:gd name="T185" fmla="*/ 52 w 52"/>
                <a:gd name="T186" fmla="*/ 52 h 5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2" h="52">
                  <a:moveTo>
                    <a:pt x="30" y="19"/>
                  </a:moveTo>
                  <a:lnTo>
                    <a:pt x="31" y="19"/>
                  </a:lnTo>
                  <a:lnTo>
                    <a:pt x="33" y="17"/>
                  </a:lnTo>
                  <a:lnTo>
                    <a:pt x="36" y="15"/>
                  </a:lnTo>
                  <a:lnTo>
                    <a:pt x="38" y="13"/>
                  </a:lnTo>
                  <a:lnTo>
                    <a:pt x="39" y="10"/>
                  </a:lnTo>
                  <a:lnTo>
                    <a:pt x="40" y="6"/>
                  </a:lnTo>
                  <a:lnTo>
                    <a:pt x="39" y="5"/>
                  </a:lnTo>
                  <a:lnTo>
                    <a:pt x="37" y="3"/>
                  </a:lnTo>
                  <a:lnTo>
                    <a:pt x="34" y="1"/>
                  </a:lnTo>
                  <a:lnTo>
                    <a:pt x="32" y="2"/>
                  </a:lnTo>
                  <a:lnTo>
                    <a:pt x="31" y="4"/>
                  </a:lnTo>
                  <a:lnTo>
                    <a:pt x="30" y="6"/>
                  </a:lnTo>
                  <a:lnTo>
                    <a:pt x="29" y="8"/>
                  </a:lnTo>
                  <a:lnTo>
                    <a:pt x="27" y="9"/>
                  </a:lnTo>
                  <a:lnTo>
                    <a:pt x="26" y="9"/>
                  </a:lnTo>
                  <a:lnTo>
                    <a:pt x="23" y="6"/>
                  </a:lnTo>
                  <a:lnTo>
                    <a:pt x="19" y="2"/>
                  </a:lnTo>
                  <a:lnTo>
                    <a:pt x="17" y="0"/>
                  </a:lnTo>
                  <a:lnTo>
                    <a:pt x="13" y="3"/>
                  </a:lnTo>
                  <a:lnTo>
                    <a:pt x="10" y="8"/>
                  </a:lnTo>
                  <a:lnTo>
                    <a:pt x="8" y="12"/>
                  </a:lnTo>
                  <a:lnTo>
                    <a:pt x="8" y="14"/>
                  </a:lnTo>
                  <a:lnTo>
                    <a:pt x="7" y="16"/>
                  </a:lnTo>
                  <a:lnTo>
                    <a:pt x="7" y="18"/>
                  </a:lnTo>
                  <a:lnTo>
                    <a:pt x="7" y="19"/>
                  </a:lnTo>
                  <a:lnTo>
                    <a:pt x="6" y="21"/>
                  </a:lnTo>
                  <a:lnTo>
                    <a:pt x="5" y="24"/>
                  </a:lnTo>
                  <a:lnTo>
                    <a:pt x="0" y="29"/>
                  </a:lnTo>
                  <a:lnTo>
                    <a:pt x="1" y="32"/>
                  </a:lnTo>
                  <a:lnTo>
                    <a:pt x="5" y="34"/>
                  </a:lnTo>
                  <a:lnTo>
                    <a:pt x="9" y="38"/>
                  </a:lnTo>
                  <a:lnTo>
                    <a:pt x="13" y="40"/>
                  </a:lnTo>
                  <a:lnTo>
                    <a:pt x="14" y="43"/>
                  </a:lnTo>
                  <a:lnTo>
                    <a:pt x="14" y="45"/>
                  </a:lnTo>
                  <a:lnTo>
                    <a:pt x="15" y="47"/>
                  </a:lnTo>
                  <a:lnTo>
                    <a:pt x="15" y="50"/>
                  </a:lnTo>
                  <a:lnTo>
                    <a:pt x="17" y="51"/>
                  </a:lnTo>
                  <a:lnTo>
                    <a:pt x="19" y="51"/>
                  </a:lnTo>
                  <a:lnTo>
                    <a:pt x="22" y="50"/>
                  </a:lnTo>
                  <a:lnTo>
                    <a:pt x="30" y="49"/>
                  </a:lnTo>
                  <a:lnTo>
                    <a:pt x="32" y="51"/>
                  </a:lnTo>
                  <a:lnTo>
                    <a:pt x="34" y="46"/>
                  </a:lnTo>
                  <a:lnTo>
                    <a:pt x="36" y="44"/>
                  </a:lnTo>
                  <a:lnTo>
                    <a:pt x="38" y="41"/>
                  </a:lnTo>
                  <a:lnTo>
                    <a:pt x="40" y="40"/>
                  </a:lnTo>
                  <a:lnTo>
                    <a:pt x="44" y="39"/>
                  </a:lnTo>
                  <a:lnTo>
                    <a:pt x="46" y="39"/>
                  </a:lnTo>
                  <a:lnTo>
                    <a:pt x="48" y="39"/>
                  </a:lnTo>
                  <a:lnTo>
                    <a:pt x="49" y="40"/>
                  </a:lnTo>
                  <a:lnTo>
                    <a:pt x="51" y="39"/>
                  </a:lnTo>
                  <a:lnTo>
                    <a:pt x="47" y="35"/>
                  </a:lnTo>
                  <a:lnTo>
                    <a:pt x="45" y="31"/>
                  </a:lnTo>
                  <a:lnTo>
                    <a:pt x="40" y="28"/>
                  </a:lnTo>
                  <a:lnTo>
                    <a:pt x="37" y="25"/>
                  </a:lnTo>
                  <a:lnTo>
                    <a:pt x="33" y="22"/>
                  </a:lnTo>
                  <a:lnTo>
                    <a:pt x="31" y="21"/>
                  </a:lnTo>
                  <a:lnTo>
                    <a:pt x="30" y="20"/>
                  </a:lnTo>
                  <a:lnTo>
                    <a:pt x="30" y="19"/>
                  </a:lnTo>
                </a:path>
              </a:pathLst>
            </a:custGeom>
            <a:solidFill>
              <a:srgbClr val="80E00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78" name="Freeform 122"/>
            <p:cNvSpPr>
              <a:spLocks/>
            </p:cNvSpPr>
            <p:nvPr/>
          </p:nvSpPr>
          <p:spPr bwMode="auto">
            <a:xfrm>
              <a:off x="626" y="3347"/>
              <a:ext cx="48" cy="55"/>
            </a:xfrm>
            <a:custGeom>
              <a:avLst/>
              <a:gdLst>
                <a:gd name="T0" fmla="*/ 2 w 58"/>
                <a:gd name="T1" fmla="*/ 9 h 58"/>
                <a:gd name="T2" fmla="*/ 2 w 58"/>
                <a:gd name="T3" fmla="*/ 9 h 58"/>
                <a:gd name="T4" fmla="*/ 2 w 58"/>
                <a:gd name="T5" fmla="*/ 9 h 58"/>
                <a:gd name="T6" fmla="*/ 2 w 58"/>
                <a:gd name="T7" fmla="*/ 9 h 58"/>
                <a:gd name="T8" fmla="*/ 2 w 58"/>
                <a:gd name="T9" fmla="*/ 9 h 58"/>
                <a:gd name="T10" fmla="*/ 2 w 58"/>
                <a:gd name="T11" fmla="*/ 9 h 58"/>
                <a:gd name="T12" fmla="*/ 2 w 58"/>
                <a:gd name="T13" fmla="*/ 9 h 58"/>
                <a:gd name="T14" fmla="*/ 2 w 58"/>
                <a:gd name="T15" fmla="*/ 7 h 58"/>
                <a:gd name="T16" fmla="*/ 2 w 58"/>
                <a:gd name="T17" fmla="*/ 6 h 58"/>
                <a:gd name="T18" fmla="*/ 2 w 58"/>
                <a:gd name="T19" fmla="*/ 3 h 58"/>
                <a:gd name="T20" fmla="*/ 2 w 58"/>
                <a:gd name="T21" fmla="*/ 1 h 58"/>
                <a:gd name="T22" fmla="*/ 2 w 58"/>
                <a:gd name="T23" fmla="*/ 2 h 58"/>
                <a:gd name="T24" fmla="*/ 2 w 58"/>
                <a:gd name="T25" fmla="*/ 4 h 58"/>
                <a:gd name="T26" fmla="*/ 2 w 58"/>
                <a:gd name="T27" fmla="*/ 7 h 58"/>
                <a:gd name="T28" fmla="*/ 2 w 58"/>
                <a:gd name="T29" fmla="*/ 9 h 58"/>
                <a:gd name="T30" fmla="*/ 2 w 58"/>
                <a:gd name="T31" fmla="*/ 9 h 58"/>
                <a:gd name="T32" fmla="*/ 2 w 58"/>
                <a:gd name="T33" fmla="*/ 9 h 58"/>
                <a:gd name="T34" fmla="*/ 2 w 58"/>
                <a:gd name="T35" fmla="*/ 7 h 58"/>
                <a:gd name="T36" fmla="*/ 2 w 58"/>
                <a:gd name="T37" fmla="*/ 2 h 58"/>
                <a:gd name="T38" fmla="*/ 2 w 58"/>
                <a:gd name="T39" fmla="*/ 0 h 58"/>
                <a:gd name="T40" fmla="*/ 2 w 58"/>
                <a:gd name="T41" fmla="*/ 3 h 58"/>
                <a:gd name="T42" fmla="*/ 2 w 58"/>
                <a:gd name="T43" fmla="*/ 9 h 58"/>
                <a:gd name="T44" fmla="*/ 2 w 58"/>
                <a:gd name="T45" fmla="*/ 9 h 58"/>
                <a:gd name="T46" fmla="*/ 2 w 58"/>
                <a:gd name="T47" fmla="*/ 9 h 58"/>
                <a:gd name="T48" fmla="*/ 2 w 58"/>
                <a:gd name="T49" fmla="*/ 9 h 58"/>
                <a:gd name="T50" fmla="*/ 2 w 58"/>
                <a:gd name="T51" fmla="*/ 9 h 58"/>
                <a:gd name="T52" fmla="*/ 2 w 58"/>
                <a:gd name="T53" fmla="*/ 9 h 58"/>
                <a:gd name="T54" fmla="*/ 2 w 58"/>
                <a:gd name="T55" fmla="*/ 9 h 58"/>
                <a:gd name="T56" fmla="*/ 2 w 58"/>
                <a:gd name="T57" fmla="*/ 9 h 58"/>
                <a:gd name="T58" fmla="*/ 2 w 58"/>
                <a:gd name="T59" fmla="*/ 9 h 58"/>
                <a:gd name="T60" fmla="*/ 0 w 58"/>
                <a:gd name="T61" fmla="*/ 9 h 58"/>
                <a:gd name="T62" fmla="*/ 1 w 58"/>
                <a:gd name="T63" fmla="*/ 9 h 58"/>
                <a:gd name="T64" fmla="*/ 2 w 58"/>
                <a:gd name="T65" fmla="*/ 9 h 58"/>
                <a:gd name="T66" fmla="*/ 2 w 58"/>
                <a:gd name="T67" fmla="*/ 9 h 58"/>
                <a:gd name="T68" fmla="*/ 2 w 58"/>
                <a:gd name="T69" fmla="*/ 9 h 58"/>
                <a:gd name="T70" fmla="*/ 2 w 58"/>
                <a:gd name="T71" fmla="*/ 9 h 58"/>
                <a:gd name="T72" fmla="*/ 2 w 58"/>
                <a:gd name="T73" fmla="*/ 9 h 58"/>
                <a:gd name="T74" fmla="*/ 2 w 58"/>
                <a:gd name="T75" fmla="*/ 9 h 58"/>
                <a:gd name="T76" fmla="*/ 2 w 58"/>
                <a:gd name="T77" fmla="*/ 9 h 58"/>
                <a:gd name="T78" fmla="*/ 2 w 58"/>
                <a:gd name="T79" fmla="*/ 9 h 58"/>
                <a:gd name="T80" fmla="*/ 2 w 58"/>
                <a:gd name="T81" fmla="*/ 9 h 58"/>
                <a:gd name="T82" fmla="*/ 2 w 58"/>
                <a:gd name="T83" fmla="*/ 9 h 58"/>
                <a:gd name="T84" fmla="*/ 2 w 58"/>
                <a:gd name="T85" fmla="*/ 9 h 58"/>
                <a:gd name="T86" fmla="*/ 2 w 58"/>
                <a:gd name="T87" fmla="*/ 9 h 58"/>
                <a:gd name="T88" fmla="*/ 2 w 58"/>
                <a:gd name="T89" fmla="*/ 9 h 58"/>
                <a:gd name="T90" fmla="*/ 2 w 58"/>
                <a:gd name="T91" fmla="*/ 9 h 58"/>
                <a:gd name="T92" fmla="*/ 2 w 58"/>
                <a:gd name="T93" fmla="*/ 9 h 58"/>
                <a:gd name="T94" fmla="*/ 2 w 58"/>
                <a:gd name="T95" fmla="*/ 9 h 58"/>
                <a:gd name="T96" fmla="*/ 2 w 58"/>
                <a:gd name="T97" fmla="*/ 9 h 58"/>
                <a:gd name="T98" fmla="*/ 2 w 58"/>
                <a:gd name="T99" fmla="*/ 9 h 58"/>
                <a:gd name="T100" fmla="*/ 2 w 58"/>
                <a:gd name="T101" fmla="*/ 9 h 58"/>
                <a:gd name="T102" fmla="*/ 2 w 58"/>
                <a:gd name="T103" fmla="*/ 9 h 58"/>
                <a:gd name="T104" fmla="*/ 2 w 58"/>
                <a:gd name="T105" fmla="*/ 9 h 58"/>
                <a:gd name="T106" fmla="*/ 2 w 58"/>
                <a:gd name="T107" fmla="*/ 9 h 58"/>
                <a:gd name="T108" fmla="*/ 2 w 58"/>
                <a:gd name="T109" fmla="*/ 9 h 58"/>
                <a:gd name="T110" fmla="*/ 2 w 58"/>
                <a:gd name="T111" fmla="*/ 9 h 58"/>
                <a:gd name="T112" fmla="*/ 2 w 58"/>
                <a:gd name="T113" fmla="*/ 9 h 58"/>
                <a:gd name="T114" fmla="*/ 2 w 58"/>
                <a:gd name="T115" fmla="*/ 9 h 58"/>
                <a:gd name="T116" fmla="*/ 2 w 58"/>
                <a:gd name="T117" fmla="*/ 9 h 58"/>
                <a:gd name="T118" fmla="*/ 2 w 58"/>
                <a:gd name="T119" fmla="*/ 9 h 58"/>
                <a:gd name="T120" fmla="*/ 2 w 58"/>
                <a:gd name="T121" fmla="*/ 9 h 58"/>
                <a:gd name="T122" fmla="*/ 2 w 58"/>
                <a:gd name="T123" fmla="*/ 9 h 5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58"/>
                <a:gd name="T187" fmla="*/ 0 h 58"/>
                <a:gd name="T188" fmla="*/ 58 w 58"/>
                <a:gd name="T189" fmla="*/ 58 h 5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58" h="58">
                  <a:moveTo>
                    <a:pt x="33" y="22"/>
                  </a:moveTo>
                  <a:lnTo>
                    <a:pt x="33" y="22"/>
                  </a:lnTo>
                  <a:lnTo>
                    <a:pt x="35" y="21"/>
                  </a:lnTo>
                  <a:lnTo>
                    <a:pt x="37" y="19"/>
                  </a:lnTo>
                  <a:lnTo>
                    <a:pt x="40" y="17"/>
                  </a:lnTo>
                  <a:lnTo>
                    <a:pt x="42" y="14"/>
                  </a:lnTo>
                  <a:lnTo>
                    <a:pt x="44" y="11"/>
                  </a:lnTo>
                  <a:lnTo>
                    <a:pt x="45" y="7"/>
                  </a:lnTo>
                  <a:lnTo>
                    <a:pt x="44" y="6"/>
                  </a:lnTo>
                  <a:lnTo>
                    <a:pt x="41" y="3"/>
                  </a:lnTo>
                  <a:lnTo>
                    <a:pt x="38" y="1"/>
                  </a:lnTo>
                  <a:lnTo>
                    <a:pt x="36" y="2"/>
                  </a:lnTo>
                  <a:lnTo>
                    <a:pt x="35" y="4"/>
                  </a:lnTo>
                  <a:lnTo>
                    <a:pt x="33" y="7"/>
                  </a:lnTo>
                  <a:lnTo>
                    <a:pt x="32" y="9"/>
                  </a:lnTo>
                  <a:lnTo>
                    <a:pt x="30" y="10"/>
                  </a:lnTo>
                  <a:lnTo>
                    <a:pt x="29" y="10"/>
                  </a:lnTo>
                  <a:lnTo>
                    <a:pt x="26" y="7"/>
                  </a:lnTo>
                  <a:lnTo>
                    <a:pt x="22" y="2"/>
                  </a:lnTo>
                  <a:lnTo>
                    <a:pt x="19" y="0"/>
                  </a:lnTo>
                  <a:lnTo>
                    <a:pt x="15" y="3"/>
                  </a:lnTo>
                  <a:lnTo>
                    <a:pt x="11" y="9"/>
                  </a:lnTo>
                  <a:lnTo>
                    <a:pt x="9" y="13"/>
                  </a:lnTo>
                  <a:lnTo>
                    <a:pt x="9" y="16"/>
                  </a:lnTo>
                  <a:lnTo>
                    <a:pt x="8" y="18"/>
                  </a:lnTo>
                  <a:lnTo>
                    <a:pt x="8" y="20"/>
                  </a:lnTo>
                  <a:lnTo>
                    <a:pt x="8" y="21"/>
                  </a:lnTo>
                  <a:lnTo>
                    <a:pt x="8" y="22"/>
                  </a:lnTo>
                  <a:lnTo>
                    <a:pt x="7" y="24"/>
                  </a:lnTo>
                  <a:lnTo>
                    <a:pt x="5" y="27"/>
                  </a:lnTo>
                  <a:lnTo>
                    <a:pt x="0" y="32"/>
                  </a:lnTo>
                  <a:lnTo>
                    <a:pt x="1" y="36"/>
                  </a:lnTo>
                  <a:lnTo>
                    <a:pt x="5" y="38"/>
                  </a:lnTo>
                  <a:lnTo>
                    <a:pt x="10" y="42"/>
                  </a:lnTo>
                  <a:lnTo>
                    <a:pt x="14" y="45"/>
                  </a:lnTo>
                  <a:lnTo>
                    <a:pt x="16" y="48"/>
                  </a:lnTo>
                  <a:lnTo>
                    <a:pt x="16" y="51"/>
                  </a:lnTo>
                  <a:lnTo>
                    <a:pt x="17" y="53"/>
                  </a:lnTo>
                  <a:lnTo>
                    <a:pt x="17" y="56"/>
                  </a:lnTo>
                  <a:lnTo>
                    <a:pt x="19" y="57"/>
                  </a:lnTo>
                  <a:lnTo>
                    <a:pt x="21" y="57"/>
                  </a:lnTo>
                  <a:lnTo>
                    <a:pt x="25" y="56"/>
                  </a:lnTo>
                  <a:lnTo>
                    <a:pt x="33" y="55"/>
                  </a:lnTo>
                  <a:lnTo>
                    <a:pt x="36" y="57"/>
                  </a:lnTo>
                  <a:lnTo>
                    <a:pt x="38" y="52"/>
                  </a:lnTo>
                  <a:lnTo>
                    <a:pt x="40" y="49"/>
                  </a:lnTo>
                  <a:lnTo>
                    <a:pt x="42" y="46"/>
                  </a:lnTo>
                  <a:lnTo>
                    <a:pt x="45" y="45"/>
                  </a:lnTo>
                  <a:lnTo>
                    <a:pt x="49" y="44"/>
                  </a:lnTo>
                  <a:lnTo>
                    <a:pt x="51" y="44"/>
                  </a:lnTo>
                  <a:lnTo>
                    <a:pt x="54" y="44"/>
                  </a:lnTo>
                  <a:lnTo>
                    <a:pt x="55" y="45"/>
                  </a:lnTo>
                  <a:lnTo>
                    <a:pt x="57" y="44"/>
                  </a:lnTo>
                  <a:lnTo>
                    <a:pt x="53" y="39"/>
                  </a:lnTo>
                  <a:lnTo>
                    <a:pt x="50" y="35"/>
                  </a:lnTo>
                  <a:lnTo>
                    <a:pt x="45" y="31"/>
                  </a:lnTo>
                  <a:lnTo>
                    <a:pt x="41" y="28"/>
                  </a:lnTo>
                  <a:lnTo>
                    <a:pt x="37" y="25"/>
                  </a:lnTo>
                  <a:lnTo>
                    <a:pt x="35" y="23"/>
                  </a:lnTo>
                  <a:lnTo>
                    <a:pt x="34" y="22"/>
                  </a:lnTo>
                  <a:lnTo>
                    <a:pt x="33" y="22"/>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679" name="Freeform 123"/>
            <p:cNvSpPr>
              <a:spLocks/>
            </p:cNvSpPr>
            <p:nvPr/>
          </p:nvSpPr>
          <p:spPr bwMode="auto">
            <a:xfrm>
              <a:off x="640" y="3356"/>
              <a:ext cx="16" cy="35"/>
            </a:xfrm>
            <a:custGeom>
              <a:avLst/>
              <a:gdLst>
                <a:gd name="T0" fmla="*/ 0 w 20"/>
                <a:gd name="T1" fmla="*/ 9 h 37"/>
                <a:gd name="T2" fmla="*/ 1 w 20"/>
                <a:gd name="T3" fmla="*/ 9 h 37"/>
                <a:gd name="T4" fmla="*/ 2 w 20"/>
                <a:gd name="T5" fmla="*/ 9 h 37"/>
                <a:gd name="T6" fmla="*/ 2 w 20"/>
                <a:gd name="T7" fmla="*/ 9 h 37"/>
                <a:gd name="T8" fmla="*/ 2 w 20"/>
                <a:gd name="T9" fmla="*/ 9 h 37"/>
                <a:gd name="T10" fmla="*/ 2 w 20"/>
                <a:gd name="T11" fmla="*/ 9 h 37"/>
                <a:gd name="T12" fmla="*/ 2 w 20"/>
                <a:gd name="T13" fmla="*/ 9 h 37"/>
                <a:gd name="T14" fmla="*/ 2 w 20"/>
                <a:gd name="T15" fmla="*/ 9 h 37"/>
                <a:gd name="T16" fmla="*/ 2 w 20"/>
                <a:gd name="T17" fmla="*/ 9 h 37"/>
                <a:gd name="T18" fmla="*/ 2 w 20"/>
                <a:gd name="T19" fmla="*/ 9 h 37"/>
                <a:gd name="T20" fmla="*/ 2 w 20"/>
                <a:gd name="T21" fmla="*/ 9 h 37"/>
                <a:gd name="T22" fmla="*/ 2 w 20"/>
                <a:gd name="T23" fmla="*/ 9 h 37"/>
                <a:gd name="T24" fmla="*/ 2 w 20"/>
                <a:gd name="T25" fmla="*/ 9 h 37"/>
                <a:gd name="T26" fmla="*/ 2 w 20"/>
                <a:gd name="T27" fmla="*/ 3 h 37"/>
                <a:gd name="T28" fmla="*/ 2 w 20"/>
                <a:gd name="T29" fmla="*/ 0 h 37"/>
                <a:gd name="T30" fmla="*/ 2 w 20"/>
                <a:gd name="T31" fmla="*/ 0 h 37"/>
                <a:gd name="T32" fmla="*/ 2 w 20"/>
                <a:gd name="T33" fmla="*/ 3 h 37"/>
                <a:gd name="T34" fmla="*/ 0 w 20"/>
                <a:gd name="T35" fmla="*/ 9 h 37"/>
                <a:gd name="T36" fmla="*/ 0 w 20"/>
                <a:gd name="T37" fmla="*/ 9 h 37"/>
                <a:gd name="T38" fmla="*/ 0 w 20"/>
                <a:gd name="T39" fmla="*/ 9 h 37"/>
                <a:gd name="T40" fmla="*/ 0 w 20"/>
                <a:gd name="T41" fmla="*/ 9 h 3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0"/>
                <a:gd name="T64" fmla="*/ 0 h 37"/>
                <a:gd name="T65" fmla="*/ 20 w 20"/>
                <a:gd name="T66" fmla="*/ 37 h 3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0" h="37">
                  <a:moveTo>
                    <a:pt x="0" y="26"/>
                  </a:moveTo>
                  <a:lnTo>
                    <a:pt x="1" y="31"/>
                  </a:lnTo>
                  <a:lnTo>
                    <a:pt x="2" y="34"/>
                  </a:lnTo>
                  <a:lnTo>
                    <a:pt x="3" y="36"/>
                  </a:lnTo>
                  <a:lnTo>
                    <a:pt x="10" y="33"/>
                  </a:lnTo>
                  <a:lnTo>
                    <a:pt x="14" y="32"/>
                  </a:lnTo>
                  <a:lnTo>
                    <a:pt x="16" y="29"/>
                  </a:lnTo>
                  <a:lnTo>
                    <a:pt x="18" y="27"/>
                  </a:lnTo>
                  <a:lnTo>
                    <a:pt x="19" y="24"/>
                  </a:lnTo>
                  <a:lnTo>
                    <a:pt x="19" y="21"/>
                  </a:lnTo>
                  <a:lnTo>
                    <a:pt x="17" y="18"/>
                  </a:lnTo>
                  <a:lnTo>
                    <a:pt x="15" y="15"/>
                  </a:lnTo>
                  <a:lnTo>
                    <a:pt x="11" y="11"/>
                  </a:lnTo>
                  <a:lnTo>
                    <a:pt x="7" y="3"/>
                  </a:lnTo>
                  <a:lnTo>
                    <a:pt x="5" y="0"/>
                  </a:lnTo>
                  <a:lnTo>
                    <a:pt x="2" y="0"/>
                  </a:lnTo>
                  <a:lnTo>
                    <a:pt x="2" y="3"/>
                  </a:lnTo>
                  <a:lnTo>
                    <a:pt x="0" y="9"/>
                  </a:lnTo>
                  <a:lnTo>
                    <a:pt x="0" y="15"/>
                  </a:lnTo>
                  <a:lnTo>
                    <a:pt x="0" y="21"/>
                  </a:lnTo>
                  <a:lnTo>
                    <a:pt x="0" y="26"/>
                  </a:lnTo>
                </a:path>
              </a:pathLst>
            </a:custGeom>
            <a:solidFill>
              <a:srgbClr val="00008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80" name="Freeform 124"/>
            <p:cNvSpPr>
              <a:spLocks/>
            </p:cNvSpPr>
            <p:nvPr/>
          </p:nvSpPr>
          <p:spPr bwMode="auto">
            <a:xfrm>
              <a:off x="1083" y="3426"/>
              <a:ext cx="42" cy="49"/>
            </a:xfrm>
            <a:custGeom>
              <a:avLst/>
              <a:gdLst>
                <a:gd name="T0" fmla="*/ 2 w 51"/>
                <a:gd name="T1" fmla="*/ 12 h 51"/>
                <a:gd name="T2" fmla="*/ 2 w 51"/>
                <a:gd name="T3" fmla="*/ 12 h 51"/>
                <a:gd name="T4" fmla="*/ 2 w 51"/>
                <a:gd name="T5" fmla="*/ 12 h 51"/>
                <a:gd name="T6" fmla="*/ 2 w 51"/>
                <a:gd name="T7" fmla="*/ 12 h 51"/>
                <a:gd name="T8" fmla="*/ 2 w 51"/>
                <a:gd name="T9" fmla="*/ 12 h 51"/>
                <a:gd name="T10" fmla="*/ 2 w 51"/>
                <a:gd name="T11" fmla="*/ 9 h 51"/>
                <a:gd name="T12" fmla="*/ 2 w 51"/>
                <a:gd name="T13" fmla="*/ 6 h 51"/>
                <a:gd name="T14" fmla="*/ 2 w 51"/>
                <a:gd name="T15" fmla="*/ 5 h 51"/>
                <a:gd name="T16" fmla="*/ 2 w 51"/>
                <a:gd name="T17" fmla="*/ 2 h 51"/>
                <a:gd name="T18" fmla="*/ 2 w 51"/>
                <a:gd name="T19" fmla="*/ 1 h 51"/>
                <a:gd name="T20" fmla="*/ 2 w 51"/>
                <a:gd name="T21" fmla="*/ 2 h 51"/>
                <a:gd name="T22" fmla="*/ 2 w 51"/>
                <a:gd name="T23" fmla="*/ 4 h 51"/>
                <a:gd name="T24" fmla="*/ 2 w 51"/>
                <a:gd name="T25" fmla="*/ 5 h 51"/>
                <a:gd name="T26" fmla="*/ 2 w 51"/>
                <a:gd name="T27" fmla="*/ 7 h 51"/>
                <a:gd name="T28" fmla="*/ 2 w 51"/>
                <a:gd name="T29" fmla="*/ 8 h 51"/>
                <a:gd name="T30" fmla="*/ 2 w 51"/>
                <a:gd name="T31" fmla="*/ 8 h 51"/>
                <a:gd name="T32" fmla="*/ 2 w 51"/>
                <a:gd name="T33" fmla="*/ 6 h 51"/>
                <a:gd name="T34" fmla="*/ 2 w 51"/>
                <a:gd name="T35" fmla="*/ 1 h 51"/>
                <a:gd name="T36" fmla="*/ 2 w 51"/>
                <a:gd name="T37" fmla="*/ 0 h 51"/>
                <a:gd name="T38" fmla="*/ 2 w 51"/>
                <a:gd name="T39" fmla="*/ 3 h 51"/>
                <a:gd name="T40" fmla="*/ 2 w 51"/>
                <a:gd name="T41" fmla="*/ 8 h 51"/>
                <a:gd name="T42" fmla="*/ 2 w 51"/>
                <a:gd name="T43" fmla="*/ 11 h 51"/>
                <a:gd name="T44" fmla="*/ 2 w 51"/>
                <a:gd name="T45" fmla="*/ 12 h 51"/>
                <a:gd name="T46" fmla="*/ 2 w 51"/>
                <a:gd name="T47" fmla="*/ 12 h 51"/>
                <a:gd name="T48" fmla="*/ 2 w 51"/>
                <a:gd name="T49" fmla="*/ 12 h 51"/>
                <a:gd name="T50" fmla="*/ 2 w 51"/>
                <a:gd name="T51" fmla="*/ 12 h 51"/>
                <a:gd name="T52" fmla="*/ 2 w 51"/>
                <a:gd name="T53" fmla="*/ 12 h 51"/>
                <a:gd name="T54" fmla="*/ 2 w 51"/>
                <a:gd name="T55" fmla="*/ 12 h 51"/>
                <a:gd name="T56" fmla="*/ 2 w 51"/>
                <a:gd name="T57" fmla="*/ 12 h 51"/>
                <a:gd name="T58" fmla="*/ 0 w 51"/>
                <a:gd name="T59" fmla="*/ 12 h 51"/>
                <a:gd name="T60" fmla="*/ 1 w 51"/>
                <a:gd name="T61" fmla="*/ 12 h 51"/>
                <a:gd name="T62" fmla="*/ 2 w 51"/>
                <a:gd name="T63" fmla="*/ 12 h 51"/>
                <a:gd name="T64" fmla="*/ 2 w 51"/>
                <a:gd name="T65" fmla="*/ 12 h 51"/>
                <a:gd name="T66" fmla="*/ 2 w 51"/>
                <a:gd name="T67" fmla="*/ 12 h 51"/>
                <a:gd name="T68" fmla="*/ 2 w 51"/>
                <a:gd name="T69" fmla="*/ 12 h 51"/>
                <a:gd name="T70" fmla="*/ 2 w 51"/>
                <a:gd name="T71" fmla="*/ 12 h 51"/>
                <a:gd name="T72" fmla="*/ 2 w 51"/>
                <a:gd name="T73" fmla="*/ 12 h 51"/>
                <a:gd name="T74" fmla="*/ 2 w 51"/>
                <a:gd name="T75" fmla="*/ 12 h 51"/>
                <a:gd name="T76" fmla="*/ 2 w 51"/>
                <a:gd name="T77" fmla="*/ 12 h 51"/>
                <a:gd name="T78" fmla="*/ 2 w 51"/>
                <a:gd name="T79" fmla="*/ 12 h 51"/>
                <a:gd name="T80" fmla="*/ 2 w 51"/>
                <a:gd name="T81" fmla="*/ 12 h 51"/>
                <a:gd name="T82" fmla="*/ 2 w 51"/>
                <a:gd name="T83" fmla="*/ 12 h 51"/>
                <a:gd name="T84" fmla="*/ 2 w 51"/>
                <a:gd name="T85" fmla="*/ 12 h 51"/>
                <a:gd name="T86" fmla="*/ 2 w 51"/>
                <a:gd name="T87" fmla="*/ 12 h 51"/>
                <a:gd name="T88" fmla="*/ 2 w 51"/>
                <a:gd name="T89" fmla="*/ 12 h 51"/>
                <a:gd name="T90" fmla="*/ 2 w 51"/>
                <a:gd name="T91" fmla="*/ 12 h 51"/>
                <a:gd name="T92" fmla="*/ 2 w 51"/>
                <a:gd name="T93" fmla="*/ 12 h 51"/>
                <a:gd name="T94" fmla="*/ 2 w 51"/>
                <a:gd name="T95" fmla="*/ 12 h 51"/>
                <a:gd name="T96" fmla="*/ 2 w 51"/>
                <a:gd name="T97" fmla="*/ 12 h 51"/>
                <a:gd name="T98" fmla="*/ 2 w 51"/>
                <a:gd name="T99" fmla="*/ 12 h 51"/>
                <a:gd name="T100" fmla="*/ 2 w 51"/>
                <a:gd name="T101" fmla="*/ 12 h 51"/>
                <a:gd name="T102" fmla="*/ 2 w 51"/>
                <a:gd name="T103" fmla="*/ 12 h 51"/>
                <a:gd name="T104" fmla="*/ 2 w 51"/>
                <a:gd name="T105" fmla="*/ 12 h 51"/>
                <a:gd name="T106" fmla="*/ 2 w 51"/>
                <a:gd name="T107" fmla="*/ 12 h 51"/>
                <a:gd name="T108" fmla="*/ 2 w 51"/>
                <a:gd name="T109" fmla="*/ 12 h 51"/>
                <a:gd name="T110" fmla="*/ 2 w 51"/>
                <a:gd name="T111" fmla="*/ 12 h 51"/>
                <a:gd name="T112" fmla="*/ 2 w 51"/>
                <a:gd name="T113" fmla="*/ 12 h 51"/>
                <a:gd name="T114" fmla="*/ 2 w 51"/>
                <a:gd name="T115" fmla="*/ 12 h 51"/>
                <a:gd name="T116" fmla="*/ 2 w 51"/>
                <a:gd name="T117" fmla="*/ 12 h 51"/>
                <a:gd name="T118" fmla="*/ 2 w 51"/>
                <a:gd name="T119" fmla="*/ 12 h 51"/>
                <a:gd name="T120" fmla="*/ 2 w 51"/>
                <a:gd name="T121" fmla="*/ 12 h 5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1"/>
                <a:gd name="T184" fmla="*/ 0 h 51"/>
                <a:gd name="T185" fmla="*/ 51 w 51"/>
                <a:gd name="T186" fmla="*/ 51 h 5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1" h="51">
                  <a:moveTo>
                    <a:pt x="29" y="19"/>
                  </a:moveTo>
                  <a:lnTo>
                    <a:pt x="31" y="18"/>
                  </a:lnTo>
                  <a:lnTo>
                    <a:pt x="33" y="17"/>
                  </a:lnTo>
                  <a:lnTo>
                    <a:pt x="35" y="14"/>
                  </a:lnTo>
                  <a:lnTo>
                    <a:pt x="38" y="12"/>
                  </a:lnTo>
                  <a:lnTo>
                    <a:pt x="39" y="9"/>
                  </a:lnTo>
                  <a:lnTo>
                    <a:pt x="40" y="6"/>
                  </a:lnTo>
                  <a:lnTo>
                    <a:pt x="39" y="5"/>
                  </a:lnTo>
                  <a:lnTo>
                    <a:pt x="37" y="2"/>
                  </a:lnTo>
                  <a:lnTo>
                    <a:pt x="34" y="1"/>
                  </a:lnTo>
                  <a:lnTo>
                    <a:pt x="32" y="2"/>
                  </a:lnTo>
                  <a:lnTo>
                    <a:pt x="31" y="4"/>
                  </a:lnTo>
                  <a:lnTo>
                    <a:pt x="30" y="5"/>
                  </a:lnTo>
                  <a:lnTo>
                    <a:pt x="29" y="7"/>
                  </a:lnTo>
                  <a:lnTo>
                    <a:pt x="27" y="8"/>
                  </a:lnTo>
                  <a:lnTo>
                    <a:pt x="25" y="8"/>
                  </a:lnTo>
                  <a:lnTo>
                    <a:pt x="22" y="6"/>
                  </a:lnTo>
                  <a:lnTo>
                    <a:pt x="19" y="1"/>
                  </a:lnTo>
                  <a:lnTo>
                    <a:pt x="16" y="0"/>
                  </a:lnTo>
                  <a:lnTo>
                    <a:pt x="13" y="3"/>
                  </a:lnTo>
                  <a:lnTo>
                    <a:pt x="10" y="8"/>
                  </a:lnTo>
                  <a:lnTo>
                    <a:pt x="8" y="11"/>
                  </a:lnTo>
                  <a:lnTo>
                    <a:pt x="8" y="13"/>
                  </a:lnTo>
                  <a:lnTo>
                    <a:pt x="8" y="15"/>
                  </a:lnTo>
                  <a:lnTo>
                    <a:pt x="8" y="17"/>
                  </a:lnTo>
                  <a:lnTo>
                    <a:pt x="8" y="18"/>
                  </a:lnTo>
                  <a:lnTo>
                    <a:pt x="7" y="19"/>
                  </a:lnTo>
                  <a:lnTo>
                    <a:pt x="6" y="21"/>
                  </a:lnTo>
                  <a:lnTo>
                    <a:pt x="4" y="23"/>
                  </a:lnTo>
                  <a:lnTo>
                    <a:pt x="0" y="28"/>
                  </a:lnTo>
                  <a:lnTo>
                    <a:pt x="1" y="31"/>
                  </a:lnTo>
                  <a:lnTo>
                    <a:pt x="5" y="34"/>
                  </a:lnTo>
                  <a:lnTo>
                    <a:pt x="10" y="37"/>
                  </a:lnTo>
                  <a:lnTo>
                    <a:pt x="13" y="39"/>
                  </a:lnTo>
                  <a:lnTo>
                    <a:pt x="14" y="41"/>
                  </a:lnTo>
                  <a:lnTo>
                    <a:pt x="15" y="45"/>
                  </a:lnTo>
                  <a:lnTo>
                    <a:pt x="15" y="46"/>
                  </a:lnTo>
                  <a:lnTo>
                    <a:pt x="16" y="48"/>
                  </a:lnTo>
                  <a:lnTo>
                    <a:pt x="17" y="50"/>
                  </a:lnTo>
                  <a:lnTo>
                    <a:pt x="19" y="50"/>
                  </a:lnTo>
                  <a:lnTo>
                    <a:pt x="22" y="49"/>
                  </a:lnTo>
                  <a:lnTo>
                    <a:pt x="29" y="48"/>
                  </a:lnTo>
                  <a:lnTo>
                    <a:pt x="32" y="50"/>
                  </a:lnTo>
                  <a:lnTo>
                    <a:pt x="34" y="46"/>
                  </a:lnTo>
                  <a:lnTo>
                    <a:pt x="35" y="43"/>
                  </a:lnTo>
                  <a:lnTo>
                    <a:pt x="38" y="40"/>
                  </a:lnTo>
                  <a:lnTo>
                    <a:pt x="40" y="39"/>
                  </a:lnTo>
                  <a:lnTo>
                    <a:pt x="43" y="38"/>
                  </a:lnTo>
                  <a:lnTo>
                    <a:pt x="45" y="38"/>
                  </a:lnTo>
                  <a:lnTo>
                    <a:pt x="47" y="38"/>
                  </a:lnTo>
                  <a:lnTo>
                    <a:pt x="49" y="38"/>
                  </a:lnTo>
                  <a:lnTo>
                    <a:pt x="50" y="38"/>
                  </a:lnTo>
                  <a:lnTo>
                    <a:pt x="46" y="34"/>
                  </a:lnTo>
                  <a:lnTo>
                    <a:pt x="44" y="30"/>
                  </a:lnTo>
                  <a:lnTo>
                    <a:pt x="40" y="27"/>
                  </a:lnTo>
                  <a:lnTo>
                    <a:pt x="37" y="24"/>
                  </a:lnTo>
                  <a:lnTo>
                    <a:pt x="33" y="21"/>
                  </a:lnTo>
                  <a:lnTo>
                    <a:pt x="31" y="20"/>
                  </a:lnTo>
                  <a:lnTo>
                    <a:pt x="30" y="19"/>
                  </a:lnTo>
                  <a:lnTo>
                    <a:pt x="29" y="19"/>
                  </a:lnTo>
                </a:path>
              </a:pathLst>
            </a:custGeom>
            <a:solidFill>
              <a:srgbClr val="80E00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81" name="Freeform 125"/>
            <p:cNvSpPr>
              <a:spLocks/>
            </p:cNvSpPr>
            <p:nvPr/>
          </p:nvSpPr>
          <p:spPr bwMode="auto">
            <a:xfrm>
              <a:off x="1083" y="3426"/>
              <a:ext cx="46" cy="55"/>
            </a:xfrm>
            <a:custGeom>
              <a:avLst/>
              <a:gdLst>
                <a:gd name="T0" fmla="*/ 2 w 56"/>
                <a:gd name="T1" fmla="*/ 14 h 57"/>
                <a:gd name="T2" fmla="*/ 2 w 56"/>
                <a:gd name="T3" fmla="*/ 14 h 57"/>
                <a:gd name="T4" fmla="*/ 2 w 56"/>
                <a:gd name="T5" fmla="*/ 14 h 57"/>
                <a:gd name="T6" fmla="*/ 2 w 56"/>
                <a:gd name="T7" fmla="*/ 14 h 57"/>
                <a:gd name="T8" fmla="*/ 2 w 56"/>
                <a:gd name="T9" fmla="*/ 14 h 57"/>
                <a:gd name="T10" fmla="*/ 2 w 56"/>
                <a:gd name="T11" fmla="*/ 13 h 57"/>
                <a:gd name="T12" fmla="*/ 2 w 56"/>
                <a:gd name="T13" fmla="*/ 10 h 57"/>
                <a:gd name="T14" fmla="*/ 2 w 56"/>
                <a:gd name="T15" fmla="*/ 7 h 57"/>
                <a:gd name="T16" fmla="*/ 2 w 56"/>
                <a:gd name="T17" fmla="*/ 5 h 57"/>
                <a:gd name="T18" fmla="*/ 2 w 56"/>
                <a:gd name="T19" fmla="*/ 2 h 57"/>
                <a:gd name="T20" fmla="*/ 2 w 56"/>
                <a:gd name="T21" fmla="*/ 1 h 57"/>
                <a:gd name="T22" fmla="*/ 2 w 56"/>
                <a:gd name="T23" fmla="*/ 2 h 57"/>
                <a:gd name="T24" fmla="*/ 2 w 56"/>
                <a:gd name="T25" fmla="*/ 4 h 57"/>
                <a:gd name="T26" fmla="*/ 2 w 56"/>
                <a:gd name="T27" fmla="*/ 6 h 57"/>
                <a:gd name="T28" fmla="*/ 2 w 56"/>
                <a:gd name="T29" fmla="*/ 8 h 57"/>
                <a:gd name="T30" fmla="*/ 2 w 56"/>
                <a:gd name="T31" fmla="*/ 9 h 57"/>
                <a:gd name="T32" fmla="*/ 2 w 56"/>
                <a:gd name="T33" fmla="*/ 9 h 57"/>
                <a:gd name="T34" fmla="*/ 2 w 56"/>
                <a:gd name="T35" fmla="*/ 7 h 57"/>
                <a:gd name="T36" fmla="*/ 2 w 56"/>
                <a:gd name="T37" fmla="*/ 1 h 57"/>
                <a:gd name="T38" fmla="*/ 2 w 56"/>
                <a:gd name="T39" fmla="*/ 0 h 57"/>
                <a:gd name="T40" fmla="*/ 2 w 56"/>
                <a:gd name="T41" fmla="*/ 3 h 57"/>
                <a:gd name="T42" fmla="*/ 2 w 56"/>
                <a:gd name="T43" fmla="*/ 9 h 57"/>
                <a:gd name="T44" fmla="*/ 2 w 56"/>
                <a:gd name="T45" fmla="*/ 12 h 57"/>
                <a:gd name="T46" fmla="*/ 2 w 56"/>
                <a:gd name="T47" fmla="*/ 14 h 57"/>
                <a:gd name="T48" fmla="*/ 2 w 56"/>
                <a:gd name="T49" fmla="*/ 14 h 57"/>
                <a:gd name="T50" fmla="*/ 2 w 56"/>
                <a:gd name="T51" fmla="*/ 14 h 57"/>
                <a:gd name="T52" fmla="*/ 2 w 56"/>
                <a:gd name="T53" fmla="*/ 14 h 57"/>
                <a:gd name="T54" fmla="*/ 2 w 56"/>
                <a:gd name="T55" fmla="*/ 14 h 57"/>
                <a:gd name="T56" fmla="*/ 2 w 56"/>
                <a:gd name="T57" fmla="*/ 14 h 57"/>
                <a:gd name="T58" fmla="*/ 2 w 56"/>
                <a:gd name="T59" fmla="*/ 14 h 57"/>
                <a:gd name="T60" fmla="*/ 0 w 56"/>
                <a:gd name="T61" fmla="*/ 14 h 57"/>
                <a:gd name="T62" fmla="*/ 1 w 56"/>
                <a:gd name="T63" fmla="*/ 14 h 57"/>
                <a:gd name="T64" fmla="*/ 2 w 56"/>
                <a:gd name="T65" fmla="*/ 14 h 57"/>
                <a:gd name="T66" fmla="*/ 2 w 56"/>
                <a:gd name="T67" fmla="*/ 14 h 57"/>
                <a:gd name="T68" fmla="*/ 2 w 56"/>
                <a:gd name="T69" fmla="*/ 14 h 57"/>
                <a:gd name="T70" fmla="*/ 2 w 56"/>
                <a:gd name="T71" fmla="*/ 14 h 57"/>
                <a:gd name="T72" fmla="*/ 2 w 56"/>
                <a:gd name="T73" fmla="*/ 14 h 57"/>
                <a:gd name="T74" fmla="*/ 2 w 56"/>
                <a:gd name="T75" fmla="*/ 14 h 57"/>
                <a:gd name="T76" fmla="*/ 2 w 56"/>
                <a:gd name="T77" fmla="*/ 14 h 57"/>
                <a:gd name="T78" fmla="*/ 2 w 56"/>
                <a:gd name="T79" fmla="*/ 14 h 57"/>
                <a:gd name="T80" fmla="*/ 2 w 56"/>
                <a:gd name="T81" fmla="*/ 14 h 57"/>
                <a:gd name="T82" fmla="*/ 2 w 56"/>
                <a:gd name="T83" fmla="*/ 14 h 57"/>
                <a:gd name="T84" fmla="*/ 2 w 56"/>
                <a:gd name="T85" fmla="*/ 14 h 57"/>
                <a:gd name="T86" fmla="*/ 2 w 56"/>
                <a:gd name="T87" fmla="*/ 14 h 57"/>
                <a:gd name="T88" fmla="*/ 2 w 56"/>
                <a:gd name="T89" fmla="*/ 14 h 57"/>
                <a:gd name="T90" fmla="*/ 2 w 56"/>
                <a:gd name="T91" fmla="*/ 14 h 57"/>
                <a:gd name="T92" fmla="*/ 2 w 56"/>
                <a:gd name="T93" fmla="*/ 14 h 57"/>
                <a:gd name="T94" fmla="*/ 2 w 56"/>
                <a:gd name="T95" fmla="*/ 14 h 57"/>
                <a:gd name="T96" fmla="*/ 2 w 56"/>
                <a:gd name="T97" fmla="*/ 14 h 57"/>
                <a:gd name="T98" fmla="*/ 2 w 56"/>
                <a:gd name="T99" fmla="*/ 14 h 57"/>
                <a:gd name="T100" fmla="*/ 2 w 56"/>
                <a:gd name="T101" fmla="*/ 14 h 57"/>
                <a:gd name="T102" fmla="*/ 2 w 56"/>
                <a:gd name="T103" fmla="*/ 14 h 57"/>
                <a:gd name="T104" fmla="*/ 2 w 56"/>
                <a:gd name="T105" fmla="*/ 14 h 57"/>
                <a:gd name="T106" fmla="*/ 2 w 56"/>
                <a:gd name="T107" fmla="*/ 14 h 57"/>
                <a:gd name="T108" fmla="*/ 2 w 56"/>
                <a:gd name="T109" fmla="*/ 14 h 57"/>
                <a:gd name="T110" fmla="*/ 2 w 56"/>
                <a:gd name="T111" fmla="*/ 14 h 57"/>
                <a:gd name="T112" fmla="*/ 2 w 56"/>
                <a:gd name="T113" fmla="*/ 14 h 57"/>
                <a:gd name="T114" fmla="*/ 2 w 56"/>
                <a:gd name="T115" fmla="*/ 14 h 57"/>
                <a:gd name="T116" fmla="*/ 2 w 56"/>
                <a:gd name="T117" fmla="*/ 14 h 57"/>
                <a:gd name="T118" fmla="*/ 2 w 56"/>
                <a:gd name="T119" fmla="*/ 14 h 57"/>
                <a:gd name="T120" fmla="*/ 2 w 56"/>
                <a:gd name="T121" fmla="*/ 14 h 57"/>
                <a:gd name="T122" fmla="*/ 2 w 56"/>
                <a:gd name="T123" fmla="*/ 14 h 5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56"/>
                <a:gd name="T187" fmla="*/ 0 h 57"/>
                <a:gd name="T188" fmla="*/ 56 w 56"/>
                <a:gd name="T189" fmla="*/ 57 h 5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56" h="57">
                  <a:moveTo>
                    <a:pt x="31" y="21"/>
                  </a:moveTo>
                  <a:lnTo>
                    <a:pt x="31" y="21"/>
                  </a:lnTo>
                  <a:lnTo>
                    <a:pt x="34" y="20"/>
                  </a:lnTo>
                  <a:lnTo>
                    <a:pt x="37" y="19"/>
                  </a:lnTo>
                  <a:lnTo>
                    <a:pt x="39" y="16"/>
                  </a:lnTo>
                  <a:lnTo>
                    <a:pt x="41" y="13"/>
                  </a:lnTo>
                  <a:lnTo>
                    <a:pt x="43" y="10"/>
                  </a:lnTo>
                  <a:lnTo>
                    <a:pt x="44" y="7"/>
                  </a:lnTo>
                  <a:lnTo>
                    <a:pt x="43" y="5"/>
                  </a:lnTo>
                  <a:lnTo>
                    <a:pt x="40" y="2"/>
                  </a:lnTo>
                  <a:lnTo>
                    <a:pt x="38" y="1"/>
                  </a:lnTo>
                  <a:lnTo>
                    <a:pt x="35" y="2"/>
                  </a:lnTo>
                  <a:lnTo>
                    <a:pt x="34" y="4"/>
                  </a:lnTo>
                  <a:lnTo>
                    <a:pt x="32" y="6"/>
                  </a:lnTo>
                  <a:lnTo>
                    <a:pt x="31" y="8"/>
                  </a:lnTo>
                  <a:lnTo>
                    <a:pt x="29" y="9"/>
                  </a:lnTo>
                  <a:lnTo>
                    <a:pt x="28" y="9"/>
                  </a:lnTo>
                  <a:lnTo>
                    <a:pt x="25" y="7"/>
                  </a:lnTo>
                  <a:lnTo>
                    <a:pt x="21" y="1"/>
                  </a:lnTo>
                  <a:lnTo>
                    <a:pt x="17" y="0"/>
                  </a:lnTo>
                  <a:lnTo>
                    <a:pt x="15" y="3"/>
                  </a:lnTo>
                  <a:lnTo>
                    <a:pt x="11" y="9"/>
                  </a:lnTo>
                  <a:lnTo>
                    <a:pt x="9" y="12"/>
                  </a:lnTo>
                  <a:lnTo>
                    <a:pt x="9" y="15"/>
                  </a:lnTo>
                  <a:lnTo>
                    <a:pt x="9" y="17"/>
                  </a:lnTo>
                  <a:lnTo>
                    <a:pt x="9" y="19"/>
                  </a:lnTo>
                  <a:lnTo>
                    <a:pt x="9" y="20"/>
                  </a:lnTo>
                  <a:lnTo>
                    <a:pt x="8" y="21"/>
                  </a:lnTo>
                  <a:lnTo>
                    <a:pt x="6" y="23"/>
                  </a:lnTo>
                  <a:lnTo>
                    <a:pt x="4" y="26"/>
                  </a:lnTo>
                  <a:lnTo>
                    <a:pt x="0" y="31"/>
                  </a:lnTo>
                  <a:lnTo>
                    <a:pt x="1" y="35"/>
                  </a:lnTo>
                  <a:lnTo>
                    <a:pt x="5" y="38"/>
                  </a:lnTo>
                  <a:lnTo>
                    <a:pt x="11" y="41"/>
                  </a:lnTo>
                  <a:lnTo>
                    <a:pt x="14" y="44"/>
                  </a:lnTo>
                  <a:lnTo>
                    <a:pt x="16" y="46"/>
                  </a:lnTo>
                  <a:lnTo>
                    <a:pt x="17" y="50"/>
                  </a:lnTo>
                  <a:lnTo>
                    <a:pt x="17" y="52"/>
                  </a:lnTo>
                  <a:lnTo>
                    <a:pt x="17" y="54"/>
                  </a:lnTo>
                  <a:lnTo>
                    <a:pt x="18" y="56"/>
                  </a:lnTo>
                  <a:lnTo>
                    <a:pt x="20" y="56"/>
                  </a:lnTo>
                  <a:lnTo>
                    <a:pt x="25" y="55"/>
                  </a:lnTo>
                  <a:lnTo>
                    <a:pt x="31" y="54"/>
                  </a:lnTo>
                  <a:lnTo>
                    <a:pt x="35" y="56"/>
                  </a:lnTo>
                  <a:lnTo>
                    <a:pt x="36" y="56"/>
                  </a:lnTo>
                  <a:lnTo>
                    <a:pt x="38" y="51"/>
                  </a:lnTo>
                  <a:lnTo>
                    <a:pt x="39" y="48"/>
                  </a:lnTo>
                  <a:lnTo>
                    <a:pt x="41" y="45"/>
                  </a:lnTo>
                  <a:lnTo>
                    <a:pt x="44" y="44"/>
                  </a:lnTo>
                  <a:lnTo>
                    <a:pt x="47" y="43"/>
                  </a:lnTo>
                  <a:lnTo>
                    <a:pt x="50" y="43"/>
                  </a:lnTo>
                  <a:lnTo>
                    <a:pt x="52" y="43"/>
                  </a:lnTo>
                  <a:lnTo>
                    <a:pt x="54" y="43"/>
                  </a:lnTo>
                  <a:lnTo>
                    <a:pt x="55" y="43"/>
                  </a:lnTo>
                  <a:lnTo>
                    <a:pt x="51" y="38"/>
                  </a:lnTo>
                  <a:lnTo>
                    <a:pt x="48" y="34"/>
                  </a:lnTo>
                  <a:lnTo>
                    <a:pt x="44" y="30"/>
                  </a:lnTo>
                  <a:lnTo>
                    <a:pt x="40" y="27"/>
                  </a:lnTo>
                  <a:lnTo>
                    <a:pt x="37" y="24"/>
                  </a:lnTo>
                  <a:lnTo>
                    <a:pt x="34" y="22"/>
                  </a:lnTo>
                  <a:lnTo>
                    <a:pt x="32" y="21"/>
                  </a:lnTo>
                  <a:lnTo>
                    <a:pt x="31" y="21"/>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682" name="Freeform 126"/>
            <p:cNvSpPr>
              <a:spLocks/>
            </p:cNvSpPr>
            <p:nvPr/>
          </p:nvSpPr>
          <p:spPr bwMode="auto">
            <a:xfrm>
              <a:off x="1097" y="3435"/>
              <a:ext cx="17" cy="35"/>
            </a:xfrm>
            <a:custGeom>
              <a:avLst/>
              <a:gdLst>
                <a:gd name="T0" fmla="*/ 0 w 21"/>
                <a:gd name="T1" fmla="*/ 9 h 37"/>
                <a:gd name="T2" fmla="*/ 1 w 21"/>
                <a:gd name="T3" fmla="*/ 9 h 37"/>
                <a:gd name="T4" fmla="*/ 1 w 21"/>
                <a:gd name="T5" fmla="*/ 9 h 37"/>
                <a:gd name="T6" fmla="*/ 2 w 21"/>
                <a:gd name="T7" fmla="*/ 9 h 37"/>
                <a:gd name="T8" fmla="*/ 2 w 21"/>
                <a:gd name="T9" fmla="*/ 9 h 37"/>
                <a:gd name="T10" fmla="*/ 2 w 21"/>
                <a:gd name="T11" fmla="*/ 9 h 37"/>
                <a:gd name="T12" fmla="*/ 2 w 21"/>
                <a:gd name="T13" fmla="*/ 9 h 37"/>
                <a:gd name="T14" fmla="*/ 2 w 21"/>
                <a:gd name="T15" fmla="*/ 9 h 37"/>
                <a:gd name="T16" fmla="*/ 2 w 21"/>
                <a:gd name="T17" fmla="*/ 9 h 37"/>
                <a:gd name="T18" fmla="*/ 2 w 21"/>
                <a:gd name="T19" fmla="*/ 9 h 37"/>
                <a:gd name="T20" fmla="*/ 2 w 21"/>
                <a:gd name="T21" fmla="*/ 9 h 37"/>
                <a:gd name="T22" fmla="*/ 2 w 21"/>
                <a:gd name="T23" fmla="*/ 9 h 37"/>
                <a:gd name="T24" fmla="*/ 2 w 21"/>
                <a:gd name="T25" fmla="*/ 9 h 37"/>
                <a:gd name="T26" fmla="*/ 2 w 21"/>
                <a:gd name="T27" fmla="*/ 3 h 37"/>
                <a:gd name="T28" fmla="*/ 2 w 21"/>
                <a:gd name="T29" fmla="*/ 0 h 37"/>
                <a:gd name="T30" fmla="*/ 2 w 21"/>
                <a:gd name="T31" fmla="*/ 0 h 37"/>
                <a:gd name="T32" fmla="*/ 1 w 21"/>
                <a:gd name="T33" fmla="*/ 3 h 37"/>
                <a:gd name="T34" fmla="*/ 0 w 21"/>
                <a:gd name="T35" fmla="*/ 9 h 37"/>
                <a:gd name="T36" fmla="*/ 0 w 21"/>
                <a:gd name="T37" fmla="*/ 9 h 37"/>
                <a:gd name="T38" fmla="*/ 0 w 21"/>
                <a:gd name="T39" fmla="*/ 9 h 37"/>
                <a:gd name="T40" fmla="*/ 0 w 21"/>
                <a:gd name="T41" fmla="*/ 9 h 3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1"/>
                <a:gd name="T64" fmla="*/ 0 h 37"/>
                <a:gd name="T65" fmla="*/ 21 w 21"/>
                <a:gd name="T66" fmla="*/ 37 h 3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1" h="37">
                  <a:moveTo>
                    <a:pt x="0" y="26"/>
                  </a:moveTo>
                  <a:lnTo>
                    <a:pt x="1" y="31"/>
                  </a:lnTo>
                  <a:lnTo>
                    <a:pt x="1" y="34"/>
                  </a:lnTo>
                  <a:lnTo>
                    <a:pt x="3" y="36"/>
                  </a:lnTo>
                  <a:lnTo>
                    <a:pt x="10" y="33"/>
                  </a:lnTo>
                  <a:lnTo>
                    <a:pt x="14" y="32"/>
                  </a:lnTo>
                  <a:lnTo>
                    <a:pt x="17" y="29"/>
                  </a:lnTo>
                  <a:lnTo>
                    <a:pt x="18" y="28"/>
                  </a:lnTo>
                  <a:lnTo>
                    <a:pt x="20" y="24"/>
                  </a:lnTo>
                  <a:lnTo>
                    <a:pt x="20" y="21"/>
                  </a:lnTo>
                  <a:lnTo>
                    <a:pt x="18" y="18"/>
                  </a:lnTo>
                  <a:lnTo>
                    <a:pt x="15" y="15"/>
                  </a:lnTo>
                  <a:lnTo>
                    <a:pt x="11" y="11"/>
                  </a:lnTo>
                  <a:lnTo>
                    <a:pt x="8" y="3"/>
                  </a:lnTo>
                  <a:lnTo>
                    <a:pt x="5" y="0"/>
                  </a:lnTo>
                  <a:lnTo>
                    <a:pt x="2" y="0"/>
                  </a:lnTo>
                  <a:lnTo>
                    <a:pt x="1" y="3"/>
                  </a:lnTo>
                  <a:lnTo>
                    <a:pt x="0" y="9"/>
                  </a:lnTo>
                  <a:lnTo>
                    <a:pt x="0" y="15"/>
                  </a:lnTo>
                  <a:lnTo>
                    <a:pt x="0" y="21"/>
                  </a:lnTo>
                  <a:lnTo>
                    <a:pt x="0" y="26"/>
                  </a:lnTo>
                </a:path>
              </a:pathLst>
            </a:custGeom>
            <a:solidFill>
              <a:srgbClr val="00008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83" name="Freeform 127"/>
            <p:cNvSpPr>
              <a:spLocks/>
            </p:cNvSpPr>
            <p:nvPr/>
          </p:nvSpPr>
          <p:spPr bwMode="auto">
            <a:xfrm>
              <a:off x="827" y="3457"/>
              <a:ext cx="42" cy="51"/>
            </a:xfrm>
            <a:custGeom>
              <a:avLst/>
              <a:gdLst>
                <a:gd name="T0" fmla="*/ 2 w 51"/>
                <a:gd name="T1" fmla="*/ 19 h 52"/>
                <a:gd name="T2" fmla="*/ 2 w 51"/>
                <a:gd name="T3" fmla="*/ 18 h 52"/>
                <a:gd name="T4" fmla="*/ 2 w 51"/>
                <a:gd name="T5" fmla="*/ 17 h 52"/>
                <a:gd name="T6" fmla="*/ 2 w 51"/>
                <a:gd name="T7" fmla="*/ 14 h 52"/>
                <a:gd name="T8" fmla="*/ 2 w 51"/>
                <a:gd name="T9" fmla="*/ 12 h 52"/>
                <a:gd name="T10" fmla="*/ 2 w 51"/>
                <a:gd name="T11" fmla="*/ 10 h 52"/>
                <a:gd name="T12" fmla="*/ 2 w 51"/>
                <a:gd name="T13" fmla="*/ 6 h 52"/>
                <a:gd name="T14" fmla="*/ 2 w 51"/>
                <a:gd name="T15" fmla="*/ 5 h 52"/>
                <a:gd name="T16" fmla="*/ 2 w 51"/>
                <a:gd name="T17" fmla="*/ 2 h 52"/>
                <a:gd name="T18" fmla="*/ 2 w 51"/>
                <a:gd name="T19" fmla="*/ 1 h 52"/>
                <a:gd name="T20" fmla="*/ 2 w 51"/>
                <a:gd name="T21" fmla="*/ 2 h 52"/>
                <a:gd name="T22" fmla="*/ 2 w 51"/>
                <a:gd name="T23" fmla="*/ 4 h 52"/>
                <a:gd name="T24" fmla="*/ 2 w 51"/>
                <a:gd name="T25" fmla="*/ 5 h 52"/>
                <a:gd name="T26" fmla="*/ 2 w 51"/>
                <a:gd name="T27" fmla="*/ 7 h 52"/>
                <a:gd name="T28" fmla="*/ 2 w 51"/>
                <a:gd name="T29" fmla="*/ 8 h 52"/>
                <a:gd name="T30" fmla="*/ 2 w 51"/>
                <a:gd name="T31" fmla="*/ 8 h 52"/>
                <a:gd name="T32" fmla="*/ 2 w 51"/>
                <a:gd name="T33" fmla="*/ 6 h 52"/>
                <a:gd name="T34" fmla="*/ 2 w 51"/>
                <a:gd name="T35" fmla="*/ 1 h 52"/>
                <a:gd name="T36" fmla="*/ 2 w 51"/>
                <a:gd name="T37" fmla="*/ 0 h 52"/>
                <a:gd name="T38" fmla="*/ 2 w 51"/>
                <a:gd name="T39" fmla="*/ 3 h 52"/>
                <a:gd name="T40" fmla="*/ 2 w 51"/>
                <a:gd name="T41" fmla="*/ 8 h 52"/>
                <a:gd name="T42" fmla="*/ 2 w 51"/>
                <a:gd name="T43" fmla="*/ 11 h 52"/>
                <a:gd name="T44" fmla="*/ 2 w 51"/>
                <a:gd name="T45" fmla="*/ 13 h 52"/>
                <a:gd name="T46" fmla="*/ 2 w 51"/>
                <a:gd name="T47" fmla="*/ 16 h 52"/>
                <a:gd name="T48" fmla="*/ 2 w 51"/>
                <a:gd name="T49" fmla="*/ 17 h 52"/>
                <a:gd name="T50" fmla="*/ 2 w 51"/>
                <a:gd name="T51" fmla="*/ 18 h 52"/>
                <a:gd name="T52" fmla="*/ 2 w 51"/>
                <a:gd name="T53" fmla="*/ 19 h 52"/>
                <a:gd name="T54" fmla="*/ 2 w 51"/>
                <a:gd name="T55" fmla="*/ 21 h 52"/>
                <a:gd name="T56" fmla="*/ 2 w 51"/>
                <a:gd name="T57" fmla="*/ 23 h 52"/>
                <a:gd name="T58" fmla="*/ 0 w 51"/>
                <a:gd name="T59" fmla="*/ 26 h 52"/>
                <a:gd name="T60" fmla="*/ 0 w 51"/>
                <a:gd name="T61" fmla="*/ 26 h 52"/>
                <a:gd name="T62" fmla="*/ 2 w 51"/>
                <a:gd name="T63" fmla="*/ 26 h 52"/>
                <a:gd name="T64" fmla="*/ 2 w 51"/>
                <a:gd name="T65" fmla="*/ 26 h 52"/>
                <a:gd name="T66" fmla="*/ 2 w 51"/>
                <a:gd name="T67" fmla="*/ 26 h 52"/>
                <a:gd name="T68" fmla="*/ 2 w 51"/>
                <a:gd name="T69" fmla="*/ 26 h 52"/>
                <a:gd name="T70" fmla="*/ 2 w 51"/>
                <a:gd name="T71" fmla="*/ 26 h 52"/>
                <a:gd name="T72" fmla="*/ 2 w 51"/>
                <a:gd name="T73" fmla="*/ 26 h 52"/>
                <a:gd name="T74" fmla="*/ 2 w 51"/>
                <a:gd name="T75" fmla="*/ 26 h 52"/>
                <a:gd name="T76" fmla="*/ 2 w 51"/>
                <a:gd name="T77" fmla="*/ 26 h 52"/>
                <a:gd name="T78" fmla="*/ 2 w 51"/>
                <a:gd name="T79" fmla="*/ 26 h 52"/>
                <a:gd name="T80" fmla="*/ 2 w 51"/>
                <a:gd name="T81" fmla="*/ 26 h 52"/>
                <a:gd name="T82" fmla="*/ 2 w 51"/>
                <a:gd name="T83" fmla="*/ 26 h 52"/>
                <a:gd name="T84" fmla="*/ 2 w 51"/>
                <a:gd name="T85" fmla="*/ 26 h 52"/>
                <a:gd name="T86" fmla="*/ 2 w 51"/>
                <a:gd name="T87" fmla="*/ 26 h 52"/>
                <a:gd name="T88" fmla="*/ 2 w 51"/>
                <a:gd name="T89" fmla="*/ 26 h 52"/>
                <a:gd name="T90" fmla="*/ 2 w 51"/>
                <a:gd name="T91" fmla="*/ 26 h 52"/>
                <a:gd name="T92" fmla="*/ 2 w 51"/>
                <a:gd name="T93" fmla="*/ 26 h 52"/>
                <a:gd name="T94" fmla="*/ 2 w 51"/>
                <a:gd name="T95" fmla="*/ 26 h 52"/>
                <a:gd name="T96" fmla="*/ 2 w 51"/>
                <a:gd name="T97" fmla="*/ 26 h 52"/>
                <a:gd name="T98" fmla="*/ 2 w 51"/>
                <a:gd name="T99" fmla="*/ 26 h 52"/>
                <a:gd name="T100" fmla="*/ 2 w 51"/>
                <a:gd name="T101" fmla="*/ 26 h 52"/>
                <a:gd name="T102" fmla="*/ 2 w 51"/>
                <a:gd name="T103" fmla="*/ 26 h 52"/>
                <a:gd name="T104" fmla="*/ 2 w 51"/>
                <a:gd name="T105" fmla="*/ 26 h 52"/>
                <a:gd name="T106" fmla="*/ 2 w 51"/>
                <a:gd name="T107" fmla="*/ 26 h 52"/>
                <a:gd name="T108" fmla="*/ 2 w 51"/>
                <a:gd name="T109" fmla="*/ 26 h 52"/>
                <a:gd name="T110" fmla="*/ 2 w 51"/>
                <a:gd name="T111" fmla="*/ 26 h 52"/>
                <a:gd name="T112" fmla="*/ 2 w 51"/>
                <a:gd name="T113" fmla="*/ 24 h 52"/>
                <a:gd name="T114" fmla="*/ 2 w 51"/>
                <a:gd name="T115" fmla="*/ 22 h 52"/>
                <a:gd name="T116" fmla="*/ 2 w 51"/>
                <a:gd name="T117" fmla="*/ 20 h 52"/>
                <a:gd name="T118" fmla="*/ 2 w 51"/>
                <a:gd name="T119" fmla="*/ 19 h 5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1"/>
                <a:gd name="T181" fmla="*/ 0 h 52"/>
                <a:gd name="T182" fmla="*/ 51 w 51"/>
                <a:gd name="T183" fmla="*/ 52 h 5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1" h="52">
                  <a:moveTo>
                    <a:pt x="29" y="19"/>
                  </a:moveTo>
                  <a:lnTo>
                    <a:pt x="30" y="18"/>
                  </a:lnTo>
                  <a:lnTo>
                    <a:pt x="32" y="17"/>
                  </a:lnTo>
                  <a:lnTo>
                    <a:pt x="35" y="14"/>
                  </a:lnTo>
                  <a:lnTo>
                    <a:pt x="38" y="12"/>
                  </a:lnTo>
                  <a:lnTo>
                    <a:pt x="38" y="10"/>
                  </a:lnTo>
                  <a:lnTo>
                    <a:pt x="39" y="6"/>
                  </a:lnTo>
                  <a:lnTo>
                    <a:pt x="38" y="5"/>
                  </a:lnTo>
                  <a:lnTo>
                    <a:pt x="36" y="2"/>
                  </a:lnTo>
                  <a:lnTo>
                    <a:pt x="33" y="1"/>
                  </a:lnTo>
                  <a:lnTo>
                    <a:pt x="32" y="2"/>
                  </a:lnTo>
                  <a:lnTo>
                    <a:pt x="30" y="4"/>
                  </a:lnTo>
                  <a:lnTo>
                    <a:pt x="29" y="5"/>
                  </a:lnTo>
                  <a:lnTo>
                    <a:pt x="28" y="7"/>
                  </a:lnTo>
                  <a:lnTo>
                    <a:pt x="26" y="8"/>
                  </a:lnTo>
                  <a:lnTo>
                    <a:pt x="25" y="8"/>
                  </a:lnTo>
                  <a:lnTo>
                    <a:pt x="22" y="6"/>
                  </a:lnTo>
                  <a:lnTo>
                    <a:pt x="19" y="1"/>
                  </a:lnTo>
                  <a:lnTo>
                    <a:pt x="16" y="0"/>
                  </a:lnTo>
                  <a:lnTo>
                    <a:pt x="13" y="3"/>
                  </a:lnTo>
                  <a:lnTo>
                    <a:pt x="9" y="8"/>
                  </a:lnTo>
                  <a:lnTo>
                    <a:pt x="7" y="11"/>
                  </a:lnTo>
                  <a:lnTo>
                    <a:pt x="7" y="13"/>
                  </a:lnTo>
                  <a:lnTo>
                    <a:pt x="7" y="16"/>
                  </a:lnTo>
                  <a:lnTo>
                    <a:pt x="7" y="17"/>
                  </a:lnTo>
                  <a:lnTo>
                    <a:pt x="7" y="18"/>
                  </a:lnTo>
                  <a:lnTo>
                    <a:pt x="6" y="19"/>
                  </a:lnTo>
                  <a:lnTo>
                    <a:pt x="6" y="21"/>
                  </a:lnTo>
                  <a:lnTo>
                    <a:pt x="4" y="23"/>
                  </a:lnTo>
                  <a:lnTo>
                    <a:pt x="0" y="29"/>
                  </a:lnTo>
                  <a:lnTo>
                    <a:pt x="0" y="32"/>
                  </a:lnTo>
                  <a:lnTo>
                    <a:pt x="4" y="34"/>
                  </a:lnTo>
                  <a:lnTo>
                    <a:pt x="9" y="37"/>
                  </a:lnTo>
                  <a:lnTo>
                    <a:pt x="12" y="39"/>
                  </a:lnTo>
                  <a:lnTo>
                    <a:pt x="13" y="42"/>
                  </a:lnTo>
                  <a:lnTo>
                    <a:pt x="14" y="45"/>
                  </a:lnTo>
                  <a:lnTo>
                    <a:pt x="14" y="46"/>
                  </a:lnTo>
                  <a:lnTo>
                    <a:pt x="15" y="48"/>
                  </a:lnTo>
                  <a:lnTo>
                    <a:pt x="16" y="50"/>
                  </a:lnTo>
                  <a:lnTo>
                    <a:pt x="19" y="51"/>
                  </a:lnTo>
                  <a:lnTo>
                    <a:pt x="21" y="49"/>
                  </a:lnTo>
                  <a:lnTo>
                    <a:pt x="29" y="48"/>
                  </a:lnTo>
                  <a:lnTo>
                    <a:pt x="31" y="50"/>
                  </a:lnTo>
                  <a:lnTo>
                    <a:pt x="32" y="51"/>
                  </a:lnTo>
                  <a:lnTo>
                    <a:pt x="33" y="46"/>
                  </a:lnTo>
                  <a:lnTo>
                    <a:pt x="35" y="43"/>
                  </a:lnTo>
                  <a:lnTo>
                    <a:pt x="38" y="40"/>
                  </a:lnTo>
                  <a:lnTo>
                    <a:pt x="39" y="39"/>
                  </a:lnTo>
                  <a:lnTo>
                    <a:pt x="42" y="38"/>
                  </a:lnTo>
                  <a:lnTo>
                    <a:pt x="45" y="38"/>
                  </a:lnTo>
                  <a:lnTo>
                    <a:pt x="46" y="38"/>
                  </a:lnTo>
                  <a:lnTo>
                    <a:pt x="48" y="38"/>
                  </a:lnTo>
                  <a:lnTo>
                    <a:pt x="50" y="38"/>
                  </a:lnTo>
                  <a:lnTo>
                    <a:pt x="46" y="34"/>
                  </a:lnTo>
                  <a:lnTo>
                    <a:pt x="43" y="30"/>
                  </a:lnTo>
                  <a:lnTo>
                    <a:pt x="39" y="27"/>
                  </a:lnTo>
                  <a:lnTo>
                    <a:pt x="36" y="24"/>
                  </a:lnTo>
                  <a:lnTo>
                    <a:pt x="32" y="22"/>
                  </a:lnTo>
                  <a:lnTo>
                    <a:pt x="30" y="20"/>
                  </a:lnTo>
                  <a:lnTo>
                    <a:pt x="29" y="19"/>
                  </a:lnTo>
                </a:path>
              </a:pathLst>
            </a:custGeom>
            <a:solidFill>
              <a:srgbClr val="80E00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84" name="Freeform 128"/>
            <p:cNvSpPr>
              <a:spLocks/>
            </p:cNvSpPr>
            <p:nvPr/>
          </p:nvSpPr>
          <p:spPr bwMode="auto">
            <a:xfrm>
              <a:off x="827" y="3457"/>
              <a:ext cx="49" cy="56"/>
            </a:xfrm>
            <a:custGeom>
              <a:avLst/>
              <a:gdLst>
                <a:gd name="T0" fmla="*/ 3 w 58"/>
                <a:gd name="T1" fmla="*/ 14 h 58"/>
                <a:gd name="T2" fmla="*/ 3 w 58"/>
                <a:gd name="T3" fmla="*/ 14 h 58"/>
                <a:gd name="T4" fmla="*/ 3 w 58"/>
                <a:gd name="T5" fmla="*/ 14 h 58"/>
                <a:gd name="T6" fmla="*/ 3 w 58"/>
                <a:gd name="T7" fmla="*/ 14 h 58"/>
                <a:gd name="T8" fmla="*/ 3 w 58"/>
                <a:gd name="T9" fmla="*/ 14 h 58"/>
                <a:gd name="T10" fmla="*/ 3 w 58"/>
                <a:gd name="T11" fmla="*/ 13 h 58"/>
                <a:gd name="T12" fmla="*/ 3 w 58"/>
                <a:gd name="T13" fmla="*/ 11 h 58"/>
                <a:gd name="T14" fmla="*/ 3 w 58"/>
                <a:gd name="T15" fmla="*/ 7 h 58"/>
                <a:gd name="T16" fmla="*/ 3 w 58"/>
                <a:gd name="T17" fmla="*/ 5 h 58"/>
                <a:gd name="T18" fmla="*/ 3 w 58"/>
                <a:gd name="T19" fmla="*/ 2 h 58"/>
                <a:gd name="T20" fmla="*/ 3 w 58"/>
                <a:gd name="T21" fmla="*/ 1 h 58"/>
                <a:gd name="T22" fmla="*/ 3 w 58"/>
                <a:gd name="T23" fmla="*/ 2 h 58"/>
                <a:gd name="T24" fmla="*/ 3 w 58"/>
                <a:gd name="T25" fmla="*/ 4 h 58"/>
                <a:gd name="T26" fmla="*/ 3 w 58"/>
                <a:gd name="T27" fmla="*/ 6 h 58"/>
                <a:gd name="T28" fmla="*/ 3 w 58"/>
                <a:gd name="T29" fmla="*/ 8 h 58"/>
                <a:gd name="T30" fmla="*/ 3 w 58"/>
                <a:gd name="T31" fmla="*/ 9 h 58"/>
                <a:gd name="T32" fmla="*/ 3 w 58"/>
                <a:gd name="T33" fmla="*/ 9 h 58"/>
                <a:gd name="T34" fmla="*/ 3 w 58"/>
                <a:gd name="T35" fmla="*/ 7 h 58"/>
                <a:gd name="T36" fmla="*/ 3 w 58"/>
                <a:gd name="T37" fmla="*/ 1 h 58"/>
                <a:gd name="T38" fmla="*/ 3 w 58"/>
                <a:gd name="T39" fmla="*/ 0 h 58"/>
                <a:gd name="T40" fmla="*/ 3 w 58"/>
                <a:gd name="T41" fmla="*/ 3 h 58"/>
                <a:gd name="T42" fmla="*/ 3 w 58"/>
                <a:gd name="T43" fmla="*/ 9 h 58"/>
                <a:gd name="T44" fmla="*/ 3 w 58"/>
                <a:gd name="T45" fmla="*/ 12 h 58"/>
                <a:gd name="T46" fmla="*/ 3 w 58"/>
                <a:gd name="T47" fmla="*/ 14 h 58"/>
                <a:gd name="T48" fmla="*/ 3 w 58"/>
                <a:gd name="T49" fmla="*/ 14 h 58"/>
                <a:gd name="T50" fmla="*/ 3 w 58"/>
                <a:gd name="T51" fmla="*/ 14 h 58"/>
                <a:gd name="T52" fmla="*/ 3 w 58"/>
                <a:gd name="T53" fmla="*/ 14 h 58"/>
                <a:gd name="T54" fmla="*/ 3 w 58"/>
                <a:gd name="T55" fmla="*/ 14 h 58"/>
                <a:gd name="T56" fmla="*/ 3 w 58"/>
                <a:gd name="T57" fmla="*/ 14 h 58"/>
                <a:gd name="T58" fmla="*/ 3 w 58"/>
                <a:gd name="T59" fmla="*/ 14 h 58"/>
                <a:gd name="T60" fmla="*/ 0 w 58"/>
                <a:gd name="T61" fmla="*/ 14 h 58"/>
                <a:gd name="T62" fmla="*/ 0 w 58"/>
                <a:gd name="T63" fmla="*/ 14 h 58"/>
                <a:gd name="T64" fmla="*/ 3 w 58"/>
                <a:gd name="T65" fmla="*/ 14 h 58"/>
                <a:gd name="T66" fmla="*/ 3 w 58"/>
                <a:gd name="T67" fmla="*/ 14 h 58"/>
                <a:gd name="T68" fmla="*/ 3 w 58"/>
                <a:gd name="T69" fmla="*/ 14 h 58"/>
                <a:gd name="T70" fmla="*/ 3 w 58"/>
                <a:gd name="T71" fmla="*/ 14 h 58"/>
                <a:gd name="T72" fmla="*/ 3 w 58"/>
                <a:gd name="T73" fmla="*/ 14 h 58"/>
                <a:gd name="T74" fmla="*/ 3 w 58"/>
                <a:gd name="T75" fmla="*/ 14 h 58"/>
                <a:gd name="T76" fmla="*/ 3 w 58"/>
                <a:gd name="T77" fmla="*/ 14 h 58"/>
                <a:gd name="T78" fmla="*/ 3 w 58"/>
                <a:gd name="T79" fmla="*/ 14 h 58"/>
                <a:gd name="T80" fmla="*/ 3 w 58"/>
                <a:gd name="T81" fmla="*/ 14 h 58"/>
                <a:gd name="T82" fmla="*/ 3 w 58"/>
                <a:gd name="T83" fmla="*/ 14 h 58"/>
                <a:gd name="T84" fmla="*/ 3 w 58"/>
                <a:gd name="T85" fmla="*/ 14 h 58"/>
                <a:gd name="T86" fmla="*/ 3 w 58"/>
                <a:gd name="T87" fmla="*/ 14 h 58"/>
                <a:gd name="T88" fmla="*/ 3 w 58"/>
                <a:gd name="T89" fmla="*/ 14 h 58"/>
                <a:gd name="T90" fmla="*/ 3 w 58"/>
                <a:gd name="T91" fmla="*/ 14 h 58"/>
                <a:gd name="T92" fmla="*/ 3 w 58"/>
                <a:gd name="T93" fmla="*/ 14 h 58"/>
                <a:gd name="T94" fmla="*/ 3 w 58"/>
                <a:gd name="T95" fmla="*/ 14 h 58"/>
                <a:gd name="T96" fmla="*/ 3 w 58"/>
                <a:gd name="T97" fmla="*/ 14 h 58"/>
                <a:gd name="T98" fmla="*/ 3 w 58"/>
                <a:gd name="T99" fmla="*/ 14 h 58"/>
                <a:gd name="T100" fmla="*/ 3 w 58"/>
                <a:gd name="T101" fmla="*/ 14 h 58"/>
                <a:gd name="T102" fmla="*/ 3 w 58"/>
                <a:gd name="T103" fmla="*/ 14 h 58"/>
                <a:gd name="T104" fmla="*/ 3 w 58"/>
                <a:gd name="T105" fmla="*/ 14 h 58"/>
                <a:gd name="T106" fmla="*/ 3 w 58"/>
                <a:gd name="T107" fmla="*/ 14 h 58"/>
                <a:gd name="T108" fmla="*/ 3 w 58"/>
                <a:gd name="T109" fmla="*/ 14 h 58"/>
                <a:gd name="T110" fmla="*/ 3 w 58"/>
                <a:gd name="T111" fmla="*/ 14 h 58"/>
                <a:gd name="T112" fmla="*/ 3 w 58"/>
                <a:gd name="T113" fmla="*/ 14 h 58"/>
                <a:gd name="T114" fmla="*/ 3 w 58"/>
                <a:gd name="T115" fmla="*/ 14 h 58"/>
                <a:gd name="T116" fmla="*/ 3 w 58"/>
                <a:gd name="T117" fmla="*/ 14 h 58"/>
                <a:gd name="T118" fmla="*/ 3 w 58"/>
                <a:gd name="T119" fmla="*/ 14 h 58"/>
                <a:gd name="T120" fmla="*/ 3 w 58"/>
                <a:gd name="T121" fmla="*/ 14 h 5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8"/>
                <a:gd name="T184" fmla="*/ 0 h 58"/>
                <a:gd name="T185" fmla="*/ 58 w 58"/>
                <a:gd name="T186" fmla="*/ 58 h 5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8" h="58">
                  <a:moveTo>
                    <a:pt x="33" y="22"/>
                  </a:moveTo>
                  <a:lnTo>
                    <a:pt x="33" y="22"/>
                  </a:lnTo>
                  <a:lnTo>
                    <a:pt x="35" y="20"/>
                  </a:lnTo>
                  <a:lnTo>
                    <a:pt x="37" y="19"/>
                  </a:lnTo>
                  <a:lnTo>
                    <a:pt x="40" y="16"/>
                  </a:lnTo>
                  <a:lnTo>
                    <a:pt x="43" y="13"/>
                  </a:lnTo>
                  <a:lnTo>
                    <a:pt x="44" y="11"/>
                  </a:lnTo>
                  <a:lnTo>
                    <a:pt x="45" y="7"/>
                  </a:lnTo>
                  <a:lnTo>
                    <a:pt x="44" y="5"/>
                  </a:lnTo>
                  <a:lnTo>
                    <a:pt x="41" y="2"/>
                  </a:lnTo>
                  <a:lnTo>
                    <a:pt x="38" y="1"/>
                  </a:lnTo>
                  <a:lnTo>
                    <a:pt x="36" y="2"/>
                  </a:lnTo>
                  <a:lnTo>
                    <a:pt x="35" y="4"/>
                  </a:lnTo>
                  <a:lnTo>
                    <a:pt x="33" y="6"/>
                  </a:lnTo>
                  <a:lnTo>
                    <a:pt x="32" y="8"/>
                  </a:lnTo>
                  <a:lnTo>
                    <a:pt x="30" y="9"/>
                  </a:lnTo>
                  <a:lnTo>
                    <a:pt x="29" y="9"/>
                  </a:lnTo>
                  <a:lnTo>
                    <a:pt x="25" y="7"/>
                  </a:lnTo>
                  <a:lnTo>
                    <a:pt x="21" y="1"/>
                  </a:lnTo>
                  <a:lnTo>
                    <a:pt x="18" y="0"/>
                  </a:lnTo>
                  <a:lnTo>
                    <a:pt x="14" y="3"/>
                  </a:lnTo>
                  <a:lnTo>
                    <a:pt x="10" y="9"/>
                  </a:lnTo>
                  <a:lnTo>
                    <a:pt x="8" y="12"/>
                  </a:lnTo>
                  <a:lnTo>
                    <a:pt x="8" y="15"/>
                  </a:lnTo>
                  <a:lnTo>
                    <a:pt x="8" y="18"/>
                  </a:lnTo>
                  <a:lnTo>
                    <a:pt x="8" y="19"/>
                  </a:lnTo>
                  <a:lnTo>
                    <a:pt x="8" y="20"/>
                  </a:lnTo>
                  <a:lnTo>
                    <a:pt x="7" y="22"/>
                  </a:lnTo>
                  <a:lnTo>
                    <a:pt x="7" y="23"/>
                  </a:lnTo>
                  <a:lnTo>
                    <a:pt x="4" y="26"/>
                  </a:lnTo>
                  <a:lnTo>
                    <a:pt x="0" y="32"/>
                  </a:lnTo>
                  <a:lnTo>
                    <a:pt x="0" y="36"/>
                  </a:lnTo>
                  <a:lnTo>
                    <a:pt x="4" y="38"/>
                  </a:lnTo>
                  <a:lnTo>
                    <a:pt x="10" y="41"/>
                  </a:lnTo>
                  <a:lnTo>
                    <a:pt x="13" y="44"/>
                  </a:lnTo>
                  <a:lnTo>
                    <a:pt x="15" y="47"/>
                  </a:lnTo>
                  <a:lnTo>
                    <a:pt x="16" y="50"/>
                  </a:lnTo>
                  <a:lnTo>
                    <a:pt x="16" y="52"/>
                  </a:lnTo>
                  <a:lnTo>
                    <a:pt x="17" y="54"/>
                  </a:lnTo>
                  <a:lnTo>
                    <a:pt x="18" y="56"/>
                  </a:lnTo>
                  <a:lnTo>
                    <a:pt x="21" y="57"/>
                  </a:lnTo>
                  <a:lnTo>
                    <a:pt x="24" y="55"/>
                  </a:lnTo>
                  <a:lnTo>
                    <a:pt x="33" y="54"/>
                  </a:lnTo>
                  <a:lnTo>
                    <a:pt x="36" y="56"/>
                  </a:lnTo>
                  <a:lnTo>
                    <a:pt x="36" y="57"/>
                  </a:lnTo>
                  <a:lnTo>
                    <a:pt x="38" y="51"/>
                  </a:lnTo>
                  <a:lnTo>
                    <a:pt x="40" y="48"/>
                  </a:lnTo>
                  <a:lnTo>
                    <a:pt x="43" y="45"/>
                  </a:lnTo>
                  <a:lnTo>
                    <a:pt x="45" y="44"/>
                  </a:lnTo>
                  <a:lnTo>
                    <a:pt x="48" y="43"/>
                  </a:lnTo>
                  <a:lnTo>
                    <a:pt x="51" y="43"/>
                  </a:lnTo>
                  <a:lnTo>
                    <a:pt x="53" y="43"/>
                  </a:lnTo>
                  <a:lnTo>
                    <a:pt x="55" y="43"/>
                  </a:lnTo>
                  <a:lnTo>
                    <a:pt x="57" y="43"/>
                  </a:lnTo>
                  <a:lnTo>
                    <a:pt x="53" y="38"/>
                  </a:lnTo>
                  <a:lnTo>
                    <a:pt x="49" y="34"/>
                  </a:lnTo>
                  <a:lnTo>
                    <a:pt x="45" y="30"/>
                  </a:lnTo>
                  <a:lnTo>
                    <a:pt x="41" y="27"/>
                  </a:lnTo>
                  <a:lnTo>
                    <a:pt x="37" y="25"/>
                  </a:lnTo>
                  <a:lnTo>
                    <a:pt x="35" y="22"/>
                  </a:lnTo>
                  <a:lnTo>
                    <a:pt x="33" y="22"/>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685" name="Freeform 129"/>
            <p:cNvSpPr>
              <a:spLocks/>
            </p:cNvSpPr>
            <p:nvPr/>
          </p:nvSpPr>
          <p:spPr bwMode="auto">
            <a:xfrm>
              <a:off x="841" y="3466"/>
              <a:ext cx="15" cy="34"/>
            </a:xfrm>
            <a:custGeom>
              <a:avLst/>
              <a:gdLst>
                <a:gd name="T0" fmla="*/ 0 w 18"/>
                <a:gd name="T1" fmla="*/ 9 h 36"/>
                <a:gd name="T2" fmla="*/ 1 w 18"/>
                <a:gd name="T3" fmla="*/ 9 h 36"/>
                <a:gd name="T4" fmla="*/ 1 w 18"/>
                <a:gd name="T5" fmla="*/ 9 h 36"/>
                <a:gd name="T6" fmla="*/ 3 w 18"/>
                <a:gd name="T7" fmla="*/ 9 h 36"/>
                <a:gd name="T8" fmla="*/ 3 w 18"/>
                <a:gd name="T9" fmla="*/ 9 h 36"/>
                <a:gd name="T10" fmla="*/ 3 w 18"/>
                <a:gd name="T11" fmla="*/ 9 h 36"/>
                <a:gd name="T12" fmla="*/ 3 w 18"/>
                <a:gd name="T13" fmla="*/ 9 h 36"/>
                <a:gd name="T14" fmla="*/ 3 w 18"/>
                <a:gd name="T15" fmla="*/ 9 h 36"/>
                <a:gd name="T16" fmla="*/ 3 w 18"/>
                <a:gd name="T17" fmla="*/ 9 h 36"/>
                <a:gd name="T18" fmla="*/ 3 w 18"/>
                <a:gd name="T19" fmla="*/ 9 h 36"/>
                <a:gd name="T20" fmla="*/ 3 w 18"/>
                <a:gd name="T21" fmla="*/ 9 h 36"/>
                <a:gd name="T22" fmla="*/ 3 w 18"/>
                <a:gd name="T23" fmla="*/ 9 h 36"/>
                <a:gd name="T24" fmla="*/ 3 w 18"/>
                <a:gd name="T25" fmla="*/ 9 h 36"/>
                <a:gd name="T26" fmla="*/ 3 w 18"/>
                <a:gd name="T27" fmla="*/ 3 h 36"/>
                <a:gd name="T28" fmla="*/ 3 w 18"/>
                <a:gd name="T29" fmla="*/ 0 h 36"/>
                <a:gd name="T30" fmla="*/ 2 w 18"/>
                <a:gd name="T31" fmla="*/ 0 h 36"/>
                <a:gd name="T32" fmla="*/ 1 w 18"/>
                <a:gd name="T33" fmla="*/ 3 h 36"/>
                <a:gd name="T34" fmla="*/ 0 w 18"/>
                <a:gd name="T35" fmla="*/ 8 h 36"/>
                <a:gd name="T36" fmla="*/ 0 w 18"/>
                <a:gd name="T37" fmla="*/ 9 h 36"/>
                <a:gd name="T38" fmla="*/ 0 w 18"/>
                <a:gd name="T39" fmla="*/ 9 h 36"/>
                <a:gd name="T40" fmla="*/ 0 w 18"/>
                <a:gd name="T41" fmla="*/ 9 h 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8"/>
                <a:gd name="T64" fmla="*/ 0 h 36"/>
                <a:gd name="T65" fmla="*/ 18 w 18"/>
                <a:gd name="T66" fmla="*/ 36 h 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8" h="36">
                  <a:moveTo>
                    <a:pt x="0" y="26"/>
                  </a:moveTo>
                  <a:lnTo>
                    <a:pt x="1" y="30"/>
                  </a:lnTo>
                  <a:lnTo>
                    <a:pt x="1" y="34"/>
                  </a:lnTo>
                  <a:lnTo>
                    <a:pt x="4" y="35"/>
                  </a:lnTo>
                  <a:lnTo>
                    <a:pt x="9" y="32"/>
                  </a:lnTo>
                  <a:lnTo>
                    <a:pt x="12" y="31"/>
                  </a:lnTo>
                  <a:lnTo>
                    <a:pt x="14" y="29"/>
                  </a:lnTo>
                  <a:lnTo>
                    <a:pt x="16" y="27"/>
                  </a:lnTo>
                  <a:lnTo>
                    <a:pt x="17" y="23"/>
                  </a:lnTo>
                  <a:lnTo>
                    <a:pt x="17" y="20"/>
                  </a:lnTo>
                  <a:lnTo>
                    <a:pt x="16" y="18"/>
                  </a:lnTo>
                  <a:lnTo>
                    <a:pt x="13" y="15"/>
                  </a:lnTo>
                  <a:lnTo>
                    <a:pt x="10" y="11"/>
                  </a:lnTo>
                  <a:lnTo>
                    <a:pt x="6" y="3"/>
                  </a:lnTo>
                  <a:lnTo>
                    <a:pt x="4" y="0"/>
                  </a:lnTo>
                  <a:lnTo>
                    <a:pt x="2" y="0"/>
                  </a:lnTo>
                  <a:lnTo>
                    <a:pt x="1" y="3"/>
                  </a:lnTo>
                  <a:lnTo>
                    <a:pt x="0" y="8"/>
                  </a:lnTo>
                  <a:lnTo>
                    <a:pt x="0" y="15"/>
                  </a:lnTo>
                  <a:lnTo>
                    <a:pt x="0" y="20"/>
                  </a:lnTo>
                  <a:lnTo>
                    <a:pt x="0" y="26"/>
                  </a:lnTo>
                </a:path>
              </a:pathLst>
            </a:custGeom>
            <a:solidFill>
              <a:srgbClr val="00008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86" name="Freeform 130"/>
            <p:cNvSpPr>
              <a:spLocks/>
            </p:cNvSpPr>
            <p:nvPr/>
          </p:nvSpPr>
          <p:spPr bwMode="auto">
            <a:xfrm>
              <a:off x="1374" y="3073"/>
              <a:ext cx="64" cy="68"/>
            </a:xfrm>
            <a:custGeom>
              <a:avLst/>
              <a:gdLst>
                <a:gd name="T0" fmla="*/ 2 w 77"/>
                <a:gd name="T1" fmla="*/ 17 h 70"/>
                <a:gd name="T2" fmla="*/ 2 w 77"/>
                <a:gd name="T3" fmla="*/ 14 h 70"/>
                <a:gd name="T4" fmla="*/ 2 w 77"/>
                <a:gd name="T5" fmla="*/ 7 h 70"/>
                <a:gd name="T6" fmla="*/ 2 w 77"/>
                <a:gd name="T7" fmla="*/ 6 h 70"/>
                <a:gd name="T8" fmla="*/ 2 w 77"/>
                <a:gd name="T9" fmla="*/ 12 h 70"/>
                <a:gd name="T10" fmla="*/ 2 w 77"/>
                <a:gd name="T11" fmla="*/ 17 h 70"/>
                <a:gd name="T12" fmla="*/ 2 w 77"/>
                <a:gd name="T13" fmla="*/ 17 h 70"/>
                <a:gd name="T14" fmla="*/ 2 w 77"/>
                <a:gd name="T15" fmla="*/ 17 h 70"/>
                <a:gd name="T16" fmla="*/ 2 w 77"/>
                <a:gd name="T17" fmla="*/ 17 h 70"/>
                <a:gd name="T18" fmla="*/ 0 w 77"/>
                <a:gd name="T19" fmla="*/ 17 h 70"/>
                <a:gd name="T20" fmla="*/ 0 w 77"/>
                <a:gd name="T21" fmla="*/ 17 h 70"/>
                <a:gd name="T22" fmla="*/ 2 w 77"/>
                <a:gd name="T23" fmla="*/ 17 h 70"/>
                <a:gd name="T24" fmla="*/ 2 w 77"/>
                <a:gd name="T25" fmla="*/ 17 h 70"/>
                <a:gd name="T26" fmla="*/ 2 w 77"/>
                <a:gd name="T27" fmla="*/ 17 h 70"/>
                <a:gd name="T28" fmla="*/ 2 w 77"/>
                <a:gd name="T29" fmla="*/ 17 h 70"/>
                <a:gd name="T30" fmla="*/ 2 w 77"/>
                <a:gd name="T31" fmla="*/ 17 h 70"/>
                <a:gd name="T32" fmla="*/ 2 w 77"/>
                <a:gd name="T33" fmla="*/ 17 h 70"/>
                <a:gd name="T34" fmla="*/ 2 w 77"/>
                <a:gd name="T35" fmla="*/ 17 h 70"/>
                <a:gd name="T36" fmla="*/ 2 w 77"/>
                <a:gd name="T37" fmla="*/ 17 h 70"/>
                <a:gd name="T38" fmla="*/ 2 w 77"/>
                <a:gd name="T39" fmla="*/ 17 h 70"/>
                <a:gd name="T40" fmla="*/ 2 w 77"/>
                <a:gd name="T41" fmla="*/ 17 h 70"/>
                <a:gd name="T42" fmla="*/ 2 w 77"/>
                <a:gd name="T43" fmla="*/ 17 h 70"/>
                <a:gd name="T44" fmla="*/ 2 w 77"/>
                <a:gd name="T45" fmla="*/ 17 h 70"/>
                <a:gd name="T46" fmla="*/ 2 w 77"/>
                <a:gd name="T47" fmla="*/ 17 h 70"/>
                <a:gd name="T48" fmla="*/ 2 w 77"/>
                <a:gd name="T49" fmla="*/ 17 h 70"/>
                <a:gd name="T50" fmla="*/ 2 w 77"/>
                <a:gd name="T51" fmla="*/ 17 h 70"/>
                <a:gd name="T52" fmla="*/ 2 w 77"/>
                <a:gd name="T53" fmla="*/ 17 h 70"/>
                <a:gd name="T54" fmla="*/ 2 w 77"/>
                <a:gd name="T55" fmla="*/ 17 h 70"/>
                <a:gd name="T56" fmla="*/ 2 w 77"/>
                <a:gd name="T57" fmla="*/ 17 h 70"/>
                <a:gd name="T58" fmla="*/ 2 w 77"/>
                <a:gd name="T59" fmla="*/ 11 h 70"/>
                <a:gd name="T60" fmla="*/ 2 w 77"/>
                <a:gd name="T61" fmla="*/ 5 h 70"/>
                <a:gd name="T62" fmla="*/ 2 w 77"/>
                <a:gd name="T63" fmla="*/ 0 h 70"/>
                <a:gd name="T64" fmla="*/ 2 w 77"/>
                <a:gd name="T65" fmla="*/ 7 h 70"/>
                <a:gd name="T66" fmla="*/ 2 w 77"/>
                <a:gd name="T67" fmla="*/ 16 h 70"/>
                <a:gd name="T68" fmla="*/ 2 w 77"/>
                <a:gd name="T69" fmla="*/ 17 h 70"/>
                <a:gd name="T70" fmla="*/ 2 w 77"/>
                <a:gd name="T71" fmla="*/ 17 h 7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77"/>
                <a:gd name="T109" fmla="*/ 0 h 70"/>
                <a:gd name="T110" fmla="*/ 77 w 77"/>
                <a:gd name="T111" fmla="*/ 70 h 7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77" h="70">
                  <a:moveTo>
                    <a:pt x="31" y="24"/>
                  </a:moveTo>
                  <a:lnTo>
                    <a:pt x="30" y="21"/>
                  </a:lnTo>
                  <a:lnTo>
                    <a:pt x="28" y="18"/>
                  </a:lnTo>
                  <a:lnTo>
                    <a:pt x="26" y="14"/>
                  </a:lnTo>
                  <a:lnTo>
                    <a:pt x="23" y="10"/>
                  </a:lnTo>
                  <a:lnTo>
                    <a:pt x="19" y="7"/>
                  </a:lnTo>
                  <a:lnTo>
                    <a:pt x="17" y="6"/>
                  </a:lnTo>
                  <a:lnTo>
                    <a:pt x="13" y="6"/>
                  </a:lnTo>
                  <a:lnTo>
                    <a:pt x="8" y="8"/>
                  </a:lnTo>
                  <a:lnTo>
                    <a:pt x="6" y="12"/>
                  </a:lnTo>
                  <a:lnTo>
                    <a:pt x="6" y="16"/>
                  </a:lnTo>
                  <a:lnTo>
                    <a:pt x="8" y="18"/>
                  </a:lnTo>
                  <a:lnTo>
                    <a:pt x="11" y="20"/>
                  </a:lnTo>
                  <a:lnTo>
                    <a:pt x="14" y="22"/>
                  </a:lnTo>
                  <a:lnTo>
                    <a:pt x="15" y="24"/>
                  </a:lnTo>
                  <a:lnTo>
                    <a:pt x="15" y="27"/>
                  </a:lnTo>
                  <a:lnTo>
                    <a:pt x="10" y="29"/>
                  </a:lnTo>
                  <a:lnTo>
                    <a:pt x="6" y="32"/>
                  </a:lnTo>
                  <a:lnTo>
                    <a:pt x="2" y="34"/>
                  </a:lnTo>
                  <a:lnTo>
                    <a:pt x="0" y="35"/>
                  </a:lnTo>
                  <a:lnTo>
                    <a:pt x="0" y="37"/>
                  </a:lnTo>
                  <a:lnTo>
                    <a:pt x="0" y="40"/>
                  </a:lnTo>
                  <a:lnTo>
                    <a:pt x="2" y="42"/>
                  </a:lnTo>
                  <a:lnTo>
                    <a:pt x="6" y="45"/>
                  </a:lnTo>
                  <a:lnTo>
                    <a:pt x="9" y="49"/>
                  </a:lnTo>
                  <a:lnTo>
                    <a:pt x="14" y="52"/>
                  </a:lnTo>
                  <a:lnTo>
                    <a:pt x="17" y="52"/>
                  </a:lnTo>
                  <a:lnTo>
                    <a:pt x="19" y="53"/>
                  </a:lnTo>
                  <a:lnTo>
                    <a:pt x="20" y="53"/>
                  </a:lnTo>
                  <a:lnTo>
                    <a:pt x="22" y="54"/>
                  </a:lnTo>
                  <a:lnTo>
                    <a:pt x="24" y="55"/>
                  </a:lnTo>
                  <a:lnTo>
                    <a:pt x="27" y="58"/>
                  </a:lnTo>
                  <a:lnTo>
                    <a:pt x="30" y="63"/>
                  </a:lnTo>
                  <a:lnTo>
                    <a:pt x="32" y="65"/>
                  </a:lnTo>
                  <a:lnTo>
                    <a:pt x="34" y="68"/>
                  </a:lnTo>
                  <a:lnTo>
                    <a:pt x="37" y="69"/>
                  </a:lnTo>
                  <a:lnTo>
                    <a:pt x="40" y="68"/>
                  </a:lnTo>
                  <a:lnTo>
                    <a:pt x="43" y="66"/>
                  </a:lnTo>
                  <a:lnTo>
                    <a:pt x="45" y="64"/>
                  </a:lnTo>
                  <a:lnTo>
                    <a:pt x="47" y="62"/>
                  </a:lnTo>
                  <a:lnTo>
                    <a:pt x="50" y="57"/>
                  </a:lnTo>
                  <a:lnTo>
                    <a:pt x="54" y="54"/>
                  </a:lnTo>
                  <a:lnTo>
                    <a:pt x="58" y="53"/>
                  </a:lnTo>
                  <a:lnTo>
                    <a:pt x="62" y="52"/>
                  </a:lnTo>
                  <a:lnTo>
                    <a:pt x="66" y="52"/>
                  </a:lnTo>
                  <a:lnTo>
                    <a:pt x="70" y="52"/>
                  </a:lnTo>
                  <a:lnTo>
                    <a:pt x="71" y="52"/>
                  </a:lnTo>
                  <a:lnTo>
                    <a:pt x="72" y="49"/>
                  </a:lnTo>
                  <a:lnTo>
                    <a:pt x="72" y="43"/>
                  </a:lnTo>
                  <a:lnTo>
                    <a:pt x="71" y="37"/>
                  </a:lnTo>
                  <a:lnTo>
                    <a:pt x="72" y="34"/>
                  </a:lnTo>
                  <a:lnTo>
                    <a:pt x="74" y="32"/>
                  </a:lnTo>
                  <a:lnTo>
                    <a:pt x="76" y="30"/>
                  </a:lnTo>
                  <a:lnTo>
                    <a:pt x="76" y="29"/>
                  </a:lnTo>
                  <a:lnTo>
                    <a:pt x="74" y="28"/>
                  </a:lnTo>
                  <a:lnTo>
                    <a:pt x="70" y="26"/>
                  </a:lnTo>
                  <a:lnTo>
                    <a:pt x="66" y="22"/>
                  </a:lnTo>
                  <a:lnTo>
                    <a:pt x="63" y="19"/>
                  </a:lnTo>
                  <a:lnTo>
                    <a:pt x="62" y="16"/>
                  </a:lnTo>
                  <a:lnTo>
                    <a:pt x="62" y="11"/>
                  </a:lnTo>
                  <a:lnTo>
                    <a:pt x="63" y="7"/>
                  </a:lnTo>
                  <a:lnTo>
                    <a:pt x="64" y="5"/>
                  </a:lnTo>
                  <a:lnTo>
                    <a:pt x="65" y="3"/>
                  </a:lnTo>
                  <a:lnTo>
                    <a:pt x="65" y="0"/>
                  </a:lnTo>
                  <a:lnTo>
                    <a:pt x="58" y="4"/>
                  </a:lnTo>
                  <a:lnTo>
                    <a:pt x="51" y="7"/>
                  </a:lnTo>
                  <a:lnTo>
                    <a:pt x="45" y="11"/>
                  </a:lnTo>
                  <a:lnTo>
                    <a:pt x="41" y="16"/>
                  </a:lnTo>
                  <a:lnTo>
                    <a:pt x="36" y="20"/>
                  </a:lnTo>
                  <a:lnTo>
                    <a:pt x="32" y="22"/>
                  </a:lnTo>
                  <a:lnTo>
                    <a:pt x="32" y="24"/>
                  </a:lnTo>
                  <a:lnTo>
                    <a:pt x="31" y="24"/>
                  </a:lnTo>
                </a:path>
              </a:pathLst>
            </a:custGeom>
            <a:solidFill>
              <a:srgbClr val="80E00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87" name="Freeform 131"/>
            <p:cNvSpPr>
              <a:spLocks/>
            </p:cNvSpPr>
            <p:nvPr/>
          </p:nvSpPr>
          <p:spPr bwMode="auto">
            <a:xfrm>
              <a:off x="1374" y="3073"/>
              <a:ext cx="69" cy="73"/>
            </a:xfrm>
            <a:custGeom>
              <a:avLst/>
              <a:gdLst>
                <a:gd name="T0" fmla="*/ 2 w 83"/>
                <a:gd name="T1" fmla="*/ 18 h 75"/>
                <a:gd name="T2" fmla="*/ 2 w 83"/>
                <a:gd name="T3" fmla="*/ 18 h 75"/>
                <a:gd name="T4" fmla="*/ 2 w 83"/>
                <a:gd name="T5" fmla="*/ 11 h 75"/>
                <a:gd name="T6" fmla="*/ 2 w 83"/>
                <a:gd name="T7" fmla="*/ 6 h 75"/>
                <a:gd name="T8" fmla="*/ 2 w 83"/>
                <a:gd name="T9" fmla="*/ 9 h 75"/>
                <a:gd name="T10" fmla="*/ 2 w 83"/>
                <a:gd name="T11" fmla="*/ 17 h 75"/>
                <a:gd name="T12" fmla="*/ 2 w 83"/>
                <a:gd name="T13" fmla="*/ 18 h 75"/>
                <a:gd name="T14" fmla="*/ 2 w 83"/>
                <a:gd name="T15" fmla="*/ 18 h 75"/>
                <a:gd name="T16" fmla="*/ 2 w 83"/>
                <a:gd name="T17" fmla="*/ 18 h 75"/>
                <a:gd name="T18" fmla="*/ 2 w 83"/>
                <a:gd name="T19" fmla="*/ 18 h 75"/>
                <a:gd name="T20" fmla="*/ 0 w 83"/>
                <a:gd name="T21" fmla="*/ 18 h 75"/>
                <a:gd name="T22" fmla="*/ 2 w 83"/>
                <a:gd name="T23" fmla="*/ 18 h 75"/>
                <a:gd name="T24" fmla="*/ 2 w 83"/>
                <a:gd name="T25" fmla="*/ 18 h 75"/>
                <a:gd name="T26" fmla="*/ 2 w 83"/>
                <a:gd name="T27" fmla="*/ 18 h 75"/>
                <a:gd name="T28" fmla="*/ 2 w 83"/>
                <a:gd name="T29" fmla="*/ 18 h 75"/>
                <a:gd name="T30" fmla="*/ 2 w 83"/>
                <a:gd name="T31" fmla="*/ 18 h 75"/>
                <a:gd name="T32" fmla="*/ 2 w 83"/>
                <a:gd name="T33" fmla="*/ 18 h 75"/>
                <a:gd name="T34" fmla="*/ 2 w 83"/>
                <a:gd name="T35" fmla="*/ 18 h 75"/>
                <a:gd name="T36" fmla="*/ 2 w 83"/>
                <a:gd name="T37" fmla="*/ 18 h 75"/>
                <a:gd name="T38" fmla="*/ 2 w 83"/>
                <a:gd name="T39" fmla="*/ 18 h 75"/>
                <a:gd name="T40" fmla="*/ 2 w 83"/>
                <a:gd name="T41" fmla="*/ 18 h 75"/>
                <a:gd name="T42" fmla="*/ 2 w 83"/>
                <a:gd name="T43" fmla="*/ 18 h 75"/>
                <a:gd name="T44" fmla="*/ 2 w 83"/>
                <a:gd name="T45" fmla="*/ 18 h 75"/>
                <a:gd name="T46" fmla="*/ 2 w 83"/>
                <a:gd name="T47" fmla="*/ 18 h 75"/>
                <a:gd name="T48" fmla="*/ 2 w 83"/>
                <a:gd name="T49" fmla="*/ 18 h 75"/>
                <a:gd name="T50" fmla="*/ 2 w 83"/>
                <a:gd name="T51" fmla="*/ 18 h 75"/>
                <a:gd name="T52" fmla="*/ 2 w 83"/>
                <a:gd name="T53" fmla="*/ 18 h 75"/>
                <a:gd name="T54" fmla="*/ 2 w 83"/>
                <a:gd name="T55" fmla="*/ 18 h 75"/>
                <a:gd name="T56" fmla="*/ 2 w 83"/>
                <a:gd name="T57" fmla="*/ 18 h 75"/>
                <a:gd name="T58" fmla="*/ 2 w 83"/>
                <a:gd name="T59" fmla="*/ 17 h 75"/>
                <a:gd name="T60" fmla="*/ 2 w 83"/>
                <a:gd name="T61" fmla="*/ 8 h 75"/>
                <a:gd name="T62" fmla="*/ 2 w 83"/>
                <a:gd name="T63" fmla="*/ 3 h 75"/>
                <a:gd name="T64" fmla="*/ 2 w 83"/>
                <a:gd name="T65" fmla="*/ 4 h 75"/>
                <a:gd name="T66" fmla="*/ 2 w 83"/>
                <a:gd name="T67" fmla="*/ 12 h 75"/>
                <a:gd name="T68" fmla="*/ 2 w 83"/>
                <a:gd name="T69" fmla="*/ 18 h 75"/>
                <a:gd name="T70" fmla="*/ 2 w 83"/>
                <a:gd name="T71" fmla="*/ 18 h 7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3"/>
                <a:gd name="T109" fmla="*/ 0 h 75"/>
                <a:gd name="T110" fmla="*/ 83 w 83"/>
                <a:gd name="T111" fmla="*/ 75 h 7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3" h="75">
                  <a:moveTo>
                    <a:pt x="33" y="26"/>
                  </a:moveTo>
                  <a:lnTo>
                    <a:pt x="33" y="26"/>
                  </a:lnTo>
                  <a:lnTo>
                    <a:pt x="32" y="23"/>
                  </a:lnTo>
                  <a:lnTo>
                    <a:pt x="30" y="19"/>
                  </a:lnTo>
                  <a:lnTo>
                    <a:pt x="28" y="15"/>
                  </a:lnTo>
                  <a:lnTo>
                    <a:pt x="25" y="11"/>
                  </a:lnTo>
                  <a:lnTo>
                    <a:pt x="21" y="8"/>
                  </a:lnTo>
                  <a:lnTo>
                    <a:pt x="18" y="6"/>
                  </a:lnTo>
                  <a:lnTo>
                    <a:pt x="14" y="6"/>
                  </a:lnTo>
                  <a:lnTo>
                    <a:pt x="9" y="9"/>
                  </a:lnTo>
                  <a:lnTo>
                    <a:pt x="7" y="13"/>
                  </a:lnTo>
                  <a:lnTo>
                    <a:pt x="7" y="17"/>
                  </a:lnTo>
                  <a:lnTo>
                    <a:pt x="9" y="19"/>
                  </a:lnTo>
                  <a:lnTo>
                    <a:pt x="12" y="21"/>
                  </a:lnTo>
                  <a:lnTo>
                    <a:pt x="15" y="24"/>
                  </a:lnTo>
                  <a:lnTo>
                    <a:pt x="16" y="26"/>
                  </a:lnTo>
                  <a:lnTo>
                    <a:pt x="16" y="29"/>
                  </a:lnTo>
                  <a:lnTo>
                    <a:pt x="11" y="31"/>
                  </a:lnTo>
                  <a:lnTo>
                    <a:pt x="6" y="34"/>
                  </a:lnTo>
                  <a:lnTo>
                    <a:pt x="2" y="36"/>
                  </a:lnTo>
                  <a:lnTo>
                    <a:pt x="0" y="38"/>
                  </a:lnTo>
                  <a:lnTo>
                    <a:pt x="0" y="40"/>
                  </a:lnTo>
                  <a:lnTo>
                    <a:pt x="0" y="43"/>
                  </a:lnTo>
                  <a:lnTo>
                    <a:pt x="2" y="45"/>
                  </a:lnTo>
                  <a:lnTo>
                    <a:pt x="6" y="48"/>
                  </a:lnTo>
                  <a:lnTo>
                    <a:pt x="10" y="52"/>
                  </a:lnTo>
                  <a:lnTo>
                    <a:pt x="15" y="56"/>
                  </a:lnTo>
                  <a:lnTo>
                    <a:pt x="18" y="56"/>
                  </a:lnTo>
                  <a:lnTo>
                    <a:pt x="21" y="57"/>
                  </a:lnTo>
                  <a:lnTo>
                    <a:pt x="22" y="57"/>
                  </a:lnTo>
                  <a:lnTo>
                    <a:pt x="24" y="58"/>
                  </a:lnTo>
                  <a:lnTo>
                    <a:pt x="26" y="59"/>
                  </a:lnTo>
                  <a:lnTo>
                    <a:pt x="29" y="62"/>
                  </a:lnTo>
                  <a:lnTo>
                    <a:pt x="32" y="67"/>
                  </a:lnTo>
                  <a:lnTo>
                    <a:pt x="35" y="70"/>
                  </a:lnTo>
                  <a:lnTo>
                    <a:pt x="37" y="73"/>
                  </a:lnTo>
                  <a:lnTo>
                    <a:pt x="40" y="74"/>
                  </a:lnTo>
                  <a:lnTo>
                    <a:pt x="43" y="73"/>
                  </a:lnTo>
                  <a:lnTo>
                    <a:pt x="46" y="71"/>
                  </a:lnTo>
                  <a:lnTo>
                    <a:pt x="48" y="69"/>
                  </a:lnTo>
                  <a:lnTo>
                    <a:pt x="51" y="66"/>
                  </a:lnTo>
                  <a:lnTo>
                    <a:pt x="54" y="61"/>
                  </a:lnTo>
                  <a:lnTo>
                    <a:pt x="58" y="58"/>
                  </a:lnTo>
                  <a:lnTo>
                    <a:pt x="62" y="57"/>
                  </a:lnTo>
                  <a:lnTo>
                    <a:pt x="67" y="56"/>
                  </a:lnTo>
                  <a:lnTo>
                    <a:pt x="71" y="56"/>
                  </a:lnTo>
                  <a:lnTo>
                    <a:pt x="75" y="56"/>
                  </a:lnTo>
                  <a:lnTo>
                    <a:pt x="77" y="56"/>
                  </a:lnTo>
                  <a:lnTo>
                    <a:pt x="78" y="52"/>
                  </a:lnTo>
                  <a:lnTo>
                    <a:pt x="78" y="46"/>
                  </a:lnTo>
                  <a:lnTo>
                    <a:pt x="77" y="40"/>
                  </a:lnTo>
                  <a:lnTo>
                    <a:pt x="78" y="36"/>
                  </a:lnTo>
                  <a:lnTo>
                    <a:pt x="80" y="34"/>
                  </a:lnTo>
                  <a:lnTo>
                    <a:pt x="82" y="32"/>
                  </a:lnTo>
                  <a:lnTo>
                    <a:pt x="82" y="31"/>
                  </a:lnTo>
                  <a:lnTo>
                    <a:pt x="80" y="30"/>
                  </a:lnTo>
                  <a:lnTo>
                    <a:pt x="76" y="28"/>
                  </a:lnTo>
                  <a:lnTo>
                    <a:pt x="71" y="24"/>
                  </a:lnTo>
                  <a:lnTo>
                    <a:pt x="68" y="20"/>
                  </a:lnTo>
                  <a:lnTo>
                    <a:pt x="67" y="17"/>
                  </a:lnTo>
                  <a:lnTo>
                    <a:pt x="67" y="12"/>
                  </a:lnTo>
                  <a:lnTo>
                    <a:pt x="68" y="8"/>
                  </a:lnTo>
                  <a:lnTo>
                    <a:pt x="69" y="5"/>
                  </a:lnTo>
                  <a:lnTo>
                    <a:pt x="70" y="3"/>
                  </a:lnTo>
                  <a:lnTo>
                    <a:pt x="70" y="0"/>
                  </a:lnTo>
                  <a:lnTo>
                    <a:pt x="62" y="4"/>
                  </a:lnTo>
                  <a:lnTo>
                    <a:pt x="55" y="7"/>
                  </a:lnTo>
                  <a:lnTo>
                    <a:pt x="49" y="12"/>
                  </a:lnTo>
                  <a:lnTo>
                    <a:pt x="44" y="17"/>
                  </a:lnTo>
                  <a:lnTo>
                    <a:pt x="39" y="21"/>
                  </a:lnTo>
                  <a:lnTo>
                    <a:pt x="35" y="24"/>
                  </a:lnTo>
                  <a:lnTo>
                    <a:pt x="34" y="26"/>
                  </a:lnTo>
                  <a:lnTo>
                    <a:pt x="33" y="26"/>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688" name="Freeform 132"/>
            <p:cNvSpPr>
              <a:spLocks/>
            </p:cNvSpPr>
            <p:nvPr/>
          </p:nvSpPr>
          <p:spPr bwMode="auto">
            <a:xfrm>
              <a:off x="1383" y="3091"/>
              <a:ext cx="44" cy="31"/>
            </a:xfrm>
            <a:custGeom>
              <a:avLst/>
              <a:gdLst>
                <a:gd name="T0" fmla="*/ 3 w 52"/>
                <a:gd name="T1" fmla="*/ 16 h 32"/>
                <a:gd name="T2" fmla="*/ 3 w 52"/>
                <a:gd name="T3" fmla="*/ 16 h 32"/>
                <a:gd name="T4" fmla="*/ 3 w 52"/>
                <a:gd name="T5" fmla="*/ 16 h 32"/>
                <a:gd name="T6" fmla="*/ 3 w 52"/>
                <a:gd name="T7" fmla="*/ 16 h 32"/>
                <a:gd name="T8" fmla="*/ 3 w 52"/>
                <a:gd name="T9" fmla="*/ 16 h 32"/>
                <a:gd name="T10" fmla="*/ 3 w 52"/>
                <a:gd name="T11" fmla="*/ 16 h 32"/>
                <a:gd name="T12" fmla="*/ 3 w 52"/>
                <a:gd name="T13" fmla="*/ 16 h 32"/>
                <a:gd name="T14" fmla="*/ 3 w 52"/>
                <a:gd name="T15" fmla="*/ 16 h 32"/>
                <a:gd name="T16" fmla="*/ 3 w 52"/>
                <a:gd name="T17" fmla="*/ 16 h 32"/>
                <a:gd name="T18" fmla="*/ 3 w 52"/>
                <a:gd name="T19" fmla="*/ 12 h 32"/>
                <a:gd name="T20" fmla="*/ 3 w 52"/>
                <a:gd name="T21" fmla="*/ 8 h 32"/>
                <a:gd name="T22" fmla="*/ 3 w 52"/>
                <a:gd name="T23" fmla="*/ 3 h 32"/>
                <a:gd name="T24" fmla="*/ 3 w 52"/>
                <a:gd name="T25" fmla="*/ 2 h 32"/>
                <a:gd name="T26" fmla="*/ 3 w 52"/>
                <a:gd name="T27" fmla="*/ 0 h 32"/>
                <a:gd name="T28" fmla="*/ 3 w 52"/>
                <a:gd name="T29" fmla="*/ 2 h 32"/>
                <a:gd name="T30" fmla="*/ 3 w 52"/>
                <a:gd name="T31" fmla="*/ 5 h 32"/>
                <a:gd name="T32" fmla="*/ 3 w 52"/>
                <a:gd name="T33" fmla="*/ 9 h 32"/>
                <a:gd name="T34" fmla="*/ 3 w 52"/>
                <a:gd name="T35" fmla="*/ 12 h 32"/>
                <a:gd name="T36" fmla="*/ 0 w 52"/>
                <a:gd name="T37" fmla="*/ 15 h 32"/>
                <a:gd name="T38" fmla="*/ 0 w 52"/>
                <a:gd name="T39" fmla="*/ 16 h 32"/>
                <a:gd name="T40" fmla="*/ 3 w 52"/>
                <a:gd name="T41" fmla="*/ 16 h 32"/>
                <a:gd name="T42" fmla="*/ 3 w 52"/>
                <a:gd name="T43" fmla="*/ 16 h 32"/>
                <a:gd name="T44" fmla="*/ 3 w 52"/>
                <a:gd name="T45" fmla="*/ 16 h 32"/>
                <a:gd name="T46" fmla="*/ 3 w 52"/>
                <a:gd name="T47" fmla="*/ 16 h 32"/>
                <a:gd name="T48" fmla="*/ 3 w 52"/>
                <a:gd name="T49" fmla="*/ 16 h 3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2"/>
                <a:gd name="T76" fmla="*/ 0 h 32"/>
                <a:gd name="T77" fmla="*/ 52 w 52"/>
                <a:gd name="T78" fmla="*/ 32 h 3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2" h="32">
                  <a:moveTo>
                    <a:pt x="36" y="29"/>
                  </a:moveTo>
                  <a:lnTo>
                    <a:pt x="40" y="29"/>
                  </a:lnTo>
                  <a:lnTo>
                    <a:pt x="45" y="30"/>
                  </a:lnTo>
                  <a:lnTo>
                    <a:pt x="46" y="31"/>
                  </a:lnTo>
                  <a:lnTo>
                    <a:pt x="49" y="30"/>
                  </a:lnTo>
                  <a:lnTo>
                    <a:pt x="50" y="29"/>
                  </a:lnTo>
                  <a:lnTo>
                    <a:pt x="51" y="27"/>
                  </a:lnTo>
                  <a:lnTo>
                    <a:pt x="51" y="24"/>
                  </a:lnTo>
                  <a:lnTo>
                    <a:pt x="50" y="18"/>
                  </a:lnTo>
                  <a:lnTo>
                    <a:pt x="48" y="12"/>
                  </a:lnTo>
                  <a:lnTo>
                    <a:pt x="46" y="8"/>
                  </a:lnTo>
                  <a:lnTo>
                    <a:pt x="43" y="3"/>
                  </a:lnTo>
                  <a:lnTo>
                    <a:pt x="39" y="2"/>
                  </a:lnTo>
                  <a:lnTo>
                    <a:pt x="35" y="0"/>
                  </a:lnTo>
                  <a:lnTo>
                    <a:pt x="30" y="2"/>
                  </a:lnTo>
                  <a:lnTo>
                    <a:pt x="24" y="5"/>
                  </a:lnTo>
                  <a:lnTo>
                    <a:pt x="19" y="9"/>
                  </a:lnTo>
                  <a:lnTo>
                    <a:pt x="6" y="12"/>
                  </a:lnTo>
                  <a:lnTo>
                    <a:pt x="0" y="15"/>
                  </a:lnTo>
                  <a:lnTo>
                    <a:pt x="0" y="18"/>
                  </a:lnTo>
                  <a:lnTo>
                    <a:pt x="5" y="22"/>
                  </a:lnTo>
                  <a:lnTo>
                    <a:pt x="12" y="24"/>
                  </a:lnTo>
                  <a:lnTo>
                    <a:pt x="19" y="27"/>
                  </a:lnTo>
                  <a:lnTo>
                    <a:pt x="29" y="28"/>
                  </a:lnTo>
                  <a:lnTo>
                    <a:pt x="36" y="29"/>
                  </a:lnTo>
                </a:path>
              </a:pathLst>
            </a:custGeom>
            <a:solidFill>
              <a:srgbClr val="00008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89" name="Freeform 133"/>
            <p:cNvSpPr>
              <a:spLocks/>
            </p:cNvSpPr>
            <p:nvPr/>
          </p:nvSpPr>
          <p:spPr bwMode="auto">
            <a:xfrm>
              <a:off x="1138" y="3193"/>
              <a:ext cx="41" cy="49"/>
            </a:xfrm>
            <a:custGeom>
              <a:avLst/>
              <a:gdLst>
                <a:gd name="T0" fmla="*/ 2 w 50"/>
                <a:gd name="T1" fmla="*/ 12 h 51"/>
                <a:gd name="T2" fmla="*/ 2 w 50"/>
                <a:gd name="T3" fmla="*/ 12 h 51"/>
                <a:gd name="T4" fmla="*/ 2 w 50"/>
                <a:gd name="T5" fmla="*/ 12 h 51"/>
                <a:gd name="T6" fmla="*/ 2 w 50"/>
                <a:gd name="T7" fmla="*/ 12 h 51"/>
                <a:gd name="T8" fmla="*/ 2 w 50"/>
                <a:gd name="T9" fmla="*/ 10 h 51"/>
                <a:gd name="T10" fmla="*/ 2 w 50"/>
                <a:gd name="T11" fmla="*/ 7 h 51"/>
                <a:gd name="T12" fmla="*/ 2 w 50"/>
                <a:gd name="T13" fmla="*/ 5 h 51"/>
                <a:gd name="T14" fmla="*/ 2 w 50"/>
                <a:gd name="T15" fmla="*/ 3 h 51"/>
                <a:gd name="T16" fmla="*/ 2 w 50"/>
                <a:gd name="T17" fmla="*/ 1 h 51"/>
                <a:gd name="T18" fmla="*/ 2 w 50"/>
                <a:gd name="T19" fmla="*/ 0 h 51"/>
                <a:gd name="T20" fmla="*/ 2 w 50"/>
                <a:gd name="T21" fmla="*/ 1 h 51"/>
                <a:gd name="T22" fmla="*/ 2 w 50"/>
                <a:gd name="T23" fmla="*/ 4 h 51"/>
                <a:gd name="T24" fmla="*/ 2 w 50"/>
                <a:gd name="T25" fmla="*/ 6 h 51"/>
                <a:gd name="T26" fmla="*/ 2 w 50"/>
                <a:gd name="T27" fmla="*/ 7 h 51"/>
                <a:gd name="T28" fmla="*/ 2 w 50"/>
                <a:gd name="T29" fmla="*/ 9 h 51"/>
                <a:gd name="T30" fmla="*/ 2 w 50"/>
                <a:gd name="T31" fmla="*/ 9 h 51"/>
                <a:gd name="T32" fmla="*/ 2 w 50"/>
                <a:gd name="T33" fmla="*/ 7 h 51"/>
                <a:gd name="T34" fmla="*/ 2 w 50"/>
                <a:gd name="T35" fmla="*/ 4 h 51"/>
                <a:gd name="T36" fmla="*/ 2 w 50"/>
                <a:gd name="T37" fmla="*/ 4 h 51"/>
                <a:gd name="T38" fmla="*/ 2 w 50"/>
                <a:gd name="T39" fmla="*/ 6 h 51"/>
                <a:gd name="T40" fmla="*/ 2 w 50"/>
                <a:gd name="T41" fmla="*/ 12 h 51"/>
                <a:gd name="T42" fmla="*/ 2 w 50"/>
                <a:gd name="T43" fmla="*/ 12 h 51"/>
                <a:gd name="T44" fmla="*/ 2 w 50"/>
                <a:gd name="T45" fmla="*/ 12 h 51"/>
                <a:gd name="T46" fmla="*/ 2 w 50"/>
                <a:gd name="T47" fmla="*/ 12 h 51"/>
                <a:gd name="T48" fmla="*/ 2 w 50"/>
                <a:gd name="T49" fmla="*/ 12 h 51"/>
                <a:gd name="T50" fmla="*/ 2 w 50"/>
                <a:gd name="T51" fmla="*/ 12 h 51"/>
                <a:gd name="T52" fmla="*/ 2 w 50"/>
                <a:gd name="T53" fmla="*/ 12 h 51"/>
                <a:gd name="T54" fmla="*/ 2 w 50"/>
                <a:gd name="T55" fmla="*/ 12 h 51"/>
                <a:gd name="T56" fmla="*/ 2 w 50"/>
                <a:gd name="T57" fmla="*/ 12 h 51"/>
                <a:gd name="T58" fmla="*/ 1 w 50"/>
                <a:gd name="T59" fmla="*/ 12 h 51"/>
                <a:gd name="T60" fmla="*/ 0 w 50"/>
                <a:gd name="T61" fmla="*/ 12 h 51"/>
                <a:gd name="T62" fmla="*/ 0 w 50"/>
                <a:gd name="T63" fmla="*/ 12 h 51"/>
                <a:gd name="T64" fmla="*/ 1 w 50"/>
                <a:gd name="T65" fmla="*/ 12 h 51"/>
                <a:gd name="T66" fmla="*/ 2 w 50"/>
                <a:gd name="T67" fmla="*/ 12 h 51"/>
                <a:gd name="T68" fmla="*/ 2 w 50"/>
                <a:gd name="T69" fmla="*/ 12 h 51"/>
                <a:gd name="T70" fmla="*/ 2 w 50"/>
                <a:gd name="T71" fmla="*/ 12 h 51"/>
                <a:gd name="T72" fmla="*/ 2 w 50"/>
                <a:gd name="T73" fmla="*/ 12 h 51"/>
                <a:gd name="T74" fmla="*/ 2 w 50"/>
                <a:gd name="T75" fmla="*/ 12 h 51"/>
                <a:gd name="T76" fmla="*/ 2 w 50"/>
                <a:gd name="T77" fmla="*/ 12 h 51"/>
                <a:gd name="T78" fmla="*/ 2 w 50"/>
                <a:gd name="T79" fmla="*/ 12 h 51"/>
                <a:gd name="T80" fmla="*/ 2 w 50"/>
                <a:gd name="T81" fmla="*/ 12 h 51"/>
                <a:gd name="T82" fmla="*/ 2 w 50"/>
                <a:gd name="T83" fmla="*/ 12 h 51"/>
                <a:gd name="T84" fmla="*/ 2 w 50"/>
                <a:gd name="T85" fmla="*/ 12 h 51"/>
                <a:gd name="T86" fmla="*/ 2 w 50"/>
                <a:gd name="T87" fmla="*/ 12 h 51"/>
                <a:gd name="T88" fmla="*/ 2 w 50"/>
                <a:gd name="T89" fmla="*/ 12 h 51"/>
                <a:gd name="T90" fmla="*/ 2 w 50"/>
                <a:gd name="T91" fmla="*/ 12 h 51"/>
                <a:gd name="T92" fmla="*/ 2 w 50"/>
                <a:gd name="T93" fmla="*/ 12 h 51"/>
                <a:gd name="T94" fmla="*/ 2 w 50"/>
                <a:gd name="T95" fmla="*/ 12 h 51"/>
                <a:gd name="T96" fmla="*/ 2 w 50"/>
                <a:gd name="T97" fmla="*/ 12 h 51"/>
                <a:gd name="T98" fmla="*/ 2 w 50"/>
                <a:gd name="T99" fmla="*/ 12 h 51"/>
                <a:gd name="T100" fmla="*/ 2 w 50"/>
                <a:gd name="T101" fmla="*/ 12 h 51"/>
                <a:gd name="T102" fmla="*/ 2 w 50"/>
                <a:gd name="T103" fmla="*/ 12 h 51"/>
                <a:gd name="T104" fmla="*/ 2 w 50"/>
                <a:gd name="T105" fmla="*/ 12 h 51"/>
                <a:gd name="T106" fmla="*/ 2 w 50"/>
                <a:gd name="T107" fmla="*/ 12 h 51"/>
                <a:gd name="T108" fmla="*/ 2 w 50"/>
                <a:gd name="T109" fmla="*/ 12 h 51"/>
                <a:gd name="T110" fmla="*/ 2 w 50"/>
                <a:gd name="T111" fmla="*/ 12 h 51"/>
                <a:gd name="T112" fmla="*/ 2 w 50"/>
                <a:gd name="T113" fmla="*/ 12 h 51"/>
                <a:gd name="T114" fmla="*/ 2 w 50"/>
                <a:gd name="T115" fmla="*/ 12 h 51"/>
                <a:gd name="T116" fmla="*/ 2 w 50"/>
                <a:gd name="T117" fmla="*/ 12 h 51"/>
                <a:gd name="T118" fmla="*/ 2 w 50"/>
                <a:gd name="T119" fmla="*/ 12 h 51"/>
                <a:gd name="T120" fmla="*/ 2 w 50"/>
                <a:gd name="T121" fmla="*/ 12 h 5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0"/>
                <a:gd name="T184" fmla="*/ 0 h 51"/>
                <a:gd name="T185" fmla="*/ 50 w 50"/>
                <a:gd name="T186" fmla="*/ 51 h 5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0" h="51">
                  <a:moveTo>
                    <a:pt x="25" y="19"/>
                  </a:moveTo>
                  <a:lnTo>
                    <a:pt x="27" y="17"/>
                  </a:lnTo>
                  <a:lnTo>
                    <a:pt x="29" y="15"/>
                  </a:lnTo>
                  <a:lnTo>
                    <a:pt x="31" y="13"/>
                  </a:lnTo>
                  <a:lnTo>
                    <a:pt x="31" y="10"/>
                  </a:lnTo>
                  <a:lnTo>
                    <a:pt x="32" y="7"/>
                  </a:lnTo>
                  <a:lnTo>
                    <a:pt x="32" y="5"/>
                  </a:lnTo>
                  <a:lnTo>
                    <a:pt x="31" y="3"/>
                  </a:lnTo>
                  <a:lnTo>
                    <a:pt x="29" y="1"/>
                  </a:lnTo>
                  <a:lnTo>
                    <a:pt x="26" y="0"/>
                  </a:lnTo>
                  <a:lnTo>
                    <a:pt x="25" y="1"/>
                  </a:lnTo>
                  <a:lnTo>
                    <a:pt x="23" y="4"/>
                  </a:lnTo>
                  <a:lnTo>
                    <a:pt x="22" y="6"/>
                  </a:lnTo>
                  <a:lnTo>
                    <a:pt x="22" y="7"/>
                  </a:lnTo>
                  <a:lnTo>
                    <a:pt x="21" y="9"/>
                  </a:lnTo>
                  <a:lnTo>
                    <a:pt x="19" y="9"/>
                  </a:lnTo>
                  <a:lnTo>
                    <a:pt x="17" y="7"/>
                  </a:lnTo>
                  <a:lnTo>
                    <a:pt x="12" y="4"/>
                  </a:lnTo>
                  <a:lnTo>
                    <a:pt x="9" y="4"/>
                  </a:lnTo>
                  <a:lnTo>
                    <a:pt x="7" y="6"/>
                  </a:lnTo>
                  <a:lnTo>
                    <a:pt x="6" y="12"/>
                  </a:lnTo>
                  <a:lnTo>
                    <a:pt x="5" y="15"/>
                  </a:lnTo>
                  <a:lnTo>
                    <a:pt x="4" y="17"/>
                  </a:lnTo>
                  <a:lnTo>
                    <a:pt x="5" y="19"/>
                  </a:lnTo>
                  <a:lnTo>
                    <a:pt x="5" y="20"/>
                  </a:lnTo>
                  <a:lnTo>
                    <a:pt x="6" y="21"/>
                  </a:lnTo>
                  <a:lnTo>
                    <a:pt x="5" y="22"/>
                  </a:lnTo>
                  <a:lnTo>
                    <a:pt x="4" y="24"/>
                  </a:lnTo>
                  <a:lnTo>
                    <a:pt x="3" y="28"/>
                  </a:lnTo>
                  <a:lnTo>
                    <a:pt x="1" y="30"/>
                  </a:lnTo>
                  <a:lnTo>
                    <a:pt x="0" y="32"/>
                  </a:lnTo>
                  <a:lnTo>
                    <a:pt x="0" y="34"/>
                  </a:lnTo>
                  <a:lnTo>
                    <a:pt x="1" y="35"/>
                  </a:lnTo>
                  <a:lnTo>
                    <a:pt x="4" y="37"/>
                  </a:lnTo>
                  <a:lnTo>
                    <a:pt x="5" y="38"/>
                  </a:lnTo>
                  <a:lnTo>
                    <a:pt x="7" y="38"/>
                  </a:lnTo>
                  <a:lnTo>
                    <a:pt x="12" y="38"/>
                  </a:lnTo>
                  <a:lnTo>
                    <a:pt x="14" y="40"/>
                  </a:lnTo>
                  <a:lnTo>
                    <a:pt x="16" y="42"/>
                  </a:lnTo>
                  <a:lnTo>
                    <a:pt x="17" y="45"/>
                  </a:lnTo>
                  <a:lnTo>
                    <a:pt x="19" y="46"/>
                  </a:lnTo>
                  <a:lnTo>
                    <a:pt x="19" y="48"/>
                  </a:lnTo>
                  <a:lnTo>
                    <a:pt x="20" y="50"/>
                  </a:lnTo>
                  <a:lnTo>
                    <a:pt x="22" y="49"/>
                  </a:lnTo>
                  <a:lnTo>
                    <a:pt x="26" y="47"/>
                  </a:lnTo>
                  <a:lnTo>
                    <a:pt x="31" y="45"/>
                  </a:lnTo>
                  <a:lnTo>
                    <a:pt x="34" y="46"/>
                  </a:lnTo>
                  <a:lnTo>
                    <a:pt x="35" y="46"/>
                  </a:lnTo>
                  <a:lnTo>
                    <a:pt x="35" y="42"/>
                  </a:lnTo>
                  <a:lnTo>
                    <a:pt x="37" y="36"/>
                  </a:lnTo>
                  <a:lnTo>
                    <a:pt x="42" y="33"/>
                  </a:lnTo>
                  <a:lnTo>
                    <a:pt x="46" y="32"/>
                  </a:lnTo>
                  <a:lnTo>
                    <a:pt x="49" y="32"/>
                  </a:lnTo>
                  <a:lnTo>
                    <a:pt x="45" y="29"/>
                  </a:lnTo>
                  <a:lnTo>
                    <a:pt x="42" y="26"/>
                  </a:lnTo>
                  <a:lnTo>
                    <a:pt x="37" y="23"/>
                  </a:lnTo>
                  <a:lnTo>
                    <a:pt x="33" y="21"/>
                  </a:lnTo>
                  <a:lnTo>
                    <a:pt x="30" y="20"/>
                  </a:lnTo>
                  <a:lnTo>
                    <a:pt x="28" y="19"/>
                  </a:lnTo>
                  <a:lnTo>
                    <a:pt x="26" y="19"/>
                  </a:lnTo>
                  <a:lnTo>
                    <a:pt x="25" y="19"/>
                  </a:lnTo>
                </a:path>
              </a:pathLst>
            </a:custGeom>
            <a:solidFill>
              <a:srgbClr val="80E00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90" name="Freeform 134"/>
            <p:cNvSpPr>
              <a:spLocks/>
            </p:cNvSpPr>
            <p:nvPr/>
          </p:nvSpPr>
          <p:spPr bwMode="auto">
            <a:xfrm>
              <a:off x="1138" y="3193"/>
              <a:ext cx="47" cy="55"/>
            </a:xfrm>
            <a:custGeom>
              <a:avLst/>
              <a:gdLst>
                <a:gd name="T0" fmla="*/ 2 w 57"/>
                <a:gd name="T1" fmla="*/ 14 h 57"/>
                <a:gd name="T2" fmla="*/ 2 w 57"/>
                <a:gd name="T3" fmla="*/ 14 h 57"/>
                <a:gd name="T4" fmla="*/ 2 w 57"/>
                <a:gd name="T5" fmla="*/ 14 h 57"/>
                <a:gd name="T6" fmla="*/ 2 w 57"/>
                <a:gd name="T7" fmla="*/ 14 h 57"/>
                <a:gd name="T8" fmla="*/ 2 w 57"/>
                <a:gd name="T9" fmla="*/ 14 h 57"/>
                <a:gd name="T10" fmla="*/ 2 w 57"/>
                <a:gd name="T11" fmla="*/ 11 h 57"/>
                <a:gd name="T12" fmla="*/ 2 w 57"/>
                <a:gd name="T13" fmla="*/ 8 h 57"/>
                <a:gd name="T14" fmla="*/ 2 w 57"/>
                <a:gd name="T15" fmla="*/ 5 h 57"/>
                <a:gd name="T16" fmla="*/ 2 w 57"/>
                <a:gd name="T17" fmla="*/ 3 h 57"/>
                <a:gd name="T18" fmla="*/ 2 w 57"/>
                <a:gd name="T19" fmla="*/ 1 h 57"/>
                <a:gd name="T20" fmla="*/ 2 w 57"/>
                <a:gd name="T21" fmla="*/ 0 h 57"/>
                <a:gd name="T22" fmla="*/ 2 w 57"/>
                <a:gd name="T23" fmla="*/ 1 h 57"/>
                <a:gd name="T24" fmla="*/ 2 w 57"/>
                <a:gd name="T25" fmla="*/ 4 h 57"/>
                <a:gd name="T26" fmla="*/ 2 w 57"/>
                <a:gd name="T27" fmla="*/ 7 h 57"/>
                <a:gd name="T28" fmla="*/ 2 w 57"/>
                <a:gd name="T29" fmla="*/ 8 h 57"/>
                <a:gd name="T30" fmla="*/ 2 w 57"/>
                <a:gd name="T31" fmla="*/ 10 h 57"/>
                <a:gd name="T32" fmla="*/ 2 w 57"/>
                <a:gd name="T33" fmla="*/ 10 h 57"/>
                <a:gd name="T34" fmla="*/ 2 w 57"/>
                <a:gd name="T35" fmla="*/ 8 h 57"/>
                <a:gd name="T36" fmla="*/ 2 w 57"/>
                <a:gd name="T37" fmla="*/ 4 h 57"/>
                <a:gd name="T38" fmla="*/ 2 w 57"/>
                <a:gd name="T39" fmla="*/ 4 h 57"/>
                <a:gd name="T40" fmla="*/ 2 w 57"/>
                <a:gd name="T41" fmla="*/ 7 h 57"/>
                <a:gd name="T42" fmla="*/ 2 w 57"/>
                <a:gd name="T43" fmla="*/ 13 h 57"/>
                <a:gd name="T44" fmla="*/ 2 w 57"/>
                <a:gd name="T45" fmla="*/ 14 h 57"/>
                <a:gd name="T46" fmla="*/ 2 w 57"/>
                <a:gd name="T47" fmla="*/ 14 h 57"/>
                <a:gd name="T48" fmla="*/ 2 w 57"/>
                <a:gd name="T49" fmla="*/ 14 h 57"/>
                <a:gd name="T50" fmla="*/ 2 w 57"/>
                <a:gd name="T51" fmla="*/ 14 h 57"/>
                <a:gd name="T52" fmla="*/ 2 w 57"/>
                <a:gd name="T53" fmla="*/ 14 h 57"/>
                <a:gd name="T54" fmla="*/ 2 w 57"/>
                <a:gd name="T55" fmla="*/ 14 h 57"/>
                <a:gd name="T56" fmla="*/ 2 w 57"/>
                <a:gd name="T57" fmla="*/ 14 h 57"/>
                <a:gd name="T58" fmla="*/ 2 w 57"/>
                <a:gd name="T59" fmla="*/ 14 h 57"/>
                <a:gd name="T60" fmla="*/ 1 w 57"/>
                <a:gd name="T61" fmla="*/ 14 h 57"/>
                <a:gd name="T62" fmla="*/ 0 w 57"/>
                <a:gd name="T63" fmla="*/ 14 h 57"/>
                <a:gd name="T64" fmla="*/ 0 w 57"/>
                <a:gd name="T65" fmla="*/ 14 h 57"/>
                <a:gd name="T66" fmla="*/ 1 w 57"/>
                <a:gd name="T67" fmla="*/ 14 h 57"/>
                <a:gd name="T68" fmla="*/ 2 w 57"/>
                <a:gd name="T69" fmla="*/ 14 h 57"/>
                <a:gd name="T70" fmla="*/ 2 w 57"/>
                <a:gd name="T71" fmla="*/ 14 h 57"/>
                <a:gd name="T72" fmla="*/ 2 w 57"/>
                <a:gd name="T73" fmla="*/ 14 h 57"/>
                <a:gd name="T74" fmla="*/ 2 w 57"/>
                <a:gd name="T75" fmla="*/ 14 h 57"/>
                <a:gd name="T76" fmla="*/ 2 w 57"/>
                <a:gd name="T77" fmla="*/ 14 h 57"/>
                <a:gd name="T78" fmla="*/ 2 w 57"/>
                <a:gd name="T79" fmla="*/ 14 h 57"/>
                <a:gd name="T80" fmla="*/ 2 w 57"/>
                <a:gd name="T81" fmla="*/ 14 h 57"/>
                <a:gd name="T82" fmla="*/ 2 w 57"/>
                <a:gd name="T83" fmla="*/ 14 h 57"/>
                <a:gd name="T84" fmla="*/ 2 w 57"/>
                <a:gd name="T85" fmla="*/ 14 h 57"/>
                <a:gd name="T86" fmla="*/ 2 w 57"/>
                <a:gd name="T87" fmla="*/ 14 h 57"/>
                <a:gd name="T88" fmla="*/ 2 w 57"/>
                <a:gd name="T89" fmla="*/ 14 h 57"/>
                <a:gd name="T90" fmla="*/ 2 w 57"/>
                <a:gd name="T91" fmla="*/ 14 h 57"/>
                <a:gd name="T92" fmla="*/ 2 w 57"/>
                <a:gd name="T93" fmla="*/ 14 h 57"/>
                <a:gd name="T94" fmla="*/ 2 w 57"/>
                <a:gd name="T95" fmla="*/ 14 h 57"/>
                <a:gd name="T96" fmla="*/ 2 w 57"/>
                <a:gd name="T97" fmla="*/ 14 h 57"/>
                <a:gd name="T98" fmla="*/ 2 w 57"/>
                <a:gd name="T99" fmla="*/ 14 h 57"/>
                <a:gd name="T100" fmla="*/ 2 w 57"/>
                <a:gd name="T101" fmla="*/ 14 h 57"/>
                <a:gd name="T102" fmla="*/ 2 w 57"/>
                <a:gd name="T103" fmla="*/ 14 h 57"/>
                <a:gd name="T104" fmla="*/ 2 w 57"/>
                <a:gd name="T105" fmla="*/ 14 h 57"/>
                <a:gd name="T106" fmla="*/ 2 w 57"/>
                <a:gd name="T107" fmla="*/ 14 h 57"/>
                <a:gd name="T108" fmla="*/ 2 w 57"/>
                <a:gd name="T109" fmla="*/ 14 h 57"/>
                <a:gd name="T110" fmla="*/ 2 w 57"/>
                <a:gd name="T111" fmla="*/ 14 h 57"/>
                <a:gd name="T112" fmla="*/ 2 w 57"/>
                <a:gd name="T113" fmla="*/ 14 h 57"/>
                <a:gd name="T114" fmla="*/ 2 w 57"/>
                <a:gd name="T115" fmla="*/ 14 h 57"/>
                <a:gd name="T116" fmla="*/ 2 w 57"/>
                <a:gd name="T117" fmla="*/ 14 h 57"/>
                <a:gd name="T118" fmla="*/ 2 w 57"/>
                <a:gd name="T119" fmla="*/ 14 h 57"/>
                <a:gd name="T120" fmla="*/ 2 w 57"/>
                <a:gd name="T121" fmla="*/ 14 h 57"/>
                <a:gd name="T122" fmla="*/ 2 w 57"/>
                <a:gd name="T123" fmla="*/ 14 h 5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57"/>
                <a:gd name="T187" fmla="*/ 0 h 57"/>
                <a:gd name="T188" fmla="*/ 57 w 57"/>
                <a:gd name="T189" fmla="*/ 57 h 5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57" h="57">
                  <a:moveTo>
                    <a:pt x="29" y="21"/>
                  </a:moveTo>
                  <a:lnTo>
                    <a:pt x="29" y="21"/>
                  </a:lnTo>
                  <a:lnTo>
                    <a:pt x="31" y="19"/>
                  </a:lnTo>
                  <a:lnTo>
                    <a:pt x="33" y="17"/>
                  </a:lnTo>
                  <a:lnTo>
                    <a:pt x="36" y="14"/>
                  </a:lnTo>
                  <a:lnTo>
                    <a:pt x="36" y="11"/>
                  </a:lnTo>
                  <a:lnTo>
                    <a:pt x="37" y="8"/>
                  </a:lnTo>
                  <a:lnTo>
                    <a:pt x="37" y="5"/>
                  </a:lnTo>
                  <a:lnTo>
                    <a:pt x="36" y="3"/>
                  </a:lnTo>
                  <a:lnTo>
                    <a:pt x="34" y="1"/>
                  </a:lnTo>
                  <a:lnTo>
                    <a:pt x="30" y="0"/>
                  </a:lnTo>
                  <a:lnTo>
                    <a:pt x="29" y="1"/>
                  </a:lnTo>
                  <a:lnTo>
                    <a:pt x="26" y="4"/>
                  </a:lnTo>
                  <a:lnTo>
                    <a:pt x="25" y="7"/>
                  </a:lnTo>
                  <a:lnTo>
                    <a:pt x="25" y="8"/>
                  </a:lnTo>
                  <a:lnTo>
                    <a:pt x="24" y="10"/>
                  </a:lnTo>
                  <a:lnTo>
                    <a:pt x="21" y="10"/>
                  </a:lnTo>
                  <a:lnTo>
                    <a:pt x="19" y="8"/>
                  </a:lnTo>
                  <a:lnTo>
                    <a:pt x="14" y="4"/>
                  </a:lnTo>
                  <a:lnTo>
                    <a:pt x="10" y="4"/>
                  </a:lnTo>
                  <a:lnTo>
                    <a:pt x="8" y="7"/>
                  </a:lnTo>
                  <a:lnTo>
                    <a:pt x="7" y="13"/>
                  </a:lnTo>
                  <a:lnTo>
                    <a:pt x="6" y="17"/>
                  </a:lnTo>
                  <a:lnTo>
                    <a:pt x="5" y="19"/>
                  </a:lnTo>
                  <a:lnTo>
                    <a:pt x="6" y="21"/>
                  </a:lnTo>
                  <a:lnTo>
                    <a:pt x="6" y="22"/>
                  </a:lnTo>
                  <a:lnTo>
                    <a:pt x="7" y="24"/>
                  </a:lnTo>
                  <a:lnTo>
                    <a:pt x="6" y="25"/>
                  </a:lnTo>
                  <a:lnTo>
                    <a:pt x="5" y="27"/>
                  </a:lnTo>
                  <a:lnTo>
                    <a:pt x="3" y="31"/>
                  </a:lnTo>
                  <a:lnTo>
                    <a:pt x="1" y="34"/>
                  </a:lnTo>
                  <a:lnTo>
                    <a:pt x="0" y="36"/>
                  </a:lnTo>
                  <a:lnTo>
                    <a:pt x="0" y="38"/>
                  </a:lnTo>
                  <a:lnTo>
                    <a:pt x="1" y="39"/>
                  </a:lnTo>
                  <a:lnTo>
                    <a:pt x="4" y="41"/>
                  </a:lnTo>
                  <a:lnTo>
                    <a:pt x="6" y="42"/>
                  </a:lnTo>
                  <a:lnTo>
                    <a:pt x="8" y="42"/>
                  </a:lnTo>
                  <a:lnTo>
                    <a:pt x="13" y="43"/>
                  </a:lnTo>
                  <a:lnTo>
                    <a:pt x="16" y="45"/>
                  </a:lnTo>
                  <a:lnTo>
                    <a:pt x="18" y="47"/>
                  </a:lnTo>
                  <a:lnTo>
                    <a:pt x="19" y="50"/>
                  </a:lnTo>
                  <a:lnTo>
                    <a:pt x="21" y="52"/>
                  </a:lnTo>
                  <a:lnTo>
                    <a:pt x="21" y="54"/>
                  </a:lnTo>
                  <a:lnTo>
                    <a:pt x="22" y="56"/>
                  </a:lnTo>
                  <a:lnTo>
                    <a:pt x="25" y="55"/>
                  </a:lnTo>
                  <a:lnTo>
                    <a:pt x="30" y="53"/>
                  </a:lnTo>
                  <a:lnTo>
                    <a:pt x="36" y="50"/>
                  </a:lnTo>
                  <a:lnTo>
                    <a:pt x="39" y="52"/>
                  </a:lnTo>
                  <a:lnTo>
                    <a:pt x="40" y="52"/>
                  </a:lnTo>
                  <a:lnTo>
                    <a:pt x="40" y="47"/>
                  </a:lnTo>
                  <a:lnTo>
                    <a:pt x="43" y="40"/>
                  </a:lnTo>
                  <a:lnTo>
                    <a:pt x="48" y="37"/>
                  </a:lnTo>
                  <a:lnTo>
                    <a:pt x="53" y="36"/>
                  </a:lnTo>
                  <a:lnTo>
                    <a:pt x="56" y="36"/>
                  </a:lnTo>
                  <a:lnTo>
                    <a:pt x="51" y="32"/>
                  </a:lnTo>
                  <a:lnTo>
                    <a:pt x="48" y="29"/>
                  </a:lnTo>
                  <a:lnTo>
                    <a:pt x="43" y="26"/>
                  </a:lnTo>
                  <a:lnTo>
                    <a:pt x="38" y="24"/>
                  </a:lnTo>
                  <a:lnTo>
                    <a:pt x="35" y="22"/>
                  </a:lnTo>
                  <a:lnTo>
                    <a:pt x="32" y="21"/>
                  </a:lnTo>
                  <a:lnTo>
                    <a:pt x="30" y="21"/>
                  </a:lnTo>
                  <a:lnTo>
                    <a:pt x="29" y="21"/>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691" name="Freeform 135"/>
            <p:cNvSpPr>
              <a:spLocks/>
            </p:cNvSpPr>
            <p:nvPr/>
          </p:nvSpPr>
          <p:spPr bwMode="auto">
            <a:xfrm>
              <a:off x="1149" y="3203"/>
              <a:ext cx="17" cy="32"/>
            </a:xfrm>
            <a:custGeom>
              <a:avLst/>
              <a:gdLst>
                <a:gd name="T0" fmla="*/ 3 w 20"/>
                <a:gd name="T1" fmla="*/ 8 h 34"/>
                <a:gd name="T2" fmla="*/ 3 w 20"/>
                <a:gd name="T3" fmla="*/ 8 h 34"/>
                <a:gd name="T4" fmla="*/ 3 w 20"/>
                <a:gd name="T5" fmla="*/ 8 h 34"/>
                <a:gd name="T6" fmla="*/ 3 w 20"/>
                <a:gd name="T7" fmla="*/ 8 h 34"/>
                <a:gd name="T8" fmla="*/ 3 w 20"/>
                <a:gd name="T9" fmla="*/ 8 h 34"/>
                <a:gd name="T10" fmla="*/ 3 w 20"/>
                <a:gd name="T11" fmla="*/ 8 h 34"/>
                <a:gd name="T12" fmla="*/ 3 w 20"/>
                <a:gd name="T13" fmla="*/ 8 h 34"/>
                <a:gd name="T14" fmla="*/ 3 w 20"/>
                <a:gd name="T15" fmla="*/ 8 h 34"/>
                <a:gd name="T16" fmla="*/ 3 w 20"/>
                <a:gd name="T17" fmla="*/ 8 h 34"/>
                <a:gd name="T18" fmla="*/ 3 w 20"/>
                <a:gd name="T19" fmla="*/ 8 h 34"/>
                <a:gd name="T20" fmla="*/ 3 w 20"/>
                <a:gd name="T21" fmla="*/ 8 h 34"/>
                <a:gd name="T22" fmla="*/ 3 w 20"/>
                <a:gd name="T23" fmla="*/ 8 h 34"/>
                <a:gd name="T24" fmla="*/ 3 w 20"/>
                <a:gd name="T25" fmla="*/ 8 h 34"/>
                <a:gd name="T26" fmla="*/ 3 w 20"/>
                <a:gd name="T27" fmla="*/ 3 h 34"/>
                <a:gd name="T28" fmla="*/ 3 w 20"/>
                <a:gd name="T29" fmla="*/ 0 h 34"/>
                <a:gd name="T30" fmla="*/ 1 w 20"/>
                <a:gd name="T31" fmla="*/ 1 h 34"/>
                <a:gd name="T32" fmla="*/ 0 w 20"/>
                <a:gd name="T33" fmla="*/ 4 h 34"/>
                <a:gd name="T34" fmla="*/ 1 w 20"/>
                <a:gd name="T35" fmla="*/ 8 h 34"/>
                <a:gd name="T36" fmla="*/ 1 w 20"/>
                <a:gd name="T37" fmla="*/ 8 h 34"/>
                <a:gd name="T38" fmla="*/ 2 w 20"/>
                <a:gd name="T39" fmla="*/ 8 h 34"/>
                <a:gd name="T40" fmla="*/ 3 w 20"/>
                <a:gd name="T41" fmla="*/ 8 h 3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0"/>
                <a:gd name="T64" fmla="*/ 0 h 34"/>
                <a:gd name="T65" fmla="*/ 20 w 20"/>
                <a:gd name="T66" fmla="*/ 34 h 3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0" h="34">
                  <a:moveTo>
                    <a:pt x="4" y="25"/>
                  </a:moveTo>
                  <a:lnTo>
                    <a:pt x="5" y="30"/>
                  </a:lnTo>
                  <a:lnTo>
                    <a:pt x="5" y="33"/>
                  </a:lnTo>
                  <a:lnTo>
                    <a:pt x="7" y="33"/>
                  </a:lnTo>
                  <a:lnTo>
                    <a:pt x="13" y="30"/>
                  </a:lnTo>
                  <a:lnTo>
                    <a:pt x="15" y="27"/>
                  </a:lnTo>
                  <a:lnTo>
                    <a:pt x="17" y="25"/>
                  </a:lnTo>
                  <a:lnTo>
                    <a:pt x="18" y="22"/>
                  </a:lnTo>
                  <a:lnTo>
                    <a:pt x="19" y="19"/>
                  </a:lnTo>
                  <a:lnTo>
                    <a:pt x="18" y="16"/>
                  </a:lnTo>
                  <a:lnTo>
                    <a:pt x="17" y="14"/>
                  </a:lnTo>
                  <a:lnTo>
                    <a:pt x="14" y="11"/>
                  </a:lnTo>
                  <a:lnTo>
                    <a:pt x="10" y="8"/>
                  </a:lnTo>
                  <a:lnTo>
                    <a:pt x="5" y="3"/>
                  </a:lnTo>
                  <a:lnTo>
                    <a:pt x="3" y="0"/>
                  </a:lnTo>
                  <a:lnTo>
                    <a:pt x="1" y="1"/>
                  </a:lnTo>
                  <a:lnTo>
                    <a:pt x="0" y="4"/>
                  </a:lnTo>
                  <a:lnTo>
                    <a:pt x="1" y="8"/>
                  </a:lnTo>
                  <a:lnTo>
                    <a:pt x="1" y="14"/>
                  </a:lnTo>
                  <a:lnTo>
                    <a:pt x="2" y="20"/>
                  </a:lnTo>
                  <a:lnTo>
                    <a:pt x="4" y="25"/>
                  </a:lnTo>
                </a:path>
              </a:pathLst>
            </a:custGeom>
            <a:solidFill>
              <a:srgbClr val="00008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92" name="Freeform 136"/>
            <p:cNvSpPr>
              <a:spLocks/>
            </p:cNvSpPr>
            <p:nvPr/>
          </p:nvSpPr>
          <p:spPr bwMode="auto">
            <a:xfrm>
              <a:off x="1056" y="3490"/>
              <a:ext cx="35" cy="42"/>
            </a:xfrm>
            <a:custGeom>
              <a:avLst/>
              <a:gdLst>
                <a:gd name="T0" fmla="*/ 2 w 43"/>
                <a:gd name="T1" fmla="*/ 11 h 44"/>
                <a:gd name="T2" fmla="*/ 2 w 43"/>
                <a:gd name="T3" fmla="*/ 11 h 44"/>
                <a:gd name="T4" fmla="*/ 2 w 43"/>
                <a:gd name="T5" fmla="*/ 11 h 44"/>
                <a:gd name="T6" fmla="*/ 2 w 43"/>
                <a:gd name="T7" fmla="*/ 11 h 44"/>
                <a:gd name="T8" fmla="*/ 2 w 43"/>
                <a:gd name="T9" fmla="*/ 11 h 44"/>
                <a:gd name="T10" fmla="*/ 2 w 43"/>
                <a:gd name="T11" fmla="*/ 11 h 44"/>
                <a:gd name="T12" fmla="*/ 2 w 43"/>
                <a:gd name="T13" fmla="*/ 11 h 44"/>
                <a:gd name="T14" fmla="*/ 2 w 43"/>
                <a:gd name="T15" fmla="*/ 11 h 44"/>
                <a:gd name="T16" fmla="*/ 2 w 43"/>
                <a:gd name="T17" fmla="*/ 11 h 44"/>
                <a:gd name="T18" fmla="*/ 2 w 43"/>
                <a:gd name="T19" fmla="*/ 11 h 44"/>
                <a:gd name="T20" fmla="*/ 2 w 43"/>
                <a:gd name="T21" fmla="*/ 11 h 44"/>
                <a:gd name="T22" fmla="*/ 2 w 43"/>
                <a:gd name="T23" fmla="*/ 11 h 44"/>
                <a:gd name="T24" fmla="*/ 2 w 43"/>
                <a:gd name="T25" fmla="*/ 11 h 44"/>
                <a:gd name="T26" fmla="*/ 2 w 43"/>
                <a:gd name="T27" fmla="*/ 11 h 44"/>
                <a:gd name="T28" fmla="*/ 2 w 43"/>
                <a:gd name="T29" fmla="*/ 11 h 44"/>
                <a:gd name="T30" fmla="*/ 2 w 43"/>
                <a:gd name="T31" fmla="*/ 11 h 44"/>
                <a:gd name="T32" fmla="*/ 2 w 43"/>
                <a:gd name="T33" fmla="*/ 11 h 44"/>
                <a:gd name="T34" fmla="*/ 2 w 43"/>
                <a:gd name="T35" fmla="*/ 11 h 44"/>
                <a:gd name="T36" fmla="*/ 2 w 43"/>
                <a:gd name="T37" fmla="*/ 11 h 44"/>
                <a:gd name="T38" fmla="*/ 2 w 43"/>
                <a:gd name="T39" fmla="*/ 11 h 44"/>
                <a:gd name="T40" fmla="*/ 2 w 43"/>
                <a:gd name="T41" fmla="*/ 11 h 44"/>
                <a:gd name="T42" fmla="*/ 2 w 43"/>
                <a:gd name="T43" fmla="*/ 11 h 44"/>
                <a:gd name="T44" fmla="*/ 2 w 43"/>
                <a:gd name="T45" fmla="*/ 11 h 44"/>
                <a:gd name="T46" fmla="*/ 2 w 43"/>
                <a:gd name="T47" fmla="*/ 11 h 44"/>
                <a:gd name="T48" fmla="*/ 2 w 43"/>
                <a:gd name="T49" fmla="*/ 11 h 44"/>
                <a:gd name="T50" fmla="*/ 2 w 43"/>
                <a:gd name="T51" fmla="*/ 11 h 44"/>
                <a:gd name="T52" fmla="*/ 2 w 43"/>
                <a:gd name="T53" fmla="*/ 11 h 44"/>
                <a:gd name="T54" fmla="*/ 2 w 43"/>
                <a:gd name="T55" fmla="*/ 11 h 44"/>
                <a:gd name="T56" fmla="*/ 2 w 43"/>
                <a:gd name="T57" fmla="*/ 9 h 44"/>
                <a:gd name="T58" fmla="*/ 2 w 43"/>
                <a:gd name="T59" fmla="*/ 7 h 44"/>
                <a:gd name="T60" fmla="*/ 2 w 43"/>
                <a:gd name="T61" fmla="*/ 3 h 44"/>
                <a:gd name="T62" fmla="*/ 2 w 43"/>
                <a:gd name="T63" fmla="*/ 0 h 44"/>
                <a:gd name="T64" fmla="*/ 2 w 43"/>
                <a:gd name="T65" fmla="*/ 2 h 44"/>
                <a:gd name="T66" fmla="*/ 2 w 43"/>
                <a:gd name="T67" fmla="*/ 4 h 44"/>
                <a:gd name="T68" fmla="*/ 2 w 43"/>
                <a:gd name="T69" fmla="*/ 3 h 44"/>
                <a:gd name="T70" fmla="*/ 2 w 43"/>
                <a:gd name="T71" fmla="*/ 3 h 44"/>
                <a:gd name="T72" fmla="*/ 2 w 43"/>
                <a:gd name="T73" fmla="*/ 6 h 44"/>
                <a:gd name="T74" fmla="*/ 2 w 43"/>
                <a:gd name="T75" fmla="*/ 11 h 44"/>
                <a:gd name="T76" fmla="*/ 2 w 43"/>
                <a:gd name="T77" fmla="*/ 11 h 44"/>
                <a:gd name="T78" fmla="*/ 2 w 43"/>
                <a:gd name="T79" fmla="*/ 11 h 44"/>
                <a:gd name="T80" fmla="*/ 0 w 43"/>
                <a:gd name="T81" fmla="*/ 11 h 44"/>
                <a:gd name="T82" fmla="*/ 2 w 43"/>
                <a:gd name="T83" fmla="*/ 11 h 44"/>
                <a:gd name="T84" fmla="*/ 2 w 43"/>
                <a:gd name="T85" fmla="*/ 11 h 44"/>
                <a:gd name="T86" fmla="*/ 2 w 43"/>
                <a:gd name="T87" fmla="*/ 11 h 44"/>
                <a:gd name="T88" fmla="*/ 2 w 43"/>
                <a:gd name="T89" fmla="*/ 11 h 44"/>
                <a:gd name="T90" fmla="*/ 2 w 43"/>
                <a:gd name="T91" fmla="*/ 11 h 44"/>
                <a:gd name="T92" fmla="*/ 2 w 43"/>
                <a:gd name="T93" fmla="*/ 11 h 44"/>
                <a:gd name="T94" fmla="*/ 2 w 43"/>
                <a:gd name="T95" fmla="*/ 11 h 44"/>
                <a:gd name="T96" fmla="*/ 2 w 43"/>
                <a:gd name="T97" fmla="*/ 11 h 4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3"/>
                <a:gd name="T148" fmla="*/ 0 h 44"/>
                <a:gd name="T149" fmla="*/ 43 w 43"/>
                <a:gd name="T150" fmla="*/ 44 h 4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3" h="44">
                  <a:moveTo>
                    <a:pt x="20" y="27"/>
                  </a:moveTo>
                  <a:lnTo>
                    <a:pt x="19" y="28"/>
                  </a:lnTo>
                  <a:lnTo>
                    <a:pt x="18" y="30"/>
                  </a:lnTo>
                  <a:lnTo>
                    <a:pt x="16" y="32"/>
                  </a:lnTo>
                  <a:lnTo>
                    <a:pt x="14" y="34"/>
                  </a:lnTo>
                  <a:lnTo>
                    <a:pt x="13" y="37"/>
                  </a:lnTo>
                  <a:lnTo>
                    <a:pt x="13" y="38"/>
                  </a:lnTo>
                  <a:lnTo>
                    <a:pt x="14" y="40"/>
                  </a:lnTo>
                  <a:lnTo>
                    <a:pt x="17" y="42"/>
                  </a:lnTo>
                  <a:lnTo>
                    <a:pt x="19" y="43"/>
                  </a:lnTo>
                  <a:lnTo>
                    <a:pt x="20" y="42"/>
                  </a:lnTo>
                  <a:lnTo>
                    <a:pt x="21" y="40"/>
                  </a:lnTo>
                  <a:lnTo>
                    <a:pt x="22" y="38"/>
                  </a:lnTo>
                  <a:lnTo>
                    <a:pt x="22" y="37"/>
                  </a:lnTo>
                  <a:lnTo>
                    <a:pt x="23" y="35"/>
                  </a:lnTo>
                  <a:lnTo>
                    <a:pt x="24" y="35"/>
                  </a:lnTo>
                  <a:lnTo>
                    <a:pt x="26" y="37"/>
                  </a:lnTo>
                  <a:lnTo>
                    <a:pt x="32" y="39"/>
                  </a:lnTo>
                  <a:lnTo>
                    <a:pt x="33" y="40"/>
                  </a:lnTo>
                  <a:lnTo>
                    <a:pt x="36" y="38"/>
                  </a:lnTo>
                  <a:lnTo>
                    <a:pt x="37" y="33"/>
                  </a:lnTo>
                  <a:lnTo>
                    <a:pt x="38" y="28"/>
                  </a:lnTo>
                  <a:lnTo>
                    <a:pt x="37" y="25"/>
                  </a:lnTo>
                  <a:lnTo>
                    <a:pt x="37" y="24"/>
                  </a:lnTo>
                  <a:lnTo>
                    <a:pt x="39" y="19"/>
                  </a:lnTo>
                  <a:lnTo>
                    <a:pt x="42" y="15"/>
                  </a:lnTo>
                  <a:lnTo>
                    <a:pt x="41" y="12"/>
                  </a:lnTo>
                  <a:lnTo>
                    <a:pt x="38" y="11"/>
                  </a:lnTo>
                  <a:lnTo>
                    <a:pt x="33" y="9"/>
                  </a:lnTo>
                  <a:lnTo>
                    <a:pt x="29" y="7"/>
                  </a:lnTo>
                  <a:lnTo>
                    <a:pt x="27" y="3"/>
                  </a:lnTo>
                  <a:lnTo>
                    <a:pt x="25" y="0"/>
                  </a:lnTo>
                  <a:lnTo>
                    <a:pt x="21" y="2"/>
                  </a:lnTo>
                  <a:lnTo>
                    <a:pt x="16" y="4"/>
                  </a:lnTo>
                  <a:lnTo>
                    <a:pt x="13" y="3"/>
                  </a:lnTo>
                  <a:lnTo>
                    <a:pt x="12" y="3"/>
                  </a:lnTo>
                  <a:lnTo>
                    <a:pt x="12" y="6"/>
                  </a:lnTo>
                  <a:lnTo>
                    <a:pt x="10" y="11"/>
                  </a:lnTo>
                  <a:lnTo>
                    <a:pt x="6" y="13"/>
                  </a:lnTo>
                  <a:lnTo>
                    <a:pt x="2" y="14"/>
                  </a:lnTo>
                  <a:lnTo>
                    <a:pt x="0" y="15"/>
                  </a:lnTo>
                  <a:lnTo>
                    <a:pt x="4" y="18"/>
                  </a:lnTo>
                  <a:lnTo>
                    <a:pt x="7" y="21"/>
                  </a:lnTo>
                  <a:lnTo>
                    <a:pt x="10" y="22"/>
                  </a:lnTo>
                  <a:lnTo>
                    <a:pt x="13" y="24"/>
                  </a:lnTo>
                  <a:lnTo>
                    <a:pt x="16" y="25"/>
                  </a:lnTo>
                  <a:lnTo>
                    <a:pt x="18" y="25"/>
                  </a:lnTo>
                  <a:lnTo>
                    <a:pt x="20" y="26"/>
                  </a:lnTo>
                  <a:lnTo>
                    <a:pt x="20" y="27"/>
                  </a:lnTo>
                </a:path>
              </a:pathLst>
            </a:custGeom>
            <a:solidFill>
              <a:srgbClr val="80E00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93" name="Freeform 137"/>
            <p:cNvSpPr>
              <a:spLocks/>
            </p:cNvSpPr>
            <p:nvPr/>
          </p:nvSpPr>
          <p:spPr bwMode="auto">
            <a:xfrm>
              <a:off x="1056" y="3490"/>
              <a:ext cx="39" cy="47"/>
            </a:xfrm>
            <a:custGeom>
              <a:avLst/>
              <a:gdLst>
                <a:gd name="T0" fmla="*/ 2 w 48"/>
                <a:gd name="T1" fmla="*/ 8 h 50"/>
                <a:gd name="T2" fmla="*/ 2 w 48"/>
                <a:gd name="T3" fmla="*/ 8 h 50"/>
                <a:gd name="T4" fmla="*/ 2 w 48"/>
                <a:gd name="T5" fmla="*/ 8 h 50"/>
                <a:gd name="T6" fmla="*/ 2 w 48"/>
                <a:gd name="T7" fmla="*/ 8 h 50"/>
                <a:gd name="T8" fmla="*/ 2 w 48"/>
                <a:gd name="T9" fmla="*/ 8 h 50"/>
                <a:gd name="T10" fmla="*/ 2 w 48"/>
                <a:gd name="T11" fmla="*/ 8 h 50"/>
                <a:gd name="T12" fmla="*/ 2 w 48"/>
                <a:gd name="T13" fmla="*/ 8 h 50"/>
                <a:gd name="T14" fmla="*/ 2 w 48"/>
                <a:gd name="T15" fmla="*/ 8 h 50"/>
                <a:gd name="T16" fmla="*/ 2 w 48"/>
                <a:gd name="T17" fmla="*/ 8 h 50"/>
                <a:gd name="T18" fmla="*/ 2 w 48"/>
                <a:gd name="T19" fmla="*/ 8 h 50"/>
                <a:gd name="T20" fmla="*/ 2 w 48"/>
                <a:gd name="T21" fmla="*/ 8 h 50"/>
                <a:gd name="T22" fmla="*/ 2 w 48"/>
                <a:gd name="T23" fmla="*/ 8 h 50"/>
                <a:gd name="T24" fmla="*/ 2 w 48"/>
                <a:gd name="T25" fmla="*/ 8 h 50"/>
                <a:gd name="T26" fmla="*/ 2 w 48"/>
                <a:gd name="T27" fmla="*/ 8 h 50"/>
                <a:gd name="T28" fmla="*/ 2 w 48"/>
                <a:gd name="T29" fmla="*/ 8 h 50"/>
                <a:gd name="T30" fmla="*/ 2 w 48"/>
                <a:gd name="T31" fmla="*/ 8 h 50"/>
                <a:gd name="T32" fmla="*/ 2 w 48"/>
                <a:gd name="T33" fmla="*/ 8 h 50"/>
                <a:gd name="T34" fmla="*/ 2 w 48"/>
                <a:gd name="T35" fmla="*/ 8 h 50"/>
                <a:gd name="T36" fmla="*/ 2 w 48"/>
                <a:gd name="T37" fmla="*/ 8 h 50"/>
                <a:gd name="T38" fmla="*/ 2 w 48"/>
                <a:gd name="T39" fmla="*/ 8 h 50"/>
                <a:gd name="T40" fmla="*/ 2 w 48"/>
                <a:gd name="T41" fmla="*/ 8 h 50"/>
                <a:gd name="T42" fmla="*/ 2 w 48"/>
                <a:gd name="T43" fmla="*/ 8 h 50"/>
                <a:gd name="T44" fmla="*/ 2 w 48"/>
                <a:gd name="T45" fmla="*/ 8 h 50"/>
                <a:gd name="T46" fmla="*/ 2 w 48"/>
                <a:gd name="T47" fmla="*/ 8 h 50"/>
                <a:gd name="T48" fmla="*/ 2 w 48"/>
                <a:gd name="T49" fmla="*/ 8 h 50"/>
                <a:gd name="T50" fmla="*/ 2 w 48"/>
                <a:gd name="T51" fmla="*/ 8 h 50"/>
                <a:gd name="T52" fmla="*/ 2 w 48"/>
                <a:gd name="T53" fmla="*/ 8 h 50"/>
                <a:gd name="T54" fmla="*/ 2 w 48"/>
                <a:gd name="T55" fmla="*/ 8 h 50"/>
                <a:gd name="T56" fmla="*/ 2 w 48"/>
                <a:gd name="T57" fmla="*/ 8 h 50"/>
                <a:gd name="T58" fmla="*/ 2 w 48"/>
                <a:gd name="T59" fmla="*/ 8 h 50"/>
                <a:gd name="T60" fmla="*/ 2 w 48"/>
                <a:gd name="T61" fmla="*/ 8 h 50"/>
                <a:gd name="T62" fmla="*/ 2 w 48"/>
                <a:gd name="T63" fmla="*/ 3 h 50"/>
                <a:gd name="T64" fmla="*/ 2 w 48"/>
                <a:gd name="T65" fmla="*/ 0 h 50"/>
                <a:gd name="T66" fmla="*/ 2 w 48"/>
                <a:gd name="T67" fmla="*/ 2 h 50"/>
                <a:gd name="T68" fmla="*/ 2 w 48"/>
                <a:gd name="T69" fmla="*/ 4 h 50"/>
                <a:gd name="T70" fmla="*/ 2 w 48"/>
                <a:gd name="T71" fmla="*/ 3 h 50"/>
                <a:gd name="T72" fmla="*/ 2 w 48"/>
                <a:gd name="T73" fmla="*/ 3 h 50"/>
                <a:gd name="T74" fmla="*/ 2 w 48"/>
                <a:gd name="T75" fmla="*/ 7 h 50"/>
                <a:gd name="T76" fmla="*/ 2 w 48"/>
                <a:gd name="T77" fmla="*/ 8 h 50"/>
                <a:gd name="T78" fmla="*/ 2 w 48"/>
                <a:gd name="T79" fmla="*/ 8 h 50"/>
                <a:gd name="T80" fmla="*/ 2 w 48"/>
                <a:gd name="T81" fmla="*/ 8 h 50"/>
                <a:gd name="T82" fmla="*/ 0 w 48"/>
                <a:gd name="T83" fmla="*/ 8 h 50"/>
                <a:gd name="T84" fmla="*/ 2 w 48"/>
                <a:gd name="T85" fmla="*/ 8 h 50"/>
                <a:gd name="T86" fmla="*/ 2 w 48"/>
                <a:gd name="T87" fmla="*/ 8 h 50"/>
                <a:gd name="T88" fmla="*/ 2 w 48"/>
                <a:gd name="T89" fmla="*/ 8 h 50"/>
                <a:gd name="T90" fmla="*/ 2 w 48"/>
                <a:gd name="T91" fmla="*/ 8 h 50"/>
                <a:gd name="T92" fmla="*/ 2 w 48"/>
                <a:gd name="T93" fmla="*/ 8 h 50"/>
                <a:gd name="T94" fmla="*/ 2 w 48"/>
                <a:gd name="T95" fmla="*/ 8 h 50"/>
                <a:gd name="T96" fmla="*/ 2 w 48"/>
                <a:gd name="T97" fmla="*/ 8 h 50"/>
                <a:gd name="T98" fmla="*/ 2 w 48"/>
                <a:gd name="T99" fmla="*/ 8 h 5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8"/>
                <a:gd name="T151" fmla="*/ 0 h 50"/>
                <a:gd name="T152" fmla="*/ 48 w 48"/>
                <a:gd name="T153" fmla="*/ 50 h 5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8" h="50">
                  <a:moveTo>
                    <a:pt x="22" y="31"/>
                  </a:moveTo>
                  <a:lnTo>
                    <a:pt x="22" y="31"/>
                  </a:lnTo>
                  <a:lnTo>
                    <a:pt x="21" y="32"/>
                  </a:lnTo>
                  <a:lnTo>
                    <a:pt x="19" y="34"/>
                  </a:lnTo>
                  <a:lnTo>
                    <a:pt x="18" y="36"/>
                  </a:lnTo>
                  <a:lnTo>
                    <a:pt x="16" y="39"/>
                  </a:lnTo>
                  <a:lnTo>
                    <a:pt x="15" y="42"/>
                  </a:lnTo>
                  <a:lnTo>
                    <a:pt x="15" y="43"/>
                  </a:lnTo>
                  <a:lnTo>
                    <a:pt x="16" y="46"/>
                  </a:lnTo>
                  <a:lnTo>
                    <a:pt x="18" y="48"/>
                  </a:lnTo>
                  <a:lnTo>
                    <a:pt x="21" y="49"/>
                  </a:lnTo>
                  <a:lnTo>
                    <a:pt x="22" y="48"/>
                  </a:lnTo>
                  <a:lnTo>
                    <a:pt x="23" y="46"/>
                  </a:lnTo>
                  <a:lnTo>
                    <a:pt x="25" y="43"/>
                  </a:lnTo>
                  <a:lnTo>
                    <a:pt x="25" y="42"/>
                  </a:lnTo>
                  <a:lnTo>
                    <a:pt x="26" y="40"/>
                  </a:lnTo>
                  <a:lnTo>
                    <a:pt x="28" y="40"/>
                  </a:lnTo>
                  <a:lnTo>
                    <a:pt x="30" y="42"/>
                  </a:lnTo>
                  <a:lnTo>
                    <a:pt x="35" y="45"/>
                  </a:lnTo>
                  <a:lnTo>
                    <a:pt x="37" y="46"/>
                  </a:lnTo>
                  <a:lnTo>
                    <a:pt x="40" y="43"/>
                  </a:lnTo>
                  <a:lnTo>
                    <a:pt x="42" y="38"/>
                  </a:lnTo>
                  <a:lnTo>
                    <a:pt x="42" y="32"/>
                  </a:lnTo>
                  <a:lnTo>
                    <a:pt x="42" y="29"/>
                  </a:lnTo>
                  <a:lnTo>
                    <a:pt x="42" y="27"/>
                  </a:lnTo>
                  <a:lnTo>
                    <a:pt x="44" y="22"/>
                  </a:lnTo>
                  <a:lnTo>
                    <a:pt x="47" y="17"/>
                  </a:lnTo>
                  <a:lnTo>
                    <a:pt x="46" y="14"/>
                  </a:lnTo>
                  <a:lnTo>
                    <a:pt x="42" y="12"/>
                  </a:lnTo>
                  <a:lnTo>
                    <a:pt x="37" y="10"/>
                  </a:lnTo>
                  <a:lnTo>
                    <a:pt x="32" y="8"/>
                  </a:lnTo>
                  <a:lnTo>
                    <a:pt x="30" y="3"/>
                  </a:lnTo>
                  <a:lnTo>
                    <a:pt x="29" y="0"/>
                  </a:lnTo>
                  <a:lnTo>
                    <a:pt x="23" y="2"/>
                  </a:lnTo>
                  <a:lnTo>
                    <a:pt x="18" y="4"/>
                  </a:lnTo>
                  <a:lnTo>
                    <a:pt x="15" y="3"/>
                  </a:lnTo>
                  <a:lnTo>
                    <a:pt x="14" y="3"/>
                  </a:lnTo>
                  <a:lnTo>
                    <a:pt x="14" y="7"/>
                  </a:lnTo>
                  <a:lnTo>
                    <a:pt x="11" y="13"/>
                  </a:lnTo>
                  <a:lnTo>
                    <a:pt x="6" y="15"/>
                  </a:lnTo>
                  <a:lnTo>
                    <a:pt x="2" y="16"/>
                  </a:lnTo>
                  <a:lnTo>
                    <a:pt x="0" y="17"/>
                  </a:lnTo>
                  <a:lnTo>
                    <a:pt x="4" y="20"/>
                  </a:lnTo>
                  <a:lnTo>
                    <a:pt x="7" y="24"/>
                  </a:lnTo>
                  <a:lnTo>
                    <a:pt x="11" y="25"/>
                  </a:lnTo>
                  <a:lnTo>
                    <a:pt x="15" y="27"/>
                  </a:lnTo>
                  <a:lnTo>
                    <a:pt x="18" y="28"/>
                  </a:lnTo>
                  <a:lnTo>
                    <a:pt x="20" y="29"/>
                  </a:lnTo>
                  <a:lnTo>
                    <a:pt x="22" y="30"/>
                  </a:lnTo>
                  <a:lnTo>
                    <a:pt x="22" y="31"/>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694" name="Freeform 138"/>
            <p:cNvSpPr>
              <a:spLocks/>
            </p:cNvSpPr>
            <p:nvPr/>
          </p:nvSpPr>
          <p:spPr bwMode="auto">
            <a:xfrm>
              <a:off x="1067" y="3495"/>
              <a:ext cx="14" cy="28"/>
            </a:xfrm>
            <a:custGeom>
              <a:avLst/>
              <a:gdLst>
                <a:gd name="T0" fmla="*/ 2 w 17"/>
                <a:gd name="T1" fmla="*/ 7 h 29"/>
                <a:gd name="T2" fmla="*/ 2 w 17"/>
                <a:gd name="T3" fmla="*/ 3 h 29"/>
                <a:gd name="T4" fmla="*/ 2 w 17"/>
                <a:gd name="T5" fmla="*/ 0 h 29"/>
                <a:gd name="T6" fmla="*/ 2 w 17"/>
                <a:gd name="T7" fmla="*/ 0 h 29"/>
                <a:gd name="T8" fmla="*/ 2 w 17"/>
                <a:gd name="T9" fmla="*/ 3 h 29"/>
                <a:gd name="T10" fmla="*/ 2 w 17"/>
                <a:gd name="T11" fmla="*/ 5 h 29"/>
                <a:gd name="T12" fmla="*/ 2 w 17"/>
                <a:gd name="T13" fmla="*/ 7 h 29"/>
                <a:gd name="T14" fmla="*/ 1 w 17"/>
                <a:gd name="T15" fmla="*/ 9 h 29"/>
                <a:gd name="T16" fmla="*/ 0 w 17"/>
                <a:gd name="T17" fmla="*/ 12 h 29"/>
                <a:gd name="T18" fmla="*/ 1 w 17"/>
                <a:gd name="T19" fmla="*/ 14 h 29"/>
                <a:gd name="T20" fmla="*/ 2 w 17"/>
                <a:gd name="T21" fmla="*/ 14 h 29"/>
                <a:gd name="T22" fmla="*/ 2 w 17"/>
                <a:gd name="T23" fmla="*/ 14 h 29"/>
                <a:gd name="T24" fmla="*/ 2 w 17"/>
                <a:gd name="T25" fmla="*/ 14 h 29"/>
                <a:gd name="T26" fmla="*/ 2 w 17"/>
                <a:gd name="T27" fmla="*/ 14 h 29"/>
                <a:gd name="T28" fmla="*/ 2 w 17"/>
                <a:gd name="T29" fmla="*/ 14 h 29"/>
                <a:gd name="T30" fmla="*/ 2 w 17"/>
                <a:gd name="T31" fmla="*/ 14 h 29"/>
                <a:gd name="T32" fmla="*/ 2 w 17"/>
                <a:gd name="T33" fmla="*/ 14 h 29"/>
                <a:gd name="T34" fmla="*/ 2 w 17"/>
                <a:gd name="T35" fmla="*/ 14 h 29"/>
                <a:gd name="T36" fmla="*/ 2 w 17"/>
                <a:gd name="T37" fmla="*/ 14 h 29"/>
                <a:gd name="T38" fmla="*/ 2 w 17"/>
                <a:gd name="T39" fmla="*/ 11 h 29"/>
                <a:gd name="T40" fmla="*/ 2 w 17"/>
                <a:gd name="T41" fmla="*/ 7 h 2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29"/>
                <a:gd name="T65" fmla="*/ 17 w 17"/>
                <a:gd name="T66" fmla="*/ 29 h 2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29">
                  <a:moveTo>
                    <a:pt x="14" y="7"/>
                  </a:moveTo>
                  <a:lnTo>
                    <a:pt x="13" y="3"/>
                  </a:lnTo>
                  <a:lnTo>
                    <a:pt x="13" y="0"/>
                  </a:lnTo>
                  <a:lnTo>
                    <a:pt x="10" y="0"/>
                  </a:lnTo>
                  <a:lnTo>
                    <a:pt x="6" y="3"/>
                  </a:lnTo>
                  <a:lnTo>
                    <a:pt x="4" y="5"/>
                  </a:lnTo>
                  <a:lnTo>
                    <a:pt x="2" y="7"/>
                  </a:lnTo>
                  <a:lnTo>
                    <a:pt x="1" y="9"/>
                  </a:lnTo>
                  <a:lnTo>
                    <a:pt x="0" y="12"/>
                  </a:lnTo>
                  <a:lnTo>
                    <a:pt x="1" y="14"/>
                  </a:lnTo>
                  <a:lnTo>
                    <a:pt x="2" y="17"/>
                  </a:lnTo>
                  <a:lnTo>
                    <a:pt x="4" y="19"/>
                  </a:lnTo>
                  <a:lnTo>
                    <a:pt x="7" y="21"/>
                  </a:lnTo>
                  <a:lnTo>
                    <a:pt x="12" y="26"/>
                  </a:lnTo>
                  <a:lnTo>
                    <a:pt x="14" y="28"/>
                  </a:lnTo>
                  <a:lnTo>
                    <a:pt x="15" y="27"/>
                  </a:lnTo>
                  <a:lnTo>
                    <a:pt x="16" y="25"/>
                  </a:lnTo>
                  <a:lnTo>
                    <a:pt x="16" y="22"/>
                  </a:lnTo>
                  <a:lnTo>
                    <a:pt x="15" y="16"/>
                  </a:lnTo>
                  <a:lnTo>
                    <a:pt x="15" y="11"/>
                  </a:lnTo>
                  <a:lnTo>
                    <a:pt x="14" y="7"/>
                  </a:lnTo>
                </a:path>
              </a:pathLst>
            </a:custGeom>
            <a:solidFill>
              <a:srgbClr val="00008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95" name="Freeform 139"/>
            <p:cNvSpPr>
              <a:spLocks/>
            </p:cNvSpPr>
            <p:nvPr/>
          </p:nvSpPr>
          <p:spPr bwMode="auto">
            <a:xfrm>
              <a:off x="1134" y="3452"/>
              <a:ext cx="72" cy="84"/>
            </a:xfrm>
            <a:custGeom>
              <a:avLst/>
              <a:gdLst>
                <a:gd name="T0" fmla="*/ 2 w 87"/>
                <a:gd name="T1" fmla="*/ 11 h 88"/>
                <a:gd name="T2" fmla="*/ 2 w 87"/>
                <a:gd name="T3" fmla="*/ 11 h 88"/>
                <a:gd name="T4" fmla="*/ 2 w 87"/>
                <a:gd name="T5" fmla="*/ 11 h 88"/>
                <a:gd name="T6" fmla="*/ 2 w 87"/>
                <a:gd name="T7" fmla="*/ 7 h 88"/>
                <a:gd name="T8" fmla="*/ 2 w 87"/>
                <a:gd name="T9" fmla="*/ 2 h 88"/>
                <a:gd name="T10" fmla="*/ 2 w 87"/>
                <a:gd name="T11" fmla="*/ 7 h 88"/>
                <a:gd name="T12" fmla="*/ 2 w 87"/>
                <a:gd name="T13" fmla="*/ 11 h 88"/>
                <a:gd name="T14" fmla="*/ 2 w 87"/>
                <a:gd name="T15" fmla="*/ 11 h 88"/>
                <a:gd name="T16" fmla="*/ 2 w 87"/>
                <a:gd name="T17" fmla="*/ 6 h 88"/>
                <a:gd name="T18" fmla="*/ 2 w 87"/>
                <a:gd name="T19" fmla="*/ 0 h 88"/>
                <a:gd name="T20" fmla="*/ 2 w 87"/>
                <a:gd name="T21" fmla="*/ 1 h 88"/>
                <a:gd name="T22" fmla="*/ 2 w 87"/>
                <a:gd name="T23" fmla="*/ 8 h 88"/>
                <a:gd name="T24" fmla="*/ 2 w 87"/>
                <a:gd name="T25" fmla="*/ 11 h 88"/>
                <a:gd name="T26" fmla="*/ 2 w 87"/>
                <a:gd name="T27" fmla="*/ 11 h 88"/>
                <a:gd name="T28" fmla="*/ 2 w 87"/>
                <a:gd name="T29" fmla="*/ 11 h 88"/>
                <a:gd name="T30" fmla="*/ 2 w 87"/>
                <a:gd name="T31" fmla="*/ 11 h 88"/>
                <a:gd name="T32" fmla="*/ 2 w 87"/>
                <a:gd name="T33" fmla="*/ 11 h 88"/>
                <a:gd name="T34" fmla="*/ 0 w 87"/>
                <a:gd name="T35" fmla="*/ 11 h 88"/>
                <a:gd name="T36" fmla="*/ 2 w 87"/>
                <a:gd name="T37" fmla="*/ 11 h 88"/>
                <a:gd name="T38" fmla="*/ 2 w 87"/>
                <a:gd name="T39" fmla="*/ 11 h 88"/>
                <a:gd name="T40" fmla="*/ 2 w 87"/>
                <a:gd name="T41" fmla="*/ 11 h 88"/>
                <a:gd name="T42" fmla="*/ 2 w 87"/>
                <a:gd name="T43" fmla="*/ 11 h 88"/>
                <a:gd name="T44" fmla="*/ 2 w 87"/>
                <a:gd name="T45" fmla="*/ 11 h 88"/>
                <a:gd name="T46" fmla="*/ 2 w 87"/>
                <a:gd name="T47" fmla="*/ 11 h 88"/>
                <a:gd name="T48" fmla="*/ 2 w 87"/>
                <a:gd name="T49" fmla="*/ 11 h 88"/>
                <a:gd name="T50" fmla="*/ 2 w 87"/>
                <a:gd name="T51" fmla="*/ 11 h 88"/>
                <a:gd name="T52" fmla="*/ 2 w 87"/>
                <a:gd name="T53" fmla="*/ 11 h 88"/>
                <a:gd name="T54" fmla="*/ 2 w 87"/>
                <a:gd name="T55" fmla="*/ 11 h 88"/>
                <a:gd name="T56" fmla="*/ 2 w 87"/>
                <a:gd name="T57" fmla="*/ 11 h 88"/>
                <a:gd name="T58" fmla="*/ 2 w 87"/>
                <a:gd name="T59" fmla="*/ 11 h 88"/>
                <a:gd name="T60" fmla="*/ 2 w 87"/>
                <a:gd name="T61" fmla="*/ 11 h 88"/>
                <a:gd name="T62" fmla="*/ 2 w 87"/>
                <a:gd name="T63" fmla="*/ 11 h 88"/>
                <a:gd name="T64" fmla="*/ 2 w 87"/>
                <a:gd name="T65" fmla="*/ 11 h 88"/>
                <a:gd name="T66" fmla="*/ 2 w 87"/>
                <a:gd name="T67" fmla="*/ 11 h 88"/>
                <a:gd name="T68" fmla="*/ 2 w 87"/>
                <a:gd name="T69" fmla="*/ 11 h 88"/>
                <a:gd name="T70" fmla="*/ 2 w 87"/>
                <a:gd name="T71" fmla="*/ 11 h 8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7"/>
                <a:gd name="T109" fmla="*/ 0 h 88"/>
                <a:gd name="T110" fmla="*/ 87 w 87"/>
                <a:gd name="T111" fmla="*/ 88 h 8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7" h="88">
                  <a:moveTo>
                    <a:pt x="51" y="33"/>
                  </a:moveTo>
                  <a:lnTo>
                    <a:pt x="53" y="31"/>
                  </a:lnTo>
                  <a:lnTo>
                    <a:pt x="58" y="29"/>
                  </a:lnTo>
                  <a:lnTo>
                    <a:pt x="62" y="25"/>
                  </a:lnTo>
                  <a:lnTo>
                    <a:pt x="65" y="22"/>
                  </a:lnTo>
                  <a:lnTo>
                    <a:pt x="67" y="17"/>
                  </a:lnTo>
                  <a:lnTo>
                    <a:pt x="68" y="12"/>
                  </a:lnTo>
                  <a:lnTo>
                    <a:pt x="67" y="7"/>
                  </a:lnTo>
                  <a:lnTo>
                    <a:pt x="65" y="4"/>
                  </a:lnTo>
                  <a:lnTo>
                    <a:pt x="60" y="2"/>
                  </a:lnTo>
                  <a:lnTo>
                    <a:pt x="56" y="3"/>
                  </a:lnTo>
                  <a:lnTo>
                    <a:pt x="53" y="7"/>
                  </a:lnTo>
                  <a:lnTo>
                    <a:pt x="51" y="9"/>
                  </a:lnTo>
                  <a:lnTo>
                    <a:pt x="50" y="13"/>
                  </a:lnTo>
                  <a:lnTo>
                    <a:pt x="48" y="15"/>
                  </a:lnTo>
                  <a:lnTo>
                    <a:pt x="44" y="14"/>
                  </a:lnTo>
                  <a:lnTo>
                    <a:pt x="40" y="10"/>
                  </a:lnTo>
                  <a:lnTo>
                    <a:pt x="36" y="6"/>
                  </a:lnTo>
                  <a:lnTo>
                    <a:pt x="34" y="2"/>
                  </a:lnTo>
                  <a:lnTo>
                    <a:pt x="31" y="0"/>
                  </a:lnTo>
                  <a:lnTo>
                    <a:pt x="28" y="0"/>
                  </a:lnTo>
                  <a:lnTo>
                    <a:pt x="25" y="1"/>
                  </a:lnTo>
                  <a:lnTo>
                    <a:pt x="23" y="4"/>
                  </a:lnTo>
                  <a:lnTo>
                    <a:pt x="22" y="8"/>
                  </a:lnTo>
                  <a:lnTo>
                    <a:pt x="18" y="14"/>
                  </a:lnTo>
                  <a:lnTo>
                    <a:pt x="15" y="20"/>
                  </a:lnTo>
                  <a:lnTo>
                    <a:pt x="14" y="22"/>
                  </a:lnTo>
                  <a:lnTo>
                    <a:pt x="13" y="26"/>
                  </a:lnTo>
                  <a:lnTo>
                    <a:pt x="13" y="28"/>
                  </a:lnTo>
                  <a:lnTo>
                    <a:pt x="13" y="31"/>
                  </a:lnTo>
                  <a:lnTo>
                    <a:pt x="12" y="33"/>
                  </a:lnTo>
                  <a:lnTo>
                    <a:pt x="10" y="37"/>
                  </a:lnTo>
                  <a:lnTo>
                    <a:pt x="7" y="39"/>
                  </a:lnTo>
                  <a:lnTo>
                    <a:pt x="3" y="44"/>
                  </a:lnTo>
                  <a:lnTo>
                    <a:pt x="1" y="48"/>
                  </a:lnTo>
                  <a:lnTo>
                    <a:pt x="0" y="51"/>
                  </a:lnTo>
                  <a:lnTo>
                    <a:pt x="1" y="53"/>
                  </a:lnTo>
                  <a:lnTo>
                    <a:pt x="4" y="56"/>
                  </a:lnTo>
                  <a:lnTo>
                    <a:pt x="7" y="58"/>
                  </a:lnTo>
                  <a:lnTo>
                    <a:pt x="11" y="61"/>
                  </a:lnTo>
                  <a:lnTo>
                    <a:pt x="17" y="64"/>
                  </a:lnTo>
                  <a:lnTo>
                    <a:pt x="22" y="66"/>
                  </a:lnTo>
                  <a:lnTo>
                    <a:pt x="22" y="72"/>
                  </a:lnTo>
                  <a:lnTo>
                    <a:pt x="24" y="77"/>
                  </a:lnTo>
                  <a:lnTo>
                    <a:pt x="25" y="80"/>
                  </a:lnTo>
                  <a:lnTo>
                    <a:pt x="25" y="83"/>
                  </a:lnTo>
                  <a:lnTo>
                    <a:pt x="28" y="86"/>
                  </a:lnTo>
                  <a:lnTo>
                    <a:pt x="32" y="87"/>
                  </a:lnTo>
                  <a:lnTo>
                    <a:pt x="37" y="85"/>
                  </a:lnTo>
                  <a:lnTo>
                    <a:pt x="45" y="83"/>
                  </a:lnTo>
                  <a:lnTo>
                    <a:pt x="50" y="83"/>
                  </a:lnTo>
                  <a:lnTo>
                    <a:pt x="51" y="85"/>
                  </a:lnTo>
                  <a:lnTo>
                    <a:pt x="53" y="86"/>
                  </a:lnTo>
                  <a:lnTo>
                    <a:pt x="54" y="87"/>
                  </a:lnTo>
                  <a:lnTo>
                    <a:pt x="55" y="87"/>
                  </a:lnTo>
                  <a:lnTo>
                    <a:pt x="56" y="85"/>
                  </a:lnTo>
                  <a:lnTo>
                    <a:pt x="58" y="80"/>
                  </a:lnTo>
                  <a:lnTo>
                    <a:pt x="62" y="74"/>
                  </a:lnTo>
                  <a:lnTo>
                    <a:pt x="65" y="69"/>
                  </a:lnTo>
                  <a:lnTo>
                    <a:pt x="68" y="67"/>
                  </a:lnTo>
                  <a:lnTo>
                    <a:pt x="73" y="66"/>
                  </a:lnTo>
                  <a:lnTo>
                    <a:pt x="78" y="66"/>
                  </a:lnTo>
                  <a:lnTo>
                    <a:pt x="80" y="67"/>
                  </a:lnTo>
                  <a:lnTo>
                    <a:pt x="84" y="67"/>
                  </a:lnTo>
                  <a:lnTo>
                    <a:pt x="86" y="67"/>
                  </a:lnTo>
                  <a:lnTo>
                    <a:pt x="80" y="60"/>
                  </a:lnTo>
                  <a:lnTo>
                    <a:pt x="75" y="53"/>
                  </a:lnTo>
                  <a:lnTo>
                    <a:pt x="68" y="48"/>
                  </a:lnTo>
                  <a:lnTo>
                    <a:pt x="63" y="42"/>
                  </a:lnTo>
                  <a:lnTo>
                    <a:pt x="58" y="38"/>
                  </a:lnTo>
                  <a:lnTo>
                    <a:pt x="52" y="36"/>
                  </a:lnTo>
                  <a:lnTo>
                    <a:pt x="51" y="34"/>
                  </a:lnTo>
                  <a:lnTo>
                    <a:pt x="51" y="33"/>
                  </a:lnTo>
                </a:path>
              </a:pathLst>
            </a:custGeom>
            <a:solidFill>
              <a:srgbClr val="80E00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96" name="Freeform 140"/>
            <p:cNvSpPr>
              <a:spLocks/>
            </p:cNvSpPr>
            <p:nvPr/>
          </p:nvSpPr>
          <p:spPr bwMode="auto">
            <a:xfrm>
              <a:off x="1134" y="3452"/>
              <a:ext cx="76" cy="90"/>
            </a:xfrm>
            <a:custGeom>
              <a:avLst/>
              <a:gdLst>
                <a:gd name="T0" fmla="*/ 2 w 92"/>
                <a:gd name="T1" fmla="*/ 11 h 94"/>
                <a:gd name="T2" fmla="*/ 2 w 92"/>
                <a:gd name="T3" fmla="*/ 11 h 94"/>
                <a:gd name="T4" fmla="*/ 2 w 92"/>
                <a:gd name="T5" fmla="*/ 11 h 94"/>
                <a:gd name="T6" fmla="*/ 2 w 92"/>
                <a:gd name="T7" fmla="*/ 11 h 94"/>
                <a:gd name="T8" fmla="*/ 2 w 92"/>
                <a:gd name="T9" fmla="*/ 4 h 94"/>
                <a:gd name="T10" fmla="*/ 2 w 92"/>
                <a:gd name="T11" fmla="*/ 3 h 94"/>
                <a:gd name="T12" fmla="*/ 2 w 92"/>
                <a:gd name="T13" fmla="*/ 10 h 94"/>
                <a:gd name="T14" fmla="*/ 2 w 92"/>
                <a:gd name="T15" fmla="*/ 11 h 94"/>
                <a:gd name="T16" fmla="*/ 2 w 92"/>
                <a:gd name="T17" fmla="*/ 11 h 94"/>
                <a:gd name="T18" fmla="*/ 2 w 92"/>
                <a:gd name="T19" fmla="*/ 2 h 94"/>
                <a:gd name="T20" fmla="*/ 2 w 92"/>
                <a:gd name="T21" fmla="*/ 0 h 94"/>
                <a:gd name="T22" fmla="*/ 2 w 92"/>
                <a:gd name="T23" fmla="*/ 4 h 94"/>
                <a:gd name="T24" fmla="*/ 2 w 92"/>
                <a:gd name="T25" fmla="*/ 11 h 94"/>
                <a:gd name="T26" fmla="*/ 2 w 92"/>
                <a:gd name="T27" fmla="*/ 11 h 94"/>
                <a:gd name="T28" fmla="*/ 2 w 92"/>
                <a:gd name="T29" fmla="*/ 11 h 94"/>
                <a:gd name="T30" fmla="*/ 2 w 92"/>
                <a:gd name="T31" fmla="*/ 11 h 94"/>
                <a:gd name="T32" fmla="*/ 2 w 92"/>
                <a:gd name="T33" fmla="*/ 11 h 94"/>
                <a:gd name="T34" fmla="*/ 1 w 92"/>
                <a:gd name="T35" fmla="*/ 11 h 94"/>
                <a:gd name="T36" fmla="*/ 1 w 92"/>
                <a:gd name="T37" fmla="*/ 11 h 94"/>
                <a:gd name="T38" fmla="*/ 2 w 92"/>
                <a:gd name="T39" fmla="*/ 11 h 94"/>
                <a:gd name="T40" fmla="*/ 2 w 92"/>
                <a:gd name="T41" fmla="*/ 11 h 94"/>
                <a:gd name="T42" fmla="*/ 2 w 92"/>
                <a:gd name="T43" fmla="*/ 11 h 94"/>
                <a:gd name="T44" fmla="*/ 2 w 92"/>
                <a:gd name="T45" fmla="*/ 11 h 94"/>
                <a:gd name="T46" fmla="*/ 2 w 92"/>
                <a:gd name="T47" fmla="*/ 11 h 94"/>
                <a:gd name="T48" fmla="*/ 2 w 92"/>
                <a:gd name="T49" fmla="*/ 11 h 94"/>
                <a:gd name="T50" fmla="*/ 2 w 92"/>
                <a:gd name="T51" fmla="*/ 11 h 94"/>
                <a:gd name="T52" fmla="*/ 2 w 92"/>
                <a:gd name="T53" fmla="*/ 11 h 94"/>
                <a:gd name="T54" fmla="*/ 2 w 92"/>
                <a:gd name="T55" fmla="*/ 11 h 94"/>
                <a:gd name="T56" fmla="*/ 2 w 92"/>
                <a:gd name="T57" fmla="*/ 11 h 94"/>
                <a:gd name="T58" fmla="*/ 2 w 92"/>
                <a:gd name="T59" fmla="*/ 11 h 94"/>
                <a:gd name="T60" fmla="*/ 2 w 92"/>
                <a:gd name="T61" fmla="*/ 11 h 94"/>
                <a:gd name="T62" fmla="*/ 2 w 92"/>
                <a:gd name="T63" fmla="*/ 11 h 94"/>
                <a:gd name="T64" fmla="*/ 2 w 92"/>
                <a:gd name="T65" fmla="*/ 11 h 94"/>
                <a:gd name="T66" fmla="*/ 2 w 92"/>
                <a:gd name="T67" fmla="*/ 11 h 94"/>
                <a:gd name="T68" fmla="*/ 2 w 92"/>
                <a:gd name="T69" fmla="*/ 11 h 94"/>
                <a:gd name="T70" fmla="*/ 2 w 92"/>
                <a:gd name="T71" fmla="*/ 11 h 94"/>
                <a:gd name="T72" fmla="*/ 2 w 92"/>
                <a:gd name="T73" fmla="*/ 11 h 9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92"/>
                <a:gd name="T112" fmla="*/ 0 h 94"/>
                <a:gd name="T113" fmla="*/ 92 w 92"/>
                <a:gd name="T114" fmla="*/ 94 h 9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92" h="94">
                  <a:moveTo>
                    <a:pt x="53" y="35"/>
                  </a:moveTo>
                  <a:lnTo>
                    <a:pt x="53" y="35"/>
                  </a:lnTo>
                  <a:lnTo>
                    <a:pt x="57" y="33"/>
                  </a:lnTo>
                  <a:lnTo>
                    <a:pt x="61" y="31"/>
                  </a:lnTo>
                  <a:lnTo>
                    <a:pt x="65" y="27"/>
                  </a:lnTo>
                  <a:lnTo>
                    <a:pt x="69" y="23"/>
                  </a:lnTo>
                  <a:lnTo>
                    <a:pt x="72" y="18"/>
                  </a:lnTo>
                  <a:lnTo>
                    <a:pt x="72" y="13"/>
                  </a:lnTo>
                  <a:lnTo>
                    <a:pt x="72" y="8"/>
                  </a:lnTo>
                  <a:lnTo>
                    <a:pt x="68" y="4"/>
                  </a:lnTo>
                  <a:lnTo>
                    <a:pt x="63" y="2"/>
                  </a:lnTo>
                  <a:lnTo>
                    <a:pt x="59" y="3"/>
                  </a:lnTo>
                  <a:lnTo>
                    <a:pt x="57" y="7"/>
                  </a:lnTo>
                  <a:lnTo>
                    <a:pt x="54" y="10"/>
                  </a:lnTo>
                  <a:lnTo>
                    <a:pt x="52" y="14"/>
                  </a:lnTo>
                  <a:lnTo>
                    <a:pt x="50" y="16"/>
                  </a:lnTo>
                  <a:lnTo>
                    <a:pt x="46" y="15"/>
                  </a:lnTo>
                  <a:lnTo>
                    <a:pt x="43" y="11"/>
                  </a:lnTo>
                  <a:lnTo>
                    <a:pt x="38" y="6"/>
                  </a:lnTo>
                  <a:lnTo>
                    <a:pt x="35" y="2"/>
                  </a:lnTo>
                  <a:lnTo>
                    <a:pt x="33" y="0"/>
                  </a:lnTo>
                  <a:lnTo>
                    <a:pt x="30" y="0"/>
                  </a:lnTo>
                  <a:lnTo>
                    <a:pt x="27" y="1"/>
                  </a:lnTo>
                  <a:lnTo>
                    <a:pt x="25" y="4"/>
                  </a:lnTo>
                  <a:lnTo>
                    <a:pt x="22" y="9"/>
                  </a:lnTo>
                  <a:lnTo>
                    <a:pt x="19" y="15"/>
                  </a:lnTo>
                  <a:lnTo>
                    <a:pt x="16" y="21"/>
                  </a:lnTo>
                  <a:lnTo>
                    <a:pt x="15" y="24"/>
                  </a:lnTo>
                  <a:lnTo>
                    <a:pt x="14" y="28"/>
                  </a:lnTo>
                  <a:lnTo>
                    <a:pt x="14" y="30"/>
                  </a:lnTo>
                  <a:lnTo>
                    <a:pt x="14" y="33"/>
                  </a:lnTo>
                  <a:lnTo>
                    <a:pt x="13" y="35"/>
                  </a:lnTo>
                  <a:lnTo>
                    <a:pt x="11" y="39"/>
                  </a:lnTo>
                  <a:lnTo>
                    <a:pt x="7" y="42"/>
                  </a:lnTo>
                  <a:lnTo>
                    <a:pt x="3" y="47"/>
                  </a:lnTo>
                  <a:lnTo>
                    <a:pt x="1" y="51"/>
                  </a:lnTo>
                  <a:lnTo>
                    <a:pt x="0" y="55"/>
                  </a:lnTo>
                  <a:lnTo>
                    <a:pt x="1" y="57"/>
                  </a:lnTo>
                  <a:lnTo>
                    <a:pt x="4" y="60"/>
                  </a:lnTo>
                  <a:lnTo>
                    <a:pt x="7" y="62"/>
                  </a:lnTo>
                  <a:lnTo>
                    <a:pt x="12" y="65"/>
                  </a:lnTo>
                  <a:lnTo>
                    <a:pt x="18" y="68"/>
                  </a:lnTo>
                  <a:lnTo>
                    <a:pt x="22" y="71"/>
                  </a:lnTo>
                  <a:lnTo>
                    <a:pt x="24" y="77"/>
                  </a:lnTo>
                  <a:lnTo>
                    <a:pt x="26" y="82"/>
                  </a:lnTo>
                  <a:lnTo>
                    <a:pt x="27" y="86"/>
                  </a:lnTo>
                  <a:lnTo>
                    <a:pt x="27" y="89"/>
                  </a:lnTo>
                  <a:lnTo>
                    <a:pt x="30" y="92"/>
                  </a:lnTo>
                  <a:lnTo>
                    <a:pt x="33" y="93"/>
                  </a:lnTo>
                  <a:lnTo>
                    <a:pt x="40" y="91"/>
                  </a:lnTo>
                  <a:lnTo>
                    <a:pt x="47" y="89"/>
                  </a:lnTo>
                  <a:lnTo>
                    <a:pt x="52" y="89"/>
                  </a:lnTo>
                  <a:lnTo>
                    <a:pt x="55" y="91"/>
                  </a:lnTo>
                  <a:lnTo>
                    <a:pt x="57" y="92"/>
                  </a:lnTo>
                  <a:lnTo>
                    <a:pt x="58" y="93"/>
                  </a:lnTo>
                  <a:lnTo>
                    <a:pt x="59" y="93"/>
                  </a:lnTo>
                  <a:lnTo>
                    <a:pt x="59" y="91"/>
                  </a:lnTo>
                  <a:lnTo>
                    <a:pt x="61" y="85"/>
                  </a:lnTo>
                  <a:lnTo>
                    <a:pt x="65" y="79"/>
                  </a:lnTo>
                  <a:lnTo>
                    <a:pt x="69" y="74"/>
                  </a:lnTo>
                  <a:lnTo>
                    <a:pt x="72" y="72"/>
                  </a:lnTo>
                  <a:lnTo>
                    <a:pt x="77" y="71"/>
                  </a:lnTo>
                  <a:lnTo>
                    <a:pt x="82" y="71"/>
                  </a:lnTo>
                  <a:lnTo>
                    <a:pt x="85" y="72"/>
                  </a:lnTo>
                  <a:lnTo>
                    <a:pt x="89" y="72"/>
                  </a:lnTo>
                  <a:lnTo>
                    <a:pt x="91" y="72"/>
                  </a:lnTo>
                  <a:lnTo>
                    <a:pt x="85" y="64"/>
                  </a:lnTo>
                  <a:lnTo>
                    <a:pt x="79" y="57"/>
                  </a:lnTo>
                  <a:lnTo>
                    <a:pt x="72" y="51"/>
                  </a:lnTo>
                  <a:lnTo>
                    <a:pt x="66" y="45"/>
                  </a:lnTo>
                  <a:lnTo>
                    <a:pt x="61" y="41"/>
                  </a:lnTo>
                  <a:lnTo>
                    <a:pt x="56" y="38"/>
                  </a:lnTo>
                  <a:lnTo>
                    <a:pt x="54" y="36"/>
                  </a:lnTo>
                  <a:lnTo>
                    <a:pt x="53" y="35"/>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697" name="Freeform 141"/>
            <p:cNvSpPr>
              <a:spLocks/>
            </p:cNvSpPr>
            <p:nvPr/>
          </p:nvSpPr>
          <p:spPr bwMode="auto">
            <a:xfrm>
              <a:off x="1156" y="3465"/>
              <a:ext cx="29" cy="61"/>
            </a:xfrm>
            <a:custGeom>
              <a:avLst/>
              <a:gdLst>
                <a:gd name="T0" fmla="*/ 1 w 35"/>
                <a:gd name="T1" fmla="*/ 15 h 63"/>
                <a:gd name="T2" fmla="*/ 1 w 35"/>
                <a:gd name="T3" fmla="*/ 15 h 63"/>
                <a:gd name="T4" fmla="*/ 1 w 35"/>
                <a:gd name="T5" fmla="*/ 15 h 63"/>
                <a:gd name="T6" fmla="*/ 1 w 35"/>
                <a:gd name="T7" fmla="*/ 15 h 63"/>
                <a:gd name="T8" fmla="*/ 2 w 35"/>
                <a:gd name="T9" fmla="*/ 15 h 63"/>
                <a:gd name="T10" fmla="*/ 2 w 35"/>
                <a:gd name="T11" fmla="*/ 15 h 63"/>
                <a:gd name="T12" fmla="*/ 2 w 35"/>
                <a:gd name="T13" fmla="*/ 15 h 63"/>
                <a:gd name="T14" fmla="*/ 2 w 35"/>
                <a:gd name="T15" fmla="*/ 15 h 63"/>
                <a:gd name="T16" fmla="*/ 2 w 35"/>
                <a:gd name="T17" fmla="*/ 15 h 63"/>
                <a:gd name="T18" fmla="*/ 2 w 35"/>
                <a:gd name="T19" fmla="*/ 15 h 63"/>
                <a:gd name="T20" fmla="*/ 2 w 35"/>
                <a:gd name="T21" fmla="*/ 15 h 63"/>
                <a:gd name="T22" fmla="*/ 2 w 35"/>
                <a:gd name="T23" fmla="*/ 15 h 63"/>
                <a:gd name="T24" fmla="*/ 2 w 35"/>
                <a:gd name="T25" fmla="*/ 15 h 63"/>
                <a:gd name="T26" fmla="*/ 2 w 35"/>
                <a:gd name="T27" fmla="*/ 15 h 63"/>
                <a:gd name="T28" fmla="*/ 2 w 35"/>
                <a:gd name="T29" fmla="*/ 15 h 63"/>
                <a:gd name="T30" fmla="*/ 2 w 35"/>
                <a:gd name="T31" fmla="*/ 15 h 63"/>
                <a:gd name="T32" fmla="*/ 2 w 35"/>
                <a:gd name="T33" fmla="*/ 15 h 63"/>
                <a:gd name="T34" fmla="*/ 2 w 35"/>
                <a:gd name="T35" fmla="*/ 6 h 63"/>
                <a:gd name="T36" fmla="*/ 2 w 35"/>
                <a:gd name="T37" fmla="*/ 0 h 63"/>
                <a:gd name="T38" fmla="*/ 2 w 35"/>
                <a:gd name="T39" fmla="*/ 1 h 63"/>
                <a:gd name="T40" fmla="*/ 2 w 35"/>
                <a:gd name="T41" fmla="*/ 6 h 63"/>
                <a:gd name="T42" fmla="*/ 1 w 35"/>
                <a:gd name="T43" fmla="*/ 15 h 63"/>
                <a:gd name="T44" fmla="*/ 0 w 35"/>
                <a:gd name="T45" fmla="*/ 15 h 63"/>
                <a:gd name="T46" fmla="*/ 0 w 35"/>
                <a:gd name="T47" fmla="*/ 15 h 63"/>
                <a:gd name="T48" fmla="*/ 1 w 35"/>
                <a:gd name="T49" fmla="*/ 15 h 6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5"/>
                <a:gd name="T76" fmla="*/ 0 h 63"/>
                <a:gd name="T77" fmla="*/ 35 w 35"/>
                <a:gd name="T78" fmla="*/ 63 h 6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5" h="63">
                  <a:moveTo>
                    <a:pt x="1" y="45"/>
                  </a:moveTo>
                  <a:lnTo>
                    <a:pt x="1" y="50"/>
                  </a:lnTo>
                  <a:lnTo>
                    <a:pt x="1" y="55"/>
                  </a:lnTo>
                  <a:lnTo>
                    <a:pt x="1" y="58"/>
                  </a:lnTo>
                  <a:lnTo>
                    <a:pt x="2" y="61"/>
                  </a:lnTo>
                  <a:lnTo>
                    <a:pt x="3" y="62"/>
                  </a:lnTo>
                  <a:lnTo>
                    <a:pt x="6" y="62"/>
                  </a:lnTo>
                  <a:lnTo>
                    <a:pt x="9" y="61"/>
                  </a:lnTo>
                  <a:lnTo>
                    <a:pt x="16" y="58"/>
                  </a:lnTo>
                  <a:lnTo>
                    <a:pt x="24" y="55"/>
                  </a:lnTo>
                  <a:lnTo>
                    <a:pt x="28" y="52"/>
                  </a:lnTo>
                  <a:lnTo>
                    <a:pt x="31" y="47"/>
                  </a:lnTo>
                  <a:lnTo>
                    <a:pt x="34" y="42"/>
                  </a:lnTo>
                  <a:lnTo>
                    <a:pt x="34" y="37"/>
                  </a:lnTo>
                  <a:lnTo>
                    <a:pt x="31" y="32"/>
                  </a:lnTo>
                  <a:lnTo>
                    <a:pt x="26" y="26"/>
                  </a:lnTo>
                  <a:lnTo>
                    <a:pt x="20" y="20"/>
                  </a:lnTo>
                  <a:lnTo>
                    <a:pt x="14" y="6"/>
                  </a:lnTo>
                  <a:lnTo>
                    <a:pt x="9" y="0"/>
                  </a:lnTo>
                  <a:lnTo>
                    <a:pt x="6" y="1"/>
                  </a:lnTo>
                  <a:lnTo>
                    <a:pt x="3" y="6"/>
                  </a:lnTo>
                  <a:lnTo>
                    <a:pt x="1" y="16"/>
                  </a:lnTo>
                  <a:lnTo>
                    <a:pt x="0" y="26"/>
                  </a:lnTo>
                  <a:lnTo>
                    <a:pt x="0" y="37"/>
                  </a:lnTo>
                  <a:lnTo>
                    <a:pt x="1" y="45"/>
                  </a:lnTo>
                </a:path>
              </a:pathLst>
            </a:custGeom>
            <a:solidFill>
              <a:srgbClr val="00008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98" name="Freeform 142"/>
            <p:cNvSpPr>
              <a:spLocks/>
            </p:cNvSpPr>
            <p:nvPr/>
          </p:nvSpPr>
          <p:spPr bwMode="auto">
            <a:xfrm>
              <a:off x="1006" y="3312"/>
              <a:ext cx="69" cy="71"/>
            </a:xfrm>
            <a:custGeom>
              <a:avLst/>
              <a:gdLst>
                <a:gd name="T0" fmla="*/ 3 w 82"/>
                <a:gd name="T1" fmla="*/ 9 h 75"/>
                <a:gd name="T2" fmla="*/ 3 w 82"/>
                <a:gd name="T3" fmla="*/ 7 h 75"/>
                <a:gd name="T4" fmla="*/ 3 w 82"/>
                <a:gd name="T5" fmla="*/ 3 h 75"/>
                <a:gd name="T6" fmla="*/ 3 w 82"/>
                <a:gd name="T7" fmla="*/ 3 h 75"/>
                <a:gd name="T8" fmla="*/ 3 w 82"/>
                <a:gd name="T9" fmla="*/ 7 h 75"/>
                <a:gd name="T10" fmla="*/ 3 w 82"/>
                <a:gd name="T11" fmla="*/ 9 h 75"/>
                <a:gd name="T12" fmla="*/ 3 w 82"/>
                <a:gd name="T13" fmla="*/ 9 h 75"/>
                <a:gd name="T14" fmla="*/ 3 w 82"/>
                <a:gd name="T15" fmla="*/ 9 h 75"/>
                <a:gd name="T16" fmla="*/ 3 w 82"/>
                <a:gd name="T17" fmla="*/ 9 h 75"/>
                <a:gd name="T18" fmla="*/ 3 w 82"/>
                <a:gd name="T19" fmla="*/ 9 h 75"/>
                <a:gd name="T20" fmla="*/ 1 w 82"/>
                <a:gd name="T21" fmla="*/ 9 h 75"/>
                <a:gd name="T22" fmla="*/ 2 w 82"/>
                <a:gd name="T23" fmla="*/ 9 h 75"/>
                <a:gd name="T24" fmla="*/ 3 w 82"/>
                <a:gd name="T25" fmla="*/ 9 h 75"/>
                <a:gd name="T26" fmla="*/ 3 w 82"/>
                <a:gd name="T27" fmla="*/ 9 h 75"/>
                <a:gd name="T28" fmla="*/ 3 w 82"/>
                <a:gd name="T29" fmla="*/ 9 h 75"/>
                <a:gd name="T30" fmla="*/ 3 w 82"/>
                <a:gd name="T31" fmla="*/ 9 h 75"/>
                <a:gd name="T32" fmla="*/ 3 w 82"/>
                <a:gd name="T33" fmla="*/ 9 h 75"/>
                <a:gd name="T34" fmla="*/ 3 w 82"/>
                <a:gd name="T35" fmla="*/ 9 h 75"/>
                <a:gd name="T36" fmla="*/ 3 w 82"/>
                <a:gd name="T37" fmla="*/ 9 h 75"/>
                <a:gd name="T38" fmla="*/ 3 w 82"/>
                <a:gd name="T39" fmla="*/ 9 h 75"/>
                <a:gd name="T40" fmla="*/ 3 w 82"/>
                <a:gd name="T41" fmla="*/ 9 h 75"/>
                <a:gd name="T42" fmla="*/ 3 w 82"/>
                <a:gd name="T43" fmla="*/ 9 h 75"/>
                <a:gd name="T44" fmla="*/ 3 w 82"/>
                <a:gd name="T45" fmla="*/ 9 h 75"/>
                <a:gd name="T46" fmla="*/ 3 w 82"/>
                <a:gd name="T47" fmla="*/ 9 h 75"/>
                <a:gd name="T48" fmla="*/ 3 w 82"/>
                <a:gd name="T49" fmla="*/ 9 h 75"/>
                <a:gd name="T50" fmla="*/ 3 w 82"/>
                <a:gd name="T51" fmla="*/ 9 h 75"/>
                <a:gd name="T52" fmla="*/ 3 w 82"/>
                <a:gd name="T53" fmla="*/ 9 h 75"/>
                <a:gd name="T54" fmla="*/ 3 w 82"/>
                <a:gd name="T55" fmla="*/ 9 h 75"/>
                <a:gd name="T56" fmla="*/ 3 w 82"/>
                <a:gd name="T57" fmla="*/ 9 h 75"/>
                <a:gd name="T58" fmla="*/ 3 w 82"/>
                <a:gd name="T59" fmla="*/ 9 h 75"/>
                <a:gd name="T60" fmla="*/ 3 w 82"/>
                <a:gd name="T61" fmla="*/ 3 h 75"/>
                <a:gd name="T62" fmla="*/ 3 w 82"/>
                <a:gd name="T63" fmla="*/ 0 h 75"/>
                <a:gd name="T64" fmla="*/ 3 w 82"/>
                <a:gd name="T65" fmla="*/ 7 h 75"/>
                <a:gd name="T66" fmla="*/ 3 w 82"/>
                <a:gd name="T67" fmla="*/ 9 h 75"/>
                <a:gd name="T68" fmla="*/ 3 w 82"/>
                <a:gd name="T69" fmla="*/ 9 h 75"/>
                <a:gd name="T70" fmla="*/ 3 w 82"/>
                <a:gd name="T71" fmla="*/ 9 h 7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2"/>
                <a:gd name="T109" fmla="*/ 0 h 75"/>
                <a:gd name="T110" fmla="*/ 82 w 82"/>
                <a:gd name="T111" fmla="*/ 75 h 7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2" h="75">
                  <a:moveTo>
                    <a:pt x="41" y="14"/>
                  </a:moveTo>
                  <a:lnTo>
                    <a:pt x="41" y="11"/>
                  </a:lnTo>
                  <a:lnTo>
                    <a:pt x="42" y="8"/>
                  </a:lnTo>
                  <a:lnTo>
                    <a:pt x="42" y="7"/>
                  </a:lnTo>
                  <a:lnTo>
                    <a:pt x="41" y="4"/>
                  </a:lnTo>
                  <a:lnTo>
                    <a:pt x="41" y="3"/>
                  </a:lnTo>
                  <a:lnTo>
                    <a:pt x="39" y="1"/>
                  </a:lnTo>
                  <a:lnTo>
                    <a:pt x="35" y="3"/>
                  </a:lnTo>
                  <a:lnTo>
                    <a:pt x="31" y="5"/>
                  </a:lnTo>
                  <a:lnTo>
                    <a:pt x="28" y="7"/>
                  </a:lnTo>
                  <a:lnTo>
                    <a:pt x="26" y="9"/>
                  </a:lnTo>
                  <a:lnTo>
                    <a:pt x="27" y="11"/>
                  </a:lnTo>
                  <a:lnTo>
                    <a:pt x="28" y="13"/>
                  </a:lnTo>
                  <a:lnTo>
                    <a:pt x="29" y="15"/>
                  </a:lnTo>
                  <a:lnTo>
                    <a:pt x="29" y="17"/>
                  </a:lnTo>
                  <a:lnTo>
                    <a:pt x="26" y="18"/>
                  </a:lnTo>
                  <a:lnTo>
                    <a:pt x="22" y="19"/>
                  </a:lnTo>
                  <a:lnTo>
                    <a:pt x="16" y="21"/>
                  </a:lnTo>
                  <a:lnTo>
                    <a:pt x="11" y="22"/>
                  </a:lnTo>
                  <a:lnTo>
                    <a:pt x="6" y="24"/>
                  </a:lnTo>
                  <a:lnTo>
                    <a:pt x="3" y="27"/>
                  </a:lnTo>
                  <a:lnTo>
                    <a:pt x="1" y="30"/>
                  </a:lnTo>
                  <a:lnTo>
                    <a:pt x="0" y="32"/>
                  </a:lnTo>
                  <a:lnTo>
                    <a:pt x="2" y="37"/>
                  </a:lnTo>
                  <a:lnTo>
                    <a:pt x="5" y="40"/>
                  </a:lnTo>
                  <a:lnTo>
                    <a:pt x="8" y="44"/>
                  </a:lnTo>
                  <a:lnTo>
                    <a:pt x="8" y="48"/>
                  </a:lnTo>
                  <a:lnTo>
                    <a:pt x="8" y="51"/>
                  </a:lnTo>
                  <a:lnTo>
                    <a:pt x="8" y="54"/>
                  </a:lnTo>
                  <a:lnTo>
                    <a:pt x="6" y="56"/>
                  </a:lnTo>
                  <a:lnTo>
                    <a:pt x="6" y="60"/>
                  </a:lnTo>
                  <a:lnTo>
                    <a:pt x="6" y="64"/>
                  </a:lnTo>
                  <a:lnTo>
                    <a:pt x="8" y="68"/>
                  </a:lnTo>
                  <a:lnTo>
                    <a:pt x="9" y="73"/>
                  </a:lnTo>
                  <a:lnTo>
                    <a:pt x="12" y="74"/>
                  </a:lnTo>
                  <a:lnTo>
                    <a:pt x="15" y="73"/>
                  </a:lnTo>
                  <a:lnTo>
                    <a:pt x="17" y="70"/>
                  </a:lnTo>
                  <a:lnTo>
                    <a:pt x="19" y="67"/>
                  </a:lnTo>
                  <a:lnTo>
                    <a:pt x="23" y="63"/>
                  </a:lnTo>
                  <a:lnTo>
                    <a:pt x="25" y="57"/>
                  </a:lnTo>
                  <a:lnTo>
                    <a:pt x="29" y="54"/>
                  </a:lnTo>
                  <a:lnTo>
                    <a:pt x="35" y="52"/>
                  </a:lnTo>
                  <a:lnTo>
                    <a:pt x="41" y="52"/>
                  </a:lnTo>
                  <a:lnTo>
                    <a:pt x="51" y="52"/>
                  </a:lnTo>
                  <a:lnTo>
                    <a:pt x="59" y="53"/>
                  </a:lnTo>
                  <a:lnTo>
                    <a:pt x="67" y="53"/>
                  </a:lnTo>
                  <a:lnTo>
                    <a:pt x="74" y="53"/>
                  </a:lnTo>
                  <a:lnTo>
                    <a:pt x="78" y="51"/>
                  </a:lnTo>
                  <a:lnTo>
                    <a:pt x="81" y="44"/>
                  </a:lnTo>
                  <a:lnTo>
                    <a:pt x="80" y="39"/>
                  </a:lnTo>
                  <a:lnTo>
                    <a:pt x="78" y="37"/>
                  </a:lnTo>
                  <a:lnTo>
                    <a:pt x="75" y="36"/>
                  </a:lnTo>
                  <a:lnTo>
                    <a:pt x="73" y="36"/>
                  </a:lnTo>
                  <a:lnTo>
                    <a:pt x="71" y="36"/>
                  </a:lnTo>
                  <a:lnTo>
                    <a:pt x="69" y="34"/>
                  </a:lnTo>
                  <a:lnTo>
                    <a:pt x="68" y="32"/>
                  </a:lnTo>
                  <a:lnTo>
                    <a:pt x="70" y="27"/>
                  </a:lnTo>
                  <a:lnTo>
                    <a:pt x="73" y="20"/>
                  </a:lnTo>
                  <a:lnTo>
                    <a:pt x="75" y="14"/>
                  </a:lnTo>
                  <a:lnTo>
                    <a:pt x="77" y="9"/>
                  </a:lnTo>
                  <a:lnTo>
                    <a:pt x="79" y="6"/>
                  </a:lnTo>
                  <a:lnTo>
                    <a:pt x="79" y="3"/>
                  </a:lnTo>
                  <a:lnTo>
                    <a:pt x="78" y="0"/>
                  </a:lnTo>
                  <a:lnTo>
                    <a:pt x="74" y="0"/>
                  </a:lnTo>
                  <a:lnTo>
                    <a:pt x="68" y="0"/>
                  </a:lnTo>
                  <a:lnTo>
                    <a:pt x="57" y="7"/>
                  </a:lnTo>
                  <a:lnTo>
                    <a:pt x="48" y="13"/>
                  </a:lnTo>
                  <a:lnTo>
                    <a:pt x="41" y="18"/>
                  </a:lnTo>
                  <a:lnTo>
                    <a:pt x="38" y="20"/>
                  </a:lnTo>
                  <a:lnTo>
                    <a:pt x="35" y="22"/>
                  </a:lnTo>
                  <a:lnTo>
                    <a:pt x="35" y="21"/>
                  </a:lnTo>
                  <a:lnTo>
                    <a:pt x="38" y="19"/>
                  </a:lnTo>
                  <a:lnTo>
                    <a:pt x="41" y="14"/>
                  </a:lnTo>
                </a:path>
              </a:pathLst>
            </a:custGeom>
            <a:solidFill>
              <a:srgbClr val="80E00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699" name="Freeform 143"/>
            <p:cNvSpPr>
              <a:spLocks/>
            </p:cNvSpPr>
            <p:nvPr/>
          </p:nvSpPr>
          <p:spPr bwMode="auto">
            <a:xfrm>
              <a:off x="1006" y="3312"/>
              <a:ext cx="74" cy="77"/>
            </a:xfrm>
            <a:custGeom>
              <a:avLst/>
              <a:gdLst>
                <a:gd name="T0" fmla="*/ 3 w 88"/>
                <a:gd name="T1" fmla="*/ 10 h 81"/>
                <a:gd name="T2" fmla="*/ 3 w 88"/>
                <a:gd name="T3" fmla="*/ 9 h 81"/>
                <a:gd name="T4" fmla="*/ 3 w 88"/>
                <a:gd name="T5" fmla="*/ 4 h 81"/>
                <a:gd name="T6" fmla="*/ 3 w 88"/>
                <a:gd name="T7" fmla="*/ 1 h 81"/>
                <a:gd name="T8" fmla="*/ 3 w 88"/>
                <a:gd name="T9" fmla="*/ 5 h 81"/>
                <a:gd name="T10" fmla="*/ 3 w 88"/>
                <a:gd name="T11" fmla="*/ 10 h 81"/>
                <a:gd name="T12" fmla="*/ 3 w 88"/>
                <a:gd name="T13" fmla="*/ 10 h 81"/>
                <a:gd name="T14" fmla="*/ 3 w 88"/>
                <a:gd name="T15" fmla="*/ 10 h 81"/>
                <a:gd name="T16" fmla="*/ 3 w 88"/>
                <a:gd name="T17" fmla="*/ 10 h 81"/>
                <a:gd name="T18" fmla="*/ 3 w 88"/>
                <a:gd name="T19" fmla="*/ 10 h 81"/>
                <a:gd name="T20" fmla="*/ 3 w 88"/>
                <a:gd name="T21" fmla="*/ 10 h 81"/>
                <a:gd name="T22" fmla="*/ 0 w 88"/>
                <a:gd name="T23" fmla="*/ 10 h 81"/>
                <a:gd name="T24" fmla="*/ 3 w 88"/>
                <a:gd name="T25" fmla="*/ 10 h 81"/>
                <a:gd name="T26" fmla="*/ 3 w 88"/>
                <a:gd name="T27" fmla="*/ 10 h 81"/>
                <a:gd name="T28" fmla="*/ 3 w 88"/>
                <a:gd name="T29" fmla="*/ 10 h 81"/>
                <a:gd name="T30" fmla="*/ 3 w 88"/>
                <a:gd name="T31" fmla="*/ 10 h 81"/>
                <a:gd name="T32" fmla="*/ 3 w 88"/>
                <a:gd name="T33" fmla="*/ 10 h 81"/>
                <a:gd name="T34" fmla="*/ 3 w 88"/>
                <a:gd name="T35" fmla="*/ 10 h 81"/>
                <a:gd name="T36" fmla="*/ 3 w 88"/>
                <a:gd name="T37" fmla="*/ 10 h 81"/>
                <a:gd name="T38" fmla="*/ 3 w 88"/>
                <a:gd name="T39" fmla="*/ 10 h 81"/>
                <a:gd name="T40" fmla="*/ 3 w 88"/>
                <a:gd name="T41" fmla="*/ 10 h 81"/>
                <a:gd name="T42" fmla="*/ 3 w 88"/>
                <a:gd name="T43" fmla="*/ 10 h 81"/>
                <a:gd name="T44" fmla="*/ 3 w 88"/>
                <a:gd name="T45" fmla="*/ 10 h 81"/>
                <a:gd name="T46" fmla="*/ 3 w 88"/>
                <a:gd name="T47" fmla="*/ 10 h 81"/>
                <a:gd name="T48" fmla="*/ 3 w 88"/>
                <a:gd name="T49" fmla="*/ 10 h 81"/>
                <a:gd name="T50" fmla="*/ 3 w 88"/>
                <a:gd name="T51" fmla="*/ 10 h 81"/>
                <a:gd name="T52" fmla="*/ 3 w 88"/>
                <a:gd name="T53" fmla="*/ 10 h 81"/>
                <a:gd name="T54" fmla="*/ 3 w 88"/>
                <a:gd name="T55" fmla="*/ 10 h 81"/>
                <a:gd name="T56" fmla="*/ 3 w 88"/>
                <a:gd name="T57" fmla="*/ 10 h 81"/>
                <a:gd name="T58" fmla="*/ 3 w 88"/>
                <a:gd name="T59" fmla="*/ 10 h 81"/>
                <a:gd name="T60" fmla="*/ 3 w 88"/>
                <a:gd name="T61" fmla="*/ 6 h 81"/>
                <a:gd name="T62" fmla="*/ 3 w 88"/>
                <a:gd name="T63" fmla="*/ 0 h 81"/>
                <a:gd name="T64" fmla="*/ 3 w 88"/>
                <a:gd name="T65" fmla="*/ 0 h 81"/>
                <a:gd name="T66" fmla="*/ 3 w 88"/>
                <a:gd name="T67" fmla="*/ 10 h 81"/>
                <a:gd name="T68" fmla="*/ 3 w 88"/>
                <a:gd name="T69" fmla="*/ 10 h 81"/>
                <a:gd name="T70" fmla="*/ 3 w 88"/>
                <a:gd name="T71" fmla="*/ 10 h 81"/>
                <a:gd name="T72" fmla="*/ 3 w 88"/>
                <a:gd name="T73" fmla="*/ 10 h 8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88"/>
                <a:gd name="T112" fmla="*/ 0 h 81"/>
                <a:gd name="T113" fmla="*/ 88 w 88"/>
                <a:gd name="T114" fmla="*/ 81 h 8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88" h="81">
                  <a:moveTo>
                    <a:pt x="44" y="15"/>
                  </a:moveTo>
                  <a:lnTo>
                    <a:pt x="44" y="15"/>
                  </a:lnTo>
                  <a:lnTo>
                    <a:pt x="45" y="12"/>
                  </a:lnTo>
                  <a:lnTo>
                    <a:pt x="46" y="9"/>
                  </a:lnTo>
                  <a:lnTo>
                    <a:pt x="46" y="7"/>
                  </a:lnTo>
                  <a:lnTo>
                    <a:pt x="45" y="4"/>
                  </a:lnTo>
                  <a:lnTo>
                    <a:pt x="44" y="3"/>
                  </a:lnTo>
                  <a:lnTo>
                    <a:pt x="41" y="1"/>
                  </a:lnTo>
                  <a:lnTo>
                    <a:pt x="37" y="3"/>
                  </a:lnTo>
                  <a:lnTo>
                    <a:pt x="34" y="5"/>
                  </a:lnTo>
                  <a:lnTo>
                    <a:pt x="30" y="8"/>
                  </a:lnTo>
                  <a:lnTo>
                    <a:pt x="28" y="10"/>
                  </a:lnTo>
                  <a:lnTo>
                    <a:pt x="29" y="12"/>
                  </a:lnTo>
                  <a:lnTo>
                    <a:pt x="30" y="14"/>
                  </a:lnTo>
                  <a:lnTo>
                    <a:pt x="31" y="16"/>
                  </a:lnTo>
                  <a:lnTo>
                    <a:pt x="31" y="18"/>
                  </a:lnTo>
                  <a:lnTo>
                    <a:pt x="28" y="19"/>
                  </a:lnTo>
                  <a:lnTo>
                    <a:pt x="23" y="21"/>
                  </a:lnTo>
                  <a:lnTo>
                    <a:pt x="17" y="23"/>
                  </a:lnTo>
                  <a:lnTo>
                    <a:pt x="12" y="24"/>
                  </a:lnTo>
                  <a:lnTo>
                    <a:pt x="7" y="26"/>
                  </a:lnTo>
                  <a:lnTo>
                    <a:pt x="3" y="29"/>
                  </a:lnTo>
                  <a:lnTo>
                    <a:pt x="1" y="32"/>
                  </a:lnTo>
                  <a:lnTo>
                    <a:pt x="0" y="35"/>
                  </a:lnTo>
                  <a:lnTo>
                    <a:pt x="2" y="40"/>
                  </a:lnTo>
                  <a:lnTo>
                    <a:pt x="5" y="43"/>
                  </a:lnTo>
                  <a:lnTo>
                    <a:pt x="8" y="48"/>
                  </a:lnTo>
                  <a:lnTo>
                    <a:pt x="9" y="52"/>
                  </a:lnTo>
                  <a:lnTo>
                    <a:pt x="9" y="55"/>
                  </a:lnTo>
                  <a:lnTo>
                    <a:pt x="8" y="58"/>
                  </a:lnTo>
                  <a:lnTo>
                    <a:pt x="7" y="61"/>
                  </a:lnTo>
                  <a:lnTo>
                    <a:pt x="7" y="65"/>
                  </a:lnTo>
                  <a:lnTo>
                    <a:pt x="7" y="69"/>
                  </a:lnTo>
                  <a:lnTo>
                    <a:pt x="8" y="74"/>
                  </a:lnTo>
                  <a:lnTo>
                    <a:pt x="10" y="79"/>
                  </a:lnTo>
                  <a:lnTo>
                    <a:pt x="13" y="80"/>
                  </a:lnTo>
                  <a:lnTo>
                    <a:pt x="16" y="79"/>
                  </a:lnTo>
                  <a:lnTo>
                    <a:pt x="18" y="76"/>
                  </a:lnTo>
                  <a:lnTo>
                    <a:pt x="21" y="73"/>
                  </a:lnTo>
                  <a:lnTo>
                    <a:pt x="24" y="68"/>
                  </a:lnTo>
                  <a:lnTo>
                    <a:pt x="27" y="62"/>
                  </a:lnTo>
                  <a:lnTo>
                    <a:pt x="32" y="58"/>
                  </a:lnTo>
                  <a:lnTo>
                    <a:pt x="37" y="56"/>
                  </a:lnTo>
                  <a:lnTo>
                    <a:pt x="45" y="56"/>
                  </a:lnTo>
                  <a:lnTo>
                    <a:pt x="54" y="57"/>
                  </a:lnTo>
                  <a:lnTo>
                    <a:pt x="64" y="57"/>
                  </a:lnTo>
                  <a:lnTo>
                    <a:pt x="72" y="57"/>
                  </a:lnTo>
                  <a:lnTo>
                    <a:pt x="80" y="57"/>
                  </a:lnTo>
                  <a:lnTo>
                    <a:pt x="84" y="55"/>
                  </a:lnTo>
                  <a:lnTo>
                    <a:pt x="87" y="48"/>
                  </a:lnTo>
                  <a:lnTo>
                    <a:pt x="86" y="42"/>
                  </a:lnTo>
                  <a:lnTo>
                    <a:pt x="84" y="40"/>
                  </a:lnTo>
                  <a:lnTo>
                    <a:pt x="81" y="39"/>
                  </a:lnTo>
                  <a:lnTo>
                    <a:pt x="78" y="39"/>
                  </a:lnTo>
                  <a:lnTo>
                    <a:pt x="76" y="39"/>
                  </a:lnTo>
                  <a:lnTo>
                    <a:pt x="74" y="37"/>
                  </a:lnTo>
                  <a:lnTo>
                    <a:pt x="73" y="35"/>
                  </a:lnTo>
                  <a:lnTo>
                    <a:pt x="75" y="29"/>
                  </a:lnTo>
                  <a:lnTo>
                    <a:pt x="78" y="22"/>
                  </a:lnTo>
                  <a:lnTo>
                    <a:pt x="81" y="15"/>
                  </a:lnTo>
                  <a:lnTo>
                    <a:pt x="83" y="10"/>
                  </a:lnTo>
                  <a:lnTo>
                    <a:pt x="85" y="6"/>
                  </a:lnTo>
                  <a:lnTo>
                    <a:pt x="85" y="3"/>
                  </a:lnTo>
                  <a:lnTo>
                    <a:pt x="84" y="0"/>
                  </a:lnTo>
                  <a:lnTo>
                    <a:pt x="80" y="0"/>
                  </a:lnTo>
                  <a:lnTo>
                    <a:pt x="73" y="0"/>
                  </a:lnTo>
                  <a:lnTo>
                    <a:pt x="61" y="8"/>
                  </a:lnTo>
                  <a:lnTo>
                    <a:pt x="51" y="14"/>
                  </a:lnTo>
                  <a:lnTo>
                    <a:pt x="45" y="19"/>
                  </a:lnTo>
                  <a:lnTo>
                    <a:pt x="40" y="22"/>
                  </a:lnTo>
                  <a:lnTo>
                    <a:pt x="37" y="24"/>
                  </a:lnTo>
                  <a:lnTo>
                    <a:pt x="37" y="23"/>
                  </a:lnTo>
                  <a:lnTo>
                    <a:pt x="40" y="21"/>
                  </a:lnTo>
                  <a:lnTo>
                    <a:pt x="44" y="15"/>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700" name="Freeform 144"/>
            <p:cNvSpPr>
              <a:spLocks/>
            </p:cNvSpPr>
            <p:nvPr/>
          </p:nvSpPr>
          <p:spPr bwMode="auto">
            <a:xfrm>
              <a:off x="1030" y="3326"/>
              <a:ext cx="29" cy="30"/>
            </a:xfrm>
            <a:custGeom>
              <a:avLst/>
              <a:gdLst>
                <a:gd name="T0" fmla="*/ 2 w 35"/>
                <a:gd name="T1" fmla="*/ 8 h 32"/>
                <a:gd name="T2" fmla="*/ 2 w 35"/>
                <a:gd name="T3" fmla="*/ 8 h 32"/>
                <a:gd name="T4" fmla="*/ 2 w 35"/>
                <a:gd name="T5" fmla="*/ 8 h 32"/>
                <a:gd name="T6" fmla="*/ 2 w 35"/>
                <a:gd name="T7" fmla="*/ 8 h 32"/>
                <a:gd name="T8" fmla="*/ 2 w 35"/>
                <a:gd name="T9" fmla="*/ 8 h 32"/>
                <a:gd name="T10" fmla="*/ 2 w 35"/>
                <a:gd name="T11" fmla="*/ 8 h 32"/>
                <a:gd name="T12" fmla="*/ 2 w 35"/>
                <a:gd name="T13" fmla="*/ 8 h 32"/>
                <a:gd name="T14" fmla="*/ 2 w 35"/>
                <a:gd name="T15" fmla="*/ 8 h 32"/>
                <a:gd name="T16" fmla="*/ 2 w 35"/>
                <a:gd name="T17" fmla="*/ 8 h 32"/>
                <a:gd name="T18" fmla="*/ 2 w 35"/>
                <a:gd name="T19" fmla="*/ 8 h 32"/>
                <a:gd name="T20" fmla="*/ 2 w 35"/>
                <a:gd name="T21" fmla="*/ 8 h 32"/>
                <a:gd name="T22" fmla="*/ 2 w 35"/>
                <a:gd name="T23" fmla="*/ 8 h 32"/>
                <a:gd name="T24" fmla="*/ 2 w 35"/>
                <a:gd name="T25" fmla="*/ 6 h 32"/>
                <a:gd name="T26" fmla="*/ 2 w 35"/>
                <a:gd name="T27" fmla="*/ 3 h 32"/>
                <a:gd name="T28" fmla="*/ 2 w 35"/>
                <a:gd name="T29" fmla="*/ 1 h 32"/>
                <a:gd name="T30" fmla="*/ 2 w 35"/>
                <a:gd name="T31" fmla="*/ 0 h 32"/>
                <a:gd name="T32" fmla="*/ 2 w 35"/>
                <a:gd name="T33" fmla="*/ 1 h 32"/>
                <a:gd name="T34" fmla="*/ 2 w 35"/>
                <a:gd name="T35" fmla="*/ 3 h 32"/>
                <a:gd name="T36" fmla="*/ 2 w 35"/>
                <a:gd name="T37" fmla="*/ 6 h 32"/>
                <a:gd name="T38" fmla="*/ 2 w 35"/>
                <a:gd name="T39" fmla="*/ 8 h 32"/>
                <a:gd name="T40" fmla="*/ 0 w 35"/>
                <a:gd name="T41" fmla="*/ 8 h 32"/>
                <a:gd name="T42" fmla="*/ 2 w 35"/>
                <a:gd name="T43" fmla="*/ 8 h 32"/>
                <a:gd name="T44" fmla="*/ 2 w 35"/>
                <a:gd name="T45" fmla="*/ 8 h 32"/>
                <a:gd name="T46" fmla="*/ 2 w 35"/>
                <a:gd name="T47" fmla="*/ 8 h 32"/>
                <a:gd name="T48" fmla="*/ 2 w 35"/>
                <a:gd name="T49" fmla="*/ 8 h 3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5"/>
                <a:gd name="T76" fmla="*/ 0 h 32"/>
                <a:gd name="T77" fmla="*/ 35 w 35"/>
                <a:gd name="T78" fmla="*/ 32 h 3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5" h="32">
                  <a:moveTo>
                    <a:pt x="17" y="30"/>
                  </a:moveTo>
                  <a:lnTo>
                    <a:pt x="21" y="31"/>
                  </a:lnTo>
                  <a:lnTo>
                    <a:pt x="26" y="31"/>
                  </a:lnTo>
                  <a:lnTo>
                    <a:pt x="29" y="31"/>
                  </a:lnTo>
                  <a:lnTo>
                    <a:pt x="32" y="30"/>
                  </a:lnTo>
                  <a:lnTo>
                    <a:pt x="34" y="28"/>
                  </a:lnTo>
                  <a:lnTo>
                    <a:pt x="34" y="27"/>
                  </a:lnTo>
                  <a:lnTo>
                    <a:pt x="34" y="24"/>
                  </a:lnTo>
                  <a:lnTo>
                    <a:pt x="32" y="22"/>
                  </a:lnTo>
                  <a:lnTo>
                    <a:pt x="30" y="18"/>
                  </a:lnTo>
                  <a:lnTo>
                    <a:pt x="30" y="13"/>
                  </a:lnTo>
                  <a:lnTo>
                    <a:pt x="31" y="9"/>
                  </a:lnTo>
                  <a:lnTo>
                    <a:pt x="32" y="6"/>
                  </a:lnTo>
                  <a:lnTo>
                    <a:pt x="33" y="3"/>
                  </a:lnTo>
                  <a:lnTo>
                    <a:pt x="34" y="1"/>
                  </a:lnTo>
                  <a:lnTo>
                    <a:pt x="32" y="0"/>
                  </a:lnTo>
                  <a:lnTo>
                    <a:pt x="30" y="1"/>
                  </a:lnTo>
                  <a:lnTo>
                    <a:pt x="15" y="3"/>
                  </a:lnTo>
                  <a:lnTo>
                    <a:pt x="8" y="6"/>
                  </a:lnTo>
                  <a:lnTo>
                    <a:pt x="2" y="9"/>
                  </a:lnTo>
                  <a:lnTo>
                    <a:pt x="0" y="14"/>
                  </a:lnTo>
                  <a:lnTo>
                    <a:pt x="2" y="20"/>
                  </a:lnTo>
                  <a:lnTo>
                    <a:pt x="6" y="24"/>
                  </a:lnTo>
                  <a:lnTo>
                    <a:pt x="10" y="28"/>
                  </a:lnTo>
                  <a:lnTo>
                    <a:pt x="17" y="30"/>
                  </a:lnTo>
                </a:path>
              </a:pathLst>
            </a:custGeom>
            <a:solidFill>
              <a:srgbClr val="00008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701" name="Freeform 145"/>
            <p:cNvSpPr>
              <a:spLocks/>
            </p:cNvSpPr>
            <p:nvPr/>
          </p:nvSpPr>
          <p:spPr bwMode="auto">
            <a:xfrm>
              <a:off x="814" y="3311"/>
              <a:ext cx="78" cy="86"/>
            </a:xfrm>
            <a:custGeom>
              <a:avLst/>
              <a:gdLst>
                <a:gd name="T0" fmla="*/ 2 w 94"/>
                <a:gd name="T1" fmla="*/ 11 h 90"/>
                <a:gd name="T2" fmla="*/ 2 w 94"/>
                <a:gd name="T3" fmla="*/ 11 h 90"/>
                <a:gd name="T4" fmla="*/ 2 w 94"/>
                <a:gd name="T5" fmla="*/ 11 h 90"/>
                <a:gd name="T6" fmla="*/ 2 w 94"/>
                <a:gd name="T7" fmla="*/ 4 h 90"/>
                <a:gd name="T8" fmla="*/ 2 w 94"/>
                <a:gd name="T9" fmla="*/ 0 h 90"/>
                <a:gd name="T10" fmla="*/ 2 w 94"/>
                <a:gd name="T11" fmla="*/ 7 h 90"/>
                <a:gd name="T12" fmla="*/ 2 w 94"/>
                <a:gd name="T13" fmla="*/ 11 h 90"/>
                <a:gd name="T14" fmla="*/ 2 w 94"/>
                <a:gd name="T15" fmla="*/ 11 h 90"/>
                <a:gd name="T16" fmla="*/ 2 w 94"/>
                <a:gd name="T17" fmla="*/ 11 h 90"/>
                <a:gd name="T18" fmla="*/ 2 w 94"/>
                <a:gd name="T19" fmla="*/ 11 h 90"/>
                <a:gd name="T20" fmla="*/ 1 w 94"/>
                <a:gd name="T21" fmla="*/ 11 h 90"/>
                <a:gd name="T22" fmla="*/ 0 w 94"/>
                <a:gd name="T23" fmla="*/ 11 h 90"/>
                <a:gd name="T24" fmla="*/ 0 w 94"/>
                <a:gd name="T25" fmla="*/ 11 h 90"/>
                <a:gd name="T26" fmla="*/ 2 w 94"/>
                <a:gd name="T27" fmla="*/ 11 h 90"/>
                <a:gd name="T28" fmla="*/ 2 w 94"/>
                <a:gd name="T29" fmla="*/ 11 h 90"/>
                <a:gd name="T30" fmla="*/ 2 w 94"/>
                <a:gd name="T31" fmla="*/ 11 h 90"/>
                <a:gd name="T32" fmla="*/ 2 w 94"/>
                <a:gd name="T33" fmla="*/ 11 h 90"/>
                <a:gd name="T34" fmla="*/ 2 w 94"/>
                <a:gd name="T35" fmla="*/ 11 h 90"/>
                <a:gd name="T36" fmla="*/ 2 w 94"/>
                <a:gd name="T37" fmla="*/ 11 h 90"/>
                <a:gd name="T38" fmla="*/ 2 w 94"/>
                <a:gd name="T39" fmla="*/ 11 h 90"/>
                <a:gd name="T40" fmla="*/ 2 w 94"/>
                <a:gd name="T41" fmla="*/ 11 h 90"/>
                <a:gd name="T42" fmla="*/ 2 w 94"/>
                <a:gd name="T43" fmla="*/ 11 h 90"/>
                <a:gd name="T44" fmla="*/ 2 w 94"/>
                <a:gd name="T45" fmla="*/ 11 h 90"/>
                <a:gd name="T46" fmla="*/ 2 w 94"/>
                <a:gd name="T47" fmla="*/ 11 h 90"/>
                <a:gd name="T48" fmla="*/ 2 w 94"/>
                <a:gd name="T49" fmla="*/ 11 h 90"/>
                <a:gd name="T50" fmla="*/ 2 w 94"/>
                <a:gd name="T51" fmla="*/ 11 h 90"/>
                <a:gd name="T52" fmla="*/ 2 w 94"/>
                <a:gd name="T53" fmla="*/ 11 h 90"/>
                <a:gd name="T54" fmla="*/ 2 w 94"/>
                <a:gd name="T55" fmla="*/ 11 h 90"/>
                <a:gd name="T56" fmla="*/ 2 w 94"/>
                <a:gd name="T57" fmla="*/ 11 h 90"/>
                <a:gd name="T58" fmla="*/ 2 w 94"/>
                <a:gd name="T59" fmla="*/ 11 h 90"/>
                <a:gd name="T60" fmla="*/ 2 w 94"/>
                <a:gd name="T61" fmla="*/ 11 h 90"/>
                <a:gd name="T62" fmla="*/ 2 w 94"/>
                <a:gd name="T63" fmla="*/ 11 h 90"/>
                <a:gd name="T64" fmla="*/ 2 w 94"/>
                <a:gd name="T65" fmla="*/ 11 h 90"/>
                <a:gd name="T66" fmla="*/ 2 w 94"/>
                <a:gd name="T67" fmla="*/ 11 h 90"/>
                <a:gd name="T68" fmla="*/ 2 w 94"/>
                <a:gd name="T69" fmla="*/ 11 h 90"/>
                <a:gd name="T70" fmla="*/ 2 w 94"/>
                <a:gd name="T71" fmla="*/ 11 h 9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4"/>
                <a:gd name="T109" fmla="*/ 0 h 90"/>
                <a:gd name="T110" fmla="*/ 94 w 94"/>
                <a:gd name="T111" fmla="*/ 90 h 9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4" h="90">
                  <a:moveTo>
                    <a:pt x="61" y="31"/>
                  </a:moveTo>
                  <a:lnTo>
                    <a:pt x="56" y="31"/>
                  </a:lnTo>
                  <a:lnTo>
                    <a:pt x="54" y="28"/>
                  </a:lnTo>
                  <a:lnTo>
                    <a:pt x="53" y="24"/>
                  </a:lnTo>
                  <a:lnTo>
                    <a:pt x="54" y="20"/>
                  </a:lnTo>
                  <a:lnTo>
                    <a:pt x="54" y="14"/>
                  </a:lnTo>
                  <a:lnTo>
                    <a:pt x="55" y="8"/>
                  </a:lnTo>
                  <a:lnTo>
                    <a:pt x="54" y="4"/>
                  </a:lnTo>
                  <a:lnTo>
                    <a:pt x="52" y="1"/>
                  </a:lnTo>
                  <a:lnTo>
                    <a:pt x="48" y="0"/>
                  </a:lnTo>
                  <a:lnTo>
                    <a:pt x="45" y="3"/>
                  </a:lnTo>
                  <a:lnTo>
                    <a:pt x="41" y="7"/>
                  </a:lnTo>
                  <a:lnTo>
                    <a:pt x="38" y="12"/>
                  </a:lnTo>
                  <a:lnTo>
                    <a:pt x="34" y="18"/>
                  </a:lnTo>
                  <a:lnTo>
                    <a:pt x="30" y="22"/>
                  </a:lnTo>
                  <a:lnTo>
                    <a:pt x="24" y="22"/>
                  </a:lnTo>
                  <a:lnTo>
                    <a:pt x="19" y="22"/>
                  </a:lnTo>
                  <a:lnTo>
                    <a:pt x="12" y="18"/>
                  </a:lnTo>
                  <a:lnTo>
                    <a:pt x="7" y="15"/>
                  </a:lnTo>
                  <a:lnTo>
                    <a:pt x="6" y="12"/>
                  </a:lnTo>
                  <a:lnTo>
                    <a:pt x="3" y="11"/>
                  </a:lnTo>
                  <a:lnTo>
                    <a:pt x="1" y="11"/>
                  </a:lnTo>
                  <a:lnTo>
                    <a:pt x="0" y="12"/>
                  </a:lnTo>
                  <a:lnTo>
                    <a:pt x="0" y="16"/>
                  </a:lnTo>
                  <a:lnTo>
                    <a:pt x="0" y="22"/>
                  </a:lnTo>
                  <a:lnTo>
                    <a:pt x="0" y="28"/>
                  </a:lnTo>
                  <a:lnTo>
                    <a:pt x="3" y="32"/>
                  </a:lnTo>
                  <a:lnTo>
                    <a:pt x="7" y="35"/>
                  </a:lnTo>
                  <a:lnTo>
                    <a:pt x="9" y="37"/>
                  </a:lnTo>
                  <a:lnTo>
                    <a:pt x="12" y="37"/>
                  </a:lnTo>
                  <a:lnTo>
                    <a:pt x="15" y="40"/>
                  </a:lnTo>
                  <a:lnTo>
                    <a:pt x="16" y="44"/>
                  </a:lnTo>
                  <a:lnTo>
                    <a:pt x="15" y="51"/>
                  </a:lnTo>
                  <a:lnTo>
                    <a:pt x="12" y="55"/>
                  </a:lnTo>
                  <a:lnTo>
                    <a:pt x="11" y="60"/>
                  </a:lnTo>
                  <a:lnTo>
                    <a:pt x="9" y="63"/>
                  </a:lnTo>
                  <a:lnTo>
                    <a:pt x="9" y="66"/>
                  </a:lnTo>
                  <a:lnTo>
                    <a:pt x="10" y="67"/>
                  </a:lnTo>
                  <a:lnTo>
                    <a:pt x="13" y="67"/>
                  </a:lnTo>
                  <a:lnTo>
                    <a:pt x="17" y="67"/>
                  </a:lnTo>
                  <a:lnTo>
                    <a:pt x="22" y="67"/>
                  </a:lnTo>
                  <a:lnTo>
                    <a:pt x="28" y="67"/>
                  </a:lnTo>
                  <a:lnTo>
                    <a:pt x="33" y="72"/>
                  </a:lnTo>
                  <a:lnTo>
                    <a:pt x="38" y="78"/>
                  </a:lnTo>
                  <a:lnTo>
                    <a:pt x="42" y="82"/>
                  </a:lnTo>
                  <a:lnTo>
                    <a:pt x="47" y="87"/>
                  </a:lnTo>
                  <a:lnTo>
                    <a:pt x="51" y="89"/>
                  </a:lnTo>
                  <a:lnTo>
                    <a:pt x="55" y="89"/>
                  </a:lnTo>
                  <a:lnTo>
                    <a:pt x="61" y="85"/>
                  </a:lnTo>
                  <a:lnTo>
                    <a:pt x="65" y="80"/>
                  </a:lnTo>
                  <a:lnTo>
                    <a:pt x="65" y="74"/>
                  </a:lnTo>
                  <a:lnTo>
                    <a:pt x="62" y="69"/>
                  </a:lnTo>
                  <a:lnTo>
                    <a:pt x="59" y="66"/>
                  </a:lnTo>
                  <a:lnTo>
                    <a:pt x="56" y="62"/>
                  </a:lnTo>
                  <a:lnTo>
                    <a:pt x="54" y="58"/>
                  </a:lnTo>
                  <a:lnTo>
                    <a:pt x="55" y="54"/>
                  </a:lnTo>
                  <a:lnTo>
                    <a:pt x="60" y="52"/>
                  </a:lnTo>
                  <a:lnTo>
                    <a:pt x="69" y="48"/>
                  </a:lnTo>
                  <a:lnTo>
                    <a:pt x="75" y="46"/>
                  </a:lnTo>
                  <a:lnTo>
                    <a:pt x="83" y="45"/>
                  </a:lnTo>
                  <a:lnTo>
                    <a:pt x="87" y="45"/>
                  </a:lnTo>
                  <a:lnTo>
                    <a:pt x="92" y="45"/>
                  </a:lnTo>
                  <a:lnTo>
                    <a:pt x="93" y="44"/>
                  </a:lnTo>
                  <a:lnTo>
                    <a:pt x="91" y="41"/>
                  </a:lnTo>
                  <a:lnTo>
                    <a:pt x="86" y="37"/>
                  </a:lnTo>
                  <a:lnTo>
                    <a:pt x="78" y="34"/>
                  </a:lnTo>
                  <a:lnTo>
                    <a:pt x="73" y="31"/>
                  </a:lnTo>
                  <a:lnTo>
                    <a:pt x="69" y="29"/>
                  </a:lnTo>
                  <a:lnTo>
                    <a:pt x="66" y="29"/>
                  </a:lnTo>
                  <a:lnTo>
                    <a:pt x="64" y="29"/>
                  </a:lnTo>
                  <a:lnTo>
                    <a:pt x="62" y="29"/>
                  </a:lnTo>
                  <a:lnTo>
                    <a:pt x="61" y="30"/>
                  </a:lnTo>
                  <a:lnTo>
                    <a:pt x="61" y="31"/>
                  </a:lnTo>
                </a:path>
              </a:pathLst>
            </a:custGeom>
            <a:solidFill>
              <a:srgbClr val="80E00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702" name="Freeform 146"/>
            <p:cNvSpPr>
              <a:spLocks/>
            </p:cNvSpPr>
            <p:nvPr/>
          </p:nvSpPr>
          <p:spPr bwMode="auto">
            <a:xfrm>
              <a:off x="814" y="3311"/>
              <a:ext cx="84" cy="91"/>
            </a:xfrm>
            <a:custGeom>
              <a:avLst/>
              <a:gdLst>
                <a:gd name="T0" fmla="*/ 2 w 101"/>
                <a:gd name="T1" fmla="*/ 9 h 96"/>
                <a:gd name="T2" fmla="*/ 2 w 101"/>
                <a:gd name="T3" fmla="*/ 9 h 96"/>
                <a:gd name="T4" fmla="*/ 2 w 101"/>
                <a:gd name="T5" fmla="*/ 9 h 96"/>
                <a:gd name="T6" fmla="*/ 2 w 101"/>
                <a:gd name="T7" fmla="*/ 9 h 96"/>
                <a:gd name="T8" fmla="*/ 2 w 101"/>
                <a:gd name="T9" fmla="*/ 1 h 96"/>
                <a:gd name="T10" fmla="*/ 2 w 101"/>
                <a:gd name="T11" fmla="*/ 3 h 96"/>
                <a:gd name="T12" fmla="*/ 2 w 101"/>
                <a:gd name="T13" fmla="*/ 9 h 96"/>
                <a:gd name="T14" fmla="*/ 2 w 101"/>
                <a:gd name="T15" fmla="*/ 9 h 96"/>
                <a:gd name="T16" fmla="*/ 2 w 101"/>
                <a:gd name="T17" fmla="*/ 9 h 96"/>
                <a:gd name="T18" fmla="*/ 2 w 101"/>
                <a:gd name="T19" fmla="*/ 9 h 96"/>
                <a:gd name="T20" fmla="*/ 2 w 101"/>
                <a:gd name="T21" fmla="*/ 9 h 96"/>
                <a:gd name="T22" fmla="*/ 0 w 101"/>
                <a:gd name="T23" fmla="*/ 9 h 96"/>
                <a:gd name="T24" fmla="*/ 0 w 101"/>
                <a:gd name="T25" fmla="*/ 9 h 96"/>
                <a:gd name="T26" fmla="*/ 2 w 101"/>
                <a:gd name="T27" fmla="*/ 9 h 96"/>
                <a:gd name="T28" fmla="*/ 2 w 101"/>
                <a:gd name="T29" fmla="*/ 9 h 96"/>
                <a:gd name="T30" fmla="*/ 2 w 101"/>
                <a:gd name="T31" fmla="*/ 9 h 96"/>
                <a:gd name="T32" fmla="*/ 2 w 101"/>
                <a:gd name="T33" fmla="*/ 9 h 96"/>
                <a:gd name="T34" fmla="*/ 2 w 101"/>
                <a:gd name="T35" fmla="*/ 9 h 96"/>
                <a:gd name="T36" fmla="*/ 2 w 101"/>
                <a:gd name="T37" fmla="*/ 9 h 96"/>
                <a:gd name="T38" fmla="*/ 2 w 101"/>
                <a:gd name="T39" fmla="*/ 9 h 96"/>
                <a:gd name="T40" fmla="*/ 2 w 101"/>
                <a:gd name="T41" fmla="*/ 9 h 96"/>
                <a:gd name="T42" fmla="*/ 2 w 101"/>
                <a:gd name="T43" fmla="*/ 9 h 96"/>
                <a:gd name="T44" fmla="*/ 2 w 101"/>
                <a:gd name="T45" fmla="*/ 9 h 96"/>
                <a:gd name="T46" fmla="*/ 2 w 101"/>
                <a:gd name="T47" fmla="*/ 9 h 96"/>
                <a:gd name="T48" fmla="*/ 2 w 101"/>
                <a:gd name="T49" fmla="*/ 9 h 96"/>
                <a:gd name="T50" fmla="*/ 2 w 101"/>
                <a:gd name="T51" fmla="*/ 9 h 96"/>
                <a:gd name="T52" fmla="*/ 2 w 101"/>
                <a:gd name="T53" fmla="*/ 9 h 96"/>
                <a:gd name="T54" fmla="*/ 2 w 101"/>
                <a:gd name="T55" fmla="*/ 9 h 96"/>
                <a:gd name="T56" fmla="*/ 2 w 101"/>
                <a:gd name="T57" fmla="*/ 9 h 96"/>
                <a:gd name="T58" fmla="*/ 2 w 101"/>
                <a:gd name="T59" fmla="*/ 9 h 96"/>
                <a:gd name="T60" fmla="*/ 2 w 101"/>
                <a:gd name="T61" fmla="*/ 9 h 96"/>
                <a:gd name="T62" fmla="*/ 2 w 101"/>
                <a:gd name="T63" fmla="*/ 9 h 96"/>
                <a:gd name="T64" fmla="*/ 2 w 101"/>
                <a:gd name="T65" fmla="*/ 9 h 96"/>
                <a:gd name="T66" fmla="*/ 2 w 101"/>
                <a:gd name="T67" fmla="*/ 9 h 96"/>
                <a:gd name="T68" fmla="*/ 2 w 101"/>
                <a:gd name="T69" fmla="*/ 9 h 96"/>
                <a:gd name="T70" fmla="*/ 2 w 101"/>
                <a:gd name="T71" fmla="*/ 9 h 96"/>
                <a:gd name="T72" fmla="*/ 2 w 101"/>
                <a:gd name="T73" fmla="*/ 9 h 9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01"/>
                <a:gd name="T112" fmla="*/ 0 h 96"/>
                <a:gd name="T113" fmla="*/ 101 w 101"/>
                <a:gd name="T114" fmla="*/ 96 h 9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01" h="96">
                  <a:moveTo>
                    <a:pt x="66" y="33"/>
                  </a:moveTo>
                  <a:lnTo>
                    <a:pt x="66" y="33"/>
                  </a:lnTo>
                  <a:lnTo>
                    <a:pt x="61" y="33"/>
                  </a:lnTo>
                  <a:lnTo>
                    <a:pt x="59" y="30"/>
                  </a:lnTo>
                  <a:lnTo>
                    <a:pt x="57" y="26"/>
                  </a:lnTo>
                  <a:lnTo>
                    <a:pt x="58" y="21"/>
                  </a:lnTo>
                  <a:lnTo>
                    <a:pt x="59" y="15"/>
                  </a:lnTo>
                  <a:lnTo>
                    <a:pt x="60" y="9"/>
                  </a:lnTo>
                  <a:lnTo>
                    <a:pt x="59" y="4"/>
                  </a:lnTo>
                  <a:lnTo>
                    <a:pt x="56" y="1"/>
                  </a:lnTo>
                  <a:lnTo>
                    <a:pt x="52" y="0"/>
                  </a:lnTo>
                  <a:lnTo>
                    <a:pt x="48" y="3"/>
                  </a:lnTo>
                  <a:lnTo>
                    <a:pt x="44" y="8"/>
                  </a:lnTo>
                  <a:lnTo>
                    <a:pt x="40" y="13"/>
                  </a:lnTo>
                  <a:lnTo>
                    <a:pt x="36" y="19"/>
                  </a:lnTo>
                  <a:lnTo>
                    <a:pt x="32" y="23"/>
                  </a:lnTo>
                  <a:lnTo>
                    <a:pt x="26" y="24"/>
                  </a:lnTo>
                  <a:lnTo>
                    <a:pt x="20" y="23"/>
                  </a:lnTo>
                  <a:lnTo>
                    <a:pt x="13" y="19"/>
                  </a:lnTo>
                  <a:lnTo>
                    <a:pt x="8" y="16"/>
                  </a:lnTo>
                  <a:lnTo>
                    <a:pt x="6" y="13"/>
                  </a:lnTo>
                  <a:lnTo>
                    <a:pt x="3" y="12"/>
                  </a:lnTo>
                  <a:lnTo>
                    <a:pt x="1" y="12"/>
                  </a:lnTo>
                  <a:lnTo>
                    <a:pt x="0" y="13"/>
                  </a:lnTo>
                  <a:lnTo>
                    <a:pt x="0" y="17"/>
                  </a:lnTo>
                  <a:lnTo>
                    <a:pt x="0" y="24"/>
                  </a:lnTo>
                  <a:lnTo>
                    <a:pt x="0" y="30"/>
                  </a:lnTo>
                  <a:lnTo>
                    <a:pt x="3" y="34"/>
                  </a:lnTo>
                  <a:lnTo>
                    <a:pt x="7" y="37"/>
                  </a:lnTo>
                  <a:lnTo>
                    <a:pt x="10" y="40"/>
                  </a:lnTo>
                  <a:lnTo>
                    <a:pt x="13" y="40"/>
                  </a:lnTo>
                  <a:lnTo>
                    <a:pt x="16" y="43"/>
                  </a:lnTo>
                  <a:lnTo>
                    <a:pt x="17" y="47"/>
                  </a:lnTo>
                  <a:lnTo>
                    <a:pt x="16" y="54"/>
                  </a:lnTo>
                  <a:lnTo>
                    <a:pt x="13" y="59"/>
                  </a:lnTo>
                  <a:lnTo>
                    <a:pt x="12" y="64"/>
                  </a:lnTo>
                  <a:lnTo>
                    <a:pt x="10" y="67"/>
                  </a:lnTo>
                  <a:lnTo>
                    <a:pt x="10" y="70"/>
                  </a:lnTo>
                  <a:lnTo>
                    <a:pt x="11" y="71"/>
                  </a:lnTo>
                  <a:lnTo>
                    <a:pt x="14" y="72"/>
                  </a:lnTo>
                  <a:lnTo>
                    <a:pt x="18" y="72"/>
                  </a:lnTo>
                  <a:lnTo>
                    <a:pt x="23" y="72"/>
                  </a:lnTo>
                  <a:lnTo>
                    <a:pt x="30" y="72"/>
                  </a:lnTo>
                  <a:lnTo>
                    <a:pt x="35" y="77"/>
                  </a:lnTo>
                  <a:lnTo>
                    <a:pt x="40" y="83"/>
                  </a:lnTo>
                  <a:lnTo>
                    <a:pt x="45" y="88"/>
                  </a:lnTo>
                  <a:lnTo>
                    <a:pt x="50" y="93"/>
                  </a:lnTo>
                  <a:lnTo>
                    <a:pt x="55" y="95"/>
                  </a:lnTo>
                  <a:lnTo>
                    <a:pt x="60" y="95"/>
                  </a:lnTo>
                  <a:lnTo>
                    <a:pt x="66" y="91"/>
                  </a:lnTo>
                  <a:lnTo>
                    <a:pt x="70" y="85"/>
                  </a:lnTo>
                  <a:lnTo>
                    <a:pt x="70" y="79"/>
                  </a:lnTo>
                  <a:lnTo>
                    <a:pt x="67" y="74"/>
                  </a:lnTo>
                  <a:lnTo>
                    <a:pt x="64" y="70"/>
                  </a:lnTo>
                  <a:lnTo>
                    <a:pt x="61" y="66"/>
                  </a:lnTo>
                  <a:lnTo>
                    <a:pt x="59" y="62"/>
                  </a:lnTo>
                  <a:lnTo>
                    <a:pt x="60" y="58"/>
                  </a:lnTo>
                  <a:lnTo>
                    <a:pt x="65" y="55"/>
                  </a:lnTo>
                  <a:lnTo>
                    <a:pt x="74" y="51"/>
                  </a:lnTo>
                  <a:lnTo>
                    <a:pt x="81" y="49"/>
                  </a:lnTo>
                  <a:lnTo>
                    <a:pt x="89" y="48"/>
                  </a:lnTo>
                  <a:lnTo>
                    <a:pt x="94" y="48"/>
                  </a:lnTo>
                  <a:lnTo>
                    <a:pt x="99" y="48"/>
                  </a:lnTo>
                  <a:lnTo>
                    <a:pt x="100" y="47"/>
                  </a:lnTo>
                  <a:lnTo>
                    <a:pt x="98" y="44"/>
                  </a:lnTo>
                  <a:lnTo>
                    <a:pt x="92" y="40"/>
                  </a:lnTo>
                  <a:lnTo>
                    <a:pt x="84" y="36"/>
                  </a:lnTo>
                  <a:lnTo>
                    <a:pt x="79" y="33"/>
                  </a:lnTo>
                  <a:lnTo>
                    <a:pt x="74" y="31"/>
                  </a:lnTo>
                  <a:lnTo>
                    <a:pt x="71" y="31"/>
                  </a:lnTo>
                  <a:lnTo>
                    <a:pt x="69" y="31"/>
                  </a:lnTo>
                  <a:lnTo>
                    <a:pt x="67" y="31"/>
                  </a:lnTo>
                  <a:lnTo>
                    <a:pt x="66" y="32"/>
                  </a:lnTo>
                  <a:lnTo>
                    <a:pt x="66" y="33"/>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703" name="Freeform 147"/>
            <p:cNvSpPr>
              <a:spLocks/>
            </p:cNvSpPr>
            <p:nvPr/>
          </p:nvSpPr>
          <p:spPr bwMode="auto">
            <a:xfrm>
              <a:off x="825" y="3336"/>
              <a:ext cx="30" cy="44"/>
            </a:xfrm>
            <a:custGeom>
              <a:avLst/>
              <a:gdLst>
                <a:gd name="T0" fmla="*/ 2 w 37"/>
                <a:gd name="T1" fmla="*/ 22 h 45"/>
                <a:gd name="T2" fmla="*/ 2 w 37"/>
                <a:gd name="T3" fmla="*/ 22 h 45"/>
                <a:gd name="T4" fmla="*/ 2 w 37"/>
                <a:gd name="T5" fmla="*/ 22 h 45"/>
                <a:gd name="T6" fmla="*/ 2 w 37"/>
                <a:gd name="T7" fmla="*/ 22 h 45"/>
                <a:gd name="T8" fmla="*/ 2 w 37"/>
                <a:gd name="T9" fmla="*/ 22 h 45"/>
                <a:gd name="T10" fmla="*/ 2 w 37"/>
                <a:gd name="T11" fmla="*/ 22 h 45"/>
                <a:gd name="T12" fmla="*/ 2 w 37"/>
                <a:gd name="T13" fmla="*/ 22 h 45"/>
                <a:gd name="T14" fmla="*/ 2 w 37"/>
                <a:gd name="T15" fmla="*/ 22 h 45"/>
                <a:gd name="T16" fmla="*/ 2 w 37"/>
                <a:gd name="T17" fmla="*/ 22 h 45"/>
                <a:gd name="T18" fmla="*/ 2 w 37"/>
                <a:gd name="T19" fmla="*/ 22 h 45"/>
                <a:gd name="T20" fmla="*/ 2 w 37"/>
                <a:gd name="T21" fmla="*/ 22 h 45"/>
                <a:gd name="T22" fmla="*/ 2 w 37"/>
                <a:gd name="T23" fmla="*/ 22 h 45"/>
                <a:gd name="T24" fmla="*/ 2 w 37"/>
                <a:gd name="T25" fmla="*/ 21 h 45"/>
                <a:gd name="T26" fmla="*/ 2 w 37"/>
                <a:gd name="T27" fmla="*/ 19 h 45"/>
                <a:gd name="T28" fmla="*/ 2 w 37"/>
                <a:gd name="T29" fmla="*/ 17 h 45"/>
                <a:gd name="T30" fmla="*/ 2 w 37"/>
                <a:gd name="T31" fmla="*/ 15 h 45"/>
                <a:gd name="T32" fmla="*/ 2 w 37"/>
                <a:gd name="T33" fmla="*/ 13 h 45"/>
                <a:gd name="T34" fmla="*/ 2 w 37"/>
                <a:gd name="T35" fmla="*/ 4 h 45"/>
                <a:gd name="T36" fmla="*/ 2 w 37"/>
                <a:gd name="T37" fmla="*/ 0 h 45"/>
                <a:gd name="T38" fmla="*/ 2 w 37"/>
                <a:gd name="T39" fmla="*/ 0 h 45"/>
                <a:gd name="T40" fmla="*/ 0 w 37"/>
                <a:gd name="T41" fmla="*/ 4 h 45"/>
                <a:gd name="T42" fmla="*/ 0 w 37"/>
                <a:gd name="T43" fmla="*/ 11 h 45"/>
                <a:gd name="T44" fmla="*/ 2 w 37"/>
                <a:gd name="T45" fmla="*/ 19 h 45"/>
                <a:gd name="T46" fmla="*/ 2 w 37"/>
                <a:gd name="T47" fmla="*/ 22 h 45"/>
                <a:gd name="T48" fmla="*/ 2 w 37"/>
                <a:gd name="T49" fmla="*/ 22 h 4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7"/>
                <a:gd name="T76" fmla="*/ 0 h 45"/>
                <a:gd name="T77" fmla="*/ 37 w 37"/>
                <a:gd name="T78" fmla="*/ 45 h 4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7" h="45">
                  <a:moveTo>
                    <a:pt x="7" y="33"/>
                  </a:moveTo>
                  <a:lnTo>
                    <a:pt x="12" y="37"/>
                  </a:lnTo>
                  <a:lnTo>
                    <a:pt x="16" y="40"/>
                  </a:lnTo>
                  <a:lnTo>
                    <a:pt x="19" y="43"/>
                  </a:lnTo>
                  <a:lnTo>
                    <a:pt x="23" y="44"/>
                  </a:lnTo>
                  <a:lnTo>
                    <a:pt x="28" y="44"/>
                  </a:lnTo>
                  <a:lnTo>
                    <a:pt x="31" y="42"/>
                  </a:lnTo>
                  <a:lnTo>
                    <a:pt x="33" y="40"/>
                  </a:lnTo>
                  <a:lnTo>
                    <a:pt x="33" y="35"/>
                  </a:lnTo>
                  <a:lnTo>
                    <a:pt x="34" y="31"/>
                  </a:lnTo>
                  <a:lnTo>
                    <a:pt x="35" y="26"/>
                  </a:lnTo>
                  <a:lnTo>
                    <a:pt x="36" y="23"/>
                  </a:lnTo>
                  <a:lnTo>
                    <a:pt x="36" y="21"/>
                  </a:lnTo>
                  <a:lnTo>
                    <a:pt x="36" y="19"/>
                  </a:lnTo>
                  <a:lnTo>
                    <a:pt x="34" y="17"/>
                  </a:lnTo>
                  <a:lnTo>
                    <a:pt x="32" y="15"/>
                  </a:lnTo>
                  <a:lnTo>
                    <a:pt x="29" y="13"/>
                  </a:lnTo>
                  <a:lnTo>
                    <a:pt x="17" y="4"/>
                  </a:lnTo>
                  <a:lnTo>
                    <a:pt x="7" y="0"/>
                  </a:lnTo>
                  <a:lnTo>
                    <a:pt x="3" y="0"/>
                  </a:lnTo>
                  <a:lnTo>
                    <a:pt x="0" y="4"/>
                  </a:lnTo>
                  <a:lnTo>
                    <a:pt x="0" y="11"/>
                  </a:lnTo>
                  <a:lnTo>
                    <a:pt x="2" y="19"/>
                  </a:lnTo>
                  <a:lnTo>
                    <a:pt x="4" y="26"/>
                  </a:lnTo>
                  <a:lnTo>
                    <a:pt x="7" y="33"/>
                  </a:lnTo>
                </a:path>
              </a:pathLst>
            </a:custGeom>
            <a:solidFill>
              <a:srgbClr val="00008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704" name="Freeform 148"/>
            <p:cNvSpPr>
              <a:spLocks/>
            </p:cNvSpPr>
            <p:nvPr/>
          </p:nvSpPr>
          <p:spPr bwMode="auto">
            <a:xfrm>
              <a:off x="665" y="3383"/>
              <a:ext cx="82" cy="76"/>
            </a:xfrm>
            <a:custGeom>
              <a:avLst/>
              <a:gdLst>
                <a:gd name="T0" fmla="*/ 3 w 98"/>
                <a:gd name="T1" fmla="*/ 10 h 80"/>
                <a:gd name="T2" fmla="*/ 3 w 98"/>
                <a:gd name="T3" fmla="*/ 10 h 80"/>
                <a:gd name="T4" fmla="*/ 3 w 98"/>
                <a:gd name="T5" fmla="*/ 8 h 80"/>
                <a:gd name="T6" fmla="*/ 3 w 98"/>
                <a:gd name="T7" fmla="*/ 1 h 80"/>
                <a:gd name="T8" fmla="*/ 3 w 98"/>
                <a:gd name="T9" fmla="*/ 2 h 80"/>
                <a:gd name="T10" fmla="*/ 3 w 98"/>
                <a:gd name="T11" fmla="*/ 10 h 80"/>
                <a:gd name="T12" fmla="*/ 3 w 98"/>
                <a:gd name="T13" fmla="*/ 10 h 80"/>
                <a:gd name="T14" fmla="*/ 3 w 98"/>
                <a:gd name="T15" fmla="*/ 10 h 80"/>
                <a:gd name="T16" fmla="*/ 3 w 98"/>
                <a:gd name="T17" fmla="*/ 10 h 80"/>
                <a:gd name="T18" fmla="*/ 3 w 98"/>
                <a:gd name="T19" fmla="*/ 10 h 80"/>
                <a:gd name="T20" fmla="*/ 0 w 98"/>
                <a:gd name="T21" fmla="*/ 10 h 80"/>
                <a:gd name="T22" fmla="*/ 3 w 98"/>
                <a:gd name="T23" fmla="*/ 10 h 80"/>
                <a:gd name="T24" fmla="*/ 3 w 98"/>
                <a:gd name="T25" fmla="*/ 10 h 80"/>
                <a:gd name="T26" fmla="*/ 3 w 98"/>
                <a:gd name="T27" fmla="*/ 10 h 80"/>
                <a:gd name="T28" fmla="*/ 3 w 98"/>
                <a:gd name="T29" fmla="*/ 10 h 80"/>
                <a:gd name="T30" fmla="*/ 3 w 98"/>
                <a:gd name="T31" fmla="*/ 10 h 80"/>
                <a:gd name="T32" fmla="*/ 3 w 98"/>
                <a:gd name="T33" fmla="*/ 10 h 80"/>
                <a:gd name="T34" fmla="*/ 3 w 98"/>
                <a:gd name="T35" fmla="*/ 10 h 80"/>
                <a:gd name="T36" fmla="*/ 3 w 98"/>
                <a:gd name="T37" fmla="*/ 10 h 80"/>
                <a:gd name="T38" fmla="*/ 3 w 98"/>
                <a:gd name="T39" fmla="*/ 10 h 80"/>
                <a:gd name="T40" fmla="*/ 3 w 98"/>
                <a:gd name="T41" fmla="*/ 10 h 80"/>
                <a:gd name="T42" fmla="*/ 3 w 98"/>
                <a:gd name="T43" fmla="*/ 10 h 80"/>
                <a:gd name="T44" fmla="*/ 3 w 98"/>
                <a:gd name="T45" fmla="*/ 10 h 80"/>
                <a:gd name="T46" fmla="*/ 3 w 98"/>
                <a:gd name="T47" fmla="*/ 10 h 80"/>
                <a:gd name="T48" fmla="*/ 3 w 98"/>
                <a:gd name="T49" fmla="*/ 10 h 80"/>
                <a:gd name="T50" fmla="*/ 3 w 98"/>
                <a:gd name="T51" fmla="*/ 10 h 80"/>
                <a:gd name="T52" fmla="*/ 3 w 98"/>
                <a:gd name="T53" fmla="*/ 10 h 80"/>
                <a:gd name="T54" fmla="*/ 3 w 98"/>
                <a:gd name="T55" fmla="*/ 10 h 80"/>
                <a:gd name="T56" fmla="*/ 3 w 98"/>
                <a:gd name="T57" fmla="*/ 10 h 80"/>
                <a:gd name="T58" fmla="*/ 3 w 98"/>
                <a:gd name="T59" fmla="*/ 10 h 80"/>
                <a:gd name="T60" fmla="*/ 3 w 98"/>
                <a:gd name="T61" fmla="*/ 6 h 80"/>
                <a:gd name="T62" fmla="*/ 3 w 98"/>
                <a:gd name="T63" fmla="*/ 5 h 80"/>
                <a:gd name="T64" fmla="*/ 3 w 98"/>
                <a:gd name="T65" fmla="*/ 7 h 80"/>
                <a:gd name="T66" fmla="*/ 3 w 98"/>
                <a:gd name="T67" fmla="*/ 10 h 80"/>
                <a:gd name="T68" fmla="*/ 3 w 98"/>
                <a:gd name="T69" fmla="*/ 10 h 80"/>
                <a:gd name="T70" fmla="*/ 3 w 98"/>
                <a:gd name="T71" fmla="*/ 10 h 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8"/>
                <a:gd name="T109" fmla="*/ 0 h 80"/>
                <a:gd name="T110" fmla="*/ 98 w 98"/>
                <a:gd name="T111" fmla="*/ 80 h 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8" h="80">
                  <a:moveTo>
                    <a:pt x="59" y="17"/>
                  </a:moveTo>
                  <a:lnTo>
                    <a:pt x="56" y="20"/>
                  </a:lnTo>
                  <a:lnTo>
                    <a:pt x="53" y="20"/>
                  </a:lnTo>
                  <a:lnTo>
                    <a:pt x="49" y="18"/>
                  </a:lnTo>
                  <a:lnTo>
                    <a:pt x="46" y="13"/>
                  </a:lnTo>
                  <a:lnTo>
                    <a:pt x="43" y="8"/>
                  </a:lnTo>
                  <a:lnTo>
                    <a:pt x="40" y="5"/>
                  </a:lnTo>
                  <a:lnTo>
                    <a:pt x="35" y="1"/>
                  </a:lnTo>
                  <a:lnTo>
                    <a:pt x="31" y="0"/>
                  </a:lnTo>
                  <a:lnTo>
                    <a:pt x="28" y="2"/>
                  </a:lnTo>
                  <a:lnTo>
                    <a:pt x="27" y="7"/>
                  </a:lnTo>
                  <a:lnTo>
                    <a:pt x="28" y="12"/>
                  </a:lnTo>
                  <a:lnTo>
                    <a:pt x="29" y="19"/>
                  </a:lnTo>
                  <a:lnTo>
                    <a:pt x="30" y="25"/>
                  </a:lnTo>
                  <a:lnTo>
                    <a:pt x="29" y="32"/>
                  </a:lnTo>
                  <a:lnTo>
                    <a:pt x="26" y="37"/>
                  </a:lnTo>
                  <a:lnTo>
                    <a:pt x="21" y="40"/>
                  </a:lnTo>
                  <a:lnTo>
                    <a:pt x="13" y="41"/>
                  </a:lnTo>
                  <a:lnTo>
                    <a:pt x="8" y="41"/>
                  </a:lnTo>
                  <a:lnTo>
                    <a:pt x="4" y="42"/>
                  </a:lnTo>
                  <a:lnTo>
                    <a:pt x="1" y="43"/>
                  </a:lnTo>
                  <a:lnTo>
                    <a:pt x="0" y="44"/>
                  </a:lnTo>
                  <a:lnTo>
                    <a:pt x="0" y="46"/>
                  </a:lnTo>
                  <a:lnTo>
                    <a:pt x="3" y="48"/>
                  </a:lnTo>
                  <a:lnTo>
                    <a:pt x="7" y="54"/>
                  </a:lnTo>
                  <a:lnTo>
                    <a:pt x="10" y="57"/>
                  </a:lnTo>
                  <a:lnTo>
                    <a:pt x="16" y="59"/>
                  </a:lnTo>
                  <a:lnTo>
                    <a:pt x="20" y="59"/>
                  </a:lnTo>
                  <a:lnTo>
                    <a:pt x="24" y="58"/>
                  </a:lnTo>
                  <a:lnTo>
                    <a:pt x="27" y="57"/>
                  </a:lnTo>
                  <a:lnTo>
                    <a:pt x="31" y="57"/>
                  </a:lnTo>
                  <a:lnTo>
                    <a:pt x="34" y="59"/>
                  </a:lnTo>
                  <a:lnTo>
                    <a:pt x="37" y="64"/>
                  </a:lnTo>
                  <a:lnTo>
                    <a:pt x="40" y="71"/>
                  </a:lnTo>
                  <a:lnTo>
                    <a:pt x="41" y="74"/>
                  </a:lnTo>
                  <a:lnTo>
                    <a:pt x="42" y="77"/>
                  </a:lnTo>
                  <a:lnTo>
                    <a:pt x="44" y="79"/>
                  </a:lnTo>
                  <a:lnTo>
                    <a:pt x="46" y="79"/>
                  </a:lnTo>
                  <a:lnTo>
                    <a:pt x="48" y="78"/>
                  </a:lnTo>
                  <a:lnTo>
                    <a:pt x="50" y="75"/>
                  </a:lnTo>
                  <a:lnTo>
                    <a:pt x="55" y="72"/>
                  </a:lnTo>
                  <a:lnTo>
                    <a:pt x="60" y="69"/>
                  </a:lnTo>
                  <a:lnTo>
                    <a:pt x="67" y="69"/>
                  </a:lnTo>
                  <a:lnTo>
                    <a:pt x="74" y="69"/>
                  </a:lnTo>
                  <a:lnTo>
                    <a:pt x="80" y="70"/>
                  </a:lnTo>
                  <a:lnTo>
                    <a:pt x="88" y="71"/>
                  </a:lnTo>
                  <a:lnTo>
                    <a:pt x="92" y="69"/>
                  </a:lnTo>
                  <a:lnTo>
                    <a:pt x="96" y="65"/>
                  </a:lnTo>
                  <a:lnTo>
                    <a:pt x="97" y="58"/>
                  </a:lnTo>
                  <a:lnTo>
                    <a:pt x="96" y="52"/>
                  </a:lnTo>
                  <a:lnTo>
                    <a:pt x="92" y="47"/>
                  </a:lnTo>
                  <a:lnTo>
                    <a:pt x="88" y="46"/>
                  </a:lnTo>
                  <a:lnTo>
                    <a:pt x="82" y="45"/>
                  </a:lnTo>
                  <a:lnTo>
                    <a:pt x="77" y="44"/>
                  </a:lnTo>
                  <a:lnTo>
                    <a:pt x="73" y="43"/>
                  </a:lnTo>
                  <a:lnTo>
                    <a:pt x="72" y="39"/>
                  </a:lnTo>
                  <a:lnTo>
                    <a:pt x="73" y="33"/>
                  </a:lnTo>
                  <a:lnTo>
                    <a:pt x="77" y="24"/>
                  </a:lnTo>
                  <a:lnTo>
                    <a:pt x="81" y="19"/>
                  </a:lnTo>
                  <a:lnTo>
                    <a:pt x="87" y="13"/>
                  </a:lnTo>
                  <a:lnTo>
                    <a:pt x="90" y="8"/>
                  </a:lnTo>
                  <a:lnTo>
                    <a:pt x="92" y="6"/>
                  </a:lnTo>
                  <a:lnTo>
                    <a:pt x="92" y="5"/>
                  </a:lnTo>
                  <a:lnTo>
                    <a:pt x="90" y="5"/>
                  </a:lnTo>
                  <a:lnTo>
                    <a:pt x="83" y="6"/>
                  </a:lnTo>
                  <a:lnTo>
                    <a:pt x="74" y="7"/>
                  </a:lnTo>
                  <a:lnTo>
                    <a:pt x="68" y="9"/>
                  </a:lnTo>
                  <a:lnTo>
                    <a:pt x="64" y="10"/>
                  </a:lnTo>
                  <a:lnTo>
                    <a:pt x="62" y="12"/>
                  </a:lnTo>
                  <a:lnTo>
                    <a:pt x="60" y="14"/>
                  </a:lnTo>
                  <a:lnTo>
                    <a:pt x="60" y="15"/>
                  </a:lnTo>
                  <a:lnTo>
                    <a:pt x="59" y="17"/>
                  </a:lnTo>
                </a:path>
              </a:pathLst>
            </a:custGeom>
            <a:solidFill>
              <a:srgbClr val="80E00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705" name="Freeform 149"/>
            <p:cNvSpPr>
              <a:spLocks/>
            </p:cNvSpPr>
            <p:nvPr/>
          </p:nvSpPr>
          <p:spPr bwMode="auto">
            <a:xfrm>
              <a:off x="665" y="3383"/>
              <a:ext cx="86" cy="81"/>
            </a:xfrm>
            <a:custGeom>
              <a:avLst/>
              <a:gdLst>
                <a:gd name="T0" fmla="*/ 3 w 103"/>
                <a:gd name="T1" fmla="*/ 10 h 85"/>
                <a:gd name="T2" fmla="*/ 3 w 103"/>
                <a:gd name="T3" fmla="*/ 10 h 85"/>
                <a:gd name="T4" fmla="*/ 3 w 103"/>
                <a:gd name="T5" fmla="*/ 10 h 85"/>
                <a:gd name="T6" fmla="*/ 3 w 103"/>
                <a:gd name="T7" fmla="*/ 5 h 85"/>
                <a:gd name="T8" fmla="*/ 3 w 103"/>
                <a:gd name="T9" fmla="*/ 0 h 85"/>
                <a:gd name="T10" fmla="*/ 3 w 103"/>
                <a:gd name="T11" fmla="*/ 7 h 85"/>
                <a:gd name="T12" fmla="*/ 3 w 103"/>
                <a:gd name="T13" fmla="*/ 10 h 85"/>
                <a:gd name="T14" fmla="*/ 3 w 103"/>
                <a:gd name="T15" fmla="*/ 10 h 85"/>
                <a:gd name="T16" fmla="*/ 3 w 103"/>
                <a:gd name="T17" fmla="*/ 10 h 85"/>
                <a:gd name="T18" fmla="*/ 3 w 103"/>
                <a:gd name="T19" fmla="*/ 10 h 85"/>
                <a:gd name="T20" fmla="*/ 1 w 103"/>
                <a:gd name="T21" fmla="*/ 10 h 85"/>
                <a:gd name="T22" fmla="*/ 0 w 103"/>
                <a:gd name="T23" fmla="*/ 10 h 85"/>
                <a:gd name="T24" fmla="*/ 3 w 103"/>
                <a:gd name="T25" fmla="*/ 10 h 85"/>
                <a:gd name="T26" fmla="*/ 3 w 103"/>
                <a:gd name="T27" fmla="*/ 10 h 85"/>
                <a:gd name="T28" fmla="*/ 3 w 103"/>
                <a:gd name="T29" fmla="*/ 10 h 85"/>
                <a:gd name="T30" fmla="*/ 3 w 103"/>
                <a:gd name="T31" fmla="*/ 10 h 85"/>
                <a:gd name="T32" fmla="*/ 3 w 103"/>
                <a:gd name="T33" fmla="*/ 10 h 85"/>
                <a:gd name="T34" fmla="*/ 3 w 103"/>
                <a:gd name="T35" fmla="*/ 10 h 85"/>
                <a:gd name="T36" fmla="*/ 3 w 103"/>
                <a:gd name="T37" fmla="*/ 10 h 85"/>
                <a:gd name="T38" fmla="*/ 3 w 103"/>
                <a:gd name="T39" fmla="*/ 10 h 85"/>
                <a:gd name="T40" fmla="*/ 3 w 103"/>
                <a:gd name="T41" fmla="*/ 10 h 85"/>
                <a:gd name="T42" fmla="*/ 3 w 103"/>
                <a:gd name="T43" fmla="*/ 10 h 85"/>
                <a:gd name="T44" fmla="*/ 3 w 103"/>
                <a:gd name="T45" fmla="*/ 10 h 85"/>
                <a:gd name="T46" fmla="*/ 3 w 103"/>
                <a:gd name="T47" fmla="*/ 10 h 85"/>
                <a:gd name="T48" fmla="*/ 3 w 103"/>
                <a:gd name="T49" fmla="*/ 10 h 85"/>
                <a:gd name="T50" fmla="*/ 3 w 103"/>
                <a:gd name="T51" fmla="*/ 10 h 85"/>
                <a:gd name="T52" fmla="*/ 3 w 103"/>
                <a:gd name="T53" fmla="*/ 10 h 85"/>
                <a:gd name="T54" fmla="*/ 3 w 103"/>
                <a:gd name="T55" fmla="*/ 10 h 85"/>
                <a:gd name="T56" fmla="*/ 3 w 103"/>
                <a:gd name="T57" fmla="*/ 10 h 85"/>
                <a:gd name="T58" fmla="*/ 3 w 103"/>
                <a:gd name="T59" fmla="*/ 10 h 85"/>
                <a:gd name="T60" fmla="*/ 3 w 103"/>
                <a:gd name="T61" fmla="*/ 9 h 85"/>
                <a:gd name="T62" fmla="*/ 3 w 103"/>
                <a:gd name="T63" fmla="*/ 5 h 85"/>
                <a:gd name="T64" fmla="*/ 3 w 103"/>
                <a:gd name="T65" fmla="*/ 6 h 85"/>
                <a:gd name="T66" fmla="*/ 3 w 103"/>
                <a:gd name="T67" fmla="*/ 10 h 85"/>
                <a:gd name="T68" fmla="*/ 3 w 103"/>
                <a:gd name="T69" fmla="*/ 10 h 85"/>
                <a:gd name="T70" fmla="*/ 3 w 103"/>
                <a:gd name="T71" fmla="*/ 10 h 8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03"/>
                <a:gd name="T109" fmla="*/ 0 h 85"/>
                <a:gd name="T110" fmla="*/ 103 w 103"/>
                <a:gd name="T111" fmla="*/ 85 h 8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03" h="85">
                  <a:moveTo>
                    <a:pt x="62" y="18"/>
                  </a:moveTo>
                  <a:lnTo>
                    <a:pt x="62" y="18"/>
                  </a:lnTo>
                  <a:lnTo>
                    <a:pt x="58" y="21"/>
                  </a:lnTo>
                  <a:lnTo>
                    <a:pt x="55" y="21"/>
                  </a:lnTo>
                  <a:lnTo>
                    <a:pt x="51" y="19"/>
                  </a:lnTo>
                  <a:lnTo>
                    <a:pt x="49" y="14"/>
                  </a:lnTo>
                  <a:lnTo>
                    <a:pt x="46" y="9"/>
                  </a:lnTo>
                  <a:lnTo>
                    <a:pt x="42" y="5"/>
                  </a:lnTo>
                  <a:lnTo>
                    <a:pt x="37" y="1"/>
                  </a:lnTo>
                  <a:lnTo>
                    <a:pt x="33" y="0"/>
                  </a:lnTo>
                  <a:lnTo>
                    <a:pt x="30" y="2"/>
                  </a:lnTo>
                  <a:lnTo>
                    <a:pt x="29" y="7"/>
                  </a:lnTo>
                  <a:lnTo>
                    <a:pt x="30" y="13"/>
                  </a:lnTo>
                  <a:lnTo>
                    <a:pt x="31" y="20"/>
                  </a:lnTo>
                  <a:lnTo>
                    <a:pt x="32" y="27"/>
                  </a:lnTo>
                  <a:lnTo>
                    <a:pt x="31" y="34"/>
                  </a:lnTo>
                  <a:lnTo>
                    <a:pt x="28" y="39"/>
                  </a:lnTo>
                  <a:lnTo>
                    <a:pt x="22" y="42"/>
                  </a:lnTo>
                  <a:lnTo>
                    <a:pt x="14" y="44"/>
                  </a:lnTo>
                  <a:lnTo>
                    <a:pt x="8" y="44"/>
                  </a:lnTo>
                  <a:lnTo>
                    <a:pt x="4" y="45"/>
                  </a:lnTo>
                  <a:lnTo>
                    <a:pt x="1" y="46"/>
                  </a:lnTo>
                  <a:lnTo>
                    <a:pt x="0" y="47"/>
                  </a:lnTo>
                  <a:lnTo>
                    <a:pt x="0" y="49"/>
                  </a:lnTo>
                  <a:lnTo>
                    <a:pt x="3" y="51"/>
                  </a:lnTo>
                  <a:lnTo>
                    <a:pt x="7" y="57"/>
                  </a:lnTo>
                  <a:lnTo>
                    <a:pt x="11" y="61"/>
                  </a:lnTo>
                  <a:lnTo>
                    <a:pt x="17" y="63"/>
                  </a:lnTo>
                  <a:lnTo>
                    <a:pt x="21" y="63"/>
                  </a:lnTo>
                  <a:lnTo>
                    <a:pt x="25" y="62"/>
                  </a:lnTo>
                  <a:lnTo>
                    <a:pt x="29" y="61"/>
                  </a:lnTo>
                  <a:lnTo>
                    <a:pt x="33" y="61"/>
                  </a:lnTo>
                  <a:lnTo>
                    <a:pt x="36" y="64"/>
                  </a:lnTo>
                  <a:lnTo>
                    <a:pt x="39" y="68"/>
                  </a:lnTo>
                  <a:lnTo>
                    <a:pt x="42" y="75"/>
                  </a:lnTo>
                  <a:lnTo>
                    <a:pt x="44" y="79"/>
                  </a:lnTo>
                  <a:lnTo>
                    <a:pt x="45" y="82"/>
                  </a:lnTo>
                  <a:lnTo>
                    <a:pt x="47" y="84"/>
                  </a:lnTo>
                  <a:lnTo>
                    <a:pt x="49" y="84"/>
                  </a:lnTo>
                  <a:lnTo>
                    <a:pt x="51" y="83"/>
                  </a:lnTo>
                  <a:lnTo>
                    <a:pt x="52" y="80"/>
                  </a:lnTo>
                  <a:lnTo>
                    <a:pt x="57" y="77"/>
                  </a:lnTo>
                  <a:lnTo>
                    <a:pt x="63" y="73"/>
                  </a:lnTo>
                  <a:lnTo>
                    <a:pt x="70" y="73"/>
                  </a:lnTo>
                  <a:lnTo>
                    <a:pt x="78" y="73"/>
                  </a:lnTo>
                  <a:lnTo>
                    <a:pt x="84" y="74"/>
                  </a:lnTo>
                  <a:lnTo>
                    <a:pt x="92" y="75"/>
                  </a:lnTo>
                  <a:lnTo>
                    <a:pt x="97" y="73"/>
                  </a:lnTo>
                  <a:lnTo>
                    <a:pt x="101" y="69"/>
                  </a:lnTo>
                  <a:lnTo>
                    <a:pt x="102" y="62"/>
                  </a:lnTo>
                  <a:lnTo>
                    <a:pt x="101" y="55"/>
                  </a:lnTo>
                  <a:lnTo>
                    <a:pt x="97" y="50"/>
                  </a:lnTo>
                  <a:lnTo>
                    <a:pt x="92" y="49"/>
                  </a:lnTo>
                  <a:lnTo>
                    <a:pt x="86" y="48"/>
                  </a:lnTo>
                  <a:lnTo>
                    <a:pt x="81" y="47"/>
                  </a:lnTo>
                  <a:lnTo>
                    <a:pt x="77" y="46"/>
                  </a:lnTo>
                  <a:lnTo>
                    <a:pt x="75" y="41"/>
                  </a:lnTo>
                  <a:lnTo>
                    <a:pt x="77" y="35"/>
                  </a:lnTo>
                  <a:lnTo>
                    <a:pt x="81" y="26"/>
                  </a:lnTo>
                  <a:lnTo>
                    <a:pt x="85" y="20"/>
                  </a:lnTo>
                  <a:lnTo>
                    <a:pt x="91" y="14"/>
                  </a:lnTo>
                  <a:lnTo>
                    <a:pt x="95" y="9"/>
                  </a:lnTo>
                  <a:lnTo>
                    <a:pt x="97" y="6"/>
                  </a:lnTo>
                  <a:lnTo>
                    <a:pt x="97" y="5"/>
                  </a:lnTo>
                  <a:lnTo>
                    <a:pt x="95" y="5"/>
                  </a:lnTo>
                  <a:lnTo>
                    <a:pt x="87" y="6"/>
                  </a:lnTo>
                  <a:lnTo>
                    <a:pt x="78" y="7"/>
                  </a:lnTo>
                  <a:lnTo>
                    <a:pt x="71" y="10"/>
                  </a:lnTo>
                  <a:lnTo>
                    <a:pt x="67" y="11"/>
                  </a:lnTo>
                  <a:lnTo>
                    <a:pt x="65" y="13"/>
                  </a:lnTo>
                  <a:lnTo>
                    <a:pt x="63" y="15"/>
                  </a:lnTo>
                  <a:lnTo>
                    <a:pt x="63" y="16"/>
                  </a:lnTo>
                  <a:lnTo>
                    <a:pt x="62" y="18"/>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706" name="Freeform 150"/>
            <p:cNvSpPr>
              <a:spLocks/>
            </p:cNvSpPr>
            <p:nvPr/>
          </p:nvSpPr>
          <p:spPr bwMode="auto">
            <a:xfrm>
              <a:off x="683" y="3418"/>
              <a:ext cx="46" cy="30"/>
            </a:xfrm>
            <a:custGeom>
              <a:avLst/>
              <a:gdLst>
                <a:gd name="T0" fmla="*/ 3 w 54"/>
                <a:gd name="T1" fmla="*/ 15 h 31"/>
                <a:gd name="T2" fmla="*/ 3 w 54"/>
                <a:gd name="T3" fmla="*/ 15 h 31"/>
                <a:gd name="T4" fmla="*/ 3 w 54"/>
                <a:gd name="T5" fmla="*/ 15 h 31"/>
                <a:gd name="T6" fmla="*/ 3 w 54"/>
                <a:gd name="T7" fmla="*/ 15 h 31"/>
                <a:gd name="T8" fmla="*/ 3 w 54"/>
                <a:gd name="T9" fmla="*/ 15 h 31"/>
                <a:gd name="T10" fmla="*/ 3 w 54"/>
                <a:gd name="T11" fmla="*/ 15 h 31"/>
                <a:gd name="T12" fmla="*/ 3 w 54"/>
                <a:gd name="T13" fmla="*/ 15 h 31"/>
                <a:gd name="T14" fmla="*/ 3 w 54"/>
                <a:gd name="T15" fmla="*/ 15 h 31"/>
                <a:gd name="T16" fmla="*/ 3 w 54"/>
                <a:gd name="T17" fmla="*/ 13 h 31"/>
                <a:gd name="T18" fmla="*/ 3 w 54"/>
                <a:gd name="T19" fmla="*/ 9 h 31"/>
                <a:gd name="T20" fmla="*/ 3 w 54"/>
                <a:gd name="T21" fmla="*/ 6 h 31"/>
                <a:gd name="T22" fmla="*/ 3 w 54"/>
                <a:gd name="T23" fmla="*/ 4 h 31"/>
                <a:gd name="T24" fmla="*/ 3 w 54"/>
                <a:gd name="T25" fmla="*/ 2 h 31"/>
                <a:gd name="T26" fmla="*/ 3 w 54"/>
                <a:gd name="T27" fmla="*/ 0 h 31"/>
                <a:gd name="T28" fmla="*/ 3 w 54"/>
                <a:gd name="T29" fmla="*/ 0 h 31"/>
                <a:gd name="T30" fmla="*/ 3 w 54"/>
                <a:gd name="T31" fmla="*/ 0 h 31"/>
                <a:gd name="T32" fmla="*/ 3 w 54"/>
                <a:gd name="T33" fmla="*/ 3 h 31"/>
                <a:gd name="T34" fmla="*/ 3 w 54"/>
                <a:gd name="T35" fmla="*/ 3 h 31"/>
                <a:gd name="T36" fmla="*/ 3 w 54"/>
                <a:gd name="T37" fmla="*/ 6 h 31"/>
                <a:gd name="T38" fmla="*/ 0 w 54"/>
                <a:gd name="T39" fmla="*/ 10 h 31"/>
                <a:gd name="T40" fmla="*/ 1 w 54"/>
                <a:gd name="T41" fmla="*/ 15 h 31"/>
                <a:gd name="T42" fmla="*/ 3 w 54"/>
                <a:gd name="T43" fmla="*/ 15 h 31"/>
                <a:gd name="T44" fmla="*/ 3 w 54"/>
                <a:gd name="T45" fmla="*/ 15 h 31"/>
                <a:gd name="T46" fmla="*/ 3 w 54"/>
                <a:gd name="T47" fmla="*/ 15 h 31"/>
                <a:gd name="T48" fmla="*/ 3 w 54"/>
                <a:gd name="T49" fmla="*/ 15 h 3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4"/>
                <a:gd name="T76" fmla="*/ 0 h 31"/>
                <a:gd name="T77" fmla="*/ 54 w 54"/>
                <a:gd name="T78" fmla="*/ 31 h 3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4" h="31">
                  <a:moveTo>
                    <a:pt x="28" y="29"/>
                  </a:moveTo>
                  <a:lnTo>
                    <a:pt x="33" y="30"/>
                  </a:lnTo>
                  <a:lnTo>
                    <a:pt x="39" y="29"/>
                  </a:lnTo>
                  <a:lnTo>
                    <a:pt x="45" y="28"/>
                  </a:lnTo>
                  <a:lnTo>
                    <a:pt x="48" y="26"/>
                  </a:lnTo>
                  <a:lnTo>
                    <a:pt x="51" y="24"/>
                  </a:lnTo>
                  <a:lnTo>
                    <a:pt x="53" y="20"/>
                  </a:lnTo>
                  <a:lnTo>
                    <a:pt x="53" y="17"/>
                  </a:lnTo>
                  <a:lnTo>
                    <a:pt x="50" y="13"/>
                  </a:lnTo>
                  <a:lnTo>
                    <a:pt x="48" y="9"/>
                  </a:lnTo>
                  <a:lnTo>
                    <a:pt x="46" y="6"/>
                  </a:lnTo>
                  <a:lnTo>
                    <a:pt x="44" y="4"/>
                  </a:lnTo>
                  <a:lnTo>
                    <a:pt x="42" y="2"/>
                  </a:lnTo>
                  <a:lnTo>
                    <a:pt x="40" y="0"/>
                  </a:lnTo>
                  <a:lnTo>
                    <a:pt x="38" y="0"/>
                  </a:lnTo>
                  <a:lnTo>
                    <a:pt x="34" y="0"/>
                  </a:lnTo>
                  <a:lnTo>
                    <a:pt x="31" y="3"/>
                  </a:lnTo>
                  <a:lnTo>
                    <a:pt x="13" y="3"/>
                  </a:lnTo>
                  <a:lnTo>
                    <a:pt x="5" y="6"/>
                  </a:lnTo>
                  <a:lnTo>
                    <a:pt x="0" y="10"/>
                  </a:lnTo>
                  <a:lnTo>
                    <a:pt x="1" y="15"/>
                  </a:lnTo>
                  <a:lnTo>
                    <a:pt x="5" y="19"/>
                  </a:lnTo>
                  <a:lnTo>
                    <a:pt x="12" y="24"/>
                  </a:lnTo>
                  <a:lnTo>
                    <a:pt x="20" y="27"/>
                  </a:lnTo>
                  <a:lnTo>
                    <a:pt x="28" y="29"/>
                  </a:lnTo>
                </a:path>
              </a:pathLst>
            </a:custGeom>
            <a:solidFill>
              <a:srgbClr val="00008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707" name="Freeform 151"/>
            <p:cNvSpPr>
              <a:spLocks/>
            </p:cNvSpPr>
            <p:nvPr/>
          </p:nvSpPr>
          <p:spPr bwMode="auto">
            <a:xfrm>
              <a:off x="1571" y="2652"/>
              <a:ext cx="85" cy="77"/>
            </a:xfrm>
            <a:custGeom>
              <a:avLst/>
              <a:gdLst>
                <a:gd name="T0" fmla="*/ 3 w 100"/>
                <a:gd name="T1" fmla="*/ 13 h 80"/>
                <a:gd name="T2" fmla="*/ 3 w 100"/>
                <a:gd name="T3" fmla="*/ 13 h 80"/>
                <a:gd name="T4" fmla="*/ 3 w 100"/>
                <a:gd name="T5" fmla="*/ 8 h 80"/>
                <a:gd name="T6" fmla="*/ 3 w 100"/>
                <a:gd name="T7" fmla="*/ 1 h 80"/>
                <a:gd name="T8" fmla="*/ 3 w 100"/>
                <a:gd name="T9" fmla="*/ 3 h 80"/>
                <a:gd name="T10" fmla="*/ 3 w 100"/>
                <a:gd name="T11" fmla="*/ 12 h 80"/>
                <a:gd name="T12" fmla="*/ 3 w 100"/>
                <a:gd name="T13" fmla="*/ 13 h 80"/>
                <a:gd name="T14" fmla="*/ 3 w 100"/>
                <a:gd name="T15" fmla="*/ 13 h 80"/>
                <a:gd name="T16" fmla="*/ 3 w 100"/>
                <a:gd name="T17" fmla="*/ 13 h 80"/>
                <a:gd name="T18" fmla="*/ 3 w 100"/>
                <a:gd name="T19" fmla="*/ 13 h 80"/>
                <a:gd name="T20" fmla="*/ 0 w 100"/>
                <a:gd name="T21" fmla="*/ 13 h 80"/>
                <a:gd name="T22" fmla="*/ 3 w 100"/>
                <a:gd name="T23" fmla="*/ 13 h 80"/>
                <a:gd name="T24" fmla="*/ 3 w 100"/>
                <a:gd name="T25" fmla="*/ 13 h 80"/>
                <a:gd name="T26" fmla="*/ 3 w 100"/>
                <a:gd name="T27" fmla="*/ 13 h 80"/>
                <a:gd name="T28" fmla="*/ 3 w 100"/>
                <a:gd name="T29" fmla="*/ 13 h 80"/>
                <a:gd name="T30" fmla="*/ 3 w 100"/>
                <a:gd name="T31" fmla="*/ 13 h 80"/>
                <a:gd name="T32" fmla="*/ 3 w 100"/>
                <a:gd name="T33" fmla="*/ 13 h 80"/>
                <a:gd name="T34" fmla="*/ 3 w 100"/>
                <a:gd name="T35" fmla="*/ 13 h 80"/>
                <a:gd name="T36" fmla="*/ 3 w 100"/>
                <a:gd name="T37" fmla="*/ 13 h 80"/>
                <a:gd name="T38" fmla="*/ 3 w 100"/>
                <a:gd name="T39" fmla="*/ 13 h 80"/>
                <a:gd name="T40" fmla="*/ 3 w 100"/>
                <a:gd name="T41" fmla="*/ 13 h 80"/>
                <a:gd name="T42" fmla="*/ 3 w 100"/>
                <a:gd name="T43" fmla="*/ 13 h 80"/>
                <a:gd name="T44" fmla="*/ 3 w 100"/>
                <a:gd name="T45" fmla="*/ 13 h 80"/>
                <a:gd name="T46" fmla="*/ 3 w 100"/>
                <a:gd name="T47" fmla="*/ 13 h 80"/>
                <a:gd name="T48" fmla="*/ 3 w 100"/>
                <a:gd name="T49" fmla="*/ 13 h 80"/>
                <a:gd name="T50" fmla="*/ 3 w 100"/>
                <a:gd name="T51" fmla="*/ 13 h 80"/>
                <a:gd name="T52" fmla="*/ 3 w 100"/>
                <a:gd name="T53" fmla="*/ 13 h 80"/>
                <a:gd name="T54" fmla="*/ 3 w 100"/>
                <a:gd name="T55" fmla="*/ 13 h 80"/>
                <a:gd name="T56" fmla="*/ 3 w 100"/>
                <a:gd name="T57" fmla="*/ 13 h 80"/>
                <a:gd name="T58" fmla="*/ 3 w 100"/>
                <a:gd name="T59" fmla="*/ 13 h 80"/>
                <a:gd name="T60" fmla="*/ 3 w 100"/>
                <a:gd name="T61" fmla="*/ 7 h 80"/>
                <a:gd name="T62" fmla="*/ 3 w 100"/>
                <a:gd name="T63" fmla="*/ 5 h 80"/>
                <a:gd name="T64" fmla="*/ 3 w 100"/>
                <a:gd name="T65" fmla="*/ 8 h 80"/>
                <a:gd name="T66" fmla="*/ 3 w 100"/>
                <a:gd name="T67" fmla="*/ 11 h 80"/>
                <a:gd name="T68" fmla="*/ 3 w 100"/>
                <a:gd name="T69" fmla="*/ 13 h 80"/>
                <a:gd name="T70" fmla="*/ 3 w 100"/>
                <a:gd name="T71" fmla="*/ 13 h 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00"/>
                <a:gd name="T109" fmla="*/ 0 h 80"/>
                <a:gd name="T110" fmla="*/ 100 w 100"/>
                <a:gd name="T111" fmla="*/ 80 h 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00" h="80">
                  <a:moveTo>
                    <a:pt x="61" y="17"/>
                  </a:moveTo>
                  <a:lnTo>
                    <a:pt x="57" y="21"/>
                  </a:lnTo>
                  <a:lnTo>
                    <a:pt x="53" y="21"/>
                  </a:lnTo>
                  <a:lnTo>
                    <a:pt x="50" y="19"/>
                  </a:lnTo>
                  <a:lnTo>
                    <a:pt x="48" y="13"/>
                  </a:lnTo>
                  <a:lnTo>
                    <a:pt x="44" y="8"/>
                  </a:lnTo>
                  <a:lnTo>
                    <a:pt x="40" y="5"/>
                  </a:lnTo>
                  <a:lnTo>
                    <a:pt x="36" y="1"/>
                  </a:lnTo>
                  <a:lnTo>
                    <a:pt x="32" y="0"/>
                  </a:lnTo>
                  <a:lnTo>
                    <a:pt x="30" y="3"/>
                  </a:lnTo>
                  <a:lnTo>
                    <a:pt x="28" y="7"/>
                  </a:lnTo>
                  <a:lnTo>
                    <a:pt x="29" y="12"/>
                  </a:lnTo>
                  <a:lnTo>
                    <a:pt x="30" y="20"/>
                  </a:lnTo>
                  <a:lnTo>
                    <a:pt x="30" y="25"/>
                  </a:lnTo>
                  <a:lnTo>
                    <a:pt x="30" y="32"/>
                  </a:lnTo>
                  <a:lnTo>
                    <a:pt x="27" y="37"/>
                  </a:lnTo>
                  <a:lnTo>
                    <a:pt x="21" y="40"/>
                  </a:lnTo>
                  <a:lnTo>
                    <a:pt x="14" y="41"/>
                  </a:lnTo>
                  <a:lnTo>
                    <a:pt x="9" y="42"/>
                  </a:lnTo>
                  <a:lnTo>
                    <a:pt x="5" y="42"/>
                  </a:lnTo>
                  <a:lnTo>
                    <a:pt x="1" y="43"/>
                  </a:lnTo>
                  <a:lnTo>
                    <a:pt x="0" y="44"/>
                  </a:lnTo>
                  <a:lnTo>
                    <a:pt x="1" y="46"/>
                  </a:lnTo>
                  <a:lnTo>
                    <a:pt x="3" y="49"/>
                  </a:lnTo>
                  <a:lnTo>
                    <a:pt x="7" y="54"/>
                  </a:lnTo>
                  <a:lnTo>
                    <a:pt x="11" y="58"/>
                  </a:lnTo>
                  <a:lnTo>
                    <a:pt x="16" y="59"/>
                  </a:lnTo>
                  <a:lnTo>
                    <a:pt x="21" y="59"/>
                  </a:lnTo>
                  <a:lnTo>
                    <a:pt x="24" y="58"/>
                  </a:lnTo>
                  <a:lnTo>
                    <a:pt x="28" y="57"/>
                  </a:lnTo>
                  <a:lnTo>
                    <a:pt x="31" y="58"/>
                  </a:lnTo>
                  <a:lnTo>
                    <a:pt x="35" y="59"/>
                  </a:lnTo>
                  <a:lnTo>
                    <a:pt x="37" y="65"/>
                  </a:lnTo>
                  <a:lnTo>
                    <a:pt x="40" y="72"/>
                  </a:lnTo>
                  <a:lnTo>
                    <a:pt x="43" y="74"/>
                  </a:lnTo>
                  <a:lnTo>
                    <a:pt x="44" y="78"/>
                  </a:lnTo>
                  <a:lnTo>
                    <a:pt x="45" y="79"/>
                  </a:lnTo>
                  <a:lnTo>
                    <a:pt x="47" y="79"/>
                  </a:lnTo>
                  <a:lnTo>
                    <a:pt x="49" y="78"/>
                  </a:lnTo>
                  <a:lnTo>
                    <a:pt x="51" y="75"/>
                  </a:lnTo>
                  <a:lnTo>
                    <a:pt x="56" y="72"/>
                  </a:lnTo>
                  <a:lnTo>
                    <a:pt x="62" y="70"/>
                  </a:lnTo>
                  <a:lnTo>
                    <a:pt x="68" y="69"/>
                  </a:lnTo>
                  <a:lnTo>
                    <a:pt x="75" y="69"/>
                  </a:lnTo>
                  <a:lnTo>
                    <a:pt x="82" y="70"/>
                  </a:lnTo>
                  <a:lnTo>
                    <a:pt x="89" y="71"/>
                  </a:lnTo>
                  <a:lnTo>
                    <a:pt x="93" y="69"/>
                  </a:lnTo>
                  <a:lnTo>
                    <a:pt x="97" y="65"/>
                  </a:lnTo>
                  <a:lnTo>
                    <a:pt x="99" y="59"/>
                  </a:lnTo>
                  <a:lnTo>
                    <a:pt x="97" y="52"/>
                  </a:lnTo>
                  <a:lnTo>
                    <a:pt x="93" y="48"/>
                  </a:lnTo>
                  <a:lnTo>
                    <a:pt x="89" y="46"/>
                  </a:lnTo>
                  <a:lnTo>
                    <a:pt x="84" y="46"/>
                  </a:lnTo>
                  <a:lnTo>
                    <a:pt x="79" y="45"/>
                  </a:lnTo>
                  <a:lnTo>
                    <a:pt x="75" y="43"/>
                  </a:lnTo>
                  <a:lnTo>
                    <a:pt x="73" y="40"/>
                  </a:lnTo>
                  <a:lnTo>
                    <a:pt x="74" y="33"/>
                  </a:lnTo>
                  <a:lnTo>
                    <a:pt x="78" y="25"/>
                  </a:lnTo>
                  <a:lnTo>
                    <a:pt x="83" y="19"/>
                  </a:lnTo>
                  <a:lnTo>
                    <a:pt x="88" y="13"/>
                  </a:lnTo>
                  <a:lnTo>
                    <a:pt x="92" y="8"/>
                  </a:lnTo>
                  <a:lnTo>
                    <a:pt x="94" y="7"/>
                  </a:lnTo>
                  <a:lnTo>
                    <a:pt x="94" y="5"/>
                  </a:lnTo>
                  <a:lnTo>
                    <a:pt x="91" y="5"/>
                  </a:lnTo>
                  <a:lnTo>
                    <a:pt x="84" y="6"/>
                  </a:lnTo>
                  <a:lnTo>
                    <a:pt x="76" y="8"/>
                  </a:lnTo>
                  <a:lnTo>
                    <a:pt x="69" y="9"/>
                  </a:lnTo>
                  <a:lnTo>
                    <a:pt x="65" y="11"/>
                  </a:lnTo>
                  <a:lnTo>
                    <a:pt x="64" y="12"/>
                  </a:lnTo>
                  <a:lnTo>
                    <a:pt x="62" y="14"/>
                  </a:lnTo>
                  <a:lnTo>
                    <a:pt x="61" y="16"/>
                  </a:lnTo>
                  <a:lnTo>
                    <a:pt x="61" y="17"/>
                  </a:lnTo>
                </a:path>
              </a:pathLst>
            </a:custGeom>
            <a:solidFill>
              <a:srgbClr val="80E00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708" name="Freeform 152"/>
            <p:cNvSpPr>
              <a:spLocks/>
            </p:cNvSpPr>
            <p:nvPr/>
          </p:nvSpPr>
          <p:spPr bwMode="auto">
            <a:xfrm>
              <a:off x="1571" y="2652"/>
              <a:ext cx="89" cy="82"/>
            </a:xfrm>
            <a:custGeom>
              <a:avLst/>
              <a:gdLst>
                <a:gd name="T0" fmla="*/ 3 w 106"/>
                <a:gd name="T1" fmla="*/ 14 h 85"/>
                <a:gd name="T2" fmla="*/ 3 w 106"/>
                <a:gd name="T3" fmla="*/ 14 h 85"/>
                <a:gd name="T4" fmla="*/ 3 w 106"/>
                <a:gd name="T5" fmla="*/ 14 h 85"/>
                <a:gd name="T6" fmla="*/ 3 w 106"/>
                <a:gd name="T7" fmla="*/ 5 h 85"/>
                <a:gd name="T8" fmla="*/ 3 w 106"/>
                <a:gd name="T9" fmla="*/ 0 h 85"/>
                <a:gd name="T10" fmla="*/ 3 w 106"/>
                <a:gd name="T11" fmla="*/ 7 h 85"/>
                <a:gd name="T12" fmla="*/ 3 w 106"/>
                <a:gd name="T13" fmla="*/ 14 h 85"/>
                <a:gd name="T14" fmla="*/ 3 w 106"/>
                <a:gd name="T15" fmla="*/ 14 h 85"/>
                <a:gd name="T16" fmla="*/ 3 w 106"/>
                <a:gd name="T17" fmla="*/ 14 h 85"/>
                <a:gd name="T18" fmla="*/ 3 w 106"/>
                <a:gd name="T19" fmla="*/ 14 h 85"/>
                <a:gd name="T20" fmla="*/ 1 w 106"/>
                <a:gd name="T21" fmla="*/ 14 h 85"/>
                <a:gd name="T22" fmla="*/ 1 w 106"/>
                <a:gd name="T23" fmla="*/ 14 h 85"/>
                <a:gd name="T24" fmla="*/ 3 w 106"/>
                <a:gd name="T25" fmla="*/ 14 h 85"/>
                <a:gd name="T26" fmla="*/ 3 w 106"/>
                <a:gd name="T27" fmla="*/ 14 h 85"/>
                <a:gd name="T28" fmla="*/ 3 w 106"/>
                <a:gd name="T29" fmla="*/ 14 h 85"/>
                <a:gd name="T30" fmla="*/ 3 w 106"/>
                <a:gd name="T31" fmla="*/ 14 h 85"/>
                <a:gd name="T32" fmla="*/ 3 w 106"/>
                <a:gd name="T33" fmla="*/ 14 h 85"/>
                <a:gd name="T34" fmla="*/ 3 w 106"/>
                <a:gd name="T35" fmla="*/ 14 h 85"/>
                <a:gd name="T36" fmla="*/ 3 w 106"/>
                <a:gd name="T37" fmla="*/ 14 h 85"/>
                <a:gd name="T38" fmla="*/ 3 w 106"/>
                <a:gd name="T39" fmla="*/ 14 h 85"/>
                <a:gd name="T40" fmla="*/ 3 w 106"/>
                <a:gd name="T41" fmla="*/ 14 h 85"/>
                <a:gd name="T42" fmla="*/ 3 w 106"/>
                <a:gd name="T43" fmla="*/ 14 h 85"/>
                <a:gd name="T44" fmla="*/ 3 w 106"/>
                <a:gd name="T45" fmla="*/ 14 h 85"/>
                <a:gd name="T46" fmla="*/ 3 w 106"/>
                <a:gd name="T47" fmla="*/ 14 h 85"/>
                <a:gd name="T48" fmla="*/ 3 w 106"/>
                <a:gd name="T49" fmla="*/ 14 h 85"/>
                <a:gd name="T50" fmla="*/ 3 w 106"/>
                <a:gd name="T51" fmla="*/ 14 h 85"/>
                <a:gd name="T52" fmla="*/ 3 w 106"/>
                <a:gd name="T53" fmla="*/ 14 h 85"/>
                <a:gd name="T54" fmla="*/ 3 w 106"/>
                <a:gd name="T55" fmla="*/ 14 h 85"/>
                <a:gd name="T56" fmla="*/ 3 w 106"/>
                <a:gd name="T57" fmla="*/ 14 h 85"/>
                <a:gd name="T58" fmla="*/ 3 w 106"/>
                <a:gd name="T59" fmla="*/ 14 h 85"/>
                <a:gd name="T60" fmla="*/ 3 w 106"/>
                <a:gd name="T61" fmla="*/ 9 h 85"/>
                <a:gd name="T62" fmla="*/ 3 w 106"/>
                <a:gd name="T63" fmla="*/ 5 h 85"/>
                <a:gd name="T64" fmla="*/ 3 w 106"/>
                <a:gd name="T65" fmla="*/ 6 h 85"/>
                <a:gd name="T66" fmla="*/ 3 w 106"/>
                <a:gd name="T67" fmla="*/ 10 h 85"/>
                <a:gd name="T68" fmla="*/ 3 w 106"/>
                <a:gd name="T69" fmla="*/ 13 h 85"/>
                <a:gd name="T70" fmla="*/ 3 w 106"/>
                <a:gd name="T71" fmla="*/ 14 h 8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06"/>
                <a:gd name="T109" fmla="*/ 0 h 85"/>
                <a:gd name="T110" fmla="*/ 106 w 106"/>
                <a:gd name="T111" fmla="*/ 85 h 8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06" h="85">
                  <a:moveTo>
                    <a:pt x="65" y="18"/>
                  </a:moveTo>
                  <a:lnTo>
                    <a:pt x="65" y="18"/>
                  </a:lnTo>
                  <a:lnTo>
                    <a:pt x="61" y="22"/>
                  </a:lnTo>
                  <a:lnTo>
                    <a:pt x="57" y="22"/>
                  </a:lnTo>
                  <a:lnTo>
                    <a:pt x="53" y="20"/>
                  </a:lnTo>
                  <a:lnTo>
                    <a:pt x="50" y="14"/>
                  </a:lnTo>
                  <a:lnTo>
                    <a:pt x="46" y="9"/>
                  </a:lnTo>
                  <a:lnTo>
                    <a:pt x="42" y="5"/>
                  </a:lnTo>
                  <a:lnTo>
                    <a:pt x="38" y="1"/>
                  </a:lnTo>
                  <a:lnTo>
                    <a:pt x="34" y="0"/>
                  </a:lnTo>
                  <a:lnTo>
                    <a:pt x="31" y="3"/>
                  </a:lnTo>
                  <a:lnTo>
                    <a:pt x="29" y="7"/>
                  </a:lnTo>
                  <a:lnTo>
                    <a:pt x="30" y="13"/>
                  </a:lnTo>
                  <a:lnTo>
                    <a:pt x="31" y="21"/>
                  </a:lnTo>
                  <a:lnTo>
                    <a:pt x="32" y="27"/>
                  </a:lnTo>
                  <a:lnTo>
                    <a:pt x="31" y="34"/>
                  </a:lnTo>
                  <a:lnTo>
                    <a:pt x="28" y="39"/>
                  </a:lnTo>
                  <a:lnTo>
                    <a:pt x="23" y="42"/>
                  </a:lnTo>
                  <a:lnTo>
                    <a:pt x="15" y="44"/>
                  </a:lnTo>
                  <a:lnTo>
                    <a:pt x="9" y="45"/>
                  </a:lnTo>
                  <a:lnTo>
                    <a:pt x="5" y="45"/>
                  </a:lnTo>
                  <a:lnTo>
                    <a:pt x="1" y="46"/>
                  </a:lnTo>
                  <a:lnTo>
                    <a:pt x="0" y="47"/>
                  </a:lnTo>
                  <a:lnTo>
                    <a:pt x="1" y="49"/>
                  </a:lnTo>
                  <a:lnTo>
                    <a:pt x="3" y="52"/>
                  </a:lnTo>
                  <a:lnTo>
                    <a:pt x="8" y="57"/>
                  </a:lnTo>
                  <a:lnTo>
                    <a:pt x="12" y="62"/>
                  </a:lnTo>
                  <a:lnTo>
                    <a:pt x="17" y="63"/>
                  </a:lnTo>
                  <a:lnTo>
                    <a:pt x="22" y="63"/>
                  </a:lnTo>
                  <a:lnTo>
                    <a:pt x="25" y="62"/>
                  </a:lnTo>
                  <a:lnTo>
                    <a:pt x="29" y="61"/>
                  </a:lnTo>
                  <a:lnTo>
                    <a:pt x="33" y="62"/>
                  </a:lnTo>
                  <a:lnTo>
                    <a:pt x="37" y="64"/>
                  </a:lnTo>
                  <a:lnTo>
                    <a:pt x="39" y="69"/>
                  </a:lnTo>
                  <a:lnTo>
                    <a:pt x="42" y="76"/>
                  </a:lnTo>
                  <a:lnTo>
                    <a:pt x="45" y="79"/>
                  </a:lnTo>
                  <a:lnTo>
                    <a:pt x="46" y="83"/>
                  </a:lnTo>
                  <a:lnTo>
                    <a:pt x="47" y="84"/>
                  </a:lnTo>
                  <a:lnTo>
                    <a:pt x="49" y="84"/>
                  </a:lnTo>
                  <a:lnTo>
                    <a:pt x="51" y="83"/>
                  </a:lnTo>
                  <a:lnTo>
                    <a:pt x="55" y="80"/>
                  </a:lnTo>
                  <a:lnTo>
                    <a:pt x="60" y="77"/>
                  </a:lnTo>
                  <a:lnTo>
                    <a:pt x="66" y="74"/>
                  </a:lnTo>
                  <a:lnTo>
                    <a:pt x="72" y="73"/>
                  </a:lnTo>
                  <a:lnTo>
                    <a:pt x="80" y="73"/>
                  </a:lnTo>
                  <a:lnTo>
                    <a:pt x="87" y="74"/>
                  </a:lnTo>
                  <a:lnTo>
                    <a:pt x="94" y="75"/>
                  </a:lnTo>
                  <a:lnTo>
                    <a:pt x="99" y="73"/>
                  </a:lnTo>
                  <a:lnTo>
                    <a:pt x="103" y="69"/>
                  </a:lnTo>
                  <a:lnTo>
                    <a:pt x="105" y="63"/>
                  </a:lnTo>
                  <a:lnTo>
                    <a:pt x="103" y="55"/>
                  </a:lnTo>
                  <a:lnTo>
                    <a:pt x="99" y="51"/>
                  </a:lnTo>
                  <a:lnTo>
                    <a:pt x="95" y="49"/>
                  </a:lnTo>
                  <a:lnTo>
                    <a:pt x="89" y="49"/>
                  </a:lnTo>
                  <a:lnTo>
                    <a:pt x="83" y="48"/>
                  </a:lnTo>
                  <a:lnTo>
                    <a:pt x="80" y="46"/>
                  </a:lnTo>
                  <a:lnTo>
                    <a:pt x="78" y="42"/>
                  </a:lnTo>
                  <a:lnTo>
                    <a:pt x="79" y="35"/>
                  </a:lnTo>
                  <a:lnTo>
                    <a:pt x="83" y="27"/>
                  </a:lnTo>
                  <a:lnTo>
                    <a:pt x="88" y="20"/>
                  </a:lnTo>
                  <a:lnTo>
                    <a:pt x="93" y="14"/>
                  </a:lnTo>
                  <a:lnTo>
                    <a:pt x="98" y="9"/>
                  </a:lnTo>
                  <a:lnTo>
                    <a:pt x="100" y="7"/>
                  </a:lnTo>
                  <a:lnTo>
                    <a:pt x="100" y="5"/>
                  </a:lnTo>
                  <a:lnTo>
                    <a:pt x="97" y="5"/>
                  </a:lnTo>
                  <a:lnTo>
                    <a:pt x="89" y="6"/>
                  </a:lnTo>
                  <a:lnTo>
                    <a:pt x="81" y="8"/>
                  </a:lnTo>
                  <a:lnTo>
                    <a:pt x="74" y="10"/>
                  </a:lnTo>
                  <a:lnTo>
                    <a:pt x="69" y="12"/>
                  </a:lnTo>
                  <a:lnTo>
                    <a:pt x="68" y="13"/>
                  </a:lnTo>
                  <a:lnTo>
                    <a:pt x="66" y="15"/>
                  </a:lnTo>
                  <a:lnTo>
                    <a:pt x="65" y="17"/>
                  </a:lnTo>
                  <a:lnTo>
                    <a:pt x="65" y="18"/>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709" name="Freeform 153"/>
            <p:cNvSpPr>
              <a:spLocks/>
            </p:cNvSpPr>
            <p:nvPr/>
          </p:nvSpPr>
          <p:spPr bwMode="auto">
            <a:xfrm>
              <a:off x="1591" y="2688"/>
              <a:ext cx="45" cy="30"/>
            </a:xfrm>
            <a:custGeom>
              <a:avLst/>
              <a:gdLst>
                <a:gd name="T0" fmla="*/ 3 w 54"/>
                <a:gd name="T1" fmla="*/ 15 h 31"/>
                <a:gd name="T2" fmla="*/ 3 w 54"/>
                <a:gd name="T3" fmla="*/ 15 h 31"/>
                <a:gd name="T4" fmla="*/ 3 w 54"/>
                <a:gd name="T5" fmla="*/ 15 h 31"/>
                <a:gd name="T6" fmla="*/ 3 w 54"/>
                <a:gd name="T7" fmla="*/ 15 h 31"/>
                <a:gd name="T8" fmla="*/ 3 w 54"/>
                <a:gd name="T9" fmla="*/ 15 h 31"/>
                <a:gd name="T10" fmla="*/ 3 w 54"/>
                <a:gd name="T11" fmla="*/ 15 h 31"/>
                <a:gd name="T12" fmla="*/ 3 w 54"/>
                <a:gd name="T13" fmla="*/ 15 h 31"/>
                <a:gd name="T14" fmla="*/ 3 w 54"/>
                <a:gd name="T15" fmla="*/ 15 h 31"/>
                <a:gd name="T16" fmla="*/ 3 w 54"/>
                <a:gd name="T17" fmla="*/ 13 h 31"/>
                <a:gd name="T18" fmla="*/ 3 w 54"/>
                <a:gd name="T19" fmla="*/ 10 h 31"/>
                <a:gd name="T20" fmla="*/ 3 w 54"/>
                <a:gd name="T21" fmla="*/ 7 h 31"/>
                <a:gd name="T22" fmla="*/ 3 w 54"/>
                <a:gd name="T23" fmla="*/ 4 h 31"/>
                <a:gd name="T24" fmla="*/ 3 w 54"/>
                <a:gd name="T25" fmla="*/ 2 h 31"/>
                <a:gd name="T26" fmla="*/ 3 w 54"/>
                <a:gd name="T27" fmla="*/ 1 h 31"/>
                <a:gd name="T28" fmla="*/ 3 w 54"/>
                <a:gd name="T29" fmla="*/ 0 h 31"/>
                <a:gd name="T30" fmla="*/ 3 w 54"/>
                <a:gd name="T31" fmla="*/ 1 h 31"/>
                <a:gd name="T32" fmla="*/ 3 w 54"/>
                <a:gd name="T33" fmla="*/ 3 h 31"/>
                <a:gd name="T34" fmla="*/ 3 w 54"/>
                <a:gd name="T35" fmla="*/ 4 h 31"/>
                <a:gd name="T36" fmla="*/ 3 w 54"/>
                <a:gd name="T37" fmla="*/ 6 h 31"/>
                <a:gd name="T38" fmla="*/ 0 w 54"/>
                <a:gd name="T39" fmla="*/ 10 h 31"/>
                <a:gd name="T40" fmla="*/ 1 w 54"/>
                <a:gd name="T41" fmla="*/ 15 h 31"/>
                <a:gd name="T42" fmla="*/ 3 w 54"/>
                <a:gd name="T43" fmla="*/ 15 h 31"/>
                <a:gd name="T44" fmla="*/ 3 w 54"/>
                <a:gd name="T45" fmla="*/ 15 h 31"/>
                <a:gd name="T46" fmla="*/ 3 w 54"/>
                <a:gd name="T47" fmla="*/ 15 h 31"/>
                <a:gd name="T48" fmla="*/ 3 w 54"/>
                <a:gd name="T49" fmla="*/ 15 h 3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4"/>
                <a:gd name="T76" fmla="*/ 0 h 31"/>
                <a:gd name="T77" fmla="*/ 54 w 54"/>
                <a:gd name="T78" fmla="*/ 31 h 3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4" h="31">
                  <a:moveTo>
                    <a:pt x="27" y="30"/>
                  </a:moveTo>
                  <a:lnTo>
                    <a:pt x="33" y="30"/>
                  </a:lnTo>
                  <a:lnTo>
                    <a:pt x="39" y="30"/>
                  </a:lnTo>
                  <a:lnTo>
                    <a:pt x="44" y="28"/>
                  </a:lnTo>
                  <a:lnTo>
                    <a:pt x="49" y="27"/>
                  </a:lnTo>
                  <a:lnTo>
                    <a:pt x="51" y="24"/>
                  </a:lnTo>
                  <a:lnTo>
                    <a:pt x="53" y="21"/>
                  </a:lnTo>
                  <a:lnTo>
                    <a:pt x="53" y="17"/>
                  </a:lnTo>
                  <a:lnTo>
                    <a:pt x="50" y="13"/>
                  </a:lnTo>
                  <a:lnTo>
                    <a:pt x="47" y="10"/>
                  </a:lnTo>
                  <a:lnTo>
                    <a:pt x="45" y="7"/>
                  </a:lnTo>
                  <a:lnTo>
                    <a:pt x="44" y="4"/>
                  </a:lnTo>
                  <a:lnTo>
                    <a:pt x="42" y="2"/>
                  </a:lnTo>
                  <a:lnTo>
                    <a:pt x="41" y="1"/>
                  </a:lnTo>
                  <a:lnTo>
                    <a:pt x="38" y="0"/>
                  </a:lnTo>
                  <a:lnTo>
                    <a:pt x="34" y="1"/>
                  </a:lnTo>
                  <a:lnTo>
                    <a:pt x="30" y="3"/>
                  </a:lnTo>
                  <a:lnTo>
                    <a:pt x="13" y="4"/>
                  </a:lnTo>
                  <a:lnTo>
                    <a:pt x="4" y="6"/>
                  </a:lnTo>
                  <a:lnTo>
                    <a:pt x="0" y="10"/>
                  </a:lnTo>
                  <a:lnTo>
                    <a:pt x="1" y="15"/>
                  </a:lnTo>
                  <a:lnTo>
                    <a:pt x="5" y="19"/>
                  </a:lnTo>
                  <a:lnTo>
                    <a:pt x="11" y="24"/>
                  </a:lnTo>
                  <a:lnTo>
                    <a:pt x="19" y="27"/>
                  </a:lnTo>
                  <a:lnTo>
                    <a:pt x="27" y="30"/>
                  </a:lnTo>
                </a:path>
              </a:pathLst>
            </a:custGeom>
            <a:solidFill>
              <a:srgbClr val="00008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710" name="Freeform 154"/>
            <p:cNvSpPr>
              <a:spLocks/>
            </p:cNvSpPr>
            <p:nvPr/>
          </p:nvSpPr>
          <p:spPr bwMode="auto">
            <a:xfrm>
              <a:off x="1585" y="2446"/>
              <a:ext cx="93" cy="91"/>
            </a:xfrm>
            <a:custGeom>
              <a:avLst/>
              <a:gdLst>
                <a:gd name="T0" fmla="*/ 2 w 112"/>
                <a:gd name="T1" fmla="*/ 9 h 96"/>
                <a:gd name="T2" fmla="*/ 2 w 112"/>
                <a:gd name="T3" fmla="*/ 9 h 96"/>
                <a:gd name="T4" fmla="*/ 2 w 112"/>
                <a:gd name="T5" fmla="*/ 3 h 96"/>
                <a:gd name="T6" fmla="*/ 2 w 112"/>
                <a:gd name="T7" fmla="*/ 0 h 96"/>
                <a:gd name="T8" fmla="*/ 2 w 112"/>
                <a:gd name="T9" fmla="*/ 7 h 96"/>
                <a:gd name="T10" fmla="*/ 2 w 112"/>
                <a:gd name="T11" fmla="*/ 9 h 96"/>
                <a:gd name="T12" fmla="*/ 2 w 112"/>
                <a:gd name="T13" fmla="*/ 9 h 96"/>
                <a:gd name="T14" fmla="*/ 2 w 112"/>
                <a:gd name="T15" fmla="*/ 9 h 96"/>
                <a:gd name="T16" fmla="*/ 2 w 112"/>
                <a:gd name="T17" fmla="*/ 9 h 96"/>
                <a:gd name="T18" fmla="*/ 2 w 112"/>
                <a:gd name="T19" fmla="*/ 9 h 96"/>
                <a:gd name="T20" fmla="*/ 0 w 112"/>
                <a:gd name="T21" fmla="*/ 9 h 96"/>
                <a:gd name="T22" fmla="*/ 2 w 112"/>
                <a:gd name="T23" fmla="*/ 9 h 96"/>
                <a:gd name="T24" fmla="*/ 2 w 112"/>
                <a:gd name="T25" fmla="*/ 9 h 96"/>
                <a:gd name="T26" fmla="*/ 2 w 112"/>
                <a:gd name="T27" fmla="*/ 9 h 96"/>
                <a:gd name="T28" fmla="*/ 2 w 112"/>
                <a:gd name="T29" fmla="*/ 9 h 96"/>
                <a:gd name="T30" fmla="*/ 2 w 112"/>
                <a:gd name="T31" fmla="*/ 9 h 96"/>
                <a:gd name="T32" fmla="*/ 2 w 112"/>
                <a:gd name="T33" fmla="*/ 9 h 96"/>
                <a:gd name="T34" fmla="*/ 2 w 112"/>
                <a:gd name="T35" fmla="*/ 9 h 96"/>
                <a:gd name="T36" fmla="*/ 2 w 112"/>
                <a:gd name="T37" fmla="*/ 9 h 96"/>
                <a:gd name="T38" fmla="*/ 2 w 112"/>
                <a:gd name="T39" fmla="*/ 9 h 96"/>
                <a:gd name="T40" fmla="*/ 2 w 112"/>
                <a:gd name="T41" fmla="*/ 9 h 96"/>
                <a:gd name="T42" fmla="*/ 2 w 112"/>
                <a:gd name="T43" fmla="*/ 9 h 96"/>
                <a:gd name="T44" fmla="*/ 2 w 112"/>
                <a:gd name="T45" fmla="*/ 9 h 96"/>
                <a:gd name="T46" fmla="*/ 2 w 112"/>
                <a:gd name="T47" fmla="*/ 9 h 96"/>
                <a:gd name="T48" fmla="*/ 2 w 112"/>
                <a:gd name="T49" fmla="*/ 9 h 96"/>
                <a:gd name="T50" fmla="*/ 2 w 112"/>
                <a:gd name="T51" fmla="*/ 9 h 96"/>
                <a:gd name="T52" fmla="*/ 2 w 112"/>
                <a:gd name="T53" fmla="*/ 9 h 96"/>
                <a:gd name="T54" fmla="*/ 2 w 112"/>
                <a:gd name="T55" fmla="*/ 9 h 96"/>
                <a:gd name="T56" fmla="*/ 2 w 112"/>
                <a:gd name="T57" fmla="*/ 9 h 96"/>
                <a:gd name="T58" fmla="*/ 2 w 112"/>
                <a:gd name="T59" fmla="*/ 9 h 96"/>
                <a:gd name="T60" fmla="*/ 2 w 112"/>
                <a:gd name="T61" fmla="*/ 9 h 96"/>
                <a:gd name="T62" fmla="*/ 2 w 112"/>
                <a:gd name="T63" fmla="*/ 9 h 96"/>
                <a:gd name="T64" fmla="*/ 2 w 112"/>
                <a:gd name="T65" fmla="*/ 9 h 96"/>
                <a:gd name="T66" fmla="*/ 2 w 112"/>
                <a:gd name="T67" fmla="*/ 9 h 96"/>
                <a:gd name="T68" fmla="*/ 2 w 112"/>
                <a:gd name="T69" fmla="*/ 9 h 9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2"/>
                <a:gd name="T106" fmla="*/ 0 h 96"/>
                <a:gd name="T107" fmla="*/ 112 w 112"/>
                <a:gd name="T108" fmla="*/ 96 h 9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2" h="96">
                  <a:moveTo>
                    <a:pt x="51" y="29"/>
                  </a:moveTo>
                  <a:lnTo>
                    <a:pt x="51" y="24"/>
                  </a:lnTo>
                  <a:lnTo>
                    <a:pt x="51" y="20"/>
                  </a:lnTo>
                  <a:lnTo>
                    <a:pt x="51" y="13"/>
                  </a:lnTo>
                  <a:lnTo>
                    <a:pt x="49" y="8"/>
                  </a:lnTo>
                  <a:lnTo>
                    <a:pt x="48" y="3"/>
                  </a:lnTo>
                  <a:lnTo>
                    <a:pt x="46" y="1"/>
                  </a:lnTo>
                  <a:lnTo>
                    <a:pt x="41" y="0"/>
                  </a:lnTo>
                  <a:lnTo>
                    <a:pt x="35" y="3"/>
                  </a:lnTo>
                  <a:lnTo>
                    <a:pt x="31" y="7"/>
                  </a:lnTo>
                  <a:lnTo>
                    <a:pt x="29" y="12"/>
                  </a:lnTo>
                  <a:lnTo>
                    <a:pt x="31" y="18"/>
                  </a:lnTo>
                  <a:lnTo>
                    <a:pt x="33" y="23"/>
                  </a:lnTo>
                  <a:lnTo>
                    <a:pt x="35" y="28"/>
                  </a:lnTo>
                  <a:lnTo>
                    <a:pt x="35" y="33"/>
                  </a:lnTo>
                  <a:lnTo>
                    <a:pt x="32" y="36"/>
                  </a:lnTo>
                  <a:lnTo>
                    <a:pt x="26" y="39"/>
                  </a:lnTo>
                  <a:lnTo>
                    <a:pt x="18" y="41"/>
                  </a:lnTo>
                  <a:lnTo>
                    <a:pt x="10" y="42"/>
                  </a:lnTo>
                  <a:lnTo>
                    <a:pt x="6" y="45"/>
                  </a:lnTo>
                  <a:lnTo>
                    <a:pt x="2" y="47"/>
                  </a:lnTo>
                  <a:lnTo>
                    <a:pt x="0" y="49"/>
                  </a:lnTo>
                  <a:lnTo>
                    <a:pt x="1" y="52"/>
                  </a:lnTo>
                  <a:lnTo>
                    <a:pt x="3" y="57"/>
                  </a:lnTo>
                  <a:lnTo>
                    <a:pt x="7" y="62"/>
                  </a:lnTo>
                  <a:lnTo>
                    <a:pt x="12" y="68"/>
                  </a:lnTo>
                  <a:lnTo>
                    <a:pt x="16" y="71"/>
                  </a:lnTo>
                  <a:lnTo>
                    <a:pt x="19" y="72"/>
                  </a:lnTo>
                  <a:lnTo>
                    <a:pt x="21" y="72"/>
                  </a:lnTo>
                  <a:lnTo>
                    <a:pt x="24" y="74"/>
                  </a:lnTo>
                  <a:lnTo>
                    <a:pt x="26" y="75"/>
                  </a:lnTo>
                  <a:lnTo>
                    <a:pt x="28" y="79"/>
                  </a:lnTo>
                  <a:lnTo>
                    <a:pt x="32" y="86"/>
                  </a:lnTo>
                  <a:lnTo>
                    <a:pt x="35" y="91"/>
                  </a:lnTo>
                  <a:lnTo>
                    <a:pt x="37" y="94"/>
                  </a:lnTo>
                  <a:lnTo>
                    <a:pt x="38" y="95"/>
                  </a:lnTo>
                  <a:lnTo>
                    <a:pt x="41" y="94"/>
                  </a:lnTo>
                  <a:lnTo>
                    <a:pt x="43" y="91"/>
                  </a:lnTo>
                  <a:lnTo>
                    <a:pt x="46" y="88"/>
                  </a:lnTo>
                  <a:lnTo>
                    <a:pt x="49" y="83"/>
                  </a:lnTo>
                  <a:lnTo>
                    <a:pt x="54" y="78"/>
                  </a:lnTo>
                  <a:lnTo>
                    <a:pt x="61" y="75"/>
                  </a:lnTo>
                  <a:lnTo>
                    <a:pt x="69" y="75"/>
                  </a:lnTo>
                  <a:lnTo>
                    <a:pt x="78" y="75"/>
                  </a:lnTo>
                  <a:lnTo>
                    <a:pt x="88" y="78"/>
                  </a:lnTo>
                  <a:lnTo>
                    <a:pt x="97" y="79"/>
                  </a:lnTo>
                  <a:lnTo>
                    <a:pt x="105" y="78"/>
                  </a:lnTo>
                  <a:lnTo>
                    <a:pt x="109" y="75"/>
                  </a:lnTo>
                  <a:lnTo>
                    <a:pt x="111" y="68"/>
                  </a:lnTo>
                  <a:lnTo>
                    <a:pt x="110" y="60"/>
                  </a:lnTo>
                  <a:lnTo>
                    <a:pt x="108" y="55"/>
                  </a:lnTo>
                  <a:lnTo>
                    <a:pt x="105" y="51"/>
                  </a:lnTo>
                  <a:lnTo>
                    <a:pt x="103" y="48"/>
                  </a:lnTo>
                  <a:lnTo>
                    <a:pt x="100" y="47"/>
                  </a:lnTo>
                  <a:lnTo>
                    <a:pt x="95" y="45"/>
                  </a:lnTo>
                  <a:lnTo>
                    <a:pt x="91" y="41"/>
                  </a:lnTo>
                  <a:lnTo>
                    <a:pt x="88" y="36"/>
                  </a:lnTo>
                  <a:lnTo>
                    <a:pt x="86" y="31"/>
                  </a:lnTo>
                  <a:lnTo>
                    <a:pt x="87" y="25"/>
                  </a:lnTo>
                  <a:lnTo>
                    <a:pt x="89" y="22"/>
                  </a:lnTo>
                  <a:lnTo>
                    <a:pt x="91" y="19"/>
                  </a:lnTo>
                  <a:lnTo>
                    <a:pt x="91" y="18"/>
                  </a:lnTo>
                  <a:lnTo>
                    <a:pt x="91" y="16"/>
                  </a:lnTo>
                  <a:lnTo>
                    <a:pt x="86" y="17"/>
                  </a:lnTo>
                  <a:lnTo>
                    <a:pt x="78" y="19"/>
                  </a:lnTo>
                  <a:lnTo>
                    <a:pt x="69" y="21"/>
                  </a:lnTo>
                  <a:lnTo>
                    <a:pt x="63" y="22"/>
                  </a:lnTo>
                  <a:lnTo>
                    <a:pt x="58" y="24"/>
                  </a:lnTo>
                  <a:lnTo>
                    <a:pt x="54" y="26"/>
                  </a:lnTo>
                  <a:lnTo>
                    <a:pt x="52" y="28"/>
                  </a:lnTo>
                  <a:lnTo>
                    <a:pt x="51" y="29"/>
                  </a:lnTo>
                </a:path>
              </a:pathLst>
            </a:custGeom>
            <a:solidFill>
              <a:srgbClr val="80E00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711" name="Freeform 155"/>
            <p:cNvSpPr>
              <a:spLocks/>
            </p:cNvSpPr>
            <p:nvPr/>
          </p:nvSpPr>
          <p:spPr bwMode="auto">
            <a:xfrm>
              <a:off x="1585" y="2446"/>
              <a:ext cx="99" cy="98"/>
            </a:xfrm>
            <a:custGeom>
              <a:avLst/>
              <a:gdLst>
                <a:gd name="T0" fmla="*/ 3 w 118"/>
                <a:gd name="T1" fmla="*/ 12 h 102"/>
                <a:gd name="T2" fmla="*/ 3 w 118"/>
                <a:gd name="T3" fmla="*/ 12 h 102"/>
                <a:gd name="T4" fmla="*/ 3 w 118"/>
                <a:gd name="T5" fmla="*/ 8 h 102"/>
                <a:gd name="T6" fmla="*/ 3 w 118"/>
                <a:gd name="T7" fmla="*/ 1 h 102"/>
                <a:gd name="T8" fmla="*/ 3 w 118"/>
                <a:gd name="T9" fmla="*/ 3 h 102"/>
                <a:gd name="T10" fmla="*/ 3 w 118"/>
                <a:gd name="T11" fmla="*/ 12 h 102"/>
                <a:gd name="T12" fmla="*/ 3 w 118"/>
                <a:gd name="T13" fmla="*/ 12 h 102"/>
                <a:gd name="T14" fmla="*/ 3 w 118"/>
                <a:gd name="T15" fmla="*/ 12 h 102"/>
                <a:gd name="T16" fmla="*/ 3 w 118"/>
                <a:gd name="T17" fmla="*/ 12 h 102"/>
                <a:gd name="T18" fmla="*/ 3 w 118"/>
                <a:gd name="T19" fmla="*/ 12 h 102"/>
                <a:gd name="T20" fmla="*/ 2 w 118"/>
                <a:gd name="T21" fmla="*/ 12 h 102"/>
                <a:gd name="T22" fmla="*/ 1 w 118"/>
                <a:gd name="T23" fmla="*/ 12 h 102"/>
                <a:gd name="T24" fmla="*/ 3 w 118"/>
                <a:gd name="T25" fmla="*/ 12 h 102"/>
                <a:gd name="T26" fmla="*/ 3 w 118"/>
                <a:gd name="T27" fmla="*/ 12 h 102"/>
                <a:gd name="T28" fmla="*/ 3 w 118"/>
                <a:gd name="T29" fmla="*/ 12 h 102"/>
                <a:gd name="T30" fmla="*/ 3 w 118"/>
                <a:gd name="T31" fmla="*/ 12 h 102"/>
                <a:gd name="T32" fmla="*/ 3 w 118"/>
                <a:gd name="T33" fmla="*/ 12 h 102"/>
                <a:gd name="T34" fmla="*/ 3 w 118"/>
                <a:gd name="T35" fmla="*/ 12 h 102"/>
                <a:gd name="T36" fmla="*/ 3 w 118"/>
                <a:gd name="T37" fmla="*/ 12 h 102"/>
                <a:gd name="T38" fmla="*/ 3 w 118"/>
                <a:gd name="T39" fmla="*/ 12 h 102"/>
                <a:gd name="T40" fmla="*/ 3 w 118"/>
                <a:gd name="T41" fmla="*/ 12 h 102"/>
                <a:gd name="T42" fmla="*/ 3 w 118"/>
                <a:gd name="T43" fmla="*/ 12 h 102"/>
                <a:gd name="T44" fmla="*/ 3 w 118"/>
                <a:gd name="T45" fmla="*/ 12 h 102"/>
                <a:gd name="T46" fmla="*/ 3 w 118"/>
                <a:gd name="T47" fmla="*/ 12 h 102"/>
                <a:gd name="T48" fmla="*/ 3 w 118"/>
                <a:gd name="T49" fmla="*/ 12 h 102"/>
                <a:gd name="T50" fmla="*/ 3 w 118"/>
                <a:gd name="T51" fmla="*/ 12 h 102"/>
                <a:gd name="T52" fmla="*/ 3 w 118"/>
                <a:gd name="T53" fmla="*/ 12 h 102"/>
                <a:gd name="T54" fmla="*/ 3 w 118"/>
                <a:gd name="T55" fmla="*/ 12 h 102"/>
                <a:gd name="T56" fmla="*/ 3 w 118"/>
                <a:gd name="T57" fmla="*/ 12 h 102"/>
                <a:gd name="T58" fmla="*/ 3 w 118"/>
                <a:gd name="T59" fmla="*/ 12 h 102"/>
                <a:gd name="T60" fmla="*/ 3 w 118"/>
                <a:gd name="T61" fmla="*/ 12 h 102"/>
                <a:gd name="T62" fmla="*/ 3 w 118"/>
                <a:gd name="T63" fmla="*/ 12 h 102"/>
                <a:gd name="T64" fmla="*/ 3 w 118"/>
                <a:gd name="T65" fmla="*/ 12 h 102"/>
                <a:gd name="T66" fmla="*/ 3 w 118"/>
                <a:gd name="T67" fmla="*/ 12 h 102"/>
                <a:gd name="T68" fmla="*/ 3 w 118"/>
                <a:gd name="T69" fmla="*/ 12 h 102"/>
                <a:gd name="T70" fmla="*/ 3 w 118"/>
                <a:gd name="T71" fmla="*/ 12 h 1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8"/>
                <a:gd name="T109" fmla="*/ 0 h 102"/>
                <a:gd name="T110" fmla="*/ 118 w 118"/>
                <a:gd name="T111" fmla="*/ 102 h 1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8" h="102">
                  <a:moveTo>
                    <a:pt x="54" y="31"/>
                  </a:moveTo>
                  <a:lnTo>
                    <a:pt x="54" y="31"/>
                  </a:lnTo>
                  <a:lnTo>
                    <a:pt x="54" y="26"/>
                  </a:lnTo>
                  <a:lnTo>
                    <a:pt x="54" y="21"/>
                  </a:lnTo>
                  <a:lnTo>
                    <a:pt x="54" y="14"/>
                  </a:lnTo>
                  <a:lnTo>
                    <a:pt x="52" y="8"/>
                  </a:lnTo>
                  <a:lnTo>
                    <a:pt x="50" y="3"/>
                  </a:lnTo>
                  <a:lnTo>
                    <a:pt x="47" y="1"/>
                  </a:lnTo>
                  <a:lnTo>
                    <a:pt x="43" y="0"/>
                  </a:lnTo>
                  <a:lnTo>
                    <a:pt x="37" y="3"/>
                  </a:lnTo>
                  <a:lnTo>
                    <a:pt x="33" y="7"/>
                  </a:lnTo>
                  <a:lnTo>
                    <a:pt x="31" y="13"/>
                  </a:lnTo>
                  <a:lnTo>
                    <a:pt x="33" y="19"/>
                  </a:lnTo>
                  <a:lnTo>
                    <a:pt x="34" y="24"/>
                  </a:lnTo>
                  <a:lnTo>
                    <a:pt x="36" y="30"/>
                  </a:lnTo>
                  <a:lnTo>
                    <a:pt x="36" y="35"/>
                  </a:lnTo>
                  <a:lnTo>
                    <a:pt x="33" y="38"/>
                  </a:lnTo>
                  <a:lnTo>
                    <a:pt x="27" y="41"/>
                  </a:lnTo>
                  <a:lnTo>
                    <a:pt x="19" y="44"/>
                  </a:lnTo>
                  <a:lnTo>
                    <a:pt x="11" y="45"/>
                  </a:lnTo>
                  <a:lnTo>
                    <a:pt x="6" y="48"/>
                  </a:lnTo>
                  <a:lnTo>
                    <a:pt x="2" y="50"/>
                  </a:lnTo>
                  <a:lnTo>
                    <a:pt x="0" y="52"/>
                  </a:lnTo>
                  <a:lnTo>
                    <a:pt x="1" y="55"/>
                  </a:lnTo>
                  <a:lnTo>
                    <a:pt x="3" y="61"/>
                  </a:lnTo>
                  <a:lnTo>
                    <a:pt x="7" y="66"/>
                  </a:lnTo>
                  <a:lnTo>
                    <a:pt x="13" y="72"/>
                  </a:lnTo>
                  <a:lnTo>
                    <a:pt x="17" y="75"/>
                  </a:lnTo>
                  <a:lnTo>
                    <a:pt x="20" y="76"/>
                  </a:lnTo>
                  <a:lnTo>
                    <a:pt x="22" y="77"/>
                  </a:lnTo>
                  <a:lnTo>
                    <a:pt x="25" y="79"/>
                  </a:lnTo>
                  <a:lnTo>
                    <a:pt x="27" y="80"/>
                  </a:lnTo>
                  <a:lnTo>
                    <a:pt x="30" y="84"/>
                  </a:lnTo>
                  <a:lnTo>
                    <a:pt x="33" y="91"/>
                  </a:lnTo>
                  <a:lnTo>
                    <a:pt x="36" y="97"/>
                  </a:lnTo>
                  <a:lnTo>
                    <a:pt x="39" y="100"/>
                  </a:lnTo>
                  <a:lnTo>
                    <a:pt x="40" y="101"/>
                  </a:lnTo>
                  <a:lnTo>
                    <a:pt x="43" y="100"/>
                  </a:lnTo>
                  <a:lnTo>
                    <a:pt x="45" y="97"/>
                  </a:lnTo>
                  <a:lnTo>
                    <a:pt x="47" y="93"/>
                  </a:lnTo>
                  <a:lnTo>
                    <a:pt x="51" y="88"/>
                  </a:lnTo>
                  <a:lnTo>
                    <a:pt x="57" y="83"/>
                  </a:lnTo>
                  <a:lnTo>
                    <a:pt x="64" y="80"/>
                  </a:lnTo>
                  <a:lnTo>
                    <a:pt x="73" y="80"/>
                  </a:lnTo>
                  <a:lnTo>
                    <a:pt x="83" y="80"/>
                  </a:lnTo>
                  <a:lnTo>
                    <a:pt x="93" y="83"/>
                  </a:lnTo>
                  <a:lnTo>
                    <a:pt x="102" y="84"/>
                  </a:lnTo>
                  <a:lnTo>
                    <a:pt x="111" y="83"/>
                  </a:lnTo>
                  <a:lnTo>
                    <a:pt x="115" y="80"/>
                  </a:lnTo>
                  <a:lnTo>
                    <a:pt x="117" y="72"/>
                  </a:lnTo>
                  <a:lnTo>
                    <a:pt x="116" y="64"/>
                  </a:lnTo>
                  <a:lnTo>
                    <a:pt x="114" y="58"/>
                  </a:lnTo>
                  <a:lnTo>
                    <a:pt x="111" y="54"/>
                  </a:lnTo>
                  <a:lnTo>
                    <a:pt x="109" y="51"/>
                  </a:lnTo>
                  <a:lnTo>
                    <a:pt x="105" y="50"/>
                  </a:lnTo>
                  <a:lnTo>
                    <a:pt x="100" y="48"/>
                  </a:lnTo>
                  <a:lnTo>
                    <a:pt x="97" y="44"/>
                  </a:lnTo>
                  <a:lnTo>
                    <a:pt x="93" y="38"/>
                  </a:lnTo>
                  <a:lnTo>
                    <a:pt x="91" y="33"/>
                  </a:lnTo>
                  <a:lnTo>
                    <a:pt x="92" y="27"/>
                  </a:lnTo>
                  <a:lnTo>
                    <a:pt x="94" y="23"/>
                  </a:lnTo>
                  <a:lnTo>
                    <a:pt x="96" y="20"/>
                  </a:lnTo>
                  <a:lnTo>
                    <a:pt x="97" y="19"/>
                  </a:lnTo>
                  <a:lnTo>
                    <a:pt x="96" y="17"/>
                  </a:lnTo>
                  <a:lnTo>
                    <a:pt x="91" y="18"/>
                  </a:lnTo>
                  <a:lnTo>
                    <a:pt x="83" y="20"/>
                  </a:lnTo>
                  <a:lnTo>
                    <a:pt x="73" y="22"/>
                  </a:lnTo>
                  <a:lnTo>
                    <a:pt x="66" y="23"/>
                  </a:lnTo>
                  <a:lnTo>
                    <a:pt x="61" y="26"/>
                  </a:lnTo>
                  <a:lnTo>
                    <a:pt x="57" y="28"/>
                  </a:lnTo>
                  <a:lnTo>
                    <a:pt x="55" y="30"/>
                  </a:lnTo>
                  <a:lnTo>
                    <a:pt x="54" y="31"/>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712" name="Freeform 156"/>
            <p:cNvSpPr>
              <a:spLocks/>
            </p:cNvSpPr>
            <p:nvPr/>
          </p:nvSpPr>
          <p:spPr bwMode="auto">
            <a:xfrm>
              <a:off x="1613" y="2480"/>
              <a:ext cx="44" cy="35"/>
            </a:xfrm>
            <a:custGeom>
              <a:avLst/>
              <a:gdLst>
                <a:gd name="T0" fmla="*/ 2 w 54"/>
                <a:gd name="T1" fmla="*/ 18 h 36"/>
                <a:gd name="T2" fmla="*/ 2 w 54"/>
                <a:gd name="T3" fmla="*/ 18 h 36"/>
                <a:gd name="T4" fmla="*/ 2 w 54"/>
                <a:gd name="T5" fmla="*/ 18 h 36"/>
                <a:gd name="T6" fmla="*/ 2 w 54"/>
                <a:gd name="T7" fmla="*/ 18 h 36"/>
                <a:gd name="T8" fmla="*/ 2 w 54"/>
                <a:gd name="T9" fmla="*/ 18 h 36"/>
                <a:gd name="T10" fmla="*/ 2 w 54"/>
                <a:gd name="T11" fmla="*/ 18 h 36"/>
                <a:gd name="T12" fmla="*/ 2 w 54"/>
                <a:gd name="T13" fmla="*/ 18 h 36"/>
                <a:gd name="T14" fmla="*/ 2 w 54"/>
                <a:gd name="T15" fmla="*/ 18 h 36"/>
                <a:gd name="T16" fmla="*/ 2 w 54"/>
                <a:gd name="T17" fmla="*/ 18 h 36"/>
                <a:gd name="T18" fmla="*/ 2 w 54"/>
                <a:gd name="T19" fmla="*/ 18 h 36"/>
                <a:gd name="T20" fmla="*/ 2 w 54"/>
                <a:gd name="T21" fmla="*/ 13 h 36"/>
                <a:gd name="T22" fmla="*/ 2 w 54"/>
                <a:gd name="T23" fmla="*/ 8 h 36"/>
                <a:gd name="T24" fmla="*/ 2 w 54"/>
                <a:gd name="T25" fmla="*/ 5 h 36"/>
                <a:gd name="T26" fmla="*/ 2 w 54"/>
                <a:gd name="T27" fmla="*/ 2 h 36"/>
                <a:gd name="T28" fmla="*/ 2 w 54"/>
                <a:gd name="T29" fmla="*/ 0 h 36"/>
                <a:gd name="T30" fmla="*/ 2 w 54"/>
                <a:gd name="T31" fmla="*/ 0 h 36"/>
                <a:gd name="T32" fmla="*/ 2 w 54"/>
                <a:gd name="T33" fmla="*/ 2 h 36"/>
                <a:gd name="T34" fmla="*/ 2 w 54"/>
                <a:gd name="T35" fmla="*/ 3 h 36"/>
                <a:gd name="T36" fmla="*/ 2 w 54"/>
                <a:gd name="T37" fmla="*/ 6 h 36"/>
                <a:gd name="T38" fmla="*/ 0 w 54"/>
                <a:gd name="T39" fmla="*/ 11 h 36"/>
                <a:gd name="T40" fmla="*/ 1 w 54"/>
                <a:gd name="T41" fmla="*/ 16 h 36"/>
                <a:gd name="T42" fmla="*/ 2 w 54"/>
                <a:gd name="T43" fmla="*/ 18 h 36"/>
                <a:gd name="T44" fmla="*/ 2 w 54"/>
                <a:gd name="T45" fmla="*/ 18 h 36"/>
                <a:gd name="T46" fmla="*/ 2 w 54"/>
                <a:gd name="T47" fmla="*/ 18 h 36"/>
                <a:gd name="T48" fmla="*/ 2 w 54"/>
                <a:gd name="T49" fmla="*/ 18 h 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4"/>
                <a:gd name="T76" fmla="*/ 0 h 36"/>
                <a:gd name="T77" fmla="*/ 54 w 54"/>
                <a:gd name="T78" fmla="*/ 36 h 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4" h="36">
                  <a:moveTo>
                    <a:pt x="29" y="34"/>
                  </a:moveTo>
                  <a:lnTo>
                    <a:pt x="34" y="35"/>
                  </a:lnTo>
                  <a:lnTo>
                    <a:pt x="41" y="35"/>
                  </a:lnTo>
                  <a:lnTo>
                    <a:pt x="46" y="35"/>
                  </a:lnTo>
                  <a:lnTo>
                    <a:pt x="49" y="33"/>
                  </a:lnTo>
                  <a:lnTo>
                    <a:pt x="52" y="32"/>
                  </a:lnTo>
                  <a:lnTo>
                    <a:pt x="53" y="30"/>
                  </a:lnTo>
                  <a:lnTo>
                    <a:pt x="52" y="27"/>
                  </a:lnTo>
                  <a:lnTo>
                    <a:pt x="49" y="22"/>
                  </a:lnTo>
                  <a:lnTo>
                    <a:pt x="47" y="18"/>
                  </a:lnTo>
                  <a:lnTo>
                    <a:pt x="45" y="13"/>
                  </a:lnTo>
                  <a:lnTo>
                    <a:pt x="45" y="8"/>
                  </a:lnTo>
                  <a:lnTo>
                    <a:pt x="44" y="5"/>
                  </a:lnTo>
                  <a:lnTo>
                    <a:pt x="43" y="2"/>
                  </a:lnTo>
                  <a:lnTo>
                    <a:pt x="42" y="0"/>
                  </a:lnTo>
                  <a:lnTo>
                    <a:pt x="39" y="0"/>
                  </a:lnTo>
                  <a:lnTo>
                    <a:pt x="34" y="2"/>
                  </a:lnTo>
                  <a:lnTo>
                    <a:pt x="16" y="3"/>
                  </a:lnTo>
                  <a:lnTo>
                    <a:pt x="5" y="6"/>
                  </a:lnTo>
                  <a:lnTo>
                    <a:pt x="0" y="11"/>
                  </a:lnTo>
                  <a:lnTo>
                    <a:pt x="1" y="16"/>
                  </a:lnTo>
                  <a:lnTo>
                    <a:pt x="4" y="21"/>
                  </a:lnTo>
                  <a:lnTo>
                    <a:pt x="11" y="27"/>
                  </a:lnTo>
                  <a:lnTo>
                    <a:pt x="20" y="31"/>
                  </a:lnTo>
                  <a:lnTo>
                    <a:pt x="29" y="34"/>
                  </a:lnTo>
                </a:path>
              </a:pathLst>
            </a:custGeom>
            <a:solidFill>
              <a:srgbClr val="00008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713" name="Freeform 157"/>
            <p:cNvSpPr>
              <a:spLocks/>
            </p:cNvSpPr>
            <p:nvPr/>
          </p:nvSpPr>
          <p:spPr bwMode="auto">
            <a:xfrm>
              <a:off x="1494" y="2289"/>
              <a:ext cx="79" cy="100"/>
            </a:xfrm>
            <a:custGeom>
              <a:avLst/>
              <a:gdLst>
                <a:gd name="T0" fmla="*/ 2 w 95"/>
                <a:gd name="T1" fmla="*/ 17 h 103"/>
                <a:gd name="T2" fmla="*/ 2 w 95"/>
                <a:gd name="T3" fmla="*/ 17 h 103"/>
                <a:gd name="T4" fmla="*/ 2 w 95"/>
                <a:gd name="T5" fmla="*/ 17 h 103"/>
                <a:gd name="T6" fmla="*/ 0 w 95"/>
                <a:gd name="T7" fmla="*/ 17 h 103"/>
                <a:gd name="T8" fmla="*/ 2 w 95"/>
                <a:gd name="T9" fmla="*/ 17 h 103"/>
                <a:gd name="T10" fmla="*/ 2 w 95"/>
                <a:gd name="T11" fmla="*/ 17 h 103"/>
                <a:gd name="T12" fmla="*/ 2 w 95"/>
                <a:gd name="T13" fmla="*/ 17 h 103"/>
                <a:gd name="T14" fmla="*/ 2 w 95"/>
                <a:gd name="T15" fmla="*/ 17 h 103"/>
                <a:gd name="T16" fmla="*/ 2 w 95"/>
                <a:gd name="T17" fmla="*/ 17 h 103"/>
                <a:gd name="T18" fmla="*/ 2 w 95"/>
                <a:gd name="T19" fmla="*/ 17 h 103"/>
                <a:gd name="T20" fmla="*/ 2 w 95"/>
                <a:gd name="T21" fmla="*/ 17 h 103"/>
                <a:gd name="T22" fmla="*/ 2 w 95"/>
                <a:gd name="T23" fmla="*/ 17 h 103"/>
                <a:gd name="T24" fmla="*/ 2 w 95"/>
                <a:gd name="T25" fmla="*/ 17 h 103"/>
                <a:gd name="T26" fmla="*/ 2 w 95"/>
                <a:gd name="T27" fmla="*/ 17 h 103"/>
                <a:gd name="T28" fmla="*/ 2 w 95"/>
                <a:gd name="T29" fmla="*/ 17 h 103"/>
                <a:gd name="T30" fmla="*/ 2 w 95"/>
                <a:gd name="T31" fmla="*/ 17 h 103"/>
                <a:gd name="T32" fmla="*/ 2 w 95"/>
                <a:gd name="T33" fmla="*/ 17 h 103"/>
                <a:gd name="T34" fmla="*/ 2 w 95"/>
                <a:gd name="T35" fmla="*/ 17 h 103"/>
                <a:gd name="T36" fmla="*/ 2 w 95"/>
                <a:gd name="T37" fmla="*/ 17 h 103"/>
                <a:gd name="T38" fmla="*/ 2 w 95"/>
                <a:gd name="T39" fmla="*/ 17 h 103"/>
                <a:gd name="T40" fmla="*/ 2 w 95"/>
                <a:gd name="T41" fmla="*/ 17 h 103"/>
                <a:gd name="T42" fmla="*/ 2 w 95"/>
                <a:gd name="T43" fmla="*/ 17 h 103"/>
                <a:gd name="T44" fmla="*/ 2 w 95"/>
                <a:gd name="T45" fmla="*/ 17 h 103"/>
                <a:gd name="T46" fmla="*/ 2 w 95"/>
                <a:gd name="T47" fmla="*/ 7 h 103"/>
                <a:gd name="T48" fmla="*/ 2 w 95"/>
                <a:gd name="T49" fmla="*/ 0 h 103"/>
                <a:gd name="T50" fmla="*/ 2 w 95"/>
                <a:gd name="T51" fmla="*/ 1 h 103"/>
                <a:gd name="T52" fmla="*/ 2 w 95"/>
                <a:gd name="T53" fmla="*/ 7 h 103"/>
                <a:gd name="T54" fmla="*/ 2 w 95"/>
                <a:gd name="T55" fmla="*/ 12 h 103"/>
                <a:gd name="T56" fmla="*/ 2 w 95"/>
                <a:gd name="T57" fmla="*/ 13 h 103"/>
                <a:gd name="T58" fmla="*/ 2 w 95"/>
                <a:gd name="T59" fmla="*/ 8 h 103"/>
                <a:gd name="T60" fmla="*/ 2 w 95"/>
                <a:gd name="T61" fmla="*/ 5 h 103"/>
                <a:gd name="T62" fmla="*/ 2 w 95"/>
                <a:gd name="T63" fmla="*/ 8 h 103"/>
                <a:gd name="T64" fmla="*/ 2 w 95"/>
                <a:gd name="T65" fmla="*/ 17 h 103"/>
                <a:gd name="T66" fmla="*/ 2 w 95"/>
                <a:gd name="T67" fmla="*/ 17 h 103"/>
                <a:gd name="T68" fmla="*/ 2 w 95"/>
                <a:gd name="T69" fmla="*/ 17 h 103"/>
                <a:gd name="T70" fmla="*/ 2 w 95"/>
                <a:gd name="T71" fmla="*/ 17 h 10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5"/>
                <a:gd name="T109" fmla="*/ 0 h 103"/>
                <a:gd name="T110" fmla="*/ 95 w 95"/>
                <a:gd name="T111" fmla="*/ 103 h 10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5" h="103">
                  <a:moveTo>
                    <a:pt x="30" y="46"/>
                  </a:moveTo>
                  <a:lnTo>
                    <a:pt x="25" y="44"/>
                  </a:lnTo>
                  <a:lnTo>
                    <a:pt x="21" y="43"/>
                  </a:lnTo>
                  <a:lnTo>
                    <a:pt x="15" y="42"/>
                  </a:lnTo>
                  <a:lnTo>
                    <a:pt x="9" y="41"/>
                  </a:lnTo>
                  <a:lnTo>
                    <a:pt x="5" y="42"/>
                  </a:lnTo>
                  <a:lnTo>
                    <a:pt x="1" y="43"/>
                  </a:lnTo>
                  <a:lnTo>
                    <a:pt x="0" y="47"/>
                  </a:lnTo>
                  <a:lnTo>
                    <a:pt x="0" y="53"/>
                  </a:lnTo>
                  <a:lnTo>
                    <a:pt x="4" y="59"/>
                  </a:lnTo>
                  <a:lnTo>
                    <a:pt x="7" y="61"/>
                  </a:lnTo>
                  <a:lnTo>
                    <a:pt x="13" y="62"/>
                  </a:lnTo>
                  <a:lnTo>
                    <a:pt x="19" y="62"/>
                  </a:lnTo>
                  <a:lnTo>
                    <a:pt x="23" y="62"/>
                  </a:lnTo>
                  <a:lnTo>
                    <a:pt x="28" y="64"/>
                  </a:lnTo>
                  <a:lnTo>
                    <a:pt x="32" y="67"/>
                  </a:lnTo>
                  <a:lnTo>
                    <a:pt x="32" y="74"/>
                  </a:lnTo>
                  <a:lnTo>
                    <a:pt x="32" y="81"/>
                  </a:lnTo>
                  <a:lnTo>
                    <a:pt x="31" y="89"/>
                  </a:lnTo>
                  <a:lnTo>
                    <a:pt x="31" y="94"/>
                  </a:lnTo>
                  <a:lnTo>
                    <a:pt x="32" y="98"/>
                  </a:lnTo>
                  <a:lnTo>
                    <a:pt x="34" y="101"/>
                  </a:lnTo>
                  <a:lnTo>
                    <a:pt x="37" y="102"/>
                  </a:lnTo>
                  <a:lnTo>
                    <a:pt x="42" y="101"/>
                  </a:lnTo>
                  <a:lnTo>
                    <a:pt x="48" y="98"/>
                  </a:lnTo>
                  <a:lnTo>
                    <a:pt x="55" y="96"/>
                  </a:lnTo>
                  <a:lnTo>
                    <a:pt x="59" y="93"/>
                  </a:lnTo>
                  <a:lnTo>
                    <a:pt x="61" y="91"/>
                  </a:lnTo>
                  <a:lnTo>
                    <a:pt x="62" y="88"/>
                  </a:lnTo>
                  <a:lnTo>
                    <a:pt x="64" y="86"/>
                  </a:lnTo>
                  <a:lnTo>
                    <a:pt x="67" y="84"/>
                  </a:lnTo>
                  <a:lnTo>
                    <a:pt x="71" y="83"/>
                  </a:lnTo>
                  <a:lnTo>
                    <a:pt x="77" y="82"/>
                  </a:lnTo>
                  <a:lnTo>
                    <a:pt x="85" y="81"/>
                  </a:lnTo>
                  <a:lnTo>
                    <a:pt x="88" y="81"/>
                  </a:lnTo>
                  <a:lnTo>
                    <a:pt x="88" y="79"/>
                  </a:lnTo>
                  <a:lnTo>
                    <a:pt x="88" y="77"/>
                  </a:lnTo>
                  <a:lnTo>
                    <a:pt x="87" y="74"/>
                  </a:lnTo>
                  <a:lnTo>
                    <a:pt x="85" y="70"/>
                  </a:lnTo>
                  <a:lnTo>
                    <a:pt x="81" y="65"/>
                  </a:lnTo>
                  <a:lnTo>
                    <a:pt x="77" y="59"/>
                  </a:lnTo>
                  <a:lnTo>
                    <a:pt x="76" y="51"/>
                  </a:lnTo>
                  <a:lnTo>
                    <a:pt x="79" y="43"/>
                  </a:lnTo>
                  <a:lnTo>
                    <a:pt x="84" y="35"/>
                  </a:lnTo>
                  <a:lnTo>
                    <a:pt x="88" y="26"/>
                  </a:lnTo>
                  <a:lnTo>
                    <a:pt x="91" y="19"/>
                  </a:lnTo>
                  <a:lnTo>
                    <a:pt x="94" y="11"/>
                  </a:lnTo>
                  <a:lnTo>
                    <a:pt x="91" y="7"/>
                  </a:lnTo>
                  <a:lnTo>
                    <a:pt x="86" y="2"/>
                  </a:lnTo>
                  <a:lnTo>
                    <a:pt x="77" y="0"/>
                  </a:lnTo>
                  <a:lnTo>
                    <a:pt x="71" y="0"/>
                  </a:lnTo>
                  <a:lnTo>
                    <a:pt x="68" y="1"/>
                  </a:lnTo>
                  <a:lnTo>
                    <a:pt x="64" y="4"/>
                  </a:lnTo>
                  <a:lnTo>
                    <a:pt x="61" y="7"/>
                  </a:lnTo>
                  <a:lnTo>
                    <a:pt x="58" y="9"/>
                  </a:lnTo>
                  <a:lnTo>
                    <a:pt x="54" y="12"/>
                  </a:lnTo>
                  <a:lnTo>
                    <a:pt x="48" y="14"/>
                  </a:lnTo>
                  <a:lnTo>
                    <a:pt x="42" y="13"/>
                  </a:lnTo>
                  <a:lnTo>
                    <a:pt x="38" y="11"/>
                  </a:lnTo>
                  <a:lnTo>
                    <a:pt x="34" y="8"/>
                  </a:lnTo>
                  <a:lnTo>
                    <a:pt x="32" y="7"/>
                  </a:lnTo>
                  <a:lnTo>
                    <a:pt x="31" y="5"/>
                  </a:lnTo>
                  <a:lnTo>
                    <a:pt x="30" y="5"/>
                  </a:lnTo>
                  <a:lnTo>
                    <a:pt x="29" y="8"/>
                  </a:lnTo>
                  <a:lnTo>
                    <a:pt x="28" y="17"/>
                  </a:lnTo>
                  <a:lnTo>
                    <a:pt x="27" y="26"/>
                  </a:lnTo>
                  <a:lnTo>
                    <a:pt x="27" y="34"/>
                  </a:lnTo>
                  <a:lnTo>
                    <a:pt x="28" y="39"/>
                  </a:lnTo>
                  <a:lnTo>
                    <a:pt x="28" y="42"/>
                  </a:lnTo>
                  <a:lnTo>
                    <a:pt x="30" y="44"/>
                  </a:lnTo>
                  <a:lnTo>
                    <a:pt x="30" y="46"/>
                  </a:lnTo>
                  <a:lnTo>
                    <a:pt x="31" y="46"/>
                  </a:lnTo>
                  <a:lnTo>
                    <a:pt x="30" y="46"/>
                  </a:lnTo>
                </a:path>
              </a:pathLst>
            </a:custGeom>
            <a:solidFill>
              <a:srgbClr val="80E00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714" name="Freeform 158"/>
            <p:cNvSpPr>
              <a:spLocks/>
            </p:cNvSpPr>
            <p:nvPr/>
          </p:nvSpPr>
          <p:spPr bwMode="auto">
            <a:xfrm>
              <a:off x="1494" y="2289"/>
              <a:ext cx="84" cy="105"/>
            </a:xfrm>
            <a:custGeom>
              <a:avLst/>
              <a:gdLst>
                <a:gd name="T0" fmla="*/ 2 w 101"/>
                <a:gd name="T1" fmla="*/ 13 h 109"/>
                <a:gd name="T2" fmla="*/ 2 w 101"/>
                <a:gd name="T3" fmla="*/ 13 h 109"/>
                <a:gd name="T4" fmla="*/ 2 w 101"/>
                <a:gd name="T5" fmla="*/ 13 h 109"/>
                <a:gd name="T6" fmla="*/ 1 w 101"/>
                <a:gd name="T7" fmla="*/ 13 h 109"/>
                <a:gd name="T8" fmla="*/ 0 w 101"/>
                <a:gd name="T9" fmla="*/ 13 h 109"/>
                <a:gd name="T10" fmla="*/ 2 w 101"/>
                <a:gd name="T11" fmla="*/ 13 h 109"/>
                <a:gd name="T12" fmla="*/ 2 w 101"/>
                <a:gd name="T13" fmla="*/ 13 h 109"/>
                <a:gd name="T14" fmla="*/ 2 w 101"/>
                <a:gd name="T15" fmla="*/ 13 h 109"/>
                <a:gd name="T16" fmla="*/ 2 w 101"/>
                <a:gd name="T17" fmla="*/ 13 h 109"/>
                <a:gd name="T18" fmla="*/ 2 w 101"/>
                <a:gd name="T19" fmla="*/ 13 h 109"/>
                <a:gd name="T20" fmla="*/ 2 w 101"/>
                <a:gd name="T21" fmla="*/ 13 h 109"/>
                <a:gd name="T22" fmla="*/ 2 w 101"/>
                <a:gd name="T23" fmla="*/ 13 h 109"/>
                <a:gd name="T24" fmla="*/ 2 w 101"/>
                <a:gd name="T25" fmla="*/ 13 h 109"/>
                <a:gd name="T26" fmla="*/ 2 w 101"/>
                <a:gd name="T27" fmla="*/ 13 h 109"/>
                <a:gd name="T28" fmla="*/ 2 w 101"/>
                <a:gd name="T29" fmla="*/ 13 h 109"/>
                <a:gd name="T30" fmla="*/ 2 w 101"/>
                <a:gd name="T31" fmla="*/ 13 h 109"/>
                <a:gd name="T32" fmla="*/ 2 w 101"/>
                <a:gd name="T33" fmla="*/ 13 h 109"/>
                <a:gd name="T34" fmla="*/ 2 w 101"/>
                <a:gd name="T35" fmla="*/ 13 h 109"/>
                <a:gd name="T36" fmla="*/ 2 w 101"/>
                <a:gd name="T37" fmla="*/ 13 h 109"/>
                <a:gd name="T38" fmla="*/ 2 w 101"/>
                <a:gd name="T39" fmla="*/ 13 h 109"/>
                <a:gd name="T40" fmla="*/ 2 w 101"/>
                <a:gd name="T41" fmla="*/ 13 h 109"/>
                <a:gd name="T42" fmla="*/ 2 w 101"/>
                <a:gd name="T43" fmla="*/ 13 h 109"/>
                <a:gd name="T44" fmla="*/ 2 w 101"/>
                <a:gd name="T45" fmla="*/ 13 h 109"/>
                <a:gd name="T46" fmla="*/ 2 w 101"/>
                <a:gd name="T47" fmla="*/ 12 h 109"/>
                <a:gd name="T48" fmla="*/ 2 w 101"/>
                <a:gd name="T49" fmla="*/ 2 h 109"/>
                <a:gd name="T50" fmla="*/ 2 w 101"/>
                <a:gd name="T51" fmla="*/ 0 h 109"/>
                <a:gd name="T52" fmla="*/ 2 w 101"/>
                <a:gd name="T53" fmla="*/ 4 h 109"/>
                <a:gd name="T54" fmla="*/ 2 w 101"/>
                <a:gd name="T55" fmla="*/ 10 h 109"/>
                <a:gd name="T56" fmla="*/ 2 w 101"/>
                <a:gd name="T57" fmla="*/ 13 h 109"/>
                <a:gd name="T58" fmla="*/ 2 w 101"/>
                <a:gd name="T59" fmla="*/ 12 h 109"/>
                <a:gd name="T60" fmla="*/ 2 w 101"/>
                <a:gd name="T61" fmla="*/ 7 h 109"/>
                <a:gd name="T62" fmla="*/ 2 w 101"/>
                <a:gd name="T63" fmla="*/ 5 h 109"/>
                <a:gd name="T64" fmla="*/ 2 w 101"/>
                <a:gd name="T65" fmla="*/ 13 h 109"/>
                <a:gd name="T66" fmla="*/ 2 w 101"/>
                <a:gd name="T67" fmla="*/ 13 h 109"/>
                <a:gd name="T68" fmla="*/ 2 w 101"/>
                <a:gd name="T69" fmla="*/ 13 h 109"/>
                <a:gd name="T70" fmla="*/ 2 w 101"/>
                <a:gd name="T71" fmla="*/ 13 h 109"/>
                <a:gd name="T72" fmla="*/ 2 w 101"/>
                <a:gd name="T73" fmla="*/ 13 h 10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01"/>
                <a:gd name="T112" fmla="*/ 0 h 109"/>
                <a:gd name="T113" fmla="*/ 101 w 101"/>
                <a:gd name="T114" fmla="*/ 109 h 10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01" h="109">
                  <a:moveTo>
                    <a:pt x="32" y="49"/>
                  </a:moveTo>
                  <a:lnTo>
                    <a:pt x="32" y="49"/>
                  </a:lnTo>
                  <a:lnTo>
                    <a:pt x="27" y="47"/>
                  </a:lnTo>
                  <a:lnTo>
                    <a:pt x="22" y="46"/>
                  </a:lnTo>
                  <a:lnTo>
                    <a:pt x="16" y="44"/>
                  </a:lnTo>
                  <a:lnTo>
                    <a:pt x="10" y="43"/>
                  </a:lnTo>
                  <a:lnTo>
                    <a:pt x="5" y="44"/>
                  </a:lnTo>
                  <a:lnTo>
                    <a:pt x="1" y="46"/>
                  </a:lnTo>
                  <a:lnTo>
                    <a:pt x="0" y="50"/>
                  </a:lnTo>
                  <a:lnTo>
                    <a:pt x="0" y="56"/>
                  </a:lnTo>
                  <a:lnTo>
                    <a:pt x="4" y="62"/>
                  </a:lnTo>
                  <a:lnTo>
                    <a:pt x="8" y="65"/>
                  </a:lnTo>
                  <a:lnTo>
                    <a:pt x="14" y="66"/>
                  </a:lnTo>
                  <a:lnTo>
                    <a:pt x="19" y="66"/>
                  </a:lnTo>
                  <a:lnTo>
                    <a:pt x="25" y="66"/>
                  </a:lnTo>
                  <a:lnTo>
                    <a:pt x="30" y="68"/>
                  </a:lnTo>
                  <a:lnTo>
                    <a:pt x="33" y="71"/>
                  </a:lnTo>
                  <a:lnTo>
                    <a:pt x="33" y="78"/>
                  </a:lnTo>
                  <a:lnTo>
                    <a:pt x="33" y="86"/>
                  </a:lnTo>
                  <a:lnTo>
                    <a:pt x="32" y="94"/>
                  </a:lnTo>
                  <a:lnTo>
                    <a:pt x="32" y="100"/>
                  </a:lnTo>
                  <a:lnTo>
                    <a:pt x="33" y="104"/>
                  </a:lnTo>
                  <a:lnTo>
                    <a:pt x="36" y="107"/>
                  </a:lnTo>
                  <a:lnTo>
                    <a:pt x="39" y="108"/>
                  </a:lnTo>
                  <a:lnTo>
                    <a:pt x="44" y="107"/>
                  </a:lnTo>
                  <a:lnTo>
                    <a:pt x="52" y="104"/>
                  </a:lnTo>
                  <a:lnTo>
                    <a:pt x="58" y="101"/>
                  </a:lnTo>
                  <a:lnTo>
                    <a:pt x="63" y="98"/>
                  </a:lnTo>
                  <a:lnTo>
                    <a:pt x="65" y="96"/>
                  </a:lnTo>
                  <a:lnTo>
                    <a:pt x="67" y="93"/>
                  </a:lnTo>
                  <a:lnTo>
                    <a:pt x="69" y="91"/>
                  </a:lnTo>
                  <a:lnTo>
                    <a:pt x="71" y="89"/>
                  </a:lnTo>
                  <a:lnTo>
                    <a:pt x="76" y="88"/>
                  </a:lnTo>
                  <a:lnTo>
                    <a:pt x="82" y="87"/>
                  </a:lnTo>
                  <a:lnTo>
                    <a:pt x="90" y="86"/>
                  </a:lnTo>
                  <a:lnTo>
                    <a:pt x="94" y="86"/>
                  </a:lnTo>
                  <a:lnTo>
                    <a:pt x="95" y="84"/>
                  </a:lnTo>
                  <a:lnTo>
                    <a:pt x="95" y="82"/>
                  </a:lnTo>
                  <a:lnTo>
                    <a:pt x="93" y="78"/>
                  </a:lnTo>
                  <a:lnTo>
                    <a:pt x="90" y="74"/>
                  </a:lnTo>
                  <a:lnTo>
                    <a:pt x="86" y="69"/>
                  </a:lnTo>
                  <a:lnTo>
                    <a:pt x="82" y="62"/>
                  </a:lnTo>
                  <a:lnTo>
                    <a:pt x="82" y="54"/>
                  </a:lnTo>
                  <a:lnTo>
                    <a:pt x="84" y="46"/>
                  </a:lnTo>
                  <a:lnTo>
                    <a:pt x="89" y="37"/>
                  </a:lnTo>
                  <a:lnTo>
                    <a:pt x="94" y="28"/>
                  </a:lnTo>
                  <a:lnTo>
                    <a:pt x="97" y="20"/>
                  </a:lnTo>
                  <a:lnTo>
                    <a:pt x="100" y="12"/>
                  </a:lnTo>
                  <a:lnTo>
                    <a:pt x="97" y="7"/>
                  </a:lnTo>
                  <a:lnTo>
                    <a:pt x="91" y="2"/>
                  </a:lnTo>
                  <a:lnTo>
                    <a:pt x="82" y="0"/>
                  </a:lnTo>
                  <a:lnTo>
                    <a:pt x="76" y="0"/>
                  </a:lnTo>
                  <a:lnTo>
                    <a:pt x="72" y="1"/>
                  </a:lnTo>
                  <a:lnTo>
                    <a:pt x="69" y="4"/>
                  </a:lnTo>
                  <a:lnTo>
                    <a:pt x="66" y="8"/>
                  </a:lnTo>
                  <a:lnTo>
                    <a:pt x="62" y="10"/>
                  </a:lnTo>
                  <a:lnTo>
                    <a:pt x="57" y="13"/>
                  </a:lnTo>
                  <a:lnTo>
                    <a:pt x="52" y="15"/>
                  </a:lnTo>
                  <a:lnTo>
                    <a:pt x="44" y="14"/>
                  </a:lnTo>
                  <a:lnTo>
                    <a:pt x="40" y="12"/>
                  </a:lnTo>
                  <a:lnTo>
                    <a:pt x="36" y="8"/>
                  </a:lnTo>
                  <a:lnTo>
                    <a:pt x="33" y="7"/>
                  </a:lnTo>
                  <a:lnTo>
                    <a:pt x="32" y="5"/>
                  </a:lnTo>
                  <a:lnTo>
                    <a:pt x="31" y="9"/>
                  </a:lnTo>
                  <a:lnTo>
                    <a:pt x="30" y="18"/>
                  </a:lnTo>
                  <a:lnTo>
                    <a:pt x="29" y="28"/>
                  </a:lnTo>
                  <a:lnTo>
                    <a:pt x="29" y="36"/>
                  </a:lnTo>
                  <a:lnTo>
                    <a:pt x="30" y="41"/>
                  </a:lnTo>
                  <a:lnTo>
                    <a:pt x="30" y="45"/>
                  </a:lnTo>
                  <a:lnTo>
                    <a:pt x="32" y="47"/>
                  </a:lnTo>
                  <a:lnTo>
                    <a:pt x="32" y="49"/>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715" name="Freeform 159"/>
            <p:cNvSpPr>
              <a:spLocks/>
            </p:cNvSpPr>
            <p:nvPr/>
          </p:nvSpPr>
          <p:spPr bwMode="auto">
            <a:xfrm>
              <a:off x="1528" y="2313"/>
              <a:ext cx="34" cy="47"/>
            </a:xfrm>
            <a:custGeom>
              <a:avLst/>
              <a:gdLst>
                <a:gd name="T0" fmla="*/ 2 w 41"/>
                <a:gd name="T1" fmla="*/ 24 h 48"/>
                <a:gd name="T2" fmla="*/ 2 w 41"/>
                <a:gd name="T3" fmla="*/ 19 h 48"/>
                <a:gd name="T4" fmla="*/ 2 w 41"/>
                <a:gd name="T5" fmla="*/ 14 h 48"/>
                <a:gd name="T6" fmla="*/ 2 w 41"/>
                <a:gd name="T7" fmla="*/ 10 h 48"/>
                <a:gd name="T8" fmla="*/ 2 w 41"/>
                <a:gd name="T9" fmla="*/ 5 h 48"/>
                <a:gd name="T10" fmla="*/ 2 w 41"/>
                <a:gd name="T11" fmla="*/ 3 h 48"/>
                <a:gd name="T12" fmla="*/ 2 w 41"/>
                <a:gd name="T13" fmla="*/ 1 h 48"/>
                <a:gd name="T14" fmla="*/ 2 w 41"/>
                <a:gd name="T15" fmla="*/ 0 h 48"/>
                <a:gd name="T16" fmla="*/ 2 w 41"/>
                <a:gd name="T17" fmla="*/ 2 h 48"/>
                <a:gd name="T18" fmla="*/ 2 w 41"/>
                <a:gd name="T19" fmla="*/ 4 h 48"/>
                <a:gd name="T20" fmla="*/ 2 w 41"/>
                <a:gd name="T21" fmla="*/ 4 h 48"/>
                <a:gd name="T22" fmla="*/ 2 w 41"/>
                <a:gd name="T23" fmla="*/ 3 h 48"/>
                <a:gd name="T24" fmla="*/ 2 w 41"/>
                <a:gd name="T25" fmla="*/ 2 h 48"/>
                <a:gd name="T26" fmla="*/ 2 w 41"/>
                <a:gd name="T27" fmla="*/ 1 h 48"/>
                <a:gd name="T28" fmla="*/ 2 w 41"/>
                <a:gd name="T29" fmla="*/ 2 h 48"/>
                <a:gd name="T30" fmla="*/ 2 w 41"/>
                <a:gd name="T31" fmla="*/ 4 h 48"/>
                <a:gd name="T32" fmla="*/ 2 w 41"/>
                <a:gd name="T33" fmla="*/ 10 h 48"/>
                <a:gd name="T34" fmla="*/ 0 w 41"/>
                <a:gd name="T35" fmla="*/ 24 h 48"/>
                <a:gd name="T36" fmla="*/ 0 w 41"/>
                <a:gd name="T37" fmla="*/ 24 h 48"/>
                <a:gd name="T38" fmla="*/ 2 w 41"/>
                <a:gd name="T39" fmla="*/ 24 h 48"/>
                <a:gd name="T40" fmla="*/ 2 w 41"/>
                <a:gd name="T41" fmla="*/ 24 h 48"/>
                <a:gd name="T42" fmla="*/ 2 w 41"/>
                <a:gd name="T43" fmla="*/ 24 h 48"/>
                <a:gd name="T44" fmla="*/ 2 w 41"/>
                <a:gd name="T45" fmla="*/ 24 h 48"/>
                <a:gd name="T46" fmla="*/ 2 w 41"/>
                <a:gd name="T47" fmla="*/ 24 h 48"/>
                <a:gd name="T48" fmla="*/ 2 w 41"/>
                <a:gd name="T49" fmla="*/ 24 h 4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1"/>
                <a:gd name="T76" fmla="*/ 0 h 48"/>
                <a:gd name="T77" fmla="*/ 41 w 41"/>
                <a:gd name="T78" fmla="*/ 48 h 4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1" h="48">
                  <a:moveTo>
                    <a:pt x="34" y="26"/>
                  </a:moveTo>
                  <a:lnTo>
                    <a:pt x="36" y="19"/>
                  </a:lnTo>
                  <a:lnTo>
                    <a:pt x="38" y="14"/>
                  </a:lnTo>
                  <a:lnTo>
                    <a:pt x="40" y="10"/>
                  </a:lnTo>
                  <a:lnTo>
                    <a:pt x="40" y="5"/>
                  </a:lnTo>
                  <a:lnTo>
                    <a:pt x="38" y="3"/>
                  </a:lnTo>
                  <a:lnTo>
                    <a:pt x="36" y="1"/>
                  </a:lnTo>
                  <a:lnTo>
                    <a:pt x="33" y="0"/>
                  </a:lnTo>
                  <a:lnTo>
                    <a:pt x="29" y="2"/>
                  </a:lnTo>
                  <a:lnTo>
                    <a:pt x="23" y="4"/>
                  </a:lnTo>
                  <a:lnTo>
                    <a:pt x="18" y="4"/>
                  </a:lnTo>
                  <a:lnTo>
                    <a:pt x="14" y="3"/>
                  </a:lnTo>
                  <a:lnTo>
                    <a:pt x="10" y="2"/>
                  </a:lnTo>
                  <a:lnTo>
                    <a:pt x="7" y="1"/>
                  </a:lnTo>
                  <a:lnTo>
                    <a:pt x="4" y="2"/>
                  </a:lnTo>
                  <a:lnTo>
                    <a:pt x="4" y="4"/>
                  </a:lnTo>
                  <a:lnTo>
                    <a:pt x="4" y="10"/>
                  </a:lnTo>
                  <a:lnTo>
                    <a:pt x="0" y="28"/>
                  </a:lnTo>
                  <a:lnTo>
                    <a:pt x="0" y="39"/>
                  </a:lnTo>
                  <a:lnTo>
                    <a:pt x="3" y="45"/>
                  </a:lnTo>
                  <a:lnTo>
                    <a:pt x="8" y="47"/>
                  </a:lnTo>
                  <a:lnTo>
                    <a:pt x="15" y="44"/>
                  </a:lnTo>
                  <a:lnTo>
                    <a:pt x="22" y="40"/>
                  </a:lnTo>
                  <a:lnTo>
                    <a:pt x="29" y="33"/>
                  </a:lnTo>
                  <a:lnTo>
                    <a:pt x="34" y="26"/>
                  </a:lnTo>
                </a:path>
              </a:pathLst>
            </a:custGeom>
            <a:solidFill>
              <a:srgbClr val="00008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716" name="Freeform 160"/>
            <p:cNvSpPr>
              <a:spLocks/>
            </p:cNvSpPr>
            <p:nvPr/>
          </p:nvSpPr>
          <p:spPr bwMode="auto">
            <a:xfrm>
              <a:off x="1158" y="3183"/>
              <a:ext cx="98" cy="100"/>
            </a:xfrm>
            <a:custGeom>
              <a:avLst/>
              <a:gdLst>
                <a:gd name="T0" fmla="*/ 2 w 118"/>
                <a:gd name="T1" fmla="*/ 17 h 103"/>
                <a:gd name="T2" fmla="*/ 2 w 118"/>
                <a:gd name="T3" fmla="*/ 14 h 103"/>
                <a:gd name="T4" fmla="*/ 2 w 118"/>
                <a:gd name="T5" fmla="*/ 4 h 103"/>
                <a:gd name="T6" fmla="*/ 2 w 118"/>
                <a:gd name="T7" fmla="*/ 0 h 103"/>
                <a:gd name="T8" fmla="*/ 2 w 118"/>
                <a:gd name="T9" fmla="*/ 8 h 103"/>
                <a:gd name="T10" fmla="*/ 2 w 118"/>
                <a:gd name="T11" fmla="*/ 17 h 103"/>
                <a:gd name="T12" fmla="*/ 2 w 118"/>
                <a:gd name="T13" fmla="*/ 17 h 103"/>
                <a:gd name="T14" fmla="*/ 2 w 118"/>
                <a:gd name="T15" fmla="*/ 17 h 103"/>
                <a:gd name="T16" fmla="*/ 2 w 118"/>
                <a:gd name="T17" fmla="*/ 17 h 103"/>
                <a:gd name="T18" fmla="*/ 2 w 118"/>
                <a:gd name="T19" fmla="*/ 17 h 103"/>
                <a:gd name="T20" fmla="*/ 0 w 118"/>
                <a:gd name="T21" fmla="*/ 17 h 103"/>
                <a:gd name="T22" fmla="*/ 2 w 118"/>
                <a:gd name="T23" fmla="*/ 17 h 103"/>
                <a:gd name="T24" fmla="*/ 2 w 118"/>
                <a:gd name="T25" fmla="*/ 17 h 103"/>
                <a:gd name="T26" fmla="*/ 2 w 118"/>
                <a:gd name="T27" fmla="*/ 17 h 103"/>
                <a:gd name="T28" fmla="*/ 2 w 118"/>
                <a:gd name="T29" fmla="*/ 17 h 103"/>
                <a:gd name="T30" fmla="*/ 2 w 118"/>
                <a:gd name="T31" fmla="*/ 17 h 103"/>
                <a:gd name="T32" fmla="*/ 2 w 118"/>
                <a:gd name="T33" fmla="*/ 17 h 103"/>
                <a:gd name="T34" fmla="*/ 2 w 118"/>
                <a:gd name="T35" fmla="*/ 17 h 103"/>
                <a:gd name="T36" fmla="*/ 2 w 118"/>
                <a:gd name="T37" fmla="*/ 17 h 103"/>
                <a:gd name="T38" fmla="*/ 2 w 118"/>
                <a:gd name="T39" fmla="*/ 17 h 103"/>
                <a:gd name="T40" fmla="*/ 2 w 118"/>
                <a:gd name="T41" fmla="*/ 17 h 103"/>
                <a:gd name="T42" fmla="*/ 2 w 118"/>
                <a:gd name="T43" fmla="*/ 17 h 103"/>
                <a:gd name="T44" fmla="*/ 2 w 118"/>
                <a:gd name="T45" fmla="*/ 17 h 103"/>
                <a:gd name="T46" fmla="*/ 2 w 118"/>
                <a:gd name="T47" fmla="*/ 17 h 103"/>
                <a:gd name="T48" fmla="*/ 2 w 118"/>
                <a:gd name="T49" fmla="*/ 17 h 103"/>
                <a:gd name="T50" fmla="*/ 2 w 118"/>
                <a:gd name="T51" fmla="*/ 17 h 103"/>
                <a:gd name="T52" fmla="*/ 2 w 118"/>
                <a:gd name="T53" fmla="*/ 17 h 103"/>
                <a:gd name="T54" fmla="*/ 2 w 118"/>
                <a:gd name="T55" fmla="*/ 17 h 103"/>
                <a:gd name="T56" fmla="*/ 2 w 118"/>
                <a:gd name="T57" fmla="*/ 17 h 103"/>
                <a:gd name="T58" fmla="*/ 2 w 118"/>
                <a:gd name="T59" fmla="*/ 17 h 103"/>
                <a:gd name="T60" fmla="*/ 2 w 118"/>
                <a:gd name="T61" fmla="*/ 17 h 103"/>
                <a:gd name="T62" fmla="*/ 2 w 118"/>
                <a:gd name="T63" fmla="*/ 17 h 103"/>
                <a:gd name="T64" fmla="*/ 2 w 118"/>
                <a:gd name="T65" fmla="*/ 17 h 103"/>
                <a:gd name="T66" fmla="*/ 2 w 118"/>
                <a:gd name="T67" fmla="*/ 17 h 103"/>
                <a:gd name="T68" fmla="*/ 2 w 118"/>
                <a:gd name="T69" fmla="*/ 17 h 103"/>
                <a:gd name="T70" fmla="*/ 2 w 118"/>
                <a:gd name="T71" fmla="*/ 17 h 10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8"/>
                <a:gd name="T109" fmla="*/ 0 h 103"/>
                <a:gd name="T110" fmla="*/ 118 w 118"/>
                <a:gd name="T111" fmla="*/ 103 h 10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8" h="103">
                  <a:moveTo>
                    <a:pt x="54" y="31"/>
                  </a:moveTo>
                  <a:lnTo>
                    <a:pt x="54" y="26"/>
                  </a:lnTo>
                  <a:lnTo>
                    <a:pt x="54" y="21"/>
                  </a:lnTo>
                  <a:lnTo>
                    <a:pt x="54" y="14"/>
                  </a:lnTo>
                  <a:lnTo>
                    <a:pt x="53" y="8"/>
                  </a:lnTo>
                  <a:lnTo>
                    <a:pt x="50" y="4"/>
                  </a:lnTo>
                  <a:lnTo>
                    <a:pt x="48" y="1"/>
                  </a:lnTo>
                  <a:lnTo>
                    <a:pt x="44" y="0"/>
                  </a:lnTo>
                  <a:lnTo>
                    <a:pt x="37" y="3"/>
                  </a:lnTo>
                  <a:lnTo>
                    <a:pt x="33" y="8"/>
                  </a:lnTo>
                  <a:lnTo>
                    <a:pt x="31" y="13"/>
                  </a:lnTo>
                  <a:lnTo>
                    <a:pt x="32" y="19"/>
                  </a:lnTo>
                  <a:lnTo>
                    <a:pt x="34" y="25"/>
                  </a:lnTo>
                  <a:lnTo>
                    <a:pt x="36" y="30"/>
                  </a:lnTo>
                  <a:lnTo>
                    <a:pt x="36" y="35"/>
                  </a:lnTo>
                  <a:lnTo>
                    <a:pt x="33" y="39"/>
                  </a:lnTo>
                  <a:lnTo>
                    <a:pt x="28" y="43"/>
                  </a:lnTo>
                  <a:lnTo>
                    <a:pt x="19" y="44"/>
                  </a:lnTo>
                  <a:lnTo>
                    <a:pt x="11" y="45"/>
                  </a:lnTo>
                  <a:lnTo>
                    <a:pt x="7" y="48"/>
                  </a:lnTo>
                  <a:lnTo>
                    <a:pt x="2" y="50"/>
                  </a:lnTo>
                  <a:lnTo>
                    <a:pt x="0" y="53"/>
                  </a:lnTo>
                  <a:lnTo>
                    <a:pt x="0" y="57"/>
                  </a:lnTo>
                  <a:lnTo>
                    <a:pt x="3" y="60"/>
                  </a:lnTo>
                  <a:lnTo>
                    <a:pt x="7" y="67"/>
                  </a:lnTo>
                  <a:lnTo>
                    <a:pt x="12" y="72"/>
                  </a:lnTo>
                  <a:lnTo>
                    <a:pt x="17" y="75"/>
                  </a:lnTo>
                  <a:lnTo>
                    <a:pt x="20" y="77"/>
                  </a:lnTo>
                  <a:lnTo>
                    <a:pt x="23" y="77"/>
                  </a:lnTo>
                  <a:lnTo>
                    <a:pt x="25" y="78"/>
                  </a:lnTo>
                  <a:lnTo>
                    <a:pt x="28" y="80"/>
                  </a:lnTo>
                  <a:lnTo>
                    <a:pt x="30" y="84"/>
                  </a:lnTo>
                  <a:lnTo>
                    <a:pt x="33" y="91"/>
                  </a:lnTo>
                  <a:lnTo>
                    <a:pt x="36" y="97"/>
                  </a:lnTo>
                  <a:lnTo>
                    <a:pt x="39" y="100"/>
                  </a:lnTo>
                  <a:lnTo>
                    <a:pt x="41" y="102"/>
                  </a:lnTo>
                  <a:lnTo>
                    <a:pt x="44" y="100"/>
                  </a:lnTo>
                  <a:lnTo>
                    <a:pt x="46" y="97"/>
                  </a:lnTo>
                  <a:lnTo>
                    <a:pt x="48" y="94"/>
                  </a:lnTo>
                  <a:lnTo>
                    <a:pt x="51" y="89"/>
                  </a:lnTo>
                  <a:lnTo>
                    <a:pt x="57" y="84"/>
                  </a:lnTo>
                  <a:lnTo>
                    <a:pt x="64" y="80"/>
                  </a:lnTo>
                  <a:lnTo>
                    <a:pt x="73" y="80"/>
                  </a:lnTo>
                  <a:lnTo>
                    <a:pt x="84" y="82"/>
                  </a:lnTo>
                  <a:lnTo>
                    <a:pt x="93" y="84"/>
                  </a:lnTo>
                  <a:lnTo>
                    <a:pt x="102" y="85"/>
                  </a:lnTo>
                  <a:lnTo>
                    <a:pt x="110" y="84"/>
                  </a:lnTo>
                  <a:lnTo>
                    <a:pt x="115" y="81"/>
                  </a:lnTo>
                  <a:lnTo>
                    <a:pt x="117" y="73"/>
                  </a:lnTo>
                  <a:lnTo>
                    <a:pt x="117" y="64"/>
                  </a:lnTo>
                  <a:lnTo>
                    <a:pt x="114" y="58"/>
                  </a:lnTo>
                  <a:lnTo>
                    <a:pt x="111" y="55"/>
                  </a:lnTo>
                  <a:lnTo>
                    <a:pt x="108" y="52"/>
                  </a:lnTo>
                  <a:lnTo>
                    <a:pt x="105" y="50"/>
                  </a:lnTo>
                  <a:lnTo>
                    <a:pt x="101" y="47"/>
                  </a:lnTo>
                  <a:lnTo>
                    <a:pt x="97" y="44"/>
                  </a:lnTo>
                  <a:lnTo>
                    <a:pt x="93" y="39"/>
                  </a:lnTo>
                  <a:lnTo>
                    <a:pt x="91" y="32"/>
                  </a:lnTo>
                  <a:lnTo>
                    <a:pt x="92" y="27"/>
                  </a:lnTo>
                  <a:lnTo>
                    <a:pt x="94" y="24"/>
                  </a:lnTo>
                  <a:lnTo>
                    <a:pt x="96" y="20"/>
                  </a:lnTo>
                  <a:lnTo>
                    <a:pt x="98" y="19"/>
                  </a:lnTo>
                  <a:lnTo>
                    <a:pt x="96" y="19"/>
                  </a:lnTo>
                  <a:lnTo>
                    <a:pt x="91" y="19"/>
                  </a:lnTo>
                  <a:lnTo>
                    <a:pt x="84" y="20"/>
                  </a:lnTo>
                  <a:lnTo>
                    <a:pt x="73" y="22"/>
                  </a:lnTo>
                  <a:lnTo>
                    <a:pt x="66" y="25"/>
                  </a:lnTo>
                  <a:lnTo>
                    <a:pt x="60" y="26"/>
                  </a:lnTo>
                  <a:lnTo>
                    <a:pt x="58" y="29"/>
                  </a:lnTo>
                  <a:lnTo>
                    <a:pt x="55" y="30"/>
                  </a:lnTo>
                  <a:lnTo>
                    <a:pt x="54" y="31"/>
                  </a:lnTo>
                  <a:lnTo>
                    <a:pt x="54" y="32"/>
                  </a:lnTo>
                  <a:lnTo>
                    <a:pt x="54" y="31"/>
                  </a:lnTo>
                </a:path>
              </a:pathLst>
            </a:custGeom>
            <a:solidFill>
              <a:srgbClr val="80E00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717" name="Freeform 161"/>
            <p:cNvSpPr>
              <a:spLocks/>
            </p:cNvSpPr>
            <p:nvPr/>
          </p:nvSpPr>
          <p:spPr bwMode="auto">
            <a:xfrm>
              <a:off x="1158" y="3183"/>
              <a:ext cx="104" cy="105"/>
            </a:xfrm>
            <a:custGeom>
              <a:avLst/>
              <a:gdLst>
                <a:gd name="T0" fmla="*/ 2 w 125"/>
                <a:gd name="T1" fmla="*/ 13 h 109"/>
                <a:gd name="T2" fmla="*/ 2 w 125"/>
                <a:gd name="T3" fmla="*/ 13 h 109"/>
                <a:gd name="T4" fmla="*/ 2 w 125"/>
                <a:gd name="T5" fmla="*/ 9 h 109"/>
                <a:gd name="T6" fmla="*/ 2 w 125"/>
                <a:gd name="T7" fmla="*/ 1 h 109"/>
                <a:gd name="T8" fmla="*/ 2 w 125"/>
                <a:gd name="T9" fmla="*/ 3 h 109"/>
                <a:gd name="T10" fmla="*/ 2 w 125"/>
                <a:gd name="T11" fmla="*/ 13 h 109"/>
                <a:gd name="T12" fmla="*/ 2 w 125"/>
                <a:gd name="T13" fmla="*/ 13 h 109"/>
                <a:gd name="T14" fmla="*/ 2 w 125"/>
                <a:gd name="T15" fmla="*/ 13 h 109"/>
                <a:gd name="T16" fmla="*/ 2 w 125"/>
                <a:gd name="T17" fmla="*/ 13 h 109"/>
                <a:gd name="T18" fmla="*/ 2 w 125"/>
                <a:gd name="T19" fmla="*/ 13 h 109"/>
                <a:gd name="T20" fmla="*/ 2 w 125"/>
                <a:gd name="T21" fmla="*/ 13 h 109"/>
                <a:gd name="T22" fmla="*/ 0 w 125"/>
                <a:gd name="T23" fmla="*/ 13 h 109"/>
                <a:gd name="T24" fmla="*/ 2 w 125"/>
                <a:gd name="T25" fmla="*/ 13 h 109"/>
                <a:gd name="T26" fmla="*/ 2 w 125"/>
                <a:gd name="T27" fmla="*/ 13 h 109"/>
                <a:gd name="T28" fmla="*/ 2 w 125"/>
                <a:gd name="T29" fmla="*/ 13 h 109"/>
                <a:gd name="T30" fmla="*/ 2 w 125"/>
                <a:gd name="T31" fmla="*/ 13 h 109"/>
                <a:gd name="T32" fmla="*/ 2 w 125"/>
                <a:gd name="T33" fmla="*/ 13 h 109"/>
                <a:gd name="T34" fmla="*/ 2 w 125"/>
                <a:gd name="T35" fmla="*/ 13 h 109"/>
                <a:gd name="T36" fmla="*/ 2 w 125"/>
                <a:gd name="T37" fmla="*/ 13 h 109"/>
                <a:gd name="T38" fmla="*/ 2 w 125"/>
                <a:gd name="T39" fmla="*/ 13 h 109"/>
                <a:gd name="T40" fmla="*/ 2 w 125"/>
                <a:gd name="T41" fmla="*/ 13 h 109"/>
                <a:gd name="T42" fmla="*/ 2 w 125"/>
                <a:gd name="T43" fmla="*/ 13 h 109"/>
                <a:gd name="T44" fmla="*/ 2 w 125"/>
                <a:gd name="T45" fmla="*/ 13 h 109"/>
                <a:gd name="T46" fmla="*/ 2 w 125"/>
                <a:gd name="T47" fmla="*/ 13 h 109"/>
                <a:gd name="T48" fmla="*/ 2 w 125"/>
                <a:gd name="T49" fmla="*/ 13 h 109"/>
                <a:gd name="T50" fmla="*/ 2 w 125"/>
                <a:gd name="T51" fmla="*/ 13 h 109"/>
                <a:gd name="T52" fmla="*/ 2 w 125"/>
                <a:gd name="T53" fmla="*/ 13 h 109"/>
                <a:gd name="T54" fmla="*/ 2 w 125"/>
                <a:gd name="T55" fmla="*/ 13 h 109"/>
                <a:gd name="T56" fmla="*/ 2 w 125"/>
                <a:gd name="T57" fmla="*/ 13 h 109"/>
                <a:gd name="T58" fmla="*/ 2 w 125"/>
                <a:gd name="T59" fmla="*/ 13 h 109"/>
                <a:gd name="T60" fmla="*/ 2 w 125"/>
                <a:gd name="T61" fmla="*/ 13 h 109"/>
                <a:gd name="T62" fmla="*/ 2 w 125"/>
                <a:gd name="T63" fmla="*/ 13 h 109"/>
                <a:gd name="T64" fmla="*/ 2 w 125"/>
                <a:gd name="T65" fmla="*/ 13 h 109"/>
                <a:gd name="T66" fmla="*/ 2 w 125"/>
                <a:gd name="T67" fmla="*/ 13 h 109"/>
                <a:gd name="T68" fmla="*/ 2 w 125"/>
                <a:gd name="T69" fmla="*/ 13 h 109"/>
                <a:gd name="T70" fmla="*/ 2 w 125"/>
                <a:gd name="T71" fmla="*/ 13 h 109"/>
                <a:gd name="T72" fmla="*/ 2 w 125"/>
                <a:gd name="T73" fmla="*/ 13 h 10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25"/>
                <a:gd name="T112" fmla="*/ 0 h 109"/>
                <a:gd name="T113" fmla="*/ 125 w 125"/>
                <a:gd name="T114" fmla="*/ 109 h 10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25" h="109">
                  <a:moveTo>
                    <a:pt x="57" y="33"/>
                  </a:moveTo>
                  <a:lnTo>
                    <a:pt x="57" y="33"/>
                  </a:lnTo>
                  <a:lnTo>
                    <a:pt x="57" y="28"/>
                  </a:lnTo>
                  <a:lnTo>
                    <a:pt x="57" y="22"/>
                  </a:lnTo>
                  <a:lnTo>
                    <a:pt x="57" y="15"/>
                  </a:lnTo>
                  <a:lnTo>
                    <a:pt x="56" y="9"/>
                  </a:lnTo>
                  <a:lnTo>
                    <a:pt x="53" y="4"/>
                  </a:lnTo>
                  <a:lnTo>
                    <a:pt x="50" y="1"/>
                  </a:lnTo>
                  <a:lnTo>
                    <a:pt x="46" y="0"/>
                  </a:lnTo>
                  <a:lnTo>
                    <a:pt x="39" y="3"/>
                  </a:lnTo>
                  <a:lnTo>
                    <a:pt x="35" y="8"/>
                  </a:lnTo>
                  <a:lnTo>
                    <a:pt x="33" y="14"/>
                  </a:lnTo>
                  <a:lnTo>
                    <a:pt x="34" y="20"/>
                  </a:lnTo>
                  <a:lnTo>
                    <a:pt x="36" y="26"/>
                  </a:lnTo>
                  <a:lnTo>
                    <a:pt x="38" y="32"/>
                  </a:lnTo>
                  <a:lnTo>
                    <a:pt x="38" y="37"/>
                  </a:lnTo>
                  <a:lnTo>
                    <a:pt x="35" y="41"/>
                  </a:lnTo>
                  <a:lnTo>
                    <a:pt x="29" y="45"/>
                  </a:lnTo>
                  <a:lnTo>
                    <a:pt x="20" y="47"/>
                  </a:lnTo>
                  <a:lnTo>
                    <a:pt x="12" y="48"/>
                  </a:lnTo>
                  <a:lnTo>
                    <a:pt x="7" y="51"/>
                  </a:lnTo>
                  <a:lnTo>
                    <a:pt x="2" y="53"/>
                  </a:lnTo>
                  <a:lnTo>
                    <a:pt x="0" y="56"/>
                  </a:lnTo>
                  <a:lnTo>
                    <a:pt x="0" y="60"/>
                  </a:lnTo>
                  <a:lnTo>
                    <a:pt x="3" y="64"/>
                  </a:lnTo>
                  <a:lnTo>
                    <a:pt x="7" y="71"/>
                  </a:lnTo>
                  <a:lnTo>
                    <a:pt x="13" y="76"/>
                  </a:lnTo>
                  <a:lnTo>
                    <a:pt x="18" y="79"/>
                  </a:lnTo>
                  <a:lnTo>
                    <a:pt x="21" y="81"/>
                  </a:lnTo>
                  <a:lnTo>
                    <a:pt x="24" y="82"/>
                  </a:lnTo>
                  <a:lnTo>
                    <a:pt x="26" y="83"/>
                  </a:lnTo>
                  <a:lnTo>
                    <a:pt x="29" y="85"/>
                  </a:lnTo>
                  <a:lnTo>
                    <a:pt x="32" y="89"/>
                  </a:lnTo>
                  <a:lnTo>
                    <a:pt x="35" y="96"/>
                  </a:lnTo>
                  <a:lnTo>
                    <a:pt x="38" y="103"/>
                  </a:lnTo>
                  <a:lnTo>
                    <a:pt x="41" y="106"/>
                  </a:lnTo>
                  <a:lnTo>
                    <a:pt x="43" y="108"/>
                  </a:lnTo>
                  <a:lnTo>
                    <a:pt x="46" y="106"/>
                  </a:lnTo>
                  <a:lnTo>
                    <a:pt x="48" y="103"/>
                  </a:lnTo>
                  <a:lnTo>
                    <a:pt x="50" y="99"/>
                  </a:lnTo>
                  <a:lnTo>
                    <a:pt x="54" y="94"/>
                  </a:lnTo>
                  <a:lnTo>
                    <a:pt x="60" y="89"/>
                  </a:lnTo>
                  <a:lnTo>
                    <a:pt x="68" y="85"/>
                  </a:lnTo>
                  <a:lnTo>
                    <a:pt x="78" y="85"/>
                  </a:lnTo>
                  <a:lnTo>
                    <a:pt x="89" y="87"/>
                  </a:lnTo>
                  <a:lnTo>
                    <a:pt x="99" y="89"/>
                  </a:lnTo>
                  <a:lnTo>
                    <a:pt x="108" y="90"/>
                  </a:lnTo>
                  <a:lnTo>
                    <a:pt x="117" y="89"/>
                  </a:lnTo>
                  <a:lnTo>
                    <a:pt x="122" y="86"/>
                  </a:lnTo>
                  <a:lnTo>
                    <a:pt x="124" y="77"/>
                  </a:lnTo>
                  <a:lnTo>
                    <a:pt x="124" y="68"/>
                  </a:lnTo>
                  <a:lnTo>
                    <a:pt x="121" y="61"/>
                  </a:lnTo>
                  <a:lnTo>
                    <a:pt x="118" y="58"/>
                  </a:lnTo>
                  <a:lnTo>
                    <a:pt x="115" y="55"/>
                  </a:lnTo>
                  <a:lnTo>
                    <a:pt x="111" y="53"/>
                  </a:lnTo>
                  <a:lnTo>
                    <a:pt x="107" y="50"/>
                  </a:lnTo>
                  <a:lnTo>
                    <a:pt x="103" y="47"/>
                  </a:lnTo>
                  <a:lnTo>
                    <a:pt x="99" y="41"/>
                  </a:lnTo>
                  <a:lnTo>
                    <a:pt x="97" y="34"/>
                  </a:lnTo>
                  <a:lnTo>
                    <a:pt x="98" y="29"/>
                  </a:lnTo>
                  <a:lnTo>
                    <a:pt x="100" y="25"/>
                  </a:lnTo>
                  <a:lnTo>
                    <a:pt x="102" y="21"/>
                  </a:lnTo>
                  <a:lnTo>
                    <a:pt x="104" y="20"/>
                  </a:lnTo>
                  <a:lnTo>
                    <a:pt x="102" y="20"/>
                  </a:lnTo>
                  <a:lnTo>
                    <a:pt x="97" y="20"/>
                  </a:lnTo>
                  <a:lnTo>
                    <a:pt x="89" y="21"/>
                  </a:lnTo>
                  <a:lnTo>
                    <a:pt x="78" y="23"/>
                  </a:lnTo>
                  <a:lnTo>
                    <a:pt x="70" y="26"/>
                  </a:lnTo>
                  <a:lnTo>
                    <a:pt x="64" y="28"/>
                  </a:lnTo>
                  <a:lnTo>
                    <a:pt x="61" y="31"/>
                  </a:lnTo>
                  <a:lnTo>
                    <a:pt x="58" y="32"/>
                  </a:lnTo>
                  <a:lnTo>
                    <a:pt x="57" y="33"/>
                  </a:lnTo>
                  <a:lnTo>
                    <a:pt x="57" y="34"/>
                  </a:lnTo>
                  <a:lnTo>
                    <a:pt x="57" y="33"/>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718" name="Freeform 162"/>
            <p:cNvSpPr>
              <a:spLocks/>
            </p:cNvSpPr>
            <p:nvPr/>
          </p:nvSpPr>
          <p:spPr bwMode="auto">
            <a:xfrm>
              <a:off x="1185" y="3220"/>
              <a:ext cx="50" cy="38"/>
            </a:xfrm>
            <a:custGeom>
              <a:avLst/>
              <a:gdLst>
                <a:gd name="T0" fmla="*/ 3 w 59"/>
                <a:gd name="T1" fmla="*/ 19 h 39"/>
                <a:gd name="T2" fmla="*/ 3 w 59"/>
                <a:gd name="T3" fmla="*/ 19 h 39"/>
                <a:gd name="T4" fmla="*/ 3 w 59"/>
                <a:gd name="T5" fmla="*/ 19 h 39"/>
                <a:gd name="T6" fmla="*/ 3 w 59"/>
                <a:gd name="T7" fmla="*/ 19 h 39"/>
                <a:gd name="T8" fmla="*/ 3 w 59"/>
                <a:gd name="T9" fmla="*/ 19 h 39"/>
                <a:gd name="T10" fmla="*/ 3 w 59"/>
                <a:gd name="T11" fmla="*/ 19 h 39"/>
                <a:gd name="T12" fmla="*/ 3 w 59"/>
                <a:gd name="T13" fmla="*/ 19 h 39"/>
                <a:gd name="T14" fmla="*/ 3 w 59"/>
                <a:gd name="T15" fmla="*/ 19 h 39"/>
                <a:gd name="T16" fmla="*/ 3 w 59"/>
                <a:gd name="T17" fmla="*/ 19 h 39"/>
                <a:gd name="T18" fmla="*/ 3 w 59"/>
                <a:gd name="T19" fmla="*/ 19 h 39"/>
                <a:gd name="T20" fmla="*/ 3 w 59"/>
                <a:gd name="T21" fmla="*/ 15 h 39"/>
                <a:gd name="T22" fmla="*/ 3 w 59"/>
                <a:gd name="T23" fmla="*/ 9 h 39"/>
                <a:gd name="T24" fmla="*/ 3 w 59"/>
                <a:gd name="T25" fmla="*/ 6 h 39"/>
                <a:gd name="T26" fmla="*/ 3 w 59"/>
                <a:gd name="T27" fmla="*/ 3 h 39"/>
                <a:gd name="T28" fmla="*/ 3 w 59"/>
                <a:gd name="T29" fmla="*/ 0 h 39"/>
                <a:gd name="T30" fmla="*/ 3 w 59"/>
                <a:gd name="T31" fmla="*/ 0 h 39"/>
                <a:gd name="T32" fmla="*/ 3 w 59"/>
                <a:gd name="T33" fmla="*/ 2 h 39"/>
                <a:gd name="T34" fmla="*/ 3 w 59"/>
                <a:gd name="T35" fmla="*/ 3 h 39"/>
                <a:gd name="T36" fmla="*/ 3 w 59"/>
                <a:gd name="T37" fmla="*/ 7 h 39"/>
                <a:gd name="T38" fmla="*/ 0 w 59"/>
                <a:gd name="T39" fmla="*/ 12 h 39"/>
                <a:gd name="T40" fmla="*/ 0 w 59"/>
                <a:gd name="T41" fmla="*/ 18 h 39"/>
                <a:gd name="T42" fmla="*/ 3 w 59"/>
                <a:gd name="T43" fmla="*/ 19 h 39"/>
                <a:gd name="T44" fmla="*/ 3 w 59"/>
                <a:gd name="T45" fmla="*/ 19 h 39"/>
                <a:gd name="T46" fmla="*/ 3 w 59"/>
                <a:gd name="T47" fmla="*/ 19 h 39"/>
                <a:gd name="T48" fmla="*/ 3 w 59"/>
                <a:gd name="T49" fmla="*/ 19 h 3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9"/>
                <a:gd name="T76" fmla="*/ 0 h 39"/>
                <a:gd name="T77" fmla="*/ 59 w 59"/>
                <a:gd name="T78" fmla="*/ 39 h 3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9" h="39">
                  <a:moveTo>
                    <a:pt x="32" y="36"/>
                  </a:moveTo>
                  <a:lnTo>
                    <a:pt x="38" y="38"/>
                  </a:lnTo>
                  <a:lnTo>
                    <a:pt x="44" y="38"/>
                  </a:lnTo>
                  <a:lnTo>
                    <a:pt x="51" y="38"/>
                  </a:lnTo>
                  <a:lnTo>
                    <a:pt x="53" y="36"/>
                  </a:lnTo>
                  <a:lnTo>
                    <a:pt x="57" y="35"/>
                  </a:lnTo>
                  <a:lnTo>
                    <a:pt x="58" y="32"/>
                  </a:lnTo>
                  <a:lnTo>
                    <a:pt x="57" y="29"/>
                  </a:lnTo>
                  <a:lnTo>
                    <a:pt x="54" y="24"/>
                  </a:lnTo>
                  <a:lnTo>
                    <a:pt x="52" y="19"/>
                  </a:lnTo>
                  <a:lnTo>
                    <a:pt x="50" y="15"/>
                  </a:lnTo>
                  <a:lnTo>
                    <a:pt x="49" y="9"/>
                  </a:lnTo>
                  <a:lnTo>
                    <a:pt x="48" y="6"/>
                  </a:lnTo>
                  <a:lnTo>
                    <a:pt x="47" y="3"/>
                  </a:lnTo>
                  <a:lnTo>
                    <a:pt x="45" y="0"/>
                  </a:lnTo>
                  <a:lnTo>
                    <a:pt x="43" y="0"/>
                  </a:lnTo>
                  <a:lnTo>
                    <a:pt x="37" y="2"/>
                  </a:lnTo>
                  <a:lnTo>
                    <a:pt x="17" y="3"/>
                  </a:lnTo>
                  <a:lnTo>
                    <a:pt x="5" y="7"/>
                  </a:lnTo>
                  <a:lnTo>
                    <a:pt x="0" y="12"/>
                  </a:lnTo>
                  <a:lnTo>
                    <a:pt x="0" y="18"/>
                  </a:lnTo>
                  <a:lnTo>
                    <a:pt x="5" y="23"/>
                  </a:lnTo>
                  <a:lnTo>
                    <a:pt x="13" y="29"/>
                  </a:lnTo>
                  <a:lnTo>
                    <a:pt x="22" y="34"/>
                  </a:lnTo>
                  <a:lnTo>
                    <a:pt x="32" y="36"/>
                  </a:lnTo>
                </a:path>
              </a:pathLst>
            </a:custGeom>
            <a:solidFill>
              <a:srgbClr val="00008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719" name="Freeform 163"/>
            <p:cNvSpPr>
              <a:spLocks/>
            </p:cNvSpPr>
            <p:nvPr/>
          </p:nvSpPr>
          <p:spPr bwMode="auto">
            <a:xfrm>
              <a:off x="481" y="2448"/>
              <a:ext cx="622" cy="1000"/>
            </a:xfrm>
            <a:custGeom>
              <a:avLst/>
              <a:gdLst>
                <a:gd name="T0" fmla="*/ 3 w 745"/>
                <a:gd name="T1" fmla="*/ 52 h 1039"/>
                <a:gd name="T2" fmla="*/ 3 w 745"/>
                <a:gd name="T3" fmla="*/ 50 h 1039"/>
                <a:gd name="T4" fmla="*/ 3 w 745"/>
                <a:gd name="T5" fmla="*/ 48 h 1039"/>
                <a:gd name="T6" fmla="*/ 3 w 745"/>
                <a:gd name="T7" fmla="*/ 45 h 1039"/>
                <a:gd name="T8" fmla="*/ 3 w 745"/>
                <a:gd name="T9" fmla="*/ 43 h 1039"/>
                <a:gd name="T10" fmla="*/ 3 w 745"/>
                <a:gd name="T11" fmla="*/ 42 h 1039"/>
                <a:gd name="T12" fmla="*/ 3 w 745"/>
                <a:gd name="T13" fmla="*/ 41 h 1039"/>
                <a:gd name="T14" fmla="*/ 3 w 745"/>
                <a:gd name="T15" fmla="*/ 39 h 1039"/>
                <a:gd name="T16" fmla="*/ 3 w 745"/>
                <a:gd name="T17" fmla="*/ 38 h 1039"/>
                <a:gd name="T18" fmla="*/ 3 w 745"/>
                <a:gd name="T19" fmla="*/ 36 h 1039"/>
                <a:gd name="T20" fmla="*/ 3 w 745"/>
                <a:gd name="T21" fmla="*/ 35 h 1039"/>
                <a:gd name="T22" fmla="*/ 3 w 745"/>
                <a:gd name="T23" fmla="*/ 34 h 1039"/>
                <a:gd name="T24" fmla="*/ 3 w 745"/>
                <a:gd name="T25" fmla="*/ 32 h 1039"/>
                <a:gd name="T26" fmla="*/ 3 w 745"/>
                <a:gd name="T27" fmla="*/ 30 h 1039"/>
                <a:gd name="T28" fmla="*/ 3 w 745"/>
                <a:gd name="T29" fmla="*/ 28 h 1039"/>
                <a:gd name="T30" fmla="*/ 3 w 745"/>
                <a:gd name="T31" fmla="*/ 26 h 1039"/>
                <a:gd name="T32" fmla="*/ 3 w 745"/>
                <a:gd name="T33" fmla="*/ 22 h 1039"/>
                <a:gd name="T34" fmla="*/ 3 w 745"/>
                <a:gd name="T35" fmla="*/ 19 h 1039"/>
                <a:gd name="T36" fmla="*/ 3 w 745"/>
                <a:gd name="T37" fmla="*/ 13 h 1039"/>
                <a:gd name="T38" fmla="*/ 3 w 745"/>
                <a:gd name="T39" fmla="*/ 13 h 1039"/>
                <a:gd name="T40" fmla="*/ 3 w 745"/>
                <a:gd name="T41" fmla="*/ 13 h 1039"/>
                <a:gd name="T42" fmla="*/ 3 w 745"/>
                <a:gd name="T43" fmla="*/ 13 h 1039"/>
                <a:gd name="T44" fmla="*/ 3 w 745"/>
                <a:gd name="T45" fmla="*/ 2 h 1039"/>
                <a:gd name="T46" fmla="*/ 3 w 745"/>
                <a:gd name="T47" fmla="*/ 12 h 1039"/>
                <a:gd name="T48" fmla="*/ 3 w 745"/>
                <a:gd name="T49" fmla="*/ 13 h 1039"/>
                <a:gd name="T50" fmla="*/ 3 w 745"/>
                <a:gd name="T51" fmla="*/ 13 h 1039"/>
                <a:gd name="T52" fmla="*/ 3 w 745"/>
                <a:gd name="T53" fmla="*/ 13 h 1039"/>
                <a:gd name="T54" fmla="*/ 3 w 745"/>
                <a:gd name="T55" fmla="*/ 13 h 1039"/>
                <a:gd name="T56" fmla="*/ 3 w 745"/>
                <a:gd name="T57" fmla="*/ 13 h 1039"/>
                <a:gd name="T58" fmla="*/ 3 w 745"/>
                <a:gd name="T59" fmla="*/ 13 h 1039"/>
                <a:gd name="T60" fmla="*/ 3 w 745"/>
                <a:gd name="T61" fmla="*/ 16 h 1039"/>
                <a:gd name="T62" fmla="*/ 3 w 745"/>
                <a:gd name="T63" fmla="*/ 22 h 1039"/>
                <a:gd name="T64" fmla="*/ 3 w 745"/>
                <a:gd name="T65" fmla="*/ 26 h 1039"/>
                <a:gd name="T66" fmla="*/ 3 w 745"/>
                <a:gd name="T67" fmla="*/ 30 h 1039"/>
                <a:gd name="T68" fmla="*/ 0 w 745"/>
                <a:gd name="T69" fmla="*/ 33 h 1039"/>
                <a:gd name="T70" fmla="*/ 3 w 745"/>
                <a:gd name="T71" fmla="*/ 35 h 1039"/>
                <a:gd name="T72" fmla="*/ 3 w 745"/>
                <a:gd name="T73" fmla="*/ 37 h 1039"/>
                <a:gd name="T74" fmla="*/ 3 w 745"/>
                <a:gd name="T75" fmla="*/ 40 h 1039"/>
                <a:gd name="T76" fmla="*/ 3 w 745"/>
                <a:gd name="T77" fmla="*/ 42 h 1039"/>
                <a:gd name="T78" fmla="*/ 3 w 745"/>
                <a:gd name="T79" fmla="*/ 43 h 1039"/>
                <a:gd name="T80" fmla="*/ 3 w 745"/>
                <a:gd name="T81" fmla="*/ 44 h 1039"/>
                <a:gd name="T82" fmla="*/ 3 w 745"/>
                <a:gd name="T83" fmla="*/ 44 h 1039"/>
                <a:gd name="T84" fmla="*/ 3 w 745"/>
                <a:gd name="T85" fmla="*/ 44 h 1039"/>
                <a:gd name="T86" fmla="*/ 3 w 745"/>
                <a:gd name="T87" fmla="*/ 46 h 1039"/>
                <a:gd name="T88" fmla="*/ 3 w 745"/>
                <a:gd name="T89" fmla="*/ 47 h 1039"/>
                <a:gd name="T90" fmla="*/ 3 w 745"/>
                <a:gd name="T91" fmla="*/ 49 h 1039"/>
                <a:gd name="T92" fmla="*/ 3 w 745"/>
                <a:gd name="T93" fmla="*/ 51 h 1039"/>
                <a:gd name="T94" fmla="*/ 3 w 745"/>
                <a:gd name="T95" fmla="*/ 52 h 1039"/>
                <a:gd name="T96" fmla="*/ 3 w 745"/>
                <a:gd name="T97" fmla="*/ 53 h 1039"/>
                <a:gd name="T98" fmla="*/ 3 w 745"/>
                <a:gd name="T99" fmla="*/ 53 h 103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745"/>
                <a:gd name="T151" fmla="*/ 0 h 1039"/>
                <a:gd name="T152" fmla="*/ 745 w 745"/>
                <a:gd name="T153" fmla="*/ 1039 h 103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745" h="1039">
                  <a:moveTo>
                    <a:pt x="397" y="1037"/>
                  </a:moveTo>
                  <a:lnTo>
                    <a:pt x="391" y="1030"/>
                  </a:lnTo>
                  <a:lnTo>
                    <a:pt x="387" y="1025"/>
                  </a:lnTo>
                  <a:lnTo>
                    <a:pt x="382" y="1019"/>
                  </a:lnTo>
                  <a:lnTo>
                    <a:pt x="377" y="1013"/>
                  </a:lnTo>
                  <a:lnTo>
                    <a:pt x="371" y="1006"/>
                  </a:lnTo>
                  <a:lnTo>
                    <a:pt x="363" y="996"/>
                  </a:lnTo>
                  <a:lnTo>
                    <a:pt x="354" y="981"/>
                  </a:lnTo>
                  <a:lnTo>
                    <a:pt x="341" y="962"/>
                  </a:lnTo>
                  <a:lnTo>
                    <a:pt x="335" y="951"/>
                  </a:lnTo>
                  <a:lnTo>
                    <a:pt x="331" y="940"/>
                  </a:lnTo>
                  <a:lnTo>
                    <a:pt x="329" y="929"/>
                  </a:lnTo>
                  <a:lnTo>
                    <a:pt x="330" y="918"/>
                  </a:lnTo>
                  <a:lnTo>
                    <a:pt x="332" y="906"/>
                  </a:lnTo>
                  <a:lnTo>
                    <a:pt x="336" y="895"/>
                  </a:lnTo>
                  <a:lnTo>
                    <a:pt x="341" y="885"/>
                  </a:lnTo>
                  <a:lnTo>
                    <a:pt x="347" y="875"/>
                  </a:lnTo>
                  <a:lnTo>
                    <a:pt x="354" y="865"/>
                  </a:lnTo>
                  <a:lnTo>
                    <a:pt x="362" y="857"/>
                  </a:lnTo>
                  <a:lnTo>
                    <a:pt x="372" y="849"/>
                  </a:lnTo>
                  <a:lnTo>
                    <a:pt x="381" y="842"/>
                  </a:lnTo>
                  <a:lnTo>
                    <a:pt x="391" y="836"/>
                  </a:lnTo>
                  <a:lnTo>
                    <a:pt x="402" y="832"/>
                  </a:lnTo>
                  <a:lnTo>
                    <a:pt x="412" y="828"/>
                  </a:lnTo>
                  <a:lnTo>
                    <a:pt x="423" y="826"/>
                  </a:lnTo>
                  <a:lnTo>
                    <a:pt x="434" y="823"/>
                  </a:lnTo>
                  <a:lnTo>
                    <a:pt x="445" y="820"/>
                  </a:lnTo>
                  <a:lnTo>
                    <a:pt x="457" y="816"/>
                  </a:lnTo>
                  <a:lnTo>
                    <a:pt x="469" y="811"/>
                  </a:lnTo>
                  <a:lnTo>
                    <a:pt x="481" y="804"/>
                  </a:lnTo>
                  <a:lnTo>
                    <a:pt x="494" y="798"/>
                  </a:lnTo>
                  <a:lnTo>
                    <a:pt x="507" y="790"/>
                  </a:lnTo>
                  <a:lnTo>
                    <a:pt x="520" y="783"/>
                  </a:lnTo>
                  <a:lnTo>
                    <a:pt x="533" y="775"/>
                  </a:lnTo>
                  <a:lnTo>
                    <a:pt x="545" y="767"/>
                  </a:lnTo>
                  <a:lnTo>
                    <a:pt x="557" y="759"/>
                  </a:lnTo>
                  <a:lnTo>
                    <a:pt x="567" y="749"/>
                  </a:lnTo>
                  <a:lnTo>
                    <a:pt x="577" y="742"/>
                  </a:lnTo>
                  <a:lnTo>
                    <a:pt x="587" y="733"/>
                  </a:lnTo>
                  <a:lnTo>
                    <a:pt x="596" y="725"/>
                  </a:lnTo>
                  <a:lnTo>
                    <a:pt x="605" y="719"/>
                  </a:lnTo>
                  <a:lnTo>
                    <a:pt x="611" y="712"/>
                  </a:lnTo>
                  <a:lnTo>
                    <a:pt x="619" y="705"/>
                  </a:lnTo>
                  <a:lnTo>
                    <a:pt x="625" y="698"/>
                  </a:lnTo>
                  <a:lnTo>
                    <a:pt x="633" y="690"/>
                  </a:lnTo>
                  <a:lnTo>
                    <a:pt x="640" y="681"/>
                  </a:lnTo>
                  <a:lnTo>
                    <a:pt x="649" y="673"/>
                  </a:lnTo>
                  <a:lnTo>
                    <a:pt x="656" y="663"/>
                  </a:lnTo>
                  <a:lnTo>
                    <a:pt x="663" y="654"/>
                  </a:lnTo>
                  <a:lnTo>
                    <a:pt x="670" y="644"/>
                  </a:lnTo>
                  <a:lnTo>
                    <a:pt x="678" y="633"/>
                  </a:lnTo>
                  <a:lnTo>
                    <a:pt x="684" y="622"/>
                  </a:lnTo>
                  <a:lnTo>
                    <a:pt x="691" y="611"/>
                  </a:lnTo>
                  <a:lnTo>
                    <a:pt x="697" y="601"/>
                  </a:lnTo>
                  <a:lnTo>
                    <a:pt x="704" y="590"/>
                  </a:lnTo>
                  <a:lnTo>
                    <a:pt x="709" y="577"/>
                  </a:lnTo>
                  <a:lnTo>
                    <a:pt x="716" y="565"/>
                  </a:lnTo>
                  <a:lnTo>
                    <a:pt x="721" y="553"/>
                  </a:lnTo>
                  <a:lnTo>
                    <a:pt x="726" y="541"/>
                  </a:lnTo>
                  <a:lnTo>
                    <a:pt x="730" y="528"/>
                  </a:lnTo>
                  <a:lnTo>
                    <a:pt x="734" y="516"/>
                  </a:lnTo>
                  <a:lnTo>
                    <a:pt x="738" y="502"/>
                  </a:lnTo>
                  <a:lnTo>
                    <a:pt x="740" y="489"/>
                  </a:lnTo>
                  <a:lnTo>
                    <a:pt x="742" y="477"/>
                  </a:lnTo>
                  <a:lnTo>
                    <a:pt x="744" y="463"/>
                  </a:lnTo>
                  <a:lnTo>
                    <a:pt x="744" y="449"/>
                  </a:lnTo>
                  <a:lnTo>
                    <a:pt x="744" y="436"/>
                  </a:lnTo>
                  <a:lnTo>
                    <a:pt x="743" y="424"/>
                  </a:lnTo>
                  <a:lnTo>
                    <a:pt x="741" y="410"/>
                  </a:lnTo>
                  <a:lnTo>
                    <a:pt x="739" y="397"/>
                  </a:lnTo>
                  <a:lnTo>
                    <a:pt x="736" y="384"/>
                  </a:lnTo>
                  <a:lnTo>
                    <a:pt x="731" y="371"/>
                  </a:lnTo>
                  <a:lnTo>
                    <a:pt x="726" y="358"/>
                  </a:lnTo>
                  <a:lnTo>
                    <a:pt x="719" y="339"/>
                  </a:lnTo>
                  <a:lnTo>
                    <a:pt x="715" y="319"/>
                  </a:lnTo>
                  <a:lnTo>
                    <a:pt x="712" y="297"/>
                  </a:lnTo>
                  <a:lnTo>
                    <a:pt x="711" y="276"/>
                  </a:lnTo>
                  <a:lnTo>
                    <a:pt x="710" y="253"/>
                  </a:lnTo>
                  <a:lnTo>
                    <a:pt x="709" y="231"/>
                  </a:lnTo>
                  <a:lnTo>
                    <a:pt x="707" y="207"/>
                  </a:lnTo>
                  <a:lnTo>
                    <a:pt x="702" y="185"/>
                  </a:lnTo>
                  <a:lnTo>
                    <a:pt x="694" y="162"/>
                  </a:lnTo>
                  <a:lnTo>
                    <a:pt x="684" y="139"/>
                  </a:lnTo>
                  <a:lnTo>
                    <a:pt x="670" y="118"/>
                  </a:lnTo>
                  <a:lnTo>
                    <a:pt x="650" y="97"/>
                  </a:lnTo>
                  <a:lnTo>
                    <a:pt x="624" y="78"/>
                  </a:lnTo>
                  <a:lnTo>
                    <a:pt x="592" y="60"/>
                  </a:lnTo>
                  <a:lnTo>
                    <a:pt x="552" y="42"/>
                  </a:lnTo>
                  <a:lnTo>
                    <a:pt x="504" y="27"/>
                  </a:lnTo>
                  <a:lnTo>
                    <a:pt x="456" y="14"/>
                  </a:lnTo>
                  <a:lnTo>
                    <a:pt x="416" y="7"/>
                  </a:lnTo>
                  <a:lnTo>
                    <a:pt x="383" y="2"/>
                  </a:lnTo>
                  <a:lnTo>
                    <a:pt x="355" y="0"/>
                  </a:lnTo>
                  <a:lnTo>
                    <a:pt x="331" y="2"/>
                  </a:lnTo>
                  <a:lnTo>
                    <a:pt x="313" y="6"/>
                  </a:lnTo>
                  <a:lnTo>
                    <a:pt x="299" y="12"/>
                  </a:lnTo>
                  <a:lnTo>
                    <a:pt x="285" y="19"/>
                  </a:lnTo>
                  <a:lnTo>
                    <a:pt x="273" y="27"/>
                  </a:lnTo>
                  <a:lnTo>
                    <a:pt x="263" y="36"/>
                  </a:lnTo>
                  <a:lnTo>
                    <a:pt x="252" y="45"/>
                  </a:lnTo>
                  <a:lnTo>
                    <a:pt x="241" y="52"/>
                  </a:lnTo>
                  <a:lnTo>
                    <a:pt x="226" y="60"/>
                  </a:lnTo>
                  <a:lnTo>
                    <a:pt x="210" y="66"/>
                  </a:lnTo>
                  <a:lnTo>
                    <a:pt x="189" y="72"/>
                  </a:lnTo>
                  <a:lnTo>
                    <a:pt x="166" y="74"/>
                  </a:lnTo>
                  <a:lnTo>
                    <a:pt x="140" y="76"/>
                  </a:lnTo>
                  <a:lnTo>
                    <a:pt x="119" y="80"/>
                  </a:lnTo>
                  <a:lnTo>
                    <a:pt x="98" y="87"/>
                  </a:lnTo>
                  <a:lnTo>
                    <a:pt x="82" y="95"/>
                  </a:lnTo>
                  <a:lnTo>
                    <a:pt x="68" y="107"/>
                  </a:lnTo>
                  <a:lnTo>
                    <a:pt x="56" y="118"/>
                  </a:lnTo>
                  <a:lnTo>
                    <a:pt x="46" y="132"/>
                  </a:lnTo>
                  <a:lnTo>
                    <a:pt x="38" y="147"/>
                  </a:lnTo>
                  <a:lnTo>
                    <a:pt x="31" y="162"/>
                  </a:lnTo>
                  <a:lnTo>
                    <a:pt x="26" y="178"/>
                  </a:lnTo>
                  <a:lnTo>
                    <a:pt x="22" y="195"/>
                  </a:lnTo>
                  <a:lnTo>
                    <a:pt x="18" y="212"/>
                  </a:lnTo>
                  <a:lnTo>
                    <a:pt x="16" y="229"/>
                  </a:lnTo>
                  <a:lnTo>
                    <a:pt x="13" y="247"/>
                  </a:lnTo>
                  <a:lnTo>
                    <a:pt x="12" y="263"/>
                  </a:lnTo>
                  <a:lnTo>
                    <a:pt x="10" y="279"/>
                  </a:lnTo>
                  <a:lnTo>
                    <a:pt x="8" y="295"/>
                  </a:lnTo>
                  <a:lnTo>
                    <a:pt x="7" y="314"/>
                  </a:lnTo>
                  <a:lnTo>
                    <a:pt x="7" y="334"/>
                  </a:lnTo>
                  <a:lnTo>
                    <a:pt x="6" y="353"/>
                  </a:lnTo>
                  <a:lnTo>
                    <a:pt x="5" y="374"/>
                  </a:lnTo>
                  <a:lnTo>
                    <a:pt x="5" y="394"/>
                  </a:lnTo>
                  <a:lnTo>
                    <a:pt x="5" y="416"/>
                  </a:lnTo>
                  <a:lnTo>
                    <a:pt x="4" y="435"/>
                  </a:lnTo>
                  <a:lnTo>
                    <a:pt x="4" y="456"/>
                  </a:lnTo>
                  <a:lnTo>
                    <a:pt x="4" y="477"/>
                  </a:lnTo>
                  <a:lnTo>
                    <a:pt x="4" y="495"/>
                  </a:lnTo>
                  <a:lnTo>
                    <a:pt x="3" y="514"/>
                  </a:lnTo>
                  <a:lnTo>
                    <a:pt x="3" y="531"/>
                  </a:lnTo>
                  <a:lnTo>
                    <a:pt x="3" y="546"/>
                  </a:lnTo>
                  <a:lnTo>
                    <a:pt x="3" y="559"/>
                  </a:lnTo>
                  <a:lnTo>
                    <a:pt x="2" y="570"/>
                  </a:lnTo>
                  <a:lnTo>
                    <a:pt x="1" y="589"/>
                  </a:lnTo>
                  <a:lnTo>
                    <a:pt x="0" y="606"/>
                  </a:lnTo>
                  <a:lnTo>
                    <a:pt x="0" y="624"/>
                  </a:lnTo>
                  <a:lnTo>
                    <a:pt x="0" y="640"/>
                  </a:lnTo>
                  <a:lnTo>
                    <a:pt x="1" y="657"/>
                  </a:lnTo>
                  <a:lnTo>
                    <a:pt x="2" y="674"/>
                  </a:lnTo>
                  <a:lnTo>
                    <a:pt x="3" y="690"/>
                  </a:lnTo>
                  <a:lnTo>
                    <a:pt x="6" y="705"/>
                  </a:lnTo>
                  <a:lnTo>
                    <a:pt x="8" y="719"/>
                  </a:lnTo>
                  <a:lnTo>
                    <a:pt x="12" y="733"/>
                  </a:lnTo>
                  <a:lnTo>
                    <a:pt x="17" y="747"/>
                  </a:lnTo>
                  <a:lnTo>
                    <a:pt x="22" y="761"/>
                  </a:lnTo>
                  <a:lnTo>
                    <a:pt x="30" y="774"/>
                  </a:lnTo>
                  <a:lnTo>
                    <a:pt x="37" y="786"/>
                  </a:lnTo>
                  <a:lnTo>
                    <a:pt x="46" y="798"/>
                  </a:lnTo>
                  <a:lnTo>
                    <a:pt x="56" y="810"/>
                  </a:lnTo>
                  <a:lnTo>
                    <a:pt x="64" y="818"/>
                  </a:lnTo>
                  <a:lnTo>
                    <a:pt x="72" y="825"/>
                  </a:lnTo>
                  <a:lnTo>
                    <a:pt x="80" y="832"/>
                  </a:lnTo>
                  <a:lnTo>
                    <a:pt x="88" y="837"/>
                  </a:lnTo>
                  <a:lnTo>
                    <a:pt x="96" y="842"/>
                  </a:lnTo>
                  <a:lnTo>
                    <a:pt x="104" y="847"/>
                  </a:lnTo>
                  <a:lnTo>
                    <a:pt x="112" y="850"/>
                  </a:lnTo>
                  <a:lnTo>
                    <a:pt x="121" y="854"/>
                  </a:lnTo>
                  <a:lnTo>
                    <a:pt x="128" y="857"/>
                  </a:lnTo>
                  <a:lnTo>
                    <a:pt x="135" y="860"/>
                  </a:lnTo>
                  <a:lnTo>
                    <a:pt x="142" y="861"/>
                  </a:lnTo>
                  <a:lnTo>
                    <a:pt x="149" y="863"/>
                  </a:lnTo>
                  <a:lnTo>
                    <a:pt x="154" y="865"/>
                  </a:lnTo>
                  <a:lnTo>
                    <a:pt x="161" y="866"/>
                  </a:lnTo>
                  <a:lnTo>
                    <a:pt x="166" y="867"/>
                  </a:lnTo>
                  <a:lnTo>
                    <a:pt x="170" y="868"/>
                  </a:lnTo>
                  <a:lnTo>
                    <a:pt x="183" y="869"/>
                  </a:lnTo>
                  <a:lnTo>
                    <a:pt x="195" y="871"/>
                  </a:lnTo>
                  <a:lnTo>
                    <a:pt x="206" y="875"/>
                  </a:lnTo>
                  <a:lnTo>
                    <a:pt x="216" y="878"/>
                  </a:lnTo>
                  <a:lnTo>
                    <a:pt x="227" y="883"/>
                  </a:lnTo>
                  <a:lnTo>
                    <a:pt x="237" y="889"/>
                  </a:lnTo>
                  <a:lnTo>
                    <a:pt x="246" y="895"/>
                  </a:lnTo>
                  <a:lnTo>
                    <a:pt x="256" y="902"/>
                  </a:lnTo>
                  <a:lnTo>
                    <a:pt x="264" y="908"/>
                  </a:lnTo>
                  <a:lnTo>
                    <a:pt x="272" y="917"/>
                  </a:lnTo>
                  <a:lnTo>
                    <a:pt x="280" y="924"/>
                  </a:lnTo>
                  <a:lnTo>
                    <a:pt x="286" y="932"/>
                  </a:lnTo>
                  <a:lnTo>
                    <a:pt x="293" y="939"/>
                  </a:lnTo>
                  <a:lnTo>
                    <a:pt x="299" y="946"/>
                  </a:lnTo>
                  <a:lnTo>
                    <a:pt x="305" y="953"/>
                  </a:lnTo>
                  <a:lnTo>
                    <a:pt x="310" y="961"/>
                  </a:lnTo>
                  <a:lnTo>
                    <a:pt x="317" y="971"/>
                  </a:lnTo>
                  <a:lnTo>
                    <a:pt x="325" y="980"/>
                  </a:lnTo>
                  <a:lnTo>
                    <a:pt x="332" y="989"/>
                  </a:lnTo>
                  <a:lnTo>
                    <a:pt x="339" y="997"/>
                  </a:lnTo>
                  <a:lnTo>
                    <a:pt x="345" y="1004"/>
                  </a:lnTo>
                  <a:lnTo>
                    <a:pt x="352" y="1011"/>
                  </a:lnTo>
                  <a:lnTo>
                    <a:pt x="358" y="1017"/>
                  </a:lnTo>
                  <a:lnTo>
                    <a:pt x="364" y="1022"/>
                  </a:lnTo>
                  <a:lnTo>
                    <a:pt x="369" y="1027"/>
                  </a:lnTo>
                  <a:lnTo>
                    <a:pt x="374" y="1031"/>
                  </a:lnTo>
                  <a:lnTo>
                    <a:pt x="379" y="1033"/>
                  </a:lnTo>
                  <a:lnTo>
                    <a:pt x="384" y="1036"/>
                  </a:lnTo>
                  <a:lnTo>
                    <a:pt x="387" y="1037"/>
                  </a:lnTo>
                  <a:lnTo>
                    <a:pt x="391" y="1038"/>
                  </a:lnTo>
                  <a:lnTo>
                    <a:pt x="394" y="1038"/>
                  </a:lnTo>
                  <a:lnTo>
                    <a:pt x="397" y="1037"/>
                  </a:lnTo>
                </a:path>
              </a:pathLst>
            </a:custGeom>
            <a:gradFill rotWithShape="0">
              <a:gsLst>
                <a:gs pos="0">
                  <a:srgbClr val="D34C4C"/>
                </a:gs>
                <a:gs pos="100000">
                  <a:srgbClr val="C00000"/>
                </a:gs>
              </a:gsLst>
              <a:path path="rect">
                <a:fillToRect l="50000" t="50000" r="50000" b="50000"/>
              </a:path>
            </a:gradFill>
            <a:ln w="12700" cap="rnd">
              <a:solidFill>
                <a:schemeClr val="hlink"/>
              </a:solidFill>
              <a:round/>
              <a:headEnd type="none" w="sm" len="sm"/>
              <a:tailEnd type="none" w="sm" len="sm"/>
            </a:ln>
          </p:spPr>
          <p:txBody>
            <a:bodyPr/>
            <a:lstStyle/>
            <a:p>
              <a:endParaRPr lang="en-US"/>
            </a:p>
          </p:txBody>
        </p:sp>
        <p:sp>
          <p:nvSpPr>
            <p:cNvPr id="236720" name="Freeform 164"/>
            <p:cNvSpPr>
              <a:spLocks/>
            </p:cNvSpPr>
            <p:nvPr/>
          </p:nvSpPr>
          <p:spPr bwMode="auto">
            <a:xfrm>
              <a:off x="764" y="3377"/>
              <a:ext cx="48" cy="72"/>
            </a:xfrm>
            <a:custGeom>
              <a:avLst/>
              <a:gdLst>
                <a:gd name="T0" fmla="*/ 0 w 56"/>
                <a:gd name="T1" fmla="*/ 3 h 74"/>
                <a:gd name="T2" fmla="*/ 0 w 56"/>
                <a:gd name="T3" fmla="*/ 3 h 74"/>
                <a:gd name="T4" fmla="*/ 3 w 56"/>
                <a:gd name="T5" fmla="*/ 18 h 74"/>
                <a:gd name="T6" fmla="*/ 3 w 56"/>
                <a:gd name="T7" fmla="*/ 18 h 74"/>
                <a:gd name="T8" fmla="*/ 3 w 56"/>
                <a:gd name="T9" fmla="*/ 18 h 74"/>
                <a:gd name="T10" fmla="*/ 3 w 56"/>
                <a:gd name="T11" fmla="*/ 18 h 74"/>
                <a:gd name="T12" fmla="*/ 3 w 56"/>
                <a:gd name="T13" fmla="*/ 18 h 74"/>
                <a:gd name="T14" fmla="*/ 3 w 56"/>
                <a:gd name="T15" fmla="*/ 18 h 74"/>
                <a:gd name="T16" fmla="*/ 3 w 56"/>
                <a:gd name="T17" fmla="*/ 18 h 74"/>
                <a:gd name="T18" fmla="*/ 3 w 56"/>
                <a:gd name="T19" fmla="*/ 18 h 74"/>
                <a:gd name="T20" fmla="*/ 3 w 56"/>
                <a:gd name="T21" fmla="*/ 18 h 74"/>
                <a:gd name="T22" fmla="*/ 3 w 56"/>
                <a:gd name="T23" fmla="*/ 18 h 74"/>
                <a:gd name="T24" fmla="*/ 3 w 56"/>
                <a:gd name="T25" fmla="*/ 18 h 74"/>
                <a:gd name="T26" fmla="*/ 3 w 56"/>
                <a:gd name="T27" fmla="*/ 18 h 74"/>
                <a:gd name="T28" fmla="*/ 3 w 56"/>
                <a:gd name="T29" fmla="*/ 18 h 74"/>
                <a:gd name="T30" fmla="*/ 3 w 56"/>
                <a:gd name="T31" fmla="*/ 18 h 74"/>
                <a:gd name="T32" fmla="*/ 3 w 56"/>
                <a:gd name="T33" fmla="*/ 18 h 74"/>
                <a:gd name="T34" fmla="*/ 3 w 56"/>
                <a:gd name="T35" fmla="*/ 18 h 74"/>
                <a:gd name="T36" fmla="*/ 3 w 56"/>
                <a:gd name="T37" fmla="*/ 0 h 74"/>
                <a:gd name="T38" fmla="*/ 0 w 56"/>
                <a:gd name="T39" fmla="*/ 3 h 7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6"/>
                <a:gd name="T61" fmla="*/ 0 h 74"/>
                <a:gd name="T62" fmla="*/ 56 w 56"/>
                <a:gd name="T63" fmla="*/ 74 h 7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6" h="74">
                  <a:moveTo>
                    <a:pt x="0" y="3"/>
                  </a:moveTo>
                  <a:lnTo>
                    <a:pt x="0" y="3"/>
                  </a:lnTo>
                  <a:lnTo>
                    <a:pt x="11" y="21"/>
                  </a:lnTo>
                  <a:lnTo>
                    <a:pt x="21" y="35"/>
                  </a:lnTo>
                  <a:lnTo>
                    <a:pt x="28" y="44"/>
                  </a:lnTo>
                  <a:lnTo>
                    <a:pt x="34" y="51"/>
                  </a:lnTo>
                  <a:lnTo>
                    <a:pt x="38" y="55"/>
                  </a:lnTo>
                  <a:lnTo>
                    <a:pt x="42" y="61"/>
                  </a:lnTo>
                  <a:lnTo>
                    <a:pt x="47" y="67"/>
                  </a:lnTo>
                  <a:lnTo>
                    <a:pt x="50" y="73"/>
                  </a:lnTo>
                  <a:lnTo>
                    <a:pt x="55" y="70"/>
                  </a:lnTo>
                  <a:lnTo>
                    <a:pt x="49" y="64"/>
                  </a:lnTo>
                  <a:lnTo>
                    <a:pt x="46" y="58"/>
                  </a:lnTo>
                  <a:lnTo>
                    <a:pt x="42" y="53"/>
                  </a:lnTo>
                  <a:lnTo>
                    <a:pt x="37" y="48"/>
                  </a:lnTo>
                  <a:lnTo>
                    <a:pt x="31" y="41"/>
                  </a:lnTo>
                  <a:lnTo>
                    <a:pt x="24" y="31"/>
                  </a:lnTo>
                  <a:lnTo>
                    <a:pt x="16" y="19"/>
                  </a:lnTo>
                  <a:lnTo>
                    <a:pt x="5" y="0"/>
                  </a:lnTo>
                  <a:lnTo>
                    <a:pt x="0" y="3"/>
                  </a:lnTo>
                </a:path>
              </a:pathLst>
            </a:custGeom>
            <a:solidFill>
              <a:srgbClr val="A0000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721" name="Freeform 165"/>
            <p:cNvSpPr>
              <a:spLocks/>
            </p:cNvSpPr>
            <p:nvPr/>
          </p:nvSpPr>
          <p:spPr bwMode="auto">
            <a:xfrm>
              <a:off x="755" y="3245"/>
              <a:ext cx="77" cy="131"/>
            </a:xfrm>
            <a:custGeom>
              <a:avLst/>
              <a:gdLst>
                <a:gd name="T0" fmla="*/ 3 w 92"/>
                <a:gd name="T1" fmla="*/ 0 h 137"/>
                <a:gd name="T2" fmla="*/ 3 w 92"/>
                <a:gd name="T3" fmla="*/ 0 h 137"/>
                <a:gd name="T4" fmla="*/ 3 w 92"/>
                <a:gd name="T5" fmla="*/ 2 h 137"/>
                <a:gd name="T6" fmla="*/ 3 w 92"/>
                <a:gd name="T7" fmla="*/ 6 h 137"/>
                <a:gd name="T8" fmla="*/ 3 w 92"/>
                <a:gd name="T9" fmla="*/ 10 h 137"/>
                <a:gd name="T10" fmla="*/ 3 w 92"/>
                <a:gd name="T11" fmla="*/ 11 h 137"/>
                <a:gd name="T12" fmla="*/ 3 w 92"/>
                <a:gd name="T13" fmla="*/ 11 h 137"/>
                <a:gd name="T14" fmla="*/ 3 w 92"/>
                <a:gd name="T15" fmla="*/ 11 h 137"/>
                <a:gd name="T16" fmla="*/ 3 w 92"/>
                <a:gd name="T17" fmla="*/ 11 h 137"/>
                <a:gd name="T18" fmla="*/ 3 w 92"/>
                <a:gd name="T19" fmla="*/ 11 h 137"/>
                <a:gd name="T20" fmla="*/ 3 w 92"/>
                <a:gd name="T21" fmla="*/ 11 h 137"/>
                <a:gd name="T22" fmla="*/ 3 w 92"/>
                <a:gd name="T23" fmla="*/ 11 h 137"/>
                <a:gd name="T24" fmla="*/ 3 w 92"/>
                <a:gd name="T25" fmla="*/ 11 h 137"/>
                <a:gd name="T26" fmla="*/ 1 w 92"/>
                <a:gd name="T27" fmla="*/ 11 h 137"/>
                <a:gd name="T28" fmla="*/ 0 w 92"/>
                <a:gd name="T29" fmla="*/ 11 h 137"/>
                <a:gd name="T30" fmla="*/ 2 w 92"/>
                <a:gd name="T31" fmla="*/ 11 h 137"/>
                <a:gd name="T32" fmla="*/ 3 w 92"/>
                <a:gd name="T33" fmla="*/ 11 h 137"/>
                <a:gd name="T34" fmla="*/ 3 w 92"/>
                <a:gd name="T35" fmla="*/ 11 h 137"/>
                <a:gd name="T36" fmla="*/ 3 w 92"/>
                <a:gd name="T37" fmla="*/ 11 h 137"/>
                <a:gd name="T38" fmla="*/ 3 w 92"/>
                <a:gd name="T39" fmla="*/ 11 h 137"/>
                <a:gd name="T40" fmla="*/ 3 w 92"/>
                <a:gd name="T41" fmla="*/ 11 h 137"/>
                <a:gd name="T42" fmla="*/ 3 w 92"/>
                <a:gd name="T43" fmla="*/ 11 h 137"/>
                <a:gd name="T44" fmla="*/ 3 w 92"/>
                <a:gd name="T45" fmla="*/ 11 h 137"/>
                <a:gd name="T46" fmla="*/ 3 w 92"/>
                <a:gd name="T47" fmla="*/ 11 h 137"/>
                <a:gd name="T48" fmla="*/ 3 w 92"/>
                <a:gd name="T49" fmla="*/ 11 h 137"/>
                <a:gd name="T50" fmla="*/ 3 w 92"/>
                <a:gd name="T51" fmla="*/ 11 h 137"/>
                <a:gd name="T52" fmla="*/ 3 w 92"/>
                <a:gd name="T53" fmla="*/ 11 h 137"/>
                <a:gd name="T54" fmla="*/ 3 w 92"/>
                <a:gd name="T55" fmla="*/ 11 h 137"/>
                <a:gd name="T56" fmla="*/ 3 w 92"/>
                <a:gd name="T57" fmla="*/ 11 h 137"/>
                <a:gd name="T58" fmla="*/ 3 w 92"/>
                <a:gd name="T59" fmla="*/ 11 h 137"/>
                <a:gd name="T60" fmla="*/ 3 w 92"/>
                <a:gd name="T61" fmla="*/ 11 h 137"/>
                <a:gd name="T62" fmla="*/ 3 w 92"/>
                <a:gd name="T63" fmla="*/ 11 h 137"/>
                <a:gd name="T64" fmla="*/ 3 w 92"/>
                <a:gd name="T65" fmla="*/ 10 h 137"/>
                <a:gd name="T66" fmla="*/ 3 w 92"/>
                <a:gd name="T67" fmla="*/ 8 h 137"/>
                <a:gd name="T68" fmla="*/ 3 w 92"/>
                <a:gd name="T69" fmla="*/ 6 h 137"/>
                <a:gd name="T70" fmla="*/ 3 w 92"/>
                <a:gd name="T71" fmla="*/ 0 h 13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2"/>
                <a:gd name="T109" fmla="*/ 0 h 137"/>
                <a:gd name="T110" fmla="*/ 92 w 92"/>
                <a:gd name="T111" fmla="*/ 137 h 13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2" h="137">
                  <a:moveTo>
                    <a:pt x="89" y="0"/>
                  </a:moveTo>
                  <a:lnTo>
                    <a:pt x="89" y="0"/>
                  </a:lnTo>
                  <a:lnTo>
                    <a:pt x="80" y="2"/>
                  </a:lnTo>
                  <a:lnTo>
                    <a:pt x="69" y="6"/>
                  </a:lnTo>
                  <a:lnTo>
                    <a:pt x="59" y="10"/>
                  </a:lnTo>
                  <a:lnTo>
                    <a:pt x="49" y="16"/>
                  </a:lnTo>
                  <a:lnTo>
                    <a:pt x="40" y="23"/>
                  </a:lnTo>
                  <a:lnTo>
                    <a:pt x="33" y="31"/>
                  </a:lnTo>
                  <a:lnTo>
                    <a:pt x="23" y="39"/>
                  </a:lnTo>
                  <a:lnTo>
                    <a:pt x="17" y="48"/>
                  </a:lnTo>
                  <a:lnTo>
                    <a:pt x="11" y="58"/>
                  </a:lnTo>
                  <a:lnTo>
                    <a:pt x="7" y="68"/>
                  </a:lnTo>
                  <a:lnTo>
                    <a:pt x="3" y="80"/>
                  </a:lnTo>
                  <a:lnTo>
                    <a:pt x="1" y="90"/>
                  </a:lnTo>
                  <a:lnTo>
                    <a:pt x="0" y="102"/>
                  </a:lnTo>
                  <a:lnTo>
                    <a:pt x="2" y="114"/>
                  </a:lnTo>
                  <a:lnTo>
                    <a:pt x="6" y="125"/>
                  </a:lnTo>
                  <a:lnTo>
                    <a:pt x="11" y="136"/>
                  </a:lnTo>
                  <a:lnTo>
                    <a:pt x="16" y="133"/>
                  </a:lnTo>
                  <a:lnTo>
                    <a:pt x="10" y="123"/>
                  </a:lnTo>
                  <a:lnTo>
                    <a:pt x="7" y="113"/>
                  </a:lnTo>
                  <a:lnTo>
                    <a:pt x="6" y="102"/>
                  </a:lnTo>
                  <a:lnTo>
                    <a:pt x="7" y="91"/>
                  </a:lnTo>
                  <a:lnTo>
                    <a:pt x="7" y="80"/>
                  </a:lnTo>
                  <a:lnTo>
                    <a:pt x="11" y="70"/>
                  </a:lnTo>
                  <a:lnTo>
                    <a:pt x="15" y="60"/>
                  </a:lnTo>
                  <a:lnTo>
                    <a:pt x="21" y="52"/>
                  </a:lnTo>
                  <a:lnTo>
                    <a:pt x="28" y="42"/>
                  </a:lnTo>
                  <a:lnTo>
                    <a:pt x="35" y="35"/>
                  </a:lnTo>
                  <a:lnTo>
                    <a:pt x="43" y="27"/>
                  </a:lnTo>
                  <a:lnTo>
                    <a:pt x="53" y="20"/>
                  </a:lnTo>
                  <a:lnTo>
                    <a:pt x="61" y="14"/>
                  </a:lnTo>
                  <a:lnTo>
                    <a:pt x="71" y="10"/>
                  </a:lnTo>
                  <a:lnTo>
                    <a:pt x="81" y="8"/>
                  </a:lnTo>
                  <a:lnTo>
                    <a:pt x="91" y="6"/>
                  </a:lnTo>
                  <a:lnTo>
                    <a:pt x="89" y="0"/>
                  </a:lnTo>
                </a:path>
              </a:pathLst>
            </a:custGeom>
            <a:solidFill>
              <a:srgbClr val="A0000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722" name="Freeform 166"/>
            <p:cNvSpPr>
              <a:spLocks/>
            </p:cNvSpPr>
            <p:nvPr/>
          </p:nvSpPr>
          <p:spPr bwMode="auto">
            <a:xfrm>
              <a:off x="834" y="3142"/>
              <a:ext cx="152" cy="104"/>
            </a:xfrm>
            <a:custGeom>
              <a:avLst/>
              <a:gdLst>
                <a:gd name="T0" fmla="*/ 3 w 182"/>
                <a:gd name="T1" fmla="*/ 0 h 108"/>
                <a:gd name="T2" fmla="*/ 3 w 182"/>
                <a:gd name="T3" fmla="*/ 0 h 108"/>
                <a:gd name="T4" fmla="*/ 3 w 182"/>
                <a:gd name="T5" fmla="*/ 7 h 108"/>
                <a:gd name="T6" fmla="*/ 3 w 182"/>
                <a:gd name="T7" fmla="*/ 13 h 108"/>
                <a:gd name="T8" fmla="*/ 3 w 182"/>
                <a:gd name="T9" fmla="*/ 13 h 108"/>
                <a:gd name="T10" fmla="*/ 3 w 182"/>
                <a:gd name="T11" fmla="*/ 13 h 108"/>
                <a:gd name="T12" fmla="*/ 3 w 182"/>
                <a:gd name="T13" fmla="*/ 13 h 108"/>
                <a:gd name="T14" fmla="*/ 3 w 182"/>
                <a:gd name="T15" fmla="*/ 13 h 108"/>
                <a:gd name="T16" fmla="*/ 3 w 182"/>
                <a:gd name="T17" fmla="*/ 13 h 108"/>
                <a:gd name="T18" fmla="*/ 3 w 182"/>
                <a:gd name="T19" fmla="*/ 13 h 108"/>
                <a:gd name="T20" fmla="*/ 3 w 182"/>
                <a:gd name="T21" fmla="*/ 13 h 108"/>
                <a:gd name="T22" fmla="*/ 3 w 182"/>
                <a:gd name="T23" fmla="*/ 13 h 108"/>
                <a:gd name="T24" fmla="*/ 3 w 182"/>
                <a:gd name="T25" fmla="*/ 13 h 108"/>
                <a:gd name="T26" fmla="*/ 3 w 182"/>
                <a:gd name="T27" fmla="*/ 13 h 108"/>
                <a:gd name="T28" fmla="*/ 3 w 182"/>
                <a:gd name="T29" fmla="*/ 13 h 108"/>
                <a:gd name="T30" fmla="*/ 3 w 182"/>
                <a:gd name="T31" fmla="*/ 13 h 108"/>
                <a:gd name="T32" fmla="*/ 3 w 182"/>
                <a:gd name="T33" fmla="*/ 13 h 108"/>
                <a:gd name="T34" fmla="*/ 0 w 182"/>
                <a:gd name="T35" fmla="*/ 13 h 108"/>
                <a:gd name="T36" fmla="*/ 2 w 182"/>
                <a:gd name="T37" fmla="*/ 13 h 108"/>
                <a:gd name="T38" fmla="*/ 3 w 182"/>
                <a:gd name="T39" fmla="*/ 13 h 108"/>
                <a:gd name="T40" fmla="*/ 3 w 182"/>
                <a:gd name="T41" fmla="*/ 13 h 108"/>
                <a:gd name="T42" fmla="*/ 3 w 182"/>
                <a:gd name="T43" fmla="*/ 13 h 108"/>
                <a:gd name="T44" fmla="*/ 3 w 182"/>
                <a:gd name="T45" fmla="*/ 13 h 108"/>
                <a:gd name="T46" fmla="*/ 3 w 182"/>
                <a:gd name="T47" fmla="*/ 13 h 108"/>
                <a:gd name="T48" fmla="*/ 3 w 182"/>
                <a:gd name="T49" fmla="*/ 13 h 108"/>
                <a:gd name="T50" fmla="*/ 3 w 182"/>
                <a:gd name="T51" fmla="*/ 13 h 108"/>
                <a:gd name="T52" fmla="*/ 3 w 182"/>
                <a:gd name="T53" fmla="*/ 13 h 108"/>
                <a:gd name="T54" fmla="*/ 3 w 182"/>
                <a:gd name="T55" fmla="*/ 13 h 108"/>
                <a:gd name="T56" fmla="*/ 3 w 182"/>
                <a:gd name="T57" fmla="*/ 13 h 108"/>
                <a:gd name="T58" fmla="*/ 3 w 182"/>
                <a:gd name="T59" fmla="*/ 13 h 108"/>
                <a:gd name="T60" fmla="*/ 3 w 182"/>
                <a:gd name="T61" fmla="*/ 13 h 108"/>
                <a:gd name="T62" fmla="*/ 3 w 182"/>
                <a:gd name="T63" fmla="*/ 13 h 108"/>
                <a:gd name="T64" fmla="*/ 3 w 182"/>
                <a:gd name="T65" fmla="*/ 13 h 108"/>
                <a:gd name="T66" fmla="*/ 3 w 182"/>
                <a:gd name="T67" fmla="*/ 10 h 108"/>
                <a:gd name="T68" fmla="*/ 3 w 182"/>
                <a:gd name="T69" fmla="*/ 4 h 108"/>
                <a:gd name="T70" fmla="*/ 3 w 182"/>
                <a:gd name="T71" fmla="*/ 0 h 10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82"/>
                <a:gd name="T109" fmla="*/ 0 h 108"/>
                <a:gd name="T110" fmla="*/ 182 w 182"/>
                <a:gd name="T111" fmla="*/ 108 h 10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82" h="108">
                  <a:moveTo>
                    <a:pt x="177" y="0"/>
                  </a:moveTo>
                  <a:lnTo>
                    <a:pt x="177" y="0"/>
                  </a:lnTo>
                  <a:lnTo>
                    <a:pt x="169" y="7"/>
                  </a:lnTo>
                  <a:lnTo>
                    <a:pt x="161" y="14"/>
                  </a:lnTo>
                  <a:lnTo>
                    <a:pt x="151" y="21"/>
                  </a:lnTo>
                  <a:lnTo>
                    <a:pt x="141" y="29"/>
                  </a:lnTo>
                  <a:lnTo>
                    <a:pt x="130" y="37"/>
                  </a:lnTo>
                  <a:lnTo>
                    <a:pt x="119" y="46"/>
                  </a:lnTo>
                  <a:lnTo>
                    <a:pt x="106" y="53"/>
                  </a:lnTo>
                  <a:lnTo>
                    <a:pt x="94" y="61"/>
                  </a:lnTo>
                  <a:lnTo>
                    <a:pt x="82" y="68"/>
                  </a:lnTo>
                  <a:lnTo>
                    <a:pt x="70" y="76"/>
                  </a:lnTo>
                  <a:lnTo>
                    <a:pt x="57" y="82"/>
                  </a:lnTo>
                  <a:lnTo>
                    <a:pt x="46" y="88"/>
                  </a:lnTo>
                  <a:lnTo>
                    <a:pt x="34" y="93"/>
                  </a:lnTo>
                  <a:lnTo>
                    <a:pt x="21" y="97"/>
                  </a:lnTo>
                  <a:lnTo>
                    <a:pt x="11" y="100"/>
                  </a:lnTo>
                  <a:lnTo>
                    <a:pt x="0" y="101"/>
                  </a:lnTo>
                  <a:lnTo>
                    <a:pt x="2" y="107"/>
                  </a:lnTo>
                  <a:lnTo>
                    <a:pt x="12" y="104"/>
                  </a:lnTo>
                  <a:lnTo>
                    <a:pt x="23" y="101"/>
                  </a:lnTo>
                  <a:lnTo>
                    <a:pt x="35" y="98"/>
                  </a:lnTo>
                  <a:lnTo>
                    <a:pt x="48" y="93"/>
                  </a:lnTo>
                  <a:lnTo>
                    <a:pt x="60" y="87"/>
                  </a:lnTo>
                  <a:lnTo>
                    <a:pt x="72" y="80"/>
                  </a:lnTo>
                  <a:lnTo>
                    <a:pt x="86" y="73"/>
                  </a:lnTo>
                  <a:lnTo>
                    <a:pt x="98" y="65"/>
                  </a:lnTo>
                  <a:lnTo>
                    <a:pt x="110" y="58"/>
                  </a:lnTo>
                  <a:lnTo>
                    <a:pt x="122" y="49"/>
                  </a:lnTo>
                  <a:lnTo>
                    <a:pt x="133" y="42"/>
                  </a:lnTo>
                  <a:lnTo>
                    <a:pt x="144" y="34"/>
                  </a:lnTo>
                  <a:lnTo>
                    <a:pt x="155" y="26"/>
                  </a:lnTo>
                  <a:lnTo>
                    <a:pt x="163" y="18"/>
                  </a:lnTo>
                  <a:lnTo>
                    <a:pt x="173" y="10"/>
                  </a:lnTo>
                  <a:lnTo>
                    <a:pt x="181" y="4"/>
                  </a:lnTo>
                  <a:lnTo>
                    <a:pt x="177" y="0"/>
                  </a:lnTo>
                </a:path>
              </a:pathLst>
            </a:custGeom>
            <a:solidFill>
              <a:srgbClr val="A0000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723" name="Freeform 167"/>
            <p:cNvSpPr>
              <a:spLocks/>
            </p:cNvSpPr>
            <p:nvPr/>
          </p:nvSpPr>
          <p:spPr bwMode="auto">
            <a:xfrm>
              <a:off x="986" y="2794"/>
              <a:ext cx="118" cy="347"/>
            </a:xfrm>
            <a:custGeom>
              <a:avLst/>
              <a:gdLst>
                <a:gd name="T0" fmla="*/ 3 w 140"/>
                <a:gd name="T1" fmla="*/ 2 h 361"/>
                <a:gd name="T2" fmla="*/ 3 w 140"/>
                <a:gd name="T3" fmla="*/ 12 h 361"/>
                <a:gd name="T4" fmla="*/ 3 w 140"/>
                <a:gd name="T5" fmla="*/ 12 h 361"/>
                <a:gd name="T6" fmla="*/ 3 w 140"/>
                <a:gd name="T7" fmla="*/ 12 h 361"/>
                <a:gd name="T8" fmla="*/ 3 w 140"/>
                <a:gd name="T9" fmla="*/ 12 h 361"/>
                <a:gd name="T10" fmla="*/ 3 w 140"/>
                <a:gd name="T11" fmla="*/ 12 h 361"/>
                <a:gd name="T12" fmla="*/ 3 w 140"/>
                <a:gd name="T13" fmla="*/ 12 h 361"/>
                <a:gd name="T14" fmla="*/ 3 w 140"/>
                <a:gd name="T15" fmla="*/ 12 h 361"/>
                <a:gd name="T16" fmla="*/ 3 w 140"/>
                <a:gd name="T17" fmla="*/ 12 h 361"/>
                <a:gd name="T18" fmla="*/ 3 w 140"/>
                <a:gd name="T19" fmla="*/ 12 h 361"/>
                <a:gd name="T20" fmla="*/ 3 w 140"/>
                <a:gd name="T21" fmla="*/ 12 h 361"/>
                <a:gd name="T22" fmla="*/ 3 w 140"/>
                <a:gd name="T23" fmla="*/ 12 h 361"/>
                <a:gd name="T24" fmla="*/ 3 w 140"/>
                <a:gd name="T25" fmla="*/ 12 h 361"/>
                <a:gd name="T26" fmla="*/ 3 w 140"/>
                <a:gd name="T27" fmla="*/ 13 h 361"/>
                <a:gd name="T28" fmla="*/ 3 w 140"/>
                <a:gd name="T29" fmla="*/ 14 h 361"/>
                <a:gd name="T30" fmla="*/ 3 w 140"/>
                <a:gd name="T31" fmla="*/ 15 h 361"/>
                <a:gd name="T32" fmla="*/ 0 w 140"/>
                <a:gd name="T33" fmla="*/ 16 h 361"/>
                <a:gd name="T34" fmla="*/ 3 w 140"/>
                <a:gd name="T35" fmla="*/ 16 h 361"/>
                <a:gd name="T36" fmla="*/ 3 w 140"/>
                <a:gd name="T37" fmla="*/ 15 h 361"/>
                <a:gd name="T38" fmla="*/ 3 w 140"/>
                <a:gd name="T39" fmla="*/ 14 h 361"/>
                <a:gd name="T40" fmla="*/ 3 w 140"/>
                <a:gd name="T41" fmla="*/ 12 h 361"/>
                <a:gd name="T42" fmla="*/ 3 w 140"/>
                <a:gd name="T43" fmla="*/ 12 h 361"/>
                <a:gd name="T44" fmla="*/ 3 w 140"/>
                <a:gd name="T45" fmla="*/ 12 h 361"/>
                <a:gd name="T46" fmla="*/ 3 w 140"/>
                <a:gd name="T47" fmla="*/ 12 h 361"/>
                <a:gd name="T48" fmla="*/ 3 w 140"/>
                <a:gd name="T49" fmla="*/ 12 h 361"/>
                <a:gd name="T50" fmla="*/ 3 w 140"/>
                <a:gd name="T51" fmla="*/ 12 h 361"/>
                <a:gd name="T52" fmla="*/ 3 w 140"/>
                <a:gd name="T53" fmla="*/ 12 h 361"/>
                <a:gd name="T54" fmla="*/ 3 w 140"/>
                <a:gd name="T55" fmla="*/ 12 h 361"/>
                <a:gd name="T56" fmla="*/ 3 w 140"/>
                <a:gd name="T57" fmla="*/ 12 h 361"/>
                <a:gd name="T58" fmla="*/ 3 w 140"/>
                <a:gd name="T59" fmla="*/ 12 h 361"/>
                <a:gd name="T60" fmla="*/ 3 w 140"/>
                <a:gd name="T61" fmla="*/ 12 h 361"/>
                <a:gd name="T62" fmla="*/ 3 w 140"/>
                <a:gd name="T63" fmla="*/ 12 h 361"/>
                <a:gd name="T64" fmla="*/ 3 w 140"/>
                <a:gd name="T65" fmla="*/ 12 h 361"/>
                <a:gd name="T66" fmla="*/ 3 w 140"/>
                <a:gd name="T67" fmla="*/ 2 h 36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40"/>
                <a:gd name="T103" fmla="*/ 0 h 361"/>
                <a:gd name="T104" fmla="*/ 140 w 140"/>
                <a:gd name="T105" fmla="*/ 361 h 36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40" h="361">
                  <a:moveTo>
                    <a:pt x="117" y="2"/>
                  </a:moveTo>
                  <a:lnTo>
                    <a:pt x="117" y="2"/>
                  </a:lnTo>
                  <a:lnTo>
                    <a:pt x="122" y="15"/>
                  </a:lnTo>
                  <a:lnTo>
                    <a:pt x="126" y="28"/>
                  </a:lnTo>
                  <a:lnTo>
                    <a:pt x="129" y="40"/>
                  </a:lnTo>
                  <a:lnTo>
                    <a:pt x="131" y="53"/>
                  </a:lnTo>
                  <a:lnTo>
                    <a:pt x="132" y="66"/>
                  </a:lnTo>
                  <a:lnTo>
                    <a:pt x="133" y="79"/>
                  </a:lnTo>
                  <a:lnTo>
                    <a:pt x="133" y="92"/>
                  </a:lnTo>
                  <a:lnTo>
                    <a:pt x="133" y="105"/>
                  </a:lnTo>
                  <a:lnTo>
                    <a:pt x="132" y="118"/>
                  </a:lnTo>
                  <a:lnTo>
                    <a:pt x="130" y="131"/>
                  </a:lnTo>
                  <a:lnTo>
                    <a:pt x="128" y="144"/>
                  </a:lnTo>
                  <a:lnTo>
                    <a:pt x="124" y="156"/>
                  </a:lnTo>
                  <a:lnTo>
                    <a:pt x="120" y="168"/>
                  </a:lnTo>
                  <a:lnTo>
                    <a:pt x="117" y="181"/>
                  </a:lnTo>
                  <a:lnTo>
                    <a:pt x="111" y="194"/>
                  </a:lnTo>
                  <a:lnTo>
                    <a:pt x="107" y="206"/>
                  </a:lnTo>
                  <a:lnTo>
                    <a:pt x="101" y="217"/>
                  </a:lnTo>
                  <a:lnTo>
                    <a:pt x="96" y="229"/>
                  </a:lnTo>
                  <a:lnTo>
                    <a:pt x="89" y="240"/>
                  </a:lnTo>
                  <a:lnTo>
                    <a:pt x="84" y="252"/>
                  </a:lnTo>
                  <a:lnTo>
                    <a:pt x="76" y="263"/>
                  </a:lnTo>
                  <a:lnTo>
                    <a:pt x="70" y="272"/>
                  </a:lnTo>
                  <a:lnTo>
                    <a:pt x="63" y="282"/>
                  </a:lnTo>
                  <a:lnTo>
                    <a:pt x="55" y="293"/>
                  </a:lnTo>
                  <a:lnTo>
                    <a:pt x="49" y="303"/>
                  </a:lnTo>
                  <a:lnTo>
                    <a:pt x="41" y="311"/>
                  </a:lnTo>
                  <a:lnTo>
                    <a:pt x="34" y="321"/>
                  </a:lnTo>
                  <a:lnTo>
                    <a:pt x="27" y="329"/>
                  </a:lnTo>
                  <a:lnTo>
                    <a:pt x="20" y="336"/>
                  </a:lnTo>
                  <a:lnTo>
                    <a:pt x="13" y="342"/>
                  </a:lnTo>
                  <a:lnTo>
                    <a:pt x="8" y="350"/>
                  </a:lnTo>
                  <a:lnTo>
                    <a:pt x="0" y="356"/>
                  </a:lnTo>
                  <a:lnTo>
                    <a:pt x="4" y="360"/>
                  </a:lnTo>
                  <a:lnTo>
                    <a:pt x="10" y="354"/>
                  </a:lnTo>
                  <a:lnTo>
                    <a:pt x="17" y="347"/>
                  </a:lnTo>
                  <a:lnTo>
                    <a:pt x="24" y="339"/>
                  </a:lnTo>
                  <a:lnTo>
                    <a:pt x="31" y="331"/>
                  </a:lnTo>
                  <a:lnTo>
                    <a:pt x="39" y="324"/>
                  </a:lnTo>
                  <a:lnTo>
                    <a:pt x="46" y="315"/>
                  </a:lnTo>
                  <a:lnTo>
                    <a:pt x="53" y="306"/>
                  </a:lnTo>
                  <a:lnTo>
                    <a:pt x="59" y="296"/>
                  </a:lnTo>
                  <a:lnTo>
                    <a:pt x="67" y="286"/>
                  </a:lnTo>
                  <a:lnTo>
                    <a:pt x="74" y="276"/>
                  </a:lnTo>
                  <a:lnTo>
                    <a:pt x="81" y="266"/>
                  </a:lnTo>
                  <a:lnTo>
                    <a:pt x="87" y="254"/>
                  </a:lnTo>
                  <a:lnTo>
                    <a:pt x="93" y="242"/>
                  </a:lnTo>
                  <a:lnTo>
                    <a:pt x="100" y="231"/>
                  </a:lnTo>
                  <a:lnTo>
                    <a:pt x="106" y="220"/>
                  </a:lnTo>
                  <a:lnTo>
                    <a:pt x="112" y="208"/>
                  </a:lnTo>
                  <a:lnTo>
                    <a:pt x="117" y="195"/>
                  </a:lnTo>
                  <a:lnTo>
                    <a:pt x="122" y="183"/>
                  </a:lnTo>
                  <a:lnTo>
                    <a:pt x="126" y="170"/>
                  </a:lnTo>
                  <a:lnTo>
                    <a:pt x="129" y="157"/>
                  </a:lnTo>
                  <a:lnTo>
                    <a:pt x="132" y="145"/>
                  </a:lnTo>
                  <a:lnTo>
                    <a:pt x="134" y="132"/>
                  </a:lnTo>
                  <a:lnTo>
                    <a:pt x="137" y="119"/>
                  </a:lnTo>
                  <a:lnTo>
                    <a:pt x="139" y="105"/>
                  </a:lnTo>
                  <a:lnTo>
                    <a:pt x="139" y="92"/>
                  </a:lnTo>
                  <a:lnTo>
                    <a:pt x="139" y="79"/>
                  </a:lnTo>
                  <a:lnTo>
                    <a:pt x="138" y="66"/>
                  </a:lnTo>
                  <a:lnTo>
                    <a:pt x="136" y="52"/>
                  </a:lnTo>
                  <a:lnTo>
                    <a:pt x="134" y="39"/>
                  </a:lnTo>
                  <a:lnTo>
                    <a:pt x="131" y="26"/>
                  </a:lnTo>
                  <a:lnTo>
                    <a:pt x="127" y="13"/>
                  </a:lnTo>
                  <a:lnTo>
                    <a:pt x="122" y="0"/>
                  </a:lnTo>
                  <a:lnTo>
                    <a:pt x="117" y="2"/>
                  </a:lnTo>
                </a:path>
              </a:pathLst>
            </a:custGeom>
            <a:solidFill>
              <a:srgbClr val="A0000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724" name="Freeform 168"/>
            <p:cNvSpPr>
              <a:spLocks/>
            </p:cNvSpPr>
            <p:nvPr/>
          </p:nvSpPr>
          <p:spPr bwMode="auto">
            <a:xfrm>
              <a:off x="904" y="2472"/>
              <a:ext cx="186" cy="319"/>
            </a:xfrm>
            <a:custGeom>
              <a:avLst/>
              <a:gdLst>
                <a:gd name="T0" fmla="*/ 0 w 222"/>
                <a:gd name="T1" fmla="*/ 6 h 332"/>
                <a:gd name="T2" fmla="*/ 0 w 222"/>
                <a:gd name="T3" fmla="*/ 6 h 332"/>
                <a:gd name="T4" fmla="*/ 3 w 222"/>
                <a:gd name="T5" fmla="*/ 12 h 332"/>
                <a:gd name="T6" fmla="*/ 3 w 222"/>
                <a:gd name="T7" fmla="*/ 12 h 332"/>
                <a:gd name="T8" fmla="*/ 3 w 222"/>
                <a:gd name="T9" fmla="*/ 12 h 332"/>
                <a:gd name="T10" fmla="*/ 3 w 222"/>
                <a:gd name="T11" fmla="*/ 12 h 332"/>
                <a:gd name="T12" fmla="*/ 3 w 222"/>
                <a:gd name="T13" fmla="*/ 12 h 332"/>
                <a:gd name="T14" fmla="*/ 3 w 222"/>
                <a:gd name="T15" fmla="*/ 12 h 332"/>
                <a:gd name="T16" fmla="*/ 3 w 222"/>
                <a:gd name="T17" fmla="*/ 12 h 332"/>
                <a:gd name="T18" fmla="*/ 3 w 222"/>
                <a:gd name="T19" fmla="*/ 12 h 332"/>
                <a:gd name="T20" fmla="*/ 3 w 222"/>
                <a:gd name="T21" fmla="*/ 12 h 332"/>
                <a:gd name="T22" fmla="*/ 3 w 222"/>
                <a:gd name="T23" fmla="*/ 12 h 332"/>
                <a:gd name="T24" fmla="*/ 3 w 222"/>
                <a:gd name="T25" fmla="*/ 12 h 332"/>
                <a:gd name="T26" fmla="*/ 3 w 222"/>
                <a:gd name="T27" fmla="*/ 12 h 332"/>
                <a:gd name="T28" fmla="*/ 3 w 222"/>
                <a:gd name="T29" fmla="*/ 12 h 332"/>
                <a:gd name="T30" fmla="*/ 3 w 222"/>
                <a:gd name="T31" fmla="*/ 12 h 332"/>
                <a:gd name="T32" fmla="*/ 3 w 222"/>
                <a:gd name="T33" fmla="*/ 12 h 332"/>
                <a:gd name="T34" fmla="*/ 3 w 222"/>
                <a:gd name="T35" fmla="*/ 13 h 332"/>
                <a:gd name="T36" fmla="*/ 3 w 222"/>
                <a:gd name="T37" fmla="*/ 13 h 332"/>
                <a:gd name="T38" fmla="*/ 3 w 222"/>
                <a:gd name="T39" fmla="*/ 12 h 332"/>
                <a:gd name="T40" fmla="*/ 3 w 222"/>
                <a:gd name="T41" fmla="*/ 12 h 332"/>
                <a:gd name="T42" fmla="*/ 3 w 222"/>
                <a:gd name="T43" fmla="*/ 12 h 332"/>
                <a:gd name="T44" fmla="*/ 3 w 222"/>
                <a:gd name="T45" fmla="*/ 12 h 332"/>
                <a:gd name="T46" fmla="*/ 3 w 222"/>
                <a:gd name="T47" fmla="*/ 12 h 332"/>
                <a:gd name="T48" fmla="*/ 3 w 222"/>
                <a:gd name="T49" fmla="*/ 12 h 332"/>
                <a:gd name="T50" fmla="*/ 3 w 222"/>
                <a:gd name="T51" fmla="*/ 12 h 332"/>
                <a:gd name="T52" fmla="*/ 3 w 222"/>
                <a:gd name="T53" fmla="*/ 12 h 332"/>
                <a:gd name="T54" fmla="*/ 3 w 222"/>
                <a:gd name="T55" fmla="*/ 12 h 332"/>
                <a:gd name="T56" fmla="*/ 3 w 222"/>
                <a:gd name="T57" fmla="*/ 12 h 332"/>
                <a:gd name="T58" fmla="*/ 3 w 222"/>
                <a:gd name="T59" fmla="*/ 12 h 332"/>
                <a:gd name="T60" fmla="*/ 3 w 222"/>
                <a:gd name="T61" fmla="*/ 12 h 332"/>
                <a:gd name="T62" fmla="*/ 3 w 222"/>
                <a:gd name="T63" fmla="*/ 12 h 332"/>
                <a:gd name="T64" fmla="*/ 3 w 222"/>
                <a:gd name="T65" fmla="*/ 12 h 332"/>
                <a:gd name="T66" fmla="*/ 3 w 222"/>
                <a:gd name="T67" fmla="*/ 12 h 332"/>
                <a:gd name="T68" fmla="*/ 1 w 222"/>
                <a:gd name="T69" fmla="*/ 0 h 332"/>
                <a:gd name="T70" fmla="*/ 0 w 222"/>
                <a:gd name="T71" fmla="*/ 6 h 33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22"/>
                <a:gd name="T109" fmla="*/ 0 h 332"/>
                <a:gd name="T110" fmla="*/ 222 w 222"/>
                <a:gd name="T111" fmla="*/ 332 h 33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22" h="332">
                  <a:moveTo>
                    <a:pt x="0" y="6"/>
                  </a:moveTo>
                  <a:lnTo>
                    <a:pt x="0" y="6"/>
                  </a:lnTo>
                  <a:lnTo>
                    <a:pt x="46" y="21"/>
                  </a:lnTo>
                  <a:lnTo>
                    <a:pt x="85" y="36"/>
                  </a:lnTo>
                  <a:lnTo>
                    <a:pt x="116" y="55"/>
                  </a:lnTo>
                  <a:lnTo>
                    <a:pt x="142" y="75"/>
                  </a:lnTo>
                  <a:lnTo>
                    <a:pt x="161" y="94"/>
                  </a:lnTo>
                  <a:lnTo>
                    <a:pt x="174" y="115"/>
                  </a:lnTo>
                  <a:lnTo>
                    <a:pt x="184" y="138"/>
                  </a:lnTo>
                  <a:lnTo>
                    <a:pt x="192" y="159"/>
                  </a:lnTo>
                  <a:lnTo>
                    <a:pt x="197" y="182"/>
                  </a:lnTo>
                  <a:lnTo>
                    <a:pt x="199" y="204"/>
                  </a:lnTo>
                  <a:lnTo>
                    <a:pt x="200" y="226"/>
                  </a:lnTo>
                  <a:lnTo>
                    <a:pt x="201" y="249"/>
                  </a:lnTo>
                  <a:lnTo>
                    <a:pt x="202" y="270"/>
                  </a:lnTo>
                  <a:lnTo>
                    <a:pt x="205" y="293"/>
                  </a:lnTo>
                  <a:lnTo>
                    <a:pt x="208" y="311"/>
                  </a:lnTo>
                  <a:lnTo>
                    <a:pt x="215" y="331"/>
                  </a:lnTo>
                  <a:lnTo>
                    <a:pt x="221" y="329"/>
                  </a:lnTo>
                  <a:lnTo>
                    <a:pt x="214" y="310"/>
                  </a:lnTo>
                  <a:lnTo>
                    <a:pt x="209" y="292"/>
                  </a:lnTo>
                  <a:lnTo>
                    <a:pt x="207" y="270"/>
                  </a:lnTo>
                  <a:lnTo>
                    <a:pt x="206" y="249"/>
                  </a:lnTo>
                  <a:lnTo>
                    <a:pt x="205" y="226"/>
                  </a:lnTo>
                  <a:lnTo>
                    <a:pt x="205" y="204"/>
                  </a:lnTo>
                  <a:lnTo>
                    <a:pt x="202" y="181"/>
                  </a:lnTo>
                  <a:lnTo>
                    <a:pt x="198" y="158"/>
                  </a:lnTo>
                  <a:lnTo>
                    <a:pt x="190" y="136"/>
                  </a:lnTo>
                  <a:lnTo>
                    <a:pt x="179" y="113"/>
                  </a:lnTo>
                  <a:lnTo>
                    <a:pt x="165" y="91"/>
                  </a:lnTo>
                  <a:lnTo>
                    <a:pt x="144" y="70"/>
                  </a:lnTo>
                  <a:lnTo>
                    <a:pt x="119" y="51"/>
                  </a:lnTo>
                  <a:lnTo>
                    <a:pt x="87" y="33"/>
                  </a:lnTo>
                  <a:lnTo>
                    <a:pt x="48" y="16"/>
                  </a:lnTo>
                  <a:lnTo>
                    <a:pt x="1" y="0"/>
                  </a:lnTo>
                  <a:lnTo>
                    <a:pt x="0" y="6"/>
                  </a:lnTo>
                </a:path>
              </a:pathLst>
            </a:custGeom>
            <a:solidFill>
              <a:srgbClr val="A0000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725" name="Freeform 169"/>
            <p:cNvSpPr>
              <a:spLocks/>
            </p:cNvSpPr>
            <p:nvPr/>
          </p:nvSpPr>
          <p:spPr bwMode="auto">
            <a:xfrm>
              <a:off x="619" y="2447"/>
              <a:ext cx="281" cy="71"/>
            </a:xfrm>
            <a:custGeom>
              <a:avLst/>
              <a:gdLst>
                <a:gd name="T0" fmla="*/ 0 w 338"/>
                <a:gd name="T1" fmla="*/ 12 h 74"/>
                <a:gd name="T2" fmla="*/ 0 w 338"/>
                <a:gd name="T3" fmla="*/ 12 h 74"/>
                <a:gd name="T4" fmla="*/ 2 w 338"/>
                <a:gd name="T5" fmla="*/ 12 h 74"/>
                <a:gd name="T6" fmla="*/ 2 w 338"/>
                <a:gd name="T7" fmla="*/ 12 h 74"/>
                <a:gd name="T8" fmla="*/ 2 w 338"/>
                <a:gd name="T9" fmla="*/ 12 h 74"/>
                <a:gd name="T10" fmla="*/ 2 w 338"/>
                <a:gd name="T11" fmla="*/ 12 h 74"/>
                <a:gd name="T12" fmla="*/ 2 w 338"/>
                <a:gd name="T13" fmla="*/ 12 h 74"/>
                <a:gd name="T14" fmla="*/ 2 w 338"/>
                <a:gd name="T15" fmla="*/ 12 h 74"/>
                <a:gd name="T16" fmla="*/ 2 w 338"/>
                <a:gd name="T17" fmla="*/ 12 h 74"/>
                <a:gd name="T18" fmla="*/ 2 w 338"/>
                <a:gd name="T19" fmla="*/ 12 h 74"/>
                <a:gd name="T20" fmla="*/ 2 w 338"/>
                <a:gd name="T21" fmla="*/ 12 h 74"/>
                <a:gd name="T22" fmla="*/ 2 w 338"/>
                <a:gd name="T23" fmla="*/ 9 h 74"/>
                <a:gd name="T24" fmla="*/ 2 w 338"/>
                <a:gd name="T25" fmla="*/ 7 h 74"/>
                <a:gd name="T26" fmla="*/ 2 w 338"/>
                <a:gd name="T27" fmla="*/ 5 h 74"/>
                <a:gd name="T28" fmla="*/ 2 w 338"/>
                <a:gd name="T29" fmla="*/ 7 h 74"/>
                <a:gd name="T30" fmla="*/ 2 w 338"/>
                <a:gd name="T31" fmla="*/ 10 h 74"/>
                <a:gd name="T32" fmla="*/ 2 w 338"/>
                <a:gd name="T33" fmla="*/ 12 h 74"/>
                <a:gd name="T34" fmla="*/ 2 w 338"/>
                <a:gd name="T35" fmla="*/ 12 h 74"/>
                <a:gd name="T36" fmla="*/ 2 w 338"/>
                <a:gd name="T37" fmla="*/ 12 h 74"/>
                <a:gd name="T38" fmla="*/ 2 w 338"/>
                <a:gd name="T39" fmla="*/ 12 h 74"/>
                <a:gd name="T40" fmla="*/ 2 w 338"/>
                <a:gd name="T41" fmla="*/ 6 h 74"/>
                <a:gd name="T42" fmla="*/ 2 w 338"/>
                <a:gd name="T43" fmla="*/ 1 h 74"/>
                <a:gd name="T44" fmla="*/ 2 w 338"/>
                <a:gd name="T45" fmla="*/ 0 h 74"/>
                <a:gd name="T46" fmla="*/ 2 w 338"/>
                <a:gd name="T47" fmla="*/ 1 h 74"/>
                <a:gd name="T48" fmla="*/ 2 w 338"/>
                <a:gd name="T49" fmla="*/ 5 h 74"/>
                <a:gd name="T50" fmla="*/ 2 w 338"/>
                <a:gd name="T51" fmla="*/ 10 h 74"/>
                <a:gd name="T52" fmla="*/ 2 w 338"/>
                <a:gd name="T53" fmla="*/ 12 h 74"/>
                <a:gd name="T54" fmla="*/ 2 w 338"/>
                <a:gd name="T55" fmla="*/ 12 h 74"/>
                <a:gd name="T56" fmla="*/ 2 w 338"/>
                <a:gd name="T57" fmla="*/ 12 h 74"/>
                <a:gd name="T58" fmla="*/ 2 w 338"/>
                <a:gd name="T59" fmla="*/ 12 h 74"/>
                <a:gd name="T60" fmla="*/ 2 w 338"/>
                <a:gd name="T61" fmla="*/ 12 h 74"/>
                <a:gd name="T62" fmla="*/ 2 w 338"/>
                <a:gd name="T63" fmla="*/ 12 h 74"/>
                <a:gd name="T64" fmla="*/ 2 w 338"/>
                <a:gd name="T65" fmla="*/ 12 h 74"/>
                <a:gd name="T66" fmla="*/ 2 w 338"/>
                <a:gd name="T67" fmla="*/ 12 h 74"/>
                <a:gd name="T68" fmla="*/ 0 w 338"/>
                <a:gd name="T69" fmla="*/ 12 h 74"/>
                <a:gd name="T70" fmla="*/ 0 w 338"/>
                <a:gd name="T71" fmla="*/ 12 h 7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38"/>
                <a:gd name="T109" fmla="*/ 0 h 74"/>
                <a:gd name="T110" fmla="*/ 338 w 338"/>
                <a:gd name="T111" fmla="*/ 74 h 7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38" h="74">
                  <a:moveTo>
                    <a:pt x="0" y="73"/>
                  </a:moveTo>
                  <a:lnTo>
                    <a:pt x="0" y="73"/>
                  </a:lnTo>
                  <a:lnTo>
                    <a:pt x="25" y="70"/>
                  </a:lnTo>
                  <a:lnTo>
                    <a:pt x="45" y="67"/>
                  </a:lnTo>
                  <a:lnTo>
                    <a:pt x="62" y="60"/>
                  </a:lnTo>
                  <a:lnTo>
                    <a:pt x="76" y="53"/>
                  </a:lnTo>
                  <a:lnTo>
                    <a:pt x="87" y="45"/>
                  </a:lnTo>
                  <a:lnTo>
                    <a:pt x="97" y="37"/>
                  </a:lnTo>
                  <a:lnTo>
                    <a:pt x="109" y="29"/>
                  </a:lnTo>
                  <a:lnTo>
                    <a:pt x="120" y="21"/>
                  </a:lnTo>
                  <a:lnTo>
                    <a:pt x="133" y="15"/>
                  </a:lnTo>
                  <a:lnTo>
                    <a:pt x="146" y="9"/>
                  </a:lnTo>
                  <a:lnTo>
                    <a:pt x="166" y="7"/>
                  </a:lnTo>
                  <a:lnTo>
                    <a:pt x="188" y="5"/>
                  </a:lnTo>
                  <a:lnTo>
                    <a:pt x="215" y="7"/>
                  </a:lnTo>
                  <a:lnTo>
                    <a:pt x="249" y="10"/>
                  </a:lnTo>
                  <a:lnTo>
                    <a:pt x="288" y="18"/>
                  </a:lnTo>
                  <a:lnTo>
                    <a:pt x="336" y="30"/>
                  </a:lnTo>
                  <a:lnTo>
                    <a:pt x="337" y="24"/>
                  </a:lnTo>
                  <a:lnTo>
                    <a:pt x="289" y="13"/>
                  </a:lnTo>
                  <a:lnTo>
                    <a:pt x="250" y="6"/>
                  </a:lnTo>
                  <a:lnTo>
                    <a:pt x="215" y="1"/>
                  </a:lnTo>
                  <a:lnTo>
                    <a:pt x="188" y="0"/>
                  </a:lnTo>
                  <a:lnTo>
                    <a:pt x="164" y="1"/>
                  </a:lnTo>
                  <a:lnTo>
                    <a:pt x="145" y="5"/>
                  </a:lnTo>
                  <a:lnTo>
                    <a:pt x="131" y="10"/>
                  </a:lnTo>
                  <a:lnTo>
                    <a:pt x="117" y="18"/>
                  </a:lnTo>
                  <a:lnTo>
                    <a:pt x="106" y="24"/>
                  </a:lnTo>
                  <a:lnTo>
                    <a:pt x="95" y="33"/>
                  </a:lnTo>
                  <a:lnTo>
                    <a:pt x="84" y="41"/>
                  </a:lnTo>
                  <a:lnTo>
                    <a:pt x="73" y="49"/>
                  </a:lnTo>
                  <a:lnTo>
                    <a:pt x="59" y="55"/>
                  </a:lnTo>
                  <a:lnTo>
                    <a:pt x="44" y="61"/>
                  </a:lnTo>
                  <a:lnTo>
                    <a:pt x="24" y="67"/>
                  </a:lnTo>
                  <a:lnTo>
                    <a:pt x="0" y="67"/>
                  </a:lnTo>
                  <a:lnTo>
                    <a:pt x="0" y="73"/>
                  </a:lnTo>
                </a:path>
              </a:pathLst>
            </a:custGeom>
            <a:solidFill>
              <a:srgbClr val="A0000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726" name="Freeform 170"/>
            <p:cNvSpPr>
              <a:spLocks/>
            </p:cNvSpPr>
            <p:nvPr/>
          </p:nvSpPr>
          <p:spPr bwMode="auto">
            <a:xfrm>
              <a:off x="487" y="2517"/>
              <a:ext cx="129" cy="197"/>
            </a:xfrm>
            <a:custGeom>
              <a:avLst/>
              <a:gdLst>
                <a:gd name="T0" fmla="*/ 2 w 155"/>
                <a:gd name="T1" fmla="*/ 11 h 206"/>
                <a:gd name="T2" fmla="*/ 2 w 155"/>
                <a:gd name="T3" fmla="*/ 11 h 206"/>
                <a:gd name="T4" fmla="*/ 2 w 155"/>
                <a:gd name="T5" fmla="*/ 11 h 206"/>
                <a:gd name="T6" fmla="*/ 2 w 155"/>
                <a:gd name="T7" fmla="*/ 11 h 206"/>
                <a:gd name="T8" fmla="*/ 2 w 155"/>
                <a:gd name="T9" fmla="*/ 11 h 206"/>
                <a:gd name="T10" fmla="*/ 2 w 155"/>
                <a:gd name="T11" fmla="*/ 11 h 206"/>
                <a:gd name="T12" fmla="*/ 2 w 155"/>
                <a:gd name="T13" fmla="*/ 11 h 206"/>
                <a:gd name="T14" fmla="*/ 2 w 155"/>
                <a:gd name="T15" fmla="*/ 11 h 206"/>
                <a:gd name="T16" fmla="*/ 2 w 155"/>
                <a:gd name="T17" fmla="*/ 11 h 206"/>
                <a:gd name="T18" fmla="*/ 2 w 155"/>
                <a:gd name="T19" fmla="*/ 11 h 206"/>
                <a:gd name="T20" fmla="*/ 2 w 155"/>
                <a:gd name="T21" fmla="*/ 11 h 206"/>
                <a:gd name="T22" fmla="*/ 2 w 155"/>
                <a:gd name="T23" fmla="*/ 11 h 206"/>
                <a:gd name="T24" fmla="*/ 2 w 155"/>
                <a:gd name="T25" fmla="*/ 11 h 206"/>
                <a:gd name="T26" fmla="*/ 2 w 155"/>
                <a:gd name="T27" fmla="*/ 11 h 206"/>
                <a:gd name="T28" fmla="*/ 2 w 155"/>
                <a:gd name="T29" fmla="*/ 11 h 206"/>
                <a:gd name="T30" fmla="*/ 2 w 155"/>
                <a:gd name="T31" fmla="*/ 11 h 206"/>
                <a:gd name="T32" fmla="*/ 2 w 155"/>
                <a:gd name="T33" fmla="*/ 7 h 206"/>
                <a:gd name="T34" fmla="*/ 2 w 155"/>
                <a:gd name="T35" fmla="*/ 6 h 206"/>
                <a:gd name="T36" fmla="*/ 2 w 155"/>
                <a:gd name="T37" fmla="*/ 0 h 206"/>
                <a:gd name="T38" fmla="*/ 2 w 155"/>
                <a:gd name="T39" fmla="*/ 2 h 206"/>
                <a:gd name="T40" fmla="*/ 2 w 155"/>
                <a:gd name="T41" fmla="*/ 7 h 206"/>
                <a:gd name="T42" fmla="*/ 2 w 155"/>
                <a:gd name="T43" fmla="*/ 11 h 206"/>
                <a:gd name="T44" fmla="*/ 2 w 155"/>
                <a:gd name="T45" fmla="*/ 11 h 206"/>
                <a:gd name="T46" fmla="*/ 2 w 155"/>
                <a:gd name="T47" fmla="*/ 11 h 206"/>
                <a:gd name="T48" fmla="*/ 2 w 155"/>
                <a:gd name="T49" fmla="*/ 11 h 206"/>
                <a:gd name="T50" fmla="*/ 2 w 155"/>
                <a:gd name="T51" fmla="*/ 11 h 206"/>
                <a:gd name="T52" fmla="*/ 2 w 155"/>
                <a:gd name="T53" fmla="*/ 11 h 206"/>
                <a:gd name="T54" fmla="*/ 2 w 155"/>
                <a:gd name="T55" fmla="*/ 11 h 206"/>
                <a:gd name="T56" fmla="*/ 2 w 155"/>
                <a:gd name="T57" fmla="*/ 11 h 206"/>
                <a:gd name="T58" fmla="*/ 2 w 155"/>
                <a:gd name="T59" fmla="*/ 11 h 206"/>
                <a:gd name="T60" fmla="*/ 2 w 155"/>
                <a:gd name="T61" fmla="*/ 11 h 206"/>
                <a:gd name="T62" fmla="*/ 2 w 155"/>
                <a:gd name="T63" fmla="*/ 11 h 206"/>
                <a:gd name="T64" fmla="*/ 2 w 155"/>
                <a:gd name="T65" fmla="*/ 11 h 206"/>
                <a:gd name="T66" fmla="*/ 2 w 155"/>
                <a:gd name="T67" fmla="*/ 11 h 206"/>
                <a:gd name="T68" fmla="*/ 0 w 155"/>
                <a:gd name="T69" fmla="*/ 11 h 206"/>
                <a:gd name="T70" fmla="*/ 2 w 155"/>
                <a:gd name="T71" fmla="*/ 11 h 20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55"/>
                <a:gd name="T109" fmla="*/ 0 h 206"/>
                <a:gd name="T110" fmla="*/ 155 w 155"/>
                <a:gd name="T111" fmla="*/ 206 h 20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55" h="206">
                  <a:moveTo>
                    <a:pt x="6" y="205"/>
                  </a:moveTo>
                  <a:lnTo>
                    <a:pt x="6" y="205"/>
                  </a:lnTo>
                  <a:lnTo>
                    <a:pt x="7" y="188"/>
                  </a:lnTo>
                  <a:lnTo>
                    <a:pt x="8" y="172"/>
                  </a:lnTo>
                  <a:lnTo>
                    <a:pt x="10" y="155"/>
                  </a:lnTo>
                  <a:lnTo>
                    <a:pt x="13" y="140"/>
                  </a:lnTo>
                  <a:lnTo>
                    <a:pt x="16" y="122"/>
                  </a:lnTo>
                  <a:lnTo>
                    <a:pt x="20" y="106"/>
                  </a:lnTo>
                  <a:lnTo>
                    <a:pt x="25" y="91"/>
                  </a:lnTo>
                  <a:lnTo>
                    <a:pt x="32" y="76"/>
                  </a:lnTo>
                  <a:lnTo>
                    <a:pt x="39" y="61"/>
                  </a:lnTo>
                  <a:lnTo>
                    <a:pt x="50" y="49"/>
                  </a:lnTo>
                  <a:lnTo>
                    <a:pt x="61" y="37"/>
                  </a:lnTo>
                  <a:lnTo>
                    <a:pt x="74" y="26"/>
                  </a:lnTo>
                  <a:lnTo>
                    <a:pt x="90" y="19"/>
                  </a:lnTo>
                  <a:lnTo>
                    <a:pt x="109" y="12"/>
                  </a:lnTo>
                  <a:lnTo>
                    <a:pt x="131" y="7"/>
                  </a:lnTo>
                  <a:lnTo>
                    <a:pt x="154" y="6"/>
                  </a:lnTo>
                  <a:lnTo>
                    <a:pt x="154" y="0"/>
                  </a:lnTo>
                  <a:lnTo>
                    <a:pt x="130" y="2"/>
                  </a:lnTo>
                  <a:lnTo>
                    <a:pt x="108" y="7"/>
                  </a:lnTo>
                  <a:lnTo>
                    <a:pt x="88" y="14"/>
                  </a:lnTo>
                  <a:lnTo>
                    <a:pt x="71" y="22"/>
                  </a:lnTo>
                  <a:lnTo>
                    <a:pt x="58" y="33"/>
                  </a:lnTo>
                  <a:lnTo>
                    <a:pt x="45" y="45"/>
                  </a:lnTo>
                  <a:lnTo>
                    <a:pt x="36" y="58"/>
                  </a:lnTo>
                  <a:lnTo>
                    <a:pt x="28" y="74"/>
                  </a:lnTo>
                  <a:lnTo>
                    <a:pt x="20" y="88"/>
                  </a:lnTo>
                  <a:lnTo>
                    <a:pt x="15" y="105"/>
                  </a:lnTo>
                  <a:lnTo>
                    <a:pt x="11" y="121"/>
                  </a:lnTo>
                  <a:lnTo>
                    <a:pt x="8" y="138"/>
                  </a:lnTo>
                  <a:lnTo>
                    <a:pt x="6" y="154"/>
                  </a:lnTo>
                  <a:lnTo>
                    <a:pt x="3" y="171"/>
                  </a:lnTo>
                  <a:lnTo>
                    <a:pt x="2" y="188"/>
                  </a:lnTo>
                  <a:lnTo>
                    <a:pt x="0" y="204"/>
                  </a:lnTo>
                  <a:lnTo>
                    <a:pt x="6" y="205"/>
                  </a:lnTo>
                </a:path>
              </a:pathLst>
            </a:custGeom>
            <a:solidFill>
              <a:srgbClr val="A0000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727" name="Freeform 171"/>
            <p:cNvSpPr>
              <a:spLocks/>
            </p:cNvSpPr>
            <p:nvPr/>
          </p:nvSpPr>
          <p:spPr bwMode="auto">
            <a:xfrm>
              <a:off x="480" y="2718"/>
              <a:ext cx="8" cy="277"/>
            </a:xfrm>
            <a:custGeom>
              <a:avLst/>
              <a:gdLst>
                <a:gd name="T0" fmla="*/ 4 w 9"/>
                <a:gd name="T1" fmla="*/ 13 h 288"/>
                <a:gd name="T2" fmla="*/ 4 w 9"/>
                <a:gd name="T3" fmla="*/ 13 h 288"/>
                <a:gd name="T4" fmla="*/ 4 w 9"/>
                <a:gd name="T5" fmla="*/ 13 h 288"/>
                <a:gd name="T6" fmla="*/ 4 w 9"/>
                <a:gd name="T7" fmla="*/ 13 h 288"/>
                <a:gd name="T8" fmla="*/ 4 w 9"/>
                <a:gd name="T9" fmla="*/ 13 h 288"/>
                <a:gd name="T10" fmla="*/ 4 w 9"/>
                <a:gd name="T11" fmla="*/ 13 h 288"/>
                <a:gd name="T12" fmla="*/ 4 w 9"/>
                <a:gd name="T13" fmla="*/ 13 h 288"/>
                <a:gd name="T14" fmla="*/ 4 w 9"/>
                <a:gd name="T15" fmla="*/ 13 h 288"/>
                <a:gd name="T16" fmla="*/ 4 w 9"/>
                <a:gd name="T17" fmla="*/ 13 h 288"/>
                <a:gd name="T18" fmla="*/ 4 w 9"/>
                <a:gd name="T19" fmla="*/ 13 h 288"/>
                <a:gd name="T20" fmla="*/ 4 w 9"/>
                <a:gd name="T21" fmla="*/ 13 h 288"/>
                <a:gd name="T22" fmla="*/ 4 w 9"/>
                <a:gd name="T23" fmla="*/ 13 h 288"/>
                <a:gd name="T24" fmla="*/ 4 w 9"/>
                <a:gd name="T25" fmla="*/ 13 h 288"/>
                <a:gd name="T26" fmla="*/ 4 w 9"/>
                <a:gd name="T27" fmla="*/ 13 h 288"/>
                <a:gd name="T28" fmla="*/ 4 w 9"/>
                <a:gd name="T29" fmla="*/ 13 h 288"/>
                <a:gd name="T30" fmla="*/ 4 w 9"/>
                <a:gd name="T31" fmla="*/ 13 h 288"/>
                <a:gd name="T32" fmla="*/ 4 w 9"/>
                <a:gd name="T33" fmla="*/ 13 h 288"/>
                <a:gd name="T34" fmla="*/ 4 w 9"/>
                <a:gd name="T35" fmla="*/ 1 h 288"/>
                <a:gd name="T36" fmla="*/ 4 w 9"/>
                <a:gd name="T37" fmla="*/ 0 h 288"/>
                <a:gd name="T38" fmla="*/ 4 w 9"/>
                <a:gd name="T39" fmla="*/ 13 h 288"/>
                <a:gd name="T40" fmla="*/ 4 w 9"/>
                <a:gd name="T41" fmla="*/ 13 h 288"/>
                <a:gd name="T42" fmla="*/ 3 w 9"/>
                <a:gd name="T43" fmla="*/ 13 h 288"/>
                <a:gd name="T44" fmla="*/ 2 w 9"/>
                <a:gd name="T45" fmla="*/ 13 h 288"/>
                <a:gd name="T46" fmla="*/ 2 w 9"/>
                <a:gd name="T47" fmla="*/ 13 h 288"/>
                <a:gd name="T48" fmla="*/ 2 w 9"/>
                <a:gd name="T49" fmla="*/ 13 h 288"/>
                <a:gd name="T50" fmla="*/ 2 w 9"/>
                <a:gd name="T51" fmla="*/ 13 h 288"/>
                <a:gd name="T52" fmla="*/ 1 w 9"/>
                <a:gd name="T53" fmla="*/ 13 h 288"/>
                <a:gd name="T54" fmla="*/ 1 w 9"/>
                <a:gd name="T55" fmla="*/ 13 h 288"/>
                <a:gd name="T56" fmla="*/ 1 w 9"/>
                <a:gd name="T57" fmla="*/ 13 h 288"/>
                <a:gd name="T58" fmla="*/ 1 w 9"/>
                <a:gd name="T59" fmla="*/ 13 h 288"/>
                <a:gd name="T60" fmla="*/ 1 w 9"/>
                <a:gd name="T61" fmla="*/ 13 h 288"/>
                <a:gd name="T62" fmla="*/ 1 w 9"/>
                <a:gd name="T63" fmla="*/ 13 h 288"/>
                <a:gd name="T64" fmla="*/ 1 w 9"/>
                <a:gd name="T65" fmla="*/ 13 h 288"/>
                <a:gd name="T66" fmla="*/ 1 w 9"/>
                <a:gd name="T67" fmla="*/ 13 h 288"/>
                <a:gd name="T68" fmla="*/ 0 w 9"/>
                <a:gd name="T69" fmla="*/ 13 h 288"/>
                <a:gd name="T70" fmla="*/ 4 w 9"/>
                <a:gd name="T71" fmla="*/ 13 h 28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
                <a:gd name="T109" fmla="*/ 0 h 288"/>
                <a:gd name="T110" fmla="*/ 9 w 9"/>
                <a:gd name="T111" fmla="*/ 288 h 28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 h="288">
                  <a:moveTo>
                    <a:pt x="4" y="287"/>
                  </a:moveTo>
                  <a:lnTo>
                    <a:pt x="4" y="287"/>
                  </a:lnTo>
                  <a:lnTo>
                    <a:pt x="4" y="276"/>
                  </a:lnTo>
                  <a:lnTo>
                    <a:pt x="4" y="263"/>
                  </a:lnTo>
                  <a:lnTo>
                    <a:pt x="4" y="249"/>
                  </a:lnTo>
                  <a:lnTo>
                    <a:pt x="4" y="232"/>
                  </a:lnTo>
                  <a:lnTo>
                    <a:pt x="4" y="214"/>
                  </a:lnTo>
                  <a:lnTo>
                    <a:pt x="4" y="195"/>
                  </a:lnTo>
                  <a:lnTo>
                    <a:pt x="4" y="175"/>
                  </a:lnTo>
                  <a:lnTo>
                    <a:pt x="4" y="155"/>
                  </a:lnTo>
                  <a:lnTo>
                    <a:pt x="4" y="135"/>
                  </a:lnTo>
                  <a:lnTo>
                    <a:pt x="4" y="114"/>
                  </a:lnTo>
                  <a:lnTo>
                    <a:pt x="4" y="94"/>
                  </a:lnTo>
                  <a:lnTo>
                    <a:pt x="5" y="73"/>
                  </a:lnTo>
                  <a:lnTo>
                    <a:pt x="6" y="54"/>
                  </a:lnTo>
                  <a:lnTo>
                    <a:pt x="6" y="35"/>
                  </a:lnTo>
                  <a:lnTo>
                    <a:pt x="7" y="17"/>
                  </a:lnTo>
                  <a:lnTo>
                    <a:pt x="8" y="1"/>
                  </a:lnTo>
                  <a:lnTo>
                    <a:pt x="4" y="0"/>
                  </a:lnTo>
                  <a:lnTo>
                    <a:pt x="4" y="17"/>
                  </a:lnTo>
                  <a:lnTo>
                    <a:pt x="4" y="35"/>
                  </a:lnTo>
                  <a:lnTo>
                    <a:pt x="3" y="54"/>
                  </a:lnTo>
                  <a:lnTo>
                    <a:pt x="2" y="73"/>
                  </a:lnTo>
                  <a:lnTo>
                    <a:pt x="2" y="94"/>
                  </a:lnTo>
                  <a:lnTo>
                    <a:pt x="2" y="114"/>
                  </a:lnTo>
                  <a:lnTo>
                    <a:pt x="2" y="135"/>
                  </a:lnTo>
                  <a:lnTo>
                    <a:pt x="1" y="155"/>
                  </a:lnTo>
                  <a:lnTo>
                    <a:pt x="1" y="175"/>
                  </a:lnTo>
                  <a:lnTo>
                    <a:pt x="1" y="195"/>
                  </a:lnTo>
                  <a:lnTo>
                    <a:pt x="1" y="214"/>
                  </a:lnTo>
                  <a:lnTo>
                    <a:pt x="1" y="232"/>
                  </a:lnTo>
                  <a:lnTo>
                    <a:pt x="1" y="249"/>
                  </a:lnTo>
                  <a:lnTo>
                    <a:pt x="1" y="263"/>
                  </a:lnTo>
                  <a:lnTo>
                    <a:pt x="1" y="276"/>
                  </a:lnTo>
                  <a:lnTo>
                    <a:pt x="0" y="287"/>
                  </a:lnTo>
                  <a:lnTo>
                    <a:pt x="4" y="287"/>
                  </a:lnTo>
                </a:path>
              </a:pathLst>
            </a:custGeom>
            <a:solidFill>
              <a:srgbClr val="A0000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728" name="Freeform 172"/>
            <p:cNvSpPr>
              <a:spLocks/>
            </p:cNvSpPr>
            <p:nvPr/>
          </p:nvSpPr>
          <p:spPr bwMode="auto">
            <a:xfrm>
              <a:off x="478" y="3000"/>
              <a:ext cx="48" cy="229"/>
            </a:xfrm>
            <a:custGeom>
              <a:avLst/>
              <a:gdLst>
                <a:gd name="T0" fmla="*/ 3 w 57"/>
                <a:gd name="T1" fmla="*/ 13 h 238"/>
                <a:gd name="T2" fmla="*/ 3 w 57"/>
                <a:gd name="T3" fmla="*/ 13 h 238"/>
                <a:gd name="T4" fmla="*/ 3 w 57"/>
                <a:gd name="T5" fmla="*/ 13 h 238"/>
                <a:gd name="T6" fmla="*/ 3 w 57"/>
                <a:gd name="T7" fmla="*/ 13 h 238"/>
                <a:gd name="T8" fmla="*/ 3 w 57"/>
                <a:gd name="T9" fmla="*/ 13 h 238"/>
                <a:gd name="T10" fmla="*/ 3 w 57"/>
                <a:gd name="T11" fmla="*/ 13 h 238"/>
                <a:gd name="T12" fmla="*/ 3 w 57"/>
                <a:gd name="T13" fmla="*/ 13 h 238"/>
                <a:gd name="T14" fmla="*/ 3 w 57"/>
                <a:gd name="T15" fmla="*/ 13 h 238"/>
                <a:gd name="T16" fmla="*/ 3 w 57"/>
                <a:gd name="T17" fmla="*/ 13 h 238"/>
                <a:gd name="T18" fmla="*/ 3 w 57"/>
                <a:gd name="T19" fmla="*/ 13 h 238"/>
                <a:gd name="T20" fmla="*/ 3 w 57"/>
                <a:gd name="T21" fmla="*/ 13 h 238"/>
                <a:gd name="T22" fmla="*/ 3 w 57"/>
                <a:gd name="T23" fmla="*/ 13 h 238"/>
                <a:gd name="T24" fmla="*/ 3 w 57"/>
                <a:gd name="T25" fmla="*/ 13 h 238"/>
                <a:gd name="T26" fmla="*/ 3 w 57"/>
                <a:gd name="T27" fmla="*/ 13 h 238"/>
                <a:gd name="T28" fmla="*/ 3 w 57"/>
                <a:gd name="T29" fmla="*/ 13 h 238"/>
                <a:gd name="T30" fmla="*/ 3 w 57"/>
                <a:gd name="T31" fmla="*/ 13 h 238"/>
                <a:gd name="T32" fmla="*/ 3 w 57"/>
                <a:gd name="T33" fmla="*/ 13 h 238"/>
                <a:gd name="T34" fmla="*/ 3 w 57"/>
                <a:gd name="T35" fmla="*/ 0 h 238"/>
                <a:gd name="T36" fmla="*/ 1 w 57"/>
                <a:gd name="T37" fmla="*/ 0 h 238"/>
                <a:gd name="T38" fmla="*/ 0 w 57"/>
                <a:gd name="T39" fmla="*/ 13 h 238"/>
                <a:gd name="T40" fmla="*/ 0 w 57"/>
                <a:gd name="T41" fmla="*/ 13 h 238"/>
                <a:gd name="T42" fmla="*/ 0 w 57"/>
                <a:gd name="T43" fmla="*/ 13 h 238"/>
                <a:gd name="T44" fmla="*/ 0 w 57"/>
                <a:gd name="T45" fmla="*/ 13 h 238"/>
                <a:gd name="T46" fmla="*/ 0 w 57"/>
                <a:gd name="T47" fmla="*/ 13 h 238"/>
                <a:gd name="T48" fmla="*/ 1 w 57"/>
                <a:gd name="T49" fmla="*/ 13 h 238"/>
                <a:gd name="T50" fmla="*/ 2 w 57"/>
                <a:gd name="T51" fmla="*/ 13 h 238"/>
                <a:gd name="T52" fmla="*/ 3 w 57"/>
                <a:gd name="T53" fmla="*/ 13 h 238"/>
                <a:gd name="T54" fmla="*/ 3 w 57"/>
                <a:gd name="T55" fmla="*/ 13 h 238"/>
                <a:gd name="T56" fmla="*/ 3 w 57"/>
                <a:gd name="T57" fmla="*/ 13 h 238"/>
                <a:gd name="T58" fmla="*/ 3 w 57"/>
                <a:gd name="T59" fmla="*/ 13 h 238"/>
                <a:gd name="T60" fmla="*/ 3 w 57"/>
                <a:gd name="T61" fmla="*/ 13 h 238"/>
                <a:gd name="T62" fmla="*/ 3 w 57"/>
                <a:gd name="T63" fmla="*/ 13 h 238"/>
                <a:gd name="T64" fmla="*/ 3 w 57"/>
                <a:gd name="T65" fmla="*/ 13 h 238"/>
                <a:gd name="T66" fmla="*/ 3 w 57"/>
                <a:gd name="T67" fmla="*/ 13 h 238"/>
                <a:gd name="T68" fmla="*/ 3 w 57"/>
                <a:gd name="T69" fmla="*/ 13 h 238"/>
                <a:gd name="T70" fmla="*/ 3 w 57"/>
                <a:gd name="T71" fmla="*/ 13 h 23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7"/>
                <a:gd name="T109" fmla="*/ 0 h 238"/>
                <a:gd name="T110" fmla="*/ 57 w 57"/>
                <a:gd name="T111" fmla="*/ 238 h 23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7" h="238">
                  <a:moveTo>
                    <a:pt x="56" y="234"/>
                  </a:moveTo>
                  <a:lnTo>
                    <a:pt x="56" y="234"/>
                  </a:lnTo>
                  <a:lnTo>
                    <a:pt x="47" y="222"/>
                  </a:lnTo>
                  <a:lnTo>
                    <a:pt x="38" y="211"/>
                  </a:lnTo>
                  <a:lnTo>
                    <a:pt x="31" y="199"/>
                  </a:lnTo>
                  <a:lnTo>
                    <a:pt x="25" y="186"/>
                  </a:lnTo>
                  <a:lnTo>
                    <a:pt x="20" y="174"/>
                  </a:lnTo>
                  <a:lnTo>
                    <a:pt x="16" y="161"/>
                  </a:lnTo>
                  <a:lnTo>
                    <a:pt x="12" y="147"/>
                  </a:lnTo>
                  <a:lnTo>
                    <a:pt x="9" y="132"/>
                  </a:lnTo>
                  <a:lnTo>
                    <a:pt x="7" y="117"/>
                  </a:lnTo>
                  <a:lnTo>
                    <a:pt x="6" y="102"/>
                  </a:lnTo>
                  <a:lnTo>
                    <a:pt x="6" y="86"/>
                  </a:lnTo>
                  <a:lnTo>
                    <a:pt x="5" y="69"/>
                  </a:lnTo>
                  <a:lnTo>
                    <a:pt x="5" y="54"/>
                  </a:lnTo>
                  <a:lnTo>
                    <a:pt x="5" y="36"/>
                  </a:lnTo>
                  <a:lnTo>
                    <a:pt x="6" y="19"/>
                  </a:lnTo>
                  <a:lnTo>
                    <a:pt x="6" y="0"/>
                  </a:lnTo>
                  <a:lnTo>
                    <a:pt x="1" y="0"/>
                  </a:lnTo>
                  <a:lnTo>
                    <a:pt x="0" y="19"/>
                  </a:lnTo>
                  <a:lnTo>
                    <a:pt x="0" y="36"/>
                  </a:lnTo>
                  <a:lnTo>
                    <a:pt x="0" y="54"/>
                  </a:lnTo>
                  <a:lnTo>
                    <a:pt x="0" y="69"/>
                  </a:lnTo>
                  <a:lnTo>
                    <a:pt x="0" y="86"/>
                  </a:lnTo>
                  <a:lnTo>
                    <a:pt x="1" y="102"/>
                  </a:lnTo>
                  <a:lnTo>
                    <a:pt x="2" y="118"/>
                  </a:lnTo>
                  <a:lnTo>
                    <a:pt x="5" y="133"/>
                  </a:lnTo>
                  <a:lnTo>
                    <a:pt x="7" y="147"/>
                  </a:lnTo>
                  <a:lnTo>
                    <a:pt x="10" y="161"/>
                  </a:lnTo>
                  <a:lnTo>
                    <a:pt x="15" y="175"/>
                  </a:lnTo>
                  <a:lnTo>
                    <a:pt x="20" y="189"/>
                  </a:lnTo>
                  <a:lnTo>
                    <a:pt x="27" y="201"/>
                  </a:lnTo>
                  <a:lnTo>
                    <a:pt x="34" y="215"/>
                  </a:lnTo>
                  <a:lnTo>
                    <a:pt x="42" y="226"/>
                  </a:lnTo>
                  <a:lnTo>
                    <a:pt x="51" y="237"/>
                  </a:lnTo>
                  <a:lnTo>
                    <a:pt x="56" y="234"/>
                  </a:lnTo>
                </a:path>
              </a:pathLst>
            </a:custGeom>
            <a:solidFill>
              <a:srgbClr val="A0000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729" name="Freeform 173"/>
            <p:cNvSpPr>
              <a:spLocks/>
            </p:cNvSpPr>
            <p:nvPr/>
          </p:nvSpPr>
          <p:spPr bwMode="auto">
            <a:xfrm>
              <a:off x="525" y="3231"/>
              <a:ext cx="94" cy="55"/>
            </a:xfrm>
            <a:custGeom>
              <a:avLst/>
              <a:gdLst>
                <a:gd name="T0" fmla="*/ 2 w 113"/>
                <a:gd name="T1" fmla="*/ 9 h 58"/>
                <a:gd name="T2" fmla="*/ 2 w 113"/>
                <a:gd name="T3" fmla="*/ 9 h 58"/>
                <a:gd name="T4" fmla="*/ 2 w 113"/>
                <a:gd name="T5" fmla="*/ 9 h 58"/>
                <a:gd name="T6" fmla="*/ 2 w 113"/>
                <a:gd name="T7" fmla="*/ 9 h 58"/>
                <a:gd name="T8" fmla="*/ 2 w 113"/>
                <a:gd name="T9" fmla="*/ 9 h 58"/>
                <a:gd name="T10" fmla="*/ 2 w 113"/>
                <a:gd name="T11" fmla="*/ 9 h 58"/>
                <a:gd name="T12" fmla="*/ 2 w 113"/>
                <a:gd name="T13" fmla="*/ 9 h 58"/>
                <a:gd name="T14" fmla="*/ 2 w 113"/>
                <a:gd name="T15" fmla="*/ 9 h 58"/>
                <a:gd name="T16" fmla="*/ 2 w 113"/>
                <a:gd name="T17" fmla="*/ 9 h 58"/>
                <a:gd name="T18" fmla="*/ 2 w 113"/>
                <a:gd name="T19" fmla="*/ 9 h 58"/>
                <a:gd name="T20" fmla="*/ 2 w 113"/>
                <a:gd name="T21" fmla="*/ 9 h 58"/>
                <a:gd name="T22" fmla="*/ 2 w 113"/>
                <a:gd name="T23" fmla="*/ 9 h 58"/>
                <a:gd name="T24" fmla="*/ 2 w 113"/>
                <a:gd name="T25" fmla="*/ 9 h 58"/>
                <a:gd name="T26" fmla="*/ 2 w 113"/>
                <a:gd name="T27" fmla="*/ 9 h 58"/>
                <a:gd name="T28" fmla="*/ 2 w 113"/>
                <a:gd name="T29" fmla="*/ 9 h 58"/>
                <a:gd name="T30" fmla="*/ 2 w 113"/>
                <a:gd name="T31" fmla="*/ 9 h 58"/>
                <a:gd name="T32" fmla="*/ 2 w 113"/>
                <a:gd name="T33" fmla="*/ 7 h 58"/>
                <a:gd name="T34" fmla="*/ 2 w 113"/>
                <a:gd name="T35" fmla="*/ 0 h 58"/>
                <a:gd name="T36" fmla="*/ 0 w 113"/>
                <a:gd name="T37" fmla="*/ 3 h 58"/>
                <a:gd name="T38" fmla="*/ 2 w 113"/>
                <a:gd name="T39" fmla="*/ 9 h 58"/>
                <a:gd name="T40" fmla="*/ 2 w 113"/>
                <a:gd name="T41" fmla="*/ 9 h 58"/>
                <a:gd name="T42" fmla="*/ 2 w 113"/>
                <a:gd name="T43" fmla="*/ 9 h 58"/>
                <a:gd name="T44" fmla="*/ 2 w 113"/>
                <a:gd name="T45" fmla="*/ 9 h 58"/>
                <a:gd name="T46" fmla="*/ 2 w 113"/>
                <a:gd name="T47" fmla="*/ 9 h 58"/>
                <a:gd name="T48" fmla="*/ 2 w 113"/>
                <a:gd name="T49" fmla="*/ 9 h 58"/>
                <a:gd name="T50" fmla="*/ 2 w 113"/>
                <a:gd name="T51" fmla="*/ 9 h 58"/>
                <a:gd name="T52" fmla="*/ 2 w 113"/>
                <a:gd name="T53" fmla="*/ 9 h 58"/>
                <a:gd name="T54" fmla="*/ 2 w 113"/>
                <a:gd name="T55" fmla="*/ 9 h 58"/>
                <a:gd name="T56" fmla="*/ 2 w 113"/>
                <a:gd name="T57" fmla="*/ 9 h 58"/>
                <a:gd name="T58" fmla="*/ 2 w 113"/>
                <a:gd name="T59" fmla="*/ 9 h 58"/>
                <a:gd name="T60" fmla="*/ 2 w 113"/>
                <a:gd name="T61" fmla="*/ 9 h 58"/>
                <a:gd name="T62" fmla="*/ 2 w 113"/>
                <a:gd name="T63" fmla="*/ 9 h 58"/>
                <a:gd name="T64" fmla="*/ 2 w 113"/>
                <a:gd name="T65" fmla="*/ 9 h 58"/>
                <a:gd name="T66" fmla="*/ 2 w 113"/>
                <a:gd name="T67" fmla="*/ 9 h 58"/>
                <a:gd name="T68" fmla="*/ 2 w 113"/>
                <a:gd name="T69" fmla="*/ 9 h 58"/>
                <a:gd name="T70" fmla="*/ 2 w 113"/>
                <a:gd name="T71" fmla="*/ 9 h 5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3"/>
                <a:gd name="T109" fmla="*/ 0 h 58"/>
                <a:gd name="T110" fmla="*/ 113 w 113"/>
                <a:gd name="T111" fmla="*/ 58 h 5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3" h="58">
                  <a:moveTo>
                    <a:pt x="111" y="52"/>
                  </a:moveTo>
                  <a:lnTo>
                    <a:pt x="112" y="52"/>
                  </a:lnTo>
                  <a:lnTo>
                    <a:pt x="107" y="51"/>
                  </a:lnTo>
                  <a:lnTo>
                    <a:pt x="103" y="51"/>
                  </a:lnTo>
                  <a:lnTo>
                    <a:pt x="97" y="50"/>
                  </a:lnTo>
                  <a:lnTo>
                    <a:pt x="92" y="48"/>
                  </a:lnTo>
                  <a:lnTo>
                    <a:pt x="84" y="47"/>
                  </a:lnTo>
                  <a:lnTo>
                    <a:pt x="78" y="44"/>
                  </a:lnTo>
                  <a:lnTo>
                    <a:pt x="72" y="42"/>
                  </a:lnTo>
                  <a:lnTo>
                    <a:pt x="65" y="39"/>
                  </a:lnTo>
                  <a:lnTo>
                    <a:pt x="57" y="36"/>
                  </a:lnTo>
                  <a:lnTo>
                    <a:pt x="49" y="34"/>
                  </a:lnTo>
                  <a:lnTo>
                    <a:pt x="42" y="29"/>
                  </a:lnTo>
                  <a:lnTo>
                    <a:pt x="35" y="24"/>
                  </a:lnTo>
                  <a:lnTo>
                    <a:pt x="27" y="19"/>
                  </a:lnTo>
                  <a:lnTo>
                    <a:pt x="19" y="13"/>
                  </a:lnTo>
                  <a:lnTo>
                    <a:pt x="11" y="7"/>
                  </a:lnTo>
                  <a:lnTo>
                    <a:pt x="5" y="0"/>
                  </a:lnTo>
                  <a:lnTo>
                    <a:pt x="0" y="3"/>
                  </a:lnTo>
                  <a:lnTo>
                    <a:pt x="8" y="10"/>
                  </a:lnTo>
                  <a:lnTo>
                    <a:pt x="16" y="17"/>
                  </a:lnTo>
                  <a:lnTo>
                    <a:pt x="24" y="23"/>
                  </a:lnTo>
                  <a:lnTo>
                    <a:pt x="31" y="28"/>
                  </a:lnTo>
                  <a:lnTo>
                    <a:pt x="39" y="33"/>
                  </a:lnTo>
                  <a:lnTo>
                    <a:pt x="47" y="37"/>
                  </a:lnTo>
                  <a:lnTo>
                    <a:pt x="55" y="41"/>
                  </a:lnTo>
                  <a:lnTo>
                    <a:pt x="63" y="44"/>
                  </a:lnTo>
                  <a:lnTo>
                    <a:pt x="69" y="47"/>
                  </a:lnTo>
                  <a:lnTo>
                    <a:pt x="77" y="50"/>
                  </a:lnTo>
                  <a:lnTo>
                    <a:pt x="84" y="51"/>
                  </a:lnTo>
                  <a:lnTo>
                    <a:pt x="90" y="52"/>
                  </a:lnTo>
                  <a:lnTo>
                    <a:pt x="96" y="54"/>
                  </a:lnTo>
                  <a:lnTo>
                    <a:pt x="102" y="55"/>
                  </a:lnTo>
                  <a:lnTo>
                    <a:pt x="106" y="56"/>
                  </a:lnTo>
                  <a:lnTo>
                    <a:pt x="111" y="57"/>
                  </a:lnTo>
                  <a:lnTo>
                    <a:pt x="111" y="52"/>
                  </a:lnTo>
                </a:path>
              </a:pathLst>
            </a:custGeom>
            <a:solidFill>
              <a:srgbClr val="A0000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730" name="Freeform 174"/>
            <p:cNvSpPr>
              <a:spLocks/>
            </p:cNvSpPr>
            <p:nvPr/>
          </p:nvSpPr>
          <p:spPr bwMode="auto">
            <a:xfrm>
              <a:off x="624" y="3285"/>
              <a:ext cx="114" cy="90"/>
            </a:xfrm>
            <a:custGeom>
              <a:avLst/>
              <a:gdLst>
                <a:gd name="T0" fmla="*/ 2 w 137"/>
                <a:gd name="T1" fmla="*/ 11 h 94"/>
                <a:gd name="T2" fmla="*/ 2 w 137"/>
                <a:gd name="T3" fmla="*/ 11 h 94"/>
                <a:gd name="T4" fmla="*/ 2 w 137"/>
                <a:gd name="T5" fmla="*/ 11 h 94"/>
                <a:gd name="T6" fmla="*/ 2 w 137"/>
                <a:gd name="T7" fmla="*/ 11 h 94"/>
                <a:gd name="T8" fmla="*/ 2 w 137"/>
                <a:gd name="T9" fmla="*/ 11 h 94"/>
                <a:gd name="T10" fmla="*/ 2 w 137"/>
                <a:gd name="T11" fmla="*/ 11 h 94"/>
                <a:gd name="T12" fmla="*/ 2 w 137"/>
                <a:gd name="T13" fmla="*/ 11 h 94"/>
                <a:gd name="T14" fmla="*/ 2 w 137"/>
                <a:gd name="T15" fmla="*/ 11 h 94"/>
                <a:gd name="T16" fmla="*/ 2 w 137"/>
                <a:gd name="T17" fmla="*/ 11 h 94"/>
                <a:gd name="T18" fmla="*/ 2 w 137"/>
                <a:gd name="T19" fmla="*/ 11 h 94"/>
                <a:gd name="T20" fmla="*/ 2 w 137"/>
                <a:gd name="T21" fmla="*/ 11 h 94"/>
                <a:gd name="T22" fmla="*/ 2 w 137"/>
                <a:gd name="T23" fmla="*/ 11 h 94"/>
                <a:gd name="T24" fmla="*/ 2 w 137"/>
                <a:gd name="T25" fmla="*/ 11 h 94"/>
                <a:gd name="T26" fmla="*/ 2 w 137"/>
                <a:gd name="T27" fmla="*/ 9 h 94"/>
                <a:gd name="T28" fmla="*/ 2 w 137"/>
                <a:gd name="T29" fmla="*/ 7 h 94"/>
                <a:gd name="T30" fmla="*/ 2 w 137"/>
                <a:gd name="T31" fmla="*/ 3 h 94"/>
                <a:gd name="T32" fmla="*/ 2 w 137"/>
                <a:gd name="T33" fmla="*/ 1 h 94"/>
                <a:gd name="T34" fmla="*/ 0 w 137"/>
                <a:gd name="T35" fmla="*/ 0 h 94"/>
                <a:gd name="T36" fmla="*/ 0 w 137"/>
                <a:gd name="T37" fmla="*/ 6 h 94"/>
                <a:gd name="T38" fmla="*/ 2 w 137"/>
                <a:gd name="T39" fmla="*/ 7 h 94"/>
                <a:gd name="T40" fmla="*/ 2 w 137"/>
                <a:gd name="T41" fmla="*/ 8 h 94"/>
                <a:gd name="T42" fmla="*/ 2 w 137"/>
                <a:gd name="T43" fmla="*/ 11 h 94"/>
                <a:gd name="T44" fmla="*/ 2 w 137"/>
                <a:gd name="T45" fmla="*/ 11 h 94"/>
                <a:gd name="T46" fmla="*/ 2 w 137"/>
                <a:gd name="T47" fmla="*/ 11 h 94"/>
                <a:gd name="T48" fmla="*/ 2 w 137"/>
                <a:gd name="T49" fmla="*/ 11 h 94"/>
                <a:gd name="T50" fmla="*/ 2 w 137"/>
                <a:gd name="T51" fmla="*/ 11 h 94"/>
                <a:gd name="T52" fmla="*/ 2 w 137"/>
                <a:gd name="T53" fmla="*/ 11 h 94"/>
                <a:gd name="T54" fmla="*/ 2 w 137"/>
                <a:gd name="T55" fmla="*/ 11 h 94"/>
                <a:gd name="T56" fmla="*/ 2 w 137"/>
                <a:gd name="T57" fmla="*/ 11 h 94"/>
                <a:gd name="T58" fmla="*/ 2 w 137"/>
                <a:gd name="T59" fmla="*/ 11 h 94"/>
                <a:gd name="T60" fmla="*/ 2 w 137"/>
                <a:gd name="T61" fmla="*/ 11 h 94"/>
                <a:gd name="T62" fmla="*/ 2 w 137"/>
                <a:gd name="T63" fmla="*/ 11 h 94"/>
                <a:gd name="T64" fmla="*/ 2 w 137"/>
                <a:gd name="T65" fmla="*/ 11 h 94"/>
                <a:gd name="T66" fmla="*/ 2 w 137"/>
                <a:gd name="T67" fmla="*/ 11 h 94"/>
                <a:gd name="T68" fmla="*/ 2 w 137"/>
                <a:gd name="T69" fmla="*/ 11 h 94"/>
                <a:gd name="T70" fmla="*/ 2 w 137"/>
                <a:gd name="T71" fmla="*/ 11 h 9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37"/>
                <a:gd name="T109" fmla="*/ 0 h 94"/>
                <a:gd name="T110" fmla="*/ 137 w 137"/>
                <a:gd name="T111" fmla="*/ 94 h 9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37" h="94">
                  <a:moveTo>
                    <a:pt x="136" y="90"/>
                  </a:moveTo>
                  <a:lnTo>
                    <a:pt x="136" y="90"/>
                  </a:lnTo>
                  <a:lnTo>
                    <a:pt x="131" y="84"/>
                  </a:lnTo>
                  <a:lnTo>
                    <a:pt x="126" y="76"/>
                  </a:lnTo>
                  <a:lnTo>
                    <a:pt x="119" y="70"/>
                  </a:lnTo>
                  <a:lnTo>
                    <a:pt x="113" y="61"/>
                  </a:lnTo>
                  <a:lnTo>
                    <a:pt x="107" y="55"/>
                  </a:lnTo>
                  <a:lnTo>
                    <a:pt x="99" y="46"/>
                  </a:lnTo>
                  <a:lnTo>
                    <a:pt x="91" y="39"/>
                  </a:lnTo>
                  <a:lnTo>
                    <a:pt x="83" y="33"/>
                  </a:lnTo>
                  <a:lnTo>
                    <a:pt x="75" y="25"/>
                  </a:lnTo>
                  <a:lnTo>
                    <a:pt x="66" y="21"/>
                  </a:lnTo>
                  <a:lnTo>
                    <a:pt x="56" y="15"/>
                  </a:lnTo>
                  <a:lnTo>
                    <a:pt x="46" y="9"/>
                  </a:lnTo>
                  <a:lnTo>
                    <a:pt x="35" y="7"/>
                  </a:lnTo>
                  <a:lnTo>
                    <a:pt x="24" y="3"/>
                  </a:lnTo>
                  <a:lnTo>
                    <a:pt x="12" y="1"/>
                  </a:lnTo>
                  <a:lnTo>
                    <a:pt x="0" y="0"/>
                  </a:lnTo>
                  <a:lnTo>
                    <a:pt x="0" y="6"/>
                  </a:lnTo>
                  <a:lnTo>
                    <a:pt x="11" y="7"/>
                  </a:lnTo>
                  <a:lnTo>
                    <a:pt x="23" y="8"/>
                  </a:lnTo>
                  <a:lnTo>
                    <a:pt x="34" y="11"/>
                  </a:lnTo>
                  <a:lnTo>
                    <a:pt x="44" y="15"/>
                  </a:lnTo>
                  <a:lnTo>
                    <a:pt x="54" y="20"/>
                  </a:lnTo>
                  <a:lnTo>
                    <a:pt x="62" y="23"/>
                  </a:lnTo>
                  <a:lnTo>
                    <a:pt x="72" y="30"/>
                  </a:lnTo>
                  <a:lnTo>
                    <a:pt x="80" y="37"/>
                  </a:lnTo>
                  <a:lnTo>
                    <a:pt x="88" y="43"/>
                  </a:lnTo>
                  <a:lnTo>
                    <a:pt x="96" y="51"/>
                  </a:lnTo>
                  <a:lnTo>
                    <a:pt x="103" y="56"/>
                  </a:lnTo>
                  <a:lnTo>
                    <a:pt x="109" y="64"/>
                  </a:lnTo>
                  <a:lnTo>
                    <a:pt x="116" y="71"/>
                  </a:lnTo>
                  <a:lnTo>
                    <a:pt x="122" y="79"/>
                  </a:lnTo>
                  <a:lnTo>
                    <a:pt x="127" y="86"/>
                  </a:lnTo>
                  <a:lnTo>
                    <a:pt x="132" y="93"/>
                  </a:lnTo>
                  <a:lnTo>
                    <a:pt x="136" y="90"/>
                  </a:lnTo>
                </a:path>
              </a:pathLst>
            </a:custGeom>
            <a:solidFill>
              <a:srgbClr val="A0000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731" name="Freeform 175"/>
            <p:cNvSpPr>
              <a:spLocks/>
            </p:cNvSpPr>
            <p:nvPr/>
          </p:nvSpPr>
          <p:spPr bwMode="auto">
            <a:xfrm>
              <a:off x="740" y="3376"/>
              <a:ext cx="73" cy="75"/>
            </a:xfrm>
            <a:custGeom>
              <a:avLst/>
              <a:gdLst>
                <a:gd name="T0" fmla="*/ 2 w 88"/>
                <a:gd name="T1" fmla="*/ 19 h 77"/>
                <a:gd name="T2" fmla="*/ 2 w 88"/>
                <a:gd name="T3" fmla="*/ 19 h 77"/>
                <a:gd name="T4" fmla="*/ 2 w 88"/>
                <a:gd name="T5" fmla="*/ 19 h 77"/>
                <a:gd name="T6" fmla="*/ 2 w 88"/>
                <a:gd name="T7" fmla="*/ 19 h 77"/>
                <a:gd name="T8" fmla="*/ 2 w 88"/>
                <a:gd name="T9" fmla="*/ 19 h 77"/>
                <a:gd name="T10" fmla="*/ 2 w 88"/>
                <a:gd name="T11" fmla="*/ 19 h 77"/>
                <a:gd name="T12" fmla="*/ 2 w 88"/>
                <a:gd name="T13" fmla="*/ 19 h 77"/>
                <a:gd name="T14" fmla="*/ 2 w 88"/>
                <a:gd name="T15" fmla="*/ 19 h 77"/>
                <a:gd name="T16" fmla="*/ 2 w 88"/>
                <a:gd name="T17" fmla="*/ 19 h 77"/>
                <a:gd name="T18" fmla="*/ 2 w 88"/>
                <a:gd name="T19" fmla="*/ 19 h 77"/>
                <a:gd name="T20" fmla="*/ 2 w 88"/>
                <a:gd name="T21" fmla="*/ 19 h 77"/>
                <a:gd name="T22" fmla="*/ 2 w 88"/>
                <a:gd name="T23" fmla="*/ 19 h 77"/>
                <a:gd name="T24" fmla="*/ 2 w 88"/>
                <a:gd name="T25" fmla="*/ 19 h 77"/>
                <a:gd name="T26" fmla="*/ 2 w 88"/>
                <a:gd name="T27" fmla="*/ 19 h 77"/>
                <a:gd name="T28" fmla="*/ 2 w 88"/>
                <a:gd name="T29" fmla="*/ 18 h 77"/>
                <a:gd name="T30" fmla="*/ 2 w 88"/>
                <a:gd name="T31" fmla="*/ 8 h 77"/>
                <a:gd name="T32" fmla="*/ 2 w 88"/>
                <a:gd name="T33" fmla="*/ 0 h 77"/>
                <a:gd name="T34" fmla="*/ 0 w 88"/>
                <a:gd name="T35" fmla="*/ 3 h 77"/>
                <a:gd name="T36" fmla="*/ 2 w 88"/>
                <a:gd name="T37" fmla="*/ 12 h 77"/>
                <a:gd name="T38" fmla="*/ 2 w 88"/>
                <a:gd name="T39" fmla="*/ 19 h 77"/>
                <a:gd name="T40" fmla="*/ 2 w 88"/>
                <a:gd name="T41" fmla="*/ 19 h 77"/>
                <a:gd name="T42" fmla="*/ 2 w 88"/>
                <a:gd name="T43" fmla="*/ 19 h 77"/>
                <a:gd name="T44" fmla="*/ 2 w 88"/>
                <a:gd name="T45" fmla="*/ 19 h 77"/>
                <a:gd name="T46" fmla="*/ 2 w 88"/>
                <a:gd name="T47" fmla="*/ 19 h 77"/>
                <a:gd name="T48" fmla="*/ 2 w 88"/>
                <a:gd name="T49" fmla="*/ 19 h 77"/>
                <a:gd name="T50" fmla="*/ 2 w 88"/>
                <a:gd name="T51" fmla="*/ 19 h 77"/>
                <a:gd name="T52" fmla="*/ 2 w 88"/>
                <a:gd name="T53" fmla="*/ 19 h 77"/>
                <a:gd name="T54" fmla="*/ 2 w 88"/>
                <a:gd name="T55" fmla="*/ 19 h 77"/>
                <a:gd name="T56" fmla="*/ 2 w 88"/>
                <a:gd name="T57" fmla="*/ 19 h 77"/>
                <a:gd name="T58" fmla="*/ 2 w 88"/>
                <a:gd name="T59" fmla="*/ 19 h 77"/>
                <a:gd name="T60" fmla="*/ 2 w 88"/>
                <a:gd name="T61" fmla="*/ 19 h 77"/>
                <a:gd name="T62" fmla="*/ 2 w 88"/>
                <a:gd name="T63" fmla="*/ 19 h 77"/>
                <a:gd name="T64" fmla="*/ 2 w 88"/>
                <a:gd name="T65" fmla="*/ 19 h 77"/>
                <a:gd name="T66" fmla="*/ 2 w 88"/>
                <a:gd name="T67" fmla="*/ 19 h 77"/>
                <a:gd name="T68" fmla="*/ 2 w 88"/>
                <a:gd name="T69" fmla="*/ 19 h 77"/>
                <a:gd name="T70" fmla="*/ 2 w 88"/>
                <a:gd name="T71" fmla="*/ 19 h 77"/>
                <a:gd name="T72" fmla="*/ 2 w 88"/>
                <a:gd name="T73" fmla="*/ 19 h 77"/>
                <a:gd name="T74" fmla="*/ 2 w 88"/>
                <a:gd name="T75" fmla="*/ 19 h 77"/>
                <a:gd name="T76" fmla="*/ 2 w 88"/>
                <a:gd name="T77" fmla="*/ 19 h 7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88"/>
                <a:gd name="T118" fmla="*/ 0 h 77"/>
                <a:gd name="T119" fmla="*/ 88 w 88"/>
                <a:gd name="T120" fmla="*/ 77 h 7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88" h="77">
                  <a:moveTo>
                    <a:pt x="81" y="74"/>
                  </a:moveTo>
                  <a:lnTo>
                    <a:pt x="82" y="70"/>
                  </a:lnTo>
                  <a:lnTo>
                    <a:pt x="80" y="71"/>
                  </a:lnTo>
                  <a:lnTo>
                    <a:pt x="76" y="69"/>
                  </a:lnTo>
                  <a:lnTo>
                    <a:pt x="72" y="69"/>
                  </a:lnTo>
                  <a:lnTo>
                    <a:pt x="68" y="68"/>
                  </a:lnTo>
                  <a:lnTo>
                    <a:pt x="65" y="65"/>
                  </a:lnTo>
                  <a:lnTo>
                    <a:pt x="59" y="61"/>
                  </a:lnTo>
                  <a:lnTo>
                    <a:pt x="53" y="56"/>
                  </a:lnTo>
                  <a:lnTo>
                    <a:pt x="49" y="52"/>
                  </a:lnTo>
                  <a:lnTo>
                    <a:pt x="43" y="45"/>
                  </a:lnTo>
                  <a:lnTo>
                    <a:pt x="37" y="40"/>
                  </a:lnTo>
                  <a:lnTo>
                    <a:pt x="31" y="33"/>
                  </a:lnTo>
                  <a:lnTo>
                    <a:pt x="24" y="25"/>
                  </a:lnTo>
                  <a:lnTo>
                    <a:pt x="18" y="18"/>
                  </a:lnTo>
                  <a:lnTo>
                    <a:pt x="10" y="8"/>
                  </a:lnTo>
                  <a:lnTo>
                    <a:pt x="4" y="0"/>
                  </a:lnTo>
                  <a:lnTo>
                    <a:pt x="0" y="3"/>
                  </a:lnTo>
                  <a:lnTo>
                    <a:pt x="7" y="12"/>
                  </a:lnTo>
                  <a:lnTo>
                    <a:pt x="14" y="20"/>
                  </a:lnTo>
                  <a:lnTo>
                    <a:pt x="21" y="29"/>
                  </a:lnTo>
                  <a:lnTo>
                    <a:pt x="27" y="36"/>
                  </a:lnTo>
                  <a:lnTo>
                    <a:pt x="34" y="43"/>
                  </a:lnTo>
                  <a:lnTo>
                    <a:pt x="39" y="50"/>
                  </a:lnTo>
                  <a:lnTo>
                    <a:pt x="46" y="55"/>
                  </a:lnTo>
                  <a:lnTo>
                    <a:pt x="51" y="60"/>
                  </a:lnTo>
                  <a:lnTo>
                    <a:pt x="56" y="65"/>
                  </a:lnTo>
                  <a:lnTo>
                    <a:pt x="61" y="69"/>
                  </a:lnTo>
                  <a:lnTo>
                    <a:pt x="66" y="71"/>
                  </a:lnTo>
                  <a:lnTo>
                    <a:pt x="70" y="73"/>
                  </a:lnTo>
                  <a:lnTo>
                    <a:pt x="74" y="75"/>
                  </a:lnTo>
                  <a:lnTo>
                    <a:pt x="78" y="76"/>
                  </a:lnTo>
                  <a:lnTo>
                    <a:pt x="81" y="76"/>
                  </a:lnTo>
                  <a:lnTo>
                    <a:pt x="84" y="75"/>
                  </a:lnTo>
                  <a:lnTo>
                    <a:pt x="85" y="71"/>
                  </a:lnTo>
                  <a:lnTo>
                    <a:pt x="84" y="75"/>
                  </a:lnTo>
                  <a:lnTo>
                    <a:pt x="87" y="73"/>
                  </a:lnTo>
                  <a:lnTo>
                    <a:pt x="85" y="71"/>
                  </a:lnTo>
                  <a:lnTo>
                    <a:pt x="81" y="74"/>
                  </a:lnTo>
                </a:path>
              </a:pathLst>
            </a:custGeom>
            <a:solidFill>
              <a:srgbClr val="A0000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732" name="Freeform 176"/>
            <p:cNvSpPr>
              <a:spLocks/>
            </p:cNvSpPr>
            <p:nvPr/>
          </p:nvSpPr>
          <p:spPr bwMode="auto">
            <a:xfrm>
              <a:off x="510" y="2916"/>
              <a:ext cx="64" cy="66"/>
            </a:xfrm>
            <a:custGeom>
              <a:avLst/>
              <a:gdLst>
                <a:gd name="T0" fmla="*/ 3 w 76"/>
                <a:gd name="T1" fmla="*/ 11 h 69"/>
                <a:gd name="T2" fmla="*/ 3 w 76"/>
                <a:gd name="T3" fmla="*/ 9 h 69"/>
                <a:gd name="T4" fmla="*/ 3 w 76"/>
                <a:gd name="T5" fmla="*/ 6 h 69"/>
                <a:gd name="T6" fmla="*/ 3 w 76"/>
                <a:gd name="T7" fmla="*/ 2 h 69"/>
                <a:gd name="T8" fmla="*/ 3 w 76"/>
                <a:gd name="T9" fmla="*/ 6 h 69"/>
                <a:gd name="T10" fmla="*/ 3 w 76"/>
                <a:gd name="T11" fmla="*/ 10 h 69"/>
                <a:gd name="T12" fmla="*/ 3 w 76"/>
                <a:gd name="T13" fmla="*/ 6 h 69"/>
                <a:gd name="T14" fmla="*/ 3 w 76"/>
                <a:gd name="T15" fmla="*/ 8 h 69"/>
                <a:gd name="T16" fmla="*/ 3 w 76"/>
                <a:gd name="T17" fmla="*/ 11 h 69"/>
                <a:gd name="T18" fmla="*/ 3 w 76"/>
                <a:gd name="T19" fmla="*/ 8 h 69"/>
                <a:gd name="T20" fmla="*/ 3 w 76"/>
                <a:gd name="T21" fmla="*/ 7 h 69"/>
                <a:gd name="T22" fmla="*/ 3 w 76"/>
                <a:gd name="T23" fmla="*/ 11 h 69"/>
                <a:gd name="T24" fmla="*/ 3 w 76"/>
                <a:gd name="T25" fmla="*/ 11 h 69"/>
                <a:gd name="T26" fmla="*/ 3 w 76"/>
                <a:gd name="T27" fmla="*/ 11 h 69"/>
                <a:gd name="T28" fmla="*/ 3 w 76"/>
                <a:gd name="T29" fmla="*/ 11 h 69"/>
                <a:gd name="T30" fmla="*/ 3 w 76"/>
                <a:gd name="T31" fmla="*/ 11 h 69"/>
                <a:gd name="T32" fmla="*/ 3 w 76"/>
                <a:gd name="T33" fmla="*/ 11 h 69"/>
                <a:gd name="T34" fmla="*/ 3 w 76"/>
                <a:gd name="T35" fmla="*/ 11 h 69"/>
                <a:gd name="T36" fmla="*/ 3 w 76"/>
                <a:gd name="T37" fmla="*/ 11 h 69"/>
                <a:gd name="T38" fmla="*/ 0 w 76"/>
                <a:gd name="T39" fmla="*/ 11 h 69"/>
                <a:gd name="T40" fmla="*/ 3 w 76"/>
                <a:gd name="T41" fmla="*/ 11 h 69"/>
                <a:gd name="T42" fmla="*/ 3 w 76"/>
                <a:gd name="T43" fmla="*/ 11 h 69"/>
                <a:gd name="T44" fmla="*/ 3 w 76"/>
                <a:gd name="T45" fmla="*/ 11 h 69"/>
                <a:gd name="T46" fmla="*/ 3 w 76"/>
                <a:gd name="T47" fmla="*/ 11 h 69"/>
                <a:gd name="T48" fmla="*/ 3 w 76"/>
                <a:gd name="T49" fmla="*/ 11 h 69"/>
                <a:gd name="T50" fmla="*/ 3 w 76"/>
                <a:gd name="T51" fmla="*/ 11 h 69"/>
                <a:gd name="T52" fmla="*/ 3 w 76"/>
                <a:gd name="T53" fmla="*/ 11 h 69"/>
                <a:gd name="T54" fmla="*/ 3 w 76"/>
                <a:gd name="T55" fmla="*/ 11 h 69"/>
                <a:gd name="T56" fmla="*/ 3 w 76"/>
                <a:gd name="T57" fmla="*/ 11 h 69"/>
                <a:gd name="T58" fmla="*/ 3 w 76"/>
                <a:gd name="T59" fmla="*/ 11 h 69"/>
                <a:gd name="T60" fmla="*/ 3 w 76"/>
                <a:gd name="T61" fmla="*/ 11 h 69"/>
                <a:gd name="T62" fmla="*/ 3 w 76"/>
                <a:gd name="T63" fmla="*/ 11 h 69"/>
                <a:gd name="T64" fmla="*/ 3 w 76"/>
                <a:gd name="T65" fmla="*/ 11 h 69"/>
                <a:gd name="T66" fmla="*/ 3 w 76"/>
                <a:gd name="T67" fmla="*/ 11 h 69"/>
                <a:gd name="T68" fmla="*/ 3 w 76"/>
                <a:gd name="T69" fmla="*/ 11 h 69"/>
                <a:gd name="T70" fmla="*/ 3 w 76"/>
                <a:gd name="T71" fmla="*/ 11 h 69"/>
                <a:gd name="T72" fmla="*/ 3 w 76"/>
                <a:gd name="T73" fmla="*/ 11 h 69"/>
                <a:gd name="T74" fmla="*/ 3 w 76"/>
                <a:gd name="T75" fmla="*/ 11 h 69"/>
                <a:gd name="T76" fmla="*/ 3 w 76"/>
                <a:gd name="T77" fmla="*/ 11 h 69"/>
                <a:gd name="T78" fmla="*/ 3 w 76"/>
                <a:gd name="T79" fmla="*/ 11 h 69"/>
                <a:gd name="T80" fmla="*/ 3 w 76"/>
                <a:gd name="T81" fmla="*/ 11 h 69"/>
                <a:gd name="T82" fmla="*/ 3 w 76"/>
                <a:gd name="T83" fmla="*/ 11 h 69"/>
                <a:gd name="T84" fmla="*/ 3 w 76"/>
                <a:gd name="T85" fmla="*/ 11 h 69"/>
                <a:gd name="T86" fmla="*/ 3 w 76"/>
                <a:gd name="T87" fmla="*/ 11 h 69"/>
                <a:gd name="T88" fmla="*/ 3 w 76"/>
                <a:gd name="T89" fmla="*/ 11 h 69"/>
                <a:gd name="T90" fmla="*/ 3 w 76"/>
                <a:gd name="T91" fmla="*/ 11 h 69"/>
                <a:gd name="T92" fmla="*/ 3 w 76"/>
                <a:gd name="T93" fmla="*/ 11 h 69"/>
                <a:gd name="T94" fmla="*/ 3 w 76"/>
                <a:gd name="T95" fmla="*/ 11 h 69"/>
                <a:gd name="T96" fmla="*/ 3 w 76"/>
                <a:gd name="T97" fmla="*/ 11 h 69"/>
                <a:gd name="T98" fmla="*/ 3 w 76"/>
                <a:gd name="T99" fmla="*/ 11 h 69"/>
                <a:gd name="T100" fmla="*/ 3 w 76"/>
                <a:gd name="T101" fmla="*/ 11 h 69"/>
                <a:gd name="T102" fmla="*/ 3 w 76"/>
                <a:gd name="T103" fmla="*/ 6 h 69"/>
                <a:gd name="T104" fmla="*/ 3 w 76"/>
                <a:gd name="T105" fmla="*/ 10 h 69"/>
                <a:gd name="T106" fmla="*/ 3 w 76"/>
                <a:gd name="T107" fmla="*/ 11 h 6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76"/>
                <a:gd name="T163" fmla="*/ 0 h 69"/>
                <a:gd name="T164" fmla="*/ 76 w 76"/>
                <a:gd name="T165" fmla="*/ 69 h 6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76" h="69">
                  <a:moveTo>
                    <a:pt x="51" y="17"/>
                  </a:moveTo>
                  <a:lnTo>
                    <a:pt x="51" y="14"/>
                  </a:lnTo>
                  <a:lnTo>
                    <a:pt x="51" y="11"/>
                  </a:lnTo>
                  <a:lnTo>
                    <a:pt x="52" y="9"/>
                  </a:lnTo>
                  <a:lnTo>
                    <a:pt x="52" y="7"/>
                  </a:lnTo>
                  <a:lnTo>
                    <a:pt x="52" y="6"/>
                  </a:lnTo>
                  <a:lnTo>
                    <a:pt x="52" y="4"/>
                  </a:lnTo>
                  <a:lnTo>
                    <a:pt x="51" y="2"/>
                  </a:lnTo>
                  <a:lnTo>
                    <a:pt x="49" y="0"/>
                  </a:lnTo>
                  <a:lnTo>
                    <a:pt x="44" y="6"/>
                  </a:lnTo>
                  <a:lnTo>
                    <a:pt x="45" y="7"/>
                  </a:lnTo>
                  <a:lnTo>
                    <a:pt x="44" y="10"/>
                  </a:lnTo>
                  <a:lnTo>
                    <a:pt x="31" y="2"/>
                  </a:lnTo>
                  <a:lnTo>
                    <a:pt x="28" y="6"/>
                  </a:lnTo>
                  <a:lnTo>
                    <a:pt x="29" y="7"/>
                  </a:lnTo>
                  <a:lnTo>
                    <a:pt x="30" y="8"/>
                  </a:lnTo>
                  <a:lnTo>
                    <a:pt x="30" y="9"/>
                  </a:lnTo>
                  <a:lnTo>
                    <a:pt x="29" y="11"/>
                  </a:lnTo>
                  <a:lnTo>
                    <a:pt x="26" y="9"/>
                  </a:lnTo>
                  <a:lnTo>
                    <a:pt x="23" y="8"/>
                  </a:lnTo>
                  <a:lnTo>
                    <a:pt x="21" y="7"/>
                  </a:lnTo>
                  <a:lnTo>
                    <a:pt x="19" y="7"/>
                  </a:lnTo>
                  <a:lnTo>
                    <a:pt x="18" y="8"/>
                  </a:lnTo>
                  <a:lnTo>
                    <a:pt x="18" y="12"/>
                  </a:lnTo>
                  <a:lnTo>
                    <a:pt x="18" y="15"/>
                  </a:lnTo>
                  <a:lnTo>
                    <a:pt x="17" y="17"/>
                  </a:lnTo>
                  <a:lnTo>
                    <a:pt x="14" y="15"/>
                  </a:lnTo>
                  <a:lnTo>
                    <a:pt x="11" y="15"/>
                  </a:lnTo>
                  <a:lnTo>
                    <a:pt x="8" y="15"/>
                  </a:lnTo>
                  <a:lnTo>
                    <a:pt x="7" y="14"/>
                  </a:lnTo>
                  <a:lnTo>
                    <a:pt x="4" y="18"/>
                  </a:lnTo>
                  <a:lnTo>
                    <a:pt x="5" y="21"/>
                  </a:lnTo>
                  <a:lnTo>
                    <a:pt x="5" y="20"/>
                  </a:lnTo>
                  <a:lnTo>
                    <a:pt x="5" y="21"/>
                  </a:lnTo>
                  <a:lnTo>
                    <a:pt x="6" y="21"/>
                  </a:lnTo>
                  <a:lnTo>
                    <a:pt x="8" y="23"/>
                  </a:lnTo>
                  <a:lnTo>
                    <a:pt x="8" y="25"/>
                  </a:lnTo>
                  <a:lnTo>
                    <a:pt x="6" y="28"/>
                  </a:lnTo>
                  <a:lnTo>
                    <a:pt x="5" y="28"/>
                  </a:lnTo>
                  <a:lnTo>
                    <a:pt x="0" y="34"/>
                  </a:lnTo>
                  <a:lnTo>
                    <a:pt x="5" y="40"/>
                  </a:lnTo>
                  <a:lnTo>
                    <a:pt x="4" y="40"/>
                  </a:lnTo>
                  <a:lnTo>
                    <a:pt x="8" y="44"/>
                  </a:lnTo>
                  <a:lnTo>
                    <a:pt x="3" y="51"/>
                  </a:lnTo>
                  <a:lnTo>
                    <a:pt x="4" y="54"/>
                  </a:lnTo>
                  <a:lnTo>
                    <a:pt x="8" y="57"/>
                  </a:lnTo>
                  <a:lnTo>
                    <a:pt x="8" y="56"/>
                  </a:lnTo>
                  <a:lnTo>
                    <a:pt x="11" y="56"/>
                  </a:lnTo>
                  <a:lnTo>
                    <a:pt x="13" y="54"/>
                  </a:lnTo>
                  <a:lnTo>
                    <a:pt x="15" y="53"/>
                  </a:lnTo>
                  <a:lnTo>
                    <a:pt x="20" y="56"/>
                  </a:lnTo>
                  <a:lnTo>
                    <a:pt x="19" y="58"/>
                  </a:lnTo>
                  <a:lnTo>
                    <a:pt x="19" y="60"/>
                  </a:lnTo>
                  <a:lnTo>
                    <a:pt x="20" y="62"/>
                  </a:lnTo>
                  <a:lnTo>
                    <a:pt x="19" y="62"/>
                  </a:lnTo>
                  <a:lnTo>
                    <a:pt x="24" y="66"/>
                  </a:lnTo>
                  <a:lnTo>
                    <a:pt x="25" y="64"/>
                  </a:lnTo>
                  <a:lnTo>
                    <a:pt x="29" y="63"/>
                  </a:lnTo>
                  <a:lnTo>
                    <a:pt x="32" y="62"/>
                  </a:lnTo>
                  <a:lnTo>
                    <a:pt x="35" y="60"/>
                  </a:lnTo>
                  <a:lnTo>
                    <a:pt x="38" y="60"/>
                  </a:lnTo>
                  <a:lnTo>
                    <a:pt x="38" y="62"/>
                  </a:lnTo>
                  <a:lnTo>
                    <a:pt x="40" y="63"/>
                  </a:lnTo>
                  <a:lnTo>
                    <a:pt x="42" y="65"/>
                  </a:lnTo>
                  <a:lnTo>
                    <a:pt x="44" y="66"/>
                  </a:lnTo>
                  <a:lnTo>
                    <a:pt x="45" y="65"/>
                  </a:lnTo>
                  <a:lnTo>
                    <a:pt x="46" y="66"/>
                  </a:lnTo>
                  <a:lnTo>
                    <a:pt x="49" y="67"/>
                  </a:lnTo>
                  <a:lnTo>
                    <a:pt x="52" y="68"/>
                  </a:lnTo>
                  <a:lnTo>
                    <a:pt x="53" y="66"/>
                  </a:lnTo>
                  <a:lnTo>
                    <a:pt x="53" y="63"/>
                  </a:lnTo>
                  <a:lnTo>
                    <a:pt x="53" y="62"/>
                  </a:lnTo>
                  <a:lnTo>
                    <a:pt x="53" y="59"/>
                  </a:lnTo>
                  <a:lnTo>
                    <a:pt x="52" y="56"/>
                  </a:lnTo>
                  <a:lnTo>
                    <a:pt x="52" y="60"/>
                  </a:lnTo>
                  <a:lnTo>
                    <a:pt x="53" y="60"/>
                  </a:lnTo>
                  <a:lnTo>
                    <a:pt x="54" y="57"/>
                  </a:lnTo>
                  <a:lnTo>
                    <a:pt x="54" y="52"/>
                  </a:lnTo>
                  <a:lnTo>
                    <a:pt x="59" y="57"/>
                  </a:lnTo>
                  <a:lnTo>
                    <a:pt x="61" y="56"/>
                  </a:lnTo>
                  <a:lnTo>
                    <a:pt x="65" y="54"/>
                  </a:lnTo>
                  <a:lnTo>
                    <a:pt x="68" y="51"/>
                  </a:lnTo>
                  <a:lnTo>
                    <a:pt x="70" y="49"/>
                  </a:lnTo>
                  <a:lnTo>
                    <a:pt x="68" y="48"/>
                  </a:lnTo>
                  <a:lnTo>
                    <a:pt x="67" y="47"/>
                  </a:lnTo>
                  <a:lnTo>
                    <a:pt x="64" y="47"/>
                  </a:lnTo>
                  <a:lnTo>
                    <a:pt x="62" y="46"/>
                  </a:lnTo>
                  <a:lnTo>
                    <a:pt x="64" y="43"/>
                  </a:lnTo>
                  <a:lnTo>
                    <a:pt x="67" y="40"/>
                  </a:lnTo>
                  <a:lnTo>
                    <a:pt x="68" y="37"/>
                  </a:lnTo>
                  <a:lnTo>
                    <a:pt x="70" y="36"/>
                  </a:lnTo>
                  <a:lnTo>
                    <a:pt x="72" y="37"/>
                  </a:lnTo>
                  <a:lnTo>
                    <a:pt x="74" y="34"/>
                  </a:lnTo>
                  <a:lnTo>
                    <a:pt x="75" y="33"/>
                  </a:lnTo>
                  <a:lnTo>
                    <a:pt x="74" y="29"/>
                  </a:lnTo>
                  <a:lnTo>
                    <a:pt x="72" y="27"/>
                  </a:lnTo>
                  <a:lnTo>
                    <a:pt x="70" y="25"/>
                  </a:lnTo>
                  <a:lnTo>
                    <a:pt x="68" y="23"/>
                  </a:lnTo>
                  <a:lnTo>
                    <a:pt x="65" y="24"/>
                  </a:lnTo>
                  <a:lnTo>
                    <a:pt x="58" y="21"/>
                  </a:lnTo>
                  <a:lnTo>
                    <a:pt x="66" y="11"/>
                  </a:lnTo>
                  <a:lnTo>
                    <a:pt x="65" y="8"/>
                  </a:lnTo>
                  <a:lnTo>
                    <a:pt x="60" y="6"/>
                  </a:lnTo>
                  <a:lnTo>
                    <a:pt x="56" y="11"/>
                  </a:lnTo>
                  <a:lnTo>
                    <a:pt x="54" y="10"/>
                  </a:lnTo>
                  <a:lnTo>
                    <a:pt x="52" y="16"/>
                  </a:lnTo>
                  <a:lnTo>
                    <a:pt x="51" y="17"/>
                  </a:lnTo>
                </a:path>
              </a:pathLst>
            </a:custGeom>
            <a:solidFill>
              <a:srgbClr val="FF606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733" name="Freeform 177"/>
            <p:cNvSpPr>
              <a:spLocks/>
            </p:cNvSpPr>
            <p:nvPr/>
          </p:nvSpPr>
          <p:spPr bwMode="auto">
            <a:xfrm>
              <a:off x="510" y="2916"/>
              <a:ext cx="67" cy="72"/>
            </a:xfrm>
            <a:custGeom>
              <a:avLst/>
              <a:gdLst>
                <a:gd name="T0" fmla="*/ 2 w 81"/>
                <a:gd name="T1" fmla="*/ 12 h 75"/>
                <a:gd name="T2" fmla="*/ 2 w 81"/>
                <a:gd name="T3" fmla="*/ 12 h 75"/>
                <a:gd name="T4" fmla="*/ 2 w 81"/>
                <a:gd name="T5" fmla="*/ 8 h 75"/>
                <a:gd name="T6" fmla="*/ 2 w 81"/>
                <a:gd name="T7" fmla="*/ 4 h 75"/>
                <a:gd name="T8" fmla="*/ 2 w 81"/>
                <a:gd name="T9" fmla="*/ 0 h 75"/>
                <a:gd name="T10" fmla="*/ 2 w 81"/>
                <a:gd name="T11" fmla="*/ 7 h 75"/>
                <a:gd name="T12" fmla="*/ 2 w 81"/>
                <a:gd name="T13" fmla="*/ 2 h 75"/>
                <a:gd name="T14" fmla="*/ 2 w 81"/>
                <a:gd name="T15" fmla="*/ 7 h 75"/>
                <a:gd name="T16" fmla="*/ 2 w 81"/>
                <a:gd name="T17" fmla="*/ 10 h 75"/>
                <a:gd name="T18" fmla="*/ 2 w 81"/>
                <a:gd name="T19" fmla="*/ 10 h 75"/>
                <a:gd name="T20" fmla="*/ 2 w 81"/>
                <a:gd name="T21" fmla="*/ 8 h 75"/>
                <a:gd name="T22" fmla="*/ 2 w 81"/>
                <a:gd name="T23" fmla="*/ 9 h 75"/>
                <a:gd name="T24" fmla="*/ 2 w 81"/>
                <a:gd name="T25" fmla="*/ 12 h 75"/>
                <a:gd name="T26" fmla="*/ 2 w 81"/>
                <a:gd name="T27" fmla="*/ 12 h 75"/>
                <a:gd name="T28" fmla="*/ 2 w 81"/>
                <a:gd name="T29" fmla="*/ 12 h 75"/>
                <a:gd name="T30" fmla="*/ 2 w 81"/>
                <a:gd name="T31" fmla="*/ 12 h 75"/>
                <a:gd name="T32" fmla="*/ 2 w 81"/>
                <a:gd name="T33" fmla="*/ 12 h 75"/>
                <a:gd name="T34" fmla="*/ 2 w 81"/>
                <a:gd name="T35" fmla="*/ 12 h 75"/>
                <a:gd name="T36" fmla="*/ 2 w 81"/>
                <a:gd name="T37" fmla="*/ 12 h 75"/>
                <a:gd name="T38" fmla="*/ 2 w 81"/>
                <a:gd name="T39" fmla="*/ 12 h 75"/>
                <a:gd name="T40" fmla="*/ 2 w 81"/>
                <a:gd name="T41" fmla="*/ 12 h 75"/>
                <a:gd name="T42" fmla="*/ 2 w 81"/>
                <a:gd name="T43" fmla="*/ 12 h 75"/>
                <a:gd name="T44" fmla="*/ 2 w 81"/>
                <a:gd name="T45" fmla="*/ 12 h 75"/>
                <a:gd name="T46" fmla="*/ 2 w 81"/>
                <a:gd name="T47" fmla="*/ 12 h 75"/>
                <a:gd name="T48" fmla="*/ 2 w 81"/>
                <a:gd name="T49" fmla="*/ 12 h 75"/>
                <a:gd name="T50" fmla="*/ 2 w 81"/>
                <a:gd name="T51" fmla="*/ 12 h 75"/>
                <a:gd name="T52" fmla="*/ 2 w 81"/>
                <a:gd name="T53" fmla="*/ 12 h 75"/>
                <a:gd name="T54" fmla="*/ 2 w 81"/>
                <a:gd name="T55" fmla="*/ 12 h 75"/>
                <a:gd name="T56" fmla="*/ 2 w 81"/>
                <a:gd name="T57" fmla="*/ 12 h 75"/>
                <a:gd name="T58" fmla="*/ 2 w 81"/>
                <a:gd name="T59" fmla="*/ 12 h 75"/>
                <a:gd name="T60" fmla="*/ 2 w 81"/>
                <a:gd name="T61" fmla="*/ 12 h 75"/>
                <a:gd name="T62" fmla="*/ 2 w 81"/>
                <a:gd name="T63" fmla="*/ 12 h 75"/>
                <a:gd name="T64" fmla="*/ 2 w 81"/>
                <a:gd name="T65" fmla="*/ 12 h 75"/>
                <a:gd name="T66" fmla="*/ 2 w 81"/>
                <a:gd name="T67" fmla="*/ 12 h 75"/>
                <a:gd name="T68" fmla="*/ 2 w 81"/>
                <a:gd name="T69" fmla="*/ 12 h 75"/>
                <a:gd name="T70" fmla="*/ 2 w 81"/>
                <a:gd name="T71" fmla="*/ 12 h 75"/>
                <a:gd name="T72" fmla="*/ 2 w 81"/>
                <a:gd name="T73" fmla="*/ 12 h 75"/>
                <a:gd name="T74" fmla="*/ 2 w 81"/>
                <a:gd name="T75" fmla="*/ 12 h 75"/>
                <a:gd name="T76" fmla="*/ 2 w 81"/>
                <a:gd name="T77" fmla="*/ 12 h 75"/>
                <a:gd name="T78" fmla="*/ 2 w 81"/>
                <a:gd name="T79" fmla="*/ 12 h 75"/>
                <a:gd name="T80" fmla="*/ 2 w 81"/>
                <a:gd name="T81" fmla="*/ 12 h 75"/>
                <a:gd name="T82" fmla="*/ 2 w 81"/>
                <a:gd name="T83" fmla="*/ 12 h 75"/>
                <a:gd name="T84" fmla="*/ 2 w 81"/>
                <a:gd name="T85" fmla="*/ 12 h 75"/>
                <a:gd name="T86" fmla="*/ 2 w 81"/>
                <a:gd name="T87" fmla="*/ 12 h 75"/>
                <a:gd name="T88" fmla="*/ 2 w 81"/>
                <a:gd name="T89" fmla="*/ 12 h 75"/>
                <a:gd name="T90" fmla="*/ 2 w 81"/>
                <a:gd name="T91" fmla="*/ 12 h 75"/>
                <a:gd name="T92" fmla="*/ 2 w 81"/>
                <a:gd name="T93" fmla="*/ 12 h 75"/>
                <a:gd name="T94" fmla="*/ 2 w 81"/>
                <a:gd name="T95" fmla="*/ 12 h 75"/>
                <a:gd name="T96" fmla="*/ 2 w 81"/>
                <a:gd name="T97" fmla="*/ 12 h 75"/>
                <a:gd name="T98" fmla="*/ 2 w 81"/>
                <a:gd name="T99" fmla="*/ 12 h 75"/>
                <a:gd name="T100" fmla="*/ 2 w 81"/>
                <a:gd name="T101" fmla="*/ 12 h 75"/>
                <a:gd name="T102" fmla="*/ 2 w 81"/>
                <a:gd name="T103" fmla="*/ 9 h 75"/>
                <a:gd name="T104" fmla="*/ 2 w 81"/>
                <a:gd name="T105" fmla="*/ 12 h 75"/>
                <a:gd name="T106" fmla="*/ 2 w 81"/>
                <a:gd name="T107" fmla="*/ 12 h 7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81"/>
                <a:gd name="T163" fmla="*/ 0 h 75"/>
                <a:gd name="T164" fmla="*/ 81 w 81"/>
                <a:gd name="T165" fmla="*/ 75 h 7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81" h="75">
                  <a:moveTo>
                    <a:pt x="54" y="18"/>
                  </a:moveTo>
                  <a:lnTo>
                    <a:pt x="54" y="18"/>
                  </a:lnTo>
                  <a:lnTo>
                    <a:pt x="54" y="15"/>
                  </a:lnTo>
                  <a:lnTo>
                    <a:pt x="54" y="12"/>
                  </a:lnTo>
                  <a:lnTo>
                    <a:pt x="55" y="10"/>
                  </a:lnTo>
                  <a:lnTo>
                    <a:pt x="55" y="8"/>
                  </a:lnTo>
                  <a:lnTo>
                    <a:pt x="55" y="6"/>
                  </a:lnTo>
                  <a:lnTo>
                    <a:pt x="55" y="4"/>
                  </a:lnTo>
                  <a:lnTo>
                    <a:pt x="54" y="2"/>
                  </a:lnTo>
                  <a:lnTo>
                    <a:pt x="52" y="0"/>
                  </a:lnTo>
                  <a:lnTo>
                    <a:pt x="47" y="7"/>
                  </a:lnTo>
                  <a:lnTo>
                    <a:pt x="48" y="7"/>
                  </a:lnTo>
                  <a:lnTo>
                    <a:pt x="46" y="11"/>
                  </a:lnTo>
                  <a:lnTo>
                    <a:pt x="34" y="2"/>
                  </a:lnTo>
                  <a:lnTo>
                    <a:pt x="30" y="7"/>
                  </a:lnTo>
                  <a:lnTo>
                    <a:pt x="31" y="7"/>
                  </a:lnTo>
                  <a:lnTo>
                    <a:pt x="32" y="9"/>
                  </a:lnTo>
                  <a:lnTo>
                    <a:pt x="32" y="10"/>
                  </a:lnTo>
                  <a:lnTo>
                    <a:pt x="31" y="12"/>
                  </a:lnTo>
                  <a:lnTo>
                    <a:pt x="28" y="10"/>
                  </a:lnTo>
                  <a:lnTo>
                    <a:pt x="25" y="9"/>
                  </a:lnTo>
                  <a:lnTo>
                    <a:pt x="23" y="8"/>
                  </a:lnTo>
                  <a:lnTo>
                    <a:pt x="21" y="7"/>
                  </a:lnTo>
                  <a:lnTo>
                    <a:pt x="19" y="9"/>
                  </a:lnTo>
                  <a:lnTo>
                    <a:pt x="19" y="13"/>
                  </a:lnTo>
                  <a:lnTo>
                    <a:pt x="19" y="16"/>
                  </a:lnTo>
                  <a:lnTo>
                    <a:pt x="18" y="18"/>
                  </a:lnTo>
                  <a:lnTo>
                    <a:pt x="15" y="16"/>
                  </a:lnTo>
                  <a:lnTo>
                    <a:pt x="12" y="16"/>
                  </a:lnTo>
                  <a:lnTo>
                    <a:pt x="9" y="16"/>
                  </a:lnTo>
                  <a:lnTo>
                    <a:pt x="8" y="15"/>
                  </a:lnTo>
                  <a:lnTo>
                    <a:pt x="4" y="20"/>
                  </a:lnTo>
                  <a:lnTo>
                    <a:pt x="5" y="22"/>
                  </a:lnTo>
                  <a:lnTo>
                    <a:pt x="6" y="23"/>
                  </a:lnTo>
                  <a:lnTo>
                    <a:pt x="8" y="25"/>
                  </a:lnTo>
                  <a:lnTo>
                    <a:pt x="8" y="27"/>
                  </a:lnTo>
                  <a:lnTo>
                    <a:pt x="6" y="31"/>
                  </a:lnTo>
                  <a:lnTo>
                    <a:pt x="5" y="30"/>
                  </a:lnTo>
                  <a:lnTo>
                    <a:pt x="0" y="37"/>
                  </a:lnTo>
                  <a:lnTo>
                    <a:pt x="5" y="43"/>
                  </a:lnTo>
                  <a:lnTo>
                    <a:pt x="4" y="44"/>
                  </a:lnTo>
                  <a:lnTo>
                    <a:pt x="9" y="48"/>
                  </a:lnTo>
                  <a:lnTo>
                    <a:pt x="3" y="56"/>
                  </a:lnTo>
                  <a:lnTo>
                    <a:pt x="4" y="59"/>
                  </a:lnTo>
                  <a:lnTo>
                    <a:pt x="8" y="62"/>
                  </a:lnTo>
                  <a:lnTo>
                    <a:pt x="9" y="61"/>
                  </a:lnTo>
                  <a:lnTo>
                    <a:pt x="12" y="61"/>
                  </a:lnTo>
                  <a:lnTo>
                    <a:pt x="14" y="59"/>
                  </a:lnTo>
                  <a:lnTo>
                    <a:pt x="16" y="58"/>
                  </a:lnTo>
                  <a:lnTo>
                    <a:pt x="22" y="61"/>
                  </a:lnTo>
                  <a:lnTo>
                    <a:pt x="21" y="63"/>
                  </a:lnTo>
                  <a:lnTo>
                    <a:pt x="21" y="65"/>
                  </a:lnTo>
                  <a:lnTo>
                    <a:pt x="22" y="67"/>
                  </a:lnTo>
                  <a:lnTo>
                    <a:pt x="21" y="68"/>
                  </a:lnTo>
                  <a:lnTo>
                    <a:pt x="26" y="72"/>
                  </a:lnTo>
                  <a:lnTo>
                    <a:pt x="27" y="70"/>
                  </a:lnTo>
                  <a:lnTo>
                    <a:pt x="31" y="69"/>
                  </a:lnTo>
                  <a:lnTo>
                    <a:pt x="35" y="67"/>
                  </a:lnTo>
                  <a:lnTo>
                    <a:pt x="38" y="65"/>
                  </a:lnTo>
                  <a:lnTo>
                    <a:pt x="40" y="65"/>
                  </a:lnTo>
                  <a:lnTo>
                    <a:pt x="40" y="67"/>
                  </a:lnTo>
                  <a:lnTo>
                    <a:pt x="42" y="69"/>
                  </a:lnTo>
                  <a:lnTo>
                    <a:pt x="44" y="71"/>
                  </a:lnTo>
                  <a:lnTo>
                    <a:pt x="47" y="72"/>
                  </a:lnTo>
                  <a:lnTo>
                    <a:pt x="48" y="71"/>
                  </a:lnTo>
                  <a:lnTo>
                    <a:pt x="49" y="72"/>
                  </a:lnTo>
                  <a:lnTo>
                    <a:pt x="52" y="73"/>
                  </a:lnTo>
                  <a:lnTo>
                    <a:pt x="55" y="74"/>
                  </a:lnTo>
                  <a:lnTo>
                    <a:pt x="57" y="72"/>
                  </a:lnTo>
                  <a:lnTo>
                    <a:pt x="56" y="69"/>
                  </a:lnTo>
                  <a:lnTo>
                    <a:pt x="56" y="67"/>
                  </a:lnTo>
                  <a:lnTo>
                    <a:pt x="56" y="64"/>
                  </a:lnTo>
                  <a:lnTo>
                    <a:pt x="55" y="61"/>
                  </a:lnTo>
                  <a:lnTo>
                    <a:pt x="55" y="65"/>
                  </a:lnTo>
                  <a:lnTo>
                    <a:pt x="56" y="65"/>
                  </a:lnTo>
                  <a:lnTo>
                    <a:pt x="57" y="62"/>
                  </a:lnTo>
                  <a:lnTo>
                    <a:pt x="57" y="57"/>
                  </a:lnTo>
                  <a:lnTo>
                    <a:pt x="63" y="62"/>
                  </a:lnTo>
                  <a:lnTo>
                    <a:pt x="65" y="61"/>
                  </a:lnTo>
                  <a:lnTo>
                    <a:pt x="69" y="59"/>
                  </a:lnTo>
                  <a:lnTo>
                    <a:pt x="72" y="56"/>
                  </a:lnTo>
                  <a:lnTo>
                    <a:pt x="75" y="53"/>
                  </a:lnTo>
                  <a:lnTo>
                    <a:pt x="73" y="52"/>
                  </a:lnTo>
                  <a:lnTo>
                    <a:pt x="71" y="51"/>
                  </a:lnTo>
                  <a:lnTo>
                    <a:pt x="68" y="51"/>
                  </a:lnTo>
                  <a:lnTo>
                    <a:pt x="66" y="50"/>
                  </a:lnTo>
                  <a:lnTo>
                    <a:pt x="68" y="47"/>
                  </a:lnTo>
                  <a:lnTo>
                    <a:pt x="71" y="44"/>
                  </a:lnTo>
                  <a:lnTo>
                    <a:pt x="73" y="40"/>
                  </a:lnTo>
                  <a:lnTo>
                    <a:pt x="75" y="39"/>
                  </a:lnTo>
                  <a:lnTo>
                    <a:pt x="77" y="40"/>
                  </a:lnTo>
                  <a:lnTo>
                    <a:pt x="79" y="37"/>
                  </a:lnTo>
                  <a:lnTo>
                    <a:pt x="80" y="36"/>
                  </a:lnTo>
                  <a:lnTo>
                    <a:pt x="79" y="32"/>
                  </a:lnTo>
                  <a:lnTo>
                    <a:pt x="77" y="29"/>
                  </a:lnTo>
                  <a:lnTo>
                    <a:pt x="75" y="27"/>
                  </a:lnTo>
                  <a:lnTo>
                    <a:pt x="73" y="25"/>
                  </a:lnTo>
                  <a:lnTo>
                    <a:pt x="72" y="25"/>
                  </a:lnTo>
                  <a:lnTo>
                    <a:pt x="69" y="26"/>
                  </a:lnTo>
                  <a:lnTo>
                    <a:pt x="62" y="22"/>
                  </a:lnTo>
                  <a:lnTo>
                    <a:pt x="70" y="12"/>
                  </a:lnTo>
                  <a:lnTo>
                    <a:pt x="69" y="9"/>
                  </a:lnTo>
                  <a:lnTo>
                    <a:pt x="64" y="6"/>
                  </a:lnTo>
                  <a:lnTo>
                    <a:pt x="59" y="12"/>
                  </a:lnTo>
                  <a:lnTo>
                    <a:pt x="57" y="11"/>
                  </a:lnTo>
                  <a:lnTo>
                    <a:pt x="55" y="17"/>
                  </a:lnTo>
                  <a:lnTo>
                    <a:pt x="54" y="18"/>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734" name="Freeform 178"/>
            <p:cNvSpPr>
              <a:spLocks/>
            </p:cNvSpPr>
            <p:nvPr/>
          </p:nvSpPr>
          <p:spPr bwMode="auto">
            <a:xfrm>
              <a:off x="645" y="2975"/>
              <a:ext cx="64" cy="67"/>
            </a:xfrm>
            <a:custGeom>
              <a:avLst/>
              <a:gdLst>
                <a:gd name="T0" fmla="*/ 3 w 76"/>
                <a:gd name="T1" fmla="*/ 14 h 69"/>
                <a:gd name="T2" fmla="*/ 3 w 76"/>
                <a:gd name="T3" fmla="*/ 9 h 69"/>
                <a:gd name="T4" fmla="*/ 3 w 76"/>
                <a:gd name="T5" fmla="*/ 6 h 69"/>
                <a:gd name="T6" fmla="*/ 3 w 76"/>
                <a:gd name="T7" fmla="*/ 2 h 69"/>
                <a:gd name="T8" fmla="*/ 3 w 76"/>
                <a:gd name="T9" fmla="*/ 6 h 69"/>
                <a:gd name="T10" fmla="*/ 3 w 76"/>
                <a:gd name="T11" fmla="*/ 10 h 69"/>
                <a:gd name="T12" fmla="*/ 3 w 76"/>
                <a:gd name="T13" fmla="*/ 6 h 69"/>
                <a:gd name="T14" fmla="*/ 3 w 76"/>
                <a:gd name="T15" fmla="*/ 8 h 69"/>
                <a:gd name="T16" fmla="*/ 3 w 76"/>
                <a:gd name="T17" fmla="*/ 11 h 69"/>
                <a:gd name="T18" fmla="*/ 3 w 76"/>
                <a:gd name="T19" fmla="*/ 8 h 69"/>
                <a:gd name="T20" fmla="*/ 3 w 76"/>
                <a:gd name="T21" fmla="*/ 7 h 69"/>
                <a:gd name="T22" fmla="*/ 3 w 76"/>
                <a:gd name="T23" fmla="*/ 12 h 69"/>
                <a:gd name="T24" fmla="*/ 3 w 76"/>
                <a:gd name="T25" fmla="*/ 17 h 69"/>
                <a:gd name="T26" fmla="*/ 3 w 76"/>
                <a:gd name="T27" fmla="*/ 15 h 69"/>
                <a:gd name="T28" fmla="*/ 3 w 76"/>
                <a:gd name="T29" fmla="*/ 14 h 69"/>
                <a:gd name="T30" fmla="*/ 3 w 76"/>
                <a:gd name="T31" fmla="*/ 17 h 69"/>
                <a:gd name="T32" fmla="*/ 3 w 76"/>
                <a:gd name="T33" fmla="*/ 17 h 69"/>
                <a:gd name="T34" fmla="*/ 3 w 76"/>
                <a:gd name="T35" fmla="*/ 17 h 69"/>
                <a:gd name="T36" fmla="*/ 3 w 76"/>
                <a:gd name="T37" fmla="*/ 17 h 69"/>
                <a:gd name="T38" fmla="*/ 0 w 76"/>
                <a:gd name="T39" fmla="*/ 17 h 69"/>
                <a:gd name="T40" fmla="*/ 3 w 76"/>
                <a:gd name="T41" fmla="*/ 17 h 69"/>
                <a:gd name="T42" fmla="*/ 3 w 76"/>
                <a:gd name="T43" fmla="*/ 17 h 69"/>
                <a:gd name="T44" fmla="*/ 3 w 76"/>
                <a:gd name="T45" fmla="*/ 17 h 69"/>
                <a:gd name="T46" fmla="*/ 3 w 76"/>
                <a:gd name="T47" fmla="*/ 17 h 69"/>
                <a:gd name="T48" fmla="*/ 3 w 76"/>
                <a:gd name="T49" fmla="*/ 17 h 69"/>
                <a:gd name="T50" fmla="*/ 3 w 76"/>
                <a:gd name="T51" fmla="*/ 17 h 69"/>
                <a:gd name="T52" fmla="*/ 3 w 76"/>
                <a:gd name="T53" fmla="*/ 17 h 69"/>
                <a:gd name="T54" fmla="*/ 3 w 76"/>
                <a:gd name="T55" fmla="*/ 17 h 69"/>
                <a:gd name="T56" fmla="*/ 3 w 76"/>
                <a:gd name="T57" fmla="*/ 17 h 69"/>
                <a:gd name="T58" fmla="*/ 3 w 76"/>
                <a:gd name="T59" fmla="*/ 17 h 69"/>
                <a:gd name="T60" fmla="*/ 3 w 76"/>
                <a:gd name="T61" fmla="*/ 17 h 69"/>
                <a:gd name="T62" fmla="*/ 3 w 76"/>
                <a:gd name="T63" fmla="*/ 17 h 69"/>
                <a:gd name="T64" fmla="*/ 3 w 76"/>
                <a:gd name="T65" fmla="*/ 17 h 69"/>
                <a:gd name="T66" fmla="*/ 3 w 76"/>
                <a:gd name="T67" fmla="*/ 17 h 69"/>
                <a:gd name="T68" fmla="*/ 3 w 76"/>
                <a:gd name="T69" fmla="*/ 17 h 69"/>
                <a:gd name="T70" fmla="*/ 3 w 76"/>
                <a:gd name="T71" fmla="*/ 17 h 69"/>
                <a:gd name="T72" fmla="*/ 3 w 76"/>
                <a:gd name="T73" fmla="*/ 17 h 69"/>
                <a:gd name="T74" fmla="*/ 3 w 76"/>
                <a:gd name="T75" fmla="*/ 17 h 69"/>
                <a:gd name="T76" fmla="*/ 3 w 76"/>
                <a:gd name="T77" fmla="*/ 17 h 69"/>
                <a:gd name="T78" fmla="*/ 3 w 76"/>
                <a:gd name="T79" fmla="*/ 17 h 69"/>
                <a:gd name="T80" fmla="*/ 3 w 76"/>
                <a:gd name="T81" fmla="*/ 17 h 69"/>
                <a:gd name="T82" fmla="*/ 3 w 76"/>
                <a:gd name="T83" fmla="*/ 17 h 69"/>
                <a:gd name="T84" fmla="*/ 3 w 76"/>
                <a:gd name="T85" fmla="*/ 17 h 69"/>
                <a:gd name="T86" fmla="*/ 3 w 76"/>
                <a:gd name="T87" fmla="*/ 17 h 69"/>
                <a:gd name="T88" fmla="*/ 3 w 76"/>
                <a:gd name="T89" fmla="*/ 17 h 69"/>
                <a:gd name="T90" fmla="*/ 3 w 76"/>
                <a:gd name="T91" fmla="*/ 17 h 69"/>
                <a:gd name="T92" fmla="*/ 3 w 76"/>
                <a:gd name="T93" fmla="*/ 17 h 69"/>
                <a:gd name="T94" fmla="*/ 3 w 76"/>
                <a:gd name="T95" fmla="*/ 17 h 69"/>
                <a:gd name="T96" fmla="*/ 3 w 76"/>
                <a:gd name="T97" fmla="*/ 17 h 69"/>
                <a:gd name="T98" fmla="*/ 3 w 76"/>
                <a:gd name="T99" fmla="*/ 17 h 69"/>
                <a:gd name="T100" fmla="*/ 3 w 76"/>
                <a:gd name="T101" fmla="*/ 12 h 69"/>
                <a:gd name="T102" fmla="*/ 3 w 76"/>
                <a:gd name="T103" fmla="*/ 6 h 69"/>
                <a:gd name="T104" fmla="*/ 3 w 76"/>
                <a:gd name="T105" fmla="*/ 10 h 69"/>
                <a:gd name="T106" fmla="*/ 3 w 76"/>
                <a:gd name="T107" fmla="*/ 17 h 6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76"/>
                <a:gd name="T163" fmla="*/ 0 h 69"/>
                <a:gd name="T164" fmla="*/ 76 w 76"/>
                <a:gd name="T165" fmla="*/ 69 h 6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76" h="69">
                  <a:moveTo>
                    <a:pt x="51" y="17"/>
                  </a:moveTo>
                  <a:lnTo>
                    <a:pt x="51" y="14"/>
                  </a:lnTo>
                  <a:lnTo>
                    <a:pt x="51" y="12"/>
                  </a:lnTo>
                  <a:lnTo>
                    <a:pt x="52" y="9"/>
                  </a:lnTo>
                  <a:lnTo>
                    <a:pt x="52" y="7"/>
                  </a:lnTo>
                  <a:lnTo>
                    <a:pt x="52" y="6"/>
                  </a:lnTo>
                  <a:lnTo>
                    <a:pt x="52" y="4"/>
                  </a:lnTo>
                  <a:lnTo>
                    <a:pt x="51" y="2"/>
                  </a:lnTo>
                  <a:lnTo>
                    <a:pt x="49" y="0"/>
                  </a:lnTo>
                  <a:lnTo>
                    <a:pt x="44" y="6"/>
                  </a:lnTo>
                  <a:lnTo>
                    <a:pt x="45" y="7"/>
                  </a:lnTo>
                  <a:lnTo>
                    <a:pt x="44" y="10"/>
                  </a:lnTo>
                  <a:lnTo>
                    <a:pt x="31" y="2"/>
                  </a:lnTo>
                  <a:lnTo>
                    <a:pt x="28" y="6"/>
                  </a:lnTo>
                  <a:lnTo>
                    <a:pt x="29" y="7"/>
                  </a:lnTo>
                  <a:lnTo>
                    <a:pt x="30" y="8"/>
                  </a:lnTo>
                  <a:lnTo>
                    <a:pt x="30" y="9"/>
                  </a:lnTo>
                  <a:lnTo>
                    <a:pt x="29" y="11"/>
                  </a:lnTo>
                  <a:lnTo>
                    <a:pt x="26" y="9"/>
                  </a:lnTo>
                  <a:lnTo>
                    <a:pt x="23" y="8"/>
                  </a:lnTo>
                  <a:lnTo>
                    <a:pt x="21" y="7"/>
                  </a:lnTo>
                  <a:lnTo>
                    <a:pt x="19" y="7"/>
                  </a:lnTo>
                  <a:lnTo>
                    <a:pt x="18" y="9"/>
                  </a:lnTo>
                  <a:lnTo>
                    <a:pt x="17" y="12"/>
                  </a:lnTo>
                  <a:lnTo>
                    <a:pt x="17" y="15"/>
                  </a:lnTo>
                  <a:lnTo>
                    <a:pt x="17" y="17"/>
                  </a:lnTo>
                  <a:lnTo>
                    <a:pt x="14" y="16"/>
                  </a:lnTo>
                  <a:lnTo>
                    <a:pt x="11" y="15"/>
                  </a:lnTo>
                  <a:lnTo>
                    <a:pt x="8" y="15"/>
                  </a:lnTo>
                  <a:lnTo>
                    <a:pt x="7" y="14"/>
                  </a:lnTo>
                  <a:lnTo>
                    <a:pt x="4" y="19"/>
                  </a:lnTo>
                  <a:lnTo>
                    <a:pt x="5" y="21"/>
                  </a:lnTo>
                  <a:lnTo>
                    <a:pt x="5" y="20"/>
                  </a:lnTo>
                  <a:lnTo>
                    <a:pt x="5" y="21"/>
                  </a:lnTo>
                  <a:lnTo>
                    <a:pt x="6" y="21"/>
                  </a:lnTo>
                  <a:lnTo>
                    <a:pt x="8" y="23"/>
                  </a:lnTo>
                  <a:lnTo>
                    <a:pt x="8" y="26"/>
                  </a:lnTo>
                  <a:lnTo>
                    <a:pt x="6" y="28"/>
                  </a:lnTo>
                  <a:lnTo>
                    <a:pt x="5" y="28"/>
                  </a:lnTo>
                  <a:lnTo>
                    <a:pt x="0" y="34"/>
                  </a:lnTo>
                  <a:lnTo>
                    <a:pt x="5" y="40"/>
                  </a:lnTo>
                  <a:lnTo>
                    <a:pt x="4" y="41"/>
                  </a:lnTo>
                  <a:lnTo>
                    <a:pt x="8" y="45"/>
                  </a:lnTo>
                  <a:lnTo>
                    <a:pt x="3" y="51"/>
                  </a:lnTo>
                  <a:lnTo>
                    <a:pt x="4" y="54"/>
                  </a:lnTo>
                  <a:lnTo>
                    <a:pt x="8" y="58"/>
                  </a:lnTo>
                  <a:lnTo>
                    <a:pt x="8" y="56"/>
                  </a:lnTo>
                  <a:lnTo>
                    <a:pt x="11" y="56"/>
                  </a:lnTo>
                  <a:lnTo>
                    <a:pt x="13" y="55"/>
                  </a:lnTo>
                  <a:lnTo>
                    <a:pt x="15" y="53"/>
                  </a:lnTo>
                  <a:lnTo>
                    <a:pt x="20" y="56"/>
                  </a:lnTo>
                  <a:lnTo>
                    <a:pt x="19" y="58"/>
                  </a:lnTo>
                  <a:lnTo>
                    <a:pt x="19" y="60"/>
                  </a:lnTo>
                  <a:lnTo>
                    <a:pt x="20" y="62"/>
                  </a:lnTo>
                  <a:lnTo>
                    <a:pt x="19" y="63"/>
                  </a:lnTo>
                  <a:lnTo>
                    <a:pt x="24" y="66"/>
                  </a:lnTo>
                  <a:lnTo>
                    <a:pt x="25" y="64"/>
                  </a:lnTo>
                  <a:lnTo>
                    <a:pt x="29" y="64"/>
                  </a:lnTo>
                  <a:lnTo>
                    <a:pt x="32" y="62"/>
                  </a:lnTo>
                  <a:lnTo>
                    <a:pt x="35" y="60"/>
                  </a:lnTo>
                  <a:lnTo>
                    <a:pt x="38" y="60"/>
                  </a:lnTo>
                  <a:lnTo>
                    <a:pt x="38" y="62"/>
                  </a:lnTo>
                  <a:lnTo>
                    <a:pt x="40" y="63"/>
                  </a:lnTo>
                  <a:lnTo>
                    <a:pt x="42" y="65"/>
                  </a:lnTo>
                  <a:lnTo>
                    <a:pt x="44" y="67"/>
                  </a:lnTo>
                  <a:lnTo>
                    <a:pt x="45" y="65"/>
                  </a:lnTo>
                  <a:lnTo>
                    <a:pt x="46" y="66"/>
                  </a:lnTo>
                  <a:lnTo>
                    <a:pt x="49" y="68"/>
                  </a:lnTo>
                  <a:lnTo>
                    <a:pt x="52" y="68"/>
                  </a:lnTo>
                  <a:lnTo>
                    <a:pt x="53" y="66"/>
                  </a:lnTo>
                  <a:lnTo>
                    <a:pt x="53" y="64"/>
                  </a:lnTo>
                  <a:lnTo>
                    <a:pt x="53" y="62"/>
                  </a:lnTo>
                  <a:lnTo>
                    <a:pt x="53" y="59"/>
                  </a:lnTo>
                  <a:lnTo>
                    <a:pt x="52" y="56"/>
                  </a:lnTo>
                  <a:lnTo>
                    <a:pt x="52" y="60"/>
                  </a:lnTo>
                  <a:lnTo>
                    <a:pt x="53" y="60"/>
                  </a:lnTo>
                  <a:lnTo>
                    <a:pt x="54" y="57"/>
                  </a:lnTo>
                  <a:lnTo>
                    <a:pt x="54" y="52"/>
                  </a:lnTo>
                  <a:lnTo>
                    <a:pt x="59" y="58"/>
                  </a:lnTo>
                  <a:lnTo>
                    <a:pt x="61" y="56"/>
                  </a:lnTo>
                  <a:lnTo>
                    <a:pt x="65" y="54"/>
                  </a:lnTo>
                  <a:lnTo>
                    <a:pt x="68" y="51"/>
                  </a:lnTo>
                  <a:lnTo>
                    <a:pt x="70" y="49"/>
                  </a:lnTo>
                  <a:lnTo>
                    <a:pt x="68" y="48"/>
                  </a:lnTo>
                  <a:lnTo>
                    <a:pt x="67" y="48"/>
                  </a:lnTo>
                  <a:lnTo>
                    <a:pt x="64" y="47"/>
                  </a:lnTo>
                  <a:lnTo>
                    <a:pt x="62" y="46"/>
                  </a:lnTo>
                  <a:lnTo>
                    <a:pt x="63" y="43"/>
                  </a:lnTo>
                  <a:lnTo>
                    <a:pt x="67" y="40"/>
                  </a:lnTo>
                  <a:lnTo>
                    <a:pt x="68" y="38"/>
                  </a:lnTo>
                  <a:lnTo>
                    <a:pt x="70" y="36"/>
                  </a:lnTo>
                  <a:lnTo>
                    <a:pt x="72" y="37"/>
                  </a:lnTo>
                  <a:lnTo>
                    <a:pt x="74" y="35"/>
                  </a:lnTo>
                  <a:lnTo>
                    <a:pt x="75" y="33"/>
                  </a:lnTo>
                  <a:lnTo>
                    <a:pt x="74" y="29"/>
                  </a:lnTo>
                  <a:lnTo>
                    <a:pt x="72" y="27"/>
                  </a:lnTo>
                  <a:lnTo>
                    <a:pt x="70" y="25"/>
                  </a:lnTo>
                  <a:lnTo>
                    <a:pt x="68" y="23"/>
                  </a:lnTo>
                  <a:lnTo>
                    <a:pt x="65" y="25"/>
                  </a:lnTo>
                  <a:lnTo>
                    <a:pt x="58" y="21"/>
                  </a:lnTo>
                  <a:lnTo>
                    <a:pt x="66" y="12"/>
                  </a:lnTo>
                  <a:lnTo>
                    <a:pt x="65" y="9"/>
                  </a:lnTo>
                  <a:lnTo>
                    <a:pt x="60" y="6"/>
                  </a:lnTo>
                  <a:lnTo>
                    <a:pt x="56" y="12"/>
                  </a:lnTo>
                  <a:lnTo>
                    <a:pt x="54" y="10"/>
                  </a:lnTo>
                  <a:lnTo>
                    <a:pt x="52" y="16"/>
                  </a:lnTo>
                  <a:lnTo>
                    <a:pt x="51" y="17"/>
                  </a:lnTo>
                </a:path>
              </a:pathLst>
            </a:custGeom>
            <a:solidFill>
              <a:srgbClr val="FF606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735" name="Freeform 179"/>
            <p:cNvSpPr>
              <a:spLocks/>
            </p:cNvSpPr>
            <p:nvPr/>
          </p:nvSpPr>
          <p:spPr bwMode="auto">
            <a:xfrm>
              <a:off x="645" y="2975"/>
              <a:ext cx="68" cy="71"/>
            </a:xfrm>
            <a:custGeom>
              <a:avLst/>
              <a:gdLst>
                <a:gd name="T0" fmla="*/ 2 w 82"/>
                <a:gd name="T1" fmla="*/ 12 h 74"/>
                <a:gd name="T2" fmla="*/ 2 w 82"/>
                <a:gd name="T3" fmla="*/ 12 h 74"/>
                <a:gd name="T4" fmla="*/ 2 w 82"/>
                <a:gd name="T5" fmla="*/ 8 h 74"/>
                <a:gd name="T6" fmla="*/ 2 w 82"/>
                <a:gd name="T7" fmla="*/ 4 h 74"/>
                <a:gd name="T8" fmla="*/ 2 w 82"/>
                <a:gd name="T9" fmla="*/ 0 h 74"/>
                <a:gd name="T10" fmla="*/ 2 w 82"/>
                <a:gd name="T11" fmla="*/ 7 h 74"/>
                <a:gd name="T12" fmla="*/ 2 w 82"/>
                <a:gd name="T13" fmla="*/ 2 h 74"/>
                <a:gd name="T14" fmla="*/ 2 w 82"/>
                <a:gd name="T15" fmla="*/ 7 h 74"/>
                <a:gd name="T16" fmla="*/ 2 w 82"/>
                <a:gd name="T17" fmla="*/ 10 h 74"/>
                <a:gd name="T18" fmla="*/ 2 w 82"/>
                <a:gd name="T19" fmla="*/ 10 h 74"/>
                <a:gd name="T20" fmla="*/ 2 w 82"/>
                <a:gd name="T21" fmla="*/ 8 h 74"/>
                <a:gd name="T22" fmla="*/ 2 w 82"/>
                <a:gd name="T23" fmla="*/ 10 h 74"/>
                <a:gd name="T24" fmla="*/ 2 w 82"/>
                <a:gd name="T25" fmla="*/ 12 h 74"/>
                <a:gd name="T26" fmla="*/ 2 w 82"/>
                <a:gd name="T27" fmla="*/ 12 h 74"/>
                <a:gd name="T28" fmla="*/ 2 w 82"/>
                <a:gd name="T29" fmla="*/ 12 h 74"/>
                <a:gd name="T30" fmla="*/ 2 w 82"/>
                <a:gd name="T31" fmla="*/ 12 h 74"/>
                <a:gd name="T32" fmla="*/ 2 w 82"/>
                <a:gd name="T33" fmla="*/ 12 h 74"/>
                <a:gd name="T34" fmla="*/ 2 w 82"/>
                <a:gd name="T35" fmla="*/ 12 h 74"/>
                <a:gd name="T36" fmla="*/ 2 w 82"/>
                <a:gd name="T37" fmla="*/ 12 h 74"/>
                <a:gd name="T38" fmla="*/ 2 w 82"/>
                <a:gd name="T39" fmla="*/ 12 h 74"/>
                <a:gd name="T40" fmla="*/ 2 w 82"/>
                <a:gd name="T41" fmla="*/ 12 h 74"/>
                <a:gd name="T42" fmla="*/ 2 w 82"/>
                <a:gd name="T43" fmla="*/ 12 h 74"/>
                <a:gd name="T44" fmla="*/ 2 w 82"/>
                <a:gd name="T45" fmla="*/ 12 h 74"/>
                <a:gd name="T46" fmla="*/ 2 w 82"/>
                <a:gd name="T47" fmla="*/ 12 h 74"/>
                <a:gd name="T48" fmla="*/ 2 w 82"/>
                <a:gd name="T49" fmla="*/ 12 h 74"/>
                <a:gd name="T50" fmla="*/ 2 w 82"/>
                <a:gd name="T51" fmla="*/ 12 h 74"/>
                <a:gd name="T52" fmla="*/ 2 w 82"/>
                <a:gd name="T53" fmla="*/ 12 h 74"/>
                <a:gd name="T54" fmla="*/ 2 w 82"/>
                <a:gd name="T55" fmla="*/ 12 h 74"/>
                <a:gd name="T56" fmla="*/ 2 w 82"/>
                <a:gd name="T57" fmla="*/ 12 h 74"/>
                <a:gd name="T58" fmla="*/ 2 w 82"/>
                <a:gd name="T59" fmla="*/ 12 h 74"/>
                <a:gd name="T60" fmla="*/ 2 w 82"/>
                <a:gd name="T61" fmla="*/ 12 h 74"/>
                <a:gd name="T62" fmla="*/ 2 w 82"/>
                <a:gd name="T63" fmla="*/ 12 h 74"/>
                <a:gd name="T64" fmla="*/ 2 w 82"/>
                <a:gd name="T65" fmla="*/ 12 h 74"/>
                <a:gd name="T66" fmla="*/ 2 w 82"/>
                <a:gd name="T67" fmla="*/ 12 h 74"/>
                <a:gd name="T68" fmla="*/ 2 w 82"/>
                <a:gd name="T69" fmla="*/ 12 h 74"/>
                <a:gd name="T70" fmla="*/ 2 w 82"/>
                <a:gd name="T71" fmla="*/ 12 h 74"/>
                <a:gd name="T72" fmla="*/ 2 w 82"/>
                <a:gd name="T73" fmla="*/ 12 h 74"/>
                <a:gd name="T74" fmla="*/ 2 w 82"/>
                <a:gd name="T75" fmla="*/ 12 h 74"/>
                <a:gd name="T76" fmla="*/ 2 w 82"/>
                <a:gd name="T77" fmla="*/ 12 h 74"/>
                <a:gd name="T78" fmla="*/ 2 w 82"/>
                <a:gd name="T79" fmla="*/ 12 h 74"/>
                <a:gd name="T80" fmla="*/ 2 w 82"/>
                <a:gd name="T81" fmla="*/ 12 h 74"/>
                <a:gd name="T82" fmla="*/ 2 w 82"/>
                <a:gd name="T83" fmla="*/ 12 h 74"/>
                <a:gd name="T84" fmla="*/ 2 w 82"/>
                <a:gd name="T85" fmla="*/ 12 h 74"/>
                <a:gd name="T86" fmla="*/ 2 w 82"/>
                <a:gd name="T87" fmla="*/ 12 h 74"/>
                <a:gd name="T88" fmla="*/ 2 w 82"/>
                <a:gd name="T89" fmla="*/ 12 h 74"/>
                <a:gd name="T90" fmla="*/ 2 w 82"/>
                <a:gd name="T91" fmla="*/ 12 h 74"/>
                <a:gd name="T92" fmla="*/ 2 w 82"/>
                <a:gd name="T93" fmla="*/ 12 h 74"/>
                <a:gd name="T94" fmla="*/ 2 w 82"/>
                <a:gd name="T95" fmla="*/ 12 h 74"/>
                <a:gd name="T96" fmla="*/ 2 w 82"/>
                <a:gd name="T97" fmla="*/ 12 h 74"/>
                <a:gd name="T98" fmla="*/ 2 w 82"/>
                <a:gd name="T99" fmla="*/ 12 h 74"/>
                <a:gd name="T100" fmla="*/ 2 w 82"/>
                <a:gd name="T101" fmla="*/ 12 h 74"/>
                <a:gd name="T102" fmla="*/ 2 w 82"/>
                <a:gd name="T103" fmla="*/ 10 h 74"/>
                <a:gd name="T104" fmla="*/ 2 w 82"/>
                <a:gd name="T105" fmla="*/ 12 h 74"/>
                <a:gd name="T106" fmla="*/ 2 w 82"/>
                <a:gd name="T107" fmla="*/ 12 h 7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82"/>
                <a:gd name="T163" fmla="*/ 0 h 74"/>
                <a:gd name="T164" fmla="*/ 82 w 82"/>
                <a:gd name="T165" fmla="*/ 74 h 7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82" h="74">
                  <a:moveTo>
                    <a:pt x="55" y="18"/>
                  </a:moveTo>
                  <a:lnTo>
                    <a:pt x="55" y="18"/>
                  </a:lnTo>
                  <a:lnTo>
                    <a:pt x="55" y="15"/>
                  </a:lnTo>
                  <a:lnTo>
                    <a:pt x="55" y="13"/>
                  </a:lnTo>
                  <a:lnTo>
                    <a:pt x="56" y="10"/>
                  </a:lnTo>
                  <a:lnTo>
                    <a:pt x="56" y="8"/>
                  </a:lnTo>
                  <a:lnTo>
                    <a:pt x="56" y="6"/>
                  </a:lnTo>
                  <a:lnTo>
                    <a:pt x="56" y="4"/>
                  </a:lnTo>
                  <a:lnTo>
                    <a:pt x="55" y="2"/>
                  </a:lnTo>
                  <a:lnTo>
                    <a:pt x="53" y="0"/>
                  </a:lnTo>
                  <a:lnTo>
                    <a:pt x="48" y="6"/>
                  </a:lnTo>
                  <a:lnTo>
                    <a:pt x="49" y="7"/>
                  </a:lnTo>
                  <a:lnTo>
                    <a:pt x="48" y="11"/>
                  </a:lnTo>
                  <a:lnTo>
                    <a:pt x="34" y="2"/>
                  </a:lnTo>
                  <a:lnTo>
                    <a:pt x="30" y="6"/>
                  </a:lnTo>
                  <a:lnTo>
                    <a:pt x="31" y="7"/>
                  </a:lnTo>
                  <a:lnTo>
                    <a:pt x="32" y="9"/>
                  </a:lnTo>
                  <a:lnTo>
                    <a:pt x="32" y="10"/>
                  </a:lnTo>
                  <a:lnTo>
                    <a:pt x="31" y="12"/>
                  </a:lnTo>
                  <a:lnTo>
                    <a:pt x="28" y="10"/>
                  </a:lnTo>
                  <a:lnTo>
                    <a:pt x="25" y="9"/>
                  </a:lnTo>
                  <a:lnTo>
                    <a:pt x="22" y="8"/>
                  </a:lnTo>
                  <a:lnTo>
                    <a:pt x="20" y="7"/>
                  </a:lnTo>
                  <a:lnTo>
                    <a:pt x="19" y="10"/>
                  </a:lnTo>
                  <a:lnTo>
                    <a:pt x="18" y="13"/>
                  </a:lnTo>
                  <a:lnTo>
                    <a:pt x="18" y="16"/>
                  </a:lnTo>
                  <a:lnTo>
                    <a:pt x="18" y="18"/>
                  </a:lnTo>
                  <a:lnTo>
                    <a:pt x="15" y="17"/>
                  </a:lnTo>
                  <a:lnTo>
                    <a:pt x="12" y="16"/>
                  </a:lnTo>
                  <a:lnTo>
                    <a:pt x="9" y="16"/>
                  </a:lnTo>
                  <a:lnTo>
                    <a:pt x="7" y="15"/>
                  </a:lnTo>
                  <a:lnTo>
                    <a:pt x="4" y="20"/>
                  </a:lnTo>
                  <a:lnTo>
                    <a:pt x="5" y="23"/>
                  </a:lnTo>
                  <a:lnTo>
                    <a:pt x="5" y="21"/>
                  </a:lnTo>
                  <a:lnTo>
                    <a:pt x="5" y="22"/>
                  </a:lnTo>
                  <a:lnTo>
                    <a:pt x="6" y="23"/>
                  </a:lnTo>
                  <a:lnTo>
                    <a:pt x="8" y="25"/>
                  </a:lnTo>
                  <a:lnTo>
                    <a:pt x="8" y="28"/>
                  </a:lnTo>
                  <a:lnTo>
                    <a:pt x="6" y="31"/>
                  </a:lnTo>
                  <a:lnTo>
                    <a:pt x="5" y="30"/>
                  </a:lnTo>
                  <a:lnTo>
                    <a:pt x="0" y="36"/>
                  </a:lnTo>
                  <a:lnTo>
                    <a:pt x="5" y="43"/>
                  </a:lnTo>
                  <a:lnTo>
                    <a:pt x="4" y="44"/>
                  </a:lnTo>
                  <a:lnTo>
                    <a:pt x="9" y="48"/>
                  </a:lnTo>
                  <a:lnTo>
                    <a:pt x="3" y="55"/>
                  </a:lnTo>
                  <a:lnTo>
                    <a:pt x="4" y="58"/>
                  </a:lnTo>
                  <a:lnTo>
                    <a:pt x="8" y="62"/>
                  </a:lnTo>
                  <a:lnTo>
                    <a:pt x="9" y="60"/>
                  </a:lnTo>
                  <a:lnTo>
                    <a:pt x="12" y="60"/>
                  </a:lnTo>
                  <a:lnTo>
                    <a:pt x="14" y="59"/>
                  </a:lnTo>
                  <a:lnTo>
                    <a:pt x="16" y="57"/>
                  </a:lnTo>
                  <a:lnTo>
                    <a:pt x="21" y="60"/>
                  </a:lnTo>
                  <a:lnTo>
                    <a:pt x="20" y="62"/>
                  </a:lnTo>
                  <a:lnTo>
                    <a:pt x="20" y="64"/>
                  </a:lnTo>
                  <a:lnTo>
                    <a:pt x="21" y="67"/>
                  </a:lnTo>
                  <a:lnTo>
                    <a:pt x="20" y="68"/>
                  </a:lnTo>
                  <a:lnTo>
                    <a:pt x="26" y="71"/>
                  </a:lnTo>
                  <a:lnTo>
                    <a:pt x="27" y="69"/>
                  </a:lnTo>
                  <a:lnTo>
                    <a:pt x="31" y="69"/>
                  </a:lnTo>
                  <a:lnTo>
                    <a:pt x="34" y="67"/>
                  </a:lnTo>
                  <a:lnTo>
                    <a:pt x="37" y="64"/>
                  </a:lnTo>
                  <a:lnTo>
                    <a:pt x="41" y="64"/>
                  </a:lnTo>
                  <a:lnTo>
                    <a:pt x="42" y="67"/>
                  </a:lnTo>
                  <a:lnTo>
                    <a:pt x="44" y="68"/>
                  </a:lnTo>
                  <a:lnTo>
                    <a:pt x="46" y="70"/>
                  </a:lnTo>
                  <a:lnTo>
                    <a:pt x="48" y="72"/>
                  </a:lnTo>
                  <a:lnTo>
                    <a:pt x="49" y="70"/>
                  </a:lnTo>
                  <a:lnTo>
                    <a:pt x="50" y="71"/>
                  </a:lnTo>
                  <a:lnTo>
                    <a:pt x="53" y="73"/>
                  </a:lnTo>
                  <a:lnTo>
                    <a:pt x="56" y="73"/>
                  </a:lnTo>
                  <a:lnTo>
                    <a:pt x="58" y="71"/>
                  </a:lnTo>
                  <a:lnTo>
                    <a:pt x="57" y="69"/>
                  </a:lnTo>
                  <a:lnTo>
                    <a:pt x="57" y="66"/>
                  </a:lnTo>
                  <a:lnTo>
                    <a:pt x="57" y="63"/>
                  </a:lnTo>
                  <a:lnTo>
                    <a:pt x="56" y="60"/>
                  </a:lnTo>
                  <a:lnTo>
                    <a:pt x="56" y="64"/>
                  </a:lnTo>
                  <a:lnTo>
                    <a:pt x="57" y="64"/>
                  </a:lnTo>
                  <a:lnTo>
                    <a:pt x="59" y="61"/>
                  </a:lnTo>
                  <a:lnTo>
                    <a:pt x="59" y="56"/>
                  </a:lnTo>
                  <a:lnTo>
                    <a:pt x="64" y="62"/>
                  </a:lnTo>
                  <a:lnTo>
                    <a:pt x="66" y="60"/>
                  </a:lnTo>
                  <a:lnTo>
                    <a:pt x="70" y="58"/>
                  </a:lnTo>
                  <a:lnTo>
                    <a:pt x="73" y="55"/>
                  </a:lnTo>
                  <a:lnTo>
                    <a:pt x="76" y="53"/>
                  </a:lnTo>
                  <a:lnTo>
                    <a:pt x="74" y="52"/>
                  </a:lnTo>
                  <a:lnTo>
                    <a:pt x="72" y="51"/>
                  </a:lnTo>
                  <a:lnTo>
                    <a:pt x="69" y="50"/>
                  </a:lnTo>
                  <a:lnTo>
                    <a:pt x="67" y="49"/>
                  </a:lnTo>
                  <a:lnTo>
                    <a:pt x="68" y="46"/>
                  </a:lnTo>
                  <a:lnTo>
                    <a:pt x="72" y="43"/>
                  </a:lnTo>
                  <a:lnTo>
                    <a:pt x="75" y="41"/>
                  </a:lnTo>
                  <a:lnTo>
                    <a:pt x="76" y="39"/>
                  </a:lnTo>
                  <a:lnTo>
                    <a:pt x="78" y="40"/>
                  </a:lnTo>
                  <a:lnTo>
                    <a:pt x="80" y="38"/>
                  </a:lnTo>
                  <a:lnTo>
                    <a:pt x="81" y="35"/>
                  </a:lnTo>
                  <a:lnTo>
                    <a:pt x="80" y="31"/>
                  </a:lnTo>
                  <a:lnTo>
                    <a:pt x="78" y="29"/>
                  </a:lnTo>
                  <a:lnTo>
                    <a:pt x="76" y="27"/>
                  </a:lnTo>
                  <a:lnTo>
                    <a:pt x="75" y="25"/>
                  </a:lnTo>
                  <a:lnTo>
                    <a:pt x="73" y="25"/>
                  </a:lnTo>
                  <a:lnTo>
                    <a:pt x="70" y="27"/>
                  </a:lnTo>
                  <a:lnTo>
                    <a:pt x="63" y="22"/>
                  </a:lnTo>
                  <a:lnTo>
                    <a:pt x="71" y="13"/>
                  </a:lnTo>
                  <a:lnTo>
                    <a:pt x="70" y="10"/>
                  </a:lnTo>
                  <a:lnTo>
                    <a:pt x="65" y="6"/>
                  </a:lnTo>
                  <a:lnTo>
                    <a:pt x="61" y="13"/>
                  </a:lnTo>
                  <a:lnTo>
                    <a:pt x="59" y="11"/>
                  </a:lnTo>
                  <a:lnTo>
                    <a:pt x="56" y="17"/>
                  </a:lnTo>
                  <a:lnTo>
                    <a:pt x="55" y="18"/>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736" name="Freeform 180"/>
            <p:cNvSpPr>
              <a:spLocks/>
            </p:cNvSpPr>
            <p:nvPr/>
          </p:nvSpPr>
          <p:spPr bwMode="auto">
            <a:xfrm>
              <a:off x="1025" y="2788"/>
              <a:ext cx="65" cy="69"/>
            </a:xfrm>
            <a:custGeom>
              <a:avLst/>
              <a:gdLst>
                <a:gd name="T0" fmla="*/ 3 w 78"/>
                <a:gd name="T1" fmla="*/ 17 h 71"/>
                <a:gd name="T2" fmla="*/ 3 w 78"/>
                <a:gd name="T3" fmla="*/ 17 h 71"/>
                <a:gd name="T4" fmla="*/ 3 w 78"/>
                <a:gd name="T5" fmla="*/ 17 h 71"/>
                <a:gd name="T6" fmla="*/ 3 w 78"/>
                <a:gd name="T7" fmla="*/ 14 h 71"/>
                <a:gd name="T8" fmla="*/ 3 w 78"/>
                <a:gd name="T9" fmla="*/ 15 h 71"/>
                <a:gd name="T10" fmla="*/ 3 w 78"/>
                <a:gd name="T11" fmla="*/ 17 h 71"/>
                <a:gd name="T12" fmla="*/ 3 w 78"/>
                <a:gd name="T13" fmla="*/ 6 h 71"/>
                <a:gd name="T14" fmla="*/ 3 w 78"/>
                <a:gd name="T15" fmla="*/ 8 h 71"/>
                <a:gd name="T16" fmla="*/ 3 w 78"/>
                <a:gd name="T17" fmla="*/ 10 h 71"/>
                <a:gd name="T18" fmla="*/ 3 w 78"/>
                <a:gd name="T19" fmla="*/ 6 h 71"/>
                <a:gd name="T20" fmla="*/ 3 w 78"/>
                <a:gd name="T21" fmla="*/ 1 h 71"/>
                <a:gd name="T22" fmla="*/ 3 w 78"/>
                <a:gd name="T23" fmla="*/ 5 h 71"/>
                <a:gd name="T24" fmla="*/ 3 w 78"/>
                <a:gd name="T25" fmla="*/ 7 h 71"/>
                <a:gd name="T26" fmla="*/ 3 w 78"/>
                <a:gd name="T27" fmla="*/ 3 h 71"/>
                <a:gd name="T28" fmla="*/ 3 w 78"/>
                <a:gd name="T29" fmla="*/ 0 h 71"/>
                <a:gd name="T30" fmla="*/ 3 w 78"/>
                <a:gd name="T31" fmla="*/ 5 h 71"/>
                <a:gd name="T32" fmla="*/ 3 w 78"/>
                <a:gd name="T33" fmla="*/ 6 h 71"/>
                <a:gd name="T34" fmla="*/ 3 w 78"/>
                <a:gd name="T35" fmla="*/ 10 h 71"/>
                <a:gd name="T36" fmla="*/ 3 w 78"/>
                <a:gd name="T37" fmla="*/ 10 h 71"/>
                <a:gd name="T38" fmla="*/ 3 w 78"/>
                <a:gd name="T39" fmla="*/ 17 h 71"/>
                <a:gd name="T40" fmla="*/ 3 w 78"/>
                <a:gd name="T41" fmla="*/ 17 h 71"/>
                <a:gd name="T42" fmla="*/ 0 w 78"/>
                <a:gd name="T43" fmla="*/ 17 h 71"/>
                <a:gd name="T44" fmla="*/ 3 w 78"/>
                <a:gd name="T45" fmla="*/ 17 h 71"/>
                <a:gd name="T46" fmla="*/ 3 w 78"/>
                <a:gd name="T47" fmla="*/ 17 h 71"/>
                <a:gd name="T48" fmla="*/ 3 w 78"/>
                <a:gd name="T49" fmla="*/ 17 h 71"/>
                <a:gd name="T50" fmla="*/ 3 w 78"/>
                <a:gd name="T51" fmla="*/ 17 h 71"/>
                <a:gd name="T52" fmla="*/ 3 w 78"/>
                <a:gd name="T53" fmla="*/ 17 h 71"/>
                <a:gd name="T54" fmla="*/ 3 w 78"/>
                <a:gd name="T55" fmla="*/ 17 h 71"/>
                <a:gd name="T56" fmla="*/ 3 w 78"/>
                <a:gd name="T57" fmla="*/ 17 h 71"/>
                <a:gd name="T58" fmla="*/ 3 w 78"/>
                <a:gd name="T59" fmla="*/ 17 h 71"/>
                <a:gd name="T60" fmla="*/ 3 w 78"/>
                <a:gd name="T61" fmla="*/ 17 h 71"/>
                <a:gd name="T62" fmla="*/ 3 w 78"/>
                <a:gd name="T63" fmla="*/ 17 h 71"/>
                <a:gd name="T64" fmla="*/ 3 w 78"/>
                <a:gd name="T65" fmla="*/ 17 h 71"/>
                <a:gd name="T66" fmla="*/ 3 w 78"/>
                <a:gd name="T67" fmla="*/ 17 h 71"/>
                <a:gd name="T68" fmla="*/ 3 w 78"/>
                <a:gd name="T69" fmla="*/ 17 h 71"/>
                <a:gd name="T70" fmla="*/ 3 w 78"/>
                <a:gd name="T71" fmla="*/ 17 h 71"/>
                <a:gd name="T72" fmla="*/ 3 w 78"/>
                <a:gd name="T73" fmla="*/ 17 h 71"/>
                <a:gd name="T74" fmla="*/ 3 w 78"/>
                <a:gd name="T75" fmla="*/ 17 h 71"/>
                <a:gd name="T76" fmla="*/ 3 w 78"/>
                <a:gd name="T77" fmla="*/ 17 h 71"/>
                <a:gd name="T78" fmla="*/ 3 w 78"/>
                <a:gd name="T79" fmla="*/ 17 h 71"/>
                <a:gd name="T80" fmla="*/ 3 w 78"/>
                <a:gd name="T81" fmla="*/ 17 h 71"/>
                <a:gd name="T82" fmla="*/ 3 w 78"/>
                <a:gd name="T83" fmla="*/ 17 h 71"/>
                <a:gd name="T84" fmla="*/ 3 w 78"/>
                <a:gd name="T85" fmla="*/ 17 h 71"/>
                <a:gd name="T86" fmla="*/ 3 w 78"/>
                <a:gd name="T87" fmla="*/ 17 h 71"/>
                <a:gd name="T88" fmla="*/ 3 w 78"/>
                <a:gd name="T89" fmla="*/ 17 h 71"/>
                <a:gd name="T90" fmla="*/ 3 w 78"/>
                <a:gd name="T91" fmla="*/ 17 h 71"/>
                <a:gd name="T92" fmla="*/ 3 w 78"/>
                <a:gd name="T93" fmla="*/ 17 h 71"/>
                <a:gd name="T94" fmla="*/ 3 w 78"/>
                <a:gd name="T95" fmla="*/ 17 h 71"/>
                <a:gd name="T96" fmla="*/ 3 w 78"/>
                <a:gd name="T97" fmla="*/ 17 h 71"/>
                <a:gd name="T98" fmla="*/ 3 w 78"/>
                <a:gd name="T99" fmla="*/ 17 h 71"/>
                <a:gd name="T100" fmla="*/ 3 w 78"/>
                <a:gd name="T101" fmla="*/ 17 h 71"/>
                <a:gd name="T102" fmla="*/ 3 w 78"/>
                <a:gd name="T103" fmla="*/ 17 h 71"/>
                <a:gd name="T104" fmla="*/ 3 w 78"/>
                <a:gd name="T105" fmla="*/ 17 h 7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8"/>
                <a:gd name="T160" fmla="*/ 0 h 71"/>
                <a:gd name="T161" fmla="*/ 78 w 78"/>
                <a:gd name="T162" fmla="*/ 71 h 7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8" h="71">
                  <a:moveTo>
                    <a:pt x="60" y="26"/>
                  </a:moveTo>
                  <a:lnTo>
                    <a:pt x="62" y="24"/>
                  </a:lnTo>
                  <a:lnTo>
                    <a:pt x="64" y="22"/>
                  </a:lnTo>
                  <a:lnTo>
                    <a:pt x="66" y="21"/>
                  </a:lnTo>
                  <a:lnTo>
                    <a:pt x="68" y="19"/>
                  </a:lnTo>
                  <a:lnTo>
                    <a:pt x="68" y="18"/>
                  </a:lnTo>
                  <a:lnTo>
                    <a:pt x="69" y="16"/>
                  </a:lnTo>
                  <a:lnTo>
                    <a:pt x="69" y="14"/>
                  </a:lnTo>
                  <a:lnTo>
                    <a:pt x="68" y="11"/>
                  </a:lnTo>
                  <a:lnTo>
                    <a:pt x="62" y="15"/>
                  </a:lnTo>
                  <a:lnTo>
                    <a:pt x="63" y="16"/>
                  </a:lnTo>
                  <a:lnTo>
                    <a:pt x="59" y="18"/>
                  </a:lnTo>
                  <a:lnTo>
                    <a:pt x="53" y="4"/>
                  </a:lnTo>
                  <a:lnTo>
                    <a:pt x="48" y="6"/>
                  </a:lnTo>
                  <a:lnTo>
                    <a:pt x="48" y="7"/>
                  </a:lnTo>
                  <a:lnTo>
                    <a:pt x="48" y="8"/>
                  </a:lnTo>
                  <a:lnTo>
                    <a:pt x="47" y="9"/>
                  </a:lnTo>
                  <a:lnTo>
                    <a:pt x="46" y="10"/>
                  </a:lnTo>
                  <a:lnTo>
                    <a:pt x="45" y="7"/>
                  </a:lnTo>
                  <a:lnTo>
                    <a:pt x="43" y="6"/>
                  </a:lnTo>
                  <a:lnTo>
                    <a:pt x="41" y="3"/>
                  </a:lnTo>
                  <a:lnTo>
                    <a:pt x="40" y="1"/>
                  </a:lnTo>
                  <a:lnTo>
                    <a:pt x="37" y="3"/>
                  </a:lnTo>
                  <a:lnTo>
                    <a:pt x="35" y="5"/>
                  </a:lnTo>
                  <a:lnTo>
                    <a:pt x="33" y="6"/>
                  </a:lnTo>
                  <a:lnTo>
                    <a:pt x="32" y="7"/>
                  </a:lnTo>
                  <a:lnTo>
                    <a:pt x="31" y="6"/>
                  </a:lnTo>
                  <a:lnTo>
                    <a:pt x="29" y="3"/>
                  </a:lnTo>
                  <a:lnTo>
                    <a:pt x="27" y="2"/>
                  </a:lnTo>
                  <a:lnTo>
                    <a:pt x="26" y="0"/>
                  </a:lnTo>
                  <a:lnTo>
                    <a:pt x="20" y="3"/>
                  </a:lnTo>
                  <a:lnTo>
                    <a:pt x="19" y="5"/>
                  </a:lnTo>
                  <a:lnTo>
                    <a:pt x="19" y="4"/>
                  </a:lnTo>
                  <a:lnTo>
                    <a:pt x="20" y="6"/>
                  </a:lnTo>
                  <a:lnTo>
                    <a:pt x="20" y="7"/>
                  </a:lnTo>
                  <a:lnTo>
                    <a:pt x="19" y="10"/>
                  </a:lnTo>
                  <a:lnTo>
                    <a:pt x="16" y="12"/>
                  </a:lnTo>
                  <a:lnTo>
                    <a:pt x="16" y="10"/>
                  </a:lnTo>
                  <a:lnTo>
                    <a:pt x="8" y="13"/>
                  </a:lnTo>
                  <a:lnTo>
                    <a:pt x="10" y="20"/>
                  </a:lnTo>
                  <a:lnTo>
                    <a:pt x="7" y="21"/>
                  </a:lnTo>
                  <a:lnTo>
                    <a:pt x="10" y="26"/>
                  </a:lnTo>
                  <a:lnTo>
                    <a:pt x="1" y="29"/>
                  </a:lnTo>
                  <a:lnTo>
                    <a:pt x="0" y="32"/>
                  </a:lnTo>
                  <a:lnTo>
                    <a:pt x="2" y="37"/>
                  </a:lnTo>
                  <a:lnTo>
                    <a:pt x="4" y="37"/>
                  </a:lnTo>
                  <a:lnTo>
                    <a:pt x="6" y="38"/>
                  </a:lnTo>
                  <a:lnTo>
                    <a:pt x="8" y="38"/>
                  </a:lnTo>
                  <a:lnTo>
                    <a:pt x="10" y="38"/>
                  </a:lnTo>
                  <a:lnTo>
                    <a:pt x="12" y="42"/>
                  </a:lnTo>
                  <a:lnTo>
                    <a:pt x="10" y="44"/>
                  </a:lnTo>
                  <a:lnTo>
                    <a:pt x="10" y="46"/>
                  </a:lnTo>
                  <a:lnTo>
                    <a:pt x="10" y="48"/>
                  </a:lnTo>
                  <a:lnTo>
                    <a:pt x="8" y="49"/>
                  </a:lnTo>
                  <a:lnTo>
                    <a:pt x="10" y="53"/>
                  </a:lnTo>
                  <a:lnTo>
                    <a:pt x="12" y="52"/>
                  </a:lnTo>
                  <a:lnTo>
                    <a:pt x="15" y="53"/>
                  </a:lnTo>
                  <a:lnTo>
                    <a:pt x="19" y="54"/>
                  </a:lnTo>
                  <a:lnTo>
                    <a:pt x="23" y="54"/>
                  </a:lnTo>
                  <a:lnTo>
                    <a:pt x="26" y="55"/>
                  </a:lnTo>
                  <a:lnTo>
                    <a:pt x="25" y="57"/>
                  </a:lnTo>
                  <a:lnTo>
                    <a:pt x="25" y="60"/>
                  </a:lnTo>
                  <a:lnTo>
                    <a:pt x="27" y="63"/>
                  </a:lnTo>
                  <a:lnTo>
                    <a:pt x="27" y="64"/>
                  </a:lnTo>
                  <a:lnTo>
                    <a:pt x="29" y="64"/>
                  </a:lnTo>
                  <a:lnTo>
                    <a:pt x="29" y="65"/>
                  </a:lnTo>
                  <a:lnTo>
                    <a:pt x="30" y="68"/>
                  </a:lnTo>
                  <a:lnTo>
                    <a:pt x="32" y="70"/>
                  </a:lnTo>
                  <a:lnTo>
                    <a:pt x="34" y="69"/>
                  </a:lnTo>
                  <a:lnTo>
                    <a:pt x="35" y="67"/>
                  </a:lnTo>
                  <a:lnTo>
                    <a:pt x="37" y="64"/>
                  </a:lnTo>
                  <a:lnTo>
                    <a:pt x="39" y="63"/>
                  </a:lnTo>
                  <a:lnTo>
                    <a:pt x="40" y="61"/>
                  </a:lnTo>
                  <a:lnTo>
                    <a:pt x="37" y="64"/>
                  </a:lnTo>
                  <a:lnTo>
                    <a:pt x="38" y="64"/>
                  </a:lnTo>
                  <a:lnTo>
                    <a:pt x="41" y="62"/>
                  </a:lnTo>
                  <a:lnTo>
                    <a:pt x="44" y="59"/>
                  </a:lnTo>
                  <a:lnTo>
                    <a:pt x="46" y="65"/>
                  </a:lnTo>
                  <a:lnTo>
                    <a:pt x="48" y="65"/>
                  </a:lnTo>
                  <a:lnTo>
                    <a:pt x="51" y="65"/>
                  </a:lnTo>
                  <a:lnTo>
                    <a:pt x="55" y="64"/>
                  </a:lnTo>
                  <a:lnTo>
                    <a:pt x="59" y="64"/>
                  </a:lnTo>
                  <a:lnTo>
                    <a:pt x="58" y="63"/>
                  </a:lnTo>
                  <a:lnTo>
                    <a:pt x="57" y="61"/>
                  </a:lnTo>
                  <a:lnTo>
                    <a:pt x="55" y="59"/>
                  </a:lnTo>
                  <a:lnTo>
                    <a:pt x="54" y="56"/>
                  </a:lnTo>
                  <a:lnTo>
                    <a:pt x="57" y="55"/>
                  </a:lnTo>
                  <a:lnTo>
                    <a:pt x="61" y="55"/>
                  </a:lnTo>
                  <a:lnTo>
                    <a:pt x="65" y="54"/>
                  </a:lnTo>
                  <a:lnTo>
                    <a:pt x="68" y="53"/>
                  </a:lnTo>
                  <a:lnTo>
                    <a:pt x="68" y="55"/>
                  </a:lnTo>
                  <a:lnTo>
                    <a:pt x="70" y="54"/>
                  </a:lnTo>
                  <a:lnTo>
                    <a:pt x="71" y="52"/>
                  </a:lnTo>
                  <a:lnTo>
                    <a:pt x="73" y="50"/>
                  </a:lnTo>
                  <a:lnTo>
                    <a:pt x="73" y="48"/>
                  </a:lnTo>
                  <a:lnTo>
                    <a:pt x="73" y="45"/>
                  </a:lnTo>
                  <a:lnTo>
                    <a:pt x="71" y="42"/>
                  </a:lnTo>
                  <a:lnTo>
                    <a:pt x="70" y="41"/>
                  </a:lnTo>
                  <a:lnTo>
                    <a:pt x="68" y="41"/>
                  </a:lnTo>
                  <a:lnTo>
                    <a:pt x="66" y="35"/>
                  </a:lnTo>
                  <a:lnTo>
                    <a:pt x="76" y="30"/>
                  </a:lnTo>
                  <a:lnTo>
                    <a:pt x="77" y="28"/>
                  </a:lnTo>
                  <a:lnTo>
                    <a:pt x="75" y="22"/>
                  </a:lnTo>
                  <a:lnTo>
                    <a:pt x="68" y="25"/>
                  </a:lnTo>
                  <a:lnTo>
                    <a:pt x="68" y="23"/>
                  </a:lnTo>
                  <a:lnTo>
                    <a:pt x="62" y="26"/>
                  </a:lnTo>
                  <a:lnTo>
                    <a:pt x="60" y="26"/>
                  </a:lnTo>
                </a:path>
              </a:pathLst>
            </a:custGeom>
            <a:solidFill>
              <a:srgbClr val="FF606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737" name="Freeform 181"/>
            <p:cNvSpPr>
              <a:spLocks/>
            </p:cNvSpPr>
            <p:nvPr/>
          </p:nvSpPr>
          <p:spPr bwMode="auto">
            <a:xfrm>
              <a:off x="1025" y="2788"/>
              <a:ext cx="70" cy="74"/>
            </a:xfrm>
            <a:custGeom>
              <a:avLst/>
              <a:gdLst>
                <a:gd name="T0" fmla="*/ 3 w 84"/>
                <a:gd name="T1" fmla="*/ 12 h 77"/>
                <a:gd name="T2" fmla="*/ 3 w 84"/>
                <a:gd name="T3" fmla="*/ 12 h 77"/>
                <a:gd name="T4" fmla="*/ 3 w 84"/>
                <a:gd name="T5" fmla="*/ 12 h 77"/>
                <a:gd name="T6" fmla="*/ 3 w 84"/>
                <a:gd name="T7" fmla="*/ 12 h 77"/>
                <a:gd name="T8" fmla="*/ 3 w 84"/>
                <a:gd name="T9" fmla="*/ 12 h 77"/>
                <a:gd name="T10" fmla="*/ 3 w 84"/>
                <a:gd name="T11" fmla="*/ 12 h 77"/>
                <a:gd name="T12" fmla="*/ 3 w 84"/>
                <a:gd name="T13" fmla="*/ 4 h 77"/>
                <a:gd name="T14" fmla="*/ 3 w 84"/>
                <a:gd name="T15" fmla="*/ 8 h 77"/>
                <a:gd name="T16" fmla="*/ 3 w 84"/>
                <a:gd name="T17" fmla="*/ 10 h 77"/>
                <a:gd name="T18" fmla="*/ 3 w 84"/>
                <a:gd name="T19" fmla="*/ 8 h 77"/>
                <a:gd name="T20" fmla="*/ 3 w 84"/>
                <a:gd name="T21" fmla="*/ 3 h 77"/>
                <a:gd name="T22" fmla="*/ 3 w 84"/>
                <a:gd name="T23" fmla="*/ 3 h 77"/>
                <a:gd name="T24" fmla="*/ 3 w 84"/>
                <a:gd name="T25" fmla="*/ 7 h 77"/>
                <a:gd name="T26" fmla="*/ 3 w 84"/>
                <a:gd name="T27" fmla="*/ 6 h 77"/>
                <a:gd name="T28" fmla="*/ 3 w 84"/>
                <a:gd name="T29" fmla="*/ 2 h 77"/>
                <a:gd name="T30" fmla="*/ 3 w 84"/>
                <a:gd name="T31" fmla="*/ 3 h 77"/>
                <a:gd name="T32" fmla="*/ 3 w 84"/>
                <a:gd name="T33" fmla="*/ 4 h 77"/>
                <a:gd name="T34" fmla="*/ 3 w 84"/>
                <a:gd name="T35" fmla="*/ 8 h 77"/>
                <a:gd name="T36" fmla="*/ 3 w 84"/>
                <a:gd name="T37" fmla="*/ 12 h 77"/>
                <a:gd name="T38" fmla="*/ 3 w 84"/>
                <a:gd name="T39" fmla="*/ 12 h 77"/>
                <a:gd name="T40" fmla="*/ 3 w 84"/>
                <a:gd name="T41" fmla="*/ 12 h 77"/>
                <a:gd name="T42" fmla="*/ 1 w 84"/>
                <a:gd name="T43" fmla="*/ 12 h 77"/>
                <a:gd name="T44" fmla="*/ 2 w 84"/>
                <a:gd name="T45" fmla="*/ 12 h 77"/>
                <a:gd name="T46" fmla="*/ 3 w 84"/>
                <a:gd name="T47" fmla="*/ 12 h 77"/>
                <a:gd name="T48" fmla="*/ 3 w 84"/>
                <a:gd name="T49" fmla="*/ 12 h 77"/>
                <a:gd name="T50" fmla="*/ 3 w 84"/>
                <a:gd name="T51" fmla="*/ 12 h 77"/>
                <a:gd name="T52" fmla="*/ 3 w 84"/>
                <a:gd name="T53" fmla="*/ 12 h 77"/>
                <a:gd name="T54" fmla="*/ 3 w 84"/>
                <a:gd name="T55" fmla="*/ 12 h 77"/>
                <a:gd name="T56" fmla="*/ 3 w 84"/>
                <a:gd name="T57" fmla="*/ 12 h 77"/>
                <a:gd name="T58" fmla="*/ 3 w 84"/>
                <a:gd name="T59" fmla="*/ 12 h 77"/>
                <a:gd name="T60" fmla="*/ 3 w 84"/>
                <a:gd name="T61" fmla="*/ 12 h 77"/>
                <a:gd name="T62" fmla="*/ 3 w 84"/>
                <a:gd name="T63" fmla="*/ 12 h 77"/>
                <a:gd name="T64" fmla="*/ 3 w 84"/>
                <a:gd name="T65" fmla="*/ 12 h 77"/>
                <a:gd name="T66" fmla="*/ 3 w 84"/>
                <a:gd name="T67" fmla="*/ 12 h 77"/>
                <a:gd name="T68" fmla="*/ 3 w 84"/>
                <a:gd name="T69" fmla="*/ 12 h 77"/>
                <a:gd name="T70" fmla="*/ 3 w 84"/>
                <a:gd name="T71" fmla="*/ 12 h 77"/>
                <a:gd name="T72" fmla="*/ 3 w 84"/>
                <a:gd name="T73" fmla="*/ 12 h 77"/>
                <a:gd name="T74" fmla="*/ 3 w 84"/>
                <a:gd name="T75" fmla="*/ 12 h 77"/>
                <a:gd name="T76" fmla="*/ 3 w 84"/>
                <a:gd name="T77" fmla="*/ 12 h 77"/>
                <a:gd name="T78" fmla="*/ 3 w 84"/>
                <a:gd name="T79" fmla="*/ 12 h 77"/>
                <a:gd name="T80" fmla="*/ 3 w 84"/>
                <a:gd name="T81" fmla="*/ 12 h 77"/>
                <a:gd name="T82" fmla="*/ 3 w 84"/>
                <a:gd name="T83" fmla="*/ 12 h 77"/>
                <a:gd name="T84" fmla="*/ 3 w 84"/>
                <a:gd name="T85" fmla="*/ 12 h 77"/>
                <a:gd name="T86" fmla="*/ 3 w 84"/>
                <a:gd name="T87" fmla="*/ 12 h 77"/>
                <a:gd name="T88" fmla="*/ 3 w 84"/>
                <a:gd name="T89" fmla="*/ 12 h 77"/>
                <a:gd name="T90" fmla="*/ 3 w 84"/>
                <a:gd name="T91" fmla="*/ 12 h 77"/>
                <a:gd name="T92" fmla="*/ 3 w 84"/>
                <a:gd name="T93" fmla="*/ 12 h 77"/>
                <a:gd name="T94" fmla="*/ 3 w 84"/>
                <a:gd name="T95" fmla="*/ 12 h 77"/>
                <a:gd name="T96" fmla="*/ 3 w 84"/>
                <a:gd name="T97" fmla="*/ 12 h 77"/>
                <a:gd name="T98" fmla="*/ 3 w 84"/>
                <a:gd name="T99" fmla="*/ 12 h 77"/>
                <a:gd name="T100" fmla="*/ 3 w 84"/>
                <a:gd name="T101" fmla="*/ 12 h 77"/>
                <a:gd name="T102" fmla="*/ 3 w 84"/>
                <a:gd name="T103" fmla="*/ 12 h 77"/>
                <a:gd name="T104" fmla="*/ 3 w 84"/>
                <a:gd name="T105" fmla="*/ 12 h 77"/>
                <a:gd name="T106" fmla="*/ 3 w 84"/>
                <a:gd name="T107" fmla="*/ 12 h 7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84"/>
                <a:gd name="T163" fmla="*/ 0 h 77"/>
                <a:gd name="T164" fmla="*/ 84 w 84"/>
                <a:gd name="T165" fmla="*/ 77 h 77"/>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84" h="77">
                  <a:moveTo>
                    <a:pt x="65" y="28"/>
                  </a:moveTo>
                  <a:lnTo>
                    <a:pt x="65" y="28"/>
                  </a:lnTo>
                  <a:lnTo>
                    <a:pt x="67" y="26"/>
                  </a:lnTo>
                  <a:lnTo>
                    <a:pt x="69" y="24"/>
                  </a:lnTo>
                  <a:lnTo>
                    <a:pt x="71" y="23"/>
                  </a:lnTo>
                  <a:lnTo>
                    <a:pt x="73" y="21"/>
                  </a:lnTo>
                  <a:lnTo>
                    <a:pt x="74" y="20"/>
                  </a:lnTo>
                  <a:lnTo>
                    <a:pt x="75" y="17"/>
                  </a:lnTo>
                  <a:lnTo>
                    <a:pt x="75" y="15"/>
                  </a:lnTo>
                  <a:lnTo>
                    <a:pt x="74" y="12"/>
                  </a:lnTo>
                  <a:lnTo>
                    <a:pt x="67" y="16"/>
                  </a:lnTo>
                  <a:lnTo>
                    <a:pt x="68" y="17"/>
                  </a:lnTo>
                  <a:lnTo>
                    <a:pt x="64" y="19"/>
                  </a:lnTo>
                  <a:lnTo>
                    <a:pt x="58" y="4"/>
                  </a:lnTo>
                  <a:lnTo>
                    <a:pt x="52" y="6"/>
                  </a:lnTo>
                  <a:lnTo>
                    <a:pt x="52" y="8"/>
                  </a:lnTo>
                  <a:lnTo>
                    <a:pt x="52" y="9"/>
                  </a:lnTo>
                  <a:lnTo>
                    <a:pt x="51" y="10"/>
                  </a:lnTo>
                  <a:lnTo>
                    <a:pt x="50" y="11"/>
                  </a:lnTo>
                  <a:lnTo>
                    <a:pt x="48" y="8"/>
                  </a:lnTo>
                  <a:lnTo>
                    <a:pt x="46" y="6"/>
                  </a:lnTo>
                  <a:lnTo>
                    <a:pt x="44" y="3"/>
                  </a:lnTo>
                  <a:lnTo>
                    <a:pt x="43" y="1"/>
                  </a:lnTo>
                  <a:lnTo>
                    <a:pt x="40" y="3"/>
                  </a:lnTo>
                  <a:lnTo>
                    <a:pt x="38" y="5"/>
                  </a:lnTo>
                  <a:lnTo>
                    <a:pt x="36" y="7"/>
                  </a:lnTo>
                  <a:lnTo>
                    <a:pt x="35" y="8"/>
                  </a:lnTo>
                  <a:lnTo>
                    <a:pt x="33" y="6"/>
                  </a:lnTo>
                  <a:lnTo>
                    <a:pt x="31" y="3"/>
                  </a:lnTo>
                  <a:lnTo>
                    <a:pt x="28" y="2"/>
                  </a:lnTo>
                  <a:lnTo>
                    <a:pt x="27" y="0"/>
                  </a:lnTo>
                  <a:lnTo>
                    <a:pt x="22" y="3"/>
                  </a:lnTo>
                  <a:lnTo>
                    <a:pt x="21" y="5"/>
                  </a:lnTo>
                  <a:lnTo>
                    <a:pt x="21" y="4"/>
                  </a:lnTo>
                  <a:lnTo>
                    <a:pt x="22" y="6"/>
                  </a:lnTo>
                  <a:lnTo>
                    <a:pt x="22" y="8"/>
                  </a:lnTo>
                  <a:lnTo>
                    <a:pt x="21" y="11"/>
                  </a:lnTo>
                  <a:lnTo>
                    <a:pt x="17" y="13"/>
                  </a:lnTo>
                  <a:lnTo>
                    <a:pt x="17" y="11"/>
                  </a:lnTo>
                  <a:lnTo>
                    <a:pt x="8" y="14"/>
                  </a:lnTo>
                  <a:lnTo>
                    <a:pt x="10" y="22"/>
                  </a:lnTo>
                  <a:lnTo>
                    <a:pt x="8" y="23"/>
                  </a:lnTo>
                  <a:lnTo>
                    <a:pt x="10" y="28"/>
                  </a:lnTo>
                  <a:lnTo>
                    <a:pt x="1" y="32"/>
                  </a:lnTo>
                  <a:lnTo>
                    <a:pt x="0" y="35"/>
                  </a:lnTo>
                  <a:lnTo>
                    <a:pt x="2" y="40"/>
                  </a:lnTo>
                  <a:lnTo>
                    <a:pt x="4" y="40"/>
                  </a:lnTo>
                  <a:lnTo>
                    <a:pt x="6" y="41"/>
                  </a:lnTo>
                  <a:lnTo>
                    <a:pt x="8" y="41"/>
                  </a:lnTo>
                  <a:lnTo>
                    <a:pt x="11" y="41"/>
                  </a:lnTo>
                  <a:lnTo>
                    <a:pt x="13" y="46"/>
                  </a:lnTo>
                  <a:lnTo>
                    <a:pt x="11" y="48"/>
                  </a:lnTo>
                  <a:lnTo>
                    <a:pt x="11" y="50"/>
                  </a:lnTo>
                  <a:lnTo>
                    <a:pt x="10" y="52"/>
                  </a:lnTo>
                  <a:lnTo>
                    <a:pt x="8" y="53"/>
                  </a:lnTo>
                  <a:lnTo>
                    <a:pt x="11" y="58"/>
                  </a:lnTo>
                  <a:lnTo>
                    <a:pt x="13" y="57"/>
                  </a:lnTo>
                  <a:lnTo>
                    <a:pt x="16" y="58"/>
                  </a:lnTo>
                  <a:lnTo>
                    <a:pt x="21" y="59"/>
                  </a:lnTo>
                  <a:lnTo>
                    <a:pt x="25" y="59"/>
                  </a:lnTo>
                  <a:lnTo>
                    <a:pt x="27" y="60"/>
                  </a:lnTo>
                  <a:lnTo>
                    <a:pt x="26" y="62"/>
                  </a:lnTo>
                  <a:lnTo>
                    <a:pt x="26" y="65"/>
                  </a:lnTo>
                  <a:lnTo>
                    <a:pt x="28" y="68"/>
                  </a:lnTo>
                  <a:lnTo>
                    <a:pt x="28" y="70"/>
                  </a:lnTo>
                  <a:lnTo>
                    <a:pt x="31" y="69"/>
                  </a:lnTo>
                  <a:lnTo>
                    <a:pt x="31" y="71"/>
                  </a:lnTo>
                  <a:lnTo>
                    <a:pt x="32" y="74"/>
                  </a:lnTo>
                  <a:lnTo>
                    <a:pt x="34" y="76"/>
                  </a:lnTo>
                  <a:lnTo>
                    <a:pt x="37" y="75"/>
                  </a:lnTo>
                  <a:lnTo>
                    <a:pt x="38" y="73"/>
                  </a:lnTo>
                  <a:lnTo>
                    <a:pt x="40" y="70"/>
                  </a:lnTo>
                  <a:lnTo>
                    <a:pt x="42" y="68"/>
                  </a:lnTo>
                  <a:lnTo>
                    <a:pt x="43" y="66"/>
                  </a:lnTo>
                  <a:lnTo>
                    <a:pt x="40" y="69"/>
                  </a:lnTo>
                  <a:lnTo>
                    <a:pt x="41" y="69"/>
                  </a:lnTo>
                  <a:lnTo>
                    <a:pt x="44" y="67"/>
                  </a:lnTo>
                  <a:lnTo>
                    <a:pt x="47" y="64"/>
                  </a:lnTo>
                  <a:lnTo>
                    <a:pt x="50" y="71"/>
                  </a:lnTo>
                  <a:lnTo>
                    <a:pt x="52" y="71"/>
                  </a:lnTo>
                  <a:lnTo>
                    <a:pt x="56" y="71"/>
                  </a:lnTo>
                  <a:lnTo>
                    <a:pt x="59" y="70"/>
                  </a:lnTo>
                  <a:lnTo>
                    <a:pt x="64" y="69"/>
                  </a:lnTo>
                  <a:lnTo>
                    <a:pt x="62" y="68"/>
                  </a:lnTo>
                  <a:lnTo>
                    <a:pt x="61" y="66"/>
                  </a:lnTo>
                  <a:lnTo>
                    <a:pt x="59" y="64"/>
                  </a:lnTo>
                  <a:lnTo>
                    <a:pt x="59" y="61"/>
                  </a:lnTo>
                  <a:lnTo>
                    <a:pt x="61" y="60"/>
                  </a:lnTo>
                  <a:lnTo>
                    <a:pt x="66" y="60"/>
                  </a:lnTo>
                  <a:lnTo>
                    <a:pt x="70" y="59"/>
                  </a:lnTo>
                  <a:lnTo>
                    <a:pt x="73" y="58"/>
                  </a:lnTo>
                  <a:lnTo>
                    <a:pt x="73" y="60"/>
                  </a:lnTo>
                  <a:lnTo>
                    <a:pt x="76" y="59"/>
                  </a:lnTo>
                  <a:lnTo>
                    <a:pt x="77" y="57"/>
                  </a:lnTo>
                  <a:lnTo>
                    <a:pt x="79" y="54"/>
                  </a:lnTo>
                  <a:lnTo>
                    <a:pt x="79" y="52"/>
                  </a:lnTo>
                  <a:lnTo>
                    <a:pt x="79" y="49"/>
                  </a:lnTo>
                  <a:lnTo>
                    <a:pt x="77" y="46"/>
                  </a:lnTo>
                  <a:lnTo>
                    <a:pt x="76" y="45"/>
                  </a:lnTo>
                  <a:lnTo>
                    <a:pt x="74" y="45"/>
                  </a:lnTo>
                  <a:lnTo>
                    <a:pt x="71" y="38"/>
                  </a:lnTo>
                  <a:lnTo>
                    <a:pt x="82" y="33"/>
                  </a:lnTo>
                  <a:lnTo>
                    <a:pt x="83" y="30"/>
                  </a:lnTo>
                  <a:lnTo>
                    <a:pt x="81" y="24"/>
                  </a:lnTo>
                  <a:lnTo>
                    <a:pt x="74" y="27"/>
                  </a:lnTo>
                  <a:lnTo>
                    <a:pt x="73" y="25"/>
                  </a:lnTo>
                  <a:lnTo>
                    <a:pt x="67" y="28"/>
                  </a:lnTo>
                  <a:lnTo>
                    <a:pt x="65" y="28"/>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738" name="Freeform 182"/>
            <p:cNvSpPr>
              <a:spLocks/>
            </p:cNvSpPr>
            <p:nvPr/>
          </p:nvSpPr>
          <p:spPr bwMode="auto">
            <a:xfrm>
              <a:off x="908" y="3081"/>
              <a:ext cx="64" cy="69"/>
            </a:xfrm>
            <a:custGeom>
              <a:avLst/>
              <a:gdLst>
                <a:gd name="T0" fmla="*/ 2 w 77"/>
                <a:gd name="T1" fmla="*/ 17 h 71"/>
                <a:gd name="T2" fmla="*/ 2 w 77"/>
                <a:gd name="T3" fmla="*/ 17 h 71"/>
                <a:gd name="T4" fmla="*/ 2 w 77"/>
                <a:gd name="T5" fmla="*/ 17 h 71"/>
                <a:gd name="T6" fmla="*/ 2 w 77"/>
                <a:gd name="T7" fmla="*/ 14 h 71"/>
                <a:gd name="T8" fmla="*/ 2 w 77"/>
                <a:gd name="T9" fmla="*/ 15 h 71"/>
                <a:gd name="T10" fmla="*/ 2 w 77"/>
                <a:gd name="T11" fmla="*/ 17 h 71"/>
                <a:gd name="T12" fmla="*/ 2 w 77"/>
                <a:gd name="T13" fmla="*/ 6 h 71"/>
                <a:gd name="T14" fmla="*/ 2 w 77"/>
                <a:gd name="T15" fmla="*/ 8 h 71"/>
                <a:gd name="T16" fmla="*/ 2 w 77"/>
                <a:gd name="T17" fmla="*/ 10 h 71"/>
                <a:gd name="T18" fmla="*/ 2 w 77"/>
                <a:gd name="T19" fmla="*/ 6 h 71"/>
                <a:gd name="T20" fmla="*/ 2 w 77"/>
                <a:gd name="T21" fmla="*/ 1 h 71"/>
                <a:gd name="T22" fmla="*/ 2 w 77"/>
                <a:gd name="T23" fmla="*/ 5 h 71"/>
                <a:gd name="T24" fmla="*/ 2 w 77"/>
                <a:gd name="T25" fmla="*/ 7 h 71"/>
                <a:gd name="T26" fmla="*/ 2 w 77"/>
                <a:gd name="T27" fmla="*/ 3 h 71"/>
                <a:gd name="T28" fmla="*/ 2 w 77"/>
                <a:gd name="T29" fmla="*/ 0 h 71"/>
                <a:gd name="T30" fmla="*/ 2 w 77"/>
                <a:gd name="T31" fmla="*/ 5 h 71"/>
                <a:gd name="T32" fmla="*/ 2 w 77"/>
                <a:gd name="T33" fmla="*/ 6 h 71"/>
                <a:gd name="T34" fmla="*/ 2 w 77"/>
                <a:gd name="T35" fmla="*/ 10 h 71"/>
                <a:gd name="T36" fmla="*/ 2 w 77"/>
                <a:gd name="T37" fmla="*/ 10 h 71"/>
                <a:gd name="T38" fmla="*/ 2 w 77"/>
                <a:gd name="T39" fmla="*/ 17 h 71"/>
                <a:gd name="T40" fmla="*/ 2 w 77"/>
                <a:gd name="T41" fmla="*/ 17 h 71"/>
                <a:gd name="T42" fmla="*/ 0 w 77"/>
                <a:gd name="T43" fmla="*/ 17 h 71"/>
                <a:gd name="T44" fmla="*/ 2 w 77"/>
                <a:gd name="T45" fmla="*/ 17 h 71"/>
                <a:gd name="T46" fmla="*/ 2 w 77"/>
                <a:gd name="T47" fmla="*/ 17 h 71"/>
                <a:gd name="T48" fmla="*/ 2 w 77"/>
                <a:gd name="T49" fmla="*/ 17 h 71"/>
                <a:gd name="T50" fmla="*/ 2 w 77"/>
                <a:gd name="T51" fmla="*/ 17 h 71"/>
                <a:gd name="T52" fmla="*/ 2 w 77"/>
                <a:gd name="T53" fmla="*/ 17 h 71"/>
                <a:gd name="T54" fmla="*/ 2 w 77"/>
                <a:gd name="T55" fmla="*/ 17 h 71"/>
                <a:gd name="T56" fmla="*/ 2 w 77"/>
                <a:gd name="T57" fmla="*/ 17 h 71"/>
                <a:gd name="T58" fmla="*/ 2 w 77"/>
                <a:gd name="T59" fmla="*/ 17 h 71"/>
                <a:gd name="T60" fmla="*/ 2 w 77"/>
                <a:gd name="T61" fmla="*/ 17 h 71"/>
                <a:gd name="T62" fmla="*/ 2 w 77"/>
                <a:gd name="T63" fmla="*/ 17 h 71"/>
                <a:gd name="T64" fmla="*/ 2 w 77"/>
                <a:gd name="T65" fmla="*/ 17 h 71"/>
                <a:gd name="T66" fmla="*/ 2 w 77"/>
                <a:gd name="T67" fmla="*/ 17 h 71"/>
                <a:gd name="T68" fmla="*/ 2 w 77"/>
                <a:gd name="T69" fmla="*/ 17 h 71"/>
                <a:gd name="T70" fmla="*/ 2 w 77"/>
                <a:gd name="T71" fmla="*/ 17 h 71"/>
                <a:gd name="T72" fmla="*/ 2 w 77"/>
                <a:gd name="T73" fmla="*/ 17 h 71"/>
                <a:gd name="T74" fmla="*/ 2 w 77"/>
                <a:gd name="T75" fmla="*/ 17 h 71"/>
                <a:gd name="T76" fmla="*/ 2 w 77"/>
                <a:gd name="T77" fmla="*/ 17 h 71"/>
                <a:gd name="T78" fmla="*/ 2 w 77"/>
                <a:gd name="T79" fmla="*/ 17 h 71"/>
                <a:gd name="T80" fmla="*/ 2 w 77"/>
                <a:gd name="T81" fmla="*/ 17 h 71"/>
                <a:gd name="T82" fmla="*/ 2 w 77"/>
                <a:gd name="T83" fmla="*/ 17 h 71"/>
                <a:gd name="T84" fmla="*/ 2 w 77"/>
                <a:gd name="T85" fmla="*/ 17 h 71"/>
                <a:gd name="T86" fmla="*/ 2 w 77"/>
                <a:gd name="T87" fmla="*/ 17 h 71"/>
                <a:gd name="T88" fmla="*/ 2 w 77"/>
                <a:gd name="T89" fmla="*/ 17 h 71"/>
                <a:gd name="T90" fmla="*/ 2 w 77"/>
                <a:gd name="T91" fmla="*/ 17 h 71"/>
                <a:gd name="T92" fmla="*/ 2 w 77"/>
                <a:gd name="T93" fmla="*/ 17 h 71"/>
                <a:gd name="T94" fmla="*/ 2 w 77"/>
                <a:gd name="T95" fmla="*/ 17 h 71"/>
                <a:gd name="T96" fmla="*/ 2 w 77"/>
                <a:gd name="T97" fmla="*/ 17 h 71"/>
                <a:gd name="T98" fmla="*/ 2 w 77"/>
                <a:gd name="T99" fmla="*/ 17 h 71"/>
                <a:gd name="T100" fmla="*/ 2 w 77"/>
                <a:gd name="T101" fmla="*/ 17 h 71"/>
                <a:gd name="T102" fmla="*/ 2 w 77"/>
                <a:gd name="T103" fmla="*/ 17 h 71"/>
                <a:gd name="T104" fmla="*/ 2 w 77"/>
                <a:gd name="T105" fmla="*/ 17 h 7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7"/>
                <a:gd name="T160" fmla="*/ 0 h 71"/>
                <a:gd name="T161" fmla="*/ 77 w 77"/>
                <a:gd name="T162" fmla="*/ 71 h 7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7" h="71">
                  <a:moveTo>
                    <a:pt x="59" y="26"/>
                  </a:moveTo>
                  <a:lnTo>
                    <a:pt x="61" y="24"/>
                  </a:lnTo>
                  <a:lnTo>
                    <a:pt x="63" y="22"/>
                  </a:lnTo>
                  <a:lnTo>
                    <a:pt x="65" y="21"/>
                  </a:lnTo>
                  <a:lnTo>
                    <a:pt x="66" y="19"/>
                  </a:lnTo>
                  <a:lnTo>
                    <a:pt x="68" y="18"/>
                  </a:lnTo>
                  <a:lnTo>
                    <a:pt x="69" y="16"/>
                  </a:lnTo>
                  <a:lnTo>
                    <a:pt x="69" y="14"/>
                  </a:lnTo>
                  <a:lnTo>
                    <a:pt x="68" y="11"/>
                  </a:lnTo>
                  <a:lnTo>
                    <a:pt x="61" y="15"/>
                  </a:lnTo>
                  <a:lnTo>
                    <a:pt x="61" y="16"/>
                  </a:lnTo>
                  <a:lnTo>
                    <a:pt x="58" y="18"/>
                  </a:lnTo>
                  <a:lnTo>
                    <a:pt x="53" y="4"/>
                  </a:lnTo>
                  <a:lnTo>
                    <a:pt x="46" y="6"/>
                  </a:lnTo>
                  <a:lnTo>
                    <a:pt x="47" y="7"/>
                  </a:lnTo>
                  <a:lnTo>
                    <a:pt x="46" y="8"/>
                  </a:lnTo>
                  <a:lnTo>
                    <a:pt x="46" y="9"/>
                  </a:lnTo>
                  <a:lnTo>
                    <a:pt x="45" y="10"/>
                  </a:lnTo>
                  <a:lnTo>
                    <a:pt x="45" y="7"/>
                  </a:lnTo>
                  <a:lnTo>
                    <a:pt x="43" y="6"/>
                  </a:lnTo>
                  <a:lnTo>
                    <a:pt x="41" y="3"/>
                  </a:lnTo>
                  <a:lnTo>
                    <a:pt x="40" y="1"/>
                  </a:lnTo>
                  <a:lnTo>
                    <a:pt x="37" y="3"/>
                  </a:lnTo>
                  <a:lnTo>
                    <a:pt x="35" y="5"/>
                  </a:lnTo>
                  <a:lnTo>
                    <a:pt x="33" y="6"/>
                  </a:lnTo>
                  <a:lnTo>
                    <a:pt x="32" y="7"/>
                  </a:lnTo>
                  <a:lnTo>
                    <a:pt x="31" y="6"/>
                  </a:lnTo>
                  <a:lnTo>
                    <a:pt x="29" y="3"/>
                  </a:lnTo>
                  <a:lnTo>
                    <a:pt x="27" y="2"/>
                  </a:lnTo>
                  <a:lnTo>
                    <a:pt x="26" y="0"/>
                  </a:lnTo>
                  <a:lnTo>
                    <a:pt x="19" y="3"/>
                  </a:lnTo>
                  <a:lnTo>
                    <a:pt x="19" y="5"/>
                  </a:lnTo>
                  <a:lnTo>
                    <a:pt x="19" y="4"/>
                  </a:lnTo>
                  <a:lnTo>
                    <a:pt x="19" y="6"/>
                  </a:lnTo>
                  <a:lnTo>
                    <a:pt x="20" y="7"/>
                  </a:lnTo>
                  <a:lnTo>
                    <a:pt x="19" y="10"/>
                  </a:lnTo>
                  <a:lnTo>
                    <a:pt x="17" y="12"/>
                  </a:lnTo>
                  <a:lnTo>
                    <a:pt x="16" y="10"/>
                  </a:lnTo>
                  <a:lnTo>
                    <a:pt x="8" y="13"/>
                  </a:lnTo>
                  <a:lnTo>
                    <a:pt x="9" y="20"/>
                  </a:lnTo>
                  <a:lnTo>
                    <a:pt x="7" y="21"/>
                  </a:lnTo>
                  <a:lnTo>
                    <a:pt x="9" y="26"/>
                  </a:lnTo>
                  <a:lnTo>
                    <a:pt x="1" y="29"/>
                  </a:lnTo>
                  <a:lnTo>
                    <a:pt x="0" y="32"/>
                  </a:lnTo>
                  <a:lnTo>
                    <a:pt x="3" y="37"/>
                  </a:lnTo>
                  <a:lnTo>
                    <a:pt x="4" y="37"/>
                  </a:lnTo>
                  <a:lnTo>
                    <a:pt x="6" y="38"/>
                  </a:lnTo>
                  <a:lnTo>
                    <a:pt x="8" y="38"/>
                  </a:lnTo>
                  <a:lnTo>
                    <a:pt x="10" y="38"/>
                  </a:lnTo>
                  <a:lnTo>
                    <a:pt x="13" y="42"/>
                  </a:lnTo>
                  <a:lnTo>
                    <a:pt x="11" y="44"/>
                  </a:lnTo>
                  <a:lnTo>
                    <a:pt x="10" y="46"/>
                  </a:lnTo>
                  <a:lnTo>
                    <a:pt x="9" y="48"/>
                  </a:lnTo>
                  <a:lnTo>
                    <a:pt x="8" y="49"/>
                  </a:lnTo>
                  <a:lnTo>
                    <a:pt x="10" y="53"/>
                  </a:lnTo>
                  <a:lnTo>
                    <a:pt x="12" y="52"/>
                  </a:lnTo>
                  <a:lnTo>
                    <a:pt x="16" y="53"/>
                  </a:lnTo>
                  <a:lnTo>
                    <a:pt x="19" y="54"/>
                  </a:lnTo>
                  <a:lnTo>
                    <a:pt x="23" y="54"/>
                  </a:lnTo>
                  <a:lnTo>
                    <a:pt x="26" y="55"/>
                  </a:lnTo>
                  <a:lnTo>
                    <a:pt x="25" y="57"/>
                  </a:lnTo>
                  <a:lnTo>
                    <a:pt x="25" y="60"/>
                  </a:lnTo>
                  <a:lnTo>
                    <a:pt x="26" y="63"/>
                  </a:lnTo>
                  <a:lnTo>
                    <a:pt x="27" y="64"/>
                  </a:lnTo>
                  <a:lnTo>
                    <a:pt x="29" y="64"/>
                  </a:lnTo>
                  <a:lnTo>
                    <a:pt x="30" y="65"/>
                  </a:lnTo>
                  <a:lnTo>
                    <a:pt x="31" y="68"/>
                  </a:lnTo>
                  <a:lnTo>
                    <a:pt x="32" y="70"/>
                  </a:lnTo>
                  <a:lnTo>
                    <a:pt x="34" y="70"/>
                  </a:lnTo>
                  <a:lnTo>
                    <a:pt x="35" y="67"/>
                  </a:lnTo>
                  <a:lnTo>
                    <a:pt x="37" y="64"/>
                  </a:lnTo>
                  <a:lnTo>
                    <a:pt x="39" y="63"/>
                  </a:lnTo>
                  <a:lnTo>
                    <a:pt x="39" y="61"/>
                  </a:lnTo>
                  <a:lnTo>
                    <a:pt x="37" y="64"/>
                  </a:lnTo>
                  <a:lnTo>
                    <a:pt x="38" y="64"/>
                  </a:lnTo>
                  <a:lnTo>
                    <a:pt x="40" y="62"/>
                  </a:lnTo>
                  <a:lnTo>
                    <a:pt x="43" y="59"/>
                  </a:lnTo>
                  <a:lnTo>
                    <a:pt x="45" y="65"/>
                  </a:lnTo>
                  <a:lnTo>
                    <a:pt x="47" y="65"/>
                  </a:lnTo>
                  <a:lnTo>
                    <a:pt x="51" y="65"/>
                  </a:lnTo>
                  <a:lnTo>
                    <a:pt x="55" y="64"/>
                  </a:lnTo>
                  <a:lnTo>
                    <a:pt x="58" y="64"/>
                  </a:lnTo>
                  <a:lnTo>
                    <a:pt x="58" y="63"/>
                  </a:lnTo>
                  <a:lnTo>
                    <a:pt x="57" y="61"/>
                  </a:lnTo>
                  <a:lnTo>
                    <a:pt x="55" y="59"/>
                  </a:lnTo>
                  <a:lnTo>
                    <a:pt x="54" y="57"/>
                  </a:lnTo>
                  <a:lnTo>
                    <a:pt x="57" y="55"/>
                  </a:lnTo>
                  <a:lnTo>
                    <a:pt x="59" y="55"/>
                  </a:lnTo>
                  <a:lnTo>
                    <a:pt x="63" y="54"/>
                  </a:lnTo>
                  <a:lnTo>
                    <a:pt x="66" y="53"/>
                  </a:lnTo>
                  <a:lnTo>
                    <a:pt x="67" y="55"/>
                  </a:lnTo>
                  <a:lnTo>
                    <a:pt x="70" y="54"/>
                  </a:lnTo>
                  <a:lnTo>
                    <a:pt x="71" y="53"/>
                  </a:lnTo>
                  <a:lnTo>
                    <a:pt x="71" y="50"/>
                  </a:lnTo>
                  <a:lnTo>
                    <a:pt x="72" y="48"/>
                  </a:lnTo>
                  <a:lnTo>
                    <a:pt x="71" y="45"/>
                  </a:lnTo>
                  <a:lnTo>
                    <a:pt x="71" y="42"/>
                  </a:lnTo>
                  <a:lnTo>
                    <a:pt x="70" y="41"/>
                  </a:lnTo>
                  <a:lnTo>
                    <a:pt x="68" y="41"/>
                  </a:lnTo>
                  <a:lnTo>
                    <a:pt x="65" y="35"/>
                  </a:lnTo>
                  <a:lnTo>
                    <a:pt x="75" y="30"/>
                  </a:lnTo>
                  <a:lnTo>
                    <a:pt x="76" y="28"/>
                  </a:lnTo>
                  <a:lnTo>
                    <a:pt x="74" y="22"/>
                  </a:lnTo>
                  <a:lnTo>
                    <a:pt x="68" y="25"/>
                  </a:lnTo>
                  <a:lnTo>
                    <a:pt x="67" y="24"/>
                  </a:lnTo>
                  <a:lnTo>
                    <a:pt x="61" y="26"/>
                  </a:lnTo>
                  <a:lnTo>
                    <a:pt x="59" y="26"/>
                  </a:lnTo>
                </a:path>
              </a:pathLst>
            </a:custGeom>
            <a:solidFill>
              <a:srgbClr val="FF606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739" name="Freeform 183"/>
            <p:cNvSpPr>
              <a:spLocks/>
            </p:cNvSpPr>
            <p:nvPr/>
          </p:nvSpPr>
          <p:spPr bwMode="auto">
            <a:xfrm>
              <a:off x="908" y="3081"/>
              <a:ext cx="69" cy="74"/>
            </a:xfrm>
            <a:custGeom>
              <a:avLst/>
              <a:gdLst>
                <a:gd name="T0" fmla="*/ 3 w 82"/>
                <a:gd name="T1" fmla="*/ 12 h 77"/>
                <a:gd name="T2" fmla="*/ 3 w 82"/>
                <a:gd name="T3" fmla="*/ 12 h 77"/>
                <a:gd name="T4" fmla="*/ 3 w 82"/>
                <a:gd name="T5" fmla="*/ 12 h 77"/>
                <a:gd name="T6" fmla="*/ 3 w 82"/>
                <a:gd name="T7" fmla="*/ 12 h 77"/>
                <a:gd name="T8" fmla="*/ 3 w 82"/>
                <a:gd name="T9" fmla="*/ 12 h 77"/>
                <a:gd name="T10" fmla="*/ 3 w 82"/>
                <a:gd name="T11" fmla="*/ 12 h 77"/>
                <a:gd name="T12" fmla="*/ 3 w 82"/>
                <a:gd name="T13" fmla="*/ 4 h 77"/>
                <a:gd name="T14" fmla="*/ 3 w 82"/>
                <a:gd name="T15" fmla="*/ 8 h 77"/>
                <a:gd name="T16" fmla="*/ 3 w 82"/>
                <a:gd name="T17" fmla="*/ 10 h 77"/>
                <a:gd name="T18" fmla="*/ 3 w 82"/>
                <a:gd name="T19" fmla="*/ 8 h 77"/>
                <a:gd name="T20" fmla="*/ 3 w 82"/>
                <a:gd name="T21" fmla="*/ 3 h 77"/>
                <a:gd name="T22" fmla="*/ 3 w 82"/>
                <a:gd name="T23" fmla="*/ 3 h 77"/>
                <a:gd name="T24" fmla="*/ 3 w 82"/>
                <a:gd name="T25" fmla="*/ 7 h 77"/>
                <a:gd name="T26" fmla="*/ 3 w 82"/>
                <a:gd name="T27" fmla="*/ 6 h 77"/>
                <a:gd name="T28" fmla="*/ 3 w 82"/>
                <a:gd name="T29" fmla="*/ 2 h 77"/>
                <a:gd name="T30" fmla="*/ 3 w 82"/>
                <a:gd name="T31" fmla="*/ 3 h 77"/>
                <a:gd name="T32" fmla="*/ 3 w 82"/>
                <a:gd name="T33" fmla="*/ 4 h 77"/>
                <a:gd name="T34" fmla="*/ 3 w 82"/>
                <a:gd name="T35" fmla="*/ 8 h 77"/>
                <a:gd name="T36" fmla="*/ 3 w 82"/>
                <a:gd name="T37" fmla="*/ 12 h 77"/>
                <a:gd name="T38" fmla="*/ 3 w 82"/>
                <a:gd name="T39" fmla="*/ 12 h 77"/>
                <a:gd name="T40" fmla="*/ 3 w 82"/>
                <a:gd name="T41" fmla="*/ 12 h 77"/>
                <a:gd name="T42" fmla="*/ 1 w 82"/>
                <a:gd name="T43" fmla="*/ 12 h 77"/>
                <a:gd name="T44" fmla="*/ 3 w 82"/>
                <a:gd name="T45" fmla="*/ 12 h 77"/>
                <a:gd name="T46" fmla="*/ 3 w 82"/>
                <a:gd name="T47" fmla="*/ 12 h 77"/>
                <a:gd name="T48" fmla="*/ 3 w 82"/>
                <a:gd name="T49" fmla="*/ 12 h 77"/>
                <a:gd name="T50" fmla="*/ 3 w 82"/>
                <a:gd name="T51" fmla="*/ 12 h 77"/>
                <a:gd name="T52" fmla="*/ 3 w 82"/>
                <a:gd name="T53" fmla="*/ 12 h 77"/>
                <a:gd name="T54" fmla="*/ 3 w 82"/>
                <a:gd name="T55" fmla="*/ 12 h 77"/>
                <a:gd name="T56" fmla="*/ 3 w 82"/>
                <a:gd name="T57" fmla="*/ 12 h 77"/>
                <a:gd name="T58" fmla="*/ 3 w 82"/>
                <a:gd name="T59" fmla="*/ 12 h 77"/>
                <a:gd name="T60" fmla="*/ 3 w 82"/>
                <a:gd name="T61" fmla="*/ 12 h 77"/>
                <a:gd name="T62" fmla="*/ 3 w 82"/>
                <a:gd name="T63" fmla="*/ 12 h 77"/>
                <a:gd name="T64" fmla="*/ 3 w 82"/>
                <a:gd name="T65" fmla="*/ 12 h 77"/>
                <a:gd name="T66" fmla="*/ 3 w 82"/>
                <a:gd name="T67" fmla="*/ 12 h 77"/>
                <a:gd name="T68" fmla="*/ 3 w 82"/>
                <a:gd name="T69" fmla="*/ 12 h 77"/>
                <a:gd name="T70" fmla="*/ 3 w 82"/>
                <a:gd name="T71" fmla="*/ 12 h 77"/>
                <a:gd name="T72" fmla="*/ 3 w 82"/>
                <a:gd name="T73" fmla="*/ 12 h 77"/>
                <a:gd name="T74" fmla="*/ 3 w 82"/>
                <a:gd name="T75" fmla="*/ 12 h 77"/>
                <a:gd name="T76" fmla="*/ 3 w 82"/>
                <a:gd name="T77" fmla="*/ 12 h 77"/>
                <a:gd name="T78" fmla="*/ 3 w 82"/>
                <a:gd name="T79" fmla="*/ 12 h 77"/>
                <a:gd name="T80" fmla="*/ 3 w 82"/>
                <a:gd name="T81" fmla="*/ 12 h 77"/>
                <a:gd name="T82" fmla="*/ 3 w 82"/>
                <a:gd name="T83" fmla="*/ 12 h 77"/>
                <a:gd name="T84" fmla="*/ 3 w 82"/>
                <a:gd name="T85" fmla="*/ 12 h 77"/>
                <a:gd name="T86" fmla="*/ 3 w 82"/>
                <a:gd name="T87" fmla="*/ 12 h 77"/>
                <a:gd name="T88" fmla="*/ 3 w 82"/>
                <a:gd name="T89" fmla="*/ 12 h 77"/>
                <a:gd name="T90" fmla="*/ 3 w 82"/>
                <a:gd name="T91" fmla="*/ 12 h 77"/>
                <a:gd name="T92" fmla="*/ 3 w 82"/>
                <a:gd name="T93" fmla="*/ 12 h 77"/>
                <a:gd name="T94" fmla="*/ 3 w 82"/>
                <a:gd name="T95" fmla="*/ 12 h 77"/>
                <a:gd name="T96" fmla="*/ 3 w 82"/>
                <a:gd name="T97" fmla="*/ 12 h 77"/>
                <a:gd name="T98" fmla="*/ 3 w 82"/>
                <a:gd name="T99" fmla="*/ 12 h 77"/>
                <a:gd name="T100" fmla="*/ 3 w 82"/>
                <a:gd name="T101" fmla="*/ 12 h 77"/>
                <a:gd name="T102" fmla="*/ 3 w 82"/>
                <a:gd name="T103" fmla="*/ 12 h 77"/>
                <a:gd name="T104" fmla="*/ 3 w 82"/>
                <a:gd name="T105" fmla="*/ 12 h 77"/>
                <a:gd name="T106" fmla="*/ 3 w 82"/>
                <a:gd name="T107" fmla="*/ 12 h 7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82"/>
                <a:gd name="T163" fmla="*/ 0 h 77"/>
                <a:gd name="T164" fmla="*/ 82 w 82"/>
                <a:gd name="T165" fmla="*/ 77 h 77"/>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82" h="77">
                  <a:moveTo>
                    <a:pt x="63" y="28"/>
                  </a:moveTo>
                  <a:lnTo>
                    <a:pt x="63" y="28"/>
                  </a:lnTo>
                  <a:lnTo>
                    <a:pt x="65" y="26"/>
                  </a:lnTo>
                  <a:lnTo>
                    <a:pt x="67" y="24"/>
                  </a:lnTo>
                  <a:lnTo>
                    <a:pt x="69" y="23"/>
                  </a:lnTo>
                  <a:lnTo>
                    <a:pt x="70" y="21"/>
                  </a:lnTo>
                  <a:lnTo>
                    <a:pt x="72" y="20"/>
                  </a:lnTo>
                  <a:lnTo>
                    <a:pt x="73" y="17"/>
                  </a:lnTo>
                  <a:lnTo>
                    <a:pt x="73" y="15"/>
                  </a:lnTo>
                  <a:lnTo>
                    <a:pt x="72" y="12"/>
                  </a:lnTo>
                  <a:lnTo>
                    <a:pt x="65" y="16"/>
                  </a:lnTo>
                  <a:lnTo>
                    <a:pt x="65" y="17"/>
                  </a:lnTo>
                  <a:lnTo>
                    <a:pt x="61" y="19"/>
                  </a:lnTo>
                  <a:lnTo>
                    <a:pt x="56" y="4"/>
                  </a:lnTo>
                  <a:lnTo>
                    <a:pt x="49" y="6"/>
                  </a:lnTo>
                  <a:lnTo>
                    <a:pt x="50" y="8"/>
                  </a:lnTo>
                  <a:lnTo>
                    <a:pt x="49" y="9"/>
                  </a:lnTo>
                  <a:lnTo>
                    <a:pt x="49" y="10"/>
                  </a:lnTo>
                  <a:lnTo>
                    <a:pt x="48" y="11"/>
                  </a:lnTo>
                  <a:lnTo>
                    <a:pt x="47" y="8"/>
                  </a:lnTo>
                  <a:lnTo>
                    <a:pt x="45" y="6"/>
                  </a:lnTo>
                  <a:lnTo>
                    <a:pt x="43" y="3"/>
                  </a:lnTo>
                  <a:lnTo>
                    <a:pt x="42" y="1"/>
                  </a:lnTo>
                  <a:lnTo>
                    <a:pt x="40" y="3"/>
                  </a:lnTo>
                  <a:lnTo>
                    <a:pt x="38" y="5"/>
                  </a:lnTo>
                  <a:lnTo>
                    <a:pt x="36" y="7"/>
                  </a:lnTo>
                  <a:lnTo>
                    <a:pt x="34" y="8"/>
                  </a:lnTo>
                  <a:lnTo>
                    <a:pt x="33" y="6"/>
                  </a:lnTo>
                  <a:lnTo>
                    <a:pt x="31" y="3"/>
                  </a:lnTo>
                  <a:lnTo>
                    <a:pt x="29" y="2"/>
                  </a:lnTo>
                  <a:lnTo>
                    <a:pt x="28" y="0"/>
                  </a:lnTo>
                  <a:lnTo>
                    <a:pt x="21" y="3"/>
                  </a:lnTo>
                  <a:lnTo>
                    <a:pt x="20" y="5"/>
                  </a:lnTo>
                  <a:lnTo>
                    <a:pt x="21" y="4"/>
                  </a:lnTo>
                  <a:lnTo>
                    <a:pt x="21" y="6"/>
                  </a:lnTo>
                  <a:lnTo>
                    <a:pt x="22" y="8"/>
                  </a:lnTo>
                  <a:lnTo>
                    <a:pt x="21" y="11"/>
                  </a:lnTo>
                  <a:lnTo>
                    <a:pt x="18" y="13"/>
                  </a:lnTo>
                  <a:lnTo>
                    <a:pt x="17" y="11"/>
                  </a:lnTo>
                  <a:lnTo>
                    <a:pt x="9" y="14"/>
                  </a:lnTo>
                  <a:lnTo>
                    <a:pt x="10" y="22"/>
                  </a:lnTo>
                  <a:lnTo>
                    <a:pt x="8" y="23"/>
                  </a:lnTo>
                  <a:lnTo>
                    <a:pt x="10" y="28"/>
                  </a:lnTo>
                  <a:lnTo>
                    <a:pt x="1" y="32"/>
                  </a:lnTo>
                  <a:lnTo>
                    <a:pt x="0" y="35"/>
                  </a:lnTo>
                  <a:lnTo>
                    <a:pt x="3" y="40"/>
                  </a:lnTo>
                  <a:lnTo>
                    <a:pt x="4" y="40"/>
                  </a:lnTo>
                  <a:lnTo>
                    <a:pt x="7" y="41"/>
                  </a:lnTo>
                  <a:lnTo>
                    <a:pt x="9" y="41"/>
                  </a:lnTo>
                  <a:lnTo>
                    <a:pt x="11" y="41"/>
                  </a:lnTo>
                  <a:lnTo>
                    <a:pt x="14" y="46"/>
                  </a:lnTo>
                  <a:lnTo>
                    <a:pt x="12" y="48"/>
                  </a:lnTo>
                  <a:lnTo>
                    <a:pt x="11" y="50"/>
                  </a:lnTo>
                  <a:lnTo>
                    <a:pt x="10" y="52"/>
                  </a:lnTo>
                  <a:lnTo>
                    <a:pt x="9" y="53"/>
                  </a:lnTo>
                  <a:lnTo>
                    <a:pt x="11" y="58"/>
                  </a:lnTo>
                  <a:lnTo>
                    <a:pt x="13" y="57"/>
                  </a:lnTo>
                  <a:lnTo>
                    <a:pt x="17" y="58"/>
                  </a:lnTo>
                  <a:lnTo>
                    <a:pt x="21" y="59"/>
                  </a:lnTo>
                  <a:lnTo>
                    <a:pt x="25" y="59"/>
                  </a:lnTo>
                  <a:lnTo>
                    <a:pt x="28" y="60"/>
                  </a:lnTo>
                  <a:lnTo>
                    <a:pt x="27" y="62"/>
                  </a:lnTo>
                  <a:lnTo>
                    <a:pt x="27" y="65"/>
                  </a:lnTo>
                  <a:lnTo>
                    <a:pt x="28" y="68"/>
                  </a:lnTo>
                  <a:lnTo>
                    <a:pt x="29" y="70"/>
                  </a:lnTo>
                  <a:lnTo>
                    <a:pt x="31" y="69"/>
                  </a:lnTo>
                  <a:lnTo>
                    <a:pt x="32" y="71"/>
                  </a:lnTo>
                  <a:lnTo>
                    <a:pt x="33" y="74"/>
                  </a:lnTo>
                  <a:lnTo>
                    <a:pt x="34" y="76"/>
                  </a:lnTo>
                  <a:lnTo>
                    <a:pt x="37" y="76"/>
                  </a:lnTo>
                  <a:lnTo>
                    <a:pt x="38" y="73"/>
                  </a:lnTo>
                  <a:lnTo>
                    <a:pt x="40" y="70"/>
                  </a:lnTo>
                  <a:lnTo>
                    <a:pt x="41" y="68"/>
                  </a:lnTo>
                  <a:lnTo>
                    <a:pt x="41" y="66"/>
                  </a:lnTo>
                  <a:lnTo>
                    <a:pt x="40" y="69"/>
                  </a:lnTo>
                  <a:lnTo>
                    <a:pt x="41" y="69"/>
                  </a:lnTo>
                  <a:lnTo>
                    <a:pt x="42" y="67"/>
                  </a:lnTo>
                  <a:lnTo>
                    <a:pt x="45" y="64"/>
                  </a:lnTo>
                  <a:lnTo>
                    <a:pt x="48" y="71"/>
                  </a:lnTo>
                  <a:lnTo>
                    <a:pt x="50" y="71"/>
                  </a:lnTo>
                  <a:lnTo>
                    <a:pt x="54" y="71"/>
                  </a:lnTo>
                  <a:lnTo>
                    <a:pt x="58" y="70"/>
                  </a:lnTo>
                  <a:lnTo>
                    <a:pt x="62" y="69"/>
                  </a:lnTo>
                  <a:lnTo>
                    <a:pt x="61" y="68"/>
                  </a:lnTo>
                  <a:lnTo>
                    <a:pt x="60" y="66"/>
                  </a:lnTo>
                  <a:lnTo>
                    <a:pt x="58" y="64"/>
                  </a:lnTo>
                  <a:lnTo>
                    <a:pt x="57" y="62"/>
                  </a:lnTo>
                  <a:lnTo>
                    <a:pt x="60" y="60"/>
                  </a:lnTo>
                  <a:lnTo>
                    <a:pt x="63" y="60"/>
                  </a:lnTo>
                  <a:lnTo>
                    <a:pt x="67" y="59"/>
                  </a:lnTo>
                  <a:lnTo>
                    <a:pt x="70" y="58"/>
                  </a:lnTo>
                  <a:lnTo>
                    <a:pt x="71" y="60"/>
                  </a:lnTo>
                  <a:lnTo>
                    <a:pt x="74" y="59"/>
                  </a:lnTo>
                  <a:lnTo>
                    <a:pt x="75" y="58"/>
                  </a:lnTo>
                  <a:lnTo>
                    <a:pt x="76" y="54"/>
                  </a:lnTo>
                  <a:lnTo>
                    <a:pt x="77" y="52"/>
                  </a:lnTo>
                  <a:lnTo>
                    <a:pt x="76" y="49"/>
                  </a:lnTo>
                  <a:lnTo>
                    <a:pt x="75" y="46"/>
                  </a:lnTo>
                  <a:lnTo>
                    <a:pt x="74" y="45"/>
                  </a:lnTo>
                  <a:lnTo>
                    <a:pt x="72" y="45"/>
                  </a:lnTo>
                  <a:lnTo>
                    <a:pt x="69" y="38"/>
                  </a:lnTo>
                  <a:lnTo>
                    <a:pt x="80" y="33"/>
                  </a:lnTo>
                  <a:lnTo>
                    <a:pt x="81" y="30"/>
                  </a:lnTo>
                  <a:lnTo>
                    <a:pt x="79" y="24"/>
                  </a:lnTo>
                  <a:lnTo>
                    <a:pt x="72" y="27"/>
                  </a:lnTo>
                  <a:lnTo>
                    <a:pt x="71" y="26"/>
                  </a:lnTo>
                  <a:lnTo>
                    <a:pt x="65" y="28"/>
                  </a:lnTo>
                  <a:lnTo>
                    <a:pt x="63" y="28"/>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740" name="Freeform 184"/>
            <p:cNvSpPr>
              <a:spLocks/>
            </p:cNvSpPr>
            <p:nvPr/>
          </p:nvSpPr>
          <p:spPr bwMode="auto">
            <a:xfrm>
              <a:off x="761" y="2455"/>
              <a:ext cx="62" cy="67"/>
            </a:xfrm>
            <a:custGeom>
              <a:avLst/>
              <a:gdLst>
                <a:gd name="T0" fmla="*/ 2 w 75"/>
                <a:gd name="T1" fmla="*/ 11 h 70"/>
                <a:gd name="T2" fmla="*/ 2 w 75"/>
                <a:gd name="T3" fmla="*/ 9 h 70"/>
                <a:gd name="T4" fmla="*/ 2 w 75"/>
                <a:gd name="T5" fmla="*/ 6 h 70"/>
                <a:gd name="T6" fmla="*/ 2 w 75"/>
                <a:gd name="T7" fmla="*/ 2 h 70"/>
                <a:gd name="T8" fmla="*/ 2 w 75"/>
                <a:gd name="T9" fmla="*/ 6 h 70"/>
                <a:gd name="T10" fmla="*/ 2 w 75"/>
                <a:gd name="T11" fmla="*/ 10 h 70"/>
                <a:gd name="T12" fmla="*/ 2 w 75"/>
                <a:gd name="T13" fmla="*/ 6 h 70"/>
                <a:gd name="T14" fmla="*/ 2 w 75"/>
                <a:gd name="T15" fmla="*/ 9 h 70"/>
                <a:gd name="T16" fmla="*/ 2 w 75"/>
                <a:gd name="T17" fmla="*/ 11 h 70"/>
                <a:gd name="T18" fmla="*/ 2 w 75"/>
                <a:gd name="T19" fmla="*/ 9 h 70"/>
                <a:gd name="T20" fmla="*/ 2 w 75"/>
                <a:gd name="T21" fmla="*/ 6 h 70"/>
                <a:gd name="T22" fmla="*/ 2 w 75"/>
                <a:gd name="T23" fmla="*/ 11 h 70"/>
                <a:gd name="T24" fmla="*/ 2 w 75"/>
                <a:gd name="T25" fmla="*/ 11 h 70"/>
                <a:gd name="T26" fmla="*/ 2 w 75"/>
                <a:gd name="T27" fmla="*/ 11 h 70"/>
                <a:gd name="T28" fmla="*/ 2 w 75"/>
                <a:gd name="T29" fmla="*/ 11 h 70"/>
                <a:gd name="T30" fmla="*/ 2 w 75"/>
                <a:gd name="T31" fmla="*/ 11 h 70"/>
                <a:gd name="T32" fmla="*/ 2 w 75"/>
                <a:gd name="T33" fmla="*/ 11 h 70"/>
                <a:gd name="T34" fmla="*/ 2 w 75"/>
                <a:gd name="T35" fmla="*/ 11 h 70"/>
                <a:gd name="T36" fmla="*/ 2 w 75"/>
                <a:gd name="T37" fmla="*/ 11 h 70"/>
                <a:gd name="T38" fmla="*/ 0 w 75"/>
                <a:gd name="T39" fmla="*/ 11 h 70"/>
                <a:gd name="T40" fmla="*/ 2 w 75"/>
                <a:gd name="T41" fmla="*/ 11 h 70"/>
                <a:gd name="T42" fmla="*/ 2 w 75"/>
                <a:gd name="T43" fmla="*/ 11 h 70"/>
                <a:gd name="T44" fmla="*/ 2 w 75"/>
                <a:gd name="T45" fmla="*/ 11 h 70"/>
                <a:gd name="T46" fmla="*/ 2 w 75"/>
                <a:gd name="T47" fmla="*/ 11 h 70"/>
                <a:gd name="T48" fmla="*/ 2 w 75"/>
                <a:gd name="T49" fmla="*/ 11 h 70"/>
                <a:gd name="T50" fmla="*/ 2 w 75"/>
                <a:gd name="T51" fmla="*/ 11 h 70"/>
                <a:gd name="T52" fmla="*/ 2 w 75"/>
                <a:gd name="T53" fmla="*/ 11 h 70"/>
                <a:gd name="T54" fmla="*/ 2 w 75"/>
                <a:gd name="T55" fmla="*/ 11 h 70"/>
                <a:gd name="T56" fmla="*/ 2 w 75"/>
                <a:gd name="T57" fmla="*/ 11 h 70"/>
                <a:gd name="T58" fmla="*/ 2 w 75"/>
                <a:gd name="T59" fmla="*/ 11 h 70"/>
                <a:gd name="T60" fmla="*/ 2 w 75"/>
                <a:gd name="T61" fmla="*/ 11 h 70"/>
                <a:gd name="T62" fmla="*/ 2 w 75"/>
                <a:gd name="T63" fmla="*/ 11 h 70"/>
                <a:gd name="T64" fmla="*/ 2 w 75"/>
                <a:gd name="T65" fmla="*/ 11 h 70"/>
                <a:gd name="T66" fmla="*/ 2 w 75"/>
                <a:gd name="T67" fmla="*/ 11 h 70"/>
                <a:gd name="T68" fmla="*/ 2 w 75"/>
                <a:gd name="T69" fmla="*/ 11 h 70"/>
                <a:gd name="T70" fmla="*/ 2 w 75"/>
                <a:gd name="T71" fmla="*/ 11 h 70"/>
                <a:gd name="T72" fmla="*/ 2 w 75"/>
                <a:gd name="T73" fmla="*/ 11 h 70"/>
                <a:gd name="T74" fmla="*/ 2 w 75"/>
                <a:gd name="T75" fmla="*/ 11 h 70"/>
                <a:gd name="T76" fmla="*/ 2 w 75"/>
                <a:gd name="T77" fmla="*/ 11 h 70"/>
                <a:gd name="T78" fmla="*/ 2 w 75"/>
                <a:gd name="T79" fmla="*/ 11 h 70"/>
                <a:gd name="T80" fmla="*/ 2 w 75"/>
                <a:gd name="T81" fmla="*/ 11 h 70"/>
                <a:gd name="T82" fmla="*/ 2 w 75"/>
                <a:gd name="T83" fmla="*/ 11 h 70"/>
                <a:gd name="T84" fmla="*/ 2 w 75"/>
                <a:gd name="T85" fmla="*/ 11 h 70"/>
                <a:gd name="T86" fmla="*/ 2 w 75"/>
                <a:gd name="T87" fmla="*/ 11 h 70"/>
                <a:gd name="T88" fmla="*/ 2 w 75"/>
                <a:gd name="T89" fmla="*/ 11 h 70"/>
                <a:gd name="T90" fmla="*/ 2 w 75"/>
                <a:gd name="T91" fmla="*/ 11 h 70"/>
                <a:gd name="T92" fmla="*/ 2 w 75"/>
                <a:gd name="T93" fmla="*/ 11 h 70"/>
                <a:gd name="T94" fmla="*/ 2 w 75"/>
                <a:gd name="T95" fmla="*/ 11 h 70"/>
                <a:gd name="T96" fmla="*/ 2 w 75"/>
                <a:gd name="T97" fmla="*/ 11 h 70"/>
                <a:gd name="T98" fmla="*/ 2 w 75"/>
                <a:gd name="T99" fmla="*/ 11 h 70"/>
                <a:gd name="T100" fmla="*/ 2 w 75"/>
                <a:gd name="T101" fmla="*/ 11 h 70"/>
                <a:gd name="T102" fmla="*/ 2 w 75"/>
                <a:gd name="T103" fmla="*/ 6 h 70"/>
                <a:gd name="T104" fmla="*/ 2 w 75"/>
                <a:gd name="T105" fmla="*/ 10 h 70"/>
                <a:gd name="T106" fmla="*/ 2 w 75"/>
                <a:gd name="T107" fmla="*/ 11 h 7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75"/>
                <a:gd name="T163" fmla="*/ 0 h 70"/>
                <a:gd name="T164" fmla="*/ 75 w 75"/>
                <a:gd name="T165" fmla="*/ 70 h 7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75" h="70">
                  <a:moveTo>
                    <a:pt x="49" y="17"/>
                  </a:moveTo>
                  <a:lnTo>
                    <a:pt x="49" y="14"/>
                  </a:lnTo>
                  <a:lnTo>
                    <a:pt x="50" y="11"/>
                  </a:lnTo>
                  <a:lnTo>
                    <a:pt x="51" y="9"/>
                  </a:lnTo>
                  <a:lnTo>
                    <a:pt x="51" y="8"/>
                  </a:lnTo>
                  <a:lnTo>
                    <a:pt x="51" y="6"/>
                  </a:lnTo>
                  <a:lnTo>
                    <a:pt x="51" y="4"/>
                  </a:lnTo>
                  <a:lnTo>
                    <a:pt x="50" y="2"/>
                  </a:lnTo>
                  <a:lnTo>
                    <a:pt x="48" y="0"/>
                  </a:lnTo>
                  <a:lnTo>
                    <a:pt x="43" y="6"/>
                  </a:lnTo>
                  <a:lnTo>
                    <a:pt x="45" y="7"/>
                  </a:lnTo>
                  <a:lnTo>
                    <a:pt x="43" y="10"/>
                  </a:lnTo>
                  <a:lnTo>
                    <a:pt x="31" y="2"/>
                  </a:lnTo>
                  <a:lnTo>
                    <a:pt x="27" y="6"/>
                  </a:lnTo>
                  <a:lnTo>
                    <a:pt x="28" y="7"/>
                  </a:lnTo>
                  <a:lnTo>
                    <a:pt x="29" y="9"/>
                  </a:lnTo>
                  <a:lnTo>
                    <a:pt x="28" y="11"/>
                  </a:lnTo>
                  <a:lnTo>
                    <a:pt x="26" y="9"/>
                  </a:lnTo>
                  <a:lnTo>
                    <a:pt x="23" y="9"/>
                  </a:lnTo>
                  <a:lnTo>
                    <a:pt x="21" y="8"/>
                  </a:lnTo>
                  <a:lnTo>
                    <a:pt x="19" y="6"/>
                  </a:lnTo>
                  <a:lnTo>
                    <a:pt x="17" y="9"/>
                  </a:lnTo>
                  <a:lnTo>
                    <a:pt x="16" y="12"/>
                  </a:lnTo>
                  <a:lnTo>
                    <a:pt x="16" y="15"/>
                  </a:lnTo>
                  <a:lnTo>
                    <a:pt x="16" y="16"/>
                  </a:lnTo>
                  <a:lnTo>
                    <a:pt x="14" y="15"/>
                  </a:lnTo>
                  <a:lnTo>
                    <a:pt x="10" y="15"/>
                  </a:lnTo>
                  <a:lnTo>
                    <a:pt x="8" y="15"/>
                  </a:lnTo>
                  <a:lnTo>
                    <a:pt x="7" y="14"/>
                  </a:lnTo>
                  <a:lnTo>
                    <a:pt x="4" y="18"/>
                  </a:lnTo>
                  <a:lnTo>
                    <a:pt x="4" y="21"/>
                  </a:lnTo>
                  <a:lnTo>
                    <a:pt x="4" y="20"/>
                  </a:lnTo>
                  <a:lnTo>
                    <a:pt x="5" y="21"/>
                  </a:lnTo>
                  <a:lnTo>
                    <a:pt x="6" y="22"/>
                  </a:lnTo>
                  <a:lnTo>
                    <a:pt x="7" y="23"/>
                  </a:lnTo>
                  <a:lnTo>
                    <a:pt x="7" y="26"/>
                  </a:lnTo>
                  <a:lnTo>
                    <a:pt x="6" y="28"/>
                  </a:lnTo>
                  <a:lnTo>
                    <a:pt x="4" y="28"/>
                  </a:lnTo>
                  <a:lnTo>
                    <a:pt x="0" y="34"/>
                  </a:lnTo>
                  <a:lnTo>
                    <a:pt x="5" y="40"/>
                  </a:lnTo>
                  <a:lnTo>
                    <a:pt x="4" y="41"/>
                  </a:lnTo>
                  <a:lnTo>
                    <a:pt x="8" y="44"/>
                  </a:lnTo>
                  <a:lnTo>
                    <a:pt x="3" y="52"/>
                  </a:lnTo>
                  <a:lnTo>
                    <a:pt x="4" y="55"/>
                  </a:lnTo>
                  <a:lnTo>
                    <a:pt x="7" y="58"/>
                  </a:lnTo>
                  <a:lnTo>
                    <a:pt x="8" y="57"/>
                  </a:lnTo>
                  <a:lnTo>
                    <a:pt x="10" y="57"/>
                  </a:lnTo>
                  <a:lnTo>
                    <a:pt x="13" y="55"/>
                  </a:lnTo>
                  <a:lnTo>
                    <a:pt x="15" y="54"/>
                  </a:lnTo>
                  <a:lnTo>
                    <a:pt x="20" y="57"/>
                  </a:lnTo>
                  <a:lnTo>
                    <a:pt x="19" y="59"/>
                  </a:lnTo>
                  <a:lnTo>
                    <a:pt x="19" y="61"/>
                  </a:lnTo>
                  <a:lnTo>
                    <a:pt x="20" y="62"/>
                  </a:lnTo>
                  <a:lnTo>
                    <a:pt x="19" y="63"/>
                  </a:lnTo>
                  <a:lnTo>
                    <a:pt x="23" y="67"/>
                  </a:lnTo>
                  <a:lnTo>
                    <a:pt x="25" y="65"/>
                  </a:lnTo>
                  <a:lnTo>
                    <a:pt x="28" y="64"/>
                  </a:lnTo>
                  <a:lnTo>
                    <a:pt x="32" y="62"/>
                  </a:lnTo>
                  <a:lnTo>
                    <a:pt x="35" y="61"/>
                  </a:lnTo>
                  <a:lnTo>
                    <a:pt x="37" y="61"/>
                  </a:lnTo>
                  <a:lnTo>
                    <a:pt x="37" y="62"/>
                  </a:lnTo>
                  <a:lnTo>
                    <a:pt x="39" y="64"/>
                  </a:lnTo>
                  <a:lnTo>
                    <a:pt x="41" y="66"/>
                  </a:lnTo>
                  <a:lnTo>
                    <a:pt x="43" y="67"/>
                  </a:lnTo>
                  <a:lnTo>
                    <a:pt x="45" y="65"/>
                  </a:lnTo>
                  <a:lnTo>
                    <a:pt x="46" y="67"/>
                  </a:lnTo>
                  <a:lnTo>
                    <a:pt x="48" y="68"/>
                  </a:lnTo>
                  <a:lnTo>
                    <a:pt x="51" y="69"/>
                  </a:lnTo>
                  <a:lnTo>
                    <a:pt x="52" y="67"/>
                  </a:lnTo>
                  <a:lnTo>
                    <a:pt x="52" y="64"/>
                  </a:lnTo>
                  <a:lnTo>
                    <a:pt x="52" y="62"/>
                  </a:lnTo>
                  <a:lnTo>
                    <a:pt x="52" y="59"/>
                  </a:lnTo>
                  <a:lnTo>
                    <a:pt x="51" y="57"/>
                  </a:lnTo>
                  <a:lnTo>
                    <a:pt x="51" y="61"/>
                  </a:lnTo>
                  <a:lnTo>
                    <a:pt x="52" y="61"/>
                  </a:lnTo>
                  <a:lnTo>
                    <a:pt x="52" y="58"/>
                  </a:lnTo>
                  <a:lnTo>
                    <a:pt x="52" y="53"/>
                  </a:lnTo>
                  <a:lnTo>
                    <a:pt x="58" y="58"/>
                  </a:lnTo>
                  <a:lnTo>
                    <a:pt x="60" y="57"/>
                  </a:lnTo>
                  <a:lnTo>
                    <a:pt x="64" y="55"/>
                  </a:lnTo>
                  <a:lnTo>
                    <a:pt x="67" y="52"/>
                  </a:lnTo>
                  <a:lnTo>
                    <a:pt x="68" y="49"/>
                  </a:lnTo>
                  <a:lnTo>
                    <a:pt x="67" y="48"/>
                  </a:lnTo>
                  <a:lnTo>
                    <a:pt x="66" y="47"/>
                  </a:lnTo>
                  <a:lnTo>
                    <a:pt x="63" y="47"/>
                  </a:lnTo>
                  <a:lnTo>
                    <a:pt x="61" y="45"/>
                  </a:lnTo>
                  <a:lnTo>
                    <a:pt x="62" y="44"/>
                  </a:lnTo>
                  <a:lnTo>
                    <a:pt x="66" y="41"/>
                  </a:lnTo>
                  <a:lnTo>
                    <a:pt x="68" y="38"/>
                  </a:lnTo>
                  <a:lnTo>
                    <a:pt x="69" y="36"/>
                  </a:lnTo>
                  <a:lnTo>
                    <a:pt x="71" y="38"/>
                  </a:lnTo>
                  <a:lnTo>
                    <a:pt x="73" y="35"/>
                  </a:lnTo>
                  <a:lnTo>
                    <a:pt x="74" y="32"/>
                  </a:lnTo>
                  <a:lnTo>
                    <a:pt x="73" y="29"/>
                  </a:lnTo>
                  <a:lnTo>
                    <a:pt x="71" y="27"/>
                  </a:lnTo>
                  <a:lnTo>
                    <a:pt x="69" y="26"/>
                  </a:lnTo>
                  <a:lnTo>
                    <a:pt x="68" y="24"/>
                  </a:lnTo>
                  <a:lnTo>
                    <a:pt x="66" y="23"/>
                  </a:lnTo>
                  <a:lnTo>
                    <a:pt x="64" y="25"/>
                  </a:lnTo>
                  <a:lnTo>
                    <a:pt x="58" y="21"/>
                  </a:lnTo>
                  <a:lnTo>
                    <a:pt x="65" y="11"/>
                  </a:lnTo>
                  <a:lnTo>
                    <a:pt x="64" y="9"/>
                  </a:lnTo>
                  <a:lnTo>
                    <a:pt x="59" y="6"/>
                  </a:lnTo>
                  <a:lnTo>
                    <a:pt x="55" y="11"/>
                  </a:lnTo>
                  <a:lnTo>
                    <a:pt x="53" y="10"/>
                  </a:lnTo>
                  <a:lnTo>
                    <a:pt x="51" y="16"/>
                  </a:lnTo>
                  <a:lnTo>
                    <a:pt x="49" y="17"/>
                  </a:lnTo>
                </a:path>
              </a:pathLst>
            </a:custGeom>
            <a:solidFill>
              <a:srgbClr val="FF606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741" name="Freeform 185"/>
            <p:cNvSpPr>
              <a:spLocks/>
            </p:cNvSpPr>
            <p:nvPr/>
          </p:nvSpPr>
          <p:spPr bwMode="auto">
            <a:xfrm>
              <a:off x="761" y="2455"/>
              <a:ext cx="67" cy="72"/>
            </a:xfrm>
            <a:custGeom>
              <a:avLst/>
              <a:gdLst>
                <a:gd name="T0" fmla="*/ 2 w 81"/>
                <a:gd name="T1" fmla="*/ 12 h 75"/>
                <a:gd name="T2" fmla="*/ 2 w 81"/>
                <a:gd name="T3" fmla="*/ 12 h 75"/>
                <a:gd name="T4" fmla="*/ 2 w 81"/>
                <a:gd name="T5" fmla="*/ 8 h 75"/>
                <a:gd name="T6" fmla="*/ 2 w 81"/>
                <a:gd name="T7" fmla="*/ 4 h 75"/>
                <a:gd name="T8" fmla="*/ 2 w 81"/>
                <a:gd name="T9" fmla="*/ 0 h 75"/>
                <a:gd name="T10" fmla="*/ 2 w 81"/>
                <a:gd name="T11" fmla="*/ 7 h 75"/>
                <a:gd name="T12" fmla="*/ 2 w 81"/>
                <a:gd name="T13" fmla="*/ 2 h 75"/>
                <a:gd name="T14" fmla="*/ 2 w 81"/>
                <a:gd name="T15" fmla="*/ 7 h 75"/>
                <a:gd name="T16" fmla="*/ 2 w 81"/>
                <a:gd name="T17" fmla="*/ 10 h 75"/>
                <a:gd name="T18" fmla="*/ 2 w 81"/>
                <a:gd name="T19" fmla="*/ 10 h 75"/>
                <a:gd name="T20" fmla="*/ 2 w 81"/>
                <a:gd name="T21" fmla="*/ 8 h 75"/>
                <a:gd name="T22" fmla="*/ 2 w 81"/>
                <a:gd name="T23" fmla="*/ 9 h 75"/>
                <a:gd name="T24" fmla="*/ 2 w 81"/>
                <a:gd name="T25" fmla="*/ 12 h 75"/>
                <a:gd name="T26" fmla="*/ 2 w 81"/>
                <a:gd name="T27" fmla="*/ 12 h 75"/>
                <a:gd name="T28" fmla="*/ 2 w 81"/>
                <a:gd name="T29" fmla="*/ 12 h 75"/>
                <a:gd name="T30" fmla="*/ 2 w 81"/>
                <a:gd name="T31" fmla="*/ 12 h 75"/>
                <a:gd name="T32" fmla="*/ 2 w 81"/>
                <a:gd name="T33" fmla="*/ 12 h 75"/>
                <a:gd name="T34" fmla="*/ 2 w 81"/>
                <a:gd name="T35" fmla="*/ 12 h 75"/>
                <a:gd name="T36" fmla="*/ 2 w 81"/>
                <a:gd name="T37" fmla="*/ 12 h 75"/>
                <a:gd name="T38" fmla="*/ 2 w 81"/>
                <a:gd name="T39" fmla="*/ 12 h 75"/>
                <a:gd name="T40" fmla="*/ 2 w 81"/>
                <a:gd name="T41" fmla="*/ 12 h 75"/>
                <a:gd name="T42" fmla="*/ 2 w 81"/>
                <a:gd name="T43" fmla="*/ 12 h 75"/>
                <a:gd name="T44" fmla="*/ 2 w 81"/>
                <a:gd name="T45" fmla="*/ 12 h 75"/>
                <a:gd name="T46" fmla="*/ 2 w 81"/>
                <a:gd name="T47" fmla="*/ 12 h 75"/>
                <a:gd name="T48" fmla="*/ 2 w 81"/>
                <a:gd name="T49" fmla="*/ 12 h 75"/>
                <a:gd name="T50" fmla="*/ 2 w 81"/>
                <a:gd name="T51" fmla="*/ 12 h 75"/>
                <a:gd name="T52" fmla="*/ 2 w 81"/>
                <a:gd name="T53" fmla="*/ 12 h 75"/>
                <a:gd name="T54" fmla="*/ 2 w 81"/>
                <a:gd name="T55" fmla="*/ 12 h 75"/>
                <a:gd name="T56" fmla="*/ 2 w 81"/>
                <a:gd name="T57" fmla="*/ 12 h 75"/>
                <a:gd name="T58" fmla="*/ 2 w 81"/>
                <a:gd name="T59" fmla="*/ 12 h 75"/>
                <a:gd name="T60" fmla="*/ 2 w 81"/>
                <a:gd name="T61" fmla="*/ 12 h 75"/>
                <a:gd name="T62" fmla="*/ 2 w 81"/>
                <a:gd name="T63" fmla="*/ 12 h 75"/>
                <a:gd name="T64" fmla="*/ 2 w 81"/>
                <a:gd name="T65" fmla="*/ 12 h 75"/>
                <a:gd name="T66" fmla="*/ 2 w 81"/>
                <a:gd name="T67" fmla="*/ 12 h 75"/>
                <a:gd name="T68" fmla="*/ 2 w 81"/>
                <a:gd name="T69" fmla="*/ 12 h 75"/>
                <a:gd name="T70" fmla="*/ 2 w 81"/>
                <a:gd name="T71" fmla="*/ 12 h 75"/>
                <a:gd name="T72" fmla="*/ 2 w 81"/>
                <a:gd name="T73" fmla="*/ 12 h 75"/>
                <a:gd name="T74" fmla="*/ 2 w 81"/>
                <a:gd name="T75" fmla="*/ 12 h 75"/>
                <a:gd name="T76" fmla="*/ 2 w 81"/>
                <a:gd name="T77" fmla="*/ 12 h 75"/>
                <a:gd name="T78" fmla="*/ 2 w 81"/>
                <a:gd name="T79" fmla="*/ 12 h 75"/>
                <a:gd name="T80" fmla="*/ 2 w 81"/>
                <a:gd name="T81" fmla="*/ 12 h 75"/>
                <a:gd name="T82" fmla="*/ 2 w 81"/>
                <a:gd name="T83" fmla="*/ 12 h 75"/>
                <a:gd name="T84" fmla="*/ 2 w 81"/>
                <a:gd name="T85" fmla="*/ 12 h 75"/>
                <a:gd name="T86" fmla="*/ 2 w 81"/>
                <a:gd name="T87" fmla="*/ 12 h 75"/>
                <a:gd name="T88" fmla="*/ 2 w 81"/>
                <a:gd name="T89" fmla="*/ 12 h 75"/>
                <a:gd name="T90" fmla="*/ 2 w 81"/>
                <a:gd name="T91" fmla="*/ 12 h 75"/>
                <a:gd name="T92" fmla="*/ 2 w 81"/>
                <a:gd name="T93" fmla="*/ 12 h 75"/>
                <a:gd name="T94" fmla="*/ 2 w 81"/>
                <a:gd name="T95" fmla="*/ 12 h 75"/>
                <a:gd name="T96" fmla="*/ 2 w 81"/>
                <a:gd name="T97" fmla="*/ 12 h 75"/>
                <a:gd name="T98" fmla="*/ 2 w 81"/>
                <a:gd name="T99" fmla="*/ 12 h 75"/>
                <a:gd name="T100" fmla="*/ 2 w 81"/>
                <a:gd name="T101" fmla="*/ 12 h 75"/>
                <a:gd name="T102" fmla="*/ 2 w 81"/>
                <a:gd name="T103" fmla="*/ 9 h 75"/>
                <a:gd name="T104" fmla="*/ 2 w 81"/>
                <a:gd name="T105" fmla="*/ 12 h 75"/>
                <a:gd name="T106" fmla="*/ 2 w 81"/>
                <a:gd name="T107" fmla="*/ 12 h 7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81"/>
                <a:gd name="T163" fmla="*/ 0 h 75"/>
                <a:gd name="T164" fmla="*/ 81 w 81"/>
                <a:gd name="T165" fmla="*/ 75 h 7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81" h="75">
                  <a:moveTo>
                    <a:pt x="53" y="18"/>
                  </a:moveTo>
                  <a:lnTo>
                    <a:pt x="53" y="18"/>
                  </a:lnTo>
                  <a:lnTo>
                    <a:pt x="53" y="15"/>
                  </a:lnTo>
                  <a:lnTo>
                    <a:pt x="54" y="12"/>
                  </a:lnTo>
                  <a:lnTo>
                    <a:pt x="55" y="10"/>
                  </a:lnTo>
                  <a:lnTo>
                    <a:pt x="55" y="8"/>
                  </a:lnTo>
                  <a:lnTo>
                    <a:pt x="55" y="6"/>
                  </a:lnTo>
                  <a:lnTo>
                    <a:pt x="55" y="4"/>
                  </a:lnTo>
                  <a:lnTo>
                    <a:pt x="54" y="2"/>
                  </a:lnTo>
                  <a:lnTo>
                    <a:pt x="52" y="0"/>
                  </a:lnTo>
                  <a:lnTo>
                    <a:pt x="46" y="7"/>
                  </a:lnTo>
                  <a:lnTo>
                    <a:pt x="48" y="7"/>
                  </a:lnTo>
                  <a:lnTo>
                    <a:pt x="46" y="11"/>
                  </a:lnTo>
                  <a:lnTo>
                    <a:pt x="34" y="2"/>
                  </a:lnTo>
                  <a:lnTo>
                    <a:pt x="30" y="7"/>
                  </a:lnTo>
                  <a:lnTo>
                    <a:pt x="31" y="7"/>
                  </a:lnTo>
                  <a:lnTo>
                    <a:pt x="32" y="9"/>
                  </a:lnTo>
                  <a:lnTo>
                    <a:pt x="32" y="10"/>
                  </a:lnTo>
                  <a:lnTo>
                    <a:pt x="31" y="12"/>
                  </a:lnTo>
                  <a:lnTo>
                    <a:pt x="28" y="10"/>
                  </a:lnTo>
                  <a:lnTo>
                    <a:pt x="25" y="9"/>
                  </a:lnTo>
                  <a:lnTo>
                    <a:pt x="23" y="8"/>
                  </a:lnTo>
                  <a:lnTo>
                    <a:pt x="21" y="7"/>
                  </a:lnTo>
                  <a:lnTo>
                    <a:pt x="19" y="9"/>
                  </a:lnTo>
                  <a:lnTo>
                    <a:pt x="18" y="13"/>
                  </a:lnTo>
                  <a:lnTo>
                    <a:pt x="18" y="16"/>
                  </a:lnTo>
                  <a:lnTo>
                    <a:pt x="18" y="17"/>
                  </a:lnTo>
                  <a:lnTo>
                    <a:pt x="15" y="16"/>
                  </a:lnTo>
                  <a:lnTo>
                    <a:pt x="11" y="16"/>
                  </a:lnTo>
                  <a:lnTo>
                    <a:pt x="9" y="16"/>
                  </a:lnTo>
                  <a:lnTo>
                    <a:pt x="8" y="15"/>
                  </a:lnTo>
                  <a:lnTo>
                    <a:pt x="4" y="20"/>
                  </a:lnTo>
                  <a:lnTo>
                    <a:pt x="4" y="22"/>
                  </a:lnTo>
                  <a:lnTo>
                    <a:pt x="5" y="22"/>
                  </a:lnTo>
                  <a:lnTo>
                    <a:pt x="6" y="23"/>
                  </a:lnTo>
                  <a:lnTo>
                    <a:pt x="8" y="24"/>
                  </a:lnTo>
                  <a:lnTo>
                    <a:pt x="8" y="27"/>
                  </a:lnTo>
                  <a:lnTo>
                    <a:pt x="6" y="31"/>
                  </a:lnTo>
                  <a:lnTo>
                    <a:pt x="4" y="30"/>
                  </a:lnTo>
                  <a:lnTo>
                    <a:pt x="0" y="37"/>
                  </a:lnTo>
                  <a:lnTo>
                    <a:pt x="5" y="42"/>
                  </a:lnTo>
                  <a:lnTo>
                    <a:pt x="4" y="44"/>
                  </a:lnTo>
                  <a:lnTo>
                    <a:pt x="9" y="48"/>
                  </a:lnTo>
                  <a:lnTo>
                    <a:pt x="3" y="56"/>
                  </a:lnTo>
                  <a:lnTo>
                    <a:pt x="4" y="59"/>
                  </a:lnTo>
                  <a:lnTo>
                    <a:pt x="8" y="62"/>
                  </a:lnTo>
                  <a:lnTo>
                    <a:pt x="9" y="61"/>
                  </a:lnTo>
                  <a:lnTo>
                    <a:pt x="11" y="61"/>
                  </a:lnTo>
                  <a:lnTo>
                    <a:pt x="14" y="59"/>
                  </a:lnTo>
                  <a:lnTo>
                    <a:pt x="16" y="58"/>
                  </a:lnTo>
                  <a:lnTo>
                    <a:pt x="22" y="61"/>
                  </a:lnTo>
                  <a:lnTo>
                    <a:pt x="21" y="63"/>
                  </a:lnTo>
                  <a:lnTo>
                    <a:pt x="21" y="65"/>
                  </a:lnTo>
                  <a:lnTo>
                    <a:pt x="22" y="67"/>
                  </a:lnTo>
                  <a:lnTo>
                    <a:pt x="21" y="68"/>
                  </a:lnTo>
                  <a:lnTo>
                    <a:pt x="25" y="72"/>
                  </a:lnTo>
                  <a:lnTo>
                    <a:pt x="27" y="70"/>
                  </a:lnTo>
                  <a:lnTo>
                    <a:pt x="31" y="69"/>
                  </a:lnTo>
                  <a:lnTo>
                    <a:pt x="35" y="67"/>
                  </a:lnTo>
                  <a:lnTo>
                    <a:pt x="38" y="65"/>
                  </a:lnTo>
                  <a:lnTo>
                    <a:pt x="40" y="65"/>
                  </a:lnTo>
                  <a:lnTo>
                    <a:pt x="40" y="67"/>
                  </a:lnTo>
                  <a:lnTo>
                    <a:pt x="42" y="69"/>
                  </a:lnTo>
                  <a:lnTo>
                    <a:pt x="44" y="71"/>
                  </a:lnTo>
                  <a:lnTo>
                    <a:pt x="46" y="72"/>
                  </a:lnTo>
                  <a:lnTo>
                    <a:pt x="48" y="70"/>
                  </a:lnTo>
                  <a:lnTo>
                    <a:pt x="49" y="72"/>
                  </a:lnTo>
                  <a:lnTo>
                    <a:pt x="52" y="73"/>
                  </a:lnTo>
                  <a:lnTo>
                    <a:pt x="55" y="74"/>
                  </a:lnTo>
                  <a:lnTo>
                    <a:pt x="57" y="72"/>
                  </a:lnTo>
                  <a:lnTo>
                    <a:pt x="56" y="69"/>
                  </a:lnTo>
                  <a:lnTo>
                    <a:pt x="56" y="67"/>
                  </a:lnTo>
                  <a:lnTo>
                    <a:pt x="56" y="63"/>
                  </a:lnTo>
                  <a:lnTo>
                    <a:pt x="55" y="61"/>
                  </a:lnTo>
                  <a:lnTo>
                    <a:pt x="55" y="65"/>
                  </a:lnTo>
                  <a:lnTo>
                    <a:pt x="56" y="65"/>
                  </a:lnTo>
                  <a:lnTo>
                    <a:pt x="57" y="62"/>
                  </a:lnTo>
                  <a:lnTo>
                    <a:pt x="57" y="57"/>
                  </a:lnTo>
                  <a:lnTo>
                    <a:pt x="63" y="62"/>
                  </a:lnTo>
                  <a:lnTo>
                    <a:pt x="65" y="61"/>
                  </a:lnTo>
                  <a:lnTo>
                    <a:pt x="69" y="59"/>
                  </a:lnTo>
                  <a:lnTo>
                    <a:pt x="72" y="56"/>
                  </a:lnTo>
                  <a:lnTo>
                    <a:pt x="74" y="52"/>
                  </a:lnTo>
                  <a:lnTo>
                    <a:pt x="73" y="52"/>
                  </a:lnTo>
                  <a:lnTo>
                    <a:pt x="71" y="51"/>
                  </a:lnTo>
                  <a:lnTo>
                    <a:pt x="68" y="51"/>
                  </a:lnTo>
                  <a:lnTo>
                    <a:pt x="66" y="49"/>
                  </a:lnTo>
                  <a:lnTo>
                    <a:pt x="67" y="47"/>
                  </a:lnTo>
                  <a:lnTo>
                    <a:pt x="71" y="44"/>
                  </a:lnTo>
                  <a:lnTo>
                    <a:pt x="73" y="40"/>
                  </a:lnTo>
                  <a:lnTo>
                    <a:pt x="75" y="38"/>
                  </a:lnTo>
                  <a:lnTo>
                    <a:pt x="77" y="40"/>
                  </a:lnTo>
                  <a:lnTo>
                    <a:pt x="79" y="37"/>
                  </a:lnTo>
                  <a:lnTo>
                    <a:pt x="80" y="35"/>
                  </a:lnTo>
                  <a:lnTo>
                    <a:pt x="79" y="32"/>
                  </a:lnTo>
                  <a:lnTo>
                    <a:pt x="77" y="29"/>
                  </a:lnTo>
                  <a:lnTo>
                    <a:pt x="75" y="27"/>
                  </a:lnTo>
                  <a:lnTo>
                    <a:pt x="73" y="25"/>
                  </a:lnTo>
                  <a:lnTo>
                    <a:pt x="71" y="24"/>
                  </a:lnTo>
                  <a:lnTo>
                    <a:pt x="69" y="26"/>
                  </a:lnTo>
                  <a:lnTo>
                    <a:pt x="62" y="22"/>
                  </a:lnTo>
                  <a:lnTo>
                    <a:pt x="70" y="12"/>
                  </a:lnTo>
                  <a:lnTo>
                    <a:pt x="69" y="9"/>
                  </a:lnTo>
                  <a:lnTo>
                    <a:pt x="64" y="6"/>
                  </a:lnTo>
                  <a:lnTo>
                    <a:pt x="59" y="12"/>
                  </a:lnTo>
                  <a:lnTo>
                    <a:pt x="57" y="11"/>
                  </a:lnTo>
                  <a:lnTo>
                    <a:pt x="55" y="17"/>
                  </a:lnTo>
                  <a:lnTo>
                    <a:pt x="53" y="18"/>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742" name="Freeform 186"/>
            <p:cNvSpPr>
              <a:spLocks/>
            </p:cNvSpPr>
            <p:nvPr/>
          </p:nvSpPr>
          <p:spPr bwMode="auto">
            <a:xfrm>
              <a:off x="698" y="2629"/>
              <a:ext cx="64" cy="67"/>
            </a:xfrm>
            <a:custGeom>
              <a:avLst/>
              <a:gdLst>
                <a:gd name="T0" fmla="*/ 3 w 76"/>
                <a:gd name="T1" fmla="*/ 14 h 69"/>
                <a:gd name="T2" fmla="*/ 3 w 76"/>
                <a:gd name="T3" fmla="*/ 9 h 69"/>
                <a:gd name="T4" fmla="*/ 3 w 76"/>
                <a:gd name="T5" fmla="*/ 6 h 69"/>
                <a:gd name="T6" fmla="*/ 3 w 76"/>
                <a:gd name="T7" fmla="*/ 2 h 69"/>
                <a:gd name="T8" fmla="*/ 3 w 76"/>
                <a:gd name="T9" fmla="*/ 6 h 69"/>
                <a:gd name="T10" fmla="*/ 3 w 76"/>
                <a:gd name="T11" fmla="*/ 9 h 69"/>
                <a:gd name="T12" fmla="*/ 3 w 76"/>
                <a:gd name="T13" fmla="*/ 6 h 69"/>
                <a:gd name="T14" fmla="*/ 3 w 76"/>
                <a:gd name="T15" fmla="*/ 8 h 69"/>
                <a:gd name="T16" fmla="*/ 3 w 76"/>
                <a:gd name="T17" fmla="*/ 11 h 69"/>
                <a:gd name="T18" fmla="*/ 3 w 76"/>
                <a:gd name="T19" fmla="*/ 8 h 69"/>
                <a:gd name="T20" fmla="*/ 3 w 76"/>
                <a:gd name="T21" fmla="*/ 6 h 69"/>
                <a:gd name="T22" fmla="*/ 3 w 76"/>
                <a:gd name="T23" fmla="*/ 12 h 69"/>
                <a:gd name="T24" fmla="*/ 3 w 76"/>
                <a:gd name="T25" fmla="*/ 16 h 69"/>
                <a:gd name="T26" fmla="*/ 3 w 76"/>
                <a:gd name="T27" fmla="*/ 15 h 69"/>
                <a:gd name="T28" fmla="*/ 3 w 76"/>
                <a:gd name="T29" fmla="*/ 14 h 69"/>
                <a:gd name="T30" fmla="*/ 3 w 76"/>
                <a:gd name="T31" fmla="*/ 17 h 69"/>
                <a:gd name="T32" fmla="*/ 3 w 76"/>
                <a:gd name="T33" fmla="*/ 17 h 69"/>
                <a:gd name="T34" fmla="*/ 3 w 76"/>
                <a:gd name="T35" fmla="*/ 17 h 69"/>
                <a:gd name="T36" fmla="*/ 3 w 76"/>
                <a:gd name="T37" fmla="*/ 17 h 69"/>
                <a:gd name="T38" fmla="*/ 0 w 76"/>
                <a:gd name="T39" fmla="*/ 17 h 69"/>
                <a:gd name="T40" fmla="*/ 3 w 76"/>
                <a:gd name="T41" fmla="*/ 17 h 69"/>
                <a:gd name="T42" fmla="*/ 3 w 76"/>
                <a:gd name="T43" fmla="*/ 17 h 69"/>
                <a:gd name="T44" fmla="*/ 3 w 76"/>
                <a:gd name="T45" fmla="*/ 17 h 69"/>
                <a:gd name="T46" fmla="*/ 3 w 76"/>
                <a:gd name="T47" fmla="*/ 17 h 69"/>
                <a:gd name="T48" fmla="*/ 3 w 76"/>
                <a:gd name="T49" fmla="*/ 17 h 69"/>
                <a:gd name="T50" fmla="*/ 3 w 76"/>
                <a:gd name="T51" fmla="*/ 17 h 69"/>
                <a:gd name="T52" fmla="*/ 3 w 76"/>
                <a:gd name="T53" fmla="*/ 17 h 69"/>
                <a:gd name="T54" fmla="*/ 3 w 76"/>
                <a:gd name="T55" fmla="*/ 17 h 69"/>
                <a:gd name="T56" fmla="*/ 3 w 76"/>
                <a:gd name="T57" fmla="*/ 17 h 69"/>
                <a:gd name="T58" fmla="*/ 3 w 76"/>
                <a:gd name="T59" fmla="*/ 17 h 69"/>
                <a:gd name="T60" fmla="*/ 3 w 76"/>
                <a:gd name="T61" fmla="*/ 17 h 69"/>
                <a:gd name="T62" fmla="*/ 3 w 76"/>
                <a:gd name="T63" fmla="*/ 17 h 69"/>
                <a:gd name="T64" fmla="*/ 3 w 76"/>
                <a:gd name="T65" fmla="*/ 17 h 69"/>
                <a:gd name="T66" fmla="*/ 3 w 76"/>
                <a:gd name="T67" fmla="*/ 17 h 69"/>
                <a:gd name="T68" fmla="*/ 3 w 76"/>
                <a:gd name="T69" fmla="*/ 17 h 69"/>
                <a:gd name="T70" fmla="*/ 3 w 76"/>
                <a:gd name="T71" fmla="*/ 17 h 69"/>
                <a:gd name="T72" fmla="*/ 3 w 76"/>
                <a:gd name="T73" fmla="*/ 17 h 69"/>
                <a:gd name="T74" fmla="*/ 3 w 76"/>
                <a:gd name="T75" fmla="*/ 17 h 69"/>
                <a:gd name="T76" fmla="*/ 3 w 76"/>
                <a:gd name="T77" fmla="*/ 17 h 69"/>
                <a:gd name="T78" fmla="*/ 3 w 76"/>
                <a:gd name="T79" fmla="*/ 17 h 69"/>
                <a:gd name="T80" fmla="*/ 3 w 76"/>
                <a:gd name="T81" fmla="*/ 17 h 69"/>
                <a:gd name="T82" fmla="*/ 3 w 76"/>
                <a:gd name="T83" fmla="*/ 17 h 69"/>
                <a:gd name="T84" fmla="*/ 3 w 76"/>
                <a:gd name="T85" fmla="*/ 17 h 69"/>
                <a:gd name="T86" fmla="*/ 3 w 76"/>
                <a:gd name="T87" fmla="*/ 17 h 69"/>
                <a:gd name="T88" fmla="*/ 3 w 76"/>
                <a:gd name="T89" fmla="*/ 17 h 69"/>
                <a:gd name="T90" fmla="*/ 3 w 76"/>
                <a:gd name="T91" fmla="*/ 17 h 69"/>
                <a:gd name="T92" fmla="*/ 3 w 76"/>
                <a:gd name="T93" fmla="*/ 17 h 69"/>
                <a:gd name="T94" fmla="*/ 3 w 76"/>
                <a:gd name="T95" fmla="*/ 17 h 69"/>
                <a:gd name="T96" fmla="*/ 3 w 76"/>
                <a:gd name="T97" fmla="*/ 17 h 69"/>
                <a:gd name="T98" fmla="*/ 3 w 76"/>
                <a:gd name="T99" fmla="*/ 17 h 69"/>
                <a:gd name="T100" fmla="*/ 3 w 76"/>
                <a:gd name="T101" fmla="*/ 11 h 69"/>
                <a:gd name="T102" fmla="*/ 3 w 76"/>
                <a:gd name="T103" fmla="*/ 6 h 69"/>
                <a:gd name="T104" fmla="*/ 3 w 76"/>
                <a:gd name="T105" fmla="*/ 10 h 69"/>
                <a:gd name="T106" fmla="*/ 3 w 76"/>
                <a:gd name="T107" fmla="*/ 17 h 6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76"/>
                <a:gd name="T163" fmla="*/ 0 h 69"/>
                <a:gd name="T164" fmla="*/ 76 w 76"/>
                <a:gd name="T165" fmla="*/ 69 h 6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76" h="69">
                  <a:moveTo>
                    <a:pt x="51" y="17"/>
                  </a:moveTo>
                  <a:lnTo>
                    <a:pt x="51" y="14"/>
                  </a:lnTo>
                  <a:lnTo>
                    <a:pt x="52" y="11"/>
                  </a:lnTo>
                  <a:lnTo>
                    <a:pt x="52" y="9"/>
                  </a:lnTo>
                  <a:lnTo>
                    <a:pt x="53" y="7"/>
                  </a:lnTo>
                  <a:lnTo>
                    <a:pt x="53" y="6"/>
                  </a:lnTo>
                  <a:lnTo>
                    <a:pt x="53" y="4"/>
                  </a:lnTo>
                  <a:lnTo>
                    <a:pt x="52" y="2"/>
                  </a:lnTo>
                  <a:lnTo>
                    <a:pt x="49" y="0"/>
                  </a:lnTo>
                  <a:lnTo>
                    <a:pt x="44" y="6"/>
                  </a:lnTo>
                  <a:lnTo>
                    <a:pt x="46" y="7"/>
                  </a:lnTo>
                  <a:lnTo>
                    <a:pt x="44" y="9"/>
                  </a:lnTo>
                  <a:lnTo>
                    <a:pt x="31" y="2"/>
                  </a:lnTo>
                  <a:lnTo>
                    <a:pt x="29" y="6"/>
                  </a:lnTo>
                  <a:lnTo>
                    <a:pt x="30" y="7"/>
                  </a:lnTo>
                  <a:lnTo>
                    <a:pt x="30" y="8"/>
                  </a:lnTo>
                  <a:lnTo>
                    <a:pt x="30" y="9"/>
                  </a:lnTo>
                  <a:lnTo>
                    <a:pt x="30" y="11"/>
                  </a:lnTo>
                  <a:lnTo>
                    <a:pt x="27" y="9"/>
                  </a:lnTo>
                  <a:lnTo>
                    <a:pt x="24" y="8"/>
                  </a:lnTo>
                  <a:lnTo>
                    <a:pt x="22" y="7"/>
                  </a:lnTo>
                  <a:lnTo>
                    <a:pt x="19" y="6"/>
                  </a:lnTo>
                  <a:lnTo>
                    <a:pt x="19" y="8"/>
                  </a:lnTo>
                  <a:lnTo>
                    <a:pt x="18" y="12"/>
                  </a:lnTo>
                  <a:lnTo>
                    <a:pt x="18" y="15"/>
                  </a:lnTo>
                  <a:lnTo>
                    <a:pt x="17" y="16"/>
                  </a:lnTo>
                  <a:lnTo>
                    <a:pt x="15" y="15"/>
                  </a:lnTo>
                  <a:lnTo>
                    <a:pt x="11" y="15"/>
                  </a:lnTo>
                  <a:lnTo>
                    <a:pt x="8" y="15"/>
                  </a:lnTo>
                  <a:lnTo>
                    <a:pt x="8" y="14"/>
                  </a:lnTo>
                  <a:lnTo>
                    <a:pt x="4" y="18"/>
                  </a:lnTo>
                  <a:lnTo>
                    <a:pt x="5" y="21"/>
                  </a:lnTo>
                  <a:lnTo>
                    <a:pt x="5" y="20"/>
                  </a:lnTo>
                  <a:lnTo>
                    <a:pt x="6" y="21"/>
                  </a:lnTo>
                  <a:lnTo>
                    <a:pt x="7" y="21"/>
                  </a:lnTo>
                  <a:lnTo>
                    <a:pt x="8" y="22"/>
                  </a:lnTo>
                  <a:lnTo>
                    <a:pt x="8" y="25"/>
                  </a:lnTo>
                  <a:lnTo>
                    <a:pt x="7" y="28"/>
                  </a:lnTo>
                  <a:lnTo>
                    <a:pt x="5" y="28"/>
                  </a:lnTo>
                  <a:lnTo>
                    <a:pt x="0" y="34"/>
                  </a:lnTo>
                  <a:lnTo>
                    <a:pt x="6" y="39"/>
                  </a:lnTo>
                  <a:lnTo>
                    <a:pt x="4" y="40"/>
                  </a:lnTo>
                  <a:lnTo>
                    <a:pt x="8" y="44"/>
                  </a:lnTo>
                  <a:lnTo>
                    <a:pt x="4" y="51"/>
                  </a:lnTo>
                  <a:lnTo>
                    <a:pt x="4" y="54"/>
                  </a:lnTo>
                  <a:lnTo>
                    <a:pt x="8" y="57"/>
                  </a:lnTo>
                  <a:lnTo>
                    <a:pt x="9" y="56"/>
                  </a:lnTo>
                  <a:lnTo>
                    <a:pt x="11" y="55"/>
                  </a:lnTo>
                  <a:lnTo>
                    <a:pt x="13" y="54"/>
                  </a:lnTo>
                  <a:lnTo>
                    <a:pt x="16" y="53"/>
                  </a:lnTo>
                  <a:lnTo>
                    <a:pt x="20" y="56"/>
                  </a:lnTo>
                  <a:lnTo>
                    <a:pt x="20" y="58"/>
                  </a:lnTo>
                  <a:lnTo>
                    <a:pt x="20" y="60"/>
                  </a:lnTo>
                  <a:lnTo>
                    <a:pt x="20" y="62"/>
                  </a:lnTo>
                  <a:lnTo>
                    <a:pt x="24" y="66"/>
                  </a:lnTo>
                  <a:lnTo>
                    <a:pt x="25" y="64"/>
                  </a:lnTo>
                  <a:lnTo>
                    <a:pt x="29" y="63"/>
                  </a:lnTo>
                  <a:lnTo>
                    <a:pt x="32" y="62"/>
                  </a:lnTo>
                  <a:lnTo>
                    <a:pt x="36" y="60"/>
                  </a:lnTo>
                  <a:lnTo>
                    <a:pt x="38" y="60"/>
                  </a:lnTo>
                  <a:lnTo>
                    <a:pt x="38" y="62"/>
                  </a:lnTo>
                  <a:lnTo>
                    <a:pt x="41" y="63"/>
                  </a:lnTo>
                  <a:lnTo>
                    <a:pt x="43" y="65"/>
                  </a:lnTo>
                  <a:lnTo>
                    <a:pt x="44" y="66"/>
                  </a:lnTo>
                  <a:lnTo>
                    <a:pt x="45" y="64"/>
                  </a:lnTo>
                  <a:lnTo>
                    <a:pt x="47" y="66"/>
                  </a:lnTo>
                  <a:lnTo>
                    <a:pt x="49" y="67"/>
                  </a:lnTo>
                  <a:lnTo>
                    <a:pt x="52" y="68"/>
                  </a:lnTo>
                  <a:lnTo>
                    <a:pt x="54" y="66"/>
                  </a:lnTo>
                  <a:lnTo>
                    <a:pt x="53" y="63"/>
                  </a:lnTo>
                  <a:lnTo>
                    <a:pt x="53" y="62"/>
                  </a:lnTo>
                  <a:lnTo>
                    <a:pt x="53" y="58"/>
                  </a:lnTo>
                  <a:lnTo>
                    <a:pt x="53" y="56"/>
                  </a:lnTo>
                  <a:lnTo>
                    <a:pt x="53" y="60"/>
                  </a:lnTo>
                  <a:lnTo>
                    <a:pt x="54" y="57"/>
                  </a:lnTo>
                  <a:lnTo>
                    <a:pt x="54" y="52"/>
                  </a:lnTo>
                  <a:lnTo>
                    <a:pt x="60" y="57"/>
                  </a:lnTo>
                  <a:lnTo>
                    <a:pt x="62" y="55"/>
                  </a:lnTo>
                  <a:lnTo>
                    <a:pt x="65" y="54"/>
                  </a:lnTo>
                  <a:lnTo>
                    <a:pt x="68" y="51"/>
                  </a:lnTo>
                  <a:lnTo>
                    <a:pt x="70" y="48"/>
                  </a:lnTo>
                  <a:lnTo>
                    <a:pt x="68" y="48"/>
                  </a:lnTo>
                  <a:lnTo>
                    <a:pt x="67" y="47"/>
                  </a:lnTo>
                  <a:lnTo>
                    <a:pt x="65" y="47"/>
                  </a:lnTo>
                  <a:lnTo>
                    <a:pt x="62" y="45"/>
                  </a:lnTo>
                  <a:lnTo>
                    <a:pt x="64" y="43"/>
                  </a:lnTo>
                  <a:lnTo>
                    <a:pt x="67" y="40"/>
                  </a:lnTo>
                  <a:lnTo>
                    <a:pt x="69" y="37"/>
                  </a:lnTo>
                  <a:lnTo>
                    <a:pt x="71" y="35"/>
                  </a:lnTo>
                  <a:lnTo>
                    <a:pt x="72" y="37"/>
                  </a:lnTo>
                  <a:lnTo>
                    <a:pt x="75" y="34"/>
                  </a:lnTo>
                  <a:lnTo>
                    <a:pt x="75" y="32"/>
                  </a:lnTo>
                  <a:lnTo>
                    <a:pt x="75" y="29"/>
                  </a:lnTo>
                  <a:lnTo>
                    <a:pt x="73" y="27"/>
                  </a:lnTo>
                  <a:lnTo>
                    <a:pt x="71" y="25"/>
                  </a:lnTo>
                  <a:lnTo>
                    <a:pt x="68" y="23"/>
                  </a:lnTo>
                  <a:lnTo>
                    <a:pt x="68" y="22"/>
                  </a:lnTo>
                  <a:lnTo>
                    <a:pt x="66" y="24"/>
                  </a:lnTo>
                  <a:lnTo>
                    <a:pt x="59" y="21"/>
                  </a:lnTo>
                  <a:lnTo>
                    <a:pt x="66" y="11"/>
                  </a:lnTo>
                  <a:lnTo>
                    <a:pt x="66" y="8"/>
                  </a:lnTo>
                  <a:lnTo>
                    <a:pt x="61" y="6"/>
                  </a:lnTo>
                  <a:lnTo>
                    <a:pt x="56" y="11"/>
                  </a:lnTo>
                  <a:lnTo>
                    <a:pt x="55" y="10"/>
                  </a:lnTo>
                  <a:lnTo>
                    <a:pt x="52" y="16"/>
                  </a:lnTo>
                  <a:lnTo>
                    <a:pt x="51" y="17"/>
                  </a:lnTo>
                </a:path>
              </a:pathLst>
            </a:custGeom>
            <a:solidFill>
              <a:srgbClr val="FF606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743" name="Freeform 187"/>
            <p:cNvSpPr>
              <a:spLocks/>
            </p:cNvSpPr>
            <p:nvPr/>
          </p:nvSpPr>
          <p:spPr bwMode="auto">
            <a:xfrm>
              <a:off x="698" y="2629"/>
              <a:ext cx="68" cy="72"/>
            </a:xfrm>
            <a:custGeom>
              <a:avLst/>
              <a:gdLst>
                <a:gd name="T0" fmla="*/ 3 w 81"/>
                <a:gd name="T1" fmla="*/ 12 h 75"/>
                <a:gd name="T2" fmla="*/ 3 w 81"/>
                <a:gd name="T3" fmla="*/ 12 h 75"/>
                <a:gd name="T4" fmla="*/ 3 w 81"/>
                <a:gd name="T5" fmla="*/ 8 h 75"/>
                <a:gd name="T6" fmla="*/ 3 w 81"/>
                <a:gd name="T7" fmla="*/ 4 h 75"/>
                <a:gd name="T8" fmla="*/ 3 w 81"/>
                <a:gd name="T9" fmla="*/ 0 h 75"/>
                <a:gd name="T10" fmla="*/ 3 w 81"/>
                <a:gd name="T11" fmla="*/ 7 h 75"/>
                <a:gd name="T12" fmla="*/ 3 w 81"/>
                <a:gd name="T13" fmla="*/ 2 h 75"/>
                <a:gd name="T14" fmla="*/ 3 w 81"/>
                <a:gd name="T15" fmla="*/ 7 h 75"/>
                <a:gd name="T16" fmla="*/ 3 w 81"/>
                <a:gd name="T17" fmla="*/ 10 h 75"/>
                <a:gd name="T18" fmla="*/ 3 w 81"/>
                <a:gd name="T19" fmla="*/ 10 h 75"/>
                <a:gd name="T20" fmla="*/ 3 w 81"/>
                <a:gd name="T21" fmla="*/ 8 h 75"/>
                <a:gd name="T22" fmla="*/ 3 w 81"/>
                <a:gd name="T23" fmla="*/ 9 h 75"/>
                <a:gd name="T24" fmla="*/ 3 w 81"/>
                <a:gd name="T25" fmla="*/ 12 h 75"/>
                <a:gd name="T26" fmla="*/ 3 w 81"/>
                <a:gd name="T27" fmla="*/ 12 h 75"/>
                <a:gd name="T28" fmla="*/ 3 w 81"/>
                <a:gd name="T29" fmla="*/ 12 h 75"/>
                <a:gd name="T30" fmla="*/ 3 w 81"/>
                <a:gd name="T31" fmla="*/ 12 h 75"/>
                <a:gd name="T32" fmla="*/ 3 w 81"/>
                <a:gd name="T33" fmla="*/ 12 h 75"/>
                <a:gd name="T34" fmla="*/ 3 w 81"/>
                <a:gd name="T35" fmla="*/ 12 h 75"/>
                <a:gd name="T36" fmla="*/ 3 w 81"/>
                <a:gd name="T37" fmla="*/ 12 h 75"/>
                <a:gd name="T38" fmla="*/ 3 w 81"/>
                <a:gd name="T39" fmla="*/ 12 h 75"/>
                <a:gd name="T40" fmla="*/ 3 w 81"/>
                <a:gd name="T41" fmla="*/ 12 h 75"/>
                <a:gd name="T42" fmla="*/ 3 w 81"/>
                <a:gd name="T43" fmla="*/ 12 h 75"/>
                <a:gd name="T44" fmla="*/ 3 w 81"/>
                <a:gd name="T45" fmla="*/ 12 h 75"/>
                <a:gd name="T46" fmla="*/ 3 w 81"/>
                <a:gd name="T47" fmla="*/ 12 h 75"/>
                <a:gd name="T48" fmla="*/ 3 w 81"/>
                <a:gd name="T49" fmla="*/ 12 h 75"/>
                <a:gd name="T50" fmla="*/ 3 w 81"/>
                <a:gd name="T51" fmla="*/ 12 h 75"/>
                <a:gd name="T52" fmla="*/ 3 w 81"/>
                <a:gd name="T53" fmla="*/ 12 h 75"/>
                <a:gd name="T54" fmla="*/ 3 w 81"/>
                <a:gd name="T55" fmla="*/ 12 h 75"/>
                <a:gd name="T56" fmla="*/ 3 w 81"/>
                <a:gd name="T57" fmla="*/ 12 h 75"/>
                <a:gd name="T58" fmla="*/ 3 w 81"/>
                <a:gd name="T59" fmla="*/ 12 h 75"/>
                <a:gd name="T60" fmla="*/ 3 w 81"/>
                <a:gd name="T61" fmla="*/ 12 h 75"/>
                <a:gd name="T62" fmla="*/ 3 w 81"/>
                <a:gd name="T63" fmla="*/ 12 h 75"/>
                <a:gd name="T64" fmla="*/ 3 w 81"/>
                <a:gd name="T65" fmla="*/ 12 h 75"/>
                <a:gd name="T66" fmla="*/ 3 w 81"/>
                <a:gd name="T67" fmla="*/ 12 h 75"/>
                <a:gd name="T68" fmla="*/ 3 w 81"/>
                <a:gd name="T69" fmla="*/ 12 h 75"/>
                <a:gd name="T70" fmla="*/ 3 w 81"/>
                <a:gd name="T71" fmla="*/ 12 h 75"/>
                <a:gd name="T72" fmla="*/ 3 w 81"/>
                <a:gd name="T73" fmla="*/ 12 h 75"/>
                <a:gd name="T74" fmla="*/ 3 w 81"/>
                <a:gd name="T75" fmla="*/ 12 h 75"/>
                <a:gd name="T76" fmla="*/ 3 w 81"/>
                <a:gd name="T77" fmla="*/ 12 h 75"/>
                <a:gd name="T78" fmla="*/ 3 w 81"/>
                <a:gd name="T79" fmla="*/ 12 h 75"/>
                <a:gd name="T80" fmla="*/ 3 w 81"/>
                <a:gd name="T81" fmla="*/ 12 h 75"/>
                <a:gd name="T82" fmla="*/ 3 w 81"/>
                <a:gd name="T83" fmla="*/ 12 h 75"/>
                <a:gd name="T84" fmla="*/ 3 w 81"/>
                <a:gd name="T85" fmla="*/ 12 h 75"/>
                <a:gd name="T86" fmla="*/ 3 w 81"/>
                <a:gd name="T87" fmla="*/ 12 h 75"/>
                <a:gd name="T88" fmla="*/ 3 w 81"/>
                <a:gd name="T89" fmla="*/ 12 h 75"/>
                <a:gd name="T90" fmla="*/ 3 w 81"/>
                <a:gd name="T91" fmla="*/ 12 h 75"/>
                <a:gd name="T92" fmla="*/ 3 w 81"/>
                <a:gd name="T93" fmla="*/ 12 h 75"/>
                <a:gd name="T94" fmla="*/ 3 w 81"/>
                <a:gd name="T95" fmla="*/ 12 h 75"/>
                <a:gd name="T96" fmla="*/ 3 w 81"/>
                <a:gd name="T97" fmla="*/ 12 h 75"/>
                <a:gd name="T98" fmla="*/ 3 w 81"/>
                <a:gd name="T99" fmla="*/ 12 h 75"/>
                <a:gd name="T100" fmla="*/ 3 w 81"/>
                <a:gd name="T101" fmla="*/ 12 h 75"/>
                <a:gd name="T102" fmla="*/ 3 w 81"/>
                <a:gd name="T103" fmla="*/ 9 h 75"/>
                <a:gd name="T104" fmla="*/ 3 w 81"/>
                <a:gd name="T105" fmla="*/ 12 h 75"/>
                <a:gd name="T106" fmla="*/ 3 w 81"/>
                <a:gd name="T107" fmla="*/ 12 h 7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81"/>
                <a:gd name="T163" fmla="*/ 0 h 75"/>
                <a:gd name="T164" fmla="*/ 81 w 81"/>
                <a:gd name="T165" fmla="*/ 75 h 7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81" h="75">
                  <a:moveTo>
                    <a:pt x="54" y="18"/>
                  </a:moveTo>
                  <a:lnTo>
                    <a:pt x="54" y="18"/>
                  </a:lnTo>
                  <a:lnTo>
                    <a:pt x="54" y="15"/>
                  </a:lnTo>
                  <a:lnTo>
                    <a:pt x="55" y="12"/>
                  </a:lnTo>
                  <a:lnTo>
                    <a:pt x="55" y="10"/>
                  </a:lnTo>
                  <a:lnTo>
                    <a:pt x="56" y="8"/>
                  </a:lnTo>
                  <a:lnTo>
                    <a:pt x="56" y="6"/>
                  </a:lnTo>
                  <a:lnTo>
                    <a:pt x="56" y="4"/>
                  </a:lnTo>
                  <a:lnTo>
                    <a:pt x="55" y="2"/>
                  </a:lnTo>
                  <a:lnTo>
                    <a:pt x="52" y="0"/>
                  </a:lnTo>
                  <a:lnTo>
                    <a:pt x="47" y="7"/>
                  </a:lnTo>
                  <a:lnTo>
                    <a:pt x="49" y="7"/>
                  </a:lnTo>
                  <a:lnTo>
                    <a:pt x="47" y="10"/>
                  </a:lnTo>
                  <a:lnTo>
                    <a:pt x="34" y="2"/>
                  </a:lnTo>
                  <a:lnTo>
                    <a:pt x="31" y="7"/>
                  </a:lnTo>
                  <a:lnTo>
                    <a:pt x="32" y="7"/>
                  </a:lnTo>
                  <a:lnTo>
                    <a:pt x="32" y="9"/>
                  </a:lnTo>
                  <a:lnTo>
                    <a:pt x="32" y="10"/>
                  </a:lnTo>
                  <a:lnTo>
                    <a:pt x="32" y="12"/>
                  </a:lnTo>
                  <a:lnTo>
                    <a:pt x="29" y="10"/>
                  </a:lnTo>
                  <a:lnTo>
                    <a:pt x="26" y="9"/>
                  </a:lnTo>
                  <a:lnTo>
                    <a:pt x="24" y="8"/>
                  </a:lnTo>
                  <a:lnTo>
                    <a:pt x="21" y="7"/>
                  </a:lnTo>
                  <a:lnTo>
                    <a:pt x="20" y="9"/>
                  </a:lnTo>
                  <a:lnTo>
                    <a:pt x="19" y="13"/>
                  </a:lnTo>
                  <a:lnTo>
                    <a:pt x="19" y="16"/>
                  </a:lnTo>
                  <a:lnTo>
                    <a:pt x="18" y="17"/>
                  </a:lnTo>
                  <a:lnTo>
                    <a:pt x="16" y="16"/>
                  </a:lnTo>
                  <a:lnTo>
                    <a:pt x="12" y="16"/>
                  </a:lnTo>
                  <a:lnTo>
                    <a:pt x="9" y="16"/>
                  </a:lnTo>
                  <a:lnTo>
                    <a:pt x="8" y="15"/>
                  </a:lnTo>
                  <a:lnTo>
                    <a:pt x="4" y="20"/>
                  </a:lnTo>
                  <a:lnTo>
                    <a:pt x="5" y="22"/>
                  </a:lnTo>
                  <a:lnTo>
                    <a:pt x="6" y="22"/>
                  </a:lnTo>
                  <a:lnTo>
                    <a:pt x="7" y="23"/>
                  </a:lnTo>
                  <a:lnTo>
                    <a:pt x="8" y="24"/>
                  </a:lnTo>
                  <a:lnTo>
                    <a:pt x="8" y="27"/>
                  </a:lnTo>
                  <a:lnTo>
                    <a:pt x="7" y="31"/>
                  </a:lnTo>
                  <a:lnTo>
                    <a:pt x="5" y="30"/>
                  </a:lnTo>
                  <a:lnTo>
                    <a:pt x="0" y="37"/>
                  </a:lnTo>
                  <a:lnTo>
                    <a:pt x="6" y="42"/>
                  </a:lnTo>
                  <a:lnTo>
                    <a:pt x="4" y="44"/>
                  </a:lnTo>
                  <a:lnTo>
                    <a:pt x="9" y="48"/>
                  </a:lnTo>
                  <a:lnTo>
                    <a:pt x="4" y="56"/>
                  </a:lnTo>
                  <a:lnTo>
                    <a:pt x="4" y="59"/>
                  </a:lnTo>
                  <a:lnTo>
                    <a:pt x="9" y="62"/>
                  </a:lnTo>
                  <a:lnTo>
                    <a:pt x="10" y="61"/>
                  </a:lnTo>
                  <a:lnTo>
                    <a:pt x="12" y="60"/>
                  </a:lnTo>
                  <a:lnTo>
                    <a:pt x="14" y="59"/>
                  </a:lnTo>
                  <a:lnTo>
                    <a:pt x="17" y="58"/>
                  </a:lnTo>
                  <a:lnTo>
                    <a:pt x="22" y="61"/>
                  </a:lnTo>
                  <a:lnTo>
                    <a:pt x="22" y="63"/>
                  </a:lnTo>
                  <a:lnTo>
                    <a:pt x="22" y="65"/>
                  </a:lnTo>
                  <a:lnTo>
                    <a:pt x="22" y="67"/>
                  </a:lnTo>
                  <a:lnTo>
                    <a:pt x="22" y="68"/>
                  </a:lnTo>
                  <a:lnTo>
                    <a:pt x="26" y="72"/>
                  </a:lnTo>
                  <a:lnTo>
                    <a:pt x="27" y="70"/>
                  </a:lnTo>
                  <a:lnTo>
                    <a:pt x="31" y="69"/>
                  </a:lnTo>
                  <a:lnTo>
                    <a:pt x="35" y="67"/>
                  </a:lnTo>
                  <a:lnTo>
                    <a:pt x="39" y="65"/>
                  </a:lnTo>
                  <a:lnTo>
                    <a:pt x="40" y="65"/>
                  </a:lnTo>
                  <a:lnTo>
                    <a:pt x="40" y="67"/>
                  </a:lnTo>
                  <a:lnTo>
                    <a:pt x="43" y="69"/>
                  </a:lnTo>
                  <a:lnTo>
                    <a:pt x="45" y="71"/>
                  </a:lnTo>
                  <a:lnTo>
                    <a:pt x="47" y="72"/>
                  </a:lnTo>
                  <a:lnTo>
                    <a:pt x="48" y="70"/>
                  </a:lnTo>
                  <a:lnTo>
                    <a:pt x="50" y="72"/>
                  </a:lnTo>
                  <a:lnTo>
                    <a:pt x="52" y="73"/>
                  </a:lnTo>
                  <a:lnTo>
                    <a:pt x="55" y="74"/>
                  </a:lnTo>
                  <a:lnTo>
                    <a:pt x="57" y="72"/>
                  </a:lnTo>
                  <a:lnTo>
                    <a:pt x="56" y="69"/>
                  </a:lnTo>
                  <a:lnTo>
                    <a:pt x="57" y="67"/>
                  </a:lnTo>
                  <a:lnTo>
                    <a:pt x="57" y="63"/>
                  </a:lnTo>
                  <a:lnTo>
                    <a:pt x="56" y="61"/>
                  </a:lnTo>
                  <a:lnTo>
                    <a:pt x="56" y="65"/>
                  </a:lnTo>
                  <a:lnTo>
                    <a:pt x="57" y="65"/>
                  </a:lnTo>
                  <a:lnTo>
                    <a:pt x="57" y="62"/>
                  </a:lnTo>
                  <a:lnTo>
                    <a:pt x="57" y="57"/>
                  </a:lnTo>
                  <a:lnTo>
                    <a:pt x="64" y="62"/>
                  </a:lnTo>
                  <a:lnTo>
                    <a:pt x="66" y="60"/>
                  </a:lnTo>
                  <a:lnTo>
                    <a:pt x="69" y="59"/>
                  </a:lnTo>
                  <a:lnTo>
                    <a:pt x="73" y="56"/>
                  </a:lnTo>
                  <a:lnTo>
                    <a:pt x="75" y="52"/>
                  </a:lnTo>
                  <a:lnTo>
                    <a:pt x="73" y="52"/>
                  </a:lnTo>
                  <a:lnTo>
                    <a:pt x="71" y="51"/>
                  </a:lnTo>
                  <a:lnTo>
                    <a:pt x="69" y="51"/>
                  </a:lnTo>
                  <a:lnTo>
                    <a:pt x="66" y="49"/>
                  </a:lnTo>
                  <a:lnTo>
                    <a:pt x="68" y="47"/>
                  </a:lnTo>
                  <a:lnTo>
                    <a:pt x="71" y="44"/>
                  </a:lnTo>
                  <a:lnTo>
                    <a:pt x="74" y="40"/>
                  </a:lnTo>
                  <a:lnTo>
                    <a:pt x="76" y="38"/>
                  </a:lnTo>
                  <a:lnTo>
                    <a:pt x="77" y="40"/>
                  </a:lnTo>
                  <a:lnTo>
                    <a:pt x="80" y="37"/>
                  </a:lnTo>
                  <a:lnTo>
                    <a:pt x="80" y="35"/>
                  </a:lnTo>
                  <a:lnTo>
                    <a:pt x="80" y="32"/>
                  </a:lnTo>
                  <a:lnTo>
                    <a:pt x="78" y="29"/>
                  </a:lnTo>
                  <a:lnTo>
                    <a:pt x="76" y="27"/>
                  </a:lnTo>
                  <a:lnTo>
                    <a:pt x="73" y="25"/>
                  </a:lnTo>
                  <a:lnTo>
                    <a:pt x="72" y="24"/>
                  </a:lnTo>
                  <a:lnTo>
                    <a:pt x="70" y="26"/>
                  </a:lnTo>
                  <a:lnTo>
                    <a:pt x="63" y="22"/>
                  </a:lnTo>
                  <a:lnTo>
                    <a:pt x="70" y="12"/>
                  </a:lnTo>
                  <a:lnTo>
                    <a:pt x="70" y="9"/>
                  </a:lnTo>
                  <a:lnTo>
                    <a:pt x="65" y="6"/>
                  </a:lnTo>
                  <a:lnTo>
                    <a:pt x="59" y="12"/>
                  </a:lnTo>
                  <a:lnTo>
                    <a:pt x="58" y="11"/>
                  </a:lnTo>
                  <a:lnTo>
                    <a:pt x="55" y="17"/>
                  </a:lnTo>
                  <a:lnTo>
                    <a:pt x="54" y="18"/>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744" name="Freeform 188"/>
            <p:cNvSpPr>
              <a:spLocks/>
            </p:cNvSpPr>
            <p:nvPr/>
          </p:nvSpPr>
          <p:spPr bwMode="auto">
            <a:xfrm>
              <a:off x="814" y="3061"/>
              <a:ext cx="63" cy="67"/>
            </a:xfrm>
            <a:custGeom>
              <a:avLst/>
              <a:gdLst>
                <a:gd name="T0" fmla="*/ 2 w 76"/>
                <a:gd name="T1" fmla="*/ 11 h 70"/>
                <a:gd name="T2" fmla="*/ 2 w 76"/>
                <a:gd name="T3" fmla="*/ 9 h 70"/>
                <a:gd name="T4" fmla="*/ 2 w 76"/>
                <a:gd name="T5" fmla="*/ 6 h 70"/>
                <a:gd name="T6" fmla="*/ 2 w 76"/>
                <a:gd name="T7" fmla="*/ 2 h 70"/>
                <a:gd name="T8" fmla="*/ 2 w 76"/>
                <a:gd name="T9" fmla="*/ 6 h 70"/>
                <a:gd name="T10" fmla="*/ 2 w 76"/>
                <a:gd name="T11" fmla="*/ 9 h 70"/>
                <a:gd name="T12" fmla="*/ 2 w 76"/>
                <a:gd name="T13" fmla="*/ 6 h 70"/>
                <a:gd name="T14" fmla="*/ 2 w 76"/>
                <a:gd name="T15" fmla="*/ 9 h 70"/>
                <a:gd name="T16" fmla="*/ 2 w 76"/>
                <a:gd name="T17" fmla="*/ 11 h 70"/>
                <a:gd name="T18" fmla="*/ 2 w 76"/>
                <a:gd name="T19" fmla="*/ 9 h 70"/>
                <a:gd name="T20" fmla="*/ 2 w 76"/>
                <a:gd name="T21" fmla="*/ 6 h 70"/>
                <a:gd name="T22" fmla="*/ 2 w 76"/>
                <a:gd name="T23" fmla="*/ 11 h 70"/>
                <a:gd name="T24" fmla="*/ 2 w 76"/>
                <a:gd name="T25" fmla="*/ 11 h 70"/>
                <a:gd name="T26" fmla="*/ 2 w 76"/>
                <a:gd name="T27" fmla="*/ 11 h 70"/>
                <a:gd name="T28" fmla="*/ 2 w 76"/>
                <a:gd name="T29" fmla="*/ 11 h 70"/>
                <a:gd name="T30" fmla="*/ 2 w 76"/>
                <a:gd name="T31" fmla="*/ 11 h 70"/>
                <a:gd name="T32" fmla="*/ 2 w 76"/>
                <a:gd name="T33" fmla="*/ 11 h 70"/>
                <a:gd name="T34" fmla="*/ 2 w 76"/>
                <a:gd name="T35" fmla="*/ 11 h 70"/>
                <a:gd name="T36" fmla="*/ 2 w 76"/>
                <a:gd name="T37" fmla="*/ 11 h 70"/>
                <a:gd name="T38" fmla="*/ 0 w 76"/>
                <a:gd name="T39" fmla="*/ 11 h 70"/>
                <a:gd name="T40" fmla="*/ 2 w 76"/>
                <a:gd name="T41" fmla="*/ 11 h 70"/>
                <a:gd name="T42" fmla="*/ 2 w 76"/>
                <a:gd name="T43" fmla="*/ 11 h 70"/>
                <a:gd name="T44" fmla="*/ 2 w 76"/>
                <a:gd name="T45" fmla="*/ 11 h 70"/>
                <a:gd name="T46" fmla="*/ 2 w 76"/>
                <a:gd name="T47" fmla="*/ 11 h 70"/>
                <a:gd name="T48" fmla="*/ 2 w 76"/>
                <a:gd name="T49" fmla="*/ 11 h 70"/>
                <a:gd name="T50" fmla="*/ 2 w 76"/>
                <a:gd name="T51" fmla="*/ 11 h 70"/>
                <a:gd name="T52" fmla="*/ 2 w 76"/>
                <a:gd name="T53" fmla="*/ 11 h 70"/>
                <a:gd name="T54" fmla="*/ 2 w 76"/>
                <a:gd name="T55" fmla="*/ 11 h 70"/>
                <a:gd name="T56" fmla="*/ 2 w 76"/>
                <a:gd name="T57" fmla="*/ 11 h 70"/>
                <a:gd name="T58" fmla="*/ 2 w 76"/>
                <a:gd name="T59" fmla="*/ 11 h 70"/>
                <a:gd name="T60" fmla="*/ 2 w 76"/>
                <a:gd name="T61" fmla="*/ 11 h 70"/>
                <a:gd name="T62" fmla="*/ 2 w 76"/>
                <a:gd name="T63" fmla="*/ 11 h 70"/>
                <a:gd name="T64" fmla="*/ 2 w 76"/>
                <a:gd name="T65" fmla="*/ 11 h 70"/>
                <a:gd name="T66" fmla="*/ 2 w 76"/>
                <a:gd name="T67" fmla="*/ 11 h 70"/>
                <a:gd name="T68" fmla="*/ 2 w 76"/>
                <a:gd name="T69" fmla="*/ 11 h 70"/>
                <a:gd name="T70" fmla="*/ 2 w 76"/>
                <a:gd name="T71" fmla="*/ 11 h 70"/>
                <a:gd name="T72" fmla="*/ 2 w 76"/>
                <a:gd name="T73" fmla="*/ 11 h 70"/>
                <a:gd name="T74" fmla="*/ 2 w 76"/>
                <a:gd name="T75" fmla="*/ 11 h 70"/>
                <a:gd name="T76" fmla="*/ 2 w 76"/>
                <a:gd name="T77" fmla="*/ 11 h 70"/>
                <a:gd name="T78" fmla="*/ 2 w 76"/>
                <a:gd name="T79" fmla="*/ 11 h 70"/>
                <a:gd name="T80" fmla="*/ 2 w 76"/>
                <a:gd name="T81" fmla="*/ 11 h 70"/>
                <a:gd name="T82" fmla="*/ 2 w 76"/>
                <a:gd name="T83" fmla="*/ 11 h 70"/>
                <a:gd name="T84" fmla="*/ 2 w 76"/>
                <a:gd name="T85" fmla="*/ 11 h 70"/>
                <a:gd name="T86" fmla="*/ 2 w 76"/>
                <a:gd name="T87" fmla="*/ 11 h 70"/>
                <a:gd name="T88" fmla="*/ 2 w 76"/>
                <a:gd name="T89" fmla="*/ 11 h 70"/>
                <a:gd name="T90" fmla="*/ 2 w 76"/>
                <a:gd name="T91" fmla="*/ 11 h 70"/>
                <a:gd name="T92" fmla="*/ 2 w 76"/>
                <a:gd name="T93" fmla="*/ 11 h 70"/>
                <a:gd name="T94" fmla="*/ 2 w 76"/>
                <a:gd name="T95" fmla="*/ 11 h 70"/>
                <a:gd name="T96" fmla="*/ 2 w 76"/>
                <a:gd name="T97" fmla="*/ 11 h 70"/>
                <a:gd name="T98" fmla="*/ 2 w 76"/>
                <a:gd name="T99" fmla="*/ 11 h 70"/>
                <a:gd name="T100" fmla="*/ 2 w 76"/>
                <a:gd name="T101" fmla="*/ 11 h 70"/>
                <a:gd name="T102" fmla="*/ 2 w 76"/>
                <a:gd name="T103" fmla="*/ 6 h 70"/>
                <a:gd name="T104" fmla="*/ 2 w 76"/>
                <a:gd name="T105" fmla="*/ 10 h 70"/>
                <a:gd name="T106" fmla="*/ 2 w 76"/>
                <a:gd name="T107" fmla="*/ 11 h 7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76"/>
                <a:gd name="T163" fmla="*/ 0 h 70"/>
                <a:gd name="T164" fmla="*/ 76 w 76"/>
                <a:gd name="T165" fmla="*/ 70 h 7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76" h="70">
                  <a:moveTo>
                    <a:pt x="51" y="17"/>
                  </a:moveTo>
                  <a:lnTo>
                    <a:pt x="51" y="14"/>
                  </a:lnTo>
                  <a:lnTo>
                    <a:pt x="51" y="11"/>
                  </a:lnTo>
                  <a:lnTo>
                    <a:pt x="52" y="9"/>
                  </a:lnTo>
                  <a:lnTo>
                    <a:pt x="52" y="8"/>
                  </a:lnTo>
                  <a:lnTo>
                    <a:pt x="52" y="6"/>
                  </a:lnTo>
                  <a:lnTo>
                    <a:pt x="52" y="4"/>
                  </a:lnTo>
                  <a:lnTo>
                    <a:pt x="51" y="2"/>
                  </a:lnTo>
                  <a:lnTo>
                    <a:pt x="49" y="0"/>
                  </a:lnTo>
                  <a:lnTo>
                    <a:pt x="44" y="6"/>
                  </a:lnTo>
                  <a:lnTo>
                    <a:pt x="45" y="7"/>
                  </a:lnTo>
                  <a:lnTo>
                    <a:pt x="44" y="9"/>
                  </a:lnTo>
                  <a:lnTo>
                    <a:pt x="31" y="2"/>
                  </a:lnTo>
                  <a:lnTo>
                    <a:pt x="28" y="6"/>
                  </a:lnTo>
                  <a:lnTo>
                    <a:pt x="29" y="7"/>
                  </a:lnTo>
                  <a:lnTo>
                    <a:pt x="30" y="9"/>
                  </a:lnTo>
                  <a:lnTo>
                    <a:pt x="29" y="11"/>
                  </a:lnTo>
                  <a:lnTo>
                    <a:pt x="26" y="9"/>
                  </a:lnTo>
                  <a:lnTo>
                    <a:pt x="23" y="9"/>
                  </a:lnTo>
                  <a:lnTo>
                    <a:pt x="21" y="8"/>
                  </a:lnTo>
                  <a:lnTo>
                    <a:pt x="19" y="6"/>
                  </a:lnTo>
                  <a:lnTo>
                    <a:pt x="18" y="9"/>
                  </a:lnTo>
                  <a:lnTo>
                    <a:pt x="18" y="12"/>
                  </a:lnTo>
                  <a:lnTo>
                    <a:pt x="18" y="15"/>
                  </a:lnTo>
                  <a:lnTo>
                    <a:pt x="17" y="16"/>
                  </a:lnTo>
                  <a:lnTo>
                    <a:pt x="14" y="15"/>
                  </a:lnTo>
                  <a:lnTo>
                    <a:pt x="11" y="15"/>
                  </a:lnTo>
                  <a:lnTo>
                    <a:pt x="8" y="15"/>
                  </a:lnTo>
                  <a:lnTo>
                    <a:pt x="7" y="14"/>
                  </a:lnTo>
                  <a:lnTo>
                    <a:pt x="4" y="18"/>
                  </a:lnTo>
                  <a:lnTo>
                    <a:pt x="5" y="21"/>
                  </a:lnTo>
                  <a:lnTo>
                    <a:pt x="5" y="20"/>
                  </a:lnTo>
                  <a:lnTo>
                    <a:pt x="5" y="21"/>
                  </a:lnTo>
                  <a:lnTo>
                    <a:pt x="6" y="22"/>
                  </a:lnTo>
                  <a:lnTo>
                    <a:pt x="8" y="23"/>
                  </a:lnTo>
                  <a:lnTo>
                    <a:pt x="8" y="26"/>
                  </a:lnTo>
                  <a:lnTo>
                    <a:pt x="6" y="28"/>
                  </a:lnTo>
                  <a:lnTo>
                    <a:pt x="5" y="28"/>
                  </a:lnTo>
                  <a:lnTo>
                    <a:pt x="0" y="34"/>
                  </a:lnTo>
                  <a:lnTo>
                    <a:pt x="5" y="40"/>
                  </a:lnTo>
                  <a:lnTo>
                    <a:pt x="4" y="41"/>
                  </a:lnTo>
                  <a:lnTo>
                    <a:pt x="8" y="44"/>
                  </a:lnTo>
                  <a:lnTo>
                    <a:pt x="3" y="52"/>
                  </a:lnTo>
                  <a:lnTo>
                    <a:pt x="4" y="55"/>
                  </a:lnTo>
                  <a:lnTo>
                    <a:pt x="8" y="58"/>
                  </a:lnTo>
                  <a:lnTo>
                    <a:pt x="8" y="57"/>
                  </a:lnTo>
                  <a:lnTo>
                    <a:pt x="11" y="56"/>
                  </a:lnTo>
                  <a:lnTo>
                    <a:pt x="13" y="55"/>
                  </a:lnTo>
                  <a:lnTo>
                    <a:pt x="15" y="54"/>
                  </a:lnTo>
                  <a:lnTo>
                    <a:pt x="20" y="57"/>
                  </a:lnTo>
                  <a:lnTo>
                    <a:pt x="19" y="59"/>
                  </a:lnTo>
                  <a:lnTo>
                    <a:pt x="19" y="61"/>
                  </a:lnTo>
                  <a:lnTo>
                    <a:pt x="20" y="62"/>
                  </a:lnTo>
                  <a:lnTo>
                    <a:pt x="19" y="63"/>
                  </a:lnTo>
                  <a:lnTo>
                    <a:pt x="24" y="67"/>
                  </a:lnTo>
                  <a:lnTo>
                    <a:pt x="25" y="65"/>
                  </a:lnTo>
                  <a:lnTo>
                    <a:pt x="29" y="64"/>
                  </a:lnTo>
                  <a:lnTo>
                    <a:pt x="32" y="62"/>
                  </a:lnTo>
                  <a:lnTo>
                    <a:pt x="35" y="61"/>
                  </a:lnTo>
                  <a:lnTo>
                    <a:pt x="38" y="61"/>
                  </a:lnTo>
                  <a:lnTo>
                    <a:pt x="38" y="62"/>
                  </a:lnTo>
                  <a:lnTo>
                    <a:pt x="40" y="64"/>
                  </a:lnTo>
                  <a:lnTo>
                    <a:pt x="42" y="66"/>
                  </a:lnTo>
                  <a:lnTo>
                    <a:pt x="44" y="67"/>
                  </a:lnTo>
                  <a:lnTo>
                    <a:pt x="45" y="65"/>
                  </a:lnTo>
                  <a:lnTo>
                    <a:pt x="46" y="67"/>
                  </a:lnTo>
                  <a:lnTo>
                    <a:pt x="49" y="68"/>
                  </a:lnTo>
                  <a:lnTo>
                    <a:pt x="52" y="69"/>
                  </a:lnTo>
                  <a:lnTo>
                    <a:pt x="53" y="67"/>
                  </a:lnTo>
                  <a:lnTo>
                    <a:pt x="53" y="64"/>
                  </a:lnTo>
                  <a:lnTo>
                    <a:pt x="53" y="62"/>
                  </a:lnTo>
                  <a:lnTo>
                    <a:pt x="53" y="59"/>
                  </a:lnTo>
                  <a:lnTo>
                    <a:pt x="52" y="57"/>
                  </a:lnTo>
                  <a:lnTo>
                    <a:pt x="52" y="61"/>
                  </a:lnTo>
                  <a:lnTo>
                    <a:pt x="53" y="61"/>
                  </a:lnTo>
                  <a:lnTo>
                    <a:pt x="54" y="58"/>
                  </a:lnTo>
                  <a:lnTo>
                    <a:pt x="54" y="53"/>
                  </a:lnTo>
                  <a:lnTo>
                    <a:pt x="59" y="58"/>
                  </a:lnTo>
                  <a:lnTo>
                    <a:pt x="61" y="56"/>
                  </a:lnTo>
                  <a:lnTo>
                    <a:pt x="65" y="55"/>
                  </a:lnTo>
                  <a:lnTo>
                    <a:pt x="68" y="52"/>
                  </a:lnTo>
                  <a:lnTo>
                    <a:pt x="70" y="49"/>
                  </a:lnTo>
                  <a:lnTo>
                    <a:pt x="68" y="48"/>
                  </a:lnTo>
                  <a:lnTo>
                    <a:pt x="67" y="47"/>
                  </a:lnTo>
                  <a:lnTo>
                    <a:pt x="64" y="47"/>
                  </a:lnTo>
                  <a:lnTo>
                    <a:pt x="62" y="45"/>
                  </a:lnTo>
                  <a:lnTo>
                    <a:pt x="64" y="44"/>
                  </a:lnTo>
                  <a:lnTo>
                    <a:pt x="67" y="41"/>
                  </a:lnTo>
                  <a:lnTo>
                    <a:pt x="68" y="38"/>
                  </a:lnTo>
                  <a:lnTo>
                    <a:pt x="70" y="36"/>
                  </a:lnTo>
                  <a:lnTo>
                    <a:pt x="72" y="38"/>
                  </a:lnTo>
                  <a:lnTo>
                    <a:pt x="74" y="35"/>
                  </a:lnTo>
                  <a:lnTo>
                    <a:pt x="75" y="32"/>
                  </a:lnTo>
                  <a:lnTo>
                    <a:pt x="74" y="29"/>
                  </a:lnTo>
                  <a:lnTo>
                    <a:pt x="72" y="27"/>
                  </a:lnTo>
                  <a:lnTo>
                    <a:pt x="70" y="26"/>
                  </a:lnTo>
                  <a:lnTo>
                    <a:pt x="68" y="24"/>
                  </a:lnTo>
                  <a:lnTo>
                    <a:pt x="68" y="23"/>
                  </a:lnTo>
                  <a:lnTo>
                    <a:pt x="65" y="25"/>
                  </a:lnTo>
                  <a:lnTo>
                    <a:pt x="58" y="21"/>
                  </a:lnTo>
                  <a:lnTo>
                    <a:pt x="66" y="11"/>
                  </a:lnTo>
                  <a:lnTo>
                    <a:pt x="65" y="9"/>
                  </a:lnTo>
                  <a:lnTo>
                    <a:pt x="60" y="6"/>
                  </a:lnTo>
                  <a:lnTo>
                    <a:pt x="56" y="11"/>
                  </a:lnTo>
                  <a:lnTo>
                    <a:pt x="54" y="10"/>
                  </a:lnTo>
                  <a:lnTo>
                    <a:pt x="52" y="16"/>
                  </a:lnTo>
                  <a:lnTo>
                    <a:pt x="51" y="17"/>
                  </a:lnTo>
                </a:path>
              </a:pathLst>
            </a:custGeom>
            <a:solidFill>
              <a:srgbClr val="FF606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745" name="Freeform 189"/>
            <p:cNvSpPr>
              <a:spLocks/>
            </p:cNvSpPr>
            <p:nvPr/>
          </p:nvSpPr>
          <p:spPr bwMode="auto">
            <a:xfrm>
              <a:off x="814" y="3061"/>
              <a:ext cx="69" cy="72"/>
            </a:xfrm>
            <a:custGeom>
              <a:avLst/>
              <a:gdLst>
                <a:gd name="T0" fmla="*/ 3 w 82"/>
                <a:gd name="T1" fmla="*/ 12 h 75"/>
                <a:gd name="T2" fmla="*/ 3 w 82"/>
                <a:gd name="T3" fmla="*/ 12 h 75"/>
                <a:gd name="T4" fmla="*/ 3 w 82"/>
                <a:gd name="T5" fmla="*/ 8 h 75"/>
                <a:gd name="T6" fmla="*/ 3 w 82"/>
                <a:gd name="T7" fmla="*/ 4 h 75"/>
                <a:gd name="T8" fmla="*/ 3 w 82"/>
                <a:gd name="T9" fmla="*/ 0 h 75"/>
                <a:gd name="T10" fmla="*/ 3 w 82"/>
                <a:gd name="T11" fmla="*/ 7 h 75"/>
                <a:gd name="T12" fmla="*/ 3 w 82"/>
                <a:gd name="T13" fmla="*/ 2 h 75"/>
                <a:gd name="T14" fmla="*/ 3 w 82"/>
                <a:gd name="T15" fmla="*/ 7 h 75"/>
                <a:gd name="T16" fmla="*/ 3 w 82"/>
                <a:gd name="T17" fmla="*/ 10 h 75"/>
                <a:gd name="T18" fmla="*/ 3 w 82"/>
                <a:gd name="T19" fmla="*/ 10 h 75"/>
                <a:gd name="T20" fmla="*/ 3 w 82"/>
                <a:gd name="T21" fmla="*/ 8 h 75"/>
                <a:gd name="T22" fmla="*/ 3 w 82"/>
                <a:gd name="T23" fmla="*/ 9 h 75"/>
                <a:gd name="T24" fmla="*/ 3 w 82"/>
                <a:gd name="T25" fmla="*/ 12 h 75"/>
                <a:gd name="T26" fmla="*/ 3 w 82"/>
                <a:gd name="T27" fmla="*/ 12 h 75"/>
                <a:gd name="T28" fmla="*/ 3 w 82"/>
                <a:gd name="T29" fmla="*/ 12 h 75"/>
                <a:gd name="T30" fmla="*/ 3 w 82"/>
                <a:gd name="T31" fmla="*/ 12 h 75"/>
                <a:gd name="T32" fmla="*/ 3 w 82"/>
                <a:gd name="T33" fmla="*/ 12 h 75"/>
                <a:gd name="T34" fmla="*/ 3 w 82"/>
                <a:gd name="T35" fmla="*/ 12 h 75"/>
                <a:gd name="T36" fmla="*/ 3 w 82"/>
                <a:gd name="T37" fmla="*/ 12 h 75"/>
                <a:gd name="T38" fmla="*/ 3 w 82"/>
                <a:gd name="T39" fmla="*/ 12 h 75"/>
                <a:gd name="T40" fmla="*/ 3 w 82"/>
                <a:gd name="T41" fmla="*/ 12 h 75"/>
                <a:gd name="T42" fmla="*/ 3 w 82"/>
                <a:gd name="T43" fmla="*/ 12 h 75"/>
                <a:gd name="T44" fmla="*/ 3 w 82"/>
                <a:gd name="T45" fmla="*/ 12 h 75"/>
                <a:gd name="T46" fmla="*/ 3 w 82"/>
                <a:gd name="T47" fmla="*/ 12 h 75"/>
                <a:gd name="T48" fmla="*/ 3 w 82"/>
                <a:gd name="T49" fmla="*/ 12 h 75"/>
                <a:gd name="T50" fmla="*/ 3 w 82"/>
                <a:gd name="T51" fmla="*/ 12 h 75"/>
                <a:gd name="T52" fmla="*/ 3 w 82"/>
                <a:gd name="T53" fmla="*/ 12 h 75"/>
                <a:gd name="T54" fmla="*/ 3 w 82"/>
                <a:gd name="T55" fmla="*/ 12 h 75"/>
                <a:gd name="T56" fmla="*/ 3 w 82"/>
                <a:gd name="T57" fmla="*/ 12 h 75"/>
                <a:gd name="T58" fmla="*/ 3 w 82"/>
                <a:gd name="T59" fmla="*/ 12 h 75"/>
                <a:gd name="T60" fmla="*/ 3 w 82"/>
                <a:gd name="T61" fmla="*/ 12 h 75"/>
                <a:gd name="T62" fmla="*/ 3 w 82"/>
                <a:gd name="T63" fmla="*/ 12 h 75"/>
                <a:gd name="T64" fmla="*/ 3 w 82"/>
                <a:gd name="T65" fmla="*/ 12 h 75"/>
                <a:gd name="T66" fmla="*/ 3 w 82"/>
                <a:gd name="T67" fmla="*/ 12 h 75"/>
                <a:gd name="T68" fmla="*/ 3 w 82"/>
                <a:gd name="T69" fmla="*/ 12 h 75"/>
                <a:gd name="T70" fmla="*/ 3 w 82"/>
                <a:gd name="T71" fmla="*/ 12 h 75"/>
                <a:gd name="T72" fmla="*/ 3 w 82"/>
                <a:gd name="T73" fmla="*/ 12 h 75"/>
                <a:gd name="T74" fmla="*/ 3 w 82"/>
                <a:gd name="T75" fmla="*/ 12 h 75"/>
                <a:gd name="T76" fmla="*/ 3 w 82"/>
                <a:gd name="T77" fmla="*/ 12 h 75"/>
                <a:gd name="T78" fmla="*/ 3 w 82"/>
                <a:gd name="T79" fmla="*/ 12 h 75"/>
                <a:gd name="T80" fmla="*/ 3 w 82"/>
                <a:gd name="T81" fmla="*/ 12 h 75"/>
                <a:gd name="T82" fmla="*/ 3 w 82"/>
                <a:gd name="T83" fmla="*/ 12 h 75"/>
                <a:gd name="T84" fmla="*/ 3 w 82"/>
                <a:gd name="T85" fmla="*/ 12 h 75"/>
                <a:gd name="T86" fmla="*/ 3 w 82"/>
                <a:gd name="T87" fmla="*/ 12 h 75"/>
                <a:gd name="T88" fmla="*/ 3 w 82"/>
                <a:gd name="T89" fmla="*/ 12 h 75"/>
                <a:gd name="T90" fmla="*/ 3 w 82"/>
                <a:gd name="T91" fmla="*/ 12 h 75"/>
                <a:gd name="T92" fmla="*/ 3 w 82"/>
                <a:gd name="T93" fmla="*/ 12 h 75"/>
                <a:gd name="T94" fmla="*/ 3 w 82"/>
                <a:gd name="T95" fmla="*/ 12 h 75"/>
                <a:gd name="T96" fmla="*/ 3 w 82"/>
                <a:gd name="T97" fmla="*/ 12 h 75"/>
                <a:gd name="T98" fmla="*/ 3 w 82"/>
                <a:gd name="T99" fmla="*/ 12 h 75"/>
                <a:gd name="T100" fmla="*/ 3 w 82"/>
                <a:gd name="T101" fmla="*/ 12 h 75"/>
                <a:gd name="T102" fmla="*/ 3 w 82"/>
                <a:gd name="T103" fmla="*/ 9 h 75"/>
                <a:gd name="T104" fmla="*/ 3 w 82"/>
                <a:gd name="T105" fmla="*/ 12 h 75"/>
                <a:gd name="T106" fmla="*/ 3 w 82"/>
                <a:gd name="T107" fmla="*/ 12 h 7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82"/>
                <a:gd name="T163" fmla="*/ 0 h 75"/>
                <a:gd name="T164" fmla="*/ 82 w 82"/>
                <a:gd name="T165" fmla="*/ 75 h 7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82" h="75">
                  <a:moveTo>
                    <a:pt x="55" y="18"/>
                  </a:moveTo>
                  <a:lnTo>
                    <a:pt x="55" y="18"/>
                  </a:lnTo>
                  <a:lnTo>
                    <a:pt x="55" y="15"/>
                  </a:lnTo>
                  <a:lnTo>
                    <a:pt x="55" y="12"/>
                  </a:lnTo>
                  <a:lnTo>
                    <a:pt x="56" y="10"/>
                  </a:lnTo>
                  <a:lnTo>
                    <a:pt x="56" y="8"/>
                  </a:lnTo>
                  <a:lnTo>
                    <a:pt x="56" y="6"/>
                  </a:lnTo>
                  <a:lnTo>
                    <a:pt x="56" y="4"/>
                  </a:lnTo>
                  <a:lnTo>
                    <a:pt x="55" y="2"/>
                  </a:lnTo>
                  <a:lnTo>
                    <a:pt x="53" y="0"/>
                  </a:lnTo>
                  <a:lnTo>
                    <a:pt x="48" y="7"/>
                  </a:lnTo>
                  <a:lnTo>
                    <a:pt x="49" y="7"/>
                  </a:lnTo>
                  <a:lnTo>
                    <a:pt x="48" y="10"/>
                  </a:lnTo>
                  <a:lnTo>
                    <a:pt x="34" y="2"/>
                  </a:lnTo>
                  <a:lnTo>
                    <a:pt x="30" y="7"/>
                  </a:lnTo>
                  <a:lnTo>
                    <a:pt x="31" y="7"/>
                  </a:lnTo>
                  <a:lnTo>
                    <a:pt x="32" y="9"/>
                  </a:lnTo>
                  <a:lnTo>
                    <a:pt x="32" y="10"/>
                  </a:lnTo>
                  <a:lnTo>
                    <a:pt x="31" y="12"/>
                  </a:lnTo>
                  <a:lnTo>
                    <a:pt x="28" y="10"/>
                  </a:lnTo>
                  <a:lnTo>
                    <a:pt x="25" y="9"/>
                  </a:lnTo>
                  <a:lnTo>
                    <a:pt x="22" y="8"/>
                  </a:lnTo>
                  <a:lnTo>
                    <a:pt x="20" y="7"/>
                  </a:lnTo>
                  <a:lnTo>
                    <a:pt x="19" y="9"/>
                  </a:lnTo>
                  <a:lnTo>
                    <a:pt x="19" y="13"/>
                  </a:lnTo>
                  <a:lnTo>
                    <a:pt x="19" y="16"/>
                  </a:lnTo>
                  <a:lnTo>
                    <a:pt x="18" y="17"/>
                  </a:lnTo>
                  <a:lnTo>
                    <a:pt x="15" y="16"/>
                  </a:lnTo>
                  <a:lnTo>
                    <a:pt x="12" y="16"/>
                  </a:lnTo>
                  <a:lnTo>
                    <a:pt x="9" y="16"/>
                  </a:lnTo>
                  <a:lnTo>
                    <a:pt x="7" y="15"/>
                  </a:lnTo>
                  <a:lnTo>
                    <a:pt x="4" y="20"/>
                  </a:lnTo>
                  <a:lnTo>
                    <a:pt x="5" y="22"/>
                  </a:lnTo>
                  <a:lnTo>
                    <a:pt x="6" y="23"/>
                  </a:lnTo>
                  <a:lnTo>
                    <a:pt x="8" y="24"/>
                  </a:lnTo>
                  <a:lnTo>
                    <a:pt x="8" y="27"/>
                  </a:lnTo>
                  <a:lnTo>
                    <a:pt x="6" y="31"/>
                  </a:lnTo>
                  <a:lnTo>
                    <a:pt x="5" y="30"/>
                  </a:lnTo>
                  <a:lnTo>
                    <a:pt x="0" y="37"/>
                  </a:lnTo>
                  <a:lnTo>
                    <a:pt x="5" y="42"/>
                  </a:lnTo>
                  <a:lnTo>
                    <a:pt x="4" y="44"/>
                  </a:lnTo>
                  <a:lnTo>
                    <a:pt x="9" y="48"/>
                  </a:lnTo>
                  <a:lnTo>
                    <a:pt x="3" y="56"/>
                  </a:lnTo>
                  <a:lnTo>
                    <a:pt x="4" y="59"/>
                  </a:lnTo>
                  <a:lnTo>
                    <a:pt x="8" y="62"/>
                  </a:lnTo>
                  <a:lnTo>
                    <a:pt x="9" y="61"/>
                  </a:lnTo>
                  <a:lnTo>
                    <a:pt x="12" y="60"/>
                  </a:lnTo>
                  <a:lnTo>
                    <a:pt x="14" y="59"/>
                  </a:lnTo>
                  <a:lnTo>
                    <a:pt x="16" y="58"/>
                  </a:lnTo>
                  <a:lnTo>
                    <a:pt x="21" y="61"/>
                  </a:lnTo>
                  <a:lnTo>
                    <a:pt x="20" y="63"/>
                  </a:lnTo>
                  <a:lnTo>
                    <a:pt x="20" y="65"/>
                  </a:lnTo>
                  <a:lnTo>
                    <a:pt x="21" y="67"/>
                  </a:lnTo>
                  <a:lnTo>
                    <a:pt x="20" y="68"/>
                  </a:lnTo>
                  <a:lnTo>
                    <a:pt x="26" y="72"/>
                  </a:lnTo>
                  <a:lnTo>
                    <a:pt x="27" y="70"/>
                  </a:lnTo>
                  <a:lnTo>
                    <a:pt x="31" y="69"/>
                  </a:lnTo>
                  <a:lnTo>
                    <a:pt x="34" y="67"/>
                  </a:lnTo>
                  <a:lnTo>
                    <a:pt x="37" y="65"/>
                  </a:lnTo>
                  <a:lnTo>
                    <a:pt x="41" y="65"/>
                  </a:lnTo>
                  <a:lnTo>
                    <a:pt x="42" y="67"/>
                  </a:lnTo>
                  <a:lnTo>
                    <a:pt x="44" y="69"/>
                  </a:lnTo>
                  <a:lnTo>
                    <a:pt x="46" y="71"/>
                  </a:lnTo>
                  <a:lnTo>
                    <a:pt x="48" y="72"/>
                  </a:lnTo>
                  <a:lnTo>
                    <a:pt x="49" y="70"/>
                  </a:lnTo>
                  <a:lnTo>
                    <a:pt x="50" y="72"/>
                  </a:lnTo>
                  <a:lnTo>
                    <a:pt x="53" y="73"/>
                  </a:lnTo>
                  <a:lnTo>
                    <a:pt x="56" y="74"/>
                  </a:lnTo>
                  <a:lnTo>
                    <a:pt x="58" y="72"/>
                  </a:lnTo>
                  <a:lnTo>
                    <a:pt x="57" y="69"/>
                  </a:lnTo>
                  <a:lnTo>
                    <a:pt x="57" y="67"/>
                  </a:lnTo>
                  <a:lnTo>
                    <a:pt x="57" y="63"/>
                  </a:lnTo>
                  <a:lnTo>
                    <a:pt x="56" y="61"/>
                  </a:lnTo>
                  <a:lnTo>
                    <a:pt x="56" y="65"/>
                  </a:lnTo>
                  <a:lnTo>
                    <a:pt x="57" y="65"/>
                  </a:lnTo>
                  <a:lnTo>
                    <a:pt x="59" y="62"/>
                  </a:lnTo>
                  <a:lnTo>
                    <a:pt x="59" y="57"/>
                  </a:lnTo>
                  <a:lnTo>
                    <a:pt x="64" y="62"/>
                  </a:lnTo>
                  <a:lnTo>
                    <a:pt x="66" y="60"/>
                  </a:lnTo>
                  <a:lnTo>
                    <a:pt x="70" y="59"/>
                  </a:lnTo>
                  <a:lnTo>
                    <a:pt x="73" y="56"/>
                  </a:lnTo>
                  <a:lnTo>
                    <a:pt x="76" y="52"/>
                  </a:lnTo>
                  <a:lnTo>
                    <a:pt x="74" y="52"/>
                  </a:lnTo>
                  <a:lnTo>
                    <a:pt x="72" y="51"/>
                  </a:lnTo>
                  <a:lnTo>
                    <a:pt x="69" y="51"/>
                  </a:lnTo>
                  <a:lnTo>
                    <a:pt x="67" y="49"/>
                  </a:lnTo>
                  <a:lnTo>
                    <a:pt x="69" y="47"/>
                  </a:lnTo>
                  <a:lnTo>
                    <a:pt x="72" y="44"/>
                  </a:lnTo>
                  <a:lnTo>
                    <a:pt x="75" y="40"/>
                  </a:lnTo>
                  <a:lnTo>
                    <a:pt x="76" y="38"/>
                  </a:lnTo>
                  <a:lnTo>
                    <a:pt x="78" y="40"/>
                  </a:lnTo>
                  <a:lnTo>
                    <a:pt x="80" y="37"/>
                  </a:lnTo>
                  <a:lnTo>
                    <a:pt x="81" y="35"/>
                  </a:lnTo>
                  <a:lnTo>
                    <a:pt x="80" y="32"/>
                  </a:lnTo>
                  <a:lnTo>
                    <a:pt x="78" y="29"/>
                  </a:lnTo>
                  <a:lnTo>
                    <a:pt x="76" y="27"/>
                  </a:lnTo>
                  <a:lnTo>
                    <a:pt x="75" y="25"/>
                  </a:lnTo>
                  <a:lnTo>
                    <a:pt x="73" y="24"/>
                  </a:lnTo>
                  <a:lnTo>
                    <a:pt x="70" y="26"/>
                  </a:lnTo>
                  <a:lnTo>
                    <a:pt x="63" y="22"/>
                  </a:lnTo>
                  <a:lnTo>
                    <a:pt x="71" y="12"/>
                  </a:lnTo>
                  <a:lnTo>
                    <a:pt x="70" y="9"/>
                  </a:lnTo>
                  <a:lnTo>
                    <a:pt x="65" y="6"/>
                  </a:lnTo>
                  <a:lnTo>
                    <a:pt x="61" y="12"/>
                  </a:lnTo>
                  <a:lnTo>
                    <a:pt x="59" y="11"/>
                  </a:lnTo>
                  <a:lnTo>
                    <a:pt x="56" y="17"/>
                  </a:lnTo>
                  <a:lnTo>
                    <a:pt x="55" y="18"/>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746" name="Freeform 190"/>
            <p:cNvSpPr>
              <a:spLocks/>
            </p:cNvSpPr>
            <p:nvPr/>
          </p:nvSpPr>
          <p:spPr bwMode="auto">
            <a:xfrm>
              <a:off x="905" y="2611"/>
              <a:ext cx="64" cy="67"/>
            </a:xfrm>
            <a:custGeom>
              <a:avLst/>
              <a:gdLst>
                <a:gd name="T0" fmla="*/ 3 w 76"/>
                <a:gd name="T1" fmla="*/ 15 h 69"/>
                <a:gd name="T2" fmla="*/ 3 w 76"/>
                <a:gd name="T3" fmla="*/ 9 h 69"/>
                <a:gd name="T4" fmla="*/ 3 w 76"/>
                <a:gd name="T5" fmla="*/ 6 h 69"/>
                <a:gd name="T6" fmla="*/ 3 w 76"/>
                <a:gd name="T7" fmla="*/ 2 h 69"/>
                <a:gd name="T8" fmla="*/ 3 w 76"/>
                <a:gd name="T9" fmla="*/ 6 h 69"/>
                <a:gd name="T10" fmla="*/ 3 w 76"/>
                <a:gd name="T11" fmla="*/ 10 h 69"/>
                <a:gd name="T12" fmla="*/ 3 w 76"/>
                <a:gd name="T13" fmla="*/ 6 h 69"/>
                <a:gd name="T14" fmla="*/ 3 w 76"/>
                <a:gd name="T15" fmla="*/ 8 h 69"/>
                <a:gd name="T16" fmla="*/ 3 w 76"/>
                <a:gd name="T17" fmla="*/ 11 h 69"/>
                <a:gd name="T18" fmla="*/ 3 w 76"/>
                <a:gd name="T19" fmla="*/ 8 h 69"/>
                <a:gd name="T20" fmla="*/ 3 w 76"/>
                <a:gd name="T21" fmla="*/ 7 h 69"/>
                <a:gd name="T22" fmla="*/ 3 w 76"/>
                <a:gd name="T23" fmla="*/ 12 h 69"/>
                <a:gd name="T24" fmla="*/ 3 w 76"/>
                <a:gd name="T25" fmla="*/ 17 h 69"/>
                <a:gd name="T26" fmla="*/ 3 w 76"/>
                <a:gd name="T27" fmla="*/ 15 h 69"/>
                <a:gd name="T28" fmla="*/ 3 w 76"/>
                <a:gd name="T29" fmla="*/ 15 h 69"/>
                <a:gd name="T30" fmla="*/ 3 w 76"/>
                <a:gd name="T31" fmla="*/ 17 h 69"/>
                <a:gd name="T32" fmla="*/ 3 w 76"/>
                <a:gd name="T33" fmla="*/ 17 h 69"/>
                <a:gd name="T34" fmla="*/ 3 w 76"/>
                <a:gd name="T35" fmla="*/ 17 h 69"/>
                <a:gd name="T36" fmla="*/ 3 w 76"/>
                <a:gd name="T37" fmla="*/ 17 h 69"/>
                <a:gd name="T38" fmla="*/ 0 w 76"/>
                <a:gd name="T39" fmla="*/ 17 h 69"/>
                <a:gd name="T40" fmla="*/ 3 w 76"/>
                <a:gd name="T41" fmla="*/ 17 h 69"/>
                <a:gd name="T42" fmla="*/ 3 w 76"/>
                <a:gd name="T43" fmla="*/ 17 h 69"/>
                <a:gd name="T44" fmla="*/ 3 w 76"/>
                <a:gd name="T45" fmla="*/ 17 h 69"/>
                <a:gd name="T46" fmla="*/ 3 w 76"/>
                <a:gd name="T47" fmla="*/ 17 h 69"/>
                <a:gd name="T48" fmla="*/ 3 w 76"/>
                <a:gd name="T49" fmla="*/ 17 h 69"/>
                <a:gd name="T50" fmla="*/ 3 w 76"/>
                <a:gd name="T51" fmla="*/ 17 h 69"/>
                <a:gd name="T52" fmla="*/ 3 w 76"/>
                <a:gd name="T53" fmla="*/ 17 h 69"/>
                <a:gd name="T54" fmla="*/ 3 w 76"/>
                <a:gd name="T55" fmla="*/ 17 h 69"/>
                <a:gd name="T56" fmla="*/ 3 w 76"/>
                <a:gd name="T57" fmla="*/ 17 h 69"/>
                <a:gd name="T58" fmla="*/ 3 w 76"/>
                <a:gd name="T59" fmla="*/ 17 h 69"/>
                <a:gd name="T60" fmla="*/ 3 w 76"/>
                <a:gd name="T61" fmla="*/ 17 h 69"/>
                <a:gd name="T62" fmla="*/ 3 w 76"/>
                <a:gd name="T63" fmla="*/ 17 h 69"/>
                <a:gd name="T64" fmla="*/ 3 w 76"/>
                <a:gd name="T65" fmla="*/ 17 h 69"/>
                <a:gd name="T66" fmla="*/ 3 w 76"/>
                <a:gd name="T67" fmla="*/ 17 h 69"/>
                <a:gd name="T68" fmla="*/ 3 w 76"/>
                <a:gd name="T69" fmla="*/ 17 h 69"/>
                <a:gd name="T70" fmla="*/ 3 w 76"/>
                <a:gd name="T71" fmla="*/ 17 h 69"/>
                <a:gd name="T72" fmla="*/ 3 w 76"/>
                <a:gd name="T73" fmla="*/ 17 h 69"/>
                <a:gd name="T74" fmla="*/ 3 w 76"/>
                <a:gd name="T75" fmla="*/ 17 h 69"/>
                <a:gd name="T76" fmla="*/ 3 w 76"/>
                <a:gd name="T77" fmla="*/ 17 h 69"/>
                <a:gd name="T78" fmla="*/ 3 w 76"/>
                <a:gd name="T79" fmla="*/ 17 h 69"/>
                <a:gd name="T80" fmla="*/ 3 w 76"/>
                <a:gd name="T81" fmla="*/ 17 h 69"/>
                <a:gd name="T82" fmla="*/ 3 w 76"/>
                <a:gd name="T83" fmla="*/ 17 h 69"/>
                <a:gd name="T84" fmla="*/ 3 w 76"/>
                <a:gd name="T85" fmla="*/ 17 h 69"/>
                <a:gd name="T86" fmla="*/ 3 w 76"/>
                <a:gd name="T87" fmla="*/ 17 h 69"/>
                <a:gd name="T88" fmla="*/ 3 w 76"/>
                <a:gd name="T89" fmla="*/ 17 h 69"/>
                <a:gd name="T90" fmla="*/ 3 w 76"/>
                <a:gd name="T91" fmla="*/ 17 h 69"/>
                <a:gd name="T92" fmla="*/ 3 w 76"/>
                <a:gd name="T93" fmla="*/ 17 h 69"/>
                <a:gd name="T94" fmla="*/ 3 w 76"/>
                <a:gd name="T95" fmla="*/ 17 h 69"/>
                <a:gd name="T96" fmla="*/ 3 w 76"/>
                <a:gd name="T97" fmla="*/ 17 h 69"/>
                <a:gd name="T98" fmla="*/ 3 w 76"/>
                <a:gd name="T99" fmla="*/ 17 h 69"/>
                <a:gd name="T100" fmla="*/ 3 w 76"/>
                <a:gd name="T101" fmla="*/ 12 h 69"/>
                <a:gd name="T102" fmla="*/ 3 w 76"/>
                <a:gd name="T103" fmla="*/ 6 h 69"/>
                <a:gd name="T104" fmla="*/ 3 w 76"/>
                <a:gd name="T105" fmla="*/ 10 h 69"/>
                <a:gd name="T106" fmla="*/ 3 w 76"/>
                <a:gd name="T107" fmla="*/ 17 h 6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76"/>
                <a:gd name="T163" fmla="*/ 0 h 69"/>
                <a:gd name="T164" fmla="*/ 76 w 76"/>
                <a:gd name="T165" fmla="*/ 69 h 6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76" h="69">
                  <a:moveTo>
                    <a:pt x="50" y="17"/>
                  </a:moveTo>
                  <a:lnTo>
                    <a:pt x="50" y="15"/>
                  </a:lnTo>
                  <a:lnTo>
                    <a:pt x="51" y="12"/>
                  </a:lnTo>
                  <a:lnTo>
                    <a:pt x="52" y="9"/>
                  </a:lnTo>
                  <a:lnTo>
                    <a:pt x="52" y="7"/>
                  </a:lnTo>
                  <a:lnTo>
                    <a:pt x="52" y="6"/>
                  </a:lnTo>
                  <a:lnTo>
                    <a:pt x="52" y="4"/>
                  </a:lnTo>
                  <a:lnTo>
                    <a:pt x="51" y="2"/>
                  </a:lnTo>
                  <a:lnTo>
                    <a:pt x="49" y="0"/>
                  </a:lnTo>
                  <a:lnTo>
                    <a:pt x="44" y="6"/>
                  </a:lnTo>
                  <a:lnTo>
                    <a:pt x="45" y="7"/>
                  </a:lnTo>
                  <a:lnTo>
                    <a:pt x="44" y="10"/>
                  </a:lnTo>
                  <a:lnTo>
                    <a:pt x="31" y="2"/>
                  </a:lnTo>
                  <a:lnTo>
                    <a:pt x="28" y="6"/>
                  </a:lnTo>
                  <a:lnTo>
                    <a:pt x="29" y="7"/>
                  </a:lnTo>
                  <a:lnTo>
                    <a:pt x="30" y="8"/>
                  </a:lnTo>
                  <a:lnTo>
                    <a:pt x="30" y="9"/>
                  </a:lnTo>
                  <a:lnTo>
                    <a:pt x="29" y="11"/>
                  </a:lnTo>
                  <a:lnTo>
                    <a:pt x="26" y="9"/>
                  </a:lnTo>
                  <a:lnTo>
                    <a:pt x="23" y="8"/>
                  </a:lnTo>
                  <a:lnTo>
                    <a:pt x="21" y="7"/>
                  </a:lnTo>
                  <a:lnTo>
                    <a:pt x="19" y="7"/>
                  </a:lnTo>
                  <a:lnTo>
                    <a:pt x="18" y="9"/>
                  </a:lnTo>
                  <a:lnTo>
                    <a:pt x="17" y="12"/>
                  </a:lnTo>
                  <a:lnTo>
                    <a:pt x="17" y="15"/>
                  </a:lnTo>
                  <a:lnTo>
                    <a:pt x="17" y="17"/>
                  </a:lnTo>
                  <a:lnTo>
                    <a:pt x="14" y="16"/>
                  </a:lnTo>
                  <a:lnTo>
                    <a:pt x="11" y="15"/>
                  </a:lnTo>
                  <a:lnTo>
                    <a:pt x="8" y="15"/>
                  </a:lnTo>
                  <a:lnTo>
                    <a:pt x="7" y="15"/>
                  </a:lnTo>
                  <a:lnTo>
                    <a:pt x="4" y="19"/>
                  </a:lnTo>
                  <a:lnTo>
                    <a:pt x="4" y="21"/>
                  </a:lnTo>
                  <a:lnTo>
                    <a:pt x="4" y="20"/>
                  </a:lnTo>
                  <a:lnTo>
                    <a:pt x="5" y="21"/>
                  </a:lnTo>
                  <a:lnTo>
                    <a:pt x="6" y="21"/>
                  </a:lnTo>
                  <a:lnTo>
                    <a:pt x="8" y="23"/>
                  </a:lnTo>
                  <a:lnTo>
                    <a:pt x="8" y="26"/>
                  </a:lnTo>
                  <a:lnTo>
                    <a:pt x="6" y="28"/>
                  </a:lnTo>
                  <a:lnTo>
                    <a:pt x="4" y="28"/>
                  </a:lnTo>
                  <a:lnTo>
                    <a:pt x="0" y="34"/>
                  </a:lnTo>
                  <a:lnTo>
                    <a:pt x="5" y="40"/>
                  </a:lnTo>
                  <a:lnTo>
                    <a:pt x="4" y="41"/>
                  </a:lnTo>
                  <a:lnTo>
                    <a:pt x="8" y="45"/>
                  </a:lnTo>
                  <a:lnTo>
                    <a:pt x="3" y="51"/>
                  </a:lnTo>
                  <a:lnTo>
                    <a:pt x="4" y="54"/>
                  </a:lnTo>
                  <a:lnTo>
                    <a:pt x="8" y="58"/>
                  </a:lnTo>
                  <a:lnTo>
                    <a:pt x="8" y="56"/>
                  </a:lnTo>
                  <a:lnTo>
                    <a:pt x="11" y="56"/>
                  </a:lnTo>
                  <a:lnTo>
                    <a:pt x="13" y="55"/>
                  </a:lnTo>
                  <a:lnTo>
                    <a:pt x="15" y="53"/>
                  </a:lnTo>
                  <a:lnTo>
                    <a:pt x="20" y="56"/>
                  </a:lnTo>
                  <a:lnTo>
                    <a:pt x="19" y="58"/>
                  </a:lnTo>
                  <a:lnTo>
                    <a:pt x="19" y="61"/>
                  </a:lnTo>
                  <a:lnTo>
                    <a:pt x="20" y="62"/>
                  </a:lnTo>
                  <a:lnTo>
                    <a:pt x="19" y="63"/>
                  </a:lnTo>
                  <a:lnTo>
                    <a:pt x="24" y="66"/>
                  </a:lnTo>
                  <a:lnTo>
                    <a:pt x="25" y="64"/>
                  </a:lnTo>
                  <a:lnTo>
                    <a:pt x="29" y="64"/>
                  </a:lnTo>
                  <a:lnTo>
                    <a:pt x="32" y="62"/>
                  </a:lnTo>
                  <a:lnTo>
                    <a:pt x="35" y="61"/>
                  </a:lnTo>
                  <a:lnTo>
                    <a:pt x="38" y="61"/>
                  </a:lnTo>
                  <a:lnTo>
                    <a:pt x="38" y="62"/>
                  </a:lnTo>
                  <a:lnTo>
                    <a:pt x="40" y="63"/>
                  </a:lnTo>
                  <a:lnTo>
                    <a:pt x="42" y="65"/>
                  </a:lnTo>
                  <a:lnTo>
                    <a:pt x="44" y="67"/>
                  </a:lnTo>
                  <a:lnTo>
                    <a:pt x="45" y="65"/>
                  </a:lnTo>
                  <a:lnTo>
                    <a:pt x="46" y="66"/>
                  </a:lnTo>
                  <a:lnTo>
                    <a:pt x="49" y="68"/>
                  </a:lnTo>
                  <a:lnTo>
                    <a:pt x="52" y="68"/>
                  </a:lnTo>
                  <a:lnTo>
                    <a:pt x="53" y="66"/>
                  </a:lnTo>
                  <a:lnTo>
                    <a:pt x="53" y="64"/>
                  </a:lnTo>
                  <a:lnTo>
                    <a:pt x="53" y="62"/>
                  </a:lnTo>
                  <a:lnTo>
                    <a:pt x="53" y="59"/>
                  </a:lnTo>
                  <a:lnTo>
                    <a:pt x="52" y="56"/>
                  </a:lnTo>
                  <a:lnTo>
                    <a:pt x="52" y="61"/>
                  </a:lnTo>
                  <a:lnTo>
                    <a:pt x="53" y="61"/>
                  </a:lnTo>
                  <a:lnTo>
                    <a:pt x="54" y="57"/>
                  </a:lnTo>
                  <a:lnTo>
                    <a:pt x="54" y="52"/>
                  </a:lnTo>
                  <a:lnTo>
                    <a:pt x="59" y="58"/>
                  </a:lnTo>
                  <a:lnTo>
                    <a:pt x="61" y="56"/>
                  </a:lnTo>
                  <a:lnTo>
                    <a:pt x="65" y="54"/>
                  </a:lnTo>
                  <a:lnTo>
                    <a:pt x="68" y="51"/>
                  </a:lnTo>
                  <a:lnTo>
                    <a:pt x="70" y="49"/>
                  </a:lnTo>
                  <a:lnTo>
                    <a:pt x="68" y="48"/>
                  </a:lnTo>
                  <a:lnTo>
                    <a:pt x="67" y="48"/>
                  </a:lnTo>
                  <a:lnTo>
                    <a:pt x="64" y="47"/>
                  </a:lnTo>
                  <a:lnTo>
                    <a:pt x="62" y="46"/>
                  </a:lnTo>
                  <a:lnTo>
                    <a:pt x="63" y="43"/>
                  </a:lnTo>
                  <a:lnTo>
                    <a:pt x="67" y="40"/>
                  </a:lnTo>
                  <a:lnTo>
                    <a:pt x="68" y="38"/>
                  </a:lnTo>
                  <a:lnTo>
                    <a:pt x="70" y="36"/>
                  </a:lnTo>
                  <a:lnTo>
                    <a:pt x="72" y="37"/>
                  </a:lnTo>
                  <a:lnTo>
                    <a:pt x="74" y="35"/>
                  </a:lnTo>
                  <a:lnTo>
                    <a:pt x="75" y="33"/>
                  </a:lnTo>
                  <a:lnTo>
                    <a:pt x="74" y="29"/>
                  </a:lnTo>
                  <a:lnTo>
                    <a:pt x="72" y="27"/>
                  </a:lnTo>
                  <a:lnTo>
                    <a:pt x="70" y="25"/>
                  </a:lnTo>
                  <a:lnTo>
                    <a:pt x="68" y="23"/>
                  </a:lnTo>
                  <a:lnTo>
                    <a:pt x="67" y="23"/>
                  </a:lnTo>
                  <a:lnTo>
                    <a:pt x="65" y="25"/>
                  </a:lnTo>
                  <a:lnTo>
                    <a:pt x="58" y="21"/>
                  </a:lnTo>
                  <a:lnTo>
                    <a:pt x="66" y="12"/>
                  </a:lnTo>
                  <a:lnTo>
                    <a:pt x="65" y="9"/>
                  </a:lnTo>
                  <a:lnTo>
                    <a:pt x="60" y="6"/>
                  </a:lnTo>
                  <a:lnTo>
                    <a:pt x="56" y="12"/>
                  </a:lnTo>
                  <a:lnTo>
                    <a:pt x="54" y="10"/>
                  </a:lnTo>
                  <a:lnTo>
                    <a:pt x="52" y="16"/>
                  </a:lnTo>
                  <a:lnTo>
                    <a:pt x="50" y="17"/>
                  </a:lnTo>
                </a:path>
              </a:pathLst>
            </a:custGeom>
            <a:solidFill>
              <a:srgbClr val="FF606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747" name="Freeform 191"/>
            <p:cNvSpPr>
              <a:spLocks/>
            </p:cNvSpPr>
            <p:nvPr/>
          </p:nvSpPr>
          <p:spPr bwMode="auto">
            <a:xfrm>
              <a:off x="905" y="2611"/>
              <a:ext cx="68" cy="72"/>
            </a:xfrm>
            <a:custGeom>
              <a:avLst/>
              <a:gdLst>
                <a:gd name="T0" fmla="*/ 2 w 82"/>
                <a:gd name="T1" fmla="*/ 12 h 75"/>
                <a:gd name="T2" fmla="*/ 2 w 82"/>
                <a:gd name="T3" fmla="*/ 12 h 75"/>
                <a:gd name="T4" fmla="*/ 2 w 82"/>
                <a:gd name="T5" fmla="*/ 8 h 75"/>
                <a:gd name="T6" fmla="*/ 2 w 82"/>
                <a:gd name="T7" fmla="*/ 4 h 75"/>
                <a:gd name="T8" fmla="*/ 2 w 82"/>
                <a:gd name="T9" fmla="*/ 0 h 75"/>
                <a:gd name="T10" fmla="*/ 2 w 82"/>
                <a:gd name="T11" fmla="*/ 7 h 75"/>
                <a:gd name="T12" fmla="*/ 2 w 82"/>
                <a:gd name="T13" fmla="*/ 2 h 75"/>
                <a:gd name="T14" fmla="*/ 2 w 82"/>
                <a:gd name="T15" fmla="*/ 7 h 75"/>
                <a:gd name="T16" fmla="*/ 2 w 82"/>
                <a:gd name="T17" fmla="*/ 10 h 75"/>
                <a:gd name="T18" fmla="*/ 2 w 82"/>
                <a:gd name="T19" fmla="*/ 10 h 75"/>
                <a:gd name="T20" fmla="*/ 2 w 82"/>
                <a:gd name="T21" fmla="*/ 8 h 75"/>
                <a:gd name="T22" fmla="*/ 2 w 82"/>
                <a:gd name="T23" fmla="*/ 10 h 75"/>
                <a:gd name="T24" fmla="*/ 2 w 82"/>
                <a:gd name="T25" fmla="*/ 12 h 75"/>
                <a:gd name="T26" fmla="*/ 2 w 82"/>
                <a:gd name="T27" fmla="*/ 12 h 75"/>
                <a:gd name="T28" fmla="*/ 2 w 82"/>
                <a:gd name="T29" fmla="*/ 12 h 75"/>
                <a:gd name="T30" fmla="*/ 2 w 82"/>
                <a:gd name="T31" fmla="*/ 12 h 75"/>
                <a:gd name="T32" fmla="*/ 2 w 82"/>
                <a:gd name="T33" fmla="*/ 12 h 75"/>
                <a:gd name="T34" fmla="*/ 2 w 82"/>
                <a:gd name="T35" fmla="*/ 12 h 75"/>
                <a:gd name="T36" fmla="*/ 2 w 82"/>
                <a:gd name="T37" fmla="*/ 12 h 75"/>
                <a:gd name="T38" fmla="*/ 2 w 82"/>
                <a:gd name="T39" fmla="*/ 12 h 75"/>
                <a:gd name="T40" fmla="*/ 2 w 82"/>
                <a:gd name="T41" fmla="*/ 12 h 75"/>
                <a:gd name="T42" fmla="*/ 2 w 82"/>
                <a:gd name="T43" fmla="*/ 12 h 75"/>
                <a:gd name="T44" fmla="*/ 2 w 82"/>
                <a:gd name="T45" fmla="*/ 12 h 75"/>
                <a:gd name="T46" fmla="*/ 2 w 82"/>
                <a:gd name="T47" fmla="*/ 12 h 75"/>
                <a:gd name="T48" fmla="*/ 2 w 82"/>
                <a:gd name="T49" fmla="*/ 12 h 75"/>
                <a:gd name="T50" fmla="*/ 2 w 82"/>
                <a:gd name="T51" fmla="*/ 12 h 75"/>
                <a:gd name="T52" fmla="*/ 2 w 82"/>
                <a:gd name="T53" fmla="*/ 12 h 75"/>
                <a:gd name="T54" fmla="*/ 2 w 82"/>
                <a:gd name="T55" fmla="*/ 12 h 75"/>
                <a:gd name="T56" fmla="*/ 2 w 82"/>
                <a:gd name="T57" fmla="*/ 12 h 75"/>
                <a:gd name="T58" fmla="*/ 2 w 82"/>
                <a:gd name="T59" fmla="*/ 12 h 75"/>
                <a:gd name="T60" fmla="*/ 2 w 82"/>
                <a:gd name="T61" fmla="*/ 12 h 75"/>
                <a:gd name="T62" fmla="*/ 2 w 82"/>
                <a:gd name="T63" fmla="*/ 12 h 75"/>
                <a:gd name="T64" fmla="*/ 2 w 82"/>
                <a:gd name="T65" fmla="*/ 12 h 75"/>
                <a:gd name="T66" fmla="*/ 2 w 82"/>
                <a:gd name="T67" fmla="*/ 12 h 75"/>
                <a:gd name="T68" fmla="*/ 2 w 82"/>
                <a:gd name="T69" fmla="*/ 12 h 75"/>
                <a:gd name="T70" fmla="*/ 2 w 82"/>
                <a:gd name="T71" fmla="*/ 12 h 75"/>
                <a:gd name="T72" fmla="*/ 2 w 82"/>
                <a:gd name="T73" fmla="*/ 12 h 75"/>
                <a:gd name="T74" fmla="*/ 2 w 82"/>
                <a:gd name="T75" fmla="*/ 12 h 75"/>
                <a:gd name="T76" fmla="*/ 2 w 82"/>
                <a:gd name="T77" fmla="*/ 12 h 75"/>
                <a:gd name="T78" fmla="*/ 2 w 82"/>
                <a:gd name="T79" fmla="*/ 12 h 75"/>
                <a:gd name="T80" fmla="*/ 2 w 82"/>
                <a:gd name="T81" fmla="*/ 12 h 75"/>
                <a:gd name="T82" fmla="*/ 2 w 82"/>
                <a:gd name="T83" fmla="*/ 12 h 75"/>
                <a:gd name="T84" fmla="*/ 2 w 82"/>
                <a:gd name="T85" fmla="*/ 12 h 75"/>
                <a:gd name="T86" fmla="*/ 2 w 82"/>
                <a:gd name="T87" fmla="*/ 12 h 75"/>
                <a:gd name="T88" fmla="*/ 2 w 82"/>
                <a:gd name="T89" fmla="*/ 12 h 75"/>
                <a:gd name="T90" fmla="*/ 2 w 82"/>
                <a:gd name="T91" fmla="*/ 12 h 75"/>
                <a:gd name="T92" fmla="*/ 2 w 82"/>
                <a:gd name="T93" fmla="*/ 12 h 75"/>
                <a:gd name="T94" fmla="*/ 2 w 82"/>
                <a:gd name="T95" fmla="*/ 12 h 75"/>
                <a:gd name="T96" fmla="*/ 2 w 82"/>
                <a:gd name="T97" fmla="*/ 12 h 75"/>
                <a:gd name="T98" fmla="*/ 2 w 82"/>
                <a:gd name="T99" fmla="*/ 12 h 75"/>
                <a:gd name="T100" fmla="*/ 2 w 82"/>
                <a:gd name="T101" fmla="*/ 12 h 75"/>
                <a:gd name="T102" fmla="*/ 2 w 82"/>
                <a:gd name="T103" fmla="*/ 10 h 75"/>
                <a:gd name="T104" fmla="*/ 2 w 82"/>
                <a:gd name="T105" fmla="*/ 12 h 75"/>
                <a:gd name="T106" fmla="*/ 2 w 82"/>
                <a:gd name="T107" fmla="*/ 12 h 7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82"/>
                <a:gd name="T163" fmla="*/ 0 h 75"/>
                <a:gd name="T164" fmla="*/ 82 w 82"/>
                <a:gd name="T165" fmla="*/ 75 h 7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82" h="75">
                  <a:moveTo>
                    <a:pt x="54" y="18"/>
                  </a:moveTo>
                  <a:lnTo>
                    <a:pt x="54" y="18"/>
                  </a:lnTo>
                  <a:lnTo>
                    <a:pt x="54" y="16"/>
                  </a:lnTo>
                  <a:lnTo>
                    <a:pt x="55" y="13"/>
                  </a:lnTo>
                  <a:lnTo>
                    <a:pt x="56" y="10"/>
                  </a:lnTo>
                  <a:lnTo>
                    <a:pt x="56" y="8"/>
                  </a:lnTo>
                  <a:lnTo>
                    <a:pt x="56" y="7"/>
                  </a:lnTo>
                  <a:lnTo>
                    <a:pt x="56" y="4"/>
                  </a:lnTo>
                  <a:lnTo>
                    <a:pt x="55" y="2"/>
                  </a:lnTo>
                  <a:lnTo>
                    <a:pt x="53" y="0"/>
                  </a:lnTo>
                  <a:lnTo>
                    <a:pt x="48" y="7"/>
                  </a:lnTo>
                  <a:lnTo>
                    <a:pt x="49" y="7"/>
                  </a:lnTo>
                  <a:lnTo>
                    <a:pt x="48" y="11"/>
                  </a:lnTo>
                  <a:lnTo>
                    <a:pt x="34" y="2"/>
                  </a:lnTo>
                  <a:lnTo>
                    <a:pt x="30" y="7"/>
                  </a:lnTo>
                  <a:lnTo>
                    <a:pt x="31" y="7"/>
                  </a:lnTo>
                  <a:lnTo>
                    <a:pt x="32" y="9"/>
                  </a:lnTo>
                  <a:lnTo>
                    <a:pt x="32" y="10"/>
                  </a:lnTo>
                  <a:lnTo>
                    <a:pt x="31" y="12"/>
                  </a:lnTo>
                  <a:lnTo>
                    <a:pt x="28" y="10"/>
                  </a:lnTo>
                  <a:lnTo>
                    <a:pt x="25" y="9"/>
                  </a:lnTo>
                  <a:lnTo>
                    <a:pt x="22" y="8"/>
                  </a:lnTo>
                  <a:lnTo>
                    <a:pt x="20" y="7"/>
                  </a:lnTo>
                  <a:lnTo>
                    <a:pt x="19" y="10"/>
                  </a:lnTo>
                  <a:lnTo>
                    <a:pt x="18" y="13"/>
                  </a:lnTo>
                  <a:lnTo>
                    <a:pt x="18" y="16"/>
                  </a:lnTo>
                  <a:lnTo>
                    <a:pt x="18" y="18"/>
                  </a:lnTo>
                  <a:lnTo>
                    <a:pt x="15" y="17"/>
                  </a:lnTo>
                  <a:lnTo>
                    <a:pt x="12" y="16"/>
                  </a:lnTo>
                  <a:lnTo>
                    <a:pt x="9" y="16"/>
                  </a:lnTo>
                  <a:lnTo>
                    <a:pt x="7" y="16"/>
                  </a:lnTo>
                  <a:lnTo>
                    <a:pt x="4" y="21"/>
                  </a:lnTo>
                  <a:lnTo>
                    <a:pt x="4" y="23"/>
                  </a:lnTo>
                  <a:lnTo>
                    <a:pt x="4" y="22"/>
                  </a:lnTo>
                  <a:lnTo>
                    <a:pt x="5" y="22"/>
                  </a:lnTo>
                  <a:lnTo>
                    <a:pt x="6" y="23"/>
                  </a:lnTo>
                  <a:lnTo>
                    <a:pt x="8" y="25"/>
                  </a:lnTo>
                  <a:lnTo>
                    <a:pt x="8" y="28"/>
                  </a:lnTo>
                  <a:lnTo>
                    <a:pt x="6" y="31"/>
                  </a:lnTo>
                  <a:lnTo>
                    <a:pt x="4" y="30"/>
                  </a:lnTo>
                  <a:lnTo>
                    <a:pt x="0" y="37"/>
                  </a:lnTo>
                  <a:lnTo>
                    <a:pt x="5" y="43"/>
                  </a:lnTo>
                  <a:lnTo>
                    <a:pt x="4" y="45"/>
                  </a:lnTo>
                  <a:lnTo>
                    <a:pt x="9" y="49"/>
                  </a:lnTo>
                  <a:lnTo>
                    <a:pt x="3" y="56"/>
                  </a:lnTo>
                  <a:lnTo>
                    <a:pt x="4" y="59"/>
                  </a:lnTo>
                  <a:lnTo>
                    <a:pt x="8" y="63"/>
                  </a:lnTo>
                  <a:lnTo>
                    <a:pt x="9" y="61"/>
                  </a:lnTo>
                  <a:lnTo>
                    <a:pt x="12" y="61"/>
                  </a:lnTo>
                  <a:lnTo>
                    <a:pt x="14" y="60"/>
                  </a:lnTo>
                  <a:lnTo>
                    <a:pt x="16" y="58"/>
                  </a:lnTo>
                  <a:lnTo>
                    <a:pt x="21" y="61"/>
                  </a:lnTo>
                  <a:lnTo>
                    <a:pt x="20" y="63"/>
                  </a:lnTo>
                  <a:lnTo>
                    <a:pt x="20" y="66"/>
                  </a:lnTo>
                  <a:lnTo>
                    <a:pt x="21" y="67"/>
                  </a:lnTo>
                  <a:lnTo>
                    <a:pt x="20" y="69"/>
                  </a:lnTo>
                  <a:lnTo>
                    <a:pt x="26" y="72"/>
                  </a:lnTo>
                  <a:lnTo>
                    <a:pt x="27" y="70"/>
                  </a:lnTo>
                  <a:lnTo>
                    <a:pt x="31" y="70"/>
                  </a:lnTo>
                  <a:lnTo>
                    <a:pt x="34" y="67"/>
                  </a:lnTo>
                  <a:lnTo>
                    <a:pt x="37" y="66"/>
                  </a:lnTo>
                  <a:lnTo>
                    <a:pt x="41" y="66"/>
                  </a:lnTo>
                  <a:lnTo>
                    <a:pt x="42" y="67"/>
                  </a:lnTo>
                  <a:lnTo>
                    <a:pt x="44" y="69"/>
                  </a:lnTo>
                  <a:lnTo>
                    <a:pt x="46" y="71"/>
                  </a:lnTo>
                  <a:lnTo>
                    <a:pt x="48" y="73"/>
                  </a:lnTo>
                  <a:lnTo>
                    <a:pt x="49" y="71"/>
                  </a:lnTo>
                  <a:lnTo>
                    <a:pt x="50" y="72"/>
                  </a:lnTo>
                  <a:lnTo>
                    <a:pt x="53" y="74"/>
                  </a:lnTo>
                  <a:lnTo>
                    <a:pt x="56" y="74"/>
                  </a:lnTo>
                  <a:lnTo>
                    <a:pt x="58" y="72"/>
                  </a:lnTo>
                  <a:lnTo>
                    <a:pt x="57" y="70"/>
                  </a:lnTo>
                  <a:lnTo>
                    <a:pt x="57" y="67"/>
                  </a:lnTo>
                  <a:lnTo>
                    <a:pt x="57" y="64"/>
                  </a:lnTo>
                  <a:lnTo>
                    <a:pt x="56" y="61"/>
                  </a:lnTo>
                  <a:lnTo>
                    <a:pt x="56" y="66"/>
                  </a:lnTo>
                  <a:lnTo>
                    <a:pt x="57" y="66"/>
                  </a:lnTo>
                  <a:lnTo>
                    <a:pt x="59" y="62"/>
                  </a:lnTo>
                  <a:lnTo>
                    <a:pt x="59" y="57"/>
                  </a:lnTo>
                  <a:lnTo>
                    <a:pt x="64" y="63"/>
                  </a:lnTo>
                  <a:lnTo>
                    <a:pt x="66" y="61"/>
                  </a:lnTo>
                  <a:lnTo>
                    <a:pt x="70" y="59"/>
                  </a:lnTo>
                  <a:lnTo>
                    <a:pt x="73" y="56"/>
                  </a:lnTo>
                  <a:lnTo>
                    <a:pt x="76" y="53"/>
                  </a:lnTo>
                  <a:lnTo>
                    <a:pt x="74" y="52"/>
                  </a:lnTo>
                  <a:lnTo>
                    <a:pt x="72" y="52"/>
                  </a:lnTo>
                  <a:lnTo>
                    <a:pt x="69" y="51"/>
                  </a:lnTo>
                  <a:lnTo>
                    <a:pt x="67" y="50"/>
                  </a:lnTo>
                  <a:lnTo>
                    <a:pt x="68" y="47"/>
                  </a:lnTo>
                  <a:lnTo>
                    <a:pt x="72" y="44"/>
                  </a:lnTo>
                  <a:lnTo>
                    <a:pt x="75" y="41"/>
                  </a:lnTo>
                  <a:lnTo>
                    <a:pt x="76" y="39"/>
                  </a:lnTo>
                  <a:lnTo>
                    <a:pt x="78" y="40"/>
                  </a:lnTo>
                  <a:lnTo>
                    <a:pt x="80" y="38"/>
                  </a:lnTo>
                  <a:lnTo>
                    <a:pt x="81" y="36"/>
                  </a:lnTo>
                  <a:lnTo>
                    <a:pt x="80" y="32"/>
                  </a:lnTo>
                  <a:lnTo>
                    <a:pt x="78" y="29"/>
                  </a:lnTo>
                  <a:lnTo>
                    <a:pt x="76" y="27"/>
                  </a:lnTo>
                  <a:lnTo>
                    <a:pt x="75" y="25"/>
                  </a:lnTo>
                  <a:lnTo>
                    <a:pt x="72" y="25"/>
                  </a:lnTo>
                  <a:lnTo>
                    <a:pt x="70" y="27"/>
                  </a:lnTo>
                  <a:lnTo>
                    <a:pt x="63" y="22"/>
                  </a:lnTo>
                  <a:lnTo>
                    <a:pt x="71" y="13"/>
                  </a:lnTo>
                  <a:lnTo>
                    <a:pt x="70" y="10"/>
                  </a:lnTo>
                  <a:lnTo>
                    <a:pt x="65" y="7"/>
                  </a:lnTo>
                  <a:lnTo>
                    <a:pt x="61" y="13"/>
                  </a:lnTo>
                  <a:lnTo>
                    <a:pt x="59" y="11"/>
                  </a:lnTo>
                  <a:lnTo>
                    <a:pt x="56" y="17"/>
                  </a:lnTo>
                  <a:lnTo>
                    <a:pt x="54" y="18"/>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748" name="Freeform 192"/>
            <p:cNvSpPr>
              <a:spLocks/>
            </p:cNvSpPr>
            <p:nvPr/>
          </p:nvSpPr>
          <p:spPr bwMode="auto">
            <a:xfrm>
              <a:off x="743" y="3148"/>
              <a:ext cx="57" cy="72"/>
            </a:xfrm>
            <a:custGeom>
              <a:avLst/>
              <a:gdLst>
                <a:gd name="T0" fmla="*/ 2 w 69"/>
                <a:gd name="T1" fmla="*/ 12 h 75"/>
                <a:gd name="T2" fmla="*/ 2 w 69"/>
                <a:gd name="T3" fmla="*/ 12 h 75"/>
                <a:gd name="T4" fmla="*/ 2 w 69"/>
                <a:gd name="T5" fmla="*/ 12 h 75"/>
                <a:gd name="T6" fmla="*/ 2 w 69"/>
                <a:gd name="T7" fmla="*/ 12 h 75"/>
                <a:gd name="T8" fmla="*/ 2 w 69"/>
                <a:gd name="T9" fmla="*/ 12 h 75"/>
                <a:gd name="T10" fmla="*/ 2 w 69"/>
                <a:gd name="T11" fmla="*/ 12 h 75"/>
                <a:gd name="T12" fmla="*/ 2 w 69"/>
                <a:gd name="T13" fmla="*/ 12 h 75"/>
                <a:gd name="T14" fmla="*/ 2 w 69"/>
                <a:gd name="T15" fmla="*/ 12 h 75"/>
                <a:gd name="T16" fmla="*/ 2 w 69"/>
                <a:gd name="T17" fmla="*/ 12 h 75"/>
                <a:gd name="T18" fmla="*/ 2 w 69"/>
                <a:gd name="T19" fmla="*/ 12 h 75"/>
                <a:gd name="T20" fmla="*/ 2 w 69"/>
                <a:gd name="T21" fmla="*/ 12 h 75"/>
                <a:gd name="T22" fmla="*/ 2 w 69"/>
                <a:gd name="T23" fmla="*/ 12 h 75"/>
                <a:gd name="T24" fmla="*/ 2 w 69"/>
                <a:gd name="T25" fmla="*/ 12 h 75"/>
                <a:gd name="T26" fmla="*/ 2 w 69"/>
                <a:gd name="T27" fmla="*/ 11 h 75"/>
                <a:gd name="T28" fmla="*/ 2 w 69"/>
                <a:gd name="T29" fmla="*/ 7 h 75"/>
                <a:gd name="T30" fmla="*/ 2 w 69"/>
                <a:gd name="T31" fmla="*/ 5 h 75"/>
                <a:gd name="T32" fmla="*/ 2 w 69"/>
                <a:gd name="T33" fmla="*/ 5 h 75"/>
                <a:gd name="T34" fmla="*/ 2 w 69"/>
                <a:gd name="T35" fmla="*/ 7 h 75"/>
                <a:gd name="T36" fmla="*/ 2 w 69"/>
                <a:gd name="T37" fmla="*/ 7 h 75"/>
                <a:gd name="T38" fmla="*/ 2 w 69"/>
                <a:gd name="T39" fmla="*/ 0 h 75"/>
                <a:gd name="T40" fmla="*/ 2 w 69"/>
                <a:gd name="T41" fmla="*/ 4 h 75"/>
                <a:gd name="T42" fmla="*/ 2 w 69"/>
                <a:gd name="T43" fmla="*/ 2 h 75"/>
                <a:gd name="T44" fmla="*/ 2 w 69"/>
                <a:gd name="T45" fmla="*/ 7 h 75"/>
                <a:gd name="T46" fmla="*/ 2 w 69"/>
                <a:gd name="T47" fmla="*/ 9 h 75"/>
                <a:gd name="T48" fmla="*/ 2 w 69"/>
                <a:gd name="T49" fmla="*/ 12 h 75"/>
                <a:gd name="T50" fmla="*/ 2 w 69"/>
                <a:gd name="T51" fmla="*/ 12 h 75"/>
                <a:gd name="T52" fmla="*/ 2 w 69"/>
                <a:gd name="T53" fmla="*/ 12 h 75"/>
                <a:gd name="T54" fmla="*/ 2 w 69"/>
                <a:gd name="T55" fmla="*/ 12 h 75"/>
                <a:gd name="T56" fmla="*/ 2 w 69"/>
                <a:gd name="T57" fmla="*/ 12 h 75"/>
                <a:gd name="T58" fmla="*/ 2 w 69"/>
                <a:gd name="T59" fmla="*/ 12 h 75"/>
                <a:gd name="T60" fmla="*/ 2 w 69"/>
                <a:gd name="T61" fmla="*/ 12 h 75"/>
                <a:gd name="T62" fmla="*/ 2 w 69"/>
                <a:gd name="T63" fmla="*/ 12 h 75"/>
                <a:gd name="T64" fmla="*/ 2 w 69"/>
                <a:gd name="T65" fmla="*/ 12 h 75"/>
                <a:gd name="T66" fmla="*/ 0 w 69"/>
                <a:gd name="T67" fmla="*/ 12 h 75"/>
                <a:gd name="T68" fmla="*/ 2 w 69"/>
                <a:gd name="T69" fmla="*/ 12 h 75"/>
                <a:gd name="T70" fmla="*/ 2 w 69"/>
                <a:gd name="T71" fmla="*/ 12 h 75"/>
                <a:gd name="T72" fmla="*/ 2 w 69"/>
                <a:gd name="T73" fmla="*/ 12 h 75"/>
                <a:gd name="T74" fmla="*/ 2 w 69"/>
                <a:gd name="T75" fmla="*/ 12 h 75"/>
                <a:gd name="T76" fmla="*/ 2 w 69"/>
                <a:gd name="T77" fmla="*/ 12 h 75"/>
                <a:gd name="T78" fmla="*/ 2 w 69"/>
                <a:gd name="T79" fmla="*/ 12 h 75"/>
                <a:gd name="T80" fmla="*/ 2 w 69"/>
                <a:gd name="T81" fmla="*/ 12 h 75"/>
                <a:gd name="T82" fmla="*/ 2 w 69"/>
                <a:gd name="T83" fmla="*/ 12 h 75"/>
                <a:gd name="T84" fmla="*/ 2 w 69"/>
                <a:gd name="T85" fmla="*/ 12 h 75"/>
                <a:gd name="T86" fmla="*/ 2 w 69"/>
                <a:gd name="T87" fmla="*/ 12 h 75"/>
                <a:gd name="T88" fmla="*/ 2 w 69"/>
                <a:gd name="T89" fmla="*/ 12 h 75"/>
                <a:gd name="T90" fmla="*/ 2 w 69"/>
                <a:gd name="T91" fmla="*/ 12 h 75"/>
                <a:gd name="T92" fmla="*/ 2 w 69"/>
                <a:gd name="T93" fmla="*/ 12 h 75"/>
                <a:gd name="T94" fmla="*/ 2 w 69"/>
                <a:gd name="T95" fmla="*/ 12 h 75"/>
                <a:gd name="T96" fmla="*/ 2 w 69"/>
                <a:gd name="T97" fmla="*/ 12 h 75"/>
                <a:gd name="T98" fmla="*/ 2 w 69"/>
                <a:gd name="T99" fmla="*/ 12 h 75"/>
                <a:gd name="T100" fmla="*/ 2 w 69"/>
                <a:gd name="T101" fmla="*/ 12 h 75"/>
                <a:gd name="T102" fmla="*/ 2 w 69"/>
                <a:gd name="T103" fmla="*/ 12 h 75"/>
                <a:gd name="T104" fmla="*/ 2 w 69"/>
                <a:gd name="T105" fmla="*/ 12 h 75"/>
                <a:gd name="T106" fmla="*/ 2 w 69"/>
                <a:gd name="T107" fmla="*/ 12 h 7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69"/>
                <a:gd name="T163" fmla="*/ 0 h 75"/>
                <a:gd name="T164" fmla="*/ 69 w 69"/>
                <a:gd name="T165" fmla="*/ 75 h 7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69" h="75">
                  <a:moveTo>
                    <a:pt x="51" y="51"/>
                  </a:moveTo>
                  <a:lnTo>
                    <a:pt x="53" y="52"/>
                  </a:lnTo>
                  <a:lnTo>
                    <a:pt x="56" y="52"/>
                  </a:lnTo>
                  <a:lnTo>
                    <a:pt x="59" y="52"/>
                  </a:lnTo>
                  <a:lnTo>
                    <a:pt x="61" y="53"/>
                  </a:lnTo>
                  <a:lnTo>
                    <a:pt x="62" y="53"/>
                  </a:lnTo>
                  <a:lnTo>
                    <a:pt x="64" y="53"/>
                  </a:lnTo>
                  <a:lnTo>
                    <a:pt x="66" y="52"/>
                  </a:lnTo>
                  <a:lnTo>
                    <a:pt x="68" y="50"/>
                  </a:lnTo>
                  <a:lnTo>
                    <a:pt x="62" y="45"/>
                  </a:lnTo>
                  <a:lnTo>
                    <a:pt x="62" y="47"/>
                  </a:lnTo>
                  <a:lnTo>
                    <a:pt x="59" y="44"/>
                  </a:lnTo>
                  <a:lnTo>
                    <a:pt x="67" y="33"/>
                  </a:lnTo>
                  <a:lnTo>
                    <a:pt x="62" y="30"/>
                  </a:lnTo>
                  <a:lnTo>
                    <a:pt x="62" y="31"/>
                  </a:lnTo>
                  <a:lnTo>
                    <a:pt x="61" y="31"/>
                  </a:lnTo>
                  <a:lnTo>
                    <a:pt x="60" y="31"/>
                  </a:lnTo>
                  <a:lnTo>
                    <a:pt x="58" y="30"/>
                  </a:lnTo>
                  <a:lnTo>
                    <a:pt x="60" y="27"/>
                  </a:lnTo>
                  <a:lnTo>
                    <a:pt x="62" y="24"/>
                  </a:lnTo>
                  <a:lnTo>
                    <a:pt x="62" y="22"/>
                  </a:lnTo>
                  <a:lnTo>
                    <a:pt x="62" y="20"/>
                  </a:lnTo>
                  <a:lnTo>
                    <a:pt x="61" y="19"/>
                  </a:lnTo>
                  <a:lnTo>
                    <a:pt x="58" y="19"/>
                  </a:lnTo>
                  <a:lnTo>
                    <a:pt x="55" y="18"/>
                  </a:lnTo>
                  <a:lnTo>
                    <a:pt x="53" y="18"/>
                  </a:lnTo>
                  <a:lnTo>
                    <a:pt x="54" y="15"/>
                  </a:lnTo>
                  <a:lnTo>
                    <a:pt x="55" y="11"/>
                  </a:lnTo>
                  <a:lnTo>
                    <a:pt x="56" y="9"/>
                  </a:lnTo>
                  <a:lnTo>
                    <a:pt x="57" y="7"/>
                  </a:lnTo>
                  <a:lnTo>
                    <a:pt x="51" y="5"/>
                  </a:lnTo>
                  <a:lnTo>
                    <a:pt x="50" y="5"/>
                  </a:lnTo>
                  <a:lnTo>
                    <a:pt x="51" y="5"/>
                  </a:lnTo>
                  <a:lnTo>
                    <a:pt x="50" y="5"/>
                  </a:lnTo>
                  <a:lnTo>
                    <a:pt x="49" y="7"/>
                  </a:lnTo>
                  <a:lnTo>
                    <a:pt x="48" y="7"/>
                  </a:lnTo>
                  <a:lnTo>
                    <a:pt x="45" y="7"/>
                  </a:lnTo>
                  <a:lnTo>
                    <a:pt x="41" y="7"/>
                  </a:lnTo>
                  <a:lnTo>
                    <a:pt x="42" y="5"/>
                  </a:lnTo>
                  <a:lnTo>
                    <a:pt x="37" y="0"/>
                  </a:lnTo>
                  <a:lnTo>
                    <a:pt x="31" y="5"/>
                  </a:lnTo>
                  <a:lnTo>
                    <a:pt x="29" y="4"/>
                  </a:lnTo>
                  <a:lnTo>
                    <a:pt x="26" y="7"/>
                  </a:lnTo>
                  <a:lnTo>
                    <a:pt x="19" y="2"/>
                  </a:lnTo>
                  <a:lnTo>
                    <a:pt x="17" y="2"/>
                  </a:lnTo>
                  <a:lnTo>
                    <a:pt x="13" y="7"/>
                  </a:lnTo>
                  <a:lnTo>
                    <a:pt x="14" y="7"/>
                  </a:lnTo>
                  <a:lnTo>
                    <a:pt x="15" y="9"/>
                  </a:lnTo>
                  <a:lnTo>
                    <a:pt x="16" y="12"/>
                  </a:lnTo>
                  <a:lnTo>
                    <a:pt x="17" y="14"/>
                  </a:lnTo>
                  <a:lnTo>
                    <a:pt x="13" y="19"/>
                  </a:lnTo>
                  <a:lnTo>
                    <a:pt x="12" y="19"/>
                  </a:lnTo>
                  <a:lnTo>
                    <a:pt x="9" y="19"/>
                  </a:lnTo>
                  <a:lnTo>
                    <a:pt x="7" y="19"/>
                  </a:lnTo>
                  <a:lnTo>
                    <a:pt x="7" y="18"/>
                  </a:lnTo>
                  <a:lnTo>
                    <a:pt x="4" y="22"/>
                  </a:lnTo>
                  <a:lnTo>
                    <a:pt x="5" y="23"/>
                  </a:lnTo>
                  <a:lnTo>
                    <a:pt x="6" y="27"/>
                  </a:lnTo>
                  <a:lnTo>
                    <a:pt x="7" y="31"/>
                  </a:lnTo>
                  <a:lnTo>
                    <a:pt x="8" y="34"/>
                  </a:lnTo>
                  <a:lnTo>
                    <a:pt x="8" y="37"/>
                  </a:lnTo>
                  <a:lnTo>
                    <a:pt x="7" y="37"/>
                  </a:lnTo>
                  <a:lnTo>
                    <a:pt x="6" y="38"/>
                  </a:lnTo>
                  <a:lnTo>
                    <a:pt x="4" y="40"/>
                  </a:lnTo>
                  <a:lnTo>
                    <a:pt x="2" y="43"/>
                  </a:lnTo>
                  <a:lnTo>
                    <a:pt x="4" y="43"/>
                  </a:lnTo>
                  <a:lnTo>
                    <a:pt x="2" y="44"/>
                  </a:lnTo>
                  <a:lnTo>
                    <a:pt x="0" y="47"/>
                  </a:lnTo>
                  <a:lnTo>
                    <a:pt x="0" y="49"/>
                  </a:lnTo>
                  <a:lnTo>
                    <a:pt x="2" y="52"/>
                  </a:lnTo>
                  <a:lnTo>
                    <a:pt x="5" y="51"/>
                  </a:lnTo>
                  <a:lnTo>
                    <a:pt x="7" y="51"/>
                  </a:lnTo>
                  <a:lnTo>
                    <a:pt x="9" y="52"/>
                  </a:lnTo>
                  <a:lnTo>
                    <a:pt x="12" y="51"/>
                  </a:lnTo>
                  <a:lnTo>
                    <a:pt x="8" y="51"/>
                  </a:lnTo>
                  <a:lnTo>
                    <a:pt x="8" y="52"/>
                  </a:lnTo>
                  <a:lnTo>
                    <a:pt x="11" y="52"/>
                  </a:lnTo>
                  <a:lnTo>
                    <a:pt x="15" y="52"/>
                  </a:lnTo>
                  <a:lnTo>
                    <a:pt x="10" y="58"/>
                  </a:lnTo>
                  <a:lnTo>
                    <a:pt x="12" y="60"/>
                  </a:lnTo>
                  <a:lnTo>
                    <a:pt x="13" y="63"/>
                  </a:lnTo>
                  <a:lnTo>
                    <a:pt x="16" y="67"/>
                  </a:lnTo>
                  <a:lnTo>
                    <a:pt x="18" y="69"/>
                  </a:lnTo>
                  <a:lnTo>
                    <a:pt x="20" y="67"/>
                  </a:lnTo>
                  <a:lnTo>
                    <a:pt x="21" y="65"/>
                  </a:lnTo>
                  <a:lnTo>
                    <a:pt x="21" y="63"/>
                  </a:lnTo>
                  <a:lnTo>
                    <a:pt x="22" y="61"/>
                  </a:lnTo>
                  <a:lnTo>
                    <a:pt x="24" y="63"/>
                  </a:lnTo>
                  <a:lnTo>
                    <a:pt x="27" y="67"/>
                  </a:lnTo>
                  <a:lnTo>
                    <a:pt x="29" y="68"/>
                  </a:lnTo>
                  <a:lnTo>
                    <a:pt x="31" y="70"/>
                  </a:lnTo>
                  <a:lnTo>
                    <a:pt x="30" y="72"/>
                  </a:lnTo>
                  <a:lnTo>
                    <a:pt x="32" y="74"/>
                  </a:lnTo>
                  <a:lnTo>
                    <a:pt x="34" y="74"/>
                  </a:lnTo>
                  <a:lnTo>
                    <a:pt x="37" y="74"/>
                  </a:lnTo>
                  <a:lnTo>
                    <a:pt x="40" y="73"/>
                  </a:lnTo>
                  <a:lnTo>
                    <a:pt x="42" y="70"/>
                  </a:lnTo>
                  <a:lnTo>
                    <a:pt x="44" y="68"/>
                  </a:lnTo>
                  <a:lnTo>
                    <a:pt x="44" y="67"/>
                  </a:lnTo>
                  <a:lnTo>
                    <a:pt x="42" y="65"/>
                  </a:lnTo>
                  <a:lnTo>
                    <a:pt x="48" y="59"/>
                  </a:lnTo>
                  <a:lnTo>
                    <a:pt x="56" y="67"/>
                  </a:lnTo>
                  <a:lnTo>
                    <a:pt x="59" y="66"/>
                  </a:lnTo>
                  <a:lnTo>
                    <a:pt x="62" y="61"/>
                  </a:lnTo>
                  <a:lnTo>
                    <a:pt x="56" y="56"/>
                  </a:lnTo>
                  <a:lnTo>
                    <a:pt x="57" y="55"/>
                  </a:lnTo>
                  <a:lnTo>
                    <a:pt x="52" y="52"/>
                  </a:lnTo>
                  <a:lnTo>
                    <a:pt x="51" y="51"/>
                  </a:lnTo>
                </a:path>
              </a:pathLst>
            </a:custGeom>
            <a:solidFill>
              <a:srgbClr val="FF606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749" name="Freeform 193"/>
            <p:cNvSpPr>
              <a:spLocks/>
            </p:cNvSpPr>
            <p:nvPr/>
          </p:nvSpPr>
          <p:spPr bwMode="auto">
            <a:xfrm>
              <a:off x="743" y="3148"/>
              <a:ext cx="62" cy="77"/>
            </a:xfrm>
            <a:custGeom>
              <a:avLst/>
              <a:gdLst>
                <a:gd name="T0" fmla="*/ 2 w 75"/>
                <a:gd name="T1" fmla="*/ 10 h 81"/>
                <a:gd name="T2" fmla="*/ 2 w 75"/>
                <a:gd name="T3" fmla="*/ 10 h 81"/>
                <a:gd name="T4" fmla="*/ 2 w 75"/>
                <a:gd name="T5" fmla="*/ 10 h 81"/>
                <a:gd name="T6" fmla="*/ 2 w 75"/>
                <a:gd name="T7" fmla="*/ 10 h 81"/>
                <a:gd name="T8" fmla="*/ 2 w 75"/>
                <a:gd name="T9" fmla="*/ 10 h 81"/>
                <a:gd name="T10" fmla="*/ 2 w 75"/>
                <a:gd name="T11" fmla="*/ 10 h 81"/>
                <a:gd name="T12" fmla="*/ 2 w 75"/>
                <a:gd name="T13" fmla="*/ 10 h 81"/>
                <a:gd name="T14" fmla="*/ 2 w 75"/>
                <a:gd name="T15" fmla="*/ 10 h 81"/>
                <a:gd name="T16" fmla="*/ 2 w 75"/>
                <a:gd name="T17" fmla="*/ 10 h 81"/>
                <a:gd name="T18" fmla="*/ 2 w 75"/>
                <a:gd name="T19" fmla="*/ 10 h 81"/>
                <a:gd name="T20" fmla="*/ 2 w 75"/>
                <a:gd name="T21" fmla="*/ 10 h 81"/>
                <a:gd name="T22" fmla="*/ 2 w 75"/>
                <a:gd name="T23" fmla="*/ 10 h 81"/>
                <a:gd name="T24" fmla="*/ 2 w 75"/>
                <a:gd name="T25" fmla="*/ 10 h 81"/>
                <a:gd name="T26" fmla="*/ 2 w 75"/>
                <a:gd name="T27" fmla="*/ 10 h 81"/>
                <a:gd name="T28" fmla="*/ 2 w 75"/>
                <a:gd name="T29" fmla="*/ 10 h 81"/>
                <a:gd name="T30" fmla="*/ 2 w 75"/>
                <a:gd name="T31" fmla="*/ 5 h 81"/>
                <a:gd name="T32" fmla="*/ 2 w 75"/>
                <a:gd name="T33" fmla="*/ 5 h 81"/>
                <a:gd name="T34" fmla="*/ 2 w 75"/>
                <a:gd name="T35" fmla="*/ 7 h 81"/>
                <a:gd name="T36" fmla="*/ 2 w 75"/>
                <a:gd name="T37" fmla="*/ 8 h 81"/>
                <a:gd name="T38" fmla="*/ 2 w 75"/>
                <a:gd name="T39" fmla="*/ 5 h 81"/>
                <a:gd name="T40" fmla="*/ 2 w 75"/>
                <a:gd name="T41" fmla="*/ 5 h 81"/>
                <a:gd name="T42" fmla="*/ 2 w 75"/>
                <a:gd name="T43" fmla="*/ 8 h 81"/>
                <a:gd name="T44" fmla="*/ 2 w 75"/>
                <a:gd name="T45" fmla="*/ 2 h 81"/>
                <a:gd name="T46" fmla="*/ 2 w 75"/>
                <a:gd name="T47" fmla="*/ 8 h 81"/>
                <a:gd name="T48" fmla="*/ 2 w 75"/>
                <a:gd name="T49" fmla="*/ 10 h 81"/>
                <a:gd name="T50" fmla="*/ 2 w 75"/>
                <a:gd name="T51" fmla="*/ 10 h 81"/>
                <a:gd name="T52" fmla="*/ 2 w 75"/>
                <a:gd name="T53" fmla="*/ 10 h 81"/>
                <a:gd name="T54" fmla="*/ 2 w 75"/>
                <a:gd name="T55" fmla="*/ 10 h 81"/>
                <a:gd name="T56" fmla="*/ 2 w 75"/>
                <a:gd name="T57" fmla="*/ 10 h 81"/>
                <a:gd name="T58" fmla="*/ 2 w 75"/>
                <a:gd name="T59" fmla="*/ 10 h 81"/>
                <a:gd name="T60" fmla="*/ 2 w 75"/>
                <a:gd name="T61" fmla="*/ 10 h 81"/>
                <a:gd name="T62" fmla="*/ 2 w 75"/>
                <a:gd name="T63" fmla="*/ 10 h 81"/>
                <a:gd name="T64" fmla="*/ 2 w 75"/>
                <a:gd name="T65" fmla="*/ 10 h 81"/>
                <a:gd name="T66" fmla="*/ 2 w 75"/>
                <a:gd name="T67" fmla="*/ 10 h 81"/>
                <a:gd name="T68" fmla="*/ 0 w 75"/>
                <a:gd name="T69" fmla="*/ 10 h 81"/>
                <a:gd name="T70" fmla="*/ 2 w 75"/>
                <a:gd name="T71" fmla="*/ 10 h 81"/>
                <a:gd name="T72" fmla="*/ 2 w 75"/>
                <a:gd name="T73" fmla="*/ 10 h 81"/>
                <a:gd name="T74" fmla="*/ 2 w 75"/>
                <a:gd name="T75" fmla="*/ 10 h 81"/>
                <a:gd name="T76" fmla="*/ 2 w 75"/>
                <a:gd name="T77" fmla="*/ 10 h 81"/>
                <a:gd name="T78" fmla="*/ 2 w 75"/>
                <a:gd name="T79" fmla="*/ 10 h 81"/>
                <a:gd name="T80" fmla="*/ 2 w 75"/>
                <a:gd name="T81" fmla="*/ 10 h 81"/>
                <a:gd name="T82" fmla="*/ 2 w 75"/>
                <a:gd name="T83" fmla="*/ 10 h 81"/>
                <a:gd name="T84" fmla="*/ 2 w 75"/>
                <a:gd name="T85" fmla="*/ 10 h 81"/>
                <a:gd name="T86" fmla="*/ 2 w 75"/>
                <a:gd name="T87" fmla="*/ 10 h 81"/>
                <a:gd name="T88" fmla="*/ 2 w 75"/>
                <a:gd name="T89" fmla="*/ 10 h 81"/>
                <a:gd name="T90" fmla="*/ 2 w 75"/>
                <a:gd name="T91" fmla="*/ 10 h 81"/>
                <a:gd name="T92" fmla="*/ 2 w 75"/>
                <a:gd name="T93" fmla="*/ 10 h 81"/>
                <a:gd name="T94" fmla="*/ 2 w 75"/>
                <a:gd name="T95" fmla="*/ 10 h 81"/>
                <a:gd name="T96" fmla="*/ 2 w 75"/>
                <a:gd name="T97" fmla="*/ 10 h 81"/>
                <a:gd name="T98" fmla="*/ 2 w 75"/>
                <a:gd name="T99" fmla="*/ 10 h 81"/>
                <a:gd name="T100" fmla="*/ 2 w 75"/>
                <a:gd name="T101" fmla="*/ 10 h 81"/>
                <a:gd name="T102" fmla="*/ 2 w 75"/>
                <a:gd name="T103" fmla="*/ 10 h 81"/>
                <a:gd name="T104" fmla="*/ 2 w 75"/>
                <a:gd name="T105" fmla="*/ 10 h 81"/>
                <a:gd name="T106" fmla="*/ 2 w 75"/>
                <a:gd name="T107" fmla="*/ 10 h 8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75"/>
                <a:gd name="T163" fmla="*/ 0 h 81"/>
                <a:gd name="T164" fmla="*/ 75 w 75"/>
                <a:gd name="T165" fmla="*/ 81 h 8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75" h="81">
                  <a:moveTo>
                    <a:pt x="56" y="55"/>
                  </a:moveTo>
                  <a:lnTo>
                    <a:pt x="56" y="55"/>
                  </a:lnTo>
                  <a:lnTo>
                    <a:pt x="58" y="56"/>
                  </a:lnTo>
                  <a:lnTo>
                    <a:pt x="61" y="57"/>
                  </a:lnTo>
                  <a:lnTo>
                    <a:pt x="64" y="57"/>
                  </a:lnTo>
                  <a:lnTo>
                    <a:pt x="66" y="57"/>
                  </a:lnTo>
                  <a:lnTo>
                    <a:pt x="68" y="57"/>
                  </a:lnTo>
                  <a:lnTo>
                    <a:pt x="70" y="57"/>
                  </a:lnTo>
                  <a:lnTo>
                    <a:pt x="72" y="57"/>
                  </a:lnTo>
                  <a:lnTo>
                    <a:pt x="74" y="54"/>
                  </a:lnTo>
                  <a:lnTo>
                    <a:pt x="68" y="49"/>
                  </a:lnTo>
                  <a:lnTo>
                    <a:pt x="67" y="51"/>
                  </a:lnTo>
                  <a:lnTo>
                    <a:pt x="64" y="48"/>
                  </a:lnTo>
                  <a:lnTo>
                    <a:pt x="73" y="36"/>
                  </a:lnTo>
                  <a:lnTo>
                    <a:pt x="69" y="32"/>
                  </a:lnTo>
                  <a:lnTo>
                    <a:pt x="68" y="33"/>
                  </a:lnTo>
                  <a:lnTo>
                    <a:pt x="66" y="33"/>
                  </a:lnTo>
                  <a:lnTo>
                    <a:pt x="65" y="33"/>
                  </a:lnTo>
                  <a:lnTo>
                    <a:pt x="63" y="32"/>
                  </a:lnTo>
                  <a:lnTo>
                    <a:pt x="65" y="29"/>
                  </a:lnTo>
                  <a:lnTo>
                    <a:pt x="67" y="26"/>
                  </a:lnTo>
                  <a:lnTo>
                    <a:pt x="68" y="24"/>
                  </a:lnTo>
                  <a:lnTo>
                    <a:pt x="69" y="22"/>
                  </a:lnTo>
                  <a:lnTo>
                    <a:pt x="66" y="20"/>
                  </a:lnTo>
                  <a:lnTo>
                    <a:pt x="63" y="20"/>
                  </a:lnTo>
                  <a:lnTo>
                    <a:pt x="60" y="19"/>
                  </a:lnTo>
                  <a:lnTo>
                    <a:pt x="58" y="19"/>
                  </a:lnTo>
                  <a:lnTo>
                    <a:pt x="59" y="16"/>
                  </a:lnTo>
                  <a:lnTo>
                    <a:pt x="60" y="12"/>
                  </a:lnTo>
                  <a:lnTo>
                    <a:pt x="61" y="10"/>
                  </a:lnTo>
                  <a:lnTo>
                    <a:pt x="62" y="8"/>
                  </a:lnTo>
                  <a:lnTo>
                    <a:pt x="56" y="5"/>
                  </a:lnTo>
                  <a:lnTo>
                    <a:pt x="55" y="5"/>
                  </a:lnTo>
                  <a:lnTo>
                    <a:pt x="56" y="5"/>
                  </a:lnTo>
                  <a:lnTo>
                    <a:pt x="55" y="5"/>
                  </a:lnTo>
                  <a:lnTo>
                    <a:pt x="54" y="7"/>
                  </a:lnTo>
                  <a:lnTo>
                    <a:pt x="52" y="8"/>
                  </a:lnTo>
                  <a:lnTo>
                    <a:pt x="49" y="8"/>
                  </a:lnTo>
                  <a:lnTo>
                    <a:pt x="45" y="7"/>
                  </a:lnTo>
                  <a:lnTo>
                    <a:pt x="46" y="5"/>
                  </a:lnTo>
                  <a:lnTo>
                    <a:pt x="41" y="0"/>
                  </a:lnTo>
                  <a:lnTo>
                    <a:pt x="33" y="5"/>
                  </a:lnTo>
                  <a:lnTo>
                    <a:pt x="31" y="4"/>
                  </a:lnTo>
                  <a:lnTo>
                    <a:pt x="28" y="8"/>
                  </a:lnTo>
                  <a:lnTo>
                    <a:pt x="20" y="2"/>
                  </a:lnTo>
                  <a:lnTo>
                    <a:pt x="18" y="2"/>
                  </a:lnTo>
                  <a:lnTo>
                    <a:pt x="14" y="8"/>
                  </a:lnTo>
                  <a:lnTo>
                    <a:pt x="15" y="8"/>
                  </a:lnTo>
                  <a:lnTo>
                    <a:pt x="16" y="10"/>
                  </a:lnTo>
                  <a:lnTo>
                    <a:pt x="17" y="13"/>
                  </a:lnTo>
                  <a:lnTo>
                    <a:pt x="18" y="15"/>
                  </a:lnTo>
                  <a:lnTo>
                    <a:pt x="14" y="20"/>
                  </a:lnTo>
                  <a:lnTo>
                    <a:pt x="13" y="20"/>
                  </a:lnTo>
                  <a:lnTo>
                    <a:pt x="10" y="20"/>
                  </a:lnTo>
                  <a:lnTo>
                    <a:pt x="8" y="20"/>
                  </a:lnTo>
                  <a:lnTo>
                    <a:pt x="7" y="19"/>
                  </a:lnTo>
                  <a:lnTo>
                    <a:pt x="4" y="24"/>
                  </a:lnTo>
                  <a:lnTo>
                    <a:pt x="5" y="25"/>
                  </a:lnTo>
                  <a:lnTo>
                    <a:pt x="6" y="29"/>
                  </a:lnTo>
                  <a:lnTo>
                    <a:pt x="8" y="33"/>
                  </a:lnTo>
                  <a:lnTo>
                    <a:pt x="9" y="37"/>
                  </a:lnTo>
                  <a:lnTo>
                    <a:pt x="9" y="40"/>
                  </a:lnTo>
                  <a:lnTo>
                    <a:pt x="8" y="40"/>
                  </a:lnTo>
                  <a:lnTo>
                    <a:pt x="6" y="41"/>
                  </a:lnTo>
                  <a:lnTo>
                    <a:pt x="4" y="43"/>
                  </a:lnTo>
                  <a:lnTo>
                    <a:pt x="2" y="46"/>
                  </a:lnTo>
                  <a:lnTo>
                    <a:pt x="4" y="47"/>
                  </a:lnTo>
                  <a:lnTo>
                    <a:pt x="2" y="48"/>
                  </a:lnTo>
                  <a:lnTo>
                    <a:pt x="0" y="51"/>
                  </a:lnTo>
                  <a:lnTo>
                    <a:pt x="0" y="53"/>
                  </a:lnTo>
                  <a:lnTo>
                    <a:pt x="2" y="56"/>
                  </a:lnTo>
                  <a:lnTo>
                    <a:pt x="5" y="55"/>
                  </a:lnTo>
                  <a:lnTo>
                    <a:pt x="7" y="55"/>
                  </a:lnTo>
                  <a:lnTo>
                    <a:pt x="10" y="56"/>
                  </a:lnTo>
                  <a:lnTo>
                    <a:pt x="13" y="55"/>
                  </a:lnTo>
                  <a:lnTo>
                    <a:pt x="9" y="55"/>
                  </a:lnTo>
                  <a:lnTo>
                    <a:pt x="9" y="56"/>
                  </a:lnTo>
                  <a:lnTo>
                    <a:pt x="12" y="57"/>
                  </a:lnTo>
                  <a:lnTo>
                    <a:pt x="16" y="57"/>
                  </a:lnTo>
                  <a:lnTo>
                    <a:pt x="11" y="63"/>
                  </a:lnTo>
                  <a:lnTo>
                    <a:pt x="13" y="65"/>
                  </a:lnTo>
                  <a:lnTo>
                    <a:pt x="14" y="68"/>
                  </a:lnTo>
                  <a:lnTo>
                    <a:pt x="17" y="72"/>
                  </a:lnTo>
                  <a:lnTo>
                    <a:pt x="19" y="75"/>
                  </a:lnTo>
                  <a:lnTo>
                    <a:pt x="21" y="73"/>
                  </a:lnTo>
                  <a:lnTo>
                    <a:pt x="22" y="70"/>
                  </a:lnTo>
                  <a:lnTo>
                    <a:pt x="23" y="68"/>
                  </a:lnTo>
                  <a:lnTo>
                    <a:pt x="24" y="66"/>
                  </a:lnTo>
                  <a:lnTo>
                    <a:pt x="26" y="68"/>
                  </a:lnTo>
                  <a:lnTo>
                    <a:pt x="29" y="72"/>
                  </a:lnTo>
                  <a:lnTo>
                    <a:pt x="31" y="74"/>
                  </a:lnTo>
                  <a:lnTo>
                    <a:pt x="33" y="76"/>
                  </a:lnTo>
                  <a:lnTo>
                    <a:pt x="32" y="78"/>
                  </a:lnTo>
                  <a:lnTo>
                    <a:pt x="34" y="80"/>
                  </a:lnTo>
                  <a:lnTo>
                    <a:pt x="38" y="80"/>
                  </a:lnTo>
                  <a:lnTo>
                    <a:pt x="41" y="80"/>
                  </a:lnTo>
                  <a:lnTo>
                    <a:pt x="44" y="79"/>
                  </a:lnTo>
                  <a:lnTo>
                    <a:pt x="46" y="76"/>
                  </a:lnTo>
                  <a:lnTo>
                    <a:pt x="48" y="74"/>
                  </a:lnTo>
                  <a:lnTo>
                    <a:pt x="48" y="73"/>
                  </a:lnTo>
                  <a:lnTo>
                    <a:pt x="46" y="70"/>
                  </a:lnTo>
                  <a:lnTo>
                    <a:pt x="52" y="64"/>
                  </a:lnTo>
                  <a:lnTo>
                    <a:pt x="61" y="72"/>
                  </a:lnTo>
                  <a:lnTo>
                    <a:pt x="64" y="71"/>
                  </a:lnTo>
                  <a:lnTo>
                    <a:pt x="68" y="66"/>
                  </a:lnTo>
                  <a:lnTo>
                    <a:pt x="61" y="61"/>
                  </a:lnTo>
                  <a:lnTo>
                    <a:pt x="62" y="60"/>
                  </a:lnTo>
                  <a:lnTo>
                    <a:pt x="57" y="57"/>
                  </a:lnTo>
                  <a:lnTo>
                    <a:pt x="56" y="55"/>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750" name="Freeform 194"/>
            <p:cNvSpPr>
              <a:spLocks/>
            </p:cNvSpPr>
            <p:nvPr/>
          </p:nvSpPr>
          <p:spPr bwMode="auto">
            <a:xfrm>
              <a:off x="502" y="3121"/>
              <a:ext cx="57" cy="72"/>
            </a:xfrm>
            <a:custGeom>
              <a:avLst/>
              <a:gdLst>
                <a:gd name="T0" fmla="*/ 2 w 69"/>
                <a:gd name="T1" fmla="*/ 12 h 75"/>
                <a:gd name="T2" fmla="*/ 2 w 69"/>
                <a:gd name="T3" fmla="*/ 12 h 75"/>
                <a:gd name="T4" fmla="*/ 2 w 69"/>
                <a:gd name="T5" fmla="*/ 12 h 75"/>
                <a:gd name="T6" fmla="*/ 2 w 69"/>
                <a:gd name="T7" fmla="*/ 12 h 75"/>
                <a:gd name="T8" fmla="*/ 2 w 69"/>
                <a:gd name="T9" fmla="*/ 12 h 75"/>
                <a:gd name="T10" fmla="*/ 2 w 69"/>
                <a:gd name="T11" fmla="*/ 12 h 75"/>
                <a:gd name="T12" fmla="*/ 2 w 69"/>
                <a:gd name="T13" fmla="*/ 12 h 75"/>
                <a:gd name="T14" fmla="*/ 2 w 69"/>
                <a:gd name="T15" fmla="*/ 12 h 75"/>
                <a:gd name="T16" fmla="*/ 2 w 69"/>
                <a:gd name="T17" fmla="*/ 12 h 75"/>
                <a:gd name="T18" fmla="*/ 2 w 69"/>
                <a:gd name="T19" fmla="*/ 12 h 75"/>
                <a:gd name="T20" fmla="*/ 2 w 69"/>
                <a:gd name="T21" fmla="*/ 12 h 75"/>
                <a:gd name="T22" fmla="*/ 2 w 69"/>
                <a:gd name="T23" fmla="*/ 12 h 75"/>
                <a:gd name="T24" fmla="*/ 2 w 69"/>
                <a:gd name="T25" fmla="*/ 12 h 75"/>
                <a:gd name="T26" fmla="*/ 2 w 69"/>
                <a:gd name="T27" fmla="*/ 11 h 75"/>
                <a:gd name="T28" fmla="*/ 2 w 69"/>
                <a:gd name="T29" fmla="*/ 7 h 75"/>
                <a:gd name="T30" fmla="*/ 2 w 69"/>
                <a:gd name="T31" fmla="*/ 5 h 75"/>
                <a:gd name="T32" fmla="*/ 2 w 69"/>
                <a:gd name="T33" fmla="*/ 5 h 75"/>
                <a:gd name="T34" fmla="*/ 2 w 69"/>
                <a:gd name="T35" fmla="*/ 7 h 75"/>
                <a:gd name="T36" fmla="*/ 2 w 69"/>
                <a:gd name="T37" fmla="*/ 7 h 75"/>
                <a:gd name="T38" fmla="*/ 2 w 69"/>
                <a:gd name="T39" fmla="*/ 0 h 75"/>
                <a:gd name="T40" fmla="*/ 2 w 69"/>
                <a:gd name="T41" fmla="*/ 4 h 75"/>
                <a:gd name="T42" fmla="*/ 2 w 69"/>
                <a:gd name="T43" fmla="*/ 3 h 75"/>
                <a:gd name="T44" fmla="*/ 2 w 69"/>
                <a:gd name="T45" fmla="*/ 7 h 75"/>
                <a:gd name="T46" fmla="*/ 2 w 69"/>
                <a:gd name="T47" fmla="*/ 9 h 75"/>
                <a:gd name="T48" fmla="*/ 2 w 69"/>
                <a:gd name="T49" fmla="*/ 12 h 75"/>
                <a:gd name="T50" fmla="*/ 2 w 69"/>
                <a:gd name="T51" fmla="*/ 12 h 75"/>
                <a:gd name="T52" fmla="*/ 2 w 69"/>
                <a:gd name="T53" fmla="*/ 12 h 75"/>
                <a:gd name="T54" fmla="*/ 2 w 69"/>
                <a:gd name="T55" fmla="*/ 12 h 75"/>
                <a:gd name="T56" fmla="*/ 2 w 69"/>
                <a:gd name="T57" fmla="*/ 12 h 75"/>
                <a:gd name="T58" fmla="*/ 2 w 69"/>
                <a:gd name="T59" fmla="*/ 12 h 75"/>
                <a:gd name="T60" fmla="*/ 2 w 69"/>
                <a:gd name="T61" fmla="*/ 12 h 75"/>
                <a:gd name="T62" fmla="*/ 2 w 69"/>
                <a:gd name="T63" fmla="*/ 12 h 75"/>
                <a:gd name="T64" fmla="*/ 2 w 69"/>
                <a:gd name="T65" fmla="*/ 12 h 75"/>
                <a:gd name="T66" fmla="*/ 1 w 69"/>
                <a:gd name="T67" fmla="*/ 12 h 75"/>
                <a:gd name="T68" fmla="*/ 2 w 69"/>
                <a:gd name="T69" fmla="*/ 12 h 75"/>
                <a:gd name="T70" fmla="*/ 2 w 69"/>
                <a:gd name="T71" fmla="*/ 12 h 75"/>
                <a:gd name="T72" fmla="*/ 2 w 69"/>
                <a:gd name="T73" fmla="*/ 12 h 75"/>
                <a:gd name="T74" fmla="*/ 2 w 69"/>
                <a:gd name="T75" fmla="*/ 12 h 75"/>
                <a:gd name="T76" fmla="*/ 2 w 69"/>
                <a:gd name="T77" fmla="*/ 12 h 75"/>
                <a:gd name="T78" fmla="*/ 2 w 69"/>
                <a:gd name="T79" fmla="*/ 12 h 75"/>
                <a:gd name="T80" fmla="*/ 2 w 69"/>
                <a:gd name="T81" fmla="*/ 12 h 75"/>
                <a:gd name="T82" fmla="*/ 2 w 69"/>
                <a:gd name="T83" fmla="*/ 12 h 75"/>
                <a:gd name="T84" fmla="*/ 2 w 69"/>
                <a:gd name="T85" fmla="*/ 12 h 75"/>
                <a:gd name="T86" fmla="*/ 2 w 69"/>
                <a:gd name="T87" fmla="*/ 12 h 75"/>
                <a:gd name="T88" fmla="*/ 2 w 69"/>
                <a:gd name="T89" fmla="*/ 12 h 75"/>
                <a:gd name="T90" fmla="*/ 2 w 69"/>
                <a:gd name="T91" fmla="*/ 12 h 75"/>
                <a:gd name="T92" fmla="*/ 2 w 69"/>
                <a:gd name="T93" fmla="*/ 12 h 75"/>
                <a:gd name="T94" fmla="*/ 2 w 69"/>
                <a:gd name="T95" fmla="*/ 12 h 75"/>
                <a:gd name="T96" fmla="*/ 2 w 69"/>
                <a:gd name="T97" fmla="*/ 12 h 75"/>
                <a:gd name="T98" fmla="*/ 2 w 69"/>
                <a:gd name="T99" fmla="*/ 12 h 75"/>
                <a:gd name="T100" fmla="*/ 2 w 69"/>
                <a:gd name="T101" fmla="*/ 12 h 75"/>
                <a:gd name="T102" fmla="*/ 2 w 69"/>
                <a:gd name="T103" fmla="*/ 12 h 75"/>
                <a:gd name="T104" fmla="*/ 2 w 69"/>
                <a:gd name="T105" fmla="*/ 12 h 75"/>
                <a:gd name="T106" fmla="*/ 2 w 69"/>
                <a:gd name="T107" fmla="*/ 12 h 7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69"/>
                <a:gd name="T163" fmla="*/ 0 h 75"/>
                <a:gd name="T164" fmla="*/ 69 w 69"/>
                <a:gd name="T165" fmla="*/ 75 h 7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69" h="75">
                  <a:moveTo>
                    <a:pt x="51" y="51"/>
                  </a:moveTo>
                  <a:lnTo>
                    <a:pt x="53" y="52"/>
                  </a:lnTo>
                  <a:lnTo>
                    <a:pt x="56" y="52"/>
                  </a:lnTo>
                  <a:lnTo>
                    <a:pt x="59" y="52"/>
                  </a:lnTo>
                  <a:lnTo>
                    <a:pt x="61" y="53"/>
                  </a:lnTo>
                  <a:lnTo>
                    <a:pt x="62" y="53"/>
                  </a:lnTo>
                  <a:lnTo>
                    <a:pt x="64" y="53"/>
                  </a:lnTo>
                  <a:lnTo>
                    <a:pt x="66" y="52"/>
                  </a:lnTo>
                  <a:lnTo>
                    <a:pt x="68" y="50"/>
                  </a:lnTo>
                  <a:lnTo>
                    <a:pt x="62" y="45"/>
                  </a:lnTo>
                  <a:lnTo>
                    <a:pt x="62" y="47"/>
                  </a:lnTo>
                  <a:lnTo>
                    <a:pt x="59" y="44"/>
                  </a:lnTo>
                  <a:lnTo>
                    <a:pt x="67" y="33"/>
                  </a:lnTo>
                  <a:lnTo>
                    <a:pt x="62" y="30"/>
                  </a:lnTo>
                  <a:lnTo>
                    <a:pt x="62" y="31"/>
                  </a:lnTo>
                  <a:lnTo>
                    <a:pt x="61" y="31"/>
                  </a:lnTo>
                  <a:lnTo>
                    <a:pt x="60" y="31"/>
                  </a:lnTo>
                  <a:lnTo>
                    <a:pt x="58" y="30"/>
                  </a:lnTo>
                  <a:lnTo>
                    <a:pt x="60" y="27"/>
                  </a:lnTo>
                  <a:lnTo>
                    <a:pt x="62" y="24"/>
                  </a:lnTo>
                  <a:lnTo>
                    <a:pt x="62" y="22"/>
                  </a:lnTo>
                  <a:lnTo>
                    <a:pt x="62" y="20"/>
                  </a:lnTo>
                  <a:lnTo>
                    <a:pt x="61" y="19"/>
                  </a:lnTo>
                  <a:lnTo>
                    <a:pt x="58" y="19"/>
                  </a:lnTo>
                  <a:lnTo>
                    <a:pt x="55" y="18"/>
                  </a:lnTo>
                  <a:lnTo>
                    <a:pt x="53" y="18"/>
                  </a:lnTo>
                  <a:lnTo>
                    <a:pt x="54" y="15"/>
                  </a:lnTo>
                  <a:lnTo>
                    <a:pt x="55" y="11"/>
                  </a:lnTo>
                  <a:lnTo>
                    <a:pt x="56" y="9"/>
                  </a:lnTo>
                  <a:lnTo>
                    <a:pt x="57" y="7"/>
                  </a:lnTo>
                  <a:lnTo>
                    <a:pt x="51" y="5"/>
                  </a:lnTo>
                  <a:lnTo>
                    <a:pt x="50" y="5"/>
                  </a:lnTo>
                  <a:lnTo>
                    <a:pt x="51" y="5"/>
                  </a:lnTo>
                  <a:lnTo>
                    <a:pt x="50" y="5"/>
                  </a:lnTo>
                  <a:lnTo>
                    <a:pt x="49" y="7"/>
                  </a:lnTo>
                  <a:lnTo>
                    <a:pt x="48" y="7"/>
                  </a:lnTo>
                  <a:lnTo>
                    <a:pt x="45" y="7"/>
                  </a:lnTo>
                  <a:lnTo>
                    <a:pt x="41" y="7"/>
                  </a:lnTo>
                  <a:lnTo>
                    <a:pt x="43" y="5"/>
                  </a:lnTo>
                  <a:lnTo>
                    <a:pt x="37" y="0"/>
                  </a:lnTo>
                  <a:lnTo>
                    <a:pt x="31" y="5"/>
                  </a:lnTo>
                  <a:lnTo>
                    <a:pt x="30" y="4"/>
                  </a:lnTo>
                  <a:lnTo>
                    <a:pt x="27" y="7"/>
                  </a:lnTo>
                  <a:lnTo>
                    <a:pt x="19" y="3"/>
                  </a:lnTo>
                  <a:lnTo>
                    <a:pt x="17" y="3"/>
                  </a:lnTo>
                  <a:lnTo>
                    <a:pt x="13" y="7"/>
                  </a:lnTo>
                  <a:lnTo>
                    <a:pt x="14" y="7"/>
                  </a:lnTo>
                  <a:lnTo>
                    <a:pt x="15" y="9"/>
                  </a:lnTo>
                  <a:lnTo>
                    <a:pt x="16" y="12"/>
                  </a:lnTo>
                  <a:lnTo>
                    <a:pt x="17" y="14"/>
                  </a:lnTo>
                  <a:lnTo>
                    <a:pt x="14" y="19"/>
                  </a:lnTo>
                  <a:lnTo>
                    <a:pt x="12" y="19"/>
                  </a:lnTo>
                  <a:lnTo>
                    <a:pt x="10" y="19"/>
                  </a:lnTo>
                  <a:lnTo>
                    <a:pt x="7" y="19"/>
                  </a:lnTo>
                  <a:lnTo>
                    <a:pt x="7" y="18"/>
                  </a:lnTo>
                  <a:lnTo>
                    <a:pt x="4" y="22"/>
                  </a:lnTo>
                  <a:lnTo>
                    <a:pt x="5" y="23"/>
                  </a:lnTo>
                  <a:lnTo>
                    <a:pt x="6" y="27"/>
                  </a:lnTo>
                  <a:lnTo>
                    <a:pt x="7" y="31"/>
                  </a:lnTo>
                  <a:lnTo>
                    <a:pt x="8" y="34"/>
                  </a:lnTo>
                  <a:lnTo>
                    <a:pt x="8" y="37"/>
                  </a:lnTo>
                  <a:lnTo>
                    <a:pt x="7" y="37"/>
                  </a:lnTo>
                  <a:lnTo>
                    <a:pt x="6" y="38"/>
                  </a:lnTo>
                  <a:lnTo>
                    <a:pt x="4" y="40"/>
                  </a:lnTo>
                  <a:lnTo>
                    <a:pt x="2" y="43"/>
                  </a:lnTo>
                  <a:lnTo>
                    <a:pt x="4" y="43"/>
                  </a:lnTo>
                  <a:lnTo>
                    <a:pt x="2" y="44"/>
                  </a:lnTo>
                  <a:lnTo>
                    <a:pt x="1" y="47"/>
                  </a:lnTo>
                  <a:lnTo>
                    <a:pt x="0" y="49"/>
                  </a:lnTo>
                  <a:lnTo>
                    <a:pt x="2" y="52"/>
                  </a:lnTo>
                  <a:lnTo>
                    <a:pt x="5" y="51"/>
                  </a:lnTo>
                  <a:lnTo>
                    <a:pt x="7" y="51"/>
                  </a:lnTo>
                  <a:lnTo>
                    <a:pt x="9" y="52"/>
                  </a:lnTo>
                  <a:lnTo>
                    <a:pt x="12" y="51"/>
                  </a:lnTo>
                  <a:lnTo>
                    <a:pt x="8" y="51"/>
                  </a:lnTo>
                  <a:lnTo>
                    <a:pt x="8" y="52"/>
                  </a:lnTo>
                  <a:lnTo>
                    <a:pt x="11" y="52"/>
                  </a:lnTo>
                  <a:lnTo>
                    <a:pt x="15" y="52"/>
                  </a:lnTo>
                  <a:lnTo>
                    <a:pt x="10" y="58"/>
                  </a:lnTo>
                  <a:lnTo>
                    <a:pt x="12" y="60"/>
                  </a:lnTo>
                  <a:lnTo>
                    <a:pt x="14" y="63"/>
                  </a:lnTo>
                  <a:lnTo>
                    <a:pt x="16" y="67"/>
                  </a:lnTo>
                  <a:lnTo>
                    <a:pt x="18" y="69"/>
                  </a:lnTo>
                  <a:lnTo>
                    <a:pt x="20" y="67"/>
                  </a:lnTo>
                  <a:lnTo>
                    <a:pt x="21" y="66"/>
                  </a:lnTo>
                  <a:lnTo>
                    <a:pt x="21" y="63"/>
                  </a:lnTo>
                  <a:lnTo>
                    <a:pt x="22" y="61"/>
                  </a:lnTo>
                  <a:lnTo>
                    <a:pt x="24" y="63"/>
                  </a:lnTo>
                  <a:lnTo>
                    <a:pt x="27" y="67"/>
                  </a:lnTo>
                  <a:lnTo>
                    <a:pt x="30" y="68"/>
                  </a:lnTo>
                  <a:lnTo>
                    <a:pt x="31" y="70"/>
                  </a:lnTo>
                  <a:lnTo>
                    <a:pt x="30" y="72"/>
                  </a:lnTo>
                  <a:lnTo>
                    <a:pt x="32" y="74"/>
                  </a:lnTo>
                  <a:lnTo>
                    <a:pt x="34" y="74"/>
                  </a:lnTo>
                  <a:lnTo>
                    <a:pt x="37" y="74"/>
                  </a:lnTo>
                  <a:lnTo>
                    <a:pt x="40" y="73"/>
                  </a:lnTo>
                  <a:lnTo>
                    <a:pt x="42" y="70"/>
                  </a:lnTo>
                  <a:lnTo>
                    <a:pt x="44" y="68"/>
                  </a:lnTo>
                  <a:lnTo>
                    <a:pt x="44" y="67"/>
                  </a:lnTo>
                  <a:lnTo>
                    <a:pt x="43" y="66"/>
                  </a:lnTo>
                  <a:lnTo>
                    <a:pt x="48" y="59"/>
                  </a:lnTo>
                  <a:lnTo>
                    <a:pt x="56" y="67"/>
                  </a:lnTo>
                  <a:lnTo>
                    <a:pt x="59" y="66"/>
                  </a:lnTo>
                  <a:lnTo>
                    <a:pt x="62" y="61"/>
                  </a:lnTo>
                  <a:lnTo>
                    <a:pt x="56" y="56"/>
                  </a:lnTo>
                  <a:lnTo>
                    <a:pt x="57" y="55"/>
                  </a:lnTo>
                  <a:lnTo>
                    <a:pt x="52" y="52"/>
                  </a:lnTo>
                  <a:lnTo>
                    <a:pt x="51" y="51"/>
                  </a:lnTo>
                </a:path>
              </a:pathLst>
            </a:custGeom>
            <a:solidFill>
              <a:srgbClr val="FF606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751" name="Freeform 195"/>
            <p:cNvSpPr>
              <a:spLocks/>
            </p:cNvSpPr>
            <p:nvPr/>
          </p:nvSpPr>
          <p:spPr bwMode="auto">
            <a:xfrm>
              <a:off x="502" y="3121"/>
              <a:ext cx="61" cy="76"/>
            </a:xfrm>
            <a:custGeom>
              <a:avLst/>
              <a:gdLst>
                <a:gd name="T0" fmla="*/ 2 w 74"/>
                <a:gd name="T1" fmla="*/ 10 h 80"/>
                <a:gd name="T2" fmla="*/ 2 w 74"/>
                <a:gd name="T3" fmla="*/ 10 h 80"/>
                <a:gd name="T4" fmla="*/ 2 w 74"/>
                <a:gd name="T5" fmla="*/ 10 h 80"/>
                <a:gd name="T6" fmla="*/ 2 w 74"/>
                <a:gd name="T7" fmla="*/ 10 h 80"/>
                <a:gd name="T8" fmla="*/ 2 w 74"/>
                <a:gd name="T9" fmla="*/ 10 h 80"/>
                <a:gd name="T10" fmla="*/ 2 w 74"/>
                <a:gd name="T11" fmla="*/ 10 h 80"/>
                <a:gd name="T12" fmla="*/ 2 w 74"/>
                <a:gd name="T13" fmla="*/ 10 h 80"/>
                <a:gd name="T14" fmla="*/ 2 w 74"/>
                <a:gd name="T15" fmla="*/ 10 h 80"/>
                <a:gd name="T16" fmla="*/ 2 w 74"/>
                <a:gd name="T17" fmla="*/ 10 h 80"/>
                <a:gd name="T18" fmla="*/ 2 w 74"/>
                <a:gd name="T19" fmla="*/ 10 h 80"/>
                <a:gd name="T20" fmla="*/ 2 w 74"/>
                <a:gd name="T21" fmla="*/ 10 h 80"/>
                <a:gd name="T22" fmla="*/ 2 w 74"/>
                <a:gd name="T23" fmla="*/ 10 h 80"/>
                <a:gd name="T24" fmla="*/ 2 w 74"/>
                <a:gd name="T25" fmla="*/ 10 h 80"/>
                <a:gd name="T26" fmla="*/ 2 w 74"/>
                <a:gd name="T27" fmla="*/ 10 h 80"/>
                <a:gd name="T28" fmla="*/ 2 w 74"/>
                <a:gd name="T29" fmla="*/ 10 h 80"/>
                <a:gd name="T30" fmla="*/ 2 w 74"/>
                <a:gd name="T31" fmla="*/ 5 h 80"/>
                <a:gd name="T32" fmla="*/ 2 w 74"/>
                <a:gd name="T33" fmla="*/ 5 h 80"/>
                <a:gd name="T34" fmla="*/ 2 w 74"/>
                <a:gd name="T35" fmla="*/ 7 h 80"/>
                <a:gd name="T36" fmla="*/ 2 w 74"/>
                <a:gd name="T37" fmla="*/ 8 h 80"/>
                <a:gd name="T38" fmla="*/ 2 w 74"/>
                <a:gd name="T39" fmla="*/ 5 h 80"/>
                <a:gd name="T40" fmla="*/ 2 w 74"/>
                <a:gd name="T41" fmla="*/ 5 h 80"/>
                <a:gd name="T42" fmla="*/ 2 w 74"/>
                <a:gd name="T43" fmla="*/ 8 h 80"/>
                <a:gd name="T44" fmla="*/ 2 w 74"/>
                <a:gd name="T45" fmla="*/ 3 h 80"/>
                <a:gd name="T46" fmla="*/ 2 w 74"/>
                <a:gd name="T47" fmla="*/ 8 h 80"/>
                <a:gd name="T48" fmla="*/ 2 w 74"/>
                <a:gd name="T49" fmla="*/ 10 h 80"/>
                <a:gd name="T50" fmla="*/ 2 w 74"/>
                <a:gd name="T51" fmla="*/ 10 h 80"/>
                <a:gd name="T52" fmla="*/ 2 w 74"/>
                <a:gd name="T53" fmla="*/ 10 h 80"/>
                <a:gd name="T54" fmla="*/ 2 w 74"/>
                <a:gd name="T55" fmla="*/ 10 h 80"/>
                <a:gd name="T56" fmla="*/ 2 w 74"/>
                <a:gd name="T57" fmla="*/ 10 h 80"/>
                <a:gd name="T58" fmla="*/ 2 w 74"/>
                <a:gd name="T59" fmla="*/ 10 h 80"/>
                <a:gd name="T60" fmla="*/ 2 w 74"/>
                <a:gd name="T61" fmla="*/ 10 h 80"/>
                <a:gd name="T62" fmla="*/ 2 w 74"/>
                <a:gd name="T63" fmla="*/ 10 h 80"/>
                <a:gd name="T64" fmla="*/ 2 w 74"/>
                <a:gd name="T65" fmla="*/ 10 h 80"/>
                <a:gd name="T66" fmla="*/ 2 w 74"/>
                <a:gd name="T67" fmla="*/ 10 h 80"/>
                <a:gd name="T68" fmla="*/ 0 w 74"/>
                <a:gd name="T69" fmla="*/ 10 h 80"/>
                <a:gd name="T70" fmla="*/ 2 w 74"/>
                <a:gd name="T71" fmla="*/ 10 h 80"/>
                <a:gd name="T72" fmla="*/ 2 w 74"/>
                <a:gd name="T73" fmla="*/ 10 h 80"/>
                <a:gd name="T74" fmla="*/ 2 w 74"/>
                <a:gd name="T75" fmla="*/ 10 h 80"/>
                <a:gd name="T76" fmla="*/ 2 w 74"/>
                <a:gd name="T77" fmla="*/ 10 h 80"/>
                <a:gd name="T78" fmla="*/ 2 w 74"/>
                <a:gd name="T79" fmla="*/ 10 h 80"/>
                <a:gd name="T80" fmla="*/ 2 w 74"/>
                <a:gd name="T81" fmla="*/ 10 h 80"/>
                <a:gd name="T82" fmla="*/ 2 w 74"/>
                <a:gd name="T83" fmla="*/ 10 h 80"/>
                <a:gd name="T84" fmla="*/ 2 w 74"/>
                <a:gd name="T85" fmla="*/ 10 h 80"/>
                <a:gd name="T86" fmla="*/ 2 w 74"/>
                <a:gd name="T87" fmla="*/ 10 h 80"/>
                <a:gd name="T88" fmla="*/ 2 w 74"/>
                <a:gd name="T89" fmla="*/ 10 h 80"/>
                <a:gd name="T90" fmla="*/ 2 w 74"/>
                <a:gd name="T91" fmla="*/ 10 h 80"/>
                <a:gd name="T92" fmla="*/ 2 w 74"/>
                <a:gd name="T93" fmla="*/ 10 h 80"/>
                <a:gd name="T94" fmla="*/ 2 w 74"/>
                <a:gd name="T95" fmla="*/ 10 h 80"/>
                <a:gd name="T96" fmla="*/ 2 w 74"/>
                <a:gd name="T97" fmla="*/ 10 h 80"/>
                <a:gd name="T98" fmla="*/ 2 w 74"/>
                <a:gd name="T99" fmla="*/ 10 h 80"/>
                <a:gd name="T100" fmla="*/ 2 w 74"/>
                <a:gd name="T101" fmla="*/ 10 h 80"/>
                <a:gd name="T102" fmla="*/ 2 w 74"/>
                <a:gd name="T103" fmla="*/ 10 h 80"/>
                <a:gd name="T104" fmla="*/ 2 w 74"/>
                <a:gd name="T105" fmla="*/ 10 h 80"/>
                <a:gd name="T106" fmla="*/ 2 w 74"/>
                <a:gd name="T107" fmla="*/ 10 h 8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74"/>
                <a:gd name="T163" fmla="*/ 0 h 80"/>
                <a:gd name="T164" fmla="*/ 74 w 74"/>
                <a:gd name="T165" fmla="*/ 80 h 8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74" h="80">
                  <a:moveTo>
                    <a:pt x="54" y="54"/>
                  </a:moveTo>
                  <a:lnTo>
                    <a:pt x="54" y="54"/>
                  </a:lnTo>
                  <a:lnTo>
                    <a:pt x="57" y="55"/>
                  </a:lnTo>
                  <a:lnTo>
                    <a:pt x="60" y="56"/>
                  </a:lnTo>
                  <a:lnTo>
                    <a:pt x="63" y="56"/>
                  </a:lnTo>
                  <a:lnTo>
                    <a:pt x="65" y="57"/>
                  </a:lnTo>
                  <a:lnTo>
                    <a:pt x="67" y="57"/>
                  </a:lnTo>
                  <a:lnTo>
                    <a:pt x="69" y="57"/>
                  </a:lnTo>
                  <a:lnTo>
                    <a:pt x="71" y="56"/>
                  </a:lnTo>
                  <a:lnTo>
                    <a:pt x="73" y="53"/>
                  </a:lnTo>
                  <a:lnTo>
                    <a:pt x="67" y="48"/>
                  </a:lnTo>
                  <a:lnTo>
                    <a:pt x="66" y="50"/>
                  </a:lnTo>
                  <a:lnTo>
                    <a:pt x="63" y="47"/>
                  </a:lnTo>
                  <a:lnTo>
                    <a:pt x="72" y="35"/>
                  </a:lnTo>
                  <a:lnTo>
                    <a:pt x="67" y="32"/>
                  </a:lnTo>
                  <a:lnTo>
                    <a:pt x="67" y="33"/>
                  </a:lnTo>
                  <a:lnTo>
                    <a:pt x="65" y="33"/>
                  </a:lnTo>
                  <a:lnTo>
                    <a:pt x="64" y="33"/>
                  </a:lnTo>
                  <a:lnTo>
                    <a:pt x="62" y="32"/>
                  </a:lnTo>
                  <a:lnTo>
                    <a:pt x="64" y="29"/>
                  </a:lnTo>
                  <a:lnTo>
                    <a:pt x="66" y="26"/>
                  </a:lnTo>
                  <a:lnTo>
                    <a:pt x="67" y="24"/>
                  </a:lnTo>
                  <a:lnTo>
                    <a:pt x="67" y="21"/>
                  </a:lnTo>
                  <a:lnTo>
                    <a:pt x="65" y="20"/>
                  </a:lnTo>
                  <a:lnTo>
                    <a:pt x="62" y="20"/>
                  </a:lnTo>
                  <a:lnTo>
                    <a:pt x="59" y="19"/>
                  </a:lnTo>
                  <a:lnTo>
                    <a:pt x="57" y="19"/>
                  </a:lnTo>
                  <a:lnTo>
                    <a:pt x="58" y="16"/>
                  </a:lnTo>
                  <a:lnTo>
                    <a:pt x="59" y="12"/>
                  </a:lnTo>
                  <a:lnTo>
                    <a:pt x="60" y="10"/>
                  </a:lnTo>
                  <a:lnTo>
                    <a:pt x="61" y="8"/>
                  </a:lnTo>
                  <a:lnTo>
                    <a:pt x="55" y="5"/>
                  </a:lnTo>
                  <a:lnTo>
                    <a:pt x="53" y="5"/>
                  </a:lnTo>
                  <a:lnTo>
                    <a:pt x="54" y="5"/>
                  </a:lnTo>
                  <a:lnTo>
                    <a:pt x="53" y="5"/>
                  </a:lnTo>
                  <a:lnTo>
                    <a:pt x="52" y="7"/>
                  </a:lnTo>
                  <a:lnTo>
                    <a:pt x="51" y="8"/>
                  </a:lnTo>
                  <a:lnTo>
                    <a:pt x="48" y="8"/>
                  </a:lnTo>
                  <a:lnTo>
                    <a:pt x="44" y="7"/>
                  </a:lnTo>
                  <a:lnTo>
                    <a:pt x="46" y="5"/>
                  </a:lnTo>
                  <a:lnTo>
                    <a:pt x="39" y="0"/>
                  </a:lnTo>
                  <a:lnTo>
                    <a:pt x="34" y="5"/>
                  </a:lnTo>
                  <a:lnTo>
                    <a:pt x="33" y="4"/>
                  </a:lnTo>
                  <a:lnTo>
                    <a:pt x="29" y="8"/>
                  </a:lnTo>
                  <a:lnTo>
                    <a:pt x="21" y="3"/>
                  </a:lnTo>
                  <a:lnTo>
                    <a:pt x="18" y="3"/>
                  </a:lnTo>
                  <a:lnTo>
                    <a:pt x="14" y="7"/>
                  </a:lnTo>
                  <a:lnTo>
                    <a:pt x="15" y="8"/>
                  </a:lnTo>
                  <a:lnTo>
                    <a:pt x="16" y="10"/>
                  </a:lnTo>
                  <a:lnTo>
                    <a:pt x="17" y="13"/>
                  </a:lnTo>
                  <a:lnTo>
                    <a:pt x="19" y="15"/>
                  </a:lnTo>
                  <a:lnTo>
                    <a:pt x="15" y="20"/>
                  </a:lnTo>
                  <a:lnTo>
                    <a:pt x="13" y="20"/>
                  </a:lnTo>
                  <a:lnTo>
                    <a:pt x="11" y="20"/>
                  </a:lnTo>
                  <a:lnTo>
                    <a:pt x="8" y="20"/>
                  </a:lnTo>
                  <a:lnTo>
                    <a:pt x="7" y="19"/>
                  </a:lnTo>
                  <a:lnTo>
                    <a:pt x="4" y="24"/>
                  </a:lnTo>
                  <a:lnTo>
                    <a:pt x="5" y="25"/>
                  </a:lnTo>
                  <a:lnTo>
                    <a:pt x="6" y="29"/>
                  </a:lnTo>
                  <a:lnTo>
                    <a:pt x="8" y="33"/>
                  </a:lnTo>
                  <a:lnTo>
                    <a:pt x="9" y="36"/>
                  </a:lnTo>
                  <a:lnTo>
                    <a:pt x="9" y="39"/>
                  </a:lnTo>
                  <a:lnTo>
                    <a:pt x="8" y="39"/>
                  </a:lnTo>
                  <a:lnTo>
                    <a:pt x="6" y="41"/>
                  </a:lnTo>
                  <a:lnTo>
                    <a:pt x="4" y="43"/>
                  </a:lnTo>
                  <a:lnTo>
                    <a:pt x="2" y="46"/>
                  </a:lnTo>
                  <a:lnTo>
                    <a:pt x="4" y="47"/>
                  </a:lnTo>
                  <a:lnTo>
                    <a:pt x="2" y="47"/>
                  </a:lnTo>
                  <a:lnTo>
                    <a:pt x="1" y="50"/>
                  </a:lnTo>
                  <a:lnTo>
                    <a:pt x="0" y="52"/>
                  </a:lnTo>
                  <a:lnTo>
                    <a:pt x="2" y="55"/>
                  </a:lnTo>
                  <a:lnTo>
                    <a:pt x="5" y="54"/>
                  </a:lnTo>
                  <a:lnTo>
                    <a:pt x="7" y="54"/>
                  </a:lnTo>
                  <a:lnTo>
                    <a:pt x="10" y="55"/>
                  </a:lnTo>
                  <a:lnTo>
                    <a:pt x="13" y="54"/>
                  </a:lnTo>
                  <a:lnTo>
                    <a:pt x="9" y="54"/>
                  </a:lnTo>
                  <a:lnTo>
                    <a:pt x="9" y="55"/>
                  </a:lnTo>
                  <a:lnTo>
                    <a:pt x="12" y="56"/>
                  </a:lnTo>
                  <a:lnTo>
                    <a:pt x="16" y="56"/>
                  </a:lnTo>
                  <a:lnTo>
                    <a:pt x="11" y="62"/>
                  </a:lnTo>
                  <a:lnTo>
                    <a:pt x="13" y="64"/>
                  </a:lnTo>
                  <a:lnTo>
                    <a:pt x="15" y="67"/>
                  </a:lnTo>
                  <a:lnTo>
                    <a:pt x="17" y="71"/>
                  </a:lnTo>
                  <a:lnTo>
                    <a:pt x="20" y="74"/>
                  </a:lnTo>
                  <a:lnTo>
                    <a:pt x="22" y="72"/>
                  </a:lnTo>
                  <a:lnTo>
                    <a:pt x="22" y="70"/>
                  </a:lnTo>
                  <a:lnTo>
                    <a:pt x="23" y="67"/>
                  </a:lnTo>
                  <a:lnTo>
                    <a:pt x="24" y="65"/>
                  </a:lnTo>
                  <a:lnTo>
                    <a:pt x="26" y="67"/>
                  </a:lnTo>
                  <a:lnTo>
                    <a:pt x="29" y="71"/>
                  </a:lnTo>
                  <a:lnTo>
                    <a:pt x="33" y="73"/>
                  </a:lnTo>
                  <a:lnTo>
                    <a:pt x="34" y="75"/>
                  </a:lnTo>
                  <a:lnTo>
                    <a:pt x="33" y="77"/>
                  </a:lnTo>
                  <a:lnTo>
                    <a:pt x="35" y="79"/>
                  </a:lnTo>
                  <a:lnTo>
                    <a:pt x="37" y="79"/>
                  </a:lnTo>
                  <a:lnTo>
                    <a:pt x="39" y="79"/>
                  </a:lnTo>
                  <a:lnTo>
                    <a:pt x="43" y="78"/>
                  </a:lnTo>
                  <a:lnTo>
                    <a:pt x="45" y="75"/>
                  </a:lnTo>
                  <a:lnTo>
                    <a:pt x="47" y="73"/>
                  </a:lnTo>
                  <a:lnTo>
                    <a:pt x="47" y="72"/>
                  </a:lnTo>
                  <a:lnTo>
                    <a:pt x="46" y="70"/>
                  </a:lnTo>
                  <a:lnTo>
                    <a:pt x="51" y="63"/>
                  </a:lnTo>
                  <a:lnTo>
                    <a:pt x="60" y="71"/>
                  </a:lnTo>
                  <a:lnTo>
                    <a:pt x="63" y="70"/>
                  </a:lnTo>
                  <a:lnTo>
                    <a:pt x="67" y="65"/>
                  </a:lnTo>
                  <a:lnTo>
                    <a:pt x="60" y="60"/>
                  </a:lnTo>
                  <a:lnTo>
                    <a:pt x="61" y="60"/>
                  </a:lnTo>
                  <a:lnTo>
                    <a:pt x="56" y="56"/>
                  </a:lnTo>
                  <a:lnTo>
                    <a:pt x="54" y="54"/>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752" name="Freeform 196"/>
            <p:cNvSpPr>
              <a:spLocks/>
            </p:cNvSpPr>
            <p:nvPr/>
          </p:nvSpPr>
          <p:spPr bwMode="auto">
            <a:xfrm>
              <a:off x="499" y="2670"/>
              <a:ext cx="55" cy="68"/>
            </a:xfrm>
            <a:custGeom>
              <a:avLst/>
              <a:gdLst>
                <a:gd name="T0" fmla="*/ 3 w 65"/>
                <a:gd name="T1" fmla="*/ 11 h 71"/>
                <a:gd name="T2" fmla="*/ 3 w 65"/>
                <a:gd name="T3" fmla="*/ 7 h 71"/>
                <a:gd name="T4" fmla="*/ 3 w 65"/>
                <a:gd name="T5" fmla="*/ 11 h 71"/>
                <a:gd name="T6" fmla="*/ 3 w 65"/>
                <a:gd name="T7" fmla="*/ 11 h 71"/>
                <a:gd name="T8" fmla="*/ 3 w 65"/>
                <a:gd name="T9" fmla="*/ 11 h 71"/>
                <a:gd name="T10" fmla="*/ 3 w 65"/>
                <a:gd name="T11" fmla="*/ 11 h 71"/>
                <a:gd name="T12" fmla="*/ 3 w 65"/>
                <a:gd name="T13" fmla="*/ 11 h 71"/>
                <a:gd name="T14" fmla="*/ 3 w 65"/>
                <a:gd name="T15" fmla="*/ 11 h 71"/>
                <a:gd name="T16" fmla="*/ 0 w 65"/>
                <a:gd name="T17" fmla="*/ 11 h 71"/>
                <a:gd name="T18" fmla="*/ 3 w 65"/>
                <a:gd name="T19" fmla="*/ 11 h 71"/>
                <a:gd name="T20" fmla="*/ 3 w 65"/>
                <a:gd name="T21" fmla="*/ 11 h 71"/>
                <a:gd name="T22" fmla="*/ 3 w 65"/>
                <a:gd name="T23" fmla="*/ 11 h 71"/>
                <a:gd name="T24" fmla="*/ 0 w 65"/>
                <a:gd name="T25" fmla="*/ 11 h 71"/>
                <a:gd name="T26" fmla="*/ 3 w 65"/>
                <a:gd name="T27" fmla="*/ 11 h 71"/>
                <a:gd name="T28" fmla="*/ 3 w 65"/>
                <a:gd name="T29" fmla="*/ 11 h 71"/>
                <a:gd name="T30" fmla="*/ 3 w 65"/>
                <a:gd name="T31" fmla="*/ 11 h 71"/>
                <a:gd name="T32" fmla="*/ 3 w 65"/>
                <a:gd name="T33" fmla="*/ 11 h 71"/>
                <a:gd name="T34" fmla="*/ 3 w 65"/>
                <a:gd name="T35" fmla="*/ 11 h 71"/>
                <a:gd name="T36" fmla="*/ 3 w 65"/>
                <a:gd name="T37" fmla="*/ 11 h 71"/>
                <a:gd name="T38" fmla="*/ 3 w 65"/>
                <a:gd name="T39" fmla="*/ 11 h 71"/>
                <a:gd name="T40" fmla="*/ 3 w 65"/>
                <a:gd name="T41" fmla="*/ 11 h 71"/>
                <a:gd name="T42" fmla="*/ 3 w 65"/>
                <a:gd name="T43" fmla="*/ 11 h 71"/>
                <a:gd name="T44" fmla="*/ 3 w 65"/>
                <a:gd name="T45" fmla="*/ 11 h 71"/>
                <a:gd name="T46" fmla="*/ 3 w 65"/>
                <a:gd name="T47" fmla="*/ 11 h 71"/>
                <a:gd name="T48" fmla="*/ 3 w 65"/>
                <a:gd name="T49" fmla="*/ 11 h 71"/>
                <a:gd name="T50" fmla="*/ 3 w 65"/>
                <a:gd name="T51" fmla="*/ 11 h 71"/>
                <a:gd name="T52" fmla="*/ 3 w 65"/>
                <a:gd name="T53" fmla="*/ 11 h 71"/>
                <a:gd name="T54" fmla="*/ 3 w 65"/>
                <a:gd name="T55" fmla="*/ 11 h 71"/>
                <a:gd name="T56" fmla="*/ 3 w 65"/>
                <a:gd name="T57" fmla="*/ 11 h 71"/>
                <a:gd name="T58" fmla="*/ 3 w 65"/>
                <a:gd name="T59" fmla="*/ 11 h 71"/>
                <a:gd name="T60" fmla="*/ 3 w 65"/>
                <a:gd name="T61" fmla="*/ 11 h 71"/>
                <a:gd name="T62" fmla="*/ 3 w 65"/>
                <a:gd name="T63" fmla="*/ 11 h 71"/>
                <a:gd name="T64" fmla="*/ 3 w 65"/>
                <a:gd name="T65" fmla="*/ 11 h 71"/>
                <a:gd name="T66" fmla="*/ 3 w 65"/>
                <a:gd name="T67" fmla="*/ 11 h 71"/>
                <a:gd name="T68" fmla="*/ 3 w 65"/>
                <a:gd name="T69" fmla="*/ 11 h 71"/>
                <a:gd name="T70" fmla="*/ 3 w 65"/>
                <a:gd name="T71" fmla="*/ 11 h 71"/>
                <a:gd name="T72" fmla="*/ 3 w 65"/>
                <a:gd name="T73" fmla="*/ 11 h 71"/>
                <a:gd name="T74" fmla="*/ 3 w 65"/>
                <a:gd name="T75" fmla="*/ 11 h 71"/>
                <a:gd name="T76" fmla="*/ 3 w 65"/>
                <a:gd name="T77" fmla="*/ 11 h 71"/>
                <a:gd name="T78" fmla="*/ 3 w 65"/>
                <a:gd name="T79" fmla="*/ 11 h 71"/>
                <a:gd name="T80" fmla="*/ 3 w 65"/>
                <a:gd name="T81" fmla="*/ 11 h 71"/>
                <a:gd name="T82" fmla="*/ 3 w 65"/>
                <a:gd name="T83" fmla="*/ 11 h 71"/>
                <a:gd name="T84" fmla="*/ 3 w 65"/>
                <a:gd name="T85" fmla="*/ 8 h 71"/>
                <a:gd name="T86" fmla="*/ 3 w 65"/>
                <a:gd name="T87" fmla="*/ 6 h 71"/>
                <a:gd name="T88" fmla="*/ 3 w 65"/>
                <a:gd name="T89" fmla="*/ 3 h 71"/>
                <a:gd name="T90" fmla="*/ 3 w 65"/>
                <a:gd name="T91" fmla="*/ 3 h 71"/>
                <a:gd name="T92" fmla="*/ 3 w 65"/>
                <a:gd name="T93" fmla="*/ 6 h 71"/>
                <a:gd name="T94" fmla="*/ 3 w 65"/>
                <a:gd name="T95" fmla="*/ 10 h 71"/>
                <a:gd name="T96" fmla="*/ 3 w 65"/>
                <a:gd name="T97" fmla="*/ 0 h 71"/>
                <a:gd name="T98" fmla="*/ 3 w 65"/>
                <a:gd name="T99" fmla="*/ 8 h 71"/>
                <a:gd name="T100" fmla="*/ 3 w 65"/>
                <a:gd name="T101" fmla="*/ 11 h 7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65"/>
                <a:gd name="T154" fmla="*/ 0 h 71"/>
                <a:gd name="T155" fmla="*/ 65 w 65"/>
                <a:gd name="T156" fmla="*/ 71 h 7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65" h="71">
                  <a:moveTo>
                    <a:pt x="23" y="16"/>
                  </a:moveTo>
                  <a:lnTo>
                    <a:pt x="19" y="12"/>
                  </a:lnTo>
                  <a:lnTo>
                    <a:pt x="17" y="9"/>
                  </a:lnTo>
                  <a:lnTo>
                    <a:pt x="13" y="7"/>
                  </a:lnTo>
                  <a:lnTo>
                    <a:pt x="8" y="8"/>
                  </a:lnTo>
                  <a:lnTo>
                    <a:pt x="12" y="15"/>
                  </a:lnTo>
                  <a:lnTo>
                    <a:pt x="13" y="14"/>
                  </a:lnTo>
                  <a:lnTo>
                    <a:pt x="14" y="18"/>
                  </a:lnTo>
                  <a:lnTo>
                    <a:pt x="3" y="22"/>
                  </a:lnTo>
                  <a:lnTo>
                    <a:pt x="5" y="28"/>
                  </a:lnTo>
                  <a:lnTo>
                    <a:pt x="6" y="28"/>
                  </a:lnTo>
                  <a:lnTo>
                    <a:pt x="7" y="28"/>
                  </a:lnTo>
                  <a:lnTo>
                    <a:pt x="8" y="28"/>
                  </a:lnTo>
                  <a:lnTo>
                    <a:pt x="8" y="29"/>
                  </a:lnTo>
                  <a:lnTo>
                    <a:pt x="7" y="30"/>
                  </a:lnTo>
                  <a:lnTo>
                    <a:pt x="4" y="32"/>
                  </a:lnTo>
                  <a:lnTo>
                    <a:pt x="1" y="33"/>
                  </a:lnTo>
                  <a:lnTo>
                    <a:pt x="0" y="35"/>
                  </a:lnTo>
                  <a:lnTo>
                    <a:pt x="1" y="37"/>
                  </a:lnTo>
                  <a:lnTo>
                    <a:pt x="4" y="38"/>
                  </a:lnTo>
                  <a:lnTo>
                    <a:pt x="6" y="40"/>
                  </a:lnTo>
                  <a:lnTo>
                    <a:pt x="7" y="41"/>
                  </a:lnTo>
                  <a:lnTo>
                    <a:pt x="5" y="42"/>
                  </a:lnTo>
                  <a:lnTo>
                    <a:pt x="3" y="44"/>
                  </a:lnTo>
                  <a:lnTo>
                    <a:pt x="1" y="46"/>
                  </a:lnTo>
                  <a:lnTo>
                    <a:pt x="0" y="48"/>
                  </a:lnTo>
                  <a:lnTo>
                    <a:pt x="2" y="52"/>
                  </a:lnTo>
                  <a:lnTo>
                    <a:pt x="5" y="52"/>
                  </a:lnTo>
                  <a:lnTo>
                    <a:pt x="4" y="52"/>
                  </a:lnTo>
                  <a:lnTo>
                    <a:pt x="6" y="52"/>
                  </a:lnTo>
                  <a:lnTo>
                    <a:pt x="7" y="51"/>
                  </a:lnTo>
                  <a:lnTo>
                    <a:pt x="9" y="52"/>
                  </a:lnTo>
                  <a:lnTo>
                    <a:pt x="10" y="55"/>
                  </a:lnTo>
                  <a:lnTo>
                    <a:pt x="9" y="56"/>
                  </a:lnTo>
                  <a:lnTo>
                    <a:pt x="12" y="63"/>
                  </a:lnTo>
                  <a:lnTo>
                    <a:pt x="19" y="62"/>
                  </a:lnTo>
                  <a:lnTo>
                    <a:pt x="20" y="63"/>
                  </a:lnTo>
                  <a:lnTo>
                    <a:pt x="24" y="61"/>
                  </a:lnTo>
                  <a:lnTo>
                    <a:pt x="28" y="68"/>
                  </a:lnTo>
                  <a:lnTo>
                    <a:pt x="30" y="70"/>
                  </a:lnTo>
                  <a:lnTo>
                    <a:pt x="35" y="67"/>
                  </a:lnTo>
                  <a:lnTo>
                    <a:pt x="35" y="66"/>
                  </a:lnTo>
                  <a:lnTo>
                    <a:pt x="35" y="64"/>
                  </a:lnTo>
                  <a:lnTo>
                    <a:pt x="36" y="63"/>
                  </a:lnTo>
                  <a:lnTo>
                    <a:pt x="35" y="60"/>
                  </a:lnTo>
                  <a:lnTo>
                    <a:pt x="41" y="58"/>
                  </a:lnTo>
                  <a:lnTo>
                    <a:pt x="41" y="59"/>
                  </a:lnTo>
                  <a:lnTo>
                    <a:pt x="43" y="60"/>
                  </a:lnTo>
                  <a:lnTo>
                    <a:pt x="44" y="61"/>
                  </a:lnTo>
                  <a:lnTo>
                    <a:pt x="45" y="62"/>
                  </a:lnTo>
                  <a:lnTo>
                    <a:pt x="50" y="59"/>
                  </a:lnTo>
                  <a:lnTo>
                    <a:pt x="49" y="58"/>
                  </a:lnTo>
                  <a:lnTo>
                    <a:pt x="50" y="54"/>
                  </a:lnTo>
                  <a:lnTo>
                    <a:pt x="50" y="51"/>
                  </a:lnTo>
                  <a:lnTo>
                    <a:pt x="50" y="48"/>
                  </a:lnTo>
                  <a:lnTo>
                    <a:pt x="51" y="46"/>
                  </a:lnTo>
                  <a:lnTo>
                    <a:pt x="53" y="46"/>
                  </a:lnTo>
                  <a:lnTo>
                    <a:pt x="56" y="46"/>
                  </a:lnTo>
                  <a:lnTo>
                    <a:pt x="57" y="45"/>
                  </a:lnTo>
                  <a:lnTo>
                    <a:pt x="59" y="44"/>
                  </a:lnTo>
                  <a:lnTo>
                    <a:pt x="59" y="42"/>
                  </a:lnTo>
                  <a:lnTo>
                    <a:pt x="60" y="41"/>
                  </a:lnTo>
                  <a:lnTo>
                    <a:pt x="63" y="41"/>
                  </a:lnTo>
                  <a:lnTo>
                    <a:pt x="64" y="39"/>
                  </a:lnTo>
                  <a:lnTo>
                    <a:pt x="64" y="37"/>
                  </a:lnTo>
                  <a:lnTo>
                    <a:pt x="62" y="36"/>
                  </a:lnTo>
                  <a:lnTo>
                    <a:pt x="59" y="35"/>
                  </a:lnTo>
                  <a:lnTo>
                    <a:pt x="57" y="33"/>
                  </a:lnTo>
                  <a:lnTo>
                    <a:pt x="56" y="33"/>
                  </a:lnTo>
                  <a:lnTo>
                    <a:pt x="57" y="35"/>
                  </a:lnTo>
                  <a:lnTo>
                    <a:pt x="57" y="34"/>
                  </a:lnTo>
                  <a:lnTo>
                    <a:pt x="57" y="32"/>
                  </a:lnTo>
                  <a:lnTo>
                    <a:pt x="54" y="29"/>
                  </a:lnTo>
                  <a:lnTo>
                    <a:pt x="59" y="28"/>
                  </a:lnTo>
                  <a:lnTo>
                    <a:pt x="59" y="25"/>
                  </a:lnTo>
                  <a:lnTo>
                    <a:pt x="59" y="22"/>
                  </a:lnTo>
                  <a:lnTo>
                    <a:pt x="59" y="18"/>
                  </a:lnTo>
                  <a:lnTo>
                    <a:pt x="57" y="15"/>
                  </a:lnTo>
                  <a:lnTo>
                    <a:pt x="57" y="17"/>
                  </a:lnTo>
                  <a:lnTo>
                    <a:pt x="55" y="18"/>
                  </a:lnTo>
                  <a:lnTo>
                    <a:pt x="54" y="19"/>
                  </a:lnTo>
                  <a:lnTo>
                    <a:pt x="51" y="20"/>
                  </a:lnTo>
                  <a:lnTo>
                    <a:pt x="51" y="18"/>
                  </a:lnTo>
                  <a:lnTo>
                    <a:pt x="50" y="14"/>
                  </a:lnTo>
                  <a:lnTo>
                    <a:pt x="49" y="10"/>
                  </a:lnTo>
                  <a:lnTo>
                    <a:pt x="48" y="8"/>
                  </a:lnTo>
                  <a:lnTo>
                    <a:pt x="50" y="7"/>
                  </a:lnTo>
                  <a:lnTo>
                    <a:pt x="49" y="6"/>
                  </a:lnTo>
                  <a:lnTo>
                    <a:pt x="47" y="5"/>
                  </a:lnTo>
                  <a:lnTo>
                    <a:pt x="45" y="3"/>
                  </a:lnTo>
                  <a:lnTo>
                    <a:pt x="42" y="3"/>
                  </a:lnTo>
                  <a:lnTo>
                    <a:pt x="40" y="3"/>
                  </a:lnTo>
                  <a:lnTo>
                    <a:pt x="38" y="5"/>
                  </a:lnTo>
                  <a:lnTo>
                    <a:pt x="36" y="6"/>
                  </a:lnTo>
                  <a:lnTo>
                    <a:pt x="37" y="7"/>
                  </a:lnTo>
                  <a:lnTo>
                    <a:pt x="30" y="10"/>
                  </a:lnTo>
                  <a:lnTo>
                    <a:pt x="26" y="1"/>
                  </a:lnTo>
                  <a:lnTo>
                    <a:pt x="24" y="0"/>
                  </a:lnTo>
                  <a:lnTo>
                    <a:pt x="19" y="3"/>
                  </a:lnTo>
                  <a:lnTo>
                    <a:pt x="22" y="8"/>
                  </a:lnTo>
                  <a:lnTo>
                    <a:pt x="20" y="8"/>
                  </a:lnTo>
                  <a:lnTo>
                    <a:pt x="23" y="14"/>
                  </a:lnTo>
                  <a:lnTo>
                    <a:pt x="23" y="16"/>
                  </a:lnTo>
                </a:path>
              </a:pathLst>
            </a:custGeom>
            <a:solidFill>
              <a:srgbClr val="FF606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753" name="Freeform 197"/>
            <p:cNvSpPr>
              <a:spLocks/>
            </p:cNvSpPr>
            <p:nvPr/>
          </p:nvSpPr>
          <p:spPr bwMode="auto">
            <a:xfrm>
              <a:off x="499" y="2670"/>
              <a:ext cx="58" cy="73"/>
            </a:xfrm>
            <a:custGeom>
              <a:avLst/>
              <a:gdLst>
                <a:gd name="T0" fmla="*/ 2 w 70"/>
                <a:gd name="T1" fmla="*/ 9 h 77"/>
                <a:gd name="T2" fmla="*/ 2 w 70"/>
                <a:gd name="T3" fmla="*/ 9 h 77"/>
                <a:gd name="T4" fmla="*/ 2 w 70"/>
                <a:gd name="T5" fmla="*/ 9 h 77"/>
                <a:gd name="T6" fmla="*/ 2 w 70"/>
                <a:gd name="T7" fmla="*/ 9 h 77"/>
                <a:gd name="T8" fmla="*/ 2 w 70"/>
                <a:gd name="T9" fmla="*/ 9 h 77"/>
                <a:gd name="T10" fmla="*/ 2 w 70"/>
                <a:gd name="T11" fmla="*/ 9 h 77"/>
                <a:gd name="T12" fmla="*/ 2 w 70"/>
                <a:gd name="T13" fmla="*/ 9 h 77"/>
                <a:gd name="T14" fmla="*/ 2 w 70"/>
                <a:gd name="T15" fmla="*/ 9 h 77"/>
                <a:gd name="T16" fmla="*/ 1 w 70"/>
                <a:gd name="T17" fmla="*/ 9 h 77"/>
                <a:gd name="T18" fmla="*/ 1 w 70"/>
                <a:gd name="T19" fmla="*/ 9 h 77"/>
                <a:gd name="T20" fmla="*/ 2 w 70"/>
                <a:gd name="T21" fmla="*/ 9 h 77"/>
                <a:gd name="T22" fmla="*/ 2 w 70"/>
                <a:gd name="T23" fmla="*/ 9 h 77"/>
                <a:gd name="T24" fmla="*/ 1 w 70"/>
                <a:gd name="T25" fmla="*/ 9 h 77"/>
                <a:gd name="T26" fmla="*/ 2 w 70"/>
                <a:gd name="T27" fmla="*/ 9 h 77"/>
                <a:gd name="T28" fmla="*/ 2 w 70"/>
                <a:gd name="T29" fmla="*/ 9 h 77"/>
                <a:gd name="T30" fmla="*/ 2 w 70"/>
                <a:gd name="T31" fmla="*/ 9 h 77"/>
                <a:gd name="T32" fmla="*/ 2 w 70"/>
                <a:gd name="T33" fmla="*/ 9 h 77"/>
                <a:gd name="T34" fmla="*/ 2 w 70"/>
                <a:gd name="T35" fmla="*/ 9 h 77"/>
                <a:gd name="T36" fmla="*/ 2 w 70"/>
                <a:gd name="T37" fmla="*/ 9 h 77"/>
                <a:gd name="T38" fmla="*/ 2 w 70"/>
                <a:gd name="T39" fmla="*/ 9 h 77"/>
                <a:gd name="T40" fmla="*/ 2 w 70"/>
                <a:gd name="T41" fmla="*/ 9 h 77"/>
                <a:gd name="T42" fmla="*/ 2 w 70"/>
                <a:gd name="T43" fmla="*/ 9 h 77"/>
                <a:gd name="T44" fmla="*/ 2 w 70"/>
                <a:gd name="T45" fmla="*/ 9 h 77"/>
                <a:gd name="T46" fmla="*/ 2 w 70"/>
                <a:gd name="T47" fmla="*/ 9 h 77"/>
                <a:gd name="T48" fmla="*/ 2 w 70"/>
                <a:gd name="T49" fmla="*/ 9 h 77"/>
                <a:gd name="T50" fmla="*/ 2 w 70"/>
                <a:gd name="T51" fmla="*/ 9 h 77"/>
                <a:gd name="T52" fmla="*/ 2 w 70"/>
                <a:gd name="T53" fmla="*/ 9 h 77"/>
                <a:gd name="T54" fmla="*/ 2 w 70"/>
                <a:gd name="T55" fmla="*/ 9 h 77"/>
                <a:gd name="T56" fmla="*/ 2 w 70"/>
                <a:gd name="T57" fmla="*/ 9 h 77"/>
                <a:gd name="T58" fmla="*/ 2 w 70"/>
                <a:gd name="T59" fmla="*/ 9 h 77"/>
                <a:gd name="T60" fmla="*/ 2 w 70"/>
                <a:gd name="T61" fmla="*/ 9 h 77"/>
                <a:gd name="T62" fmla="*/ 2 w 70"/>
                <a:gd name="T63" fmla="*/ 9 h 77"/>
                <a:gd name="T64" fmla="*/ 2 w 70"/>
                <a:gd name="T65" fmla="*/ 9 h 77"/>
                <a:gd name="T66" fmla="*/ 2 w 70"/>
                <a:gd name="T67" fmla="*/ 9 h 77"/>
                <a:gd name="T68" fmla="*/ 2 w 70"/>
                <a:gd name="T69" fmla="*/ 9 h 77"/>
                <a:gd name="T70" fmla="*/ 2 w 70"/>
                <a:gd name="T71" fmla="*/ 9 h 77"/>
                <a:gd name="T72" fmla="*/ 2 w 70"/>
                <a:gd name="T73" fmla="*/ 9 h 77"/>
                <a:gd name="T74" fmla="*/ 2 w 70"/>
                <a:gd name="T75" fmla="*/ 9 h 77"/>
                <a:gd name="T76" fmla="*/ 2 w 70"/>
                <a:gd name="T77" fmla="*/ 9 h 77"/>
                <a:gd name="T78" fmla="*/ 2 w 70"/>
                <a:gd name="T79" fmla="*/ 9 h 77"/>
                <a:gd name="T80" fmla="*/ 2 w 70"/>
                <a:gd name="T81" fmla="*/ 9 h 77"/>
                <a:gd name="T82" fmla="*/ 2 w 70"/>
                <a:gd name="T83" fmla="*/ 9 h 77"/>
                <a:gd name="T84" fmla="*/ 2 w 70"/>
                <a:gd name="T85" fmla="*/ 9 h 77"/>
                <a:gd name="T86" fmla="*/ 2 w 70"/>
                <a:gd name="T87" fmla="*/ 9 h 77"/>
                <a:gd name="T88" fmla="*/ 2 w 70"/>
                <a:gd name="T89" fmla="*/ 6 h 77"/>
                <a:gd name="T90" fmla="*/ 2 w 70"/>
                <a:gd name="T91" fmla="*/ 3 h 77"/>
                <a:gd name="T92" fmla="*/ 2 w 70"/>
                <a:gd name="T93" fmla="*/ 3 h 77"/>
                <a:gd name="T94" fmla="*/ 2 w 70"/>
                <a:gd name="T95" fmla="*/ 7 h 77"/>
                <a:gd name="T96" fmla="*/ 2 w 70"/>
                <a:gd name="T97" fmla="*/ 9 h 77"/>
                <a:gd name="T98" fmla="*/ 2 w 70"/>
                <a:gd name="T99" fmla="*/ 0 h 77"/>
                <a:gd name="T100" fmla="*/ 2 w 70"/>
                <a:gd name="T101" fmla="*/ 9 h 77"/>
                <a:gd name="T102" fmla="*/ 2 w 70"/>
                <a:gd name="T103" fmla="*/ 9 h 7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70"/>
                <a:gd name="T157" fmla="*/ 0 h 77"/>
                <a:gd name="T158" fmla="*/ 70 w 70"/>
                <a:gd name="T159" fmla="*/ 77 h 7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70" h="77">
                  <a:moveTo>
                    <a:pt x="24" y="17"/>
                  </a:moveTo>
                  <a:lnTo>
                    <a:pt x="24" y="17"/>
                  </a:lnTo>
                  <a:lnTo>
                    <a:pt x="21" y="13"/>
                  </a:lnTo>
                  <a:lnTo>
                    <a:pt x="18" y="10"/>
                  </a:lnTo>
                  <a:lnTo>
                    <a:pt x="14" y="8"/>
                  </a:lnTo>
                  <a:lnTo>
                    <a:pt x="9" y="9"/>
                  </a:lnTo>
                  <a:lnTo>
                    <a:pt x="13" y="16"/>
                  </a:lnTo>
                  <a:lnTo>
                    <a:pt x="14" y="15"/>
                  </a:lnTo>
                  <a:lnTo>
                    <a:pt x="15" y="19"/>
                  </a:lnTo>
                  <a:lnTo>
                    <a:pt x="3" y="24"/>
                  </a:lnTo>
                  <a:lnTo>
                    <a:pt x="5" y="30"/>
                  </a:lnTo>
                  <a:lnTo>
                    <a:pt x="6" y="30"/>
                  </a:lnTo>
                  <a:lnTo>
                    <a:pt x="7" y="30"/>
                  </a:lnTo>
                  <a:lnTo>
                    <a:pt x="8" y="30"/>
                  </a:lnTo>
                  <a:lnTo>
                    <a:pt x="8" y="31"/>
                  </a:lnTo>
                  <a:lnTo>
                    <a:pt x="7" y="33"/>
                  </a:lnTo>
                  <a:lnTo>
                    <a:pt x="4" y="35"/>
                  </a:lnTo>
                  <a:lnTo>
                    <a:pt x="1" y="36"/>
                  </a:lnTo>
                  <a:lnTo>
                    <a:pt x="0" y="38"/>
                  </a:lnTo>
                  <a:lnTo>
                    <a:pt x="1" y="40"/>
                  </a:lnTo>
                  <a:lnTo>
                    <a:pt x="4" y="41"/>
                  </a:lnTo>
                  <a:lnTo>
                    <a:pt x="6" y="43"/>
                  </a:lnTo>
                  <a:lnTo>
                    <a:pt x="7" y="44"/>
                  </a:lnTo>
                  <a:lnTo>
                    <a:pt x="5" y="46"/>
                  </a:lnTo>
                  <a:lnTo>
                    <a:pt x="3" y="48"/>
                  </a:lnTo>
                  <a:lnTo>
                    <a:pt x="1" y="50"/>
                  </a:lnTo>
                  <a:lnTo>
                    <a:pt x="0" y="52"/>
                  </a:lnTo>
                  <a:lnTo>
                    <a:pt x="2" y="56"/>
                  </a:lnTo>
                  <a:lnTo>
                    <a:pt x="5" y="57"/>
                  </a:lnTo>
                  <a:lnTo>
                    <a:pt x="4" y="57"/>
                  </a:lnTo>
                  <a:lnTo>
                    <a:pt x="4" y="56"/>
                  </a:lnTo>
                  <a:lnTo>
                    <a:pt x="6" y="56"/>
                  </a:lnTo>
                  <a:lnTo>
                    <a:pt x="7" y="55"/>
                  </a:lnTo>
                  <a:lnTo>
                    <a:pt x="10" y="57"/>
                  </a:lnTo>
                  <a:lnTo>
                    <a:pt x="11" y="60"/>
                  </a:lnTo>
                  <a:lnTo>
                    <a:pt x="10" y="61"/>
                  </a:lnTo>
                  <a:lnTo>
                    <a:pt x="13" y="68"/>
                  </a:lnTo>
                  <a:lnTo>
                    <a:pt x="21" y="67"/>
                  </a:lnTo>
                  <a:lnTo>
                    <a:pt x="21" y="68"/>
                  </a:lnTo>
                  <a:lnTo>
                    <a:pt x="26" y="66"/>
                  </a:lnTo>
                  <a:lnTo>
                    <a:pt x="30" y="74"/>
                  </a:lnTo>
                  <a:lnTo>
                    <a:pt x="32" y="76"/>
                  </a:lnTo>
                  <a:lnTo>
                    <a:pt x="38" y="73"/>
                  </a:lnTo>
                  <a:lnTo>
                    <a:pt x="38" y="72"/>
                  </a:lnTo>
                  <a:lnTo>
                    <a:pt x="38" y="69"/>
                  </a:lnTo>
                  <a:lnTo>
                    <a:pt x="39" y="68"/>
                  </a:lnTo>
                  <a:lnTo>
                    <a:pt x="38" y="65"/>
                  </a:lnTo>
                  <a:lnTo>
                    <a:pt x="44" y="63"/>
                  </a:lnTo>
                  <a:lnTo>
                    <a:pt x="45" y="64"/>
                  </a:lnTo>
                  <a:lnTo>
                    <a:pt x="47" y="65"/>
                  </a:lnTo>
                  <a:lnTo>
                    <a:pt x="48" y="66"/>
                  </a:lnTo>
                  <a:lnTo>
                    <a:pt x="49" y="67"/>
                  </a:lnTo>
                  <a:lnTo>
                    <a:pt x="54" y="64"/>
                  </a:lnTo>
                  <a:lnTo>
                    <a:pt x="53" y="63"/>
                  </a:lnTo>
                  <a:lnTo>
                    <a:pt x="54" y="59"/>
                  </a:lnTo>
                  <a:lnTo>
                    <a:pt x="54" y="55"/>
                  </a:lnTo>
                  <a:lnTo>
                    <a:pt x="54" y="52"/>
                  </a:lnTo>
                  <a:lnTo>
                    <a:pt x="55" y="50"/>
                  </a:lnTo>
                  <a:lnTo>
                    <a:pt x="57" y="50"/>
                  </a:lnTo>
                  <a:lnTo>
                    <a:pt x="60" y="50"/>
                  </a:lnTo>
                  <a:lnTo>
                    <a:pt x="63" y="49"/>
                  </a:lnTo>
                  <a:lnTo>
                    <a:pt x="64" y="48"/>
                  </a:lnTo>
                  <a:lnTo>
                    <a:pt x="64" y="46"/>
                  </a:lnTo>
                  <a:lnTo>
                    <a:pt x="65" y="45"/>
                  </a:lnTo>
                  <a:lnTo>
                    <a:pt x="68" y="44"/>
                  </a:lnTo>
                  <a:lnTo>
                    <a:pt x="69" y="42"/>
                  </a:lnTo>
                  <a:lnTo>
                    <a:pt x="69" y="40"/>
                  </a:lnTo>
                  <a:lnTo>
                    <a:pt x="67" y="39"/>
                  </a:lnTo>
                  <a:lnTo>
                    <a:pt x="64" y="38"/>
                  </a:lnTo>
                  <a:lnTo>
                    <a:pt x="62" y="36"/>
                  </a:lnTo>
                  <a:lnTo>
                    <a:pt x="60" y="36"/>
                  </a:lnTo>
                  <a:lnTo>
                    <a:pt x="63" y="38"/>
                  </a:lnTo>
                  <a:lnTo>
                    <a:pt x="63" y="37"/>
                  </a:lnTo>
                  <a:lnTo>
                    <a:pt x="62" y="35"/>
                  </a:lnTo>
                  <a:lnTo>
                    <a:pt x="58" y="32"/>
                  </a:lnTo>
                  <a:lnTo>
                    <a:pt x="64" y="30"/>
                  </a:lnTo>
                  <a:lnTo>
                    <a:pt x="64" y="27"/>
                  </a:lnTo>
                  <a:lnTo>
                    <a:pt x="64" y="24"/>
                  </a:lnTo>
                  <a:lnTo>
                    <a:pt x="64" y="20"/>
                  </a:lnTo>
                  <a:lnTo>
                    <a:pt x="63" y="16"/>
                  </a:lnTo>
                  <a:lnTo>
                    <a:pt x="61" y="18"/>
                  </a:lnTo>
                  <a:lnTo>
                    <a:pt x="59" y="19"/>
                  </a:lnTo>
                  <a:lnTo>
                    <a:pt x="58" y="21"/>
                  </a:lnTo>
                  <a:lnTo>
                    <a:pt x="55" y="22"/>
                  </a:lnTo>
                  <a:lnTo>
                    <a:pt x="55" y="20"/>
                  </a:lnTo>
                  <a:lnTo>
                    <a:pt x="54" y="15"/>
                  </a:lnTo>
                  <a:lnTo>
                    <a:pt x="53" y="11"/>
                  </a:lnTo>
                  <a:lnTo>
                    <a:pt x="52" y="9"/>
                  </a:lnTo>
                  <a:lnTo>
                    <a:pt x="54" y="8"/>
                  </a:lnTo>
                  <a:lnTo>
                    <a:pt x="53" y="6"/>
                  </a:lnTo>
                  <a:lnTo>
                    <a:pt x="51" y="5"/>
                  </a:lnTo>
                  <a:lnTo>
                    <a:pt x="49" y="3"/>
                  </a:lnTo>
                  <a:lnTo>
                    <a:pt x="46" y="3"/>
                  </a:lnTo>
                  <a:lnTo>
                    <a:pt x="43" y="3"/>
                  </a:lnTo>
                  <a:lnTo>
                    <a:pt x="41" y="5"/>
                  </a:lnTo>
                  <a:lnTo>
                    <a:pt x="39" y="7"/>
                  </a:lnTo>
                  <a:lnTo>
                    <a:pt x="40" y="8"/>
                  </a:lnTo>
                  <a:lnTo>
                    <a:pt x="32" y="11"/>
                  </a:lnTo>
                  <a:lnTo>
                    <a:pt x="28" y="1"/>
                  </a:lnTo>
                  <a:lnTo>
                    <a:pt x="25" y="0"/>
                  </a:lnTo>
                  <a:lnTo>
                    <a:pt x="21" y="3"/>
                  </a:lnTo>
                  <a:lnTo>
                    <a:pt x="23" y="9"/>
                  </a:lnTo>
                  <a:lnTo>
                    <a:pt x="21" y="9"/>
                  </a:lnTo>
                  <a:lnTo>
                    <a:pt x="24" y="15"/>
                  </a:lnTo>
                  <a:lnTo>
                    <a:pt x="24" y="17"/>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754" name="Freeform 198"/>
            <p:cNvSpPr>
              <a:spLocks/>
            </p:cNvSpPr>
            <p:nvPr/>
          </p:nvSpPr>
          <p:spPr bwMode="auto">
            <a:xfrm>
              <a:off x="1019" y="2679"/>
              <a:ext cx="54" cy="68"/>
            </a:xfrm>
            <a:custGeom>
              <a:avLst/>
              <a:gdLst>
                <a:gd name="T0" fmla="*/ 2 w 66"/>
                <a:gd name="T1" fmla="*/ 12 h 70"/>
                <a:gd name="T2" fmla="*/ 2 w 66"/>
                <a:gd name="T3" fmla="*/ 7 h 70"/>
                <a:gd name="T4" fmla="*/ 2 w 66"/>
                <a:gd name="T5" fmla="*/ 15 h 70"/>
                <a:gd name="T6" fmla="*/ 2 w 66"/>
                <a:gd name="T7" fmla="*/ 17 h 70"/>
                <a:gd name="T8" fmla="*/ 2 w 66"/>
                <a:gd name="T9" fmla="*/ 17 h 70"/>
                <a:gd name="T10" fmla="*/ 2 w 66"/>
                <a:gd name="T11" fmla="*/ 17 h 70"/>
                <a:gd name="T12" fmla="*/ 2 w 66"/>
                <a:gd name="T13" fmla="*/ 17 h 70"/>
                <a:gd name="T14" fmla="*/ 2 w 66"/>
                <a:gd name="T15" fmla="*/ 17 h 70"/>
                <a:gd name="T16" fmla="*/ 0 w 66"/>
                <a:gd name="T17" fmla="*/ 17 h 70"/>
                <a:gd name="T18" fmla="*/ 2 w 66"/>
                <a:gd name="T19" fmla="*/ 17 h 70"/>
                <a:gd name="T20" fmla="*/ 2 w 66"/>
                <a:gd name="T21" fmla="*/ 17 h 70"/>
                <a:gd name="T22" fmla="*/ 2 w 66"/>
                <a:gd name="T23" fmla="*/ 17 h 70"/>
                <a:gd name="T24" fmla="*/ 0 w 66"/>
                <a:gd name="T25" fmla="*/ 17 h 70"/>
                <a:gd name="T26" fmla="*/ 2 w 66"/>
                <a:gd name="T27" fmla="*/ 17 h 70"/>
                <a:gd name="T28" fmla="*/ 2 w 66"/>
                <a:gd name="T29" fmla="*/ 17 h 70"/>
                <a:gd name="T30" fmla="*/ 2 w 66"/>
                <a:gd name="T31" fmla="*/ 17 h 70"/>
                <a:gd name="T32" fmla="*/ 2 w 66"/>
                <a:gd name="T33" fmla="*/ 17 h 70"/>
                <a:gd name="T34" fmla="*/ 2 w 66"/>
                <a:gd name="T35" fmla="*/ 17 h 70"/>
                <a:gd name="T36" fmla="*/ 2 w 66"/>
                <a:gd name="T37" fmla="*/ 17 h 70"/>
                <a:gd name="T38" fmla="*/ 2 w 66"/>
                <a:gd name="T39" fmla="*/ 17 h 70"/>
                <a:gd name="T40" fmla="*/ 2 w 66"/>
                <a:gd name="T41" fmla="*/ 17 h 70"/>
                <a:gd name="T42" fmla="*/ 2 w 66"/>
                <a:gd name="T43" fmla="*/ 17 h 70"/>
                <a:gd name="T44" fmla="*/ 2 w 66"/>
                <a:gd name="T45" fmla="*/ 17 h 70"/>
                <a:gd name="T46" fmla="*/ 2 w 66"/>
                <a:gd name="T47" fmla="*/ 17 h 70"/>
                <a:gd name="T48" fmla="*/ 2 w 66"/>
                <a:gd name="T49" fmla="*/ 17 h 70"/>
                <a:gd name="T50" fmla="*/ 2 w 66"/>
                <a:gd name="T51" fmla="*/ 17 h 70"/>
                <a:gd name="T52" fmla="*/ 2 w 66"/>
                <a:gd name="T53" fmla="*/ 17 h 70"/>
                <a:gd name="T54" fmla="*/ 2 w 66"/>
                <a:gd name="T55" fmla="*/ 17 h 70"/>
                <a:gd name="T56" fmla="*/ 2 w 66"/>
                <a:gd name="T57" fmla="*/ 17 h 70"/>
                <a:gd name="T58" fmla="*/ 2 w 66"/>
                <a:gd name="T59" fmla="*/ 17 h 70"/>
                <a:gd name="T60" fmla="*/ 2 w 66"/>
                <a:gd name="T61" fmla="*/ 17 h 70"/>
                <a:gd name="T62" fmla="*/ 2 w 66"/>
                <a:gd name="T63" fmla="*/ 17 h 70"/>
                <a:gd name="T64" fmla="*/ 2 w 66"/>
                <a:gd name="T65" fmla="*/ 17 h 70"/>
                <a:gd name="T66" fmla="*/ 2 w 66"/>
                <a:gd name="T67" fmla="*/ 17 h 70"/>
                <a:gd name="T68" fmla="*/ 2 w 66"/>
                <a:gd name="T69" fmla="*/ 17 h 70"/>
                <a:gd name="T70" fmla="*/ 2 w 66"/>
                <a:gd name="T71" fmla="*/ 17 h 70"/>
                <a:gd name="T72" fmla="*/ 2 w 66"/>
                <a:gd name="T73" fmla="*/ 17 h 70"/>
                <a:gd name="T74" fmla="*/ 2 w 66"/>
                <a:gd name="T75" fmla="*/ 17 h 70"/>
                <a:gd name="T76" fmla="*/ 2 w 66"/>
                <a:gd name="T77" fmla="*/ 17 h 70"/>
                <a:gd name="T78" fmla="*/ 2 w 66"/>
                <a:gd name="T79" fmla="*/ 17 h 70"/>
                <a:gd name="T80" fmla="*/ 2 w 66"/>
                <a:gd name="T81" fmla="*/ 17 h 70"/>
                <a:gd name="T82" fmla="*/ 2 w 66"/>
                <a:gd name="T83" fmla="*/ 17 h 70"/>
                <a:gd name="T84" fmla="*/ 2 w 66"/>
                <a:gd name="T85" fmla="*/ 10 h 70"/>
                <a:gd name="T86" fmla="*/ 2 w 66"/>
                <a:gd name="T87" fmla="*/ 7 h 70"/>
                <a:gd name="T88" fmla="*/ 2 w 66"/>
                <a:gd name="T89" fmla="*/ 4 h 70"/>
                <a:gd name="T90" fmla="*/ 2 w 66"/>
                <a:gd name="T91" fmla="*/ 3 h 70"/>
                <a:gd name="T92" fmla="*/ 2 w 66"/>
                <a:gd name="T93" fmla="*/ 4 h 70"/>
                <a:gd name="T94" fmla="*/ 2 w 66"/>
                <a:gd name="T95" fmla="*/ 7 h 70"/>
                <a:gd name="T96" fmla="*/ 2 w 66"/>
                <a:gd name="T97" fmla="*/ 1 h 70"/>
                <a:gd name="T98" fmla="*/ 2 w 66"/>
                <a:gd name="T99" fmla="*/ 3 h 70"/>
                <a:gd name="T100" fmla="*/ 2 w 66"/>
                <a:gd name="T101" fmla="*/ 8 h 70"/>
                <a:gd name="T102" fmla="*/ 2 w 66"/>
                <a:gd name="T103" fmla="*/ 16 h 7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6"/>
                <a:gd name="T157" fmla="*/ 0 h 70"/>
                <a:gd name="T158" fmla="*/ 66 w 66"/>
                <a:gd name="T159" fmla="*/ 70 h 7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6" h="70">
                  <a:moveTo>
                    <a:pt x="24" y="16"/>
                  </a:moveTo>
                  <a:lnTo>
                    <a:pt x="20" y="12"/>
                  </a:lnTo>
                  <a:lnTo>
                    <a:pt x="17" y="9"/>
                  </a:lnTo>
                  <a:lnTo>
                    <a:pt x="13" y="7"/>
                  </a:lnTo>
                  <a:lnTo>
                    <a:pt x="8" y="8"/>
                  </a:lnTo>
                  <a:lnTo>
                    <a:pt x="12" y="15"/>
                  </a:lnTo>
                  <a:lnTo>
                    <a:pt x="14" y="14"/>
                  </a:lnTo>
                  <a:lnTo>
                    <a:pt x="15" y="18"/>
                  </a:lnTo>
                  <a:lnTo>
                    <a:pt x="3" y="22"/>
                  </a:lnTo>
                  <a:lnTo>
                    <a:pt x="5" y="28"/>
                  </a:lnTo>
                  <a:lnTo>
                    <a:pt x="6" y="28"/>
                  </a:lnTo>
                  <a:lnTo>
                    <a:pt x="7" y="28"/>
                  </a:lnTo>
                  <a:lnTo>
                    <a:pt x="8" y="28"/>
                  </a:lnTo>
                  <a:lnTo>
                    <a:pt x="8" y="29"/>
                  </a:lnTo>
                  <a:lnTo>
                    <a:pt x="7" y="30"/>
                  </a:lnTo>
                  <a:lnTo>
                    <a:pt x="4" y="32"/>
                  </a:lnTo>
                  <a:lnTo>
                    <a:pt x="2" y="33"/>
                  </a:lnTo>
                  <a:lnTo>
                    <a:pt x="0" y="35"/>
                  </a:lnTo>
                  <a:lnTo>
                    <a:pt x="2" y="36"/>
                  </a:lnTo>
                  <a:lnTo>
                    <a:pt x="4" y="38"/>
                  </a:lnTo>
                  <a:lnTo>
                    <a:pt x="6" y="40"/>
                  </a:lnTo>
                  <a:lnTo>
                    <a:pt x="7" y="40"/>
                  </a:lnTo>
                  <a:lnTo>
                    <a:pt x="5" y="42"/>
                  </a:lnTo>
                  <a:lnTo>
                    <a:pt x="3" y="44"/>
                  </a:lnTo>
                  <a:lnTo>
                    <a:pt x="1" y="46"/>
                  </a:lnTo>
                  <a:lnTo>
                    <a:pt x="0" y="48"/>
                  </a:lnTo>
                  <a:lnTo>
                    <a:pt x="2" y="52"/>
                  </a:lnTo>
                  <a:lnTo>
                    <a:pt x="5" y="52"/>
                  </a:lnTo>
                  <a:lnTo>
                    <a:pt x="4" y="52"/>
                  </a:lnTo>
                  <a:lnTo>
                    <a:pt x="5" y="52"/>
                  </a:lnTo>
                  <a:lnTo>
                    <a:pt x="6" y="52"/>
                  </a:lnTo>
                  <a:lnTo>
                    <a:pt x="8" y="51"/>
                  </a:lnTo>
                  <a:lnTo>
                    <a:pt x="10" y="52"/>
                  </a:lnTo>
                  <a:lnTo>
                    <a:pt x="11" y="55"/>
                  </a:lnTo>
                  <a:lnTo>
                    <a:pt x="9" y="56"/>
                  </a:lnTo>
                  <a:lnTo>
                    <a:pt x="12" y="63"/>
                  </a:lnTo>
                  <a:lnTo>
                    <a:pt x="20" y="62"/>
                  </a:lnTo>
                  <a:lnTo>
                    <a:pt x="20" y="63"/>
                  </a:lnTo>
                  <a:lnTo>
                    <a:pt x="25" y="61"/>
                  </a:lnTo>
                  <a:lnTo>
                    <a:pt x="28" y="68"/>
                  </a:lnTo>
                  <a:lnTo>
                    <a:pt x="31" y="69"/>
                  </a:lnTo>
                  <a:lnTo>
                    <a:pt x="35" y="67"/>
                  </a:lnTo>
                  <a:lnTo>
                    <a:pt x="35" y="65"/>
                  </a:lnTo>
                  <a:lnTo>
                    <a:pt x="35" y="63"/>
                  </a:lnTo>
                  <a:lnTo>
                    <a:pt x="36" y="63"/>
                  </a:lnTo>
                  <a:lnTo>
                    <a:pt x="35" y="60"/>
                  </a:lnTo>
                  <a:lnTo>
                    <a:pt x="41" y="58"/>
                  </a:lnTo>
                  <a:lnTo>
                    <a:pt x="41" y="59"/>
                  </a:lnTo>
                  <a:lnTo>
                    <a:pt x="43" y="60"/>
                  </a:lnTo>
                  <a:lnTo>
                    <a:pt x="45" y="61"/>
                  </a:lnTo>
                  <a:lnTo>
                    <a:pt x="45" y="62"/>
                  </a:lnTo>
                  <a:lnTo>
                    <a:pt x="50" y="59"/>
                  </a:lnTo>
                  <a:lnTo>
                    <a:pt x="49" y="58"/>
                  </a:lnTo>
                  <a:lnTo>
                    <a:pt x="51" y="54"/>
                  </a:lnTo>
                  <a:lnTo>
                    <a:pt x="51" y="51"/>
                  </a:lnTo>
                  <a:lnTo>
                    <a:pt x="51" y="48"/>
                  </a:lnTo>
                  <a:lnTo>
                    <a:pt x="52" y="46"/>
                  </a:lnTo>
                  <a:lnTo>
                    <a:pt x="54" y="46"/>
                  </a:lnTo>
                  <a:lnTo>
                    <a:pt x="56" y="46"/>
                  </a:lnTo>
                  <a:lnTo>
                    <a:pt x="58" y="45"/>
                  </a:lnTo>
                  <a:lnTo>
                    <a:pt x="60" y="44"/>
                  </a:lnTo>
                  <a:lnTo>
                    <a:pt x="59" y="42"/>
                  </a:lnTo>
                  <a:lnTo>
                    <a:pt x="61" y="41"/>
                  </a:lnTo>
                  <a:lnTo>
                    <a:pt x="63" y="40"/>
                  </a:lnTo>
                  <a:lnTo>
                    <a:pt x="65" y="39"/>
                  </a:lnTo>
                  <a:lnTo>
                    <a:pt x="64" y="36"/>
                  </a:lnTo>
                  <a:lnTo>
                    <a:pt x="62" y="36"/>
                  </a:lnTo>
                  <a:lnTo>
                    <a:pt x="60" y="35"/>
                  </a:lnTo>
                  <a:lnTo>
                    <a:pt x="58" y="33"/>
                  </a:lnTo>
                  <a:lnTo>
                    <a:pt x="56" y="33"/>
                  </a:lnTo>
                  <a:lnTo>
                    <a:pt x="58" y="35"/>
                  </a:lnTo>
                  <a:lnTo>
                    <a:pt x="58" y="34"/>
                  </a:lnTo>
                  <a:lnTo>
                    <a:pt x="58" y="32"/>
                  </a:lnTo>
                  <a:lnTo>
                    <a:pt x="55" y="29"/>
                  </a:lnTo>
                  <a:lnTo>
                    <a:pt x="60" y="28"/>
                  </a:lnTo>
                  <a:lnTo>
                    <a:pt x="60" y="25"/>
                  </a:lnTo>
                  <a:lnTo>
                    <a:pt x="60" y="22"/>
                  </a:lnTo>
                  <a:lnTo>
                    <a:pt x="59" y="18"/>
                  </a:lnTo>
                  <a:lnTo>
                    <a:pt x="58" y="15"/>
                  </a:lnTo>
                  <a:lnTo>
                    <a:pt x="58" y="17"/>
                  </a:lnTo>
                  <a:lnTo>
                    <a:pt x="56" y="18"/>
                  </a:lnTo>
                  <a:lnTo>
                    <a:pt x="54" y="19"/>
                  </a:lnTo>
                  <a:lnTo>
                    <a:pt x="52" y="20"/>
                  </a:lnTo>
                  <a:lnTo>
                    <a:pt x="51" y="18"/>
                  </a:lnTo>
                  <a:lnTo>
                    <a:pt x="50" y="14"/>
                  </a:lnTo>
                  <a:lnTo>
                    <a:pt x="49" y="10"/>
                  </a:lnTo>
                  <a:lnTo>
                    <a:pt x="48" y="8"/>
                  </a:lnTo>
                  <a:lnTo>
                    <a:pt x="50" y="7"/>
                  </a:lnTo>
                  <a:lnTo>
                    <a:pt x="49" y="6"/>
                  </a:lnTo>
                  <a:lnTo>
                    <a:pt x="48" y="4"/>
                  </a:lnTo>
                  <a:lnTo>
                    <a:pt x="45" y="3"/>
                  </a:lnTo>
                  <a:lnTo>
                    <a:pt x="42" y="3"/>
                  </a:lnTo>
                  <a:lnTo>
                    <a:pt x="41" y="3"/>
                  </a:lnTo>
                  <a:lnTo>
                    <a:pt x="38" y="4"/>
                  </a:lnTo>
                  <a:lnTo>
                    <a:pt x="37" y="6"/>
                  </a:lnTo>
                  <a:lnTo>
                    <a:pt x="37" y="7"/>
                  </a:lnTo>
                  <a:lnTo>
                    <a:pt x="31" y="10"/>
                  </a:lnTo>
                  <a:lnTo>
                    <a:pt x="26" y="1"/>
                  </a:lnTo>
                  <a:lnTo>
                    <a:pt x="25" y="0"/>
                  </a:lnTo>
                  <a:lnTo>
                    <a:pt x="20" y="3"/>
                  </a:lnTo>
                  <a:lnTo>
                    <a:pt x="22" y="8"/>
                  </a:lnTo>
                  <a:lnTo>
                    <a:pt x="21" y="8"/>
                  </a:lnTo>
                  <a:lnTo>
                    <a:pt x="23" y="14"/>
                  </a:lnTo>
                  <a:lnTo>
                    <a:pt x="24" y="16"/>
                  </a:lnTo>
                </a:path>
              </a:pathLst>
            </a:custGeom>
            <a:solidFill>
              <a:srgbClr val="FF606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755" name="Freeform 199"/>
            <p:cNvSpPr>
              <a:spLocks/>
            </p:cNvSpPr>
            <p:nvPr/>
          </p:nvSpPr>
          <p:spPr bwMode="auto">
            <a:xfrm>
              <a:off x="1019" y="2679"/>
              <a:ext cx="59" cy="73"/>
            </a:xfrm>
            <a:custGeom>
              <a:avLst/>
              <a:gdLst>
                <a:gd name="T0" fmla="*/ 2 w 72"/>
                <a:gd name="T1" fmla="*/ 12 h 76"/>
                <a:gd name="T2" fmla="*/ 2 w 72"/>
                <a:gd name="T3" fmla="*/ 10 h 76"/>
                <a:gd name="T4" fmla="*/ 2 w 72"/>
                <a:gd name="T5" fmla="*/ 9 h 76"/>
                <a:gd name="T6" fmla="*/ 2 w 72"/>
                <a:gd name="T7" fmla="*/ 12 h 76"/>
                <a:gd name="T8" fmla="*/ 2 w 72"/>
                <a:gd name="T9" fmla="*/ 12 h 76"/>
                <a:gd name="T10" fmla="*/ 2 w 72"/>
                <a:gd name="T11" fmla="*/ 12 h 76"/>
                <a:gd name="T12" fmla="*/ 2 w 72"/>
                <a:gd name="T13" fmla="*/ 12 h 76"/>
                <a:gd name="T14" fmla="*/ 2 w 72"/>
                <a:gd name="T15" fmla="*/ 12 h 76"/>
                <a:gd name="T16" fmla="*/ 2 w 72"/>
                <a:gd name="T17" fmla="*/ 12 h 76"/>
                <a:gd name="T18" fmla="*/ 2 w 72"/>
                <a:gd name="T19" fmla="*/ 12 h 76"/>
                <a:gd name="T20" fmla="*/ 2 w 72"/>
                <a:gd name="T21" fmla="*/ 12 h 76"/>
                <a:gd name="T22" fmla="*/ 2 w 72"/>
                <a:gd name="T23" fmla="*/ 12 h 76"/>
                <a:gd name="T24" fmla="*/ 1 w 72"/>
                <a:gd name="T25" fmla="*/ 12 h 76"/>
                <a:gd name="T26" fmla="*/ 2 w 72"/>
                <a:gd name="T27" fmla="*/ 12 h 76"/>
                <a:gd name="T28" fmla="*/ 2 w 72"/>
                <a:gd name="T29" fmla="*/ 12 h 76"/>
                <a:gd name="T30" fmla="*/ 2 w 72"/>
                <a:gd name="T31" fmla="*/ 12 h 76"/>
                <a:gd name="T32" fmla="*/ 2 w 72"/>
                <a:gd name="T33" fmla="*/ 12 h 76"/>
                <a:gd name="T34" fmla="*/ 2 w 72"/>
                <a:gd name="T35" fmla="*/ 12 h 76"/>
                <a:gd name="T36" fmla="*/ 2 w 72"/>
                <a:gd name="T37" fmla="*/ 12 h 76"/>
                <a:gd name="T38" fmla="*/ 2 w 72"/>
                <a:gd name="T39" fmla="*/ 12 h 76"/>
                <a:gd name="T40" fmla="*/ 2 w 72"/>
                <a:gd name="T41" fmla="*/ 12 h 76"/>
                <a:gd name="T42" fmla="*/ 2 w 72"/>
                <a:gd name="T43" fmla="*/ 12 h 76"/>
                <a:gd name="T44" fmla="*/ 2 w 72"/>
                <a:gd name="T45" fmla="*/ 12 h 76"/>
                <a:gd name="T46" fmla="*/ 2 w 72"/>
                <a:gd name="T47" fmla="*/ 12 h 76"/>
                <a:gd name="T48" fmla="*/ 2 w 72"/>
                <a:gd name="T49" fmla="*/ 12 h 76"/>
                <a:gd name="T50" fmla="*/ 2 w 72"/>
                <a:gd name="T51" fmla="*/ 12 h 76"/>
                <a:gd name="T52" fmla="*/ 2 w 72"/>
                <a:gd name="T53" fmla="*/ 12 h 76"/>
                <a:gd name="T54" fmla="*/ 2 w 72"/>
                <a:gd name="T55" fmla="*/ 12 h 76"/>
                <a:gd name="T56" fmla="*/ 2 w 72"/>
                <a:gd name="T57" fmla="*/ 12 h 76"/>
                <a:gd name="T58" fmla="*/ 2 w 72"/>
                <a:gd name="T59" fmla="*/ 12 h 76"/>
                <a:gd name="T60" fmla="*/ 2 w 72"/>
                <a:gd name="T61" fmla="*/ 12 h 76"/>
                <a:gd name="T62" fmla="*/ 2 w 72"/>
                <a:gd name="T63" fmla="*/ 12 h 76"/>
                <a:gd name="T64" fmla="*/ 2 w 72"/>
                <a:gd name="T65" fmla="*/ 12 h 76"/>
                <a:gd name="T66" fmla="*/ 2 w 72"/>
                <a:gd name="T67" fmla="*/ 12 h 76"/>
                <a:gd name="T68" fmla="*/ 2 w 72"/>
                <a:gd name="T69" fmla="*/ 12 h 76"/>
                <a:gd name="T70" fmla="*/ 2 w 72"/>
                <a:gd name="T71" fmla="*/ 12 h 76"/>
                <a:gd name="T72" fmla="*/ 2 w 72"/>
                <a:gd name="T73" fmla="*/ 12 h 76"/>
                <a:gd name="T74" fmla="*/ 2 w 72"/>
                <a:gd name="T75" fmla="*/ 12 h 76"/>
                <a:gd name="T76" fmla="*/ 2 w 72"/>
                <a:gd name="T77" fmla="*/ 12 h 76"/>
                <a:gd name="T78" fmla="*/ 2 w 72"/>
                <a:gd name="T79" fmla="*/ 12 h 76"/>
                <a:gd name="T80" fmla="*/ 2 w 72"/>
                <a:gd name="T81" fmla="*/ 12 h 76"/>
                <a:gd name="T82" fmla="*/ 2 w 72"/>
                <a:gd name="T83" fmla="*/ 12 h 76"/>
                <a:gd name="T84" fmla="*/ 2 w 72"/>
                <a:gd name="T85" fmla="*/ 12 h 76"/>
                <a:gd name="T86" fmla="*/ 2 w 72"/>
                <a:gd name="T87" fmla="*/ 9 h 76"/>
                <a:gd name="T88" fmla="*/ 2 w 72"/>
                <a:gd name="T89" fmla="*/ 6 h 76"/>
                <a:gd name="T90" fmla="*/ 2 w 72"/>
                <a:gd name="T91" fmla="*/ 3 h 76"/>
                <a:gd name="T92" fmla="*/ 2 w 72"/>
                <a:gd name="T93" fmla="*/ 3 h 76"/>
                <a:gd name="T94" fmla="*/ 2 w 72"/>
                <a:gd name="T95" fmla="*/ 7 h 76"/>
                <a:gd name="T96" fmla="*/ 2 w 72"/>
                <a:gd name="T97" fmla="*/ 11 h 76"/>
                <a:gd name="T98" fmla="*/ 2 w 72"/>
                <a:gd name="T99" fmla="*/ 0 h 76"/>
                <a:gd name="T100" fmla="*/ 2 w 72"/>
                <a:gd name="T101" fmla="*/ 9 h 76"/>
                <a:gd name="T102" fmla="*/ 2 w 72"/>
                <a:gd name="T103" fmla="*/ 12 h 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72"/>
                <a:gd name="T157" fmla="*/ 0 h 76"/>
                <a:gd name="T158" fmla="*/ 72 w 72"/>
                <a:gd name="T159" fmla="*/ 76 h 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72" h="76">
                  <a:moveTo>
                    <a:pt x="26" y="17"/>
                  </a:moveTo>
                  <a:lnTo>
                    <a:pt x="26" y="17"/>
                  </a:lnTo>
                  <a:lnTo>
                    <a:pt x="22" y="13"/>
                  </a:lnTo>
                  <a:lnTo>
                    <a:pt x="18" y="10"/>
                  </a:lnTo>
                  <a:lnTo>
                    <a:pt x="14" y="8"/>
                  </a:lnTo>
                  <a:lnTo>
                    <a:pt x="9" y="9"/>
                  </a:lnTo>
                  <a:lnTo>
                    <a:pt x="13" y="16"/>
                  </a:lnTo>
                  <a:lnTo>
                    <a:pt x="15" y="15"/>
                  </a:lnTo>
                  <a:lnTo>
                    <a:pt x="16" y="19"/>
                  </a:lnTo>
                  <a:lnTo>
                    <a:pt x="3" y="24"/>
                  </a:lnTo>
                  <a:lnTo>
                    <a:pt x="5" y="30"/>
                  </a:lnTo>
                  <a:lnTo>
                    <a:pt x="6" y="30"/>
                  </a:lnTo>
                  <a:lnTo>
                    <a:pt x="8" y="30"/>
                  </a:lnTo>
                  <a:lnTo>
                    <a:pt x="9" y="30"/>
                  </a:lnTo>
                  <a:lnTo>
                    <a:pt x="9" y="31"/>
                  </a:lnTo>
                  <a:lnTo>
                    <a:pt x="7" y="33"/>
                  </a:lnTo>
                  <a:lnTo>
                    <a:pt x="4" y="35"/>
                  </a:lnTo>
                  <a:lnTo>
                    <a:pt x="2" y="36"/>
                  </a:lnTo>
                  <a:lnTo>
                    <a:pt x="0" y="38"/>
                  </a:lnTo>
                  <a:lnTo>
                    <a:pt x="2" y="39"/>
                  </a:lnTo>
                  <a:lnTo>
                    <a:pt x="4" y="41"/>
                  </a:lnTo>
                  <a:lnTo>
                    <a:pt x="6" y="43"/>
                  </a:lnTo>
                  <a:lnTo>
                    <a:pt x="8" y="44"/>
                  </a:lnTo>
                  <a:lnTo>
                    <a:pt x="5" y="46"/>
                  </a:lnTo>
                  <a:lnTo>
                    <a:pt x="3" y="48"/>
                  </a:lnTo>
                  <a:lnTo>
                    <a:pt x="1" y="50"/>
                  </a:lnTo>
                  <a:lnTo>
                    <a:pt x="0" y="52"/>
                  </a:lnTo>
                  <a:lnTo>
                    <a:pt x="2" y="56"/>
                  </a:lnTo>
                  <a:lnTo>
                    <a:pt x="5" y="57"/>
                  </a:lnTo>
                  <a:lnTo>
                    <a:pt x="4" y="57"/>
                  </a:lnTo>
                  <a:lnTo>
                    <a:pt x="5" y="56"/>
                  </a:lnTo>
                  <a:lnTo>
                    <a:pt x="6" y="56"/>
                  </a:lnTo>
                  <a:lnTo>
                    <a:pt x="9" y="55"/>
                  </a:lnTo>
                  <a:lnTo>
                    <a:pt x="11" y="57"/>
                  </a:lnTo>
                  <a:lnTo>
                    <a:pt x="12" y="60"/>
                  </a:lnTo>
                  <a:lnTo>
                    <a:pt x="10" y="61"/>
                  </a:lnTo>
                  <a:lnTo>
                    <a:pt x="13" y="68"/>
                  </a:lnTo>
                  <a:lnTo>
                    <a:pt x="22" y="67"/>
                  </a:lnTo>
                  <a:lnTo>
                    <a:pt x="22" y="68"/>
                  </a:lnTo>
                  <a:lnTo>
                    <a:pt x="27" y="66"/>
                  </a:lnTo>
                  <a:lnTo>
                    <a:pt x="30" y="74"/>
                  </a:lnTo>
                  <a:lnTo>
                    <a:pt x="33" y="75"/>
                  </a:lnTo>
                  <a:lnTo>
                    <a:pt x="39" y="73"/>
                  </a:lnTo>
                  <a:lnTo>
                    <a:pt x="39" y="71"/>
                  </a:lnTo>
                  <a:lnTo>
                    <a:pt x="39" y="69"/>
                  </a:lnTo>
                  <a:lnTo>
                    <a:pt x="40" y="68"/>
                  </a:lnTo>
                  <a:lnTo>
                    <a:pt x="39" y="65"/>
                  </a:lnTo>
                  <a:lnTo>
                    <a:pt x="45" y="63"/>
                  </a:lnTo>
                  <a:lnTo>
                    <a:pt x="45" y="64"/>
                  </a:lnTo>
                  <a:lnTo>
                    <a:pt x="47" y="65"/>
                  </a:lnTo>
                  <a:lnTo>
                    <a:pt x="49" y="66"/>
                  </a:lnTo>
                  <a:lnTo>
                    <a:pt x="50" y="67"/>
                  </a:lnTo>
                  <a:lnTo>
                    <a:pt x="55" y="64"/>
                  </a:lnTo>
                  <a:lnTo>
                    <a:pt x="54" y="63"/>
                  </a:lnTo>
                  <a:lnTo>
                    <a:pt x="56" y="59"/>
                  </a:lnTo>
                  <a:lnTo>
                    <a:pt x="56" y="55"/>
                  </a:lnTo>
                  <a:lnTo>
                    <a:pt x="56" y="52"/>
                  </a:lnTo>
                  <a:lnTo>
                    <a:pt x="57" y="50"/>
                  </a:lnTo>
                  <a:lnTo>
                    <a:pt x="59" y="50"/>
                  </a:lnTo>
                  <a:lnTo>
                    <a:pt x="61" y="50"/>
                  </a:lnTo>
                  <a:lnTo>
                    <a:pt x="63" y="49"/>
                  </a:lnTo>
                  <a:lnTo>
                    <a:pt x="66" y="48"/>
                  </a:lnTo>
                  <a:lnTo>
                    <a:pt x="65" y="46"/>
                  </a:lnTo>
                  <a:lnTo>
                    <a:pt x="67" y="45"/>
                  </a:lnTo>
                  <a:lnTo>
                    <a:pt x="69" y="44"/>
                  </a:lnTo>
                  <a:lnTo>
                    <a:pt x="71" y="42"/>
                  </a:lnTo>
                  <a:lnTo>
                    <a:pt x="70" y="39"/>
                  </a:lnTo>
                  <a:lnTo>
                    <a:pt x="68" y="39"/>
                  </a:lnTo>
                  <a:lnTo>
                    <a:pt x="66" y="38"/>
                  </a:lnTo>
                  <a:lnTo>
                    <a:pt x="63" y="36"/>
                  </a:lnTo>
                  <a:lnTo>
                    <a:pt x="61" y="36"/>
                  </a:lnTo>
                  <a:lnTo>
                    <a:pt x="63" y="38"/>
                  </a:lnTo>
                  <a:lnTo>
                    <a:pt x="64" y="37"/>
                  </a:lnTo>
                  <a:lnTo>
                    <a:pt x="63" y="35"/>
                  </a:lnTo>
                  <a:lnTo>
                    <a:pt x="60" y="32"/>
                  </a:lnTo>
                  <a:lnTo>
                    <a:pt x="66" y="30"/>
                  </a:lnTo>
                  <a:lnTo>
                    <a:pt x="66" y="27"/>
                  </a:lnTo>
                  <a:lnTo>
                    <a:pt x="66" y="24"/>
                  </a:lnTo>
                  <a:lnTo>
                    <a:pt x="65" y="20"/>
                  </a:lnTo>
                  <a:lnTo>
                    <a:pt x="64" y="16"/>
                  </a:lnTo>
                  <a:lnTo>
                    <a:pt x="63" y="18"/>
                  </a:lnTo>
                  <a:lnTo>
                    <a:pt x="61" y="19"/>
                  </a:lnTo>
                  <a:lnTo>
                    <a:pt x="59" y="21"/>
                  </a:lnTo>
                  <a:lnTo>
                    <a:pt x="57" y="22"/>
                  </a:lnTo>
                  <a:lnTo>
                    <a:pt x="56" y="20"/>
                  </a:lnTo>
                  <a:lnTo>
                    <a:pt x="55" y="15"/>
                  </a:lnTo>
                  <a:lnTo>
                    <a:pt x="54" y="11"/>
                  </a:lnTo>
                  <a:lnTo>
                    <a:pt x="53" y="9"/>
                  </a:lnTo>
                  <a:lnTo>
                    <a:pt x="55" y="8"/>
                  </a:lnTo>
                  <a:lnTo>
                    <a:pt x="54" y="6"/>
                  </a:lnTo>
                  <a:lnTo>
                    <a:pt x="53" y="4"/>
                  </a:lnTo>
                  <a:lnTo>
                    <a:pt x="50" y="3"/>
                  </a:lnTo>
                  <a:lnTo>
                    <a:pt x="46" y="3"/>
                  </a:lnTo>
                  <a:lnTo>
                    <a:pt x="45" y="3"/>
                  </a:lnTo>
                  <a:lnTo>
                    <a:pt x="42" y="4"/>
                  </a:lnTo>
                  <a:lnTo>
                    <a:pt x="41" y="7"/>
                  </a:lnTo>
                  <a:lnTo>
                    <a:pt x="41" y="8"/>
                  </a:lnTo>
                  <a:lnTo>
                    <a:pt x="33" y="11"/>
                  </a:lnTo>
                  <a:lnTo>
                    <a:pt x="28" y="1"/>
                  </a:lnTo>
                  <a:lnTo>
                    <a:pt x="27" y="0"/>
                  </a:lnTo>
                  <a:lnTo>
                    <a:pt x="21" y="3"/>
                  </a:lnTo>
                  <a:lnTo>
                    <a:pt x="24" y="9"/>
                  </a:lnTo>
                  <a:lnTo>
                    <a:pt x="23" y="9"/>
                  </a:lnTo>
                  <a:lnTo>
                    <a:pt x="25" y="15"/>
                  </a:lnTo>
                  <a:lnTo>
                    <a:pt x="26" y="17"/>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36756" name="Freeform 200"/>
            <p:cNvSpPr>
              <a:spLocks/>
            </p:cNvSpPr>
            <p:nvPr/>
          </p:nvSpPr>
          <p:spPr bwMode="auto">
            <a:xfrm>
              <a:off x="554" y="2550"/>
              <a:ext cx="51" cy="67"/>
            </a:xfrm>
            <a:custGeom>
              <a:avLst/>
              <a:gdLst>
                <a:gd name="T0" fmla="*/ 2 w 62"/>
                <a:gd name="T1" fmla="*/ 11 h 70"/>
                <a:gd name="T2" fmla="*/ 2 w 62"/>
                <a:gd name="T3" fmla="*/ 7 h 70"/>
                <a:gd name="T4" fmla="*/ 2 w 62"/>
                <a:gd name="T5" fmla="*/ 11 h 70"/>
                <a:gd name="T6" fmla="*/ 2 w 62"/>
                <a:gd name="T7" fmla="*/ 11 h 70"/>
                <a:gd name="T8" fmla="*/ 2 w 62"/>
                <a:gd name="T9" fmla="*/ 11 h 70"/>
                <a:gd name="T10" fmla="*/ 2 w 62"/>
                <a:gd name="T11" fmla="*/ 11 h 70"/>
                <a:gd name="T12" fmla="*/ 2 w 62"/>
                <a:gd name="T13" fmla="*/ 11 h 70"/>
                <a:gd name="T14" fmla="*/ 1 w 62"/>
                <a:gd name="T15" fmla="*/ 11 h 70"/>
                <a:gd name="T16" fmla="*/ 1 w 62"/>
                <a:gd name="T17" fmla="*/ 11 h 70"/>
                <a:gd name="T18" fmla="*/ 2 w 62"/>
                <a:gd name="T19" fmla="*/ 11 h 70"/>
                <a:gd name="T20" fmla="*/ 2 w 62"/>
                <a:gd name="T21" fmla="*/ 11 h 70"/>
                <a:gd name="T22" fmla="*/ 1 w 62"/>
                <a:gd name="T23" fmla="*/ 11 h 70"/>
                <a:gd name="T24" fmla="*/ 2 w 62"/>
                <a:gd name="T25" fmla="*/ 11 h 70"/>
                <a:gd name="T26" fmla="*/ 2 w 62"/>
                <a:gd name="T27" fmla="*/ 11 h 70"/>
                <a:gd name="T28" fmla="*/ 2 w 62"/>
                <a:gd name="T29" fmla="*/ 11 h 70"/>
                <a:gd name="T30" fmla="*/ 2 w 62"/>
                <a:gd name="T31" fmla="*/ 11 h 70"/>
                <a:gd name="T32" fmla="*/ 2 w 62"/>
                <a:gd name="T33" fmla="*/ 11 h 70"/>
                <a:gd name="T34" fmla="*/ 2 w 62"/>
                <a:gd name="T35" fmla="*/ 11 h 70"/>
                <a:gd name="T36" fmla="*/ 2 w 62"/>
                <a:gd name="T37" fmla="*/ 11 h 70"/>
                <a:gd name="T38" fmla="*/ 2 w 62"/>
                <a:gd name="T39" fmla="*/ 11 h 70"/>
                <a:gd name="T40" fmla="*/ 2 w 62"/>
                <a:gd name="T41" fmla="*/ 11 h 70"/>
                <a:gd name="T42" fmla="*/ 2 w 62"/>
                <a:gd name="T43" fmla="*/ 11 h 70"/>
                <a:gd name="T44" fmla="*/ 2 w 62"/>
                <a:gd name="T45" fmla="*/ 11 h 70"/>
                <a:gd name="T46" fmla="*/ 2 w 62"/>
                <a:gd name="T47" fmla="*/ 11 h 70"/>
                <a:gd name="T48" fmla="*/ 2 w 62"/>
                <a:gd name="T49" fmla="*/ 11 h 70"/>
                <a:gd name="T50" fmla="*/ 2 w 62"/>
                <a:gd name="T51" fmla="*/ 11 h 70"/>
                <a:gd name="T52" fmla="*/ 2 w 62"/>
                <a:gd name="T53" fmla="*/ 11 h 70"/>
                <a:gd name="T54" fmla="*/ 2 w 62"/>
                <a:gd name="T55" fmla="*/ 11 h 70"/>
                <a:gd name="T56" fmla="*/ 2 w 62"/>
                <a:gd name="T57" fmla="*/ 11 h 70"/>
                <a:gd name="T58" fmla="*/ 2 w 62"/>
                <a:gd name="T59" fmla="*/ 11 h 70"/>
                <a:gd name="T60" fmla="*/ 2 w 62"/>
                <a:gd name="T61" fmla="*/ 11 h 70"/>
                <a:gd name="T62" fmla="*/ 2 w 62"/>
                <a:gd name="T63" fmla="*/ 11 h 70"/>
                <a:gd name="T64" fmla="*/ 2 w 62"/>
                <a:gd name="T65" fmla="*/ 11 h 70"/>
                <a:gd name="T66" fmla="*/ 2 w 62"/>
                <a:gd name="T67" fmla="*/ 11 h 70"/>
                <a:gd name="T68" fmla="*/ 2 w 62"/>
                <a:gd name="T69" fmla="*/ 11 h 70"/>
                <a:gd name="T70" fmla="*/ 2 w 62"/>
                <a:gd name="T71" fmla="*/ 11 h 70"/>
                <a:gd name="T72" fmla="*/ 2 w 62"/>
                <a:gd name="T73" fmla="*/ 11 h 70"/>
                <a:gd name="T74" fmla="*/ 2 w 62"/>
                <a:gd name="T75" fmla="*/ 11 h 70"/>
                <a:gd name="T76" fmla="*/ 2 w 62"/>
                <a:gd name="T77" fmla="*/ 11 h 70"/>
                <a:gd name="T78" fmla="*/ 2 w 62"/>
                <a:gd name="T79" fmla="*/ 11 h 70"/>
                <a:gd name="T80" fmla="*/ 2 w 62"/>
                <a:gd name="T81" fmla="*/ 11 h 70"/>
                <a:gd name="T82" fmla="*/ 2 w 62"/>
                <a:gd name="T83" fmla="*/ 10 h 70"/>
                <a:gd name="T84" fmla="*/ 2 w 62"/>
                <a:gd name="T85" fmla="*/ 7 h 70"/>
                <a:gd name="T86" fmla="*/ 2 w 62"/>
                <a:gd name="T87" fmla="*/ 4 h 70"/>
                <a:gd name="T88" fmla="*/ 2 w 62"/>
                <a:gd name="T89" fmla="*/ 3 h 70"/>
                <a:gd name="T90" fmla="*/ 2 w 62"/>
                <a:gd name="T91" fmla="*/ 4 h 70"/>
                <a:gd name="T92" fmla="*/ 2 w 62"/>
                <a:gd name="T93" fmla="*/ 7 h 70"/>
                <a:gd name="T94" fmla="*/ 2 w 62"/>
                <a:gd name="T95" fmla="*/ 1 h 70"/>
                <a:gd name="T96" fmla="*/ 2 w 62"/>
                <a:gd name="T97" fmla="*/ 3 h 70"/>
                <a:gd name="T98" fmla="*/ 2 w 62"/>
                <a:gd name="T99" fmla="*/ 8 h 70"/>
                <a:gd name="T100" fmla="*/ 2 w 62"/>
                <a:gd name="T101" fmla="*/ 11 h 7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62"/>
                <a:gd name="T154" fmla="*/ 0 h 70"/>
                <a:gd name="T155" fmla="*/ 62 w 62"/>
                <a:gd name="T156" fmla="*/ 70 h 7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62" h="70">
                  <a:moveTo>
                    <a:pt x="22" y="16"/>
                  </a:moveTo>
                  <a:lnTo>
                    <a:pt x="19" y="12"/>
                  </a:lnTo>
                  <a:lnTo>
                    <a:pt x="16" y="9"/>
                  </a:lnTo>
                  <a:lnTo>
                    <a:pt x="13" y="7"/>
                  </a:lnTo>
                  <a:lnTo>
                    <a:pt x="8" y="8"/>
                  </a:lnTo>
                  <a:lnTo>
                    <a:pt x="11" y="15"/>
                  </a:lnTo>
                  <a:lnTo>
                    <a:pt x="13" y="14"/>
                  </a:lnTo>
                  <a:lnTo>
                    <a:pt x="13" y="18"/>
                  </a:lnTo>
                  <a:lnTo>
                    <a:pt x="3" y="22"/>
                  </a:lnTo>
                  <a:lnTo>
                    <a:pt x="5" y="28"/>
                  </a:lnTo>
                  <a:lnTo>
                    <a:pt x="6" y="28"/>
                  </a:lnTo>
                  <a:lnTo>
                    <a:pt x="7" y="28"/>
                  </a:lnTo>
                  <a:lnTo>
                    <a:pt x="7" y="29"/>
                  </a:lnTo>
                  <a:lnTo>
                    <a:pt x="6" y="30"/>
                  </a:lnTo>
                  <a:lnTo>
                    <a:pt x="4" y="32"/>
                  </a:lnTo>
                  <a:lnTo>
                    <a:pt x="1" y="33"/>
                  </a:lnTo>
                  <a:lnTo>
                    <a:pt x="0" y="35"/>
                  </a:lnTo>
                  <a:lnTo>
                    <a:pt x="1" y="36"/>
                  </a:lnTo>
                  <a:lnTo>
                    <a:pt x="4" y="38"/>
                  </a:lnTo>
                  <a:lnTo>
                    <a:pt x="5" y="40"/>
                  </a:lnTo>
                  <a:lnTo>
                    <a:pt x="6" y="40"/>
                  </a:lnTo>
                  <a:lnTo>
                    <a:pt x="5" y="42"/>
                  </a:lnTo>
                  <a:lnTo>
                    <a:pt x="3" y="44"/>
                  </a:lnTo>
                  <a:lnTo>
                    <a:pt x="1" y="46"/>
                  </a:lnTo>
                  <a:lnTo>
                    <a:pt x="0" y="48"/>
                  </a:lnTo>
                  <a:lnTo>
                    <a:pt x="2" y="52"/>
                  </a:lnTo>
                  <a:lnTo>
                    <a:pt x="5" y="52"/>
                  </a:lnTo>
                  <a:lnTo>
                    <a:pt x="4" y="52"/>
                  </a:lnTo>
                  <a:lnTo>
                    <a:pt x="5" y="52"/>
                  </a:lnTo>
                  <a:lnTo>
                    <a:pt x="6" y="51"/>
                  </a:lnTo>
                  <a:lnTo>
                    <a:pt x="9" y="52"/>
                  </a:lnTo>
                  <a:lnTo>
                    <a:pt x="10" y="55"/>
                  </a:lnTo>
                  <a:lnTo>
                    <a:pt x="9" y="56"/>
                  </a:lnTo>
                  <a:lnTo>
                    <a:pt x="12" y="63"/>
                  </a:lnTo>
                  <a:lnTo>
                    <a:pt x="19" y="62"/>
                  </a:lnTo>
                  <a:lnTo>
                    <a:pt x="19" y="63"/>
                  </a:lnTo>
                  <a:lnTo>
                    <a:pt x="23" y="61"/>
                  </a:lnTo>
                  <a:lnTo>
                    <a:pt x="27" y="68"/>
                  </a:lnTo>
                  <a:lnTo>
                    <a:pt x="29" y="69"/>
                  </a:lnTo>
                  <a:lnTo>
                    <a:pt x="33" y="67"/>
                  </a:lnTo>
                  <a:lnTo>
                    <a:pt x="33" y="65"/>
                  </a:lnTo>
                  <a:lnTo>
                    <a:pt x="33" y="63"/>
                  </a:lnTo>
                  <a:lnTo>
                    <a:pt x="34" y="63"/>
                  </a:lnTo>
                  <a:lnTo>
                    <a:pt x="33" y="60"/>
                  </a:lnTo>
                  <a:lnTo>
                    <a:pt x="39" y="58"/>
                  </a:lnTo>
                  <a:lnTo>
                    <a:pt x="39" y="59"/>
                  </a:lnTo>
                  <a:lnTo>
                    <a:pt x="41" y="60"/>
                  </a:lnTo>
                  <a:lnTo>
                    <a:pt x="42" y="61"/>
                  </a:lnTo>
                  <a:lnTo>
                    <a:pt x="43" y="62"/>
                  </a:lnTo>
                  <a:lnTo>
                    <a:pt x="48" y="59"/>
                  </a:lnTo>
                  <a:lnTo>
                    <a:pt x="47" y="58"/>
                  </a:lnTo>
                  <a:lnTo>
                    <a:pt x="48" y="54"/>
                  </a:lnTo>
                  <a:lnTo>
                    <a:pt x="48" y="51"/>
                  </a:lnTo>
                  <a:lnTo>
                    <a:pt x="48" y="48"/>
                  </a:lnTo>
                  <a:lnTo>
                    <a:pt x="48" y="46"/>
                  </a:lnTo>
                  <a:lnTo>
                    <a:pt x="50" y="46"/>
                  </a:lnTo>
                  <a:lnTo>
                    <a:pt x="53" y="46"/>
                  </a:lnTo>
                  <a:lnTo>
                    <a:pt x="56" y="45"/>
                  </a:lnTo>
                  <a:lnTo>
                    <a:pt x="56" y="44"/>
                  </a:lnTo>
                  <a:lnTo>
                    <a:pt x="56" y="42"/>
                  </a:lnTo>
                  <a:lnTo>
                    <a:pt x="57" y="41"/>
                  </a:lnTo>
                  <a:lnTo>
                    <a:pt x="60" y="40"/>
                  </a:lnTo>
                  <a:lnTo>
                    <a:pt x="61" y="39"/>
                  </a:lnTo>
                  <a:lnTo>
                    <a:pt x="61" y="36"/>
                  </a:lnTo>
                  <a:lnTo>
                    <a:pt x="59" y="36"/>
                  </a:lnTo>
                  <a:lnTo>
                    <a:pt x="56" y="35"/>
                  </a:lnTo>
                  <a:lnTo>
                    <a:pt x="55" y="33"/>
                  </a:lnTo>
                  <a:lnTo>
                    <a:pt x="53" y="33"/>
                  </a:lnTo>
                  <a:lnTo>
                    <a:pt x="56" y="35"/>
                  </a:lnTo>
                  <a:lnTo>
                    <a:pt x="56" y="34"/>
                  </a:lnTo>
                  <a:lnTo>
                    <a:pt x="55" y="32"/>
                  </a:lnTo>
                  <a:lnTo>
                    <a:pt x="51" y="29"/>
                  </a:lnTo>
                  <a:lnTo>
                    <a:pt x="56" y="28"/>
                  </a:lnTo>
                  <a:lnTo>
                    <a:pt x="56" y="25"/>
                  </a:lnTo>
                  <a:lnTo>
                    <a:pt x="56" y="22"/>
                  </a:lnTo>
                  <a:lnTo>
                    <a:pt x="56" y="18"/>
                  </a:lnTo>
                  <a:lnTo>
                    <a:pt x="56" y="15"/>
                  </a:lnTo>
                  <a:lnTo>
                    <a:pt x="54" y="17"/>
                  </a:lnTo>
                  <a:lnTo>
                    <a:pt x="52" y="18"/>
                  </a:lnTo>
                  <a:lnTo>
                    <a:pt x="51" y="19"/>
                  </a:lnTo>
                  <a:lnTo>
                    <a:pt x="48" y="20"/>
                  </a:lnTo>
                  <a:lnTo>
                    <a:pt x="48" y="18"/>
                  </a:lnTo>
                  <a:lnTo>
                    <a:pt x="48" y="14"/>
                  </a:lnTo>
                  <a:lnTo>
                    <a:pt x="47" y="10"/>
                  </a:lnTo>
                  <a:lnTo>
                    <a:pt x="46" y="8"/>
                  </a:lnTo>
                  <a:lnTo>
                    <a:pt x="48" y="7"/>
                  </a:lnTo>
                  <a:lnTo>
                    <a:pt x="47" y="6"/>
                  </a:lnTo>
                  <a:lnTo>
                    <a:pt x="45" y="4"/>
                  </a:lnTo>
                  <a:lnTo>
                    <a:pt x="43" y="3"/>
                  </a:lnTo>
                  <a:lnTo>
                    <a:pt x="40" y="3"/>
                  </a:lnTo>
                  <a:lnTo>
                    <a:pt x="38" y="3"/>
                  </a:lnTo>
                  <a:lnTo>
                    <a:pt x="36" y="4"/>
                  </a:lnTo>
                  <a:lnTo>
                    <a:pt x="34" y="6"/>
                  </a:lnTo>
                  <a:lnTo>
                    <a:pt x="35" y="7"/>
                  </a:lnTo>
                  <a:lnTo>
                    <a:pt x="29" y="10"/>
                  </a:lnTo>
                  <a:lnTo>
                    <a:pt x="25" y="1"/>
                  </a:lnTo>
                  <a:lnTo>
                    <a:pt x="22" y="0"/>
                  </a:lnTo>
                  <a:lnTo>
                    <a:pt x="19" y="3"/>
                  </a:lnTo>
                  <a:lnTo>
                    <a:pt x="21" y="8"/>
                  </a:lnTo>
                  <a:lnTo>
                    <a:pt x="19" y="8"/>
                  </a:lnTo>
                  <a:lnTo>
                    <a:pt x="22" y="14"/>
                  </a:lnTo>
                  <a:lnTo>
                    <a:pt x="22" y="16"/>
                  </a:lnTo>
                </a:path>
              </a:pathLst>
            </a:custGeom>
            <a:solidFill>
              <a:srgbClr val="FF6060"/>
            </a:solidFill>
            <a:ln>
              <a:noFill/>
            </a:ln>
            <a:extLst>
              <a:ext uri="{91240B29-F687-4f45-9708-019B960494DF}">
                <a14:hiddenLine xmlns="" xmlns:a14="http://schemas.microsoft.com/office/drawing/2010/main" w="9525" cap="rnd">
                  <a:solidFill>
                    <a:srgbClr val="000000"/>
                  </a:solidFill>
                  <a:round/>
                  <a:headEnd type="none" w="sm" len="sm"/>
                  <a:tailEnd type="none" w="sm" len="sm"/>
                </a14:hiddenLine>
              </a:ext>
            </a:extLst>
          </p:spPr>
          <p:txBody>
            <a:bodyPr/>
            <a:lstStyle/>
            <a:p>
              <a:endParaRPr lang="en-US"/>
            </a:p>
          </p:txBody>
        </p:sp>
        <p:sp>
          <p:nvSpPr>
            <p:cNvPr id="236757" name="Freeform 201"/>
            <p:cNvSpPr>
              <a:spLocks/>
            </p:cNvSpPr>
            <p:nvPr/>
          </p:nvSpPr>
          <p:spPr bwMode="auto">
            <a:xfrm>
              <a:off x="554" y="2550"/>
              <a:ext cx="56" cy="73"/>
            </a:xfrm>
            <a:custGeom>
              <a:avLst/>
              <a:gdLst>
                <a:gd name="T0" fmla="*/ 2 w 68"/>
                <a:gd name="T1" fmla="*/ 17 h 75"/>
                <a:gd name="T2" fmla="*/ 2 w 68"/>
                <a:gd name="T3" fmla="*/ 10 h 75"/>
                <a:gd name="T4" fmla="*/ 2 w 68"/>
                <a:gd name="T5" fmla="*/ 9 h 75"/>
                <a:gd name="T6" fmla="*/ 2 w 68"/>
                <a:gd name="T7" fmla="*/ 15 h 75"/>
                <a:gd name="T8" fmla="*/ 2 w 68"/>
                <a:gd name="T9" fmla="*/ 18 h 75"/>
                <a:gd name="T10" fmla="*/ 2 w 68"/>
                <a:gd name="T11" fmla="*/ 18 h 75"/>
                <a:gd name="T12" fmla="*/ 2 w 68"/>
                <a:gd name="T13" fmla="*/ 18 h 75"/>
                <a:gd name="T14" fmla="*/ 2 w 68"/>
                <a:gd name="T15" fmla="*/ 18 h 75"/>
                <a:gd name="T16" fmla="*/ 1 w 68"/>
                <a:gd name="T17" fmla="*/ 18 h 75"/>
                <a:gd name="T18" fmla="*/ 1 w 68"/>
                <a:gd name="T19" fmla="*/ 18 h 75"/>
                <a:gd name="T20" fmla="*/ 2 w 68"/>
                <a:gd name="T21" fmla="*/ 18 h 75"/>
                <a:gd name="T22" fmla="*/ 2 w 68"/>
                <a:gd name="T23" fmla="*/ 18 h 75"/>
                <a:gd name="T24" fmla="*/ 1 w 68"/>
                <a:gd name="T25" fmla="*/ 18 h 75"/>
                <a:gd name="T26" fmla="*/ 2 w 68"/>
                <a:gd name="T27" fmla="*/ 18 h 75"/>
                <a:gd name="T28" fmla="*/ 2 w 68"/>
                <a:gd name="T29" fmla="*/ 18 h 75"/>
                <a:gd name="T30" fmla="*/ 2 w 68"/>
                <a:gd name="T31" fmla="*/ 18 h 75"/>
                <a:gd name="T32" fmla="*/ 2 w 68"/>
                <a:gd name="T33" fmla="*/ 18 h 75"/>
                <a:gd name="T34" fmla="*/ 2 w 68"/>
                <a:gd name="T35" fmla="*/ 18 h 75"/>
                <a:gd name="T36" fmla="*/ 2 w 68"/>
                <a:gd name="T37" fmla="*/ 18 h 75"/>
                <a:gd name="T38" fmla="*/ 2 w 68"/>
                <a:gd name="T39" fmla="*/ 18 h 75"/>
                <a:gd name="T40" fmla="*/ 2 w 68"/>
                <a:gd name="T41" fmla="*/ 18 h 75"/>
                <a:gd name="T42" fmla="*/ 2 w 68"/>
                <a:gd name="T43" fmla="*/ 18 h 75"/>
                <a:gd name="T44" fmla="*/ 2 w 68"/>
                <a:gd name="T45" fmla="*/ 18 h 75"/>
                <a:gd name="T46" fmla="*/ 2 w 68"/>
                <a:gd name="T47" fmla="*/ 18 h 75"/>
                <a:gd name="T48" fmla="*/ 2 w 68"/>
                <a:gd name="T49" fmla="*/ 18 h 75"/>
                <a:gd name="T50" fmla="*/ 2 w 68"/>
                <a:gd name="T51" fmla="*/ 18 h 75"/>
                <a:gd name="T52" fmla="*/ 2 w 68"/>
                <a:gd name="T53" fmla="*/ 18 h 75"/>
                <a:gd name="T54" fmla="*/ 2 w 68"/>
                <a:gd name="T55" fmla="*/ 18 h 75"/>
                <a:gd name="T56" fmla="*/ 2 w 68"/>
                <a:gd name="T57" fmla="*/ 18 h 75"/>
                <a:gd name="T58" fmla="*/ 2 w 68"/>
                <a:gd name="T59" fmla="*/ 18 h 75"/>
                <a:gd name="T60" fmla="*/ 2 w 68"/>
                <a:gd name="T61" fmla="*/ 18 h 75"/>
                <a:gd name="T62" fmla="*/ 2 w 68"/>
                <a:gd name="T63" fmla="*/ 18 h 75"/>
                <a:gd name="T64" fmla="*/ 2 w 68"/>
                <a:gd name="T65" fmla="*/ 18 h 75"/>
                <a:gd name="T66" fmla="*/ 2 w 68"/>
                <a:gd name="T67" fmla="*/ 18 h 75"/>
                <a:gd name="T68" fmla="*/ 2 w 68"/>
                <a:gd name="T69" fmla="*/ 18 h 75"/>
                <a:gd name="T70" fmla="*/ 2 w 68"/>
                <a:gd name="T71" fmla="*/ 18 h 75"/>
                <a:gd name="T72" fmla="*/ 2 w 68"/>
                <a:gd name="T73" fmla="*/ 18 h 75"/>
                <a:gd name="T74" fmla="*/ 2 w 68"/>
                <a:gd name="T75" fmla="*/ 18 h 75"/>
                <a:gd name="T76" fmla="*/ 2 w 68"/>
                <a:gd name="T77" fmla="*/ 18 h 75"/>
                <a:gd name="T78" fmla="*/ 2 w 68"/>
                <a:gd name="T79" fmla="*/ 16 h 75"/>
                <a:gd name="T80" fmla="*/ 2 w 68"/>
                <a:gd name="T81" fmla="*/ 18 h 75"/>
                <a:gd name="T82" fmla="*/ 2 w 68"/>
                <a:gd name="T83" fmla="*/ 18 h 75"/>
                <a:gd name="T84" fmla="*/ 2 w 68"/>
                <a:gd name="T85" fmla="*/ 15 h 75"/>
                <a:gd name="T86" fmla="*/ 2 w 68"/>
                <a:gd name="T87" fmla="*/ 9 h 75"/>
                <a:gd name="T88" fmla="*/ 2 w 68"/>
                <a:gd name="T89" fmla="*/ 6 h 75"/>
                <a:gd name="T90" fmla="*/ 2 w 68"/>
                <a:gd name="T91" fmla="*/ 3 h 75"/>
                <a:gd name="T92" fmla="*/ 2 w 68"/>
                <a:gd name="T93" fmla="*/ 3 h 75"/>
                <a:gd name="T94" fmla="*/ 2 w 68"/>
                <a:gd name="T95" fmla="*/ 6 h 75"/>
                <a:gd name="T96" fmla="*/ 2 w 68"/>
                <a:gd name="T97" fmla="*/ 11 h 75"/>
                <a:gd name="T98" fmla="*/ 2 w 68"/>
                <a:gd name="T99" fmla="*/ 0 h 75"/>
                <a:gd name="T100" fmla="*/ 2 w 68"/>
                <a:gd name="T101" fmla="*/ 9 h 75"/>
                <a:gd name="T102" fmla="*/ 2 w 68"/>
                <a:gd name="T103" fmla="*/ 15 h 7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8"/>
                <a:gd name="T157" fmla="*/ 0 h 75"/>
                <a:gd name="T158" fmla="*/ 68 w 68"/>
                <a:gd name="T159" fmla="*/ 75 h 75"/>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8" h="75">
                  <a:moveTo>
                    <a:pt x="24" y="17"/>
                  </a:moveTo>
                  <a:lnTo>
                    <a:pt x="24" y="17"/>
                  </a:lnTo>
                  <a:lnTo>
                    <a:pt x="20" y="13"/>
                  </a:lnTo>
                  <a:lnTo>
                    <a:pt x="18" y="10"/>
                  </a:lnTo>
                  <a:lnTo>
                    <a:pt x="14" y="8"/>
                  </a:lnTo>
                  <a:lnTo>
                    <a:pt x="9" y="9"/>
                  </a:lnTo>
                  <a:lnTo>
                    <a:pt x="12" y="16"/>
                  </a:lnTo>
                  <a:lnTo>
                    <a:pt x="14" y="15"/>
                  </a:lnTo>
                  <a:lnTo>
                    <a:pt x="15" y="19"/>
                  </a:lnTo>
                  <a:lnTo>
                    <a:pt x="3" y="24"/>
                  </a:lnTo>
                  <a:lnTo>
                    <a:pt x="5" y="30"/>
                  </a:lnTo>
                  <a:lnTo>
                    <a:pt x="6" y="30"/>
                  </a:lnTo>
                  <a:lnTo>
                    <a:pt x="7" y="30"/>
                  </a:lnTo>
                  <a:lnTo>
                    <a:pt x="8" y="30"/>
                  </a:lnTo>
                  <a:lnTo>
                    <a:pt x="8" y="31"/>
                  </a:lnTo>
                  <a:lnTo>
                    <a:pt x="7" y="32"/>
                  </a:lnTo>
                  <a:lnTo>
                    <a:pt x="4" y="34"/>
                  </a:lnTo>
                  <a:lnTo>
                    <a:pt x="1" y="35"/>
                  </a:lnTo>
                  <a:lnTo>
                    <a:pt x="0" y="37"/>
                  </a:lnTo>
                  <a:lnTo>
                    <a:pt x="1" y="39"/>
                  </a:lnTo>
                  <a:lnTo>
                    <a:pt x="4" y="41"/>
                  </a:lnTo>
                  <a:lnTo>
                    <a:pt x="6" y="43"/>
                  </a:lnTo>
                  <a:lnTo>
                    <a:pt x="7" y="44"/>
                  </a:lnTo>
                  <a:lnTo>
                    <a:pt x="5" y="45"/>
                  </a:lnTo>
                  <a:lnTo>
                    <a:pt x="3" y="47"/>
                  </a:lnTo>
                  <a:lnTo>
                    <a:pt x="1" y="49"/>
                  </a:lnTo>
                  <a:lnTo>
                    <a:pt x="0" y="51"/>
                  </a:lnTo>
                  <a:lnTo>
                    <a:pt x="2" y="56"/>
                  </a:lnTo>
                  <a:lnTo>
                    <a:pt x="5" y="56"/>
                  </a:lnTo>
                  <a:lnTo>
                    <a:pt x="4" y="56"/>
                  </a:lnTo>
                  <a:lnTo>
                    <a:pt x="6" y="56"/>
                  </a:lnTo>
                  <a:lnTo>
                    <a:pt x="7" y="55"/>
                  </a:lnTo>
                  <a:lnTo>
                    <a:pt x="10" y="56"/>
                  </a:lnTo>
                  <a:lnTo>
                    <a:pt x="11" y="59"/>
                  </a:lnTo>
                  <a:lnTo>
                    <a:pt x="10" y="60"/>
                  </a:lnTo>
                  <a:lnTo>
                    <a:pt x="13" y="67"/>
                  </a:lnTo>
                  <a:lnTo>
                    <a:pt x="20" y="66"/>
                  </a:lnTo>
                  <a:lnTo>
                    <a:pt x="21" y="67"/>
                  </a:lnTo>
                  <a:lnTo>
                    <a:pt x="26" y="65"/>
                  </a:lnTo>
                  <a:lnTo>
                    <a:pt x="30" y="73"/>
                  </a:lnTo>
                  <a:lnTo>
                    <a:pt x="32" y="74"/>
                  </a:lnTo>
                  <a:lnTo>
                    <a:pt x="36" y="72"/>
                  </a:lnTo>
                  <a:lnTo>
                    <a:pt x="36" y="70"/>
                  </a:lnTo>
                  <a:lnTo>
                    <a:pt x="36" y="69"/>
                  </a:lnTo>
                  <a:lnTo>
                    <a:pt x="37" y="67"/>
                  </a:lnTo>
                  <a:lnTo>
                    <a:pt x="36" y="64"/>
                  </a:lnTo>
                  <a:lnTo>
                    <a:pt x="42" y="62"/>
                  </a:lnTo>
                  <a:lnTo>
                    <a:pt x="43" y="63"/>
                  </a:lnTo>
                  <a:lnTo>
                    <a:pt x="45" y="64"/>
                  </a:lnTo>
                  <a:lnTo>
                    <a:pt x="46" y="65"/>
                  </a:lnTo>
                  <a:lnTo>
                    <a:pt x="47" y="66"/>
                  </a:lnTo>
                  <a:lnTo>
                    <a:pt x="52" y="63"/>
                  </a:lnTo>
                  <a:lnTo>
                    <a:pt x="51" y="62"/>
                  </a:lnTo>
                  <a:lnTo>
                    <a:pt x="52" y="58"/>
                  </a:lnTo>
                  <a:lnTo>
                    <a:pt x="52" y="55"/>
                  </a:lnTo>
                  <a:lnTo>
                    <a:pt x="52" y="51"/>
                  </a:lnTo>
                  <a:lnTo>
                    <a:pt x="53" y="49"/>
                  </a:lnTo>
                  <a:lnTo>
                    <a:pt x="55" y="49"/>
                  </a:lnTo>
                  <a:lnTo>
                    <a:pt x="58" y="49"/>
                  </a:lnTo>
                  <a:lnTo>
                    <a:pt x="61" y="48"/>
                  </a:lnTo>
                  <a:lnTo>
                    <a:pt x="62" y="47"/>
                  </a:lnTo>
                  <a:lnTo>
                    <a:pt x="62" y="45"/>
                  </a:lnTo>
                  <a:lnTo>
                    <a:pt x="63" y="44"/>
                  </a:lnTo>
                  <a:lnTo>
                    <a:pt x="66" y="44"/>
                  </a:lnTo>
                  <a:lnTo>
                    <a:pt x="67" y="42"/>
                  </a:lnTo>
                  <a:lnTo>
                    <a:pt x="67" y="39"/>
                  </a:lnTo>
                  <a:lnTo>
                    <a:pt x="65" y="39"/>
                  </a:lnTo>
                  <a:lnTo>
                    <a:pt x="62" y="37"/>
                  </a:lnTo>
                  <a:lnTo>
                    <a:pt x="60" y="35"/>
                  </a:lnTo>
                  <a:lnTo>
                    <a:pt x="58" y="35"/>
                  </a:lnTo>
                  <a:lnTo>
                    <a:pt x="61" y="37"/>
                  </a:lnTo>
                  <a:lnTo>
                    <a:pt x="61" y="36"/>
                  </a:lnTo>
                  <a:lnTo>
                    <a:pt x="60" y="34"/>
                  </a:lnTo>
                  <a:lnTo>
                    <a:pt x="56" y="31"/>
                  </a:lnTo>
                  <a:lnTo>
                    <a:pt x="62" y="30"/>
                  </a:lnTo>
                  <a:lnTo>
                    <a:pt x="62" y="27"/>
                  </a:lnTo>
                  <a:lnTo>
                    <a:pt x="62" y="24"/>
                  </a:lnTo>
                  <a:lnTo>
                    <a:pt x="62" y="19"/>
                  </a:lnTo>
                  <a:lnTo>
                    <a:pt x="61" y="16"/>
                  </a:lnTo>
                  <a:lnTo>
                    <a:pt x="59" y="18"/>
                  </a:lnTo>
                  <a:lnTo>
                    <a:pt x="57" y="19"/>
                  </a:lnTo>
                  <a:lnTo>
                    <a:pt x="56" y="20"/>
                  </a:lnTo>
                  <a:lnTo>
                    <a:pt x="53" y="21"/>
                  </a:lnTo>
                  <a:lnTo>
                    <a:pt x="53" y="19"/>
                  </a:lnTo>
                  <a:lnTo>
                    <a:pt x="52" y="15"/>
                  </a:lnTo>
                  <a:lnTo>
                    <a:pt x="51" y="11"/>
                  </a:lnTo>
                  <a:lnTo>
                    <a:pt x="50" y="9"/>
                  </a:lnTo>
                  <a:lnTo>
                    <a:pt x="52" y="8"/>
                  </a:lnTo>
                  <a:lnTo>
                    <a:pt x="51" y="6"/>
                  </a:lnTo>
                  <a:lnTo>
                    <a:pt x="49" y="4"/>
                  </a:lnTo>
                  <a:lnTo>
                    <a:pt x="47" y="3"/>
                  </a:lnTo>
                  <a:lnTo>
                    <a:pt x="44" y="3"/>
                  </a:lnTo>
                  <a:lnTo>
                    <a:pt x="41" y="3"/>
                  </a:lnTo>
                  <a:lnTo>
                    <a:pt x="39" y="4"/>
                  </a:lnTo>
                  <a:lnTo>
                    <a:pt x="37" y="6"/>
                  </a:lnTo>
                  <a:lnTo>
                    <a:pt x="38" y="8"/>
                  </a:lnTo>
                  <a:lnTo>
                    <a:pt x="32" y="11"/>
                  </a:lnTo>
                  <a:lnTo>
                    <a:pt x="28" y="1"/>
                  </a:lnTo>
                  <a:lnTo>
                    <a:pt x="25" y="0"/>
                  </a:lnTo>
                  <a:lnTo>
                    <a:pt x="20" y="3"/>
                  </a:lnTo>
                  <a:lnTo>
                    <a:pt x="23" y="9"/>
                  </a:lnTo>
                  <a:lnTo>
                    <a:pt x="21" y="9"/>
                  </a:lnTo>
                  <a:lnTo>
                    <a:pt x="24" y="15"/>
                  </a:lnTo>
                  <a:lnTo>
                    <a:pt x="24" y="17"/>
                  </a:lnTo>
                </a:path>
              </a:pathLst>
            </a:custGeom>
            <a:noFill/>
            <a:ln w="12700" cap="rnd">
              <a:solidFill>
                <a:srgbClr val="00000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a:p>
          </p:txBody>
        </p:sp>
      </p:grpSp>
      <p:sp>
        <p:nvSpPr>
          <p:cNvPr id="236554" name="AutoShape 203"/>
          <p:cNvSpPr>
            <a:spLocks noChangeArrowheads="1"/>
          </p:cNvSpPr>
          <p:nvPr/>
        </p:nvSpPr>
        <p:spPr bwMode="invGray">
          <a:xfrm>
            <a:off x="372533" y="4267200"/>
            <a:ext cx="2286000" cy="762000"/>
          </a:xfrm>
          <a:prstGeom prst="roundRect">
            <a:avLst>
              <a:gd name="adj" fmla="val 16667"/>
            </a:avLst>
          </a:prstGeom>
          <a:solidFill>
            <a:schemeClr val="hlink"/>
          </a:solidFill>
          <a:ln>
            <a:noFill/>
          </a:ln>
          <a:extLst>
            <a:ext uri="{91240B29-F687-4f45-9708-019B960494DF}">
              <a14:hiddenLine xmlns="" xmlns:a14="http://schemas.microsoft.com/office/drawing/2010/main" w="19050">
                <a:solidFill>
                  <a:srgbClr val="000000"/>
                </a:solidFill>
                <a:round/>
                <a:headEnd/>
                <a:tailEnd/>
              </a14:hiddenLine>
            </a:ext>
          </a:extLst>
        </p:spPr>
        <p:txBody>
          <a:bodyPr wrap="none" anchor="ctr"/>
          <a:lstStyle/>
          <a:p>
            <a:pPr algn="ctr"/>
            <a:r>
              <a:rPr lang="en-US" sz="1400" b="1" dirty="0">
                <a:solidFill>
                  <a:srgbClr val="FFFFFF"/>
                </a:solidFill>
                <a:latin typeface="Arial" charset="0"/>
              </a:rPr>
              <a:t>Statins</a:t>
            </a:r>
            <a:br>
              <a:rPr lang="en-US" sz="1400" b="1" dirty="0">
                <a:solidFill>
                  <a:srgbClr val="FFFFFF"/>
                </a:solidFill>
                <a:latin typeface="Arial" charset="0"/>
              </a:rPr>
            </a:br>
            <a:r>
              <a:rPr lang="en-US" sz="1400" b="1" dirty="0" err="1">
                <a:solidFill>
                  <a:srgbClr val="FFFFFF"/>
                </a:solidFill>
                <a:latin typeface="Arial" charset="0"/>
              </a:rPr>
              <a:t>Fibric</a:t>
            </a:r>
            <a:r>
              <a:rPr lang="en-US" sz="1400" b="1" dirty="0">
                <a:solidFill>
                  <a:srgbClr val="FFFFFF"/>
                </a:solidFill>
                <a:latin typeface="Arial" charset="0"/>
              </a:rPr>
              <a:t> acid derivatives</a:t>
            </a:r>
          </a:p>
          <a:p>
            <a:pPr algn="ctr"/>
            <a:r>
              <a:rPr lang="en-US" sz="1400" b="1" dirty="0" err="1">
                <a:solidFill>
                  <a:srgbClr val="FFFFFF"/>
                </a:solidFill>
                <a:latin typeface="Arial" charset="0"/>
              </a:rPr>
              <a:t>Colsevalam</a:t>
            </a:r>
            <a:endParaRPr lang="en-US" sz="1400" b="1" dirty="0">
              <a:solidFill>
                <a:srgbClr val="FFFFFF"/>
              </a:solidFill>
              <a:latin typeface="Arial" charset="0"/>
            </a:endParaRPr>
          </a:p>
          <a:p>
            <a:pPr algn="ctr"/>
            <a:r>
              <a:rPr lang="en-US" sz="1400" b="1" dirty="0">
                <a:solidFill>
                  <a:srgbClr val="FFFFFF"/>
                </a:solidFill>
                <a:latin typeface="Arial" charset="0"/>
              </a:rPr>
              <a:t>PCSK-9 </a:t>
            </a:r>
            <a:r>
              <a:rPr lang="en-US" sz="1400" b="1" dirty="0" err="1">
                <a:solidFill>
                  <a:srgbClr val="FFFFFF"/>
                </a:solidFill>
                <a:latin typeface="Arial" charset="0"/>
              </a:rPr>
              <a:t>Inh</a:t>
            </a:r>
            <a:endParaRPr lang="en-US" sz="1400" dirty="0">
              <a:solidFill>
                <a:srgbClr val="FFFFFF"/>
              </a:solidFill>
              <a:latin typeface="Arial" charset="0"/>
            </a:endParaRPr>
          </a:p>
        </p:txBody>
      </p:sp>
      <p:sp>
        <p:nvSpPr>
          <p:cNvPr id="236555" name="AutoShape 204"/>
          <p:cNvSpPr>
            <a:spLocks noChangeArrowheads="1"/>
          </p:cNvSpPr>
          <p:nvPr/>
        </p:nvSpPr>
        <p:spPr bwMode="invGray">
          <a:xfrm>
            <a:off x="372533" y="2590800"/>
            <a:ext cx="2286000" cy="1219200"/>
          </a:xfrm>
          <a:prstGeom prst="roundRect">
            <a:avLst>
              <a:gd name="adj" fmla="val 16667"/>
            </a:avLst>
          </a:prstGeom>
          <a:solidFill>
            <a:schemeClr val="hlink"/>
          </a:solidFill>
          <a:ln>
            <a:noFill/>
          </a:ln>
          <a:extLst>
            <a:ext uri="{91240B29-F687-4f45-9708-019B960494DF}">
              <a14:hiddenLine xmlns="" xmlns:a14="http://schemas.microsoft.com/office/drawing/2010/main" w="19050">
                <a:solidFill>
                  <a:srgbClr val="000000"/>
                </a:solidFill>
                <a:round/>
                <a:headEnd/>
                <a:tailEnd/>
              </a14:hiddenLine>
            </a:ext>
          </a:extLst>
        </p:spPr>
        <p:txBody>
          <a:bodyPr wrap="none" anchor="ctr"/>
          <a:lstStyle/>
          <a:p>
            <a:pPr algn="ctr" eaLnBrk="1" hangingPunct="1"/>
            <a:r>
              <a:rPr lang="en-US" sz="1400" b="1">
                <a:solidFill>
                  <a:srgbClr val="FFFFFF"/>
                </a:solidFill>
                <a:latin typeface="Arial" charset="0"/>
              </a:rPr>
              <a:t>ACE inhibitors</a:t>
            </a:r>
            <a:br>
              <a:rPr lang="en-US" sz="1400" b="1">
                <a:solidFill>
                  <a:srgbClr val="FFFFFF"/>
                </a:solidFill>
                <a:latin typeface="Arial" charset="0"/>
              </a:rPr>
            </a:br>
            <a:r>
              <a:rPr lang="en-US" sz="1400" b="1">
                <a:solidFill>
                  <a:srgbClr val="FFFFFF"/>
                </a:solidFill>
                <a:latin typeface="Arial" charset="0"/>
              </a:rPr>
              <a:t>ARBs</a:t>
            </a:r>
          </a:p>
          <a:p>
            <a:pPr algn="ctr" eaLnBrk="1" hangingPunct="1"/>
            <a:r>
              <a:rPr lang="en-US" sz="1400" b="1">
                <a:solidFill>
                  <a:srgbClr val="FFFFFF"/>
                </a:solidFill>
                <a:latin typeface="Arial" charset="0"/>
              </a:rPr>
              <a:t>β-blockers</a:t>
            </a:r>
            <a:br>
              <a:rPr lang="en-US" sz="1400" b="1">
                <a:solidFill>
                  <a:srgbClr val="FFFFFF"/>
                </a:solidFill>
                <a:latin typeface="Arial" charset="0"/>
              </a:rPr>
            </a:br>
            <a:r>
              <a:rPr lang="en-US" sz="1400" b="1">
                <a:solidFill>
                  <a:srgbClr val="FFFFFF"/>
                </a:solidFill>
                <a:latin typeface="Arial" charset="0"/>
              </a:rPr>
              <a:t>CCBs</a:t>
            </a:r>
            <a:br>
              <a:rPr lang="en-US" sz="1400" b="1">
                <a:solidFill>
                  <a:srgbClr val="FFFFFF"/>
                </a:solidFill>
                <a:latin typeface="Arial" charset="0"/>
              </a:rPr>
            </a:br>
            <a:r>
              <a:rPr lang="en-US" sz="1400" b="1">
                <a:solidFill>
                  <a:srgbClr val="FFFFFF"/>
                </a:solidFill>
                <a:latin typeface="Arial" charset="0"/>
              </a:rPr>
              <a:t>Diuretics</a:t>
            </a:r>
            <a:endParaRPr lang="en-US" sz="1400">
              <a:solidFill>
                <a:srgbClr val="FFFFFF"/>
              </a:solidFill>
              <a:latin typeface="Arial" charset="0"/>
            </a:endParaRPr>
          </a:p>
        </p:txBody>
      </p:sp>
      <p:sp>
        <p:nvSpPr>
          <p:cNvPr id="236556" name="AutoShape 205"/>
          <p:cNvSpPr>
            <a:spLocks noChangeArrowheads="1"/>
          </p:cNvSpPr>
          <p:nvPr/>
        </p:nvSpPr>
        <p:spPr bwMode="invGray">
          <a:xfrm>
            <a:off x="372533" y="5943600"/>
            <a:ext cx="2286000" cy="762000"/>
          </a:xfrm>
          <a:prstGeom prst="roundRect">
            <a:avLst>
              <a:gd name="adj" fmla="val 16667"/>
            </a:avLst>
          </a:prstGeom>
          <a:solidFill>
            <a:schemeClr val="hlink"/>
          </a:solidFill>
          <a:ln>
            <a:noFill/>
          </a:ln>
          <a:extLst>
            <a:ext uri="{91240B29-F687-4f45-9708-019B960494DF}">
              <a14:hiddenLine xmlns="" xmlns:a14="http://schemas.microsoft.com/office/drawing/2010/main" w="19050">
                <a:solidFill>
                  <a:srgbClr val="000000"/>
                </a:solidFill>
                <a:round/>
                <a:headEnd/>
                <a:tailEnd/>
              </a14:hiddenLine>
            </a:ext>
          </a:extLst>
        </p:spPr>
        <p:txBody>
          <a:bodyPr wrap="none" anchor="ctr"/>
          <a:lstStyle/>
          <a:p>
            <a:pPr algn="ctr"/>
            <a:r>
              <a:rPr lang="en-US" sz="1400" b="1">
                <a:solidFill>
                  <a:srgbClr val="FFFFFF"/>
                </a:solidFill>
                <a:latin typeface="Arial" charset="0"/>
              </a:rPr>
              <a:t>ASA</a:t>
            </a:r>
            <a:br>
              <a:rPr lang="en-US" sz="1400" b="1">
                <a:solidFill>
                  <a:srgbClr val="FFFFFF"/>
                </a:solidFill>
                <a:latin typeface="Arial" charset="0"/>
              </a:rPr>
            </a:br>
            <a:r>
              <a:rPr lang="en-US" sz="1400" b="1">
                <a:solidFill>
                  <a:srgbClr val="FFFFFF"/>
                </a:solidFill>
                <a:latin typeface="Arial" charset="0"/>
              </a:rPr>
              <a:t>Clopidogrel</a:t>
            </a:r>
            <a:br>
              <a:rPr lang="en-US" sz="1400" b="1">
                <a:solidFill>
                  <a:srgbClr val="FFFFFF"/>
                </a:solidFill>
                <a:latin typeface="Arial" charset="0"/>
              </a:rPr>
            </a:br>
            <a:r>
              <a:rPr lang="en-US" sz="1400" b="1">
                <a:solidFill>
                  <a:srgbClr val="FFFFFF"/>
                </a:solidFill>
                <a:latin typeface="Arial" charset="0"/>
              </a:rPr>
              <a:t>Ticlopidine</a:t>
            </a:r>
            <a:endParaRPr lang="en-US" sz="1400">
              <a:solidFill>
                <a:srgbClr val="FFFFFF"/>
              </a:solidFill>
              <a:latin typeface="Arial" charset="0"/>
            </a:endParaRPr>
          </a:p>
        </p:txBody>
      </p:sp>
      <p:sp>
        <p:nvSpPr>
          <p:cNvPr id="236557" name="AutoShape 207"/>
          <p:cNvSpPr>
            <a:spLocks noChangeArrowheads="1"/>
          </p:cNvSpPr>
          <p:nvPr/>
        </p:nvSpPr>
        <p:spPr bwMode="invGray">
          <a:xfrm>
            <a:off x="3149600" y="4267200"/>
            <a:ext cx="2286000" cy="609600"/>
          </a:xfrm>
          <a:prstGeom prst="roundRect">
            <a:avLst>
              <a:gd name="adj" fmla="val 16667"/>
            </a:avLst>
          </a:prstGeom>
          <a:solidFill>
            <a:schemeClr val="hlink"/>
          </a:solidFill>
          <a:ln>
            <a:noFill/>
          </a:ln>
          <a:extLst>
            <a:ext uri="{91240B29-F687-4f45-9708-019B960494DF}">
              <a14:hiddenLine xmlns="" xmlns:a14="http://schemas.microsoft.com/office/drawing/2010/main" w="19050">
                <a:solidFill>
                  <a:srgbClr val="000000"/>
                </a:solidFill>
                <a:round/>
                <a:headEnd/>
                <a:tailEnd/>
              </a14:hiddenLine>
            </a:ext>
          </a:extLst>
        </p:spPr>
        <p:txBody>
          <a:bodyPr wrap="none" anchor="ctr"/>
          <a:lstStyle/>
          <a:p>
            <a:pPr algn="ctr"/>
            <a:r>
              <a:rPr lang="en-US" sz="1400" b="1">
                <a:solidFill>
                  <a:srgbClr val="FFFFFF"/>
                </a:solidFill>
                <a:latin typeface="Arial" charset="0"/>
              </a:rPr>
              <a:t>Dyslipidemia</a:t>
            </a:r>
          </a:p>
        </p:txBody>
      </p:sp>
      <p:sp>
        <p:nvSpPr>
          <p:cNvPr id="236558" name="AutoShape 208"/>
          <p:cNvSpPr>
            <a:spLocks noChangeArrowheads="1"/>
          </p:cNvSpPr>
          <p:nvPr/>
        </p:nvSpPr>
        <p:spPr bwMode="invGray">
          <a:xfrm>
            <a:off x="3014133" y="2590800"/>
            <a:ext cx="2286000" cy="1219200"/>
          </a:xfrm>
          <a:prstGeom prst="roundRect">
            <a:avLst>
              <a:gd name="adj" fmla="val 16667"/>
            </a:avLst>
          </a:prstGeom>
          <a:solidFill>
            <a:schemeClr val="hlink"/>
          </a:solidFill>
          <a:ln>
            <a:noFill/>
          </a:ln>
          <a:extLst>
            <a:ext uri="{91240B29-F687-4f45-9708-019B960494DF}">
              <a14:hiddenLine xmlns="" xmlns:a14="http://schemas.microsoft.com/office/drawing/2010/main" w="19050">
                <a:solidFill>
                  <a:srgbClr val="000000"/>
                </a:solidFill>
                <a:round/>
                <a:headEnd/>
                <a:tailEnd/>
              </a14:hiddenLine>
            </a:ext>
          </a:extLst>
        </p:spPr>
        <p:txBody>
          <a:bodyPr wrap="none" anchor="ctr"/>
          <a:lstStyle/>
          <a:p>
            <a:pPr algn="ctr"/>
            <a:r>
              <a:rPr lang="en-US" sz="1400" b="1">
                <a:solidFill>
                  <a:srgbClr val="FFFFFF"/>
                </a:solidFill>
                <a:latin typeface="Arial" charset="0"/>
              </a:rPr>
              <a:t>Hypertension</a:t>
            </a:r>
          </a:p>
        </p:txBody>
      </p:sp>
      <p:sp>
        <p:nvSpPr>
          <p:cNvPr id="236559" name="AutoShape 209"/>
          <p:cNvSpPr>
            <a:spLocks noChangeArrowheads="1"/>
          </p:cNvSpPr>
          <p:nvPr/>
        </p:nvSpPr>
        <p:spPr bwMode="invGray">
          <a:xfrm>
            <a:off x="3014133" y="5791200"/>
            <a:ext cx="2286000" cy="762000"/>
          </a:xfrm>
          <a:prstGeom prst="roundRect">
            <a:avLst>
              <a:gd name="adj" fmla="val 16667"/>
            </a:avLst>
          </a:prstGeom>
          <a:solidFill>
            <a:schemeClr val="hlink"/>
          </a:solidFill>
          <a:ln>
            <a:noFill/>
          </a:ln>
          <a:extLst>
            <a:ext uri="{91240B29-F687-4f45-9708-019B960494DF}">
              <a14:hiddenLine xmlns="" xmlns:a14="http://schemas.microsoft.com/office/drawing/2010/main" w="19050">
                <a:solidFill>
                  <a:srgbClr val="000000"/>
                </a:solidFill>
                <a:round/>
                <a:headEnd/>
                <a:tailEnd/>
              </a14:hiddenLine>
            </a:ext>
          </a:extLst>
        </p:spPr>
        <p:txBody>
          <a:bodyPr wrap="none" anchor="ctr"/>
          <a:lstStyle/>
          <a:p>
            <a:pPr algn="ctr"/>
            <a:r>
              <a:rPr lang="en-US" sz="1400" b="1">
                <a:solidFill>
                  <a:srgbClr val="FFFFFF"/>
                </a:solidFill>
                <a:latin typeface="Arial" charset="0"/>
              </a:rPr>
              <a:t>Platelet activation</a:t>
            </a:r>
            <a:br>
              <a:rPr lang="en-US" sz="1400" b="1">
                <a:solidFill>
                  <a:srgbClr val="FFFFFF"/>
                </a:solidFill>
                <a:latin typeface="Arial" charset="0"/>
              </a:rPr>
            </a:br>
            <a:r>
              <a:rPr lang="en-US" sz="1400" b="1">
                <a:solidFill>
                  <a:srgbClr val="FFFFFF"/>
                </a:solidFill>
                <a:latin typeface="Arial" charset="0"/>
              </a:rPr>
              <a:t>and aggregation</a:t>
            </a:r>
          </a:p>
        </p:txBody>
      </p:sp>
      <p:cxnSp>
        <p:nvCxnSpPr>
          <p:cNvPr id="236560" name="AutoShape 210"/>
          <p:cNvCxnSpPr>
            <a:cxnSpLocks noChangeShapeType="1"/>
            <a:stCxn id="236554" idx="3"/>
            <a:endCxn id="236557" idx="1"/>
          </p:cNvCxnSpPr>
          <p:nvPr/>
        </p:nvCxnSpPr>
        <p:spPr bwMode="auto">
          <a:xfrm flipV="1">
            <a:off x="2658533" y="4572000"/>
            <a:ext cx="491067" cy="76200"/>
          </a:xfrm>
          <a:prstGeom prst="straightConnector1">
            <a:avLst/>
          </a:prstGeom>
          <a:noFill/>
          <a:ln w="38100">
            <a:solidFill>
              <a:srgbClr val="FFFFFF"/>
            </a:solidFill>
            <a:round/>
            <a:headEnd/>
            <a:tailEnd type="triangle" w="med" len="med"/>
          </a:ln>
          <a:extLst>
            <a:ext uri="{909E8E84-426E-40dd-AFC4-6F175D3DCCD1}">
              <a14:hiddenFill xmlns="" xmlns:a14="http://schemas.microsoft.com/office/drawing/2010/main">
                <a:noFill/>
              </a14:hiddenFill>
            </a:ext>
          </a:extLst>
        </p:spPr>
      </p:cxnSp>
      <p:cxnSp>
        <p:nvCxnSpPr>
          <p:cNvPr id="236561" name="AutoShape 211"/>
          <p:cNvCxnSpPr>
            <a:cxnSpLocks noChangeShapeType="1"/>
            <a:stCxn id="236555" idx="3"/>
            <a:endCxn id="236558" idx="1"/>
          </p:cNvCxnSpPr>
          <p:nvPr/>
        </p:nvCxnSpPr>
        <p:spPr bwMode="auto">
          <a:xfrm>
            <a:off x="2658533" y="3200400"/>
            <a:ext cx="355600" cy="0"/>
          </a:xfrm>
          <a:prstGeom prst="straightConnector1">
            <a:avLst/>
          </a:prstGeom>
          <a:noFill/>
          <a:ln w="38100">
            <a:solidFill>
              <a:srgbClr val="FFFFFF"/>
            </a:solidFill>
            <a:round/>
            <a:headEnd/>
            <a:tailEnd type="triangle" w="med" len="med"/>
          </a:ln>
          <a:extLst>
            <a:ext uri="{909E8E84-426E-40dd-AFC4-6F175D3DCCD1}">
              <a14:hiddenFill xmlns="" xmlns:a14="http://schemas.microsoft.com/office/drawing/2010/main">
                <a:noFill/>
              </a14:hiddenFill>
            </a:ext>
          </a:extLst>
        </p:spPr>
      </p:cxnSp>
      <p:cxnSp>
        <p:nvCxnSpPr>
          <p:cNvPr id="236562" name="AutoShape 212"/>
          <p:cNvCxnSpPr>
            <a:cxnSpLocks noChangeShapeType="1"/>
          </p:cNvCxnSpPr>
          <p:nvPr/>
        </p:nvCxnSpPr>
        <p:spPr bwMode="auto">
          <a:xfrm>
            <a:off x="2743200" y="1143000"/>
            <a:ext cx="287867" cy="0"/>
          </a:xfrm>
          <a:prstGeom prst="straightConnector1">
            <a:avLst/>
          </a:prstGeom>
          <a:noFill/>
          <a:ln w="38100">
            <a:solidFill>
              <a:srgbClr val="FFFFFF"/>
            </a:solidFill>
            <a:round/>
            <a:headEnd/>
            <a:tailEnd type="triangle" w="med" len="med"/>
          </a:ln>
          <a:extLst>
            <a:ext uri="{909E8E84-426E-40dd-AFC4-6F175D3DCCD1}">
              <a14:hiddenFill xmlns="" xmlns:a14="http://schemas.microsoft.com/office/drawing/2010/main">
                <a:noFill/>
              </a14:hiddenFill>
            </a:ext>
          </a:extLst>
        </p:spPr>
      </p:cxnSp>
      <p:cxnSp>
        <p:nvCxnSpPr>
          <p:cNvPr id="236563" name="AutoShape 213"/>
          <p:cNvCxnSpPr>
            <a:cxnSpLocks noChangeShapeType="1"/>
            <a:stCxn id="236556" idx="3"/>
            <a:endCxn id="236559" idx="1"/>
          </p:cNvCxnSpPr>
          <p:nvPr/>
        </p:nvCxnSpPr>
        <p:spPr bwMode="auto">
          <a:xfrm flipV="1">
            <a:off x="2658533" y="6172200"/>
            <a:ext cx="355600" cy="152400"/>
          </a:xfrm>
          <a:prstGeom prst="straightConnector1">
            <a:avLst/>
          </a:prstGeom>
          <a:noFill/>
          <a:ln w="38100">
            <a:solidFill>
              <a:srgbClr val="FFFFFF"/>
            </a:solidFill>
            <a:round/>
            <a:headEnd/>
            <a:tailEnd type="triangle" w="med" len="med"/>
          </a:ln>
          <a:extLst>
            <a:ext uri="{909E8E84-426E-40dd-AFC4-6F175D3DCCD1}">
              <a14:hiddenFill xmlns="" xmlns:a14="http://schemas.microsoft.com/office/drawing/2010/main">
                <a:noFill/>
              </a14:hiddenFill>
            </a:ext>
          </a:extLst>
        </p:spPr>
      </p:cxnSp>
      <p:sp>
        <p:nvSpPr>
          <p:cNvPr id="236564" name="AutoShape 204"/>
          <p:cNvSpPr>
            <a:spLocks noChangeArrowheads="1"/>
          </p:cNvSpPr>
          <p:nvPr/>
        </p:nvSpPr>
        <p:spPr bwMode="invGray">
          <a:xfrm>
            <a:off x="440267" y="457200"/>
            <a:ext cx="2286000" cy="2057400"/>
          </a:xfrm>
          <a:prstGeom prst="roundRect">
            <a:avLst>
              <a:gd name="adj" fmla="val 16667"/>
            </a:avLst>
          </a:prstGeom>
          <a:solidFill>
            <a:schemeClr val="hlink"/>
          </a:solidFill>
          <a:ln>
            <a:noFill/>
          </a:ln>
          <a:extLst>
            <a:ext uri="{91240B29-F687-4f45-9708-019B960494DF}">
              <a14:hiddenLine xmlns="" xmlns:a14="http://schemas.microsoft.com/office/drawing/2010/main" w="19050">
                <a:solidFill>
                  <a:srgbClr val="000000"/>
                </a:solidFill>
                <a:round/>
                <a:headEnd/>
                <a:tailEnd/>
              </a14:hiddenLine>
            </a:ext>
          </a:extLst>
        </p:spPr>
        <p:txBody>
          <a:bodyPr wrap="none" anchor="ctr"/>
          <a:lstStyle/>
          <a:p>
            <a:pPr algn="ctr" eaLnBrk="1" hangingPunct="1"/>
            <a:endParaRPr lang="en-US" b="1" dirty="0">
              <a:solidFill>
                <a:srgbClr val="FFFFFF"/>
              </a:solidFill>
              <a:latin typeface="Arial" charset="0"/>
            </a:endParaRPr>
          </a:p>
          <a:p>
            <a:pPr algn="ctr" eaLnBrk="1" hangingPunct="1"/>
            <a:r>
              <a:rPr lang="en-US" sz="2200" b="1" dirty="0">
                <a:solidFill>
                  <a:srgbClr val="FFFFFF"/>
                </a:solidFill>
                <a:latin typeface="Arial" charset="0"/>
              </a:rPr>
              <a:t>SGLT-2 </a:t>
            </a:r>
            <a:r>
              <a:rPr lang="en-US" sz="2200" b="1" dirty="0" err="1">
                <a:solidFill>
                  <a:srgbClr val="FFFFFF"/>
                </a:solidFill>
                <a:latin typeface="Arial" charset="0"/>
              </a:rPr>
              <a:t>Inh</a:t>
            </a:r>
            <a:r>
              <a:rPr lang="en-US" sz="2200" b="1" dirty="0">
                <a:solidFill>
                  <a:srgbClr val="FFFFFF"/>
                </a:solidFill>
                <a:latin typeface="Arial" charset="0"/>
              </a:rPr>
              <a:t>.</a:t>
            </a:r>
          </a:p>
          <a:p>
            <a:pPr algn="ctr" eaLnBrk="1" hangingPunct="1"/>
            <a:r>
              <a:rPr lang="en-US" sz="2200" b="1" dirty="0" err="1">
                <a:solidFill>
                  <a:srgbClr val="FFFFFF"/>
                </a:solidFill>
                <a:latin typeface="Arial" charset="0"/>
              </a:rPr>
              <a:t>Liraglutide</a:t>
            </a:r>
            <a:endParaRPr lang="en-US" sz="2200" b="1" dirty="0">
              <a:solidFill>
                <a:srgbClr val="FFFFFF"/>
              </a:solidFill>
              <a:latin typeface="Arial" charset="0"/>
            </a:endParaRPr>
          </a:p>
          <a:p>
            <a:pPr algn="ctr" eaLnBrk="1" hangingPunct="1"/>
            <a:r>
              <a:rPr lang="en-US" sz="1800" b="1" dirty="0" err="1">
                <a:solidFill>
                  <a:srgbClr val="FFFFFF"/>
                </a:solidFill>
                <a:latin typeface="Arial" charset="0"/>
              </a:rPr>
              <a:t>Bromocriptine</a:t>
            </a:r>
            <a:r>
              <a:rPr lang="en-US" sz="1800" b="1" dirty="0">
                <a:solidFill>
                  <a:srgbClr val="FFFFFF"/>
                </a:solidFill>
                <a:latin typeface="Arial" charset="0"/>
              </a:rPr>
              <a:t> QR</a:t>
            </a:r>
          </a:p>
          <a:p>
            <a:pPr algn="ctr" eaLnBrk="1" hangingPunct="1"/>
            <a:r>
              <a:rPr lang="en-US" sz="2200" b="1" dirty="0">
                <a:solidFill>
                  <a:srgbClr val="FFFFFF"/>
                </a:solidFill>
                <a:latin typeface="Arial" charset="0"/>
              </a:rPr>
              <a:t>Pioglitazone</a:t>
            </a:r>
          </a:p>
          <a:p>
            <a:pPr algn="ctr" eaLnBrk="1" hangingPunct="1"/>
            <a:r>
              <a:rPr lang="en-US" sz="1600" b="1" dirty="0">
                <a:solidFill>
                  <a:srgbClr val="FFFFFF"/>
                </a:solidFill>
                <a:latin typeface="Arial" charset="0"/>
              </a:rPr>
              <a:t>Metformin</a:t>
            </a:r>
          </a:p>
          <a:p>
            <a:pPr algn="ctr" eaLnBrk="1" hangingPunct="1"/>
            <a:r>
              <a:rPr lang="en-US" sz="1600" b="1" dirty="0" err="1">
                <a:solidFill>
                  <a:srgbClr val="FFFFFF"/>
                </a:solidFill>
                <a:latin typeface="Arial" charset="0"/>
              </a:rPr>
              <a:t>Ranolazine</a:t>
            </a:r>
            <a:endParaRPr lang="en-US" sz="1600" b="1" dirty="0">
              <a:solidFill>
                <a:srgbClr val="FFFFFF"/>
              </a:solidFill>
              <a:latin typeface="Arial" charset="0"/>
            </a:endParaRPr>
          </a:p>
          <a:p>
            <a:pPr algn="ctr" eaLnBrk="1" hangingPunct="1"/>
            <a:r>
              <a:rPr lang="en-US" sz="1600" b="1" dirty="0">
                <a:solidFill>
                  <a:srgbClr val="FFFFFF"/>
                </a:solidFill>
                <a:latin typeface="Arial" charset="0"/>
              </a:rPr>
              <a:t>(</a:t>
            </a:r>
            <a:r>
              <a:rPr lang="en-US" sz="1600" b="1" dirty="0" err="1">
                <a:solidFill>
                  <a:srgbClr val="FFFFFF"/>
                </a:solidFill>
                <a:latin typeface="Arial" charset="0"/>
              </a:rPr>
              <a:t>Incretins</a:t>
            </a:r>
            <a:r>
              <a:rPr lang="en-US" sz="1600" b="1" dirty="0">
                <a:solidFill>
                  <a:srgbClr val="FFFFFF"/>
                </a:solidFill>
                <a:latin typeface="Arial" charset="0"/>
              </a:rPr>
              <a:t>)</a:t>
            </a:r>
          </a:p>
          <a:p>
            <a:pPr algn="ctr" eaLnBrk="1" hangingPunct="1"/>
            <a:endParaRPr lang="en-US" sz="1600" b="1" dirty="0">
              <a:solidFill>
                <a:srgbClr val="FFFFFF"/>
              </a:solidFill>
              <a:latin typeface="Arial" charset="0"/>
            </a:endParaRPr>
          </a:p>
          <a:p>
            <a:pPr algn="ctr" eaLnBrk="1" hangingPunct="1"/>
            <a:endParaRPr lang="en-US" sz="2000" dirty="0">
              <a:solidFill>
                <a:srgbClr val="FFFFFF"/>
              </a:solidFill>
              <a:latin typeface="Arial" charset="0"/>
            </a:endParaRPr>
          </a:p>
        </p:txBody>
      </p:sp>
      <p:sp>
        <p:nvSpPr>
          <p:cNvPr id="236565" name="AutoShape 208"/>
          <p:cNvSpPr>
            <a:spLocks noChangeArrowheads="1"/>
          </p:cNvSpPr>
          <p:nvPr/>
        </p:nvSpPr>
        <p:spPr bwMode="invGray">
          <a:xfrm>
            <a:off x="3014133" y="457200"/>
            <a:ext cx="2286000" cy="1219200"/>
          </a:xfrm>
          <a:prstGeom prst="roundRect">
            <a:avLst>
              <a:gd name="adj" fmla="val 16667"/>
            </a:avLst>
          </a:prstGeom>
          <a:solidFill>
            <a:schemeClr val="hlink"/>
          </a:solidFill>
          <a:ln>
            <a:noFill/>
          </a:ln>
          <a:extLst>
            <a:ext uri="{91240B29-F687-4f45-9708-019B960494DF}">
              <a14:hiddenLine xmlns="" xmlns:a14="http://schemas.microsoft.com/office/drawing/2010/main" w="19050">
                <a:solidFill>
                  <a:srgbClr val="000000"/>
                </a:solidFill>
                <a:round/>
                <a:headEnd/>
                <a:tailEnd/>
              </a14:hiddenLine>
            </a:ext>
          </a:extLst>
        </p:spPr>
        <p:txBody>
          <a:bodyPr wrap="none" anchor="ctr"/>
          <a:lstStyle/>
          <a:p>
            <a:pPr algn="ctr" eaLnBrk="1" hangingPunct="1"/>
            <a:r>
              <a:rPr lang="en-US" sz="1400" b="1">
                <a:solidFill>
                  <a:srgbClr val="FFFFFF"/>
                </a:solidFill>
                <a:latin typeface="Arial" charset="0"/>
              </a:rPr>
              <a:t>Hyperglycemia/</a:t>
            </a:r>
          </a:p>
          <a:p>
            <a:pPr algn="ctr" eaLnBrk="1" hangingPunct="1"/>
            <a:r>
              <a:rPr lang="en-US" sz="1400" b="1">
                <a:solidFill>
                  <a:srgbClr val="FFFFFF"/>
                </a:solidFill>
                <a:latin typeface="Arial" charset="0"/>
              </a:rPr>
              <a:t>Insulin resistance</a:t>
            </a:r>
          </a:p>
        </p:txBody>
      </p:sp>
      <p:sp>
        <p:nvSpPr>
          <p:cNvPr id="236566" name="Line 4"/>
          <p:cNvSpPr>
            <a:spLocks noChangeShapeType="1"/>
          </p:cNvSpPr>
          <p:nvPr/>
        </p:nvSpPr>
        <p:spPr bwMode="auto">
          <a:xfrm>
            <a:off x="5384800" y="3352800"/>
            <a:ext cx="1219200" cy="76200"/>
          </a:xfrm>
          <a:prstGeom prst="line">
            <a:avLst/>
          </a:prstGeom>
          <a:noFill/>
          <a:ln w="38100">
            <a:solidFill>
              <a:srgbClr val="FFFFFF"/>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2" name="TextBox 1"/>
          <p:cNvSpPr txBox="1"/>
          <p:nvPr/>
        </p:nvSpPr>
        <p:spPr>
          <a:xfrm>
            <a:off x="6114713" y="5219700"/>
            <a:ext cx="3009996" cy="646331"/>
          </a:xfrm>
          <a:prstGeom prst="rect">
            <a:avLst/>
          </a:prstGeom>
          <a:noFill/>
        </p:spPr>
        <p:txBody>
          <a:bodyPr wrap="none" rtlCol="0">
            <a:spAutoFit/>
          </a:bodyPr>
          <a:lstStyle/>
          <a:p>
            <a:r>
              <a:rPr lang="en-US" dirty="0" smtClean="0">
                <a:solidFill>
                  <a:srgbClr val="FFFFFF"/>
                </a:solidFill>
              </a:rPr>
              <a:t>DM MEDS MAY BE A </a:t>
            </a:r>
            <a:br>
              <a:rPr lang="en-US" dirty="0" smtClean="0">
                <a:solidFill>
                  <a:srgbClr val="FFFFFF"/>
                </a:solidFill>
              </a:rPr>
            </a:br>
            <a:r>
              <a:rPr lang="en-US" dirty="0" smtClean="0">
                <a:solidFill>
                  <a:srgbClr val="FFFFFF"/>
                </a:solidFill>
              </a:rPr>
              <a:t>CARDIOLOGIST’S BEST FRIEND</a:t>
            </a:r>
            <a:endParaRPr lang="en-US" dirty="0">
              <a:solidFill>
                <a:srgbClr val="FFFFFF"/>
              </a:solidFill>
            </a:endParaRPr>
          </a:p>
        </p:txBody>
      </p:sp>
    </p:spTree>
    <p:extLst>
      <p:ext uri="{BB962C8B-B14F-4D97-AF65-F5344CB8AC3E}">
        <p14:creationId xmlns:p14="http://schemas.microsoft.com/office/powerpoint/2010/main" val="21309100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638"/>
            <a:ext cx="8229600" cy="487362"/>
          </a:xfrm>
        </p:spPr>
        <p:txBody>
          <a:bodyPr rtlCol="0">
            <a:normAutofit fontScale="90000"/>
          </a:bodyPr>
          <a:lstStyle/>
          <a:p>
            <a:pPr eaLnBrk="1" fontAlgn="auto" hangingPunct="1">
              <a:spcAft>
                <a:spcPts val="0"/>
              </a:spcAft>
              <a:defRPr/>
            </a:pPr>
            <a:r>
              <a:rPr lang="en-US" sz="3600" b="1" dirty="0" smtClean="0">
                <a:solidFill>
                  <a:srgbClr val="FFFF00"/>
                </a:solidFill>
                <a:ea typeface="+mj-ea"/>
                <a:cs typeface="+mj-cs"/>
              </a:rPr>
              <a:t>Conclusion</a:t>
            </a:r>
            <a:endParaRPr lang="en-US" b="1" dirty="0">
              <a:solidFill>
                <a:srgbClr val="FFFF00"/>
              </a:solidFill>
              <a:ea typeface="+mj-ea"/>
              <a:cs typeface="+mj-cs"/>
            </a:endParaRPr>
          </a:p>
        </p:txBody>
      </p:sp>
      <p:sp>
        <p:nvSpPr>
          <p:cNvPr id="103426" name="Content Placeholder 2"/>
          <p:cNvSpPr>
            <a:spLocks noGrp="1"/>
          </p:cNvSpPr>
          <p:nvPr>
            <p:ph idx="1"/>
          </p:nvPr>
        </p:nvSpPr>
        <p:spPr>
          <a:xfrm>
            <a:off x="0" y="623888"/>
            <a:ext cx="8829675" cy="6234112"/>
          </a:xfrm>
        </p:spPr>
        <p:txBody>
          <a:bodyPr>
            <a:normAutofit/>
          </a:bodyPr>
          <a:lstStyle/>
          <a:p>
            <a:pPr eaLnBrk="1" hangingPunct="1"/>
            <a:r>
              <a:rPr lang="en-US" altLang="en-US" sz="2800" dirty="0">
                <a:solidFill>
                  <a:schemeClr val="bg1"/>
                </a:solidFill>
                <a:ea typeface="ＭＳ Ｐゴシック" charset="-128"/>
              </a:rPr>
              <a:t>Current classifications of DM are inadequate: </a:t>
            </a:r>
          </a:p>
          <a:p>
            <a:pPr eaLnBrk="1" hangingPunct="1"/>
            <a:r>
              <a:rPr lang="en-US" altLang="en-US" sz="2800" dirty="0">
                <a:solidFill>
                  <a:srgbClr val="FFFF00"/>
                </a:solidFill>
                <a:ea typeface="ＭＳ Ｐゴシック" charset="-128"/>
              </a:rPr>
              <a:t>new classification schema -the </a:t>
            </a:r>
            <a:r>
              <a:rPr lang="el-GR" altLang="en-US" sz="2800" dirty="0">
                <a:solidFill>
                  <a:srgbClr val="FFFF00"/>
                </a:solidFill>
                <a:ea typeface="ＭＳ Ｐゴシック" charset="-128"/>
              </a:rPr>
              <a:t>β-</a:t>
            </a:r>
            <a:r>
              <a:rPr lang="en-US" altLang="en-US" sz="2800" dirty="0">
                <a:solidFill>
                  <a:srgbClr val="FFFF00"/>
                </a:solidFill>
                <a:ea typeface="ＭＳ Ｐゴシック" charset="-128"/>
              </a:rPr>
              <a:t>cell as THE CORE DEFECT in ALL DM</a:t>
            </a:r>
            <a:r>
              <a:rPr lang="en-US" altLang="en-US" sz="2800" dirty="0">
                <a:solidFill>
                  <a:schemeClr val="bg1"/>
                </a:solidFill>
                <a:ea typeface="ＭＳ Ｐゴシック" charset="-128"/>
              </a:rPr>
              <a:t>, </a:t>
            </a:r>
          </a:p>
          <a:p>
            <a:pPr eaLnBrk="1" hangingPunct="1"/>
            <a:r>
              <a:rPr lang="en-US" altLang="en-US" sz="2800" dirty="0">
                <a:solidFill>
                  <a:schemeClr val="bg1"/>
                </a:solidFill>
                <a:ea typeface="ＭＳ Ｐゴシック" charset="-128"/>
              </a:rPr>
              <a:t>The various </a:t>
            </a:r>
            <a:r>
              <a:rPr lang="en-US" altLang="en-US" sz="2800" dirty="0">
                <a:solidFill>
                  <a:srgbClr val="FFFF00"/>
                </a:solidFill>
                <a:ea typeface="ＭＳ Ｐゴシック" charset="-128"/>
              </a:rPr>
              <a:t>mediators of </a:t>
            </a:r>
            <a:r>
              <a:rPr lang="el-GR" altLang="en-US" sz="2800" dirty="0">
                <a:solidFill>
                  <a:srgbClr val="FFFF00"/>
                </a:solidFill>
                <a:ea typeface="ＭＳ Ｐゴシック" charset="-128"/>
              </a:rPr>
              <a:t>β-</a:t>
            </a:r>
            <a:r>
              <a:rPr lang="en-US" altLang="en-US" sz="2800" dirty="0">
                <a:solidFill>
                  <a:srgbClr val="FFFF00"/>
                </a:solidFill>
                <a:ea typeface="ＭＳ Ｐゴシック" charset="-128"/>
              </a:rPr>
              <a:t>cell dysfunction </a:t>
            </a:r>
            <a:r>
              <a:rPr lang="en-US" altLang="en-US" sz="2800" dirty="0">
                <a:solidFill>
                  <a:schemeClr val="bg1"/>
                </a:solidFill>
                <a:ea typeface="ＭＳ Ｐゴシック" charset="-128"/>
              </a:rPr>
              <a:t>offer key opportunities for </a:t>
            </a:r>
            <a:r>
              <a:rPr lang="en-US" altLang="en-US" sz="2800" dirty="0">
                <a:solidFill>
                  <a:srgbClr val="FFFF00"/>
                </a:solidFill>
                <a:ea typeface="ＭＳ Ｐゴシック" charset="-128"/>
              </a:rPr>
              <a:t>Prevention, Therapy, Research and </a:t>
            </a:r>
            <a:r>
              <a:rPr lang="en-US" altLang="en-US" sz="2800" dirty="0" smtClean="0">
                <a:solidFill>
                  <a:srgbClr val="FFFF00"/>
                </a:solidFill>
                <a:ea typeface="ＭＳ Ｐゴシック" charset="-128"/>
              </a:rPr>
              <a:t>Education</a:t>
            </a:r>
          </a:p>
          <a:p>
            <a:r>
              <a:rPr lang="en-US" altLang="en-US" sz="2800" dirty="0" smtClean="0">
                <a:solidFill>
                  <a:srgbClr val="FFFF00"/>
                </a:solidFill>
                <a:ea typeface="ＭＳ Ｐゴシック" charset="-128"/>
              </a:rPr>
              <a:t>Note, Same Mechanisms of </a:t>
            </a:r>
            <a:r>
              <a:rPr lang="el-GR" altLang="en-US" sz="2800" dirty="0">
                <a:solidFill>
                  <a:srgbClr val="FFFF00"/>
                </a:solidFill>
                <a:ea typeface="ＭＳ Ｐゴシック" charset="-128"/>
              </a:rPr>
              <a:t>β-</a:t>
            </a:r>
            <a:r>
              <a:rPr lang="en-US" altLang="en-US" sz="2800" dirty="0">
                <a:solidFill>
                  <a:srgbClr val="FFFF00"/>
                </a:solidFill>
                <a:ea typeface="ＭＳ Ｐゴシック" charset="-128"/>
              </a:rPr>
              <a:t>cell dysfunction </a:t>
            </a:r>
            <a:r>
              <a:rPr lang="en-US" altLang="en-US" sz="2800" dirty="0" smtClean="0">
                <a:solidFill>
                  <a:srgbClr val="FFFF00"/>
                </a:solidFill>
                <a:ea typeface="ＭＳ Ｐゴシック" charset="-128"/>
              </a:rPr>
              <a:t>are responsible for DM complications (explains why some DM meds can decrease CV outcomes)</a:t>
            </a:r>
            <a:endParaRPr lang="en-US" altLang="en-US" sz="2800" dirty="0">
              <a:solidFill>
                <a:srgbClr val="FFFF00"/>
              </a:solidFill>
              <a:ea typeface="ＭＳ Ｐゴシック" charset="-128"/>
            </a:endParaRPr>
          </a:p>
        </p:txBody>
      </p:sp>
    </p:spTree>
    <p:extLst>
      <p:ext uri="{BB962C8B-B14F-4D97-AF65-F5344CB8AC3E}">
        <p14:creationId xmlns:p14="http://schemas.microsoft.com/office/powerpoint/2010/main" val="41743437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638"/>
            <a:ext cx="9144000" cy="487362"/>
          </a:xfrm>
        </p:spPr>
        <p:txBody>
          <a:bodyPr rtlCol="0">
            <a:normAutofit fontScale="90000"/>
          </a:bodyPr>
          <a:lstStyle/>
          <a:p>
            <a:pPr eaLnBrk="1" fontAlgn="auto" hangingPunct="1">
              <a:spcAft>
                <a:spcPts val="0"/>
              </a:spcAft>
              <a:defRPr/>
            </a:pPr>
            <a:r>
              <a:rPr lang="en-US" sz="3600" b="1" dirty="0" smtClean="0">
                <a:solidFill>
                  <a:srgbClr val="FFFF00"/>
                </a:solidFill>
                <a:ea typeface="+mj-ea"/>
                <a:cs typeface="+mj-cs"/>
              </a:rPr>
              <a:t>Conclusion-2</a:t>
            </a:r>
            <a:endParaRPr lang="en-US" b="1" dirty="0">
              <a:solidFill>
                <a:srgbClr val="FFFF00"/>
              </a:solidFill>
              <a:ea typeface="+mj-ea"/>
              <a:cs typeface="+mj-cs"/>
            </a:endParaRPr>
          </a:p>
        </p:txBody>
      </p:sp>
      <p:sp>
        <p:nvSpPr>
          <p:cNvPr id="3" name="Content Placeholder 2"/>
          <p:cNvSpPr>
            <a:spLocks noGrp="1"/>
          </p:cNvSpPr>
          <p:nvPr>
            <p:ph idx="1"/>
          </p:nvPr>
        </p:nvSpPr>
        <p:spPr>
          <a:xfrm>
            <a:off x="0" y="623888"/>
            <a:ext cx="9144000" cy="6234112"/>
          </a:xfrm>
        </p:spPr>
        <p:txBody>
          <a:bodyPr rtlCol="0">
            <a:noAutofit/>
          </a:bodyPr>
          <a:lstStyle/>
          <a:p>
            <a:r>
              <a:rPr lang="en-US" altLang="en-US" sz="2800" dirty="0">
                <a:solidFill>
                  <a:schemeClr val="bg1"/>
                </a:solidFill>
                <a:ea typeface="ＭＳ Ｐゴシック" charset="-128"/>
              </a:rPr>
              <a:t>Patient care should </a:t>
            </a:r>
            <a:r>
              <a:rPr lang="en-US" altLang="en-US" sz="2800" dirty="0">
                <a:solidFill>
                  <a:srgbClr val="FFFF00"/>
                </a:solidFill>
                <a:ea typeface="ＭＳ Ｐゴシック" charset="-128"/>
              </a:rPr>
              <a:t>shift</a:t>
            </a:r>
            <a:r>
              <a:rPr lang="en-US" altLang="en-US" sz="2800" dirty="0">
                <a:solidFill>
                  <a:schemeClr val="bg1"/>
                </a:solidFill>
                <a:ea typeface="ＭＳ Ｐゴシック" charset="-128"/>
              </a:rPr>
              <a:t> </a:t>
            </a:r>
            <a:r>
              <a:rPr lang="en-US" altLang="en-US" sz="2800" dirty="0">
                <a:solidFill>
                  <a:srgbClr val="FFFF00"/>
                </a:solidFill>
                <a:ea typeface="ＭＳ Ｐゴシック" charset="-128"/>
              </a:rPr>
              <a:t>from</a:t>
            </a:r>
            <a:r>
              <a:rPr lang="en-US" altLang="en-US" sz="2800" dirty="0">
                <a:solidFill>
                  <a:schemeClr val="bg1"/>
                </a:solidFill>
                <a:ea typeface="ＭＳ Ｐゴシック" charset="-128"/>
              </a:rPr>
              <a:t> current classifications that </a:t>
            </a:r>
            <a:r>
              <a:rPr lang="en-US" altLang="en-US" sz="2800" dirty="0">
                <a:solidFill>
                  <a:srgbClr val="FFFF00"/>
                </a:solidFill>
                <a:ea typeface="ＭＳ Ｐゴシック" charset="-128"/>
              </a:rPr>
              <a:t>limit therapeutic</a:t>
            </a:r>
            <a:r>
              <a:rPr lang="en-US" altLang="en-US" sz="2800" dirty="0">
                <a:solidFill>
                  <a:schemeClr val="bg1"/>
                </a:solidFill>
                <a:ea typeface="ＭＳ Ｐゴシック" charset="-128"/>
              </a:rPr>
              <a:t> choices to</a:t>
            </a:r>
            <a:r>
              <a:rPr lang="en-US" altLang="en-US" sz="2800" dirty="0" smtClean="0">
                <a:solidFill>
                  <a:schemeClr val="bg1"/>
                </a:solidFill>
                <a:ea typeface="ＭＳ Ｐゴシック" charset="-128"/>
              </a:rPr>
              <a:t>:</a:t>
            </a:r>
          </a:p>
          <a:p>
            <a:endParaRPr lang="en-US" altLang="en-US" sz="2800" dirty="0">
              <a:solidFill>
                <a:schemeClr val="bg1"/>
              </a:solidFill>
              <a:ea typeface="ＭＳ Ｐゴシック" charset="-128"/>
            </a:endParaRPr>
          </a:p>
          <a:p>
            <a:r>
              <a:rPr lang="en-US" altLang="en-US" sz="2800" dirty="0">
                <a:solidFill>
                  <a:schemeClr val="bg1"/>
                </a:solidFill>
                <a:ea typeface="ＭＳ Ｐゴシック" charset="-128"/>
              </a:rPr>
              <a:t> one that </a:t>
            </a:r>
            <a:r>
              <a:rPr lang="en-US" altLang="en-US" sz="2800" dirty="0">
                <a:solidFill>
                  <a:srgbClr val="FFFF00"/>
                </a:solidFill>
                <a:ea typeface="ＭＳ Ｐゴシック" charset="-128"/>
              </a:rPr>
              <a:t>views a given patient’s disease and treatment course based on their individual cause(s) of metabolic dysregulation, </a:t>
            </a:r>
            <a:r>
              <a:rPr lang="en-US" altLang="en-US" sz="2800" dirty="0">
                <a:solidFill>
                  <a:schemeClr val="bg1"/>
                </a:solidFill>
                <a:ea typeface="ＭＳ Ｐゴシック" charset="-128"/>
              </a:rPr>
              <a:t>e.g. genes, inflammation, insulin resistance- ( including gut biome, central (brain) mechanisms), environmental factors, etc. </a:t>
            </a:r>
            <a:endParaRPr lang="en-US" altLang="en-US" sz="2800" dirty="0" smtClean="0">
              <a:solidFill>
                <a:schemeClr val="bg1"/>
              </a:solidFill>
              <a:ea typeface="ＭＳ Ｐゴシック" charset="-128"/>
            </a:endParaRPr>
          </a:p>
          <a:p>
            <a:endParaRPr lang="en-US" altLang="en-US" sz="2800" dirty="0">
              <a:solidFill>
                <a:schemeClr val="bg1"/>
              </a:solidFill>
              <a:ea typeface="ＭＳ Ｐゴシック" charset="-128"/>
            </a:endParaRPr>
          </a:p>
          <a:p>
            <a:pPr eaLnBrk="1" fontAlgn="auto" hangingPunct="1">
              <a:spcAft>
                <a:spcPts val="0"/>
              </a:spcAft>
              <a:buFont typeface="Arial"/>
              <a:buChar char="•"/>
              <a:defRPr/>
            </a:pPr>
            <a:r>
              <a:rPr lang="en-US" sz="2800" dirty="0" smtClean="0">
                <a:solidFill>
                  <a:srgbClr val="FFFF00"/>
                </a:solidFill>
              </a:rPr>
              <a:t>Defining markers, and Processes of Care permits </a:t>
            </a:r>
            <a:r>
              <a:rPr lang="en-US" sz="2800" dirty="0" smtClean="0">
                <a:solidFill>
                  <a:schemeClr val="bg1"/>
                </a:solidFill>
              </a:rPr>
              <a:t> </a:t>
            </a:r>
            <a:r>
              <a:rPr lang="en-US" sz="2800" dirty="0" smtClean="0">
                <a:solidFill>
                  <a:srgbClr val="FFFF00"/>
                </a:solidFill>
              </a:rPr>
              <a:t>patient-centric,  Precision Medicine Care</a:t>
            </a:r>
          </a:p>
          <a:p>
            <a:pPr eaLnBrk="1" fontAlgn="auto" hangingPunct="1">
              <a:spcAft>
                <a:spcPts val="0"/>
              </a:spcAft>
              <a:buFont typeface="Arial"/>
              <a:buChar char="•"/>
              <a:defRPr/>
            </a:pPr>
            <a:endParaRPr lang="en-US" sz="2400" dirty="0" smtClean="0">
              <a:solidFill>
                <a:srgbClr val="FFFF00"/>
              </a:solidFill>
            </a:endParaRPr>
          </a:p>
        </p:txBody>
      </p:sp>
    </p:spTree>
    <p:extLst>
      <p:ext uri="{BB962C8B-B14F-4D97-AF65-F5344CB8AC3E}">
        <p14:creationId xmlns:p14="http://schemas.microsoft.com/office/powerpoint/2010/main" val="16493808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638"/>
            <a:ext cx="9144000" cy="487362"/>
          </a:xfrm>
        </p:spPr>
        <p:txBody>
          <a:bodyPr rtlCol="0">
            <a:normAutofit fontScale="90000"/>
          </a:bodyPr>
          <a:lstStyle/>
          <a:p>
            <a:pPr eaLnBrk="1" fontAlgn="auto" hangingPunct="1">
              <a:spcAft>
                <a:spcPts val="0"/>
              </a:spcAft>
              <a:defRPr/>
            </a:pPr>
            <a:r>
              <a:rPr lang="en-US" sz="3600" b="1" smtClean="0">
                <a:solidFill>
                  <a:srgbClr val="FFFF00"/>
                </a:solidFill>
                <a:ea typeface="+mj-ea"/>
                <a:cs typeface="+mj-cs"/>
              </a:rPr>
              <a:t>Conclusion-3</a:t>
            </a:r>
            <a:endParaRPr lang="en-US" b="1" dirty="0">
              <a:solidFill>
                <a:srgbClr val="FFFF00"/>
              </a:solidFill>
              <a:ea typeface="+mj-ea"/>
              <a:cs typeface="+mj-cs"/>
            </a:endParaRPr>
          </a:p>
        </p:txBody>
      </p:sp>
      <p:sp>
        <p:nvSpPr>
          <p:cNvPr id="3" name="Content Placeholder 2"/>
          <p:cNvSpPr>
            <a:spLocks noGrp="1"/>
          </p:cNvSpPr>
          <p:nvPr>
            <p:ph idx="1"/>
          </p:nvPr>
        </p:nvSpPr>
        <p:spPr>
          <a:xfrm>
            <a:off x="0" y="623888"/>
            <a:ext cx="9144000" cy="6234112"/>
          </a:xfrm>
        </p:spPr>
        <p:txBody>
          <a:bodyPr rtlCol="0">
            <a:noAutofit/>
          </a:bodyPr>
          <a:lstStyle/>
          <a:p>
            <a:pPr>
              <a:defRPr/>
            </a:pPr>
            <a:r>
              <a:rPr lang="en-US" dirty="0">
                <a:solidFill>
                  <a:srgbClr val="FFFF00"/>
                </a:solidFill>
              </a:rPr>
              <a:t>Convene Organizations </a:t>
            </a:r>
            <a:r>
              <a:rPr lang="en-US" dirty="0" err="1">
                <a:solidFill>
                  <a:srgbClr val="FFFF00"/>
                </a:solidFill>
              </a:rPr>
              <a:t>eg:ADA</a:t>
            </a:r>
            <a:r>
              <a:rPr lang="en-US" dirty="0">
                <a:solidFill>
                  <a:srgbClr val="FFFF00"/>
                </a:solidFill>
              </a:rPr>
              <a:t>/EASD/WHO/IDF/AACE / JDF to Revise Classification of DM</a:t>
            </a:r>
            <a:endParaRPr lang="en-US" dirty="0">
              <a:solidFill>
                <a:schemeClr val="bg1"/>
              </a:solidFill>
            </a:endParaRPr>
          </a:p>
          <a:p>
            <a:pPr marL="0" indent="0">
              <a:buNone/>
              <a:defRPr/>
            </a:pPr>
            <a:endParaRPr lang="en-US" dirty="0">
              <a:solidFill>
                <a:schemeClr val="bg1"/>
              </a:solidFill>
            </a:endParaRPr>
          </a:p>
          <a:p>
            <a:pPr>
              <a:defRPr/>
            </a:pPr>
            <a:r>
              <a:rPr lang="en-US" dirty="0">
                <a:solidFill>
                  <a:srgbClr val="FFFF00"/>
                </a:solidFill>
              </a:rPr>
              <a:t>More research </a:t>
            </a:r>
            <a:r>
              <a:rPr lang="en-US" dirty="0">
                <a:solidFill>
                  <a:schemeClr val="bg1"/>
                </a:solidFill>
              </a:rPr>
              <a:t>always needed, but,</a:t>
            </a:r>
          </a:p>
          <a:p>
            <a:pPr>
              <a:defRPr/>
            </a:pPr>
            <a:r>
              <a:rPr lang="en-US" dirty="0">
                <a:solidFill>
                  <a:schemeClr val="bg1"/>
                </a:solidFill>
              </a:rPr>
              <a:t> in an </a:t>
            </a:r>
            <a:r>
              <a:rPr lang="en-US" dirty="0">
                <a:solidFill>
                  <a:srgbClr val="FFFF00"/>
                </a:solidFill>
              </a:rPr>
              <a:t>evidence-based PRACTICE </a:t>
            </a:r>
            <a:r>
              <a:rPr lang="en-US" dirty="0">
                <a:solidFill>
                  <a:schemeClr val="bg1"/>
                </a:solidFill>
              </a:rPr>
              <a:t>approach to care, we can </a:t>
            </a:r>
            <a:r>
              <a:rPr lang="en-US" dirty="0">
                <a:solidFill>
                  <a:srgbClr val="FFFF00"/>
                </a:solidFill>
              </a:rPr>
              <a:t>START NOW</a:t>
            </a:r>
          </a:p>
          <a:p>
            <a:pPr eaLnBrk="1" fontAlgn="auto" hangingPunct="1">
              <a:spcAft>
                <a:spcPts val="0"/>
              </a:spcAft>
              <a:buFont typeface="Arial"/>
              <a:buChar char="•"/>
              <a:defRPr/>
            </a:pPr>
            <a:endParaRPr lang="en-US" sz="2400" dirty="0" smtClean="0">
              <a:solidFill>
                <a:srgbClr val="FFFF00"/>
              </a:solidFill>
            </a:endParaRPr>
          </a:p>
        </p:txBody>
      </p:sp>
    </p:spTree>
    <p:extLst>
      <p:ext uri="{BB962C8B-B14F-4D97-AF65-F5344CB8AC3E}">
        <p14:creationId xmlns:p14="http://schemas.microsoft.com/office/powerpoint/2010/main" val="15415254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extBox 3"/>
          <p:cNvSpPr txBox="1">
            <a:spLocks noChangeArrowheads="1"/>
          </p:cNvSpPr>
          <p:nvPr/>
        </p:nvSpPr>
        <p:spPr bwMode="auto">
          <a:xfrm>
            <a:off x="0" y="0"/>
            <a:ext cx="9144000" cy="6032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128"/>
              </a:defRPr>
            </a:lvl1pPr>
            <a:lvl2pPr marL="742950" indent="-285750" eaLnBrk="0" hangingPunct="0">
              <a:defRPr sz="2400">
                <a:solidFill>
                  <a:schemeClr val="tx1"/>
                </a:solidFill>
                <a:latin typeface="Calibri" charset="0"/>
                <a:ea typeface="ＭＳ Ｐゴシック" charset="-128"/>
              </a:defRPr>
            </a:lvl2pPr>
            <a:lvl3pPr marL="1143000" indent="-228600" eaLnBrk="0" hangingPunct="0">
              <a:defRPr sz="2400">
                <a:solidFill>
                  <a:schemeClr val="tx1"/>
                </a:solidFill>
                <a:latin typeface="Calibri" charset="0"/>
                <a:ea typeface="ＭＳ Ｐゴシック" charset="-128"/>
              </a:defRPr>
            </a:lvl3pPr>
            <a:lvl4pPr marL="1600200" indent="-228600" eaLnBrk="0" hangingPunct="0">
              <a:defRPr sz="2400">
                <a:solidFill>
                  <a:schemeClr val="tx1"/>
                </a:solidFill>
                <a:latin typeface="Calibri" charset="0"/>
                <a:ea typeface="ＭＳ Ｐゴシック" charset="-128"/>
              </a:defRPr>
            </a:lvl4pPr>
            <a:lvl5pPr marL="2057400" indent="-228600" eaLnBrk="0" hangingPunct="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algn="ctr" eaLnBrk="1" hangingPunct="1"/>
            <a:r>
              <a:rPr lang="en-US" altLang="en-US" sz="1800" dirty="0">
                <a:solidFill>
                  <a:srgbClr val="FFFF00"/>
                </a:solidFill>
              </a:rPr>
              <a:t>	</a:t>
            </a:r>
            <a:r>
              <a:rPr lang="en-US" altLang="en-US" dirty="0">
                <a:solidFill>
                  <a:srgbClr val="FFFF00"/>
                </a:solidFill>
              </a:rPr>
              <a:t>Presenter Disclosure Information</a:t>
            </a:r>
          </a:p>
          <a:p>
            <a:pPr algn="ctr" eaLnBrk="1" hangingPunct="1"/>
            <a:endParaRPr lang="en-US" altLang="en-US" dirty="0">
              <a:solidFill>
                <a:srgbClr val="FFFF00"/>
              </a:solidFill>
            </a:endParaRPr>
          </a:p>
          <a:p>
            <a:pPr algn="ctr" eaLnBrk="1" hangingPunct="1"/>
            <a:r>
              <a:rPr lang="en-US" altLang="en-US" dirty="0">
                <a:solidFill>
                  <a:srgbClr val="FFFF00"/>
                </a:solidFill>
              </a:rPr>
              <a:t>In compliance with the accrediting board policies, the </a:t>
            </a:r>
          </a:p>
          <a:p>
            <a:pPr algn="ctr" eaLnBrk="1" hangingPunct="1"/>
            <a:r>
              <a:rPr lang="en-US" altLang="en-US" dirty="0">
                <a:solidFill>
                  <a:srgbClr val="FFFF00"/>
                </a:solidFill>
              </a:rPr>
              <a:t>American Diabetes Association requires the following </a:t>
            </a:r>
          </a:p>
          <a:p>
            <a:pPr algn="ctr" eaLnBrk="1" hangingPunct="1"/>
            <a:r>
              <a:rPr lang="en-US" altLang="en-US" dirty="0">
                <a:solidFill>
                  <a:srgbClr val="FFFF00"/>
                </a:solidFill>
              </a:rPr>
              <a:t>		disclosure to the participants:</a:t>
            </a:r>
          </a:p>
          <a:p>
            <a:pPr eaLnBrk="1" hangingPunct="1"/>
            <a:endParaRPr lang="en-US" altLang="en-US" dirty="0">
              <a:solidFill>
                <a:srgbClr val="FFFF00"/>
              </a:solidFill>
            </a:endParaRPr>
          </a:p>
          <a:p>
            <a:pPr eaLnBrk="1" hangingPunct="1"/>
            <a:r>
              <a:rPr lang="en-US" altLang="en-US" dirty="0">
                <a:solidFill>
                  <a:srgbClr val="FFFF00"/>
                </a:solidFill>
              </a:rPr>
              <a:t>							</a:t>
            </a:r>
            <a:r>
              <a:rPr lang="en-US" altLang="en-US" sz="3200" dirty="0">
                <a:solidFill>
                  <a:srgbClr val="FFFF00"/>
                </a:solidFill>
              </a:rPr>
              <a:t>Stanley Schwartz</a:t>
            </a:r>
          </a:p>
          <a:p>
            <a:pPr eaLnBrk="1" hangingPunct="1"/>
            <a:endParaRPr lang="en-US" altLang="en-US" sz="1800" dirty="0">
              <a:solidFill>
                <a:srgbClr val="FFFF00"/>
              </a:solidFill>
            </a:endParaRPr>
          </a:p>
          <a:p>
            <a:pPr eaLnBrk="1" hangingPunct="1"/>
            <a:r>
              <a:rPr lang="en-US" altLang="en-US" sz="1800" dirty="0">
                <a:solidFill>
                  <a:srgbClr val="FFFF00"/>
                </a:solidFill>
              </a:rPr>
              <a:t>  Research Support: 0</a:t>
            </a:r>
          </a:p>
          <a:p>
            <a:pPr eaLnBrk="1" hangingPunct="1"/>
            <a:r>
              <a:rPr lang="en-US" altLang="en-US" sz="1800" dirty="0">
                <a:solidFill>
                  <a:srgbClr val="FFFF00"/>
                </a:solidFill>
              </a:rPr>
              <a:t>  Employee: 0</a:t>
            </a:r>
          </a:p>
          <a:p>
            <a:pPr eaLnBrk="1" hangingPunct="1"/>
            <a:r>
              <a:rPr lang="en-US" altLang="en-US" sz="1800" dirty="0">
                <a:solidFill>
                  <a:srgbClr val="FFFF00"/>
                </a:solidFill>
              </a:rPr>
              <a:t>  Board Member/Advisory Panel: </a:t>
            </a:r>
            <a:r>
              <a:rPr lang="en-US" altLang="en-US" dirty="0">
                <a:solidFill>
                  <a:schemeClr val="bg1"/>
                </a:solidFill>
              </a:rPr>
              <a:t>Janssen, Merck, AZ-BMS, BI-Lilly, Salix, 						                  Novo, </a:t>
            </a:r>
            <a:r>
              <a:rPr lang="en-US" altLang="en-US" dirty="0" smtClean="0">
                <a:solidFill>
                  <a:schemeClr val="bg1"/>
                </a:solidFill>
              </a:rPr>
              <a:t>Genesis </a:t>
            </a:r>
            <a:r>
              <a:rPr lang="en-US" altLang="en-US" dirty="0">
                <a:solidFill>
                  <a:schemeClr val="bg1"/>
                </a:solidFill>
              </a:rPr>
              <a:t>Biotechnology Group</a:t>
            </a:r>
          </a:p>
          <a:p>
            <a:pPr eaLnBrk="1" hangingPunct="1"/>
            <a:r>
              <a:rPr lang="en-US" altLang="en-US" sz="1800" dirty="0">
                <a:solidFill>
                  <a:srgbClr val="FFFF00"/>
                </a:solidFill>
              </a:rPr>
              <a:t>  Stock/Shareholder: </a:t>
            </a:r>
            <a:r>
              <a:rPr lang="en-US" altLang="en-US" sz="1800" dirty="0" smtClean="0">
                <a:solidFill>
                  <a:srgbClr val="FFFF00"/>
                </a:solidFill>
              </a:rPr>
              <a:t>		      </a:t>
            </a:r>
            <a:r>
              <a:rPr lang="en-US" altLang="en-US" sz="2000" dirty="0" smtClean="0">
                <a:solidFill>
                  <a:srgbClr val="FFFFFF"/>
                </a:solidFill>
              </a:rPr>
              <a:t>Saturn EMR Decision Support APP</a:t>
            </a:r>
            <a:r>
              <a:rPr lang="en-US" altLang="en-US" sz="1800" dirty="0" smtClean="0">
                <a:solidFill>
                  <a:srgbClr val="FFFF00"/>
                </a:solidFill>
              </a:rPr>
              <a:t>.</a:t>
            </a:r>
            <a:endParaRPr lang="en-US" altLang="en-US" sz="1800" dirty="0">
              <a:solidFill>
                <a:srgbClr val="FFFF00"/>
              </a:solidFill>
            </a:endParaRPr>
          </a:p>
          <a:p>
            <a:pPr eaLnBrk="1" hangingPunct="1"/>
            <a:r>
              <a:rPr lang="en-US" altLang="en-US" sz="1800" dirty="0">
                <a:solidFill>
                  <a:srgbClr val="FFFF00"/>
                </a:solidFill>
              </a:rPr>
              <a:t>  Consultant:                                     </a:t>
            </a:r>
            <a:r>
              <a:rPr lang="en-US" altLang="en-US" dirty="0">
                <a:solidFill>
                  <a:schemeClr val="bg1"/>
                </a:solidFill>
              </a:rPr>
              <a:t>NIH RO1  DK085212, Struan Grant PI</a:t>
            </a:r>
          </a:p>
          <a:p>
            <a:pPr eaLnBrk="1" hangingPunct="1"/>
            <a:r>
              <a:rPr lang="en-US" altLang="en-US" sz="1800" dirty="0">
                <a:solidFill>
                  <a:srgbClr val="FFFF00"/>
                </a:solidFill>
              </a:rPr>
              <a:t>  Other: Speaker’s Bureaus:           </a:t>
            </a:r>
            <a:r>
              <a:rPr lang="en-US" altLang="en-US" dirty="0" smtClean="0">
                <a:solidFill>
                  <a:schemeClr val="bg1"/>
                </a:solidFill>
              </a:rPr>
              <a:t>Janssen</a:t>
            </a:r>
            <a:r>
              <a:rPr lang="en-US" altLang="en-US" dirty="0">
                <a:solidFill>
                  <a:schemeClr val="bg1"/>
                </a:solidFill>
              </a:rPr>
              <a:t>, Merck, Novo, Salix, BI-LILLY, 						         </a:t>
            </a:r>
            <a:r>
              <a:rPr lang="en-US" altLang="en-US" dirty="0" smtClean="0">
                <a:solidFill>
                  <a:schemeClr val="bg1"/>
                </a:solidFill>
              </a:rPr>
              <a:t>			 </a:t>
            </a:r>
            <a:r>
              <a:rPr lang="en-US" altLang="en-US" dirty="0">
                <a:solidFill>
                  <a:schemeClr val="bg1"/>
                </a:solidFill>
              </a:rPr>
              <a:t>Eisai, AZ-Int’l, </a:t>
            </a:r>
            <a:r>
              <a:rPr lang="en-US" altLang="en-US" dirty="0" smtClean="0">
                <a:solidFill>
                  <a:schemeClr val="bg1"/>
                </a:solidFill>
              </a:rPr>
              <a:t>Amgen</a:t>
            </a:r>
            <a:endParaRPr lang="en-US" altLang="en-US" dirty="0">
              <a:solidFill>
                <a:schemeClr val="bg1"/>
              </a:solidFill>
            </a:endParaRPr>
          </a:p>
          <a:p>
            <a:pPr eaLnBrk="1" hangingPunct="1"/>
            <a:endParaRPr lang="en-US" altLang="en-US" sz="1800" dirty="0">
              <a:solidFill>
                <a:srgbClr val="FFFF00"/>
              </a:solidFill>
            </a:endParaRPr>
          </a:p>
        </p:txBody>
      </p:sp>
    </p:spTree>
    <p:extLst>
      <p:ext uri="{BB962C8B-B14F-4D97-AF65-F5344CB8AC3E}">
        <p14:creationId xmlns:p14="http://schemas.microsoft.com/office/powerpoint/2010/main" val="68805963"/>
      </p:ext>
    </p:extLst>
  </p:cSld>
  <p:clrMapOvr>
    <a:masterClrMapping/>
  </p:clrMapOvr>
  <p:transition>
    <p:fade thruBlk="1"/>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25218</TotalTime>
  <Words>972</Words>
  <Application>Microsoft Macintosh PowerPoint</Application>
  <PresentationFormat>On-screen Show (4:3)</PresentationFormat>
  <Paragraphs>182</Paragraphs>
  <Slides>12</Slides>
  <Notes>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12</vt:i4>
      </vt:variant>
    </vt:vector>
  </HeadingPairs>
  <TitlesOfParts>
    <vt:vector size="22" baseType="lpstr">
      <vt:lpstr>Arial</vt:lpstr>
      <vt:lpstr>Arial Unicode MS</vt:lpstr>
      <vt:lpstr>Calibri</vt:lpstr>
      <vt:lpstr>MS PGothic</vt:lpstr>
      <vt:lpstr>ＭＳ Ｐゴシック</vt:lpstr>
      <vt:lpstr>Symbol</vt:lpstr>
      <vt:lpstr>Times</vt:lpstr>
      <vt:lpstr>Times New Roman</vt:lpstr>
      <vt:lpstr>Wingdings</vt:lpstr>
      <vt:lpstr>Office Theme</vt:lpstr>
      <vt:lpstr>Avoid Early Insulin Therapy  (except in Ketosis-prone) Vicious Circle(s) of Hyperinsulinemia- Result in Weight Gain and Hypoglycemia</vt:lpstr>
      <vt:lpstr>NOTE: There is NO perfect Exogenous Insulin: All result in HyperInsulinemia and Potential Hypoglycemia</vt:lpstr>
      <vt:lpstr>Therapeutic Principles Across Continuum of Care eg: Right Drug for Right Patient and vice versa</vt:lpstr>
      <vt:lpstr>Hedge your Bets: Incretins for all patients DPP4 inhibitors, GLP-1 RAs, [other agents that increase GLP-1  eg: metformin, colsevalam, (TGR-5)]</vt:lpstr>
      <vt:lpstr>A Unifying Pathophysiologic Approach to The Complications of Diabetes in the Context of the Beta-cell Classification of Diabetes</vt:lpstr>
      <vt:lpstr>Treating the ABCs Reduces  Diabetic Complications</vt:lpstr>
      <vt:lpstr>Increased Survival , Decreased  Micro-and Macro Vascular Disease                           in Steno-2 Rx’ing                                   glucose , BP, Lipids</vt:lpstr>
      <vt:lpstr>Aggressive medical therapy in diabetes- SUMMARY</vt:lpstr>
      <vt:lpstr>Conclusion</vt:lpstr>
      <vt:lpstr>Conclusion-2</vt:lpstr>
      <vt:lpstr>Conclusion-3</vt:lpstr>
      <vt:lpstr>PowerPoint Presentation</vt:lpstr>
    </vt:vector>
  </TitlesOfParts>
  <Company>home</Company>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Stan Schwartz</dc:creator>
  <cp:lastModifiedBy>Monica Dennis</cp:lastModifiedBy>
  <cp:revision>909</cp:revision>
  <cp:lastPrinted>2014-04-01T12:35:45Z</cp:lastPrinted>
  <dcterms:created xsi:type="dcterms:W3CDTF">2014-11-05T16:03:03Z</dcterms:created>
  <dcterms:modified xsi:type="dcterms:W3CDTF">2017-07-30T21:51:54Z</dcterms:modified>
</cp:coreProperties>
</file>