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763" r:id="rId2"/>
    <p:sldId id="662" r:id="rId3"/>
    <p:sldId id="721" r:id="rId4"/>
    <p:sldId id="754" r:id="rId5"/>
    <p:sldId id="477" r:id="rId6"/>
    <p:sldId id="709" r:id="rId7"/>
    <p:sldId id="522" r:id="rId8"/>
    <p:sldId id="700" r:id="rId9"/>
    <p:sldId id="701" r:id="rId10"/>
    <p:sldId id="762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750"/>
    <p:restoredTop sz="86388" autoAdjust="0"/>
  </p:normalViewPr>
  <p:slideViewPr>
    <p:cSldViewPr snapToGrid="0" snapToObjects="1">
      <p:cViewPr>
        <p:scale>
          <a:sx n="80" d="100"/>
          <a:sy n="80" d="100"/>
        </p:scale>
        <p:origin x="752" y="192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1168"/>
    </p:cViewPr>
  </p:sorter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>
              <a:ea typeface="ＭＳ Ｐゴシック" charset="-128"/>
            </a:endParaRPr>
          </a:p>
        </p:txBody>
      </p:sp>
      <p:sp>
        <p:nvSpPr>
          <p:cNvPr id="860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fld id="{CACCA3F0-3621-844E-9774-1DD149F1C0D7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95171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7EFDA-1636-5C4E-9ED5-F3AAC161BA37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5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48"/>
            <a:ext cx="9144000" cy="688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86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738"/>
            <a:ext cx="9144000" cy="5656262"/>
          </a:xfrm>
        </p:spPr>
        <p:txBody>
          <a:bodyPr>
            <a:normAutofit/>
          </a:bodyPr>
          <a:lstStyle/>
          <a:p>
            <a:pPr lvl="2"/>
            <a:endParaRPr lang="en-US" sz="1800" dirty="0" smtClean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13750"/>
            <a:ext cx="9144000" cy="1056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ts val="3200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FFFF00"/>
                </a:solidFill>
              </a:rPr>
              <a:t>β-Cell (Islet Cell) Classification Model-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Implications for Therapy:</a:t>
            </a:r>
          </a:p>
          <a:p>
            <a:pPr lvl="0" algn="ctr">
              <a:lnSpc>
                <a:spcPts val="32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Targets for Therapies/ </a:t>
            </a:r>
            <a:r>
              <a:rPr lang="en-US" sz="3600" b="1" dirty="0" smtClean="0">
                <a:solidFill>
                  <a:srgbClr val="FFFF00"/>
                </a:solidFill>
              </a:rPr>
              <a:t>New Guidelines </a:t>
            </a:r>
            <a:endParaRPr lang="en-US" sz="3600" b="1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50876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Medication Choice  Based on 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FFFFFF"/>
                </a:solidFill>
              </a:rPr>
              <a:t>Glycemic Efficacy</a:t>
            </a:r>
          </a:p>
          <a:p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                                  BUT ALSO</a:t>
            </a:r>
            <a:endParaRPr lang="en-US" sz="32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2. Number of Targets of Therapy each drug addresses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	</a:t>
            </a:r>
            <a:r>
              <a:rPr lang="en-US" sz="2800" dirty="0" smtClean="0">
                <a:solidFill>
                  <a:schemeClr val="bg1"/>
                </a:solidFill>
              </a:rPr>
              <a:t>( combo therapy efficacy likely depends on  number of </a:t>
            </a:r>
          </a:p>
          <a:p>
            <a:r>
              <a:rPr lang="en-US" sz="2800" dirty="0">
                <a:solidFill>
                  <a:schemeClr val="bg1"/>
                </a:solidFill>
              </a:rPr>
              <a:t>	 </a:t>
            </a:r>
            <a:r>
              <a:rPr lang="en-US" sz="2800" dirty="0" smtClean="0">
                <a:solidFill>
                  <a:schemeClr val="bg1"/>
                </a:solidFill>
              </a:rPr>
              <a:t>    overlapping 	mechanisms- treat with least # of agents </a:t>
            </a:r>
          </a:p>
          <a:p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chemeClr val="bg1"/>
                </a:solidFill>
              </a:rPr>
              <a:t>         that treat most # mechanisms of Hyperglycemia)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3.</a:t>
            </a:r>
            <a:r>
              <a:rPr lang="en-US" sz="2800" dirty="0" smtClean="0">
                <a:solidFill>
                  <a:srgbClr val="FFFF00"/>
                </a:solidFill>
              </a:rPr>
              <a:t>Weight loss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4. Proven Reduction in Risk Factors/ CV outcomes-Synergies–</a:t>
            </a:r>
          </a:p>
          <a:p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      </a:t>
            </a:r>
            <a:r>
              <a:rPr lang="en-US" sz="2800" dirty="0" err="1" smtClean="0">
                <a:solidFill>
                  <a:srgbClr val="FFFF00"/>
                </a:solidFill>
              </a:rPr>
              <a:t>eg</a:t>
            </a:r>
            <a:r>
              <a:rPr lang="en-US" sz="2800" dirty="0" smtClean="0">
                <a:solidFill>
                  <a:srgbClr val="FFFF00"/>
                </a:solidFill>
              </a:rPr>
              <a:t>: </a:t>
            </a:r>
            <a:r>
              <a:rPr lang="en-US" sz="2400" dirty="0" smtClean="0">
                <a:solidFill>
                  <a:srgbClr val="FFFF00"/>
                </a:solidFill>
              </a:rPr>
              <a:t>SGLT-2, pioglitazone, </a:t>
            </a:r>
            <a:r>
              <a:rPr lang="en-US" sz="2400" dirty="0" err="1" smtClean="0">
                <a:solidFill>
                  <a:srgbClr val="FFFF00"/>
                </a:solidFill>
              </a:rPr>
              <a:t>brompcriptine</a:t>
            </a:r>
            <a:r>
              <a:rPr lang="en-US" sz="2400" dirty="0" smtClean="0">
                <a:solidFill>
                  <a:srgbClr val="FFFF00"/>
                </a:solidFill>
              </a:rPr>
              <a:t>-QR, metformin, GLP-1 RA)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622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47"/>
            <a:ext cx="9132832" cy="686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0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00" y="25479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Practical Implementation  of the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b="1" dirty="0">
                <a:solidFill>
                  <a:srgbClr val="FFFF00"/>
                </a:solidFill>
              </a:rPr>
              <a:t>THE COMMON ORIGINS OF DIABETES AND ITS COMPLICATIONS CONSTRUCT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56994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58" y="2328886"/>
            <a:ext cx="8458201" cy="3744685"/>
          </a:xfrm>
        </p:spPr>
        <p:txBody>
          <a:bodyPr>
            <a:normAutofit/>
          </a:bodyPr>
          <a:lstStyle/>
          <a:p>
            <a:pPr>
              <a:lnSpc>
                <a:spcPts val="18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Genes</a:t>
            </a:r>
            <a:endParaRPr lang="en-US" sz="3000" dirty="0" smtClean="0">
              <a:solidFill>
                <a:srgbClr val="FFFF00"/>
              </a:solidFill>
            </a:endParaRPr>
          </a:p>
          <a:p>
            <a:pPr lvl="1">
              <a:lnSpc>
                <a:spcPts val="1800"/>
              </a:lnSpc>
              <a:buNone/>
            </a:pPr>
            <a:r>
              <a:rPr lang="en-US" sz="1900" dirty="0" smtClean="0">
                <a:solidFill>
                  <a:schemeClr val="bg1"/>
                </a:solidFill>
              </a:rPr>
              <a:t>   </a:t>
            </a:r>
            <a:r>
              <a:rPr lang="en-US" sz="2200" dirty="0" smtClean="0">
                <a:solidFill>
                  <a:schemeClr val="bg1"/>
                </a:solidFill>
              </a:rPr>
              <a:t>•  Family History</a:t>
            </a:r>
          </a:p>
          <a:p>
            <a:pPr lvl="1">
              <a:lnSpc>
                <a:spcPts val="1800"/>
              </a:lnSpc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   •  Genotype- HLA, </a:t>
            </a:r>
            <a:r>
              <a:rPr lang="en-US" sz="2200" i="1" dirty="0" smtClean="0">
                <a:solidFill>
                  <a:schemeClr val="bg1"/>
                </a:solidFill>
              </a:rPr>
              <a:t>TCF7L2</a:t>
            </a:r>
            <a:r>
              <a:rPr lang="en-US" sz="2200" dirty="0" smtClean="0">
                <a:solidFill>
                  <a:schemeClr val="bg1"/>
                </a:solidFill>
              </a:rPr>
              <a:t>, </a:t>
            </a:r>
            <a:r>
              <a:rPr lang="en-US" sz="2200" dirty="0" err="1" smtClean="0">
                <a:solidFill>
                  <a:schemeClr val="bg1"/>
                </a:solidFill>
              </a:rPr>
              <a:t>etc</a:t>
            </a:r>
            <a:endParaRPr lang="en-US" sz="2200" dirty="0" smtClean="0">
              <a:solidFill>
                <a:schemeClr val="bg1"/>
              </a:solidFill>
            </a:endParaRPr>
          </a:p>
          <a:p>
            <a:pPr lvl="1">
              <a:buNone/>
            </a:pPr>
            <a:r>
              <a:rPr lang="en-US" sz="900" dirty="0" smtClean="0">
                <a:solidFill>
                  <a:schemeClr val="bg1"/>
                </a:solidFill>
              </a:rPr>
              <a:t> </a:t>
            </a:r>
          </a:p>
          <a:p>
            <a:pPr>
              <a:lnSpc>
                <a:spcPts val="18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β-Cell</a:t>
            </a:r>
          </a:p>
          <a:p>
            <a:pPr lvl="1">
              <a:lnSpc>
                <a:spcPts val="1800"/>
              </a:lnSpc>
              <a:buNone/>
            </a:pPr>
            <a:r>
              <a:rPr lang="en-US" sz="2200" dirty="0" smtClean="0">
                <a:solidFill>
                  <a:schemeClr val="bg1"/>
                </a:solidFill>
              </a:rPr>
              <a:t>   •  FBS, 2hr </a:t>
            </a:r>
            <a:r>
              <a:rPr lang="en-US" sz="2200" dirty="0" err="1" smtClean="0">
                <a:solidFill>
                  <a:schemeClr val="bg1"/>
                </a:solidFill>
              </a:rPr>
              <a:t>ppg</a:t>
            </a:r>
            <a:r>
              <a:rPr lang="en-US" sz="2200" dirty="0" smtClean="0">
                <a:solidFill>
                  <a:schemeClr val="bg1"/>
                </a:solidFill>
              </a:rPr>
              <a:t>, HgA1c, ? C-peptide, ?other- </a:t>
            </a:r>
            <a:r>
              <a:rPr lang="en-US" sz="2200" dirty="0">
                <a:solidFill>
                  <a:srgbClr val="FFFFFF"/>
                </a:solidFill>
              </a:rPr>
              <a:t>β-Cell </a:t>
            </a:r>
            <a:r>
              <a:rPr lang="en-US" sz="2200" dirty="0" smtClean="0">
                <a:solidFill>
                  <a:srgbClr val="FFFFFF"/>
                </a:solidFill>
              </a:rPr>
              <a:t> mass measures</a:t>
            </a:r>
          </a:p>
          <a:p>
            <a:pPr lvl="1">
              <a:buNone/>
            </a:pPr>
            <a:r>
              <a:rPr lang="en-US" sz="900" dirty="0" smtClean="0">
                <a:solidFill>
                  <a:schemeClr val="bg1"/>
                </a:solidFill>
              </a:rPr>
              <a:t>  </a:t>
            </a:r>
          </a:p>
          <a:p>
            <a:pPr>
              <a:lnSpc>
                <a:spcPts val="1800"/>
              </a:lnSpc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0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Inflammation</a:t>
            </a:r>
            <a:endParaRPr lang="en-US" sz="3000" dirty="0" smtClean="0">
              <a:solidFill>
                <a:srgbClr val="FFFF00"/>
              </a:solidFill>
            </a:endParaRPr>
          </a:p>
          <a:p>
            <a:pPr marL="0" indent="0">
              <a:lnSpc>
                <a:spcPts val="1800"/>
              </a:lnSpc>
              <a:buNone/>
            </a:pPr>
            <a:r>
              <a:rPr lang="en-US" sz="3000" dirty="0">
                <a:solidFill>
                  <a:schemeClr val="bg1"/>
                </a:solidFill>
              </a:rPr>
              <a:t>	</a:t>
            </a:r>
            <a:r>
              <a:rPr lang="en-US" sz="3000" dirty="0" smtClean="0">
                <a:solidFill>
                  <a:schemeClr val="bg1"/>
                </a:solidFill>
              </a:rPr>
              <a:t>  </a:t>
            </a:r>
            <a:r>
              <a:rPr lang="en-US" sz="2200" dirty="0" smtClean="0">
                <a:solidFill>
                  <a:schemeClr val="bg1"/>
                </a:solidFill>
              </a:rPr>
              <a:t>•  Antibodies, Inflammatory Markers, T-Cell function, ?other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600" dirty="0" smtClean="0">
                <a:solidFill>
                  <a:schemeClr val="bg1"/>
                </a:solidFill>
              </a:rPr>
              <a:t>  </a:t>
            </a:r>
            <a:endParaRPr lang="en-US" sz="800" dirty="0" smtClean="0">
              <a:solidFill>
                <a:schemeClr val="bg1"/>
              </a:solidFill>
            </a:endParaRPr>
          </a:p>
          <a:p>
            <a:pPr>
              <a:lnSpc>
                <a:spcPts val="1800"/>
              </a:lnSpc>
              <a:buSzPct val="90000"/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Insulin Resistance</a:t>
            </a:r>
          </a:p>
          <a:p>
            <a:pPr marL="0" indent="0">
              <a:lnSpc>
                <a:spcPts val="1800"/>
              </a:lnSpc>
              <a:buNone/>
            </a:pPr>
            <a:r>
              <a:rPr lang="en-US" sz="3000" dirty="0">
                <a:solidFill>
                  <a:schemeClr val="bg1"/>
                </a:solidFill>
              </a:rPr>
              <a:t>	</a:t>
            </a:r>
            <a:r>
              <a:rPr lang="en-US" sz="1900" dirty="0" smtClean="0">
                <a:solidFill>
                  <a:schemeClr val="bg1"/>
                </a:solidFill>
              </a:rPr>
              <a:t>   </a:t>
            </a:r>
            <a:r>
              <a:rPr lang="en-US" sz="2200" dirty="0" smtClean="0">
                <a:solidFill>
                  <a:schemeClr val="bg1"/>
                </a:solidFill>
              </a:rPr>
              <a:t>•  BMI, Adiponectin, </a:t>
            </a:r>
            <a:r>
              <a:rPr lang="en-US" sz="2200" dirty="0" err="1" smtClean="0">
                <a:solidFill>
                  <a:schemeClr val="bg1"/>
                </a:solidFill>
              </a:rPr>
              <a:t>Adipocytokines</a:t>
            </a:r>
            <a:r>
              <a:rPr lang="en-US" sz="2200" dirty="0" smtClean="0">
                <a:solidFill>
                  <a:schemeClr val="bg1"/>
                </a:solidFill>
              </a:rPr>
              <a:t>, ? Other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399" y="6293514"/>
            <a:ext cx="8808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* Individualized and reliant on cost, insurance coverage, formulary,  government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" y="1193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lang="en-US" sz="3200" b="1" i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3200" b="1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Diagnosis Markers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399" y="1154938"/>
            <a:ext cx="9144000" cy="9556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By Virtue of Family History ‘DM”,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Physiogomy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hyperglycemia, in prediabetic</a:t>
            </a:r>
            <a:r>
              <a:rPr lang="en-US" sz="200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and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diabetic range *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01191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215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90" y="0"/>
            <a:ext cx="9175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129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1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>
                <a:solidFill>
                  <a:srgbClr val="FFFF00"/>
                </a:solidFill>
                <a:ea typeface="ＭＳ Ｐゴシック" charset="-128"/>
              </a:rPr>
              <a:t>Choice of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39800"/>
            <a:ext cx="9144000" cy="30353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3400" dirty="0">
                <a:solidFill>
                  <a:srgbClr val="FFFFFF"/>
                </a:solidFill>
                <a:ea typeface="ＭＳ Ｐゴシック" charset="-128"/>
              </a:rPr>
              <a:t>Based 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3400" dirty="0" smtClean="0">
                <a:solidFill>
                  <a:srgbClr val="FFFF00"/>
                </a:solidFill>
                <a:ea typeface="ＭＳ Ｐゴシック" charset="-128"/>
              </a:rPr>
              <a:t>Treating Causes</a:t>
            </a:r>
            <a:r>
              <a:rPr lang="en-US" altLang="en-US" sz="3400" dirty="0" smtClean="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3400" dirty="0">
                <a:solidFill>
                  <a:srgbClr val="FFFFFF"/>
                </a:solidFill>
                <a:ea typeface="ＭＳ Ｐゴシック" charset="-128"/>
              </a:rPr>
              <a:t>of </a:t>
            </a:r>
            <a:r>
              <a:rPr lang="en-US" altLang="en-US" sz="3400" b="1" dirty="0">
                <a:solidFill>
                  <a:srgbClr val="FFFF00"/>
                </a:solidFill>
                <a:ea typeface="ＭＳ Ｐゴシック" charset="-128"/>
              </a:rPr>
              <a:t>β-Cell </a:t>
            </a:r>
            <a:r>
              <a:rPr lang="en-US" altLang="en-US" sz="3400" b="1" dirty="0">
                <a:solidFill>
                  <a:srgbClr val="FFFFFF"/>
                </a:solidFill>
                <a:ea typeface="ＭＳ Ｐゴシック" charset="-128"/>
              </a:rPr>
              <a:t>d</a:t>
            </a:r>
            <a:r>
              <a:rPr lang="en-US" altLang="en-US" sz="3400" dirty="0">
                <a:solidFill>
                  <a:srgbClr val="FFFFFF"/>
                </a:solidFill>
                <a:ea typeface="ＭＳ Ｐゴシック" charset="-128"/>
              </a:rPr>
              <a:t>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3400" dirty="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3400" dirty="0" smtClean="0">
                <a:solidFill>
                  <a:srgbClr val="FFFF00"/>
                </a:solidFill>
                <a:ea typeface="ＭＳ Ｐゴシック" charset="-128"/>
              </a:rPr>
              <a:t>Treating</a:t>
            </a:r>
            <a:r>
              <a:rPr lang="en-US" altLang="en-US" sz="3400" dirty="0" smtClean="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3400" dirty="0" smtClean="0">
                <a:solidFill>
                  <a:srgbClr val="FFFF00"/>
                </a:solidFill>
                <a:ea typeface="ＭＳ Ｐゴシック" charset="-128"/>
              </a:rPr>
              <a:t>Abnormalities</a:t>
            </a:r>
            <a:r>
              <a:rPr lang="en-US" altLang="en-US" sz="3400" dirty="0" smtClean="0">
                <a:solidFill>
                  <a:srgbClr val="FFFFFF"/>
                </a:solidFill>
                <a:ea typeface="ＭＳ Ｐゴシック" charset="-128"/>
              </a:rPr>
              <a:t> </a:t>
            </a:r>
            <a:r>
              <a:rPr lang="en-US" altLang="en-US" sz="3400" dirty="0">
                <a:solidFill>
                  <a:srgbClr val="FFFFFF"/>
                </a:solidFill>
                <a:ea typeface="ＭＳ Ｐゴシック" charset="-128"/>
              </a:rPr>
              <a:t>resulting from </a:t>
            </a:r>
            <a:r>
              <a:rPr lang="en-US" altLang="en-US" sz="3400" b="1" dirty="0">
                <a:solidFill>
                  <a:srgbClr val="FFFF00"/>
                </a:solidFill>
                <a:ea typeface="ＭＳ Ｐゴシック" charset="-128"/>
              </a:rPr>
              <a:t>β-Cell dysfunction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3400" b="1" dirty="0">
                <a:solidFill>
                  <a:srgbClr val="FFFF00"/>
                </a:solidFill>
                <a:ea typeface="ＭＳ Ｐゴシック" charset="-128"/>
              </a:rPr>
              <a:t>No Logic for Agents that </a:t>
            </a:r>
            <a:r>
              <a:rPr lang="en-US" altLang="en-US" sz="3400" b="1" dirty="0" smtClean="0">
                <a:solidFill>
                  <a:srgbClr val="FFFF00"/>
                </a:solidFill>
                <a:ea typeface="ＭＳ Ｐゴシック" charset="-128"/>
              </a:rPr>
              <a:t>Decrease β</a:t>
            </a:r>
            <a:r>
              <a:rPr lang="en-US" altLang="en-US" sz="3400" b="1" dirty="0">
                <a:solidFill>
                  <a:srgbClr val="FFFF00"/>
                </a:solidFill>
                <a:ea typeface="ＭＳ Ｐゴシック" charset="-128"/>
              </a:rPr>
              <a:t>-Cell </a:t>
            </a:r>
            <a:r>
              <a:rPr lang="en-US" altLang="en-US" sz="3400" b="1" dirty="0" smtClean="0">
                <a:solidFill>
                  <a:srgbClr val="FFFF00"/>
                </a:solidFill>
                <a:ea typeface="ＭＳ Ｐゴシック" charset="-128"/>
              </a:rPr>
              <a:t>dysfunction</a:t>
            </a:r>
          </a:p>
          <a:p>
            <a:pPr eaLnBrk="1" hangingPunct="1">
              <a:lnSpc>
                <a:spcPct val="80000"/>
              </a:lnSpc>
            </a:pPr>
            <a:endParaRPr lang="en-US" altLang="en-US" sz="2700" b="1" dirty="0" smtClean="0">
              <a:solidFill>
                <a:srgbClr val="FFFF00"/>
              </a:solidFill>
              <a:ea typeface="ＭＳ Ｐゴシック" charset="-128"/>
            </a:endParaRPr>
          </a:p>
          <a:p>
            <a:pPr marL="0" indent="0" algn="ctr">
              <a:buNone/>
            </a:pPr>
            <a:r>
              <a:rPr lang="en-US" sz="4100" dirty="0">
                <a:solidFill>
                  <a:srgbClr val="FFFF00"/>
                </a:solidFill>
              </a:rPr>
              <a:t>THUS: SELECT AGENTS THAT CAN PRESERVE</a:t>
            </a:r>
          </a:p>
          <a:p>
            <a:pPr marL="0" indent="0" algn="ctr">
              <a:buNone/>
            </a:pPr>
            <a:r>
              <a:rPr lang="en-US" sz="4100" dirty="0">
                <a:solidFill>
                  <a:srgbClr val="FFFFFF"/>
                </a:solidFill>
              </a:rPr>
              <a:t> </a:t>
            </a:r>
            <a:r>
              <a:rPr lang="en-US" sz="4100" b="1" dirty="0">
                <a:solidFill>
                  <a:srgbClr val="FFFF00"/>
                </a:solidFill>
              </a:rPr>
              <a:t>β-Cell  function/mass</a:t>
            </a:r>
            <a:endParaRPr lang="en-US" sz="4100" dirty="0">
              <a:solidFill>
                <a:srgbClr val="FFFFFF"/>
              </a:solidFill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endParaRPr lang="en-US" altLang="en-US" sz="3000" b="1" dirty="0" smtClean="0">
              <a:solidFill>
                <a:srgbClr val="FFFF00"/>
              </a:solidFill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3000" b="1" dirty="0" smtClean="0">
                <a:solidFill>
                  <a:srgbClr val="FFFF00"/>
                </a:solidFill>
                <a:ea typeface="ＭＳ Ｐゴシック" charset="-128"/>
              </a:rPr>
              <a:t>Allows us to Correct a myth </a:t>
            </a:r>
            <a:endParaRPr lang="en-US" altLang="en-US" sz="3000" b="1" dirty="0">
              <a:solidFill>
                <a:srgbClr val="FFFF00"/>
              </a:solidFill>
              <a:ea typeface="ＭＳ Ｐゴシック" charset="-128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000" b="1" dirty="0">
                <a:solidFill>
                  <a:srgbClr val="FFFF00"/>
                </a:solidFill>
                <a:ea typeface="ＭＳ Ｐゴシック" charset="-128"/>
              </a:rPr>
              <a:t> </a:t>
            </a:r>
          </a:p>
        </p:txBody>
      </p:sp>
      <p:sp>
        <p:nvSpPr>
          <p:cNvPr id="86019" name="TextBox 3"/>
          <p:cNvSpPr txBox="1">
            <a:spLocks noChangeArrowheads="1"/>
          </p:cNvSpPr>
          <p:nvPr/>
        </p:nvSpPr>
        <p:spPr bwMode="auto">
          <a:xfrm>
            <a:off x="0" y="3975100"/>
            <a:ext cx="880135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FFFF00"/>
                </a:solidFill>
              </a:rPr>
              <a:t>MYTH: “Most Patients with ‘T2DM’ will eventually progress to insulin</a:t>
            </a:r>
          </a:p>
          <a:p>
            <a:pPr eaLnBrk="1" hangingPunct="1"/>
            <a:r>
              <a:rPr lang="en-US" altLang="en-US" dirty="0">
                <a:solidFill>
                  <a:srgbClr val="FFFF00"/>
                </a:solidFill>
              </a:rPr>
              <a:t> because of inexorable </a:t>
            </a:r>
            <a:r>
              <a:rPr lang="en-US" altLang="en-US" b="1" dirty="0">
                <a:solidFill>
                  <a:srgbClr val="FFFF00"/>
                </a:solidFill>
              </a:rPr>
              <a:t>β-Cell  loss”</a:t>
            </a:r>
          </a:p>
          <a:p>
            <a:pPr eaLnBrk="1" hangingPunct="1"/>
            <a:r>
              <a:rPr lang="en-US" altLang="en-US" sz="1800" b="1" dirty="0">
                <a:solidFill>
                  <a:srgbClr val="FFFFFF"/>
                </a:solidFill>
              </a:rPr>
              <a:t>	- </a:t>
            </a:r>
            <a:r>
              <a:rPr lang="en-US" altLang="en-US" sz="1800" dirty="0">
                <a:solidFill>
                  <a:srgbClr val="FFFFFF"/>
                </a:solidFill>
              </a:rPr>
              <a:t>But data obtained on SU=</a:t>
            </a:r>
            <a:r>
              <a:rPr lang="en-US" altLang="en-US" sz="1800" dirty="0" smtClean="0">
                <a:solidFill>
                  <a:srgbClr val="FFFFFF"/>
                </a:solidFill>
              </a:rPr>
              <a:t>apoptosis;  </a:t>
            </a:r>
            <a:r>
              <a:rPr lang="en-US" altLang="en-US" sz="1800" dirty="0" err="1">
                <a:solidFill>
                  <a:srgbClr val="FFFFFF"/>
                </a:solidFill>
              </a:rPr>
              <a:t>Hyperinsulinism</a:t>
            </a:r>
            <a:r>
              <a:rPr lang="en-US" altLang="en-US" sz="1800" dirty="0">
                <a:solidFill>
                  <a:srgbClr val="FFFFFF"/>
                </a:solidFill>
              </a:rPr>
              <a:t> with weight gain</a:t>
            </a:r>
          </a:p>
          <a:p>
            <a:pPr eaLnBrk="1" hangingPunct="1"/>
            <a:r>
              <a:rPr lang="en-US" altLang="en-US" sz="1800" b="1" dirty="0">
                <a:solidFill>
                  <a:srgbClr val="FFFF00"/>
                </a:solidFill>
              </a:rPr>
              <a:t>	</a:t>
            </a:r>
            <a:r>
              <a:rPr lang="en-US" altLang="en-US" sz="1800" b="1" dirty="0">
                <a:solidFill>
                  <a:srgbClr val="FFFFFF"/>
                </a:solidFill>
              </a:rPr>
              <a:t>- T</a:t>
            </a:r>
            <a:r>
              <a:rPr lang="en-US" altLang="en-US" sz="1800" dirty="0">
                <a:solidFill>
                  <a:srgbClr val="FFFFFF"/>
                </a:solidFill>
              </a:rPr>
              <a:t>hink of bariatric patients –no insulin after 25  years DM/ 20 years   	</a:t>
            </a:r>
          </a:p>
          <a:p>
            <a:pPr eaLnBrk="1" hangingPunct="1"/>
            <a:r>
              <a:rPr lang="en-US" altLang="en-US" sz="1800" dirty="0">
                <a:solidFill>
                  <a:srgbClr val="FFFFFF"/>
                </a:solidFill>
              </a:rPr>
              <a:t>		    insulin</a:t>
            </a:r>
          </a:p>
          <a:p>
            <a:pPr eaLnBrk="1" hangingPunct="1"/>
            <a:r>
              <a:rPr lang="en-US" altLang="en-US" sz="1800" dirty="0">
                <a:solidFill>
                  <a:srgbClr val="FFFFFF"/>
                </a:solidFill>
              </a:rPr>
              <a:t>       - Most patients dying with DM have &gt; 20% </a:t>
            </a:r>
            <a:r>
              <a:rPr lang="en-US" altLang="en-US" sz="1800" b="1" dirty="0">
                <a:solidFill>
                  <a:srgbClr val="FFFF00"/>
                </a:solidFill>
              </a:rPr>
              <a:t>β-Cell </a:t>
            </a:r>
            <a:r>
              <a:rPr lang="en-US" altLang="en-US" sz="1800" dirty="0">
                <a:solidFill>
                  <a:srgbClr val="FFFFFF"/>
                </a:solidFill>
              </a:rPr>
              <a:t>mass- Butler</a:t>
            </a:r>
          </a:p>
          <a:p>
            <a:pPr eaLnBrk="1" hangingPunct="1"/>
            <a:r>
              <a:rPr lang="en-US" altLang="en-US" sz="1800" dirty="0">
                <a:solidFill>
                  <a:srgbClr val="FFFFFF"/>
                </a:solidFill>
              </a:rPr>
              <a:t>       - Need to remove &gt;80% pancreas in sub-total </a:t>
            </a:r>
            <a:r>
              <a:rPr lang="en-US" altLang="en-US" sz="1800" dirty="0" err="1">
                <a:solidFill>
                  <a:srgbClr val="FFFFFF"/>
                </a:solidFill>
              </a:rPr>
              <a:t>pancreatectomies</a:t>
            </a:r>
            <a:r>
              <a:rPr lang="en-US" altLang="en-US" sz="1800" dirty="0">
                <a:solidFill>
                  <a:srgbClr val="FFFFFF"/>
                </a:solidFill>
              </a:rPr>
              <a:t> to 	</a:t>
            </a:r>
          </a:p>
          <a:p>
            <a:pPr eaLnBrk="1" hangingPunct="1"/>
            <a:r>
              <a:rPr lang="en-US" altLang="en-US" sz="1800" dirty="0">
                <a:solidFill>
                  <a:srgbClr val="FFFFFF"/>
                </a:solidFill>
              </a:rPr>
              <a:t>		      leave  patient with DM post-op</a:t>
            </a:r>
          </a:p>
          <a:p>
            <a:pPr eaLnBrk="1" hangingPunct="1"/>
            <a:endParaRPr lang="en-US" altLang="en-US" sz="1800" dirty="0">
              <a:solidFill>
                <a:srgbClr val="FFFFFF"/>
              </a:solidFill>
            </a:endParaRPr>
          </a:p>
          <a:p>
            <a:pPr eaLnBrk="1" hangingPunct="1"/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26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41" y="0"/>
            <a:ext cx="91705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769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83"/>
            <a:ext cx="9144000" cy="690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87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25228</TotalTime>
  <Words>172</Words>
  <Application>Microsoft Macintosh PowerPoint</Application>
  <PresentationFormat>On-screen Show (4:3)</PresentationFormat>
  <Paragraphs>52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ＭＳ Ｐゴシック</vt:lpstr>
      <vt:lpstr>Wingdings</vt:lpstr>
      <vt:lpstr>Office Theme</vt:lpstr>
      <vt:lpstr>PowerPoint Presentation</vt:lpstr>
      <vt:lpstr>PowerPoint Presentation</vt:lpstr>
      <vt:lpstr>PowerPoint Presentation</vt:lpstr>
      <vt:lpstr>Practical Implementation  of the  THE COMMON ORIGINS OF DIABETES AND ITS COMPLICATIONS CONSTRUCT  </vt:lpstr>
      <vt:lpstr>PowerPoint Presentation</vt:lpstr>
      <vt:lpstr>PowerPoint Presentation</vt:lpstr>
      <vt:lpstr>PowerPoint Presentation</vt:lpstr>
      <vt:lpstr>Choice of Therapy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910</cp:revision>
  <cp:lastPrinted>2014-04-01T12:35:45Z</cp:lastPrinted>
  <dcterms:created xsi:type="dcterms:W3CDTF">2014-11-05T16:03:03Z</dcterms:created>
  <dcterms:modified xsi:type="dcterms:W3CDTF">2017-08-07T10:53:32Z</dcterms:modified>
</cp:coreProperties>
</file>