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661" r:id="rId2"/>
    <p:sldId id="521" r:id="rId3"/>
    <p:sldId id="626" r:id="rId4"/>
    <p:sldId id="728" r:id="rId5"/>
    <p:sldId id="307" r:id="rId6"/>
    <p:sldId id="551" r:id="rId7"/>
    <p:sldId id="589" r:id="rId8"/>
    <p:sldId id="710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6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76"/>
    <a:srgbClr val="182B6E"/>
    <a:srgbClr val="260066"/>
    <a:srgbClr val="008000"/>
    <a:srgbClr val="FFFF00"/>
    <a:srgbClr val="0A11A2"/>
    <a:srgbClr val="000099"/>
    <a:srgbClr val="FFFF99"/>
    <a:srgbClr val="004754"/>
    <a:srgbClr val="002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8"/>
    <p:restoredTop sz="93750" autoAdjust="0"/>
  </p:normalViewPr>
  <p:slideViewPr>
    <p:cSldViewPr snapToGrid="0" snapToObjects="1">
      <p:cViewPr>
        <p:scale>
          <a:sx n="108" d="100"/>
          <a:sy n="108" d="100"/>
        </p:scale>
        <p:origin x="256" y="392"/>
      </p:cViewPr>
      <p:guideLst>
        <p:guide orient="horz" pos="2176"/>
        <p:guide pos="3240"/>
      </p:guideLst>
    </p:cSldViewPr>
  </p:slideViewPr>
  <p:outlineViewPr>
    <p:cViewPr>
      <p:scale>
        <a:sx n="33" d="100"/>
        <a:sy n="33" d="100"/>
      </p:scale>
      <p:origin x="-32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51168"/>
    </p:cViewPr>
  </p:sorterViewPr>
  <p:notesViewPr>
    <p:cSldViewPr snapToGrid="0" snapToObjects="1">
      <p:cViewPr varScale="1">
        <p:scale>
          <a:sx n="72" d="100"/>
          <a:sy n="72" d="100"/>
        </p:scale>
        <p:origin x="3592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872CCB-BAFF-4E46-A273-138CA5D13F65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37EFDA-1636-5C4E-9ED5-F3AAC161BA3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883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fld id="{5CBFB1BD-0EE4-E54D-8690-1C3C5DD63327}" type="slidenum">
              <a:rPr lang="en-US" sz="1200">
                <a:latin typeface="Times" charset="0"/>
              </a:rPr>
              <a:pPr eaLnBrk="1" hangingPunct="1"/>
              <a:t>8</a:t>
            </a:fld>
            <a:endParaRPr lang="en-US" sz="1200">
              <a:latin typeface="Times" charset="0"/>
            </a:endParaRPr>
          </a:p>
        </p:txBody>
      </p:sp>
      <p:sp>
        <p:nvSpPr>
          <p:cNvPr id="1208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r" eaLnBrk="1" hangingPunct="1"/>
            <a:fld id="{0B678E15-54E0-074E-B81C-FB9B2728B800}" type="slidenum">
              <a:rPr lang="en-US" sz="1200">
                <a:latin typeface="Times" charset="0"/>
              </a:rPr>
              <a:pPr algn="r" eaLnBrk="1" hangingPunct="1"/>
              <a:t>8</a:t>
            </a:fld>
            <a:endParaRPr lang="en-US" sz="1200">
              <a:latin typeface="Times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848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1528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34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57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123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53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68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6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191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7788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844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628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A9199F-A348-3448-BED6-AFD697B3247C}" type="datetimeFigureOut">
              <a:rPr lang="en-US" smtClean="0"/>
              <a:pPr/>
              <a:t>7/23/17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2EDEF-3451-7448-87E3-B6A13191168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814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15900"/>
            <a:ext cx="9144000" cy="635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</a:rPr>
              <a:t>Efficacy of Immunotherapy in T1DM:</a:t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Some Can Delay Decline in C-peptide 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74178" y="6457890"/>
            <a:ext cx="21698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i="1" dirty="0" err="1" smtClean="0"/>
              <a:t>Woittiez</a:t>
            </a:r>
            <a:r>
              <a:rPr lang="en-US" sz="1000" b="1" i="1" dirty="0" smtClean="0"/>
              <a:t>, </a:t>
            </a:r>
            <a:r>
              <a:rPr lang="en-US" sz="1000" b="1" i="1" dirty="0" err="1" smtClean="0"/>
              <a:t>Roep</a:t>
            </a:r>
            <a:r>
              <a:rPr lang="en-US" sz="1000" b="1" i="1" dirty="0" smtClean="0"/>
              <a:t>,</a:t>
            </a:r>
          </a:p>
          <a:p>
            <a:r>
              <a:rPr lang="en-US" sz="1000" b="1" i="1" dirty="0" smtClean="0"/>
              <a:t>Immunotherapy </a:t>
            </a:r>
            <a:r>
              <a:rPr lang="en-US" sz="1000" dirty="0"/>
              <a:t>(2015) 7(2), 163–174 </a:t>
            </a:r>
          </a:p>
          <a:p>
            <a:endParaRPr 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8565"/>
            <a:ext cx="9144000" cy="581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884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" y="1170506"/>
            <a:ext cx="9059333" cy="5598593"/>
          </a:xfrm>
        </p:spPr>
        <p:txBody>
          <a:bodyPr>
            <a:normAutofit fontScale="77500" lnSpcReduction="20000"/>
          </a:bodyPr>
          <a:lstStyle/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600" dirty="0">
                <a:solidFill>
                  <a:schemeClr val="bg1"/>
                </a:solidFill>
              </a:rPr>
              <a:t>I</a:t>
            </a:r>
            <a:r>
              <a:rPr lang="en-US" sz="3600" dirty="0" smtClean="0">
                <a:solidFill>
                  <a:schemeClr val="bg1"/>
                </a:solidFill>
              </a:rPr>
              <a:t>nsulin </a:t>
            </a:r>
            <a:r>
              <a:rPr lang="en-US" sz="3600" dirty="0">
                <a:solidFill>
                  <a:schemeClr val="bg1"/>
                </a:solidFill>
              </a:rPr>
              <a:t>R</a:t>
            </a:r>
            <a:r>
              <a:rPr lang="en-US" sz="3600" dirty="0" smtClean="0">
                <a:solidFill>
                  <a:schemeClr val="bg1"/>
                </a:solidFill>
              </a:rPr>
              <a:t>esistance </a:t>
            </a:r>
            <a:r>
              <a:rPr lang="en-US" sz="3600" dirty="0">
                <a:solidFill>
                  <a:schemeClr val="bg1"/>
                </a:solidFill>
              </a:rPr>
              <a:t>is </a:t>
            </a:r>
            <a:r>
              <a:rPr lang="en-US" sz="3600" dirty="0" smtClean="0">
                <a:solidFill>
                  <a:schemeClr val="bg1"/>
                </a:solidFill>
              </a:rPr>
              <a:t>understood </a:t>
            </a:r>
            <a:r>
              <a:rPr lang="en-US" sz="3600" dirty="0">
                <a:solidFill>
                  <a:schemeClr val="bg1"/>
                </a:solidFill>
              </a:rPr>
              <a:t>to </a:t>
            </a:r>
            <a:r>
              <a:rPr lang="en-US" sz="3600" dirty="0" smtClean="0">
                <a:solidFill>
                  <a:schemeClr val="bg1"/>
                </a:solidFill>
              </a:rPr>
              <a:t>expose and exacerbate  the core β-cell defect </a:t>
            </a: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sz="3600" dirty="0">
              <a:solidFill>
                <a:schemeClr val="bg1"/>
              </a:solidFill>
            </a:endParaRP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sz="3600" dirty="0" smtClean="0">
              <a:solidFill>
                <a:schemeClr val="bg1"/>
              </a:solidFill>
            </a:endParaRP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sz="3600" dirty="0">
              <a:solidFill>
                <a:schemeClr val="bg1"/>
              </a:solidFill>
            </a:endParaRP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sz="3600" dirty="0" smtClean="0">
              <a:solidFill>
                <a:schemeClr val="bg1"/>
              </a:solidFill>
            </a:endParaRP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sz="3600" dirty="0" smtClean="0">
              <a:solidFill>
                <a:schemeClr val="bg1"/>
              </a:solidFill>
            </a:endParaRP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endParaRPr lang="en-US" sz="3600" dirty="0">
              <a:solidFill>
                <a:schemeClr val="bg1"/>
              </a:solidFill>
            </a:endParaRP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600" u="sng" dirty="0" smtClean="0">
                <a:solidFill>
                  <a:schemeClr val="bg1"/>
                </a:solidFill>
              </a:rPr>
              <a:t>Genetically</a:t>
            </a:r>
            <a:r>
              <a:rPr lang="en-US" sz="3600" dirty="0" smtClean="0">
                <a:solidFill>
                  <a:schemeClr val="bg1"/>
                </a:solidFill>
              </a:rPr>
              <a:t>- Based</a:t>
            </a: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600" dirty="0" smtClean="0">
                <a:solidFill>
                  <a:schemeClr val="bg1"/>
                </a:solidFill>
              </a:rPr>
              <a:t>Exacerbated by </a:t>
            </a:r>
            <a:r>
              <a:rPr lang="en-US" sz="3600" u="sng" dirty="0" smtClean="0">
                <a:solidFill>
                  <a:schemeClr val="bg1"/>
                </a:solidFill>
              </a:rPr>
              <a:t>Environmental </a:t>
            </a:r>
            <a:r>
              <a:rPr lang="en-US" sz="3600" dirty="0" smtClean="0">
                <a:solidFill>
                  <a:schemeClr val="bg1"/>
                </a:solidFill>
              </a:rPr>
              <a:t>issues: Diet, Activity, Biome</a:t>
            </a:r>
          </a:p>
          <a:p>
            <a:pPr marL="640080">
              <a:buClr>
                <a:schemeClr val="bg1"/>
              </a:buClr>
              <a:buSzPct val="90000"/>
              <a:buFont typeface="Wingdings" pitchFamily="2" charset="2"/>
              <a:buChar char="Ø"/>
            </a:pPr>
            <a:r>
              <a:rPr lang="en-US" sz="3600" dirty="0" smtClean="0">
                <a:solidFill>
                  <a:schemeClr val="bg1"/>
                </a:solidFill>
              </a:rPr>
              <a:t>Includes  Multiple Causes of </a:t>
            </a:r>
            <a:r>
              <a:rPr lang="en-US" sz="3600" u="sng" dirty="0" smtClean="0">
                <a:solidFill>
                  <a:schemeClr val="bg1"/>
                </a:solidFill>
              </a:rPr>
              <a:t>Insulin Resistance </a:t>
            </a:r>
          </a:p>
          <a:p>
            <a:pPr marL="297180" indent="0">
              <a:buClr>
                <a:schemeClr val="bg1"/>
              </a:buClr>
              <a:buSzPct val="90000"/>
              <a:buNone/>
            </a:pP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              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1572" y="98842"/>
            <a:ext cx="9144000" cy="5869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ts val="3800"/>
              </a:lnSpc>
              <a:spcBef>
                <a:spcPct val="0"/>
              </a:spcBef>
            </a:pPr>
            <a:r>
              <a:rPr lang="en-US" sz="3200" b="1" dirty="0">
                <a:solidFill>
                  <a:srgbClr val="FFFF99"/>
                </a:solidFill>
                <a:latin typeface="+mj-lt"/>
                <a:ea typeface="+mj-ea"/>
                <a:cs typeface="+mj-cs"/>
              </a:rPr>
              <a:t>Insulin Resistance within the </a:t>
            </a: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β-Cell Centric Construct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2028331"/>
            <a:ext cx="8752104" cy="2197525"/>
          </a:xfrm>
          <a:prstGeom prst="rect">
            <a:avLst/>
          </a:prstGeom>
          <a:solidFill>
            <a:srgbClr val="FFFF00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en-US" sz="2400" b="1" dirty="0">
                <a:solidFill>
                  <a:srgbClr val="000099"/>
                </a:solidFill>
              </a:rPr>
              <a:t> Insulin Resistance </a:t>
            </a:r>
            <a:r>
              <a:rPr lang="en-US" sz="2400" b="1" dirty="0" smtClean="0">
                <a:solidFill>
                  <a:srgbClr val="000099"/>
                </a:solidFill>
              </a:rPr>
              <a:t>Impairs </a:t>
            </a:r>
            <a:r>
              <a:rPr lang="en-US" sz="2400" b="1" dirty="0">
                <a:solidFill>
                  <a:srgbClr val="000099"/>
                </a:solidFill>
              </a:rPr>
              <a:t>β-Cell Function by:</a:t>
            </a:r>
          </a:p>
          <a:p>
            <a:pPr marL="640080" lvl="0" indent="-342900">
              <a:spcBef>
                <a:spcPct val="20000"/>
              </a:spcBef>
              <a:buClr>
                <a:srgbClr val="002076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dirty="0" err="1" smtClean="0">
                <a:solidFill>
                  <a:srgbClr val="002076"/>
                </a:solidFill>
              </a:rPr>
              <a:t>Lipo</a:t>
            </a:r>
            <a:r>
              <a:rPr lang="en-US" sz="2400" dirty="0" smtClean="0">
                <a:solidFill>
                  <a:srgbClr val="002076"/>
                </a:solidFill>
              </a:rPr>
              <a:t>- </a:t>
            </a:r>
            <a:r>
              <a:rPr lang="en-US" sz="2400" dirty="0">
                <a:solidFill>
                  <a:srgbClr val="002076"/>
                </a:solidFill>
              </a:rPr>
              <a:t>and gluco-toxicity</a:t>
            </a:r>
          </a:p>
          <a:p>
            <a:pPr marL="640080" lvl="0" indent="-342900">
              <a:spcBef>
                <a:spcPct val="20000"/>
              </a:spcBef>
              <a:buClr>
                <a:srgbClr val="002076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rgbClr val="002076"/>
                </a:solidFill>
              </a:rPr>
              <a:t>Inflammatory </a:t>
            </a:r>
            <a:r>
              <a:rPr lang="en-US" sz="2400" dirty="0">
                <a:solidFill>
                  <a:srgbClr val="002076"/>
                </a:solidFill>
              </a:rPr>
              <a:t>mechanisms</a:t>
            </a:r>
          </a:p>
          <a:p>
            <a:pPr marL="640080" lvl="0" indent="-342900">
              <a:spcBef>
                <a:spcPct val="20000"/>
              </a:spcBef>
              <a:buClr>
                <a:srgbClr val="002076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dirty="0" err="1" smtClean="0">
                <a:solidFill>
                  <a:srgbClr val="002076"/>
                </a:solidFill>
              </a:rPr>
              <a:t>Adipocytokines</a:t>
            </a:r>
            <a:r>
              <a:rPr lang="en-US" sz="2400" dirty="0" smtClean="0">
                <a:solidFill>
                  <a:srgbClr val="002076"/>
                </a:solidFill>
              </a:rPr>
              <a:t> </a:t>
            </a:r>
            <a:r>
              <a:rPr lang="en-US" sz="2400" dirty="0">
                <a:solidFill>
                  <a:srgbClr val="002076"/>
                </a:solidFill>
              </a:rPr>
              <a:t>effect on β-cell</a:t>
            </a:r>
          </a:p>
          <a:p>
            <a:pPr lvl="0" algn="ctr">
              <a:spcBef>
                <a:spcPct val="20000"/>
              </a:spcBef>
              <a:defRPr/>
            </a:pPr>
            <a:endParaRPr lang="en-US" sz="2200" dirty="0" smtClean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318171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9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875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97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0" y="160013"/>
            <a:ext cx="9144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</a:pPr>
            <a:r>
              <a:rPr kumimoji="0" lang="en-US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New β-Cell Centric Construct: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</a:t>
            </a:r>
            <a:r>
              <a:rPr kumimoji="0" lang="en-US" sz="2800" b="1" i="1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Implications</a:t>
            </a:r>
            <a:endParaRPr lang="en-US" sz="3200" b="1" i="1" dirty="0" smtClean="0">
              <a:solidFill>
                <a:srgbClr val="FFFF00"/>
              </a:solidFill>
              <a:latin typeface="+mj-lt"/>
              <a:ea typeface="+mj-ea"/>
              <a:cs typeface="+mj-cs"/>
            </a:endParaRPr>
          </a:p>
          <a:p>
            <a:pPr lvl="0" algn="ctr">
              <a:spcBef>
                <a:spcPct val="0"/>
              </a:spcBef>
            </a:pPr>
            <a:r>
              <a:rPr lang="en-US" sz="3200" dirty="0" smtClean="0">
                <a:solidFill>
                  <a:srgbClr val="FFC000"/>
                </a:solidFill>
                <a:latin typeface="+mj-lt"/>
                <a:ea typeface="+mj-ea"/>
                <a:cs typeface="+mj-cs"/>
              </a:rPr>
              <a:t>Environmental Risk Factors in T1D/T2D, ? ‘LADA’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3"/>
          <p:cNvSpPr txBox="1">
            <a:spLocks noChangeArrowheads="1"/>
          </p:cNvSpPr>
          <p:nvPr/>
        </p:nvSpPr>
        <p:spPr>
          <a:xfrm>
            <a:off x="274321" y="1315713"/>
            <a:ext cx="8610600" cy="54403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800" dirty="0" smtClean="0">
                <a:solidFill>
                  <a:srgbClr val="FFFF00"/>
                </a:solidFill>
              </a:rPr>
              <a:t>  T1D</a:t>
            </a:r>
          </a:p>
          <a:p>
            <a:pPr marL="457200" marR="0" lvl="0" indent="-274320" algn="l" defTabSz="457200" rtl="0" eaLnBrk="1" fontAlgn="auto" latinLnBrk="0" hangingPunct="1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Seasonality at diagnosis</a:t>
            </a:r>
          </a:p>
          <a:p>
            <a:pPr marL="457200" marR="0" lvl="0" indent="-274320" algn="l" defTabSz="457200" rtl="0" eaLnBrk="1" fontAlgn="auto" latinLnBrk="0" hangingPunct="1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Migrants assume risk of host country</a:t>
            </a:r>
          </a:p>
          <a:p>
            <a:pPr marL="457200" marR="0" lvl="0" indent="-274320" algn="l" defTabSz="457200" rtl="0" eaLnBrk="1" fontAlgn="auto" latinLnBrk="0" hangingPunct="1">
              <a:lnSpc>
                <a:spcPts val="2800"/>
              </a:lnSpc>
              <a:spcBef>
                <a:spcPts val="600"/>
              </a:spcBef>
              <a:spcAft>
                <a:spcPts val="0"/>
              </a:spcAft>
              <a:buClr>
                <a:schemeClr val="bg1"/>
              </a:buClr>
              <a:buSzPct val="90000"/>
              <a:buFont typeface="Wingdings" pitchFamily="2" charset="2"/>
              <a:buChar char="Ø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Arial"/>
              </a:rPr>
              <a:t> Risk factors from case-control studies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dirty="0" smtClean="0">
                <a:solidFill>
                  <a:schemeClr val="bg1"/>
                </a:solidFill>
                <a:cs typeface="Arial"/>
              </a:rPr>
              <a:t>           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•   Hormones                      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               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•   Vitamin D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bg1"/>
                </a:solidFill>
                <a:cs typeface="Arial"/>
              </a:rPr>
              <a:t>           •  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Stress                                 	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•   Cow’s Milk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bg1"/>
                </a:solidFill>
                <a:cs typeface="Arial"/>
              </a:rPr>
              <a:t>           •  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Improved Hygiene        	•   Gut-microbial Balance – Biome</a:t>
            </a: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bg1"/>
                </a:solidFill>
                <a:cs typeface="Arial"/>
              </a:rPr>
              <a:t>           •  </a:t>
            </a:r>
            <a:r>
              <a:rPr lang="en-US" sz="8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 smtClean="0">
                <a:solidFill>
                  <a:schemeClr val="bg1"/>
                </a:solidFill>
                <a:cs typeface="Arial"/>
              </a:rPr>
              <a:t>Infant/childhood diet        	•   Lack of Physical Activity                         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</a:pPr>
            <a:r>
              <a:rPr lang="en-US" sz="2000" dirty="0" smtClean="0">
                <a:solidFill>
                  <a:schemeClr val="bg1"/>
                </a:solidFill>
                <a:cs typeface="Arial"/>
              </a:rPr>
              <a:t>           •  Viruses – exposures as early as in </a:t>
            </a:r>
            <a:r>
              <a:rPr lang="en-US" sz="2000" dirty="0" err="1" smtClean="0">
                <a:solidFill>
                  <a:schemeClr val="bg1"/>
                </a:solidFill>
                <a:cs typeface="Arial"/>
              </a:rPr>
              <a:t>utero</a:t>
            </a:r>
            <a:endParaRPr lang="en-US" sz="2000" dirty="0" smtClean="0">
              <a:solidFill>
                <a:schemeClr val="bg1"/>
              </a:solidFill>
              <a:cs typeface="Arial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–"/>
              <a:tabLst/>
              <a:defRPr/>
            </a:pP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  <a:p>
            <a:pPr marL="742950" marR="0" lvl="1" indent="-285750" algn="l" defTabSz="4572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5281" y="4760534"/>
            <a:ext cx="3153812" cy="17722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3200" dirty="0" smtClean="0">
                <a:solidFill>
                  <a:srgbClr val="FFFF00"/>
                </a:solidFill>
              </a:rPr>
              <a:t>  </a:t>
            </a:r>
            <a:r>
              <a:rPr lang="en-US" sz="2800" dirty="0">
                <a:solidFill>
                  <a:srgbClr val="FFFF00"/>
                </a:solidFill>
              </a:rPr>
              <a:t>T2D</a:t>
            </a:r>
          </a:p>
          <a:p>
            <a:pPr marL="457200" indent="-274320">
              <a:lnSpc>
                <a:spcPts val="2800"/>
              </a:lnSpc>
              <a:spcBef>
                <a:spcPts val="60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400" dirty="0" smtClean="0">
                <a:solidFill>
                  <a:schemeClr val="bg1"/>
                </a:solidFill>
                <a:cs typeface="Arial"/>
              </a:rPr>
              <a:t> </a:t>
            </a:r>
            <a:r>
              <a:rPr lang="en-US" sz="2000" dirty="0">
                <a:solidFill>
                  <a:schemeClr val="bg1"/>
                </a:solidFill>
                <a:cs typeface="Arial"/>
              </a:rPr>
              <a:t>Obesity-Diet</a:t>
            </a:r>
          </a:p>
          <a:p>
            <a:pPr marL="457200" indent="-274320">
              <a:lnSpc>
                <a:spcPts val="2800"/>
              </a:lnSpc>
              <a:spcBef>
                <a:spcPts val="60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bg1"/>
                </a:solidFill>
                <a:cs typeface="Arial"/>
              </a:rPr>
              <a:t> Lack of Physical Activity</a:t>
            </a:r>
          </a:p>
          <a:p>
            <a:pPr marL="457200" indent="-274320">
              <a:lnSpc>
                <a:spcPts val="2800"/>
              </a:lnSpc>
              <a:spcBef>
                <a:spcPts val="600"/>
              </a:spcBef>
              <a:buClr>
                <a:schemeClr val="bg1"/>
              </a:buClr>
              <a:buSzPct val="90000"/>
              <a:buFont typeface="Wingdings" pitchFamily="2" charset="2"/>
              <a:buChar char="Ø"/>
              <a:defRPr/>
            </a:pPr>
            <a:r>
              <a:rPr lang="en-US" sz="2000" dirty="0">
                <a:solidFill>
                  <a:schemeClr val="bg1"/>
                </a:solidFill>
                <a:cs typeface="Arial"/>
              </a:rPr>
              <a:t> AGE ingestion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94326" y="4913947"/>
            <a:ext cx="2554225" cy="11757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defRPr/>
            </a:pPr>
            <a:r>
              <a:rPr lang="en-US" sz="2800" dirty="0">
                <a:solidFill>
                  <a:srgbClr val="FFFF00"/>
                </a:solidFill>
              </a:rPr>
              <a:t>LADA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Coffee</a:t>
            </a:r>
          </a:p>
          <a:p>
            <a:pPr marL="457200" indent="-457200">
              <a:buFont typeface="Wingdings" charset="2"/>
              <a:buChar char="Ø"/>
            </a:pPr>
            <a:r>
              <a:rPr lang="en-US" sz="2400" dirty="0" smtClean="0">
                <a:solidFill>
                  <a:schemeClr val="bg1"/>
                </a:solidFill>
              </a:rPr>
              <a:t>More Educated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8129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751" y="161227"/>
            <a:ext cx="9144000" cy="1321696"/>
          </a:xfrm>
        </p:spPr>
        <p:txBody>
          <a:bodyPr>
            <a:noAutofit/>
          </a:bodyPr>
          <a:lstStyle/>
          <a:p>
            <a:pPr>
              <a:lnSpc>
                <a:spcPts val="3600"/>
              </a:lnSpc>
            </a:pPr>
            <a: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Can Keep Current Terminology</a:t>
            </a:r>
            <a:b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</a:br>
            <a: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Incorporate the </a:t>
            </a:r>
            <a:r>
              <a:rPr lang="en-US" sz="3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β-Cell </a:t>
            </a:r>
            <a:r>
              <a:rPr lang="en-US" sz="3200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Centric </a:t>
            </a:r>
            <a:r>
              <a:rPr lang="en-US" sz="3200" dirty="0" smtClean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Approach with each to determine issues in individual patient</a:t>
            </a:r>
            <a: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</a:t>
            </a:r>
            <a:b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</a:br>
            <a:r>
              <a:rPr lang="en-US" sz="32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or a New Terminology?</a:t>
            </a:r>
            <a:endParaRPr lang="en-US" sz="3200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559291"/>
              </p:ext>
            </p:extLst>
          </p:nvPr>
        </p:nvGraphicFramePr>
        <p:xfrm>
          <a:off x="522501" y="2460962"/>
          <a:ext cx="8308768" cy="34882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3805"/>
                <a:gridCol w="926276"/>
                <a:gridCol w="1282535"/>
                <a:gridCol w="938151"/>
                <a:gridCol w="1151906"/>
                <a:gridCol w="1531917"/>
                <a:gridCol w="934178"/>
              </a:tblGrid>
              <a:tr h="67451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MODY,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monogenic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T1D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SPIDDM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Autoimmune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Genes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       - mono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       - poly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Inflammation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─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Resistance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─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Environment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01391" y="2079755"/>
            <a:ext cx="268382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  </a:t>
            </a:r>
            <a:r>
              <a:rPr lang="en-US" b="1" dirty="0"/>
              <a:t>‘LADA</a:t>
            </a:r>
            <a:r>
              <a:rPr lang="en-US" b="1" dirty="0" smtClean="0"/>
              <a:t>’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77641" y="1714016"/>
            <a:ext cx="365362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Older</a:t>
            </a:r>
            <a:r>
              <a:rPr lang="en-US" b="1" dirty="0" smtClean="0"/>
              <a:t>				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066307" y="1622623"/>
          <a:ext cx="6733310" cy="12032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1860"/>
                <a:gridCol w="3481450"/>
              </a:tblGrid>
              <a:tr h="601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601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2066308" y="1735576"/>
            <a:ext cx="3135084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b="1" dirty="0" smtClean="0"/>
              <a:t>Younger</a:t>
            </a:r>
          </a:p>
          <a:p>
            <a:pPr algn="ctr">
              <a:lnSpc>
                <a:spcPts val="2400"/>
              </a:lnSpc>
            </a:pPr>
            <a:r>
              <a:rPr lang="en-US" dirty="0" smtClean="0"/>
              <a:t>		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0850" y="1723187"/>
            <a:ext cx="8308767" cy="423738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22501" y="6299200"/>
            <a:ext cx="6138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Easier to get buy-in from many different stakeholders, MDs, </a:t>
            </a:r>
            <a:r>
              <a:rPr lang="en-US" dirty="0" err="1" smtClean="0">
                <a:solidFill>
                  <a:schemeClr val="bg1"/>
                </a:solidFill>
              </a:rPr>
              <a:t>etc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90473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3751" y="0"/>
            <a:ext cx="9144000" cy="1321696"/>
          </a:xfrm>
        </p:spPr>
        <p:txBody>
          <a:bodyPr>
            <a:noAutofit/>
          </a:bodyPr>
          <a:lstStyle/>
          <a:p>
            <a:pPr>
              <a:lnSpc>
                <a:spcPts val="3600"/>
              </a:lnSpc>
            </a:pPr>
            <a:r>
              <a:rPr lang="en-US" sz="28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Or New Terminology Should Reflect the</a:t>
            </a:r>
            <a:br>
              <a:rPr lang="en-US" sz="28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</a:br>
            <a:r>
              <a:rPr lang="en-US" sz="2800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β-Cell </a:t>
            </a:r>
            <a:r>
              <a:rPr lang="en-US" sz="3600" b="1" dirty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Centric </a:t>
            </a:r>
            <a:r>
              <a:rPr lang="en-US" sz="3600" b="1" dirty="0" smtClean="0">
                <a:solidFill>
                  <a:srgbClr val="FFFF00"/>
                </a:solidFill>
                <a:latin typeface="+mn-lt"/>
                <a:ea typeface="+mn-ea"/>
                <a:cs typeface="+mn-cs"/>
              </a:rPr>
              <a:t>Approach; </a:t>
            </a:r>
            <a:endParaRPr lang="en-US" sz="3600" b="1" dirty="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9939467"/>
              </p:ext>
            </p:extLst>
          </p:nvPr>
        </p:nvGraphicFramePr>
        <p:xfrm>
          <a:off x="522501" y="2460962"/>
          <a:ext cx="8308768" cy="34882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43805"/>
                <a:gridCol w="926276"/>
                <a:gridCol w="1282535"/>
                <a:gridCol w="938151"/>
                <a:gridCol w="1151906"/>
                <a:gridCol w="1531917"/>
                <a:gridCol w="934178"/>
              </a:tblGrid>
              <a:tr h="674516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MODY,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monogenic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T1D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SPIDDM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Autoimmune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T2D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Genes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       - mono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       - poly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82B6E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Inflammation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A11A2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Resistance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─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 smtClean="0">
                          <a:solidFill>
                            <a:schemeClr val="bg1"/>
                          </a:solidFill>
                        </a:rPr>
                        <a:t>+/-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60066"/>
                    </a:solidFill>
                  </a:tcPr>
                </a:tc>
              </a:tr>
              <a:tr h="434731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FFFF00"/>
                          </a:solidFill>
                        </a:rPr>
                        <a:t>Environment</a:t>
                      </a:r>
                      <a:endParaRPr lang="en-US" sz="1800" b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</a:p>
                    <a:p>
                      <a:pPr algn="ctr"/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bg1"/>
                          </a:solidFill>
                        </a:rPr>
                        <a:t>+,which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4754"/>
                    </a:solidFill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201391" y="2079755"/>
            <a:ext cx="2683824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  </a:t>
            </a:r>
            <a:r>
              <a:rPr lang="en-US" b="1" dirty="0"/>
              <a:t>‘LADA</a:t>
            </a:r>
            <a:r>
              <a:rPr lang="en-US" b="1" dirty="0" smtClean="0"/>
              <a:t>’</a:t>
            </a:r>
            <a:endParaRPr 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177641" y="1714016"/>
            <a:ext cx="3653627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Older</a:t>
            </a:r>
            <a:r>
              <a:rPr lang="en-US" b="1" dirty="0" smtClean="0"/>
              <a:t>				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2066307" y="1622623"/>
          <a:ext cx="6733310" cy="12032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51860"/>
                <a:gridCol w="3481450"/>
              </a:tblGrid>
              <a:tr h="601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 </a:t>
                      </a:r>
                      <a:endParaRPr lang="en-US" dirty="0"/>
                    </a:p>
                  </a:txBody>
                  <a:tcPr/>
                </a:tc>
              </a:tr>
              <a:tr h="60162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3751" y="6083012"/>
            <a:ext cx="91202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FFFF00"/>
                </a:solidFill>
              </a:rPr>
              <a:t>Implications for Therapy: Use whatever logically sensible/necessary based on cause </a:t>
            </a:r>
            <a:r>
              <a:rPr lang="en-US" sz="2400" dirty="0">
                <a:solidFill>
                  <a:srgbClr val="FFFF00"/>
                </a:solidFill>
              </a:rPr>
              <a:t>o</a:t>
            </a:r>
            <a:r>
              <a:rPr lang="en-US" sz="2400" dirty="0" smtClean="0">
                <a:solidFill>
                  <a:srgbClr val="FFFF00"/>
                </a:solidFill>
              </a:rPr>
              <a:t>f hyperglycemia in each patient</a:t>
            </a:r>
            <a:endParaRPr lang="en-US" sz="2400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66308" y="1735576"/>
            <a:ext cx="3135084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b="1" dirty="0" smtClean="0"/>
              <a:t>Younger</a:t>
            </a:r>
          </a:p>
          <a:p>
            <a:pPr algn="ctr">
              <a:lnSpc>
                <a:spcPts val="2400"/>
              </a:lnSpc>
            </a:pPr>
            <a:r>
              <a:rPr lang="en-US" dirty="0" smtClean="0"/>
              <a:t>		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0850" y="1206500"/>
            <a:ext cx="8308767" cy="4754073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22502" y="1206500"/>
            <a:ext cx="8277116" cy="529076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0090"/>
                </a:solidFill>
              </a:rPr>
              <a:t>Disease = DIABETES; </a:t>
            </a:r>
            <a:r>
              <a:rPr lang="en-US" sz="2600" b="1" dirty="0" smtClean="0">
                <a:solidFill>
                  <a:srgbClr val="000090"/>
                </a:solidFill>
              </a:rPr>
              <a:t>Phenotype= Hyperglycemia </a:t>
            </a:r>
            <a:endParaRPr lang="en-US" sz="2600" b="1" dirty="0">
              <a:solidFill>
                <a:srgbClr val="00009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90850" y="1714016"/>
            <a:ext cx="8308767" cy="142288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292600" y="3136900"/>
            <a:ext cx="4507017" cy="281231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29157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b="1" dirty="0" smtClean="0">
                <a:ea typeface="ＭＳ Ｐゴシック" charset="0"/>
                <a:cs typeface="ＭＳ Ｐゴシック" charset="0"/>
              </a:rPr>
              <a:t>New approach is Commensurate with Natural </a:t>
            </a:r>
            <a:r>
              <a:rPr lang="en-US" b="1" dirty="0">
                <a:ea typeface="ＭＳ Ｐゴシック" charset="0"/>
                <a:cs typeface="ＭＳ Ｐゴシック" charset="0"/>
              </a:rPr>
              <a:t>History of </a:t>
            </a:r>
            <a:r>
              <a:rPr lang="en-US" b="1" dirty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ALL</a:t>
            </a:r>
            <a:r>
              <a:rPr lang="en-US" b="1" dirty="0" smtClean="0">
                <a:solidFill>
                  <a:srgbClr val="FFFF00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b="1" dirty="0" smtClean="0">
                <a:solidFill>
                  <a:srgbClr val="000099"/>
                </a:solidFill>
                <a:ea typeface="ＭＳ Ｐゴシック" charset="0"/>
                <a:cs typeface="ＭＳ Ｐゴシック" charset="0"/>
              </a:rPr>
              <a:t>DM</a:t>
            </a:r>
            <a:endParaRPr lang="en-US" b="1" dirty="0">
              <a:solidFill>
                <a:srgbClr val="000099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19815" name="Rectangle 7"/>
          <p:cNvSpPr>
            <a:spLocks noChangeArrowheads="1"/>
          </p:cNvSpPr>
          <p:nvPr/>
        </p:nvSpPr>
        <p:spPr bwMode="auto">
          <a:xfrm>
            <a:off x="4098280" y="6341060"/>
            <a:ext cx="293369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600" b="1" dirty="0">
                <a:solidFill>
                  <a:srgbClr val="182B6E"/>
                </a:solidFill>
                <a:latin typeface="Helvetica" charset="0"/>
              </a:rPr>
              <a:t>Risk of Dev. Complications</a:t>
            </a:r>
          </a:p>
        </p:txBody>
      </p:sp>
      <p:sp>
        <p:nvSpPr>
          <p:cNvPr id="119816" name="Rectangle 8"/>
          <p:cNvSpPr>
            <a:spLocks noChangeArrowheads="1"/>
          </p:cNvSpPr>
          <p:nvPr/>
        </p:nvSpPr>
        <p:spPr bwMode="auto">
          <a:xfrm>
            <a:off x="4514393" y="5064676"/>
            <a:ext cx="9412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ETOH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BP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Smoking</a:t>
            </a:r>
          </a:p>
        </p:txBody>
      </p:sp>
      <p:sp>
        <p:nvSpPr>
          <p:cNvPr id="119817" name="Rectangle 9"/>
          <p:cNvSpPr>
            <a:spLocks noChangeArrowheads="1"/>
          </p:cNvSpPr>
          <p:nvPr/>
        </p:nvSpPr>
        <p:spPr bwMode="auto">
          <a:xfrm>
            <a:off x="5838540" y="5052589"/>
            <a:ext cx="78098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Eye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Nerve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Kidney</a:t>
            </a:r>
          </a:p>
        </p:txBody>
      </p:sp>
      <p:sp>
        <p:nvSpPr>
          <p:cNvPr id="119820" name="Rectangle 12"/>
          <p:cNvSpPr>
            <a:spLocks noChangeArrowheads="1"/>
          </p:cNvSpPr>
          <p:nvPr/>
        </p:nvSpPr>
        <p:spPr bwMode="auto">
          <a:xfrm>
            <a:off x="7454565" y="4695344"/>
            <a:ext cx="117852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Blindness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Amputation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CRF</a:t>
            </a:r>
          </a:p>
        </p:txBody>
      </p:sp>
      <p:sp>
        <p:nvSpPr>
          <p:cNvPr id="119821" name="Rectangle 13"/>
          <p:cNvSpPr>
            <a:spLocks noChangeArrowheads="1"/>
          </p:cNvSpPr>
          <p:nvPr/>
        </p:nvSpPr>
        <p:spPr bwMode="auto">
          <a:xfrm>
            <a:off x="7146283" y="2672569"/>
            <a:ext cx="12314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600" b="1" dirty="0">
                <a:solidFill>
                  <a:srgbClr val="182B6E"/>
                </a:solidFill>
                <a:latin typeface="Helvetica" charset="0"/>
              </a:rPr>
              <a:t>Disability</a:t>
            </a:r>
          </a:p>
        </p:txBody>
      </p:sp>
      <p:sp>
        <p:nvSpPr>
          <p:cNvPr id="119822" name="Rectangle 14"/>
          <p:cNvSpPr>
            <a:spLocks noChangeArrowheads="1"/>
          </p:cNvSpPr>
          <p:nvPr/>
        </p:nvSpPr>
        <p:spPr bwMode="auto">
          <a:xfrm>
            <a:off x="7243980" y="5518147"/>
            <a:ext cx="113373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600" b="1" dirty="0">
                <a:solidFill>
                  <a:srgbClr val="182B6E"/>
                </a:solidFill>
                <a:latin typeface="Helvetica" charset="0"/>
              </a:rPr>
              <a:t>Disability</a:t>
            </a:r>
          </a:p>
        </p:txBody>
      </p:sp>
      <p:sp>
        <p:nvSpPr>
          <p:cNvPr id="119823" name="Rectangle 15"/>
          <p:cNvSpPr>
            <a:spLocks noChangeArrowheads="1"/>
          </p:cNvSpPr>
          <p:nvPr/>
        </p:nvSpPr>
        <p:spPr bwMode="auto">
          <a:xfrm>
            <a:off x="7586880" y="2973800"/>
            <a:ext cx="58381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  <a:buClr>
                <a:schemeClr val="tx2"/>
              </a:buClr>
              <a:buFont typeface="Symbol" charset="0"/>
              <a:buNone/>
            </a:pP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MI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CVA</a:t>
            </a:r>
            <a:br>
              <a:rPr lang="en-US" sz="1400" b="1" dirty="0">
                <a:solidFill>
                  <a:srgbClr val="182B6E"/>
                </a:solidFill>
                <a:latin typeface="Helvetica" charset="0"/>
              </a:rPr>
            </a:br>
            <a:r>
              <a:rPr lang="en-US" sz="1400" b="1" dirty="0">
                <a:solidFill>
                  <a:srgbClr val="182B6E"/>
                </a:solidFill>
                <a:latin typeface="Helvetica" charset="0"/>
              </a:rPr>
              <a:t>Amp</a:t>
            </a:r>
          </a:p>
        </p:txBody>
      </p:sp>
      <p:sp>
        <p:nvSpPr>
          <p:cNvPr id="119824" name="Text Box 16"/>
          <p:cNvSpPr txBox="1">
            <a:spLocks noChangeArrowheads="1"/>
          </p:cNvSpPr>
          <p:nvPr/>
        </p:nvSpPr>
        <p:spPr bwMode="auto">
          <a:xfrm>
            <a:off x="609600" y="1371601"/>
            <a:ext cx="600992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defTabSz="1778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defTabSz="177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1800" b="1" dirty="0">
                <a:solidFill>
                  <a:srgbClr val="002076"/>
                </a:solidFill>
                <a:latin typeface="Helvetica" charset="0"/>
              </a:rPr>
              <a:t>Age 		0-15				15-40+				15-50+						25-70+</a:t>
            </a:r>
          </a:p>
        </p:txBody>
      </p:sp>
      <p:sp>
        <p:nvSpPr>
          <p:cNvPr id="119825" name="Line 17"/>
          <p:cNvSpPr>
            <a:spLocks noChangeShapeType="1"/>
          </p:cNvSpPr>
          <p:nvPr/>
        </p:nvSpPr>
        <p:spPr bwMode="auto">
          <a:xfrm>
            <a:off x="712612" y="1719263"/>
            <a:ext cx="7714544" cy="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260066"/>
              </a:solidFill>
            </a:endParaRPr>
          </a:p>
        </p:txBody>
      </p:sp>
      <p:sp>
        <p:nvSpPr>
          <p:cNvPr id="119826" name="AutoShape 18"/>
          <p:cNvSpPr>
            <a:spLocks noChangeArrowheads="1"/>
          </p:cNvSpPr>
          <p:nvPr/>
        </p:nvSpPr>
        <p:spPr bwMode="auto">
          <a:xfrm>
            <a:off x="3517900" y="2069541"/>
            <a:ext cx="5516033" cy="731838"/>
          </a:xfrm>
          <a:prstGeom prst="rightArrow">
            <a:avLst>
              <a:gd name="adj1" fmla="val 63587"/>
              <a:gd name="adj2" fmla="val 92987"/>
            </a:avLst>
          </a:prstGeom>
          <a:solidFill>
            <a:srgbClr val="26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000" b="1" dirty="0" err="1">
                <a:solidFill>
                  <a:srgbClr val="FFFF00"/>
                </a:solidFill>
                <a:latin typeface="Helvetica" charset="0"/>
              </a:rPr>
              <a:t>Macrovascular</a:t>
            </a:r>
            <a:r>
              <a:rPr lang="en-US" sz="2000" b="1" dirty="0">
                <a:solidFill>
                  <a:srgbClr val="FFFF00"/>
                </a:solidFill>
                <a:latin typeface="Helvetica" charset="0"/>
              </a:rPr>
              <a:t> Complications</a:t>
            </a:r>
          </a:p>
        </p:txBody>
      </p:sp>
      <p:sp>
        <p:nvSpPr>
          <p:cNvPr id="119827" name="AutoShape 19"/>
          <p:cNvSpPr>
            <a:spLocks noChangeArrowheads="1"/>
          </p:cNvSpPr>
          <p:nvPr/>
        </p:nvSpPr>
        <p:spPr bwMode="auto">
          <a:xfrm>
            <a:off x="4327878" y="3910008"/>
            <a:ext cx="3857978" cy="723900"/>
          </a:xfrm>
          <a:prstGeom prst="rightArrow">
            <a:avLst>
              <a:gd name="adj1" fmla="val 59396"/>
              <a:gd name="adj2" fmla="val 70920"/>
            </a:avLst>
          </a:prstGeom>
          <a:solidFill>
            <a:srgbClr val="26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>
                <a:solidFill>
                  <a:srgbClr val="FFFF00"/>
                </a:solidFill>
                <a:latin typeface="Helvetica" charset="0"/>
              </a:rPr>
              <a:t>IGT                     </a:t>
            </a:r>
            <a:r>
              <a:rPr lang="en-US" sz="2400" b="1" dirty="0">
                <a:solidFill>
                  <a:srgbClr val="FFFF00"/>
                </a:solidFill>
                <a:latin typeface="Helvetica" charset="0"/>
              </a:rPr>
              <a:t>  </a:t>
            </a:r>
            <a:r>
              <a:rPr lang="en-US" sz="2400" b="1" dirty="0" smtClean="0">
                <a:solidFill>
                  <a:srgbClr val="FFFF00"/>
                </a:solidFill>
                <a:latin typeface="Helvetica" charset="0"/>
              </a:rPr>
              <a:t>ALL DM</a:t>
            </a:r>
            <a:endParaRPr lang="en-US" sz="2400" b="1" dirty="0">
              <a:solidFill>
                <a:srgbClr val="FFFF00"/>
              </a:solidFill>
              <a:latin typeface="Helvetica" charset="0"/>
            </a:endParaRPr>
          </a:p>
        </p:txBody>
      </p:sp>
      <p:sp>
        <p:nvSpPr>
          <p:cNvPr id="119828" name="AutoShape 20"/>
          <p:cNvSpPr>
            <a:spLocks noChangeArrowheads="1"/>
          </p:cNvSpPr>
          <p:nvPr/>
        </p:nvSpPr>
        <p:spPr bwMode="auto">
          <a:xfrm>
            <a:off x="4327880" y="5666619"/>
            <a:ext cx="4648904" cy="760413"/>
          </a:xfrm>
          <a:prstGeom prst="rightArrow">
            <a:avLst>
              <a:gd name="adj1" fmla="val 58544"/>
              <a:gd name="adj2" fmla="val 67490"/>
            </a:avLst>
          </a:prstGeom>
          <a:solidFill>
            <a:srgbClr val="260066"/>
          </a:solidFill>
          <a:ln w="9525">
            <a:solidFill>
              <a:srgbClr val="000066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b="1" dirty="0" err="1">
                <a:solidFill>
                  <a:srgbClr val="FFFF00"/>
                </a:solidFill>
                <a:latin typeface="Helvetica" charset="0"/>
              </a:rPr>
              <a:t>Microvascular</a:t>
            </a:r>
            <a:r>
              <a:rPr lang="en-US" b="1" dirty="0">
                <a:solidFill>
                  <a:srgbClr val="FFFF00"/>
                </a:solidFill>
                <a:latin typeface="Helvetica" charset="0"/>
              </a:rPr>
              <a:t> Complications</a:t>
            </a:r>
          </a:p>
        </p:txBody>
      </p:sp>
      <p:sp>
        <p:nvSpPr>
          <p:cNvPr id="119829" name="Line 21"/>
          <p:cNvSpPr>
            <a:spLocks noChangeShapeType="1"/>
          </p:cNvSpPr>
          <p:nvPr/>
        </p:nvSpPr>
        <p:spPr bwMode="auto">
          <a:xfrm flipV="1">
            <a:off x="6824880" y="5289547"/>
            <a:ext cx="629685" cy="45720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0" name="Line 22"/>
          <p:cNvSpPr>
            <a:spLocks noChangeShapeType="1"/>
          </p:cNvSpPr>
          <p:nvPr/>
        </p:nvSpPr>
        <p:spPr bwMode="auto">
          <a:xfrm flipV="1">
            <a:off x="8214930" y="4433921"/>
            <a:ext cx="444831" cy="354568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1" name="Line 23"/>
          <p:cNvSpPr>
            <a:spLocks noChangeShapeType="1"/>
          </p:cNvSpPr>
          <p:nvPr/>
        </p:nvSpPr>
        <p:spPr bwMode="auto">
          <a:xfrm>
            <a:off x="6596280" y="2654296"/>
            <a:ext cx="990600" cy="53340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2" name="Line 24"/>
          <p:cNvSpPr>
            <a:spLocks noChangeShapeType="1"/>
          </p:cNvSpPr>
          <p:nvPr/>
        </p:nvSpPr>
        <p:spPr bwMode="auto">
          <a:xfrm>
            <a:off x="8145012" y="3584735"/>
            <a:ext cx="495632" cy="40387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4" name="Text Box 26"/>
          <p:cNvSpPr txBox="1">
            <a:spLocks noChangeArrowheads="1"/>
          </p:cNvSpPr>
          <p:nvPr/>
        </p:nvSpPr>
        <p:spPr bwMode="auto">
          <a:xfrm>
            <a:off x="8102601" y="4043358"/>
            <a:ext cx="104139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800" b="1" dirty="0" smtClean="0">
                <a:solidFill>
                  <a:srgbClr val="182B6E"/>
                </a:solidFill>
                <a:latin typeface="Helvetica" charset="0"/>
              </a:rPr>
              <a:t> DEATH</a:t>
            </a:r>
            <a:endParaRPr lang="en-US" sz="1800" b="1" dirty="0">
              <a:solidFill>
                <a:srgbClr val="182B6E"/>
              </a:solidFill>
              <a:latin typeface="Helvetica" charset="0"/>
            </a:endParaRPr>
          </a:p>
        </p:txBody>
      </p:sp>
      <p:sp>
        <p:nvSpPr>
          <p:cNvPr id="119836" name="Line 28"/>
          <p:cNvSpPr>
            <a:spLocks noChangeShapeType="1"/>
          </p:cNvSpPr>
          <p:nvPr/>
        </p:nvSpPr>
        <p:spPr bwMode="auto">
          <a:xfrm flipH="1">
            <a:off x="4114801" y="4505624"/>
            <a:ext cx="741706" cy="1593548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7" name="Line 29"/>
          <p:cNvSpPr>
            <a:spLocks noChangeShapeType="1"/>
          </p:cNvSpPr>
          <p:nvPr/>
        </p:nvSpPr>
        <p:spPr bwMode="auto">
          <a:xfrm flipV="1">
            <a:off x="5249105" y="2654296"/>
            <a:ext cx="805289" cy="1317624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9839" name="Line 31"/>
          <p:cNvSpPr>
            <a:spLocks noChangeShapeType="1"/>
          </p:cNvSpPr>
          <p:nvPr/>
        </p:nvSpPr>
        <p:spPr bwMode="auto">
          <a:xfrm flipV="1">
            <a:off x="4114802" y="6043608"/>
            <a:ext cx="741706" cy="0"/>
          </a:xfrm>
          <a:prstGeom prst="line">
            <a:avLst/>
          </a:prstGeom>
          <a:noFill/>
          <a:ln w="22225">
            <a:solidFill>
              <a:schemeClr val="tx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84" name="Straight Arrow Connector 83"/>
          <p:cNvCxnSpPr/>
          <p:nvPr/>
        </p:nvCxnSpPr>
        <p:spPr>
          <a:xfrm flipV="1">
            <a:off x="3327400" y="3175178"/>
            <a:ext cx="453154" cy="26493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3426067" y="2879919"/>
            <a:ext cx="1326004" cy="338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182B6E"/>
                </a:solidFill>
              </a:rPr>
              <a:t>IR Phenotype</a:t>
            </a:r>
            <a:endParaRPr lang="en-US" sz="1600" b="1" dirty="0">
              <a:solidFill>
                <a:srgbClr val="182B6E"/>
              </a:solidFill>
            </a:endParaRPr>
          </a:p>
        </p:txBody>
      </p:sp>
      <p:cxnSp>
        <p:nvCxnSpPr>
          <p:cNvPr id="89" name="Straight Arrow Connector 88"/>
          <p:cNvCxnSpPr/>
          <p:nvPr/>
        </p:nvCxnSpPr>
        <p:spPr>
          <a:xfrm flipV="1">
            <a:off x="3678402" y="2598734"/>
            <a:ext cx="242414" cy="28187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endCxn id="119827" idx="1"/>
          </p:cNvCxnSpPr>
          <p:nvPr/>
        </p:nvCxnSpPr>
        <p:spPr>
          <a:xfrm flipV="1">
            <a:off x="3327400" y="4271958"/>
            <a:ext cx="1000478" cy="158274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Screenshot 2015-07-06 10.10.44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07376"/>
            <a:ext cx="3426067" cy="364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1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25225</TotalTime>
  <Words>330</Words>
  <Application>Microsoft Macintosh PowerPoint</Application>
  <PresentationFormat>On-screen Show (4:3)</PresentationFormat>
  <Paragraphs>138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6" baseType="lpstr">
      <vt:lpstr>Calibri</vt:lpstr>
      <vt:lpstr>Helvetica</vt:lpstr>
      <vt:lpstr>ＭＳ Ｐゴシック</vt:lpstr>
      <vt:lpstr>Symbol</vt:lpstr>
      <vt:lpstr>Times</vt:lpstr>
      <vt:lpstr>Wingdings</vt:lpstr>
      <vt:lpstr>Arial</vt:lpstr>
      <vt:lpstr>Office Theme</vt:lpstr>
      <vt:lpstr>Efficacy of Immunotherapy in T1DM: Some Can Delay Decline in C-peptide </vt:lpstr>
      <vt:lpstr>PowerPoint Presentation</vt:lpstr>
      <vt:lpstr>PowerPoint Presentation</vt:lpstr>
      <vt:lpstr>PowerPoint Presentation</vt:lpstr>
      <vt:lpstr>PowerPoint Presentation</vt:lpstr>
      <vt:lpstr>Can Keep Current Terminology Incorporate the β-Cell Centric Approach with each to determine issues in individual patient  or a New Terminology?</vt:lpstr>
      <vt:lpstr>Or New Terminology Should Reflect the  β-Cell Centric Approach; </vt:lpstr>
      <vt:lpstr>New approach is Commensurate with Natural History of ALL DM</vt:lpstr>
    </vt:vector>
  </TitlesOfParts>
  <Company>home</Company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Stan Schwartz</dc:creator>
  <cp:lastModifiedBy>Monica Dennis</cp:lastModifiedBy>
  <cp:revision>910</cp:revision>
  <cp:lastPrinted>2014-04-01T12:35:45Z</cp:lastPrinted>
  <dcterms:created xsi:type="dcterms:W3CDTF">2014-11-05T16:03:03Z</dcterms:created>
  <dcterms:modified xsi:type="dcterms:W3CDTF">2017-07-23T15:39:46Z</dcterms:modified>
</cp:coreProperties>
</file>