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0"/>
  </p:notesMasterIdLst>
  <p:sldIdLst>
    <p:sldId id="639" r:id="rId3"/>
    <p:sldId id="609" r:id="rId4"/>
    <p:sldId id="649" r:id="rId5"/>
    <p:sldId id="665" r:id="rId6"/>
    <p:sldId id="666" r:id="rId7"/>
    <p:sldId id="726" r:id="rId8"/>
    <p:sldId id="7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6"/>
    <a:srgbClr val="182B6E"/>
    <a:srgbClr val="260066"/>
    <a:srgbClr val="008000"/>
    <a:srgbClr val="FFFF00"/>
    <a:srgbClr val="0A11A2"/>
    <a:srgbClr val="000099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88"/>
    <p:restoredTop sz="86429" autoAdjust="0"/>
  </p:normalViewPr>
  <p:slideViewPr>
    <p:cSldViewPr snapToGrid="0" snapToObjects="1">
      <p:cViewPr>
        <p:scale>
          <a:sx n="108" d="100"/>
          <a:sy n="108" d="100"/>
        </p:scale>
        <p:origin x="256" y="-896"/>
      </p:cViewPr>
      <p:guideLst>
        <p:guide orient="horz" pos="2176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51168"/>
    </p:cViewPr>
  </p:sorterViewPr>
  <p:notesViewPr>
    <p:cSldViewPr snapToGrid="0" snapToObjects="1">
      <p:cViewPr varScale="1">
        <p:scale>
          <a:sx n="72" d="100"/>
          <a:sy n="72" d="100"/>
        </p:scale>
        <p:origin x="3592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5F9D96-77BD-E247-A503-67D529F37C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7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4D145-C282-4FB4-BF5E-9A144B4930C3}" type="datetimeFigureOut">
              <a:rPr lang="en-US" altLang="en-US"/>
              <a:pPr>
                <a:defRPr/>
              </a:pPr>
              <a:t>7/10/17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08C85-79A7-4ECE-8856-4842361F56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421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2A1A0-B620-4059-91F8-6CC3A801B6FB}" type="datetimeFigureOut">
              <a:rPr lang="en-US" altLang="en-US"/>
              <a:pPr>
                <a:defRPr/>
              </a:pPr>
              <a:t>7/10/17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D77C0-B6AB-4EBA-A57B-B01BE12327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810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EAA0C-11AE-42F5-8F71-11D62FE5F3BC}" type="datetimeFigureOut">
              <a:rPr lang="en-US" altLang="en-US"/>
              <a:pPr>
                <a:defRPr/>
              </a:pPr>
              <a:t>7/10/17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D08EF-F45E-499A-9A11-C6142AAD0B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56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D792A-763F-49EB-A7A5-DA19FD8FC4A9}" type="datetimeFigureOut">
              <a:rPr lang="en-US" altLang="en-US"/>
              <a:pPr>
                <a:defRPr/>
              </a:pPr>
              <a:t>7/10/17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3042F-BA1A-444A-B643-2D64B2F9F2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450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678C3-0AB3-4E62-80AF-A7E445A5F176}" type="datetimeFigureOut">
              <a:rPr lang="en-US" altLang="en-US"/>
              <a:pPr>
                <a:defRPr/>
              </a:pPr>
              <a:t>7/10/17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F93B5-5C12-4B0B-97B7-B11EE5D91C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9837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6FB59-247C-47FE-8A91-E6946A75C4BF}" type="datetimeFigureOut">
              <a:rPr lang="en-US" altLang="en-US"/>
              <a:pPr>
                <a:defRPr/>
              </a:pPr>
              <a:t>7/10/17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05C6A-60C2-4F99-8989-30B159ED87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10070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A8DE8-B28C-4887-AA97-D79D5B583085}" type="datetimeFigureOut">
              <a:rPr lang="en-US" altLang="en-US"/>
              <a:pPr>
                <a:defRPr/>
              </a:pPr>
              <a:t>7/10/17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75FA7-B959-4303-91CB-2341B76BF6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5824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FAA95-7170-488D-89CA-7A912EB53D82}" type="datetimeFigureOut">
              <a:rPr lang="en-US" altLang="en-US"/>
              <a:pPr>
                <a:defRPr/>
              </a:pPr>
              <a:t>7/10/17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07BBC-A660-45AC-8173-E4E5C91B23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8312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497B7-42DA-44E8-8E2E-0A1146722638}" type="datetimeFigureOut">
              <a:rPr lang="en-US" altLang="en-US"/>
              <a:pPr>
                <a:defRPr/>
              </a:pPr>
              <a:t>7/10/17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D68A5-FED2-4CBD-A99B-30AD06E34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2358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1F69E-0511-4514-B35C-092F1ABAAD42}" type="datetimeFigureOut">
              <a:rPr lang="en-US" altLang="en-US"/>
              <a:pPr>
                <a:defRPr/>
              </a:pPr>
              <a:t>7/10/17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1FC18-5190-4BA1-8E19-0E8CDF6AF6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56212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961A0-8A73-4199-B956-FCFED0C788A3}" type="datetimeFigureOut">
              <a:rPr lang="en-US" altLang="en-US"/>
              <a:pPr>
                <a:defRPr/>
              </a:pPr>
              <a:t>7/10/17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964F3-5AAD-494F-ABCA-CAD28BF17F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232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7/10/17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1C0136-3A06-48FA-B5C7-5FFE88B07707}" type="datetimeFigureOut">
              <a:rPr lang="en-US" altLang="en-US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7/10/17</a:t>
            </a:fld>
            <a:endParaRPr lang="en-US" altLang="en-US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F531E8-42AB-40EE-A2B1-28C92A286C6A}" type="slidenum">
              <a:rPr lang="en-US" altLang="en-US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2126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FFFF00"/>
                </a:solidFill>
              </a:rPr>
              <a:t>Pushback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What about ‘pure’ Insulin Resistance Syndromes?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78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" y="0"/>
            <a:ext cx="9042400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The </a:t>
            </a:r>
            <a:r>
              <a:rPr lang="el-GR" b="1" dirty="0" smtClean="0">
                <a:solidFill>
                  <a:srgbClr val="FFFF00"/>
                </a:solidFill>
              </a:rPr>
              <a:t>β</a:t>
            </a:r>
            <a:r>
              <a:rPr lang="en-US" b="1" dirty="0" smtClean="0">
                <a:solidFill>
                  <a:srgbClr val="FFFF00"/>
                </a:solidFill>
              </a:rPr>
              <a:t>-Cell: 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T</a:t>
            </a:r>
            <a:r>
              <a:rPr lang="en-US" dirty="0" smtClean="0">
                <a:solidFill>
                  <a:srgbClr val="FFFF00"/>
                </a:solidFill>
              </a:rPr>
              <a:t>he ‘Final Common Denominator’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0800" y="1311255"/>
            <a:ext cx="9144000" cy="1777999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Rare Insulin Resistance Syndromes, e.g. leprechaunism, </a:t>
            </a:r>
            <a:r>
              <a:rPr lang="en-US" sz="2400" dirty="0">
                <a:solidFill>
                  <a:schemeClr val="bg1"/>
                </a:solidFill>
              </a:rPr>
              <a:t>m</a:t>
            </a:r>
            <a:r>
              <a:rPr lang="en-US" sz="2400" dirty="0" smtClean="0">
                <a:solidFill>
                  <a:schemeClr val="bg1"/>
                </a:solidFill>
              </a:rPr>
              <a:t>ay not have a specific </a:t>
            </a:r>
            <a:r>
              <a:rPr lang="el-GR" sz="2400" b="1" dirty="0">
                <a:solidFill>
                  <a:schemeClr val="bg1"/>
                </a:solidFill>
              </a:rPr>
              <a:t>β</a:t>
            </a:r>
            <a:r>
              <a:rPr lang="en-US" sz="2400" b="1" dirty="0" smtClean="0">
                <a:solidFill>
                  <a:schemeClr val="bg1"/>
                </a:solidFill>
              </a:rPr>
              <a:t>-cell </a:t>
            </a:r>
            <a:r>
              <a:rPr lang="en-US" sz="2400" dirty="0" smtClean="0">
                <a:solidFill>
                  <a:schemeClr val="bg1"/>
                </a:solidFill>
              </a:rPr>
              <a:t>genetic defect, but </a:t>
            </a:r>
            <a:r>
              <a:rPr lang="el-GR" sz="2400" b="1" dirty="0">
                <a:solidFill>
                  <a:schemeClr val="bg1"/>
                </a:solidFill>
              </a:rPr>
              <a:t>β</a:t>
            </a:r>
            <a:r>
              <a:rPr lang="en-US" sz="2400" b="1" dirty="0" smtClean="0">
                <a:solidFill>
                  <a:schemeClr val="bg1"/>
                </a:solidFill>
              </a:rPr>
              <a:t>-cells damage may be part of the disease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 descr="Screenshot 2015-05-14 18.25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99" y="2582334"/>
            <a:ext cx="4375253" cy="3998668"/>
          </a:xfrm>
          <a:prstGeom prst="rect">
            <a:avLst/>
          </a:prstGeom>
        </p:spPr>
      </p:pic>
      <p:pic>
        <p:nvPicPr>
          <p:cNvPr id="5" name="Picture 4" descr="Screenshot 2015-05-14 18.25.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582334"/>
            <a:ext cx="4749800" cy="39986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800" y="6581001"/>
            <a:ext cx="9093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FFFF"/>
                </a:solidFill>
              </a:rPr>
              <a:t>Longo, et al, Progressive</a:t>
            </a:r>
            <a:r>
              <a:rPr lang="en-US" sz="1200" b="1" dirty="0">
                <a:solidFill>
                  <a:srgbClr val="FFFFFF"/>
                </a:solidFill>
              </a:rPr>
              <a:t> decline in insulin levels in </a:t>
            </a:r>
            <a:r>
              <a:rPr lang="en-US" sz="1200" b="1" dirty="0" err="1">
                <a:solidFill>
                  <a:srgbClr val="FFFFFF"/>
                </a:solidFill>
              </a:rPr>
              <a:t>Rabson</a:t>
            </a:r>
            <a:r>
              <a:rPr lang="en-US" sz="1200" b="1" dirty="0">
                <a:solidFill>
                  <a:srgbClr val="FFFFFF"/>
                </a:solidFill>
              </a:rPr>
              <a:t>-Mendenhall </a:t>
            </a:r>
            <a:r>
              <a:rPr lang="en-US" sz="1200" b="1" dirty="0" smtClean="0">
                <a:solidFill>
                  <a:srgbClr val="FFFFFF"/>
                </a:solidFill>
              </a:rPr>
              <a:t>syndrome. JCEM</a:t>
            </a:r>
            <a:r>
              <a:rPr lang="en-US" sz="1200" dirty="0">
                <a:solidFill>
                  <a:srgbClr val="FFFFFF"/>
                </a:solidFill>
              </a:rPr>
              <a:t>,</a:t>
            </a:r>
            <a:r>
              <a:rPr lang="en-US" sz="1200" dirty="0" smtClean="0">
                <a:solidFill>
                  <a:srgbClr val="FFFFFF"/>
                </a:solidFill>
              </a:rPr>
              <a:t>1999</a:t>
            </a:r>
            <a:r>
              <a:rPr lang="en-US" sz="1200" dirty="0">
                <a:solidFill>
                  <a:srgbClr val="FFFFFF"/>
                </a:solidFill>
              </a:rPr>
              <a:t> Aug;84(8):2623-9.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75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7"/>
          <p:cNvSpPr txBox="1">
            <a:spLocks noChangeArrowheads="1"/>
          </p:cNvSpPr>
          <p:nvPr/>
        </p:nvSpPr>
        <p:spPr bwMode="auto">
          <a:xfrm>
            <a:off x="0" y="2375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 dirty="0" smtClean="0">
                <a:solidFill>
                  <a:srgbClr val="000090"/>
                </a:solidFill>
              </a:rPr>
              <a:t>Phenotypic Presentation is defined by:</a:t>
            </a: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2117726" y="6189663"/>
            <a:ext cx="6769100" cy="605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2400" b="1" i="1" dirty="0" smtClean="0">
                <a:solidFill>
                  <a:srgbClr val="000090"/>
                </a:solidFill>
              </a:rPr>
              <a:t>Age</a:t>
            </a:r>
            <a:r>
              <a:rPr lang="en-US" altLang="en-US" sz="1800" dirty="0" smtClean="0">
                <a:solidFill>
                  <a:srgbClr val="000090"/>
                </a:solidFill>
              </a:rPr>
              <a:t> at presentation = tipping point when the combined gene effect / environmental trigger is exposed as phenotypic hyperglycemia </a:t>
            </a: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2376488" y="898525"/>
            <a:ext cx="67675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en-US" sz="2400" b="1" i="1" dirty="0" smtClean="0">
                <a:solidFill>
                  <a:srgbClr val="000090"/>
                </a:solidFill>
              </a:rPr>
              <a:t>Slope</a:t>
            </a:r>
            <a:r>
              <a:rPr lang="en-US" altLang="en-US" sz="1800" dirty="0" smtClean="0">
                <a:solidFill>
                  <a:srgbClr val="000090"/>
                </a:solidFill>
              </a:rPr>
              <a:t> = ‘Natural History’ over time, </a:t>
            </a:r>
            <a:r>
              <a:rPr lang="en-US" altLang="en-US" sz="1800" dirty="0" err="1" smtClean="0">
                <a:solidFill>
                  <a:srgbClr val="000090"/>
                </a:solidFill>
              </a:rPr>
              <a:t>i.e.,</a:t>
            </a:r>
            <a:r>
              <a:rPr lang="en-US" altLang="en-US" sz="2400" b="1" dirty="0" err="1" smtClean="0">
                <a:solidFill>
                  <a:srgbClr val="000090"/>
                </a:solidFill>
              </a:rPr>
              <a:t>RATE</a:t>
            </a:r>
            <a:r>
              <a:rPr lang="en-US" altLang="en-US" sz="2400" b="1" dirty="0" smtClean="0">
                <a:solidFill>
                  <a:srgbClr val="000090"/>
                </a:solidFill>
              </a:rPr>
              <a:t> OF </a:t>
            </a:r>
            <a:r>
              <a:rPr lang="el-GR" altLang="en-US" sz="2400" b="1" dirty="0" smtClean="0">
                <a:solidFill>
                  <a:srgbClr val="000090"/>
                </a:solidFill>
              </a:rPr>
              <a:t>β</a:t>
            </a:r>
            <a:r>
              <a:rPr lang="en-US" altLang="en-US" sz="2400" b="1" dirty="0" smtClean="0">
                <a:solidFill>
                  <a:srgbClr val="000090"/>
                </a:solidFill>
              </a:rPr>
              <a:t>-cell  LOSS.</a:t>
            </a:r>
            <a:r>
              <a:rPr lang="en-US" altLang="en-US" sz="2400" dirty="0" smtClean="0">
                <a:solidFill>
                  <a:srgbClr val="000090"/>
                </a:solidFill>
              </a:rPr>
              <a:t>  </a:t>
            </a:r>
            <a:r>
              <a:rPr lang="en-US" altLang="en-US" sz="1800" dirty="0" smtClean="0">
                <a:solidFill>
                  <a:srgbClr val="000090"/>
                </a:solidFill>
              </a:rPr>
              <a:t>Slope is not linear in either T1DM or T2DM, and may be intermittently relapsing, remitting, stabilized, and improved. Complete loss of β-cell mass may never be reached, especially if newer agents better preserve </a:t>
            </a:r>
            <a:r>
              <a:rPr lang="el-GR" altLang="ja-JP" sz="1800" dirty="0" smtClean="0">
                <a:solidFill>
                  <a:srgbClr val="000090"/>
                </a:solidFill>
              </a:rPr>
              <a:t>β</a:t>
            </a:r>
            <a:r>
              <a:rPr lang="en-US" altLang="ja-JP" sz="1800" dirty="0" smtClean="0">
                <a:solidFill>
                  <a:srgbClr val="000090"/>
                </a:solidFill>
              </a:rPr>
              <a:t>-cells</a:t>
            </a:r>
            <a:r>
              <a:rPr lang="en-US" altLang="en-US" sz="1800" dirty="0" smtClean="0">
                <a:solidFill>
                  <a:srgbClr val="000090"/>
                </a:solidFill>
              </a:rPr>
              <a:t>. 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87313" y="2640013"/>
            <a:ext cx="15240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ja-JP" sz="2400" b="1" i="1" dirty="0" smtClean="0">
                <a:solidFill>
                  <a:srgbClr val="000090"/>
                </a:solidFill>
              </a:rPr>
              <a:t>Severity</a:t>
            </a:r>
            <a:r>
              <a:rPr lang="en-US" altLang="ja-JP" sz="2000" b="1" i="1" dirty="0" smtClean="0">
                <a:solidFill>
                  <a:srgbClr val="000090"/>
                </a:solidFill>
              </a:rPr>
              <a:t> </a:t>
            </a:r>
            <a:r>
              <a:rPr lang="en-US" altLang="ja-JP" sz="1800" b="1" i="1" dirty="0" smtClean="0">
                <a:solidFill>
                  <a:srgbClr val="000090"/>
                </a:solidFill>
              </a:rPr>
              <a:t>= </a:t>
            </a:r>
          </a:p>
          <a:p>
            <a:pPr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l-GR" altLang="ja-JP" sz="1800" dirty="0" smtClean="0">
                <a:solidFill>
                  <a:srgbClr val="000090"/>
                </a:solidFill>
              </a:rPr>
              <a:t>β</a:t>
            </a:r>
            <a:r>
              <a:rPr lang="en-US" altLang="ja-JP" sz="1800" dirty="0" smtClean="0">
                <a:solidFill>
                  <a:srgbClr val="000090"/>
                </a:solidFill>
              </a:rPr>
              <a:t>-cell loss of mass</a:t>
            </a:r>
          </a:p>
        </p:txBody>
      </p:sp>
      <p:sp>
        <p:nvSpPr>
          <p:cNvPr id="79" name="Down Arrow 78"/>
          <p:cNvSpPr>
            <a:spLocks noChangeArrowheads="1"/>
          </p:cNvSpPr>
          <p:nvPr/>
        </p:nvSpPr>
        <p:spPr bwMode="auto">
          <a:xfrm>
            <a:off x="2179638" y="1241425"/>
            <a:ext cx="257175" cy="914400"/>
          </a:xfrm>
          <a:prstGeom prst="downArrow">
            <a:avLst>
              <a:gd name="adj1" fmla="val 50000"/>
              <a:gd name="adj2" fmla="val 49778"/>
            </a:avLst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769938" y="2270125"/>
            <a:ext cx="976312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</a:rPr>
              <a:t>100%</a:t>
            </a: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</a:rPr>
              <a:t>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1400" dirty="0" smtClean="0">
                <a:solidFill>
                  <a:srgbClr val="002060"/>
                </a:solidFill>
                <a:cs typeface="Arial" panose="020B0604020202020204" pitchFamily="34" charset="0"/>
              </a:rPr>
              <a:t>    0%</a:t>
            </a:r>
            <a:r>
              <a:rPr lang="en-US" altLang="en-US" sz="700" dirty="0" smtClean="0">
                <a:solidFill>
                  <a:srgbClr val="002060"/>
                </a:solidFill>
                <a:cs typeface="Arial" panose="020B0604020202020204" pitchFamily="34" charset="0"/>
              </a:rPr>
              <a:t>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1695450" y="2384425"/>
            <a:ext cx="450850" cy="3140075"/>
          </a:xfrm>
          <a:prstGeom prst="rect">
            <a:avLst/>
          </a:prstGeom>
          <a:solidFill>
            <a:srgbClr val="B4C7E7"/>
          </a:solidFill>
          <a:ln w="9525">
            <a:solidFill>
              <a:srgbClr val="B4C7E7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H="1">
            <a:off x="1682750" y="2384425"/>
            <a:ext cx="15875" cy="3476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6155" name="Group 33"/>
          <p:cNvGrpSpPr>
            <a:grpSpLocks/>
          </p:cNvGrpSpPr>
          <p:nvPr/>
        </p:nvGrpSpPr>
        <p:grpSpPr bwMode="auto">
          <a:xfrm>
            <a:off x="5048250" y="4957763"/>
            <a:ext cx="3321050" cy="769937"/>
            <a:chOff x="5283198" y="5283200"/>
            <a:chExt cx="3280229" cy="769241"/>
          </a:xfrm>
        </p:grpSpPr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283198" y="5283200"/>
              <a:ext cx="3280229" cy="609049"/>
            </a:xfrm>
            <a:custGeom>
              <a:avLst/>
              <a:gdLst>
                <a:gd name="T0" fmla="*/ 0 w 3280229"/>
                <a:gd name="T1" fmla="*/ 0 h 609600"/>
                <a:gd name="T2" fmla="*/ 145143 w 3280229"/>
                <a:gd name="T3" fmla="*/ 86770 h 609600"/>
                <a:gd name="T4" fmla="*/ 319314 w 3280229"/>
                <a:gd name="T5" fmla="*/ 173544 h 609600"/>
                <a:gd name="T6" fmla="*/ 464457 w 3280229"/>
                <a:gd name="T7" fmla="*/ 231390 h 609600"/>
                <a:gd name="T8" fmla="*/ 580571 w 3280229"/>
                <a:gd name="T9" fmla="*/ 260313 h 609600"/>
                <a:gd name="T10" fmla="*/ 870857 w 3280229"/>
                <a:gd name="T11" fmla="*/ 332624 h 609600"/>
                <a:gd name="T12" fmla="*/ 1161143 w 3280229"/>
                <a:gd name="T13" fmla="*/ 376010 h 609600"/>
                <a:gd name="T14" fmla="*/ 1625600 w 3280229"/>
                <a:gd name="T15" fmla="*/ 419396 h 609600"/>
                <a:gd name="T16" fmla="*/ 2220686 w 3280229"/>
                <a:gd name="T17" fmla="*/ 433856 h 609600"/>
                <a:gd name="T18" fmla="*/ 2757714 w 3280229"/>
                <a:gd name="T19" fmla="*/ 448318 h 609600"/>
                <a:gd name="T20" fmla="*/ 3280229 w 3280229"/>
                <a:gd name="T21" fmla="*/ 433856 h 609600"/>
                <a:gd name="T22" fmla="*/ 3280229 w 3280229"/>
                <a:gd name="T23" fmla="*/ 607398 h 609600"/>
                <a:gd name="T24" fmla="*/ 551543 w 3280229"/>
                <a:gd name="T25" fmla="*/ 592938 h 609600"/>
                <a:gd name="T26" fmla="*/ 580571 w 3280229"/>
                <a:gd name="T27" fmla="*/ 592938 h 609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280229" h="609600">
                  <a:moveTo>
                    <a:pt x="0" y="0"/>
                  </a:moveTo>
                  <a:cubicBezTo>
                    <a:pt x="134654" y="89770"/>
                    <a:pt x="78297" y="87086"/>
                    <a:pt x="145143" y="87086"/>
                  </a:cubicBezTo>
                  <a:lnTo>
                    <a:pt x="319314" y="174172"/>
                  </a:lnTo>
                  <a:lnTo>
                    <a:pt x="464457" y="232229"/>
                  </a:lnTo>
                  <a:lnTo>
                    <a:pt x="580571" y="261257"/>
                  </a:lnTo>
                  <a:lnTo>
                    <a:pt x="870857" y="333829"/>
                  </a:lnTo>
                  <a:lnTo>
                    <a:pt x="1161143" y="377372"/>
                  </a:lnTo>
                  <a:lnTo>
                    <a:pt x="1625600" y="420915"/>
                  </a:lnTo>
                  <a:lnTo>
                    <a:pt x="2220686" y="435429"/>
                  </a:lnTo>
                  <a:lnTo>
                    <a:pt x="2757714" y="449943"/>
                  </a:lnTo>
                  <a:lnTo>
                    <a:pt x="3280229" y="435429"/>
                  </a:lnTo>
                  <a:lnTo>
                    <a:pt x="3280229" y="609600"/>
                  </a:lnTo>
                  <a:lnTo>
                    <a:pt x="551543" y="595086"/>
                  </a:lnTo>
                  <a:lnTo>
                    <a:pt x="580571" y="595086"/>
                  </a:lnTo>
                </a:path>
              </a:pathLst>
            </a:custGeom>
            <a:solidFill>
              <a:srgbClr val="8497B0"/>
            </a:solidFill>
            <a:ln w="25400" cap="flat" cmpd="sng">
              <a:solidFill>
                <a:srgbClr val="8497B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ea typeface="MS PGothic" panose="020B0600070205080204" pitchFamily="34" charset="-128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371005" y="5413257"/>
              <a:ext cx="738522" cy="63918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3" name="Right Triangle 82"/>
          <p:cNvSpPr>
            <a:spLocks noChangeArrowheads="1"/>
          </p:cNvSpPr>
          <p:nvPr/>
        </p:nvSpPr>
        <p:spPr bwMode="auto">
          <a:xfrm>
            <a:off x="2117725" y="2384425"/>
            <a:ext cx="3614738" cy="3140075"/>
          </a:xfrm>
          <a:prstGeom prst="rtTriangle">
            <a:avLst/>
          </a:prstGeom>
          <a:solidFill>
            <a:srgbClr val="8497B0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 sz="20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1682750" y="5499100"/>
            <a:ext cx="6686550" cy="498475"/>
          </a:xfrm>
          <a:prstGeom prst="rect">
            <a:avLst/>
          </a:prstGeom>
          <a:solidFill>
            <a:srgbClr val="C5E0B4"/>
          </a:solidFill>
          <a:ln w="9525">
            <a:solidFill>
              <a:srgbClr val="5698D3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6159" name="TextBox 1"/>
          <p:cNvSpPr txBox="1">
            <a:spLocks noChangeArrowheads="1"/>
          </p:cNvSpPr>
          <p:nvPr/>
        </p:nvSpPr>
        <p:spPr bwMode="auto">
          <a:xfrm>
            <a:off x="1682750" y="5470525"/>
            <a:ext cx="6856413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100" b="1" smtClean="0">
                <a:solidFill>
                  <a:prstClr val="black"/>
                </a:solidFill>
              </a:rPr>
              <a:t>  </a:t>
            </a:r>
            <a:r>
              <a:rPr lang="en-US" altLang="en-US" sz="1100" smtClean="0">
                <a:solidFill>
                  <a:prstClr val="black"/>
                </a:solidFill>
              </a:rPr>
              <a:t>I  I  I  I  I</a:t>
            </a:r>
            <a:r>
              <a:rPr lang="en-US" altLang="en-US" sz="1000" b="1" smtClean="0">
                <a:solidFill>
                  <a:prstClr val="black"/>
                </a:solidFill>
              </a:rPr>
              <a:t>/ ≈ / </a:t>
            </a:r>
            <a:r>
              <a:rPr lang="en-US" altLang="en-US" sz="1000" smtClean="0">
                <a:solidFill>
                  <a:prstClr val="black"/>
                </a:solidFill>
              </a:rPr>
              <a:t> </a:t>
            </a:r>
            <a:r>
              <a:rPr lang="en-US" altLang="en-US" sz="1100" smtClean="0">
                <a:solidFill>
                  <a:prstClr val="black"/>
                </a:solidFill>
              </a:rPr>
              <a:t>I  I  I  I  I  I  I  I  I  I  I  I  I  I  I  I  I  I  I  I  I  I  I  I  I  I  I  I  I  I  I  I  I  I  I  I  I  I  I  I  I  I  I  I  I  I  I  I  I  I  I  I  I  I  I  I  I  I  I  I</a:t>
            </a:r>
            <a:endParaRPr lang="en-US" altLang="en-US" sz="1800" b="1" smtClean="0">
              <a:solidFill>
                <a:prstClr val="black"/>
              </a:solidFill>
            </a:endParaRPr>
          </a:p>
        </p:txBody>
      </p:sp>
      <p:sp>
        <p:nvSpPr>
          <p:cNvPr id="93" name="Right Arrow 92"/>
          <p:cNvSpPr/>
          <p:nvPr/>
        </p:nvSpPr>
        <p:spPr>
          <a:xfrm flipV="1">
            <a:off x="5602288" y="5710238"/>
            <a:ext cx="942975" cy="204787"/>
          </a:xfrm>
          <a:prstGeom prst="right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1" name="TextBox 25"/>
          <p:cNvSpPr txBox="1">
            <a:spLocks noChangeArrowheads="1"/>
          </p:cNvSpPr>
          <p:nvPr/>
        </p:nvSpPr>
        <p:spPr bwMode="auto">
          <a:xfrm>
            <a:off x="3987800" y="5715000"/>
            <a:ext cx="156845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Increasing Age</a:t>
            </a:r>
          </a:p>
        </p:txBody>
      </p:sp>
      <p:cxnSp>
        <p:nvCxnSpPr>
          <p:cNvPr id="95" name="Straight Connector 94"/>
          <p:cNvCxnSpPr/>
          <p:nvPr/>
        </p:nvCxnSpPr>
        <p:spPr>
          <a:xfrm>
            <a:off x="1729204" y="3095625"/>
            <a:ext cx="963613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1794292" y="3549650"/>
            <a:ext cx="163036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794292" y="4156075"/>
            <a:ext cx="217011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786354" y="4919663"/>
            <a:ext cx="3092450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573213" y="5522913"/>
            <a:ext cx="3908425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Up Arrow 99"/>
          <p:cNvSpPr/>
          <p:nvPr/>
        </p:nvSpPr>
        <p:spPr>
          <a:xfrm rot="10800000">
            <a:off x="2906713" y="4449763"/>
            <a:ext cx="339725" cy="992187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8" name="Freeform 5"/>
          <p:cNvSpPr>
            <a:spLocks/>
          </p:cNvSpPr>
          <p:nvPr/>
        </p:nvSpPr>
        <p:spPr bwMode="auto">
          <a:xfrm>
            <a:off x="2117725" y="2378075"/>
            <a:ext cx="6335713" cy="2171700"/>
          </a:xfrm>
          <a:custGeom>
            <a:avLst/>
            <a:gdLst>
              <a:gd name="T0" fmla="*/ 0 w 6227785"/>
              <a:gd name="T1" fmla="*/ 0 h 2165762"/>
              <a:gd name="T2" fmla="*/ 1711117 w 6227785"/>
              <a:gd name="T3" fmla="*/ 411102 h 2165762"/>
              <a:gd name="T4" fmla="*/ 3189523 w 6227785"/>
              <a:gd name="T5" fmla="*/ 1205894 h 2165762"/>
              <a:gd name="T6" fmla="*/ 4175127 w 6227785"/>
              <a:gd name="T7" fmla="*/ 2041801 h 2165762"/>
              <a:gd name="T8" fmla="*/ 6132646 w 6227785"/>
              <a:gd name="T9" fmla="*/ 2192537 h 2165762"/>
              <a:gd name="T10" fmla="*/ 6187401 w 6227785"/>
              <a:gd name="T11" fmla="*/ 2192537 h 21657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27785" h="2165762">
                <a:moveTo>
                  <a:pt x="0" y="0"/>
                </a:moveTo>
                <a:cubicBezTo>
                  <a:pt x="579344" y="103094"/>
                  <a:pt x="1158688" y="206188"/>
                  <a:pt x="1680882" y="403412"/>
                </a:cubicBezTo>
                <a:cubicBezTo>
                  <a:pt x="2203076" y="600636"/>
                  <a:pt x="2729753" y="916641"/>
                  <a:pt x="3133165" y="1183341"/>
                </a:cubicBezTo>
                <a:cubicBezTo>
                  <a:pt x="3536577" y="1450041"/>
                  <a:pt x="3619500" y="1842247"/>
                  <a:pt x="4101353" y="2003612"/>
                </a:cubicBezTo>
                <a:cubicBezTo>
                  <a:pt x="4583206" y="2164977"/>
                  <a:pt x="5694829" y="2126876"/>
                  <a:pt x="6024282" y="2151529"/>
                </a:cubicBezTo>
                <a:cubicBezTo>
                  <a:pt x="6353735" y="2176182"/>
                  <a:pt x="6215902" y="2163855"/>
                  <a:pt x="6078070" y="2151529"/>
                </a:cubicBezTo>
              </a:path>
            </a:pathLst>
          </a:custGeom>
          <a:noFill/>
          <a:ln w="22225">
            <a:solidFill>
              <a:srgbClr val="000090"/>
            </a:solidFill>
            <a:prstDash val="sysDot"/>
            <a:round/>
            <a:headEnd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cxnSp>
        <p:nvCxnSpPr>
          <p:cNvPr id="102" name="Straight Connector 101"/>
          <p:cNvCxnSpPr>
            <a:cxnSpLocks noChangeShapeType="1"/>
          </p:cNvCxnSpPr>
          <p:nvPr/>
        </p:nvCxnSpPr>
        <p:spPr bwMode="auto">
          <a:xfrm>
            <a:off x="2644775" y="2446338"/>
            <a:ext cx="65088" cy="4365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3" name="Straight Connector 102"/>
          <p:cNvCxnSpPr>
            <a:cxnSpLocks noChangeShapeType="1"/>
          </p:cNvCxnSpPr>
          <p:nvPr/>
        </p:nvCxnSpPr>
        <p:spPr bwMode="auto">
          <a:xfrm>
            <a:off x="2784475" y="2493963"/>
            <a:ext cx="55563" cy="53181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4" name="Straight Connector 103"/>
          <p:cNvCxnSpPr>
            <a:cxnSpLocks noChangeShapeType="1"/>
          </p:cNvCxnSpPr>
          <p:nvPr/>
        </p:nvCxnSpPr>
        <p:spPr bwMode="auto">
          <a:xfrm>
            <a:off x="2903538" y="2493963"/>
            <a:ext cx="84137" cy="625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Straight Connector 104"/>
          <p:cNvCxnSpPr>
            <a:cxnSpLocks noChangeShapeType="1"/>
          </p:cNvCxnSpPr>
          <p:nvPr/>
        </p:nvCxnSpPr>
        <p:spPr bwMode="auto">
          <a:xfrm>
            <a:off x="3009900" y="2547938"/>
            <a:ext cx="130175" cy="7207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6" name="Straight Connector 105"/>
          <p:cNvCxnSpPr>
            <a:cxnSpLocks noChangeShapeType="1"/>
          </p:cNvCxnSpPr>
          <p:nvPr/>
        </p:nvCxnSpPr>
        <p:spPr bwMode="auto">
          <a:xfrm>
            <a:off x="3140075" y="2601913"/>
            <a:ext cx="144463" cy="7651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Straight Connector 111"/>
          <p:cNvCxnSpPr>
            <a:cxnSpLocks noChangeShapeType="1"/>
          </p:cNvCxnSpPr>
          <p:nvPr/>
        </p:nvCxnSpPr>
        <p:spPr bwMode="auto">
          <a:xfrm>
            <a:off x="3284538" y="2601913"/>
            <a:ext cx="158750" cy="9413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Straight Connector 112"/>
          <p:cNvCxnSpPr>
            <a:cxnSpLocks noChangeShapeType="1"/>
          </p:cNvCxnSpPr>
          <p:nvPr/>
        </p:nvCxnSpPr>
        <p:spPr bwMode="auto">
          <a:xfrm>
            <a:off x="3435350" y="2640013"/>
            <a:ext cx="152400" cy="10033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4" name="Straight Connector 113"/>
          <p:cNvCxnSpPr>
            <a:cxnSpLocks noChangeShapeType="1"/>
          </p:cNvCxnSpPr>
          <p:nvPr/>
        </p:nvCxnSpPr>
        <p:spPr bwMode="auto">
          <a:xfrm>
            <a:off x="3587750" y="2681288"/>
            <a:ext cx="146050" cy="1093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5" name="Straight Connector 114"/>
          <p:cNvCxnSpPr>
            <a:cxnSpLocks noChangeShapeType="1"/>
          </p:cNvCxnSpPr>
          <p:nvPr/>
        </p:nvCxnSpPr>
        <p:spPr bwMode="auto">
          <a:xfrm>
            <a:off x="3733800" y="2692400"/>
            <a:ext cx="144463" cy="11922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6" name="Straight Connector 115"/>
          <p:cNvCxnSpPr>
            <a:cxnSpLocks noChangeShapeType="1"/>
          </p:cNvCxnSpPr>
          <p:nvPr/>
        </p:nvCxnSpPr>
        <p:spPr bwMode="auto">
          <a:xfrm>
            <a:off x="3878263" y="2794000"/>
            <a:ext cx="136525" cy="1209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7" name="Straight Connector 116"/>
          <p:cNvCxnSpPr>
            <a:cxnSpLocks noChangeShapeType="1"/>
          </p:cNvCxnSpPr>
          <p:nvPr/>
        </p:nvCxnSpPr>
        <p:spPr bwMode="auto">
          <a:xfrm>
            <a:off x="4014788" y="2830513"/>
            <a:ext cx="131762" cy="1296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3" name="Straight Connector 122"/>
          <p:cNvCxnSpPr>
            <a:cxnSpLocks noChangeShapeType="1"/>
          </p:cNvCxnSpPr>
          <p:nvPr/>
        </p:nvCxnSpPr>
        <p:spPr bwMode="auto">
          <a:xfrm>
            <a:off x="4159250" y="2882900"/>
            <a:ext cx="141288" cy="13858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4" name="Straight Connector 123"/>
          <p:cNvCxnSpPr>
            <a:cxnSpLocks noChangeShapeType="1"/>
          </p:cNvCxnSpPr>
          <p:nvPr/>
        </p:nvCxnSpPr>
        <p:spPr bwMode="auto">
          <a:xfrm>
            <a:off x="4305300" y="2936875"/>
            <a:ext cx="144463" cy="145573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5" name="Straight Connector 124"/>
          <p:cNvCxnSpPr>
            <a:cxnSpLocks noChangeShapeType="1"/>
          </p:cNvCxnSpPr>
          <p:nvPr/>
        </p:nvCxnSpPr>
        <p:spPr bwMode="auto">
          <a:xfrm>
            <a:off x="4449763" y="3025775"/>
            <a:ext cx="144462" cy="14843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Straight Connector 125"/>
          <p:cNvCxnSpPr>
            <a:cxnSpLocks noChangeShapeType="1"/>
          </p:cNvCxnSpPr>
          <p:nvPr/>
        </p:nvCxnSpPr>
        <p:spPr bwMode="auto">
          <a:xfrm>
            <a:off x="4597400" y="3103563"/>
            <a:ext cx="133350" cy="15255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7" name="Straight Connector 126"/>
          <p:cNvCxnSpPr>
            <a:cxnSpLocks noChangeShapeType="1"/>
          </p:cNvCxnSpPr>
          <p:nvPr/>
        </p:nvCxnSpPr>
        <p:spPr bwMode="auto">
          <a:xfrm>
            <a:off x="4740275" y="3151188"/>
            <a:ext cx="133350" cy="15938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Straight Connector 127"/>
          <p:cNvCxnSpPr>
            <a:cxnSpLocks noChangeShapeType="1"/>
          </p:cNvCxnSpPr>
          <p:nvPr/>
        </p:nvCxnSpPr>
        <p:spPr bwMode="auto">
          <a:xfrm>
            <a:off x="4876800" y="3268663"/>
            <a:ext cx="139700" cy="16256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9" name="Straight Connector 128"/>
          <p:cNvCxnSpPr>
            <a:cxnSpLocks noChangeShapeType="1"/>
          </p:cNvCxnSpPr>
          <p:nvPr/>
        </p:nvCxnSpPr>
        <p:spPr bwMode="auto">
          <a:xfrm>
            <a:off x="5026025" y="3348038"/>
            <a:ext cx="150813" cy="16700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0" name="Straight Connector 129"/>
          <p:cNvCxnSpPr>
            <a:cxnSpLocks noChangeShapeType="1"/>
          </p:cNvCxnSpPr>
          <p:nvPr/>
        </p:nvCxnSpPr>
        <p:spPr bwMode="auto">
          <a:xfrm>
            <a:off x="5157788" y="3435350"/>
            <a:ext cx="142875" cy="163036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4" name="Straight Connector 133"/>
          <p:cNvCxnSpPr>
            <a:cxnSpLocks noChangeShapeType="1"/>
          </p:cNvCxnSpPr>
          <p:nvPr/>
        </p:nvCxnSpPr>
        <p:spPr bwMode="auto">
          <a:xfrm>
            <a:off x="5305425" y="3513138"/>
            <a:ext cx="131763" cy="1601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5" name="Straight Connector 134"/>
          <p:cNvCxnSpPr>
            <a:cxnSpLocks noChangeShapeType="1"/>
          </p:cNvCxnSpPr>
          <p:nvPr/>
        </p:nvCxnSpPr>
        <p:spPr bwMode="auto">
          <a:xfrm>
            <a:off x="5437188" y="3617913"/>
            <a:ext cx="127000" cy="15557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6" name="Straight Connector 135"/>
          <p:cNvCxnSpPr>
            <a:cxnSpLocks noChangeShapeType="1"/>
          </p:cNvCxnSpPr>
          <p:nvPr/>
        </p:nvCxnSpPr>
        <p:spPr bwMode="auto">
          <a:xfrm>
            <a:off x="5586413" y="3743325"/>
            <a:ext cx="138112" cy="1463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7" name="Straight Connector 136"/>
          <p:cNvCxnSpPr>
            <a:cxnSpLocks noChangeShapeType="1"/>
          </p:cNvCxnSpPr>
          <p:nvPr/>
        </p:nvCxnSpPr>
        <p:spPr bwMode="auto">
          <a:xfrm>
            <a:off x="5749925" y="3913188"/>
            <a:ext cx="134938" cy="13684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8" name="Straight Connector 137"/>
          <p:cNvCxnSpPr>
            <a:cxnSpLocks noChangeShapeType="1"/>
          </p:cNvCxnSpPr>
          <p:nvPr/>
        </p:nvCxnSpPr>
        <p:spPr bwMode="auto">
          <a:xfrm>
            <a:off x="5902325" y="4078288"/>
            <a:ext cx="134938" cy="12509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0" name="Straight Connector 139"/>
          <p:cNvCxnSpPr>
            <a:cxnSpLocks noChangeShapeType="1"/>
            <a:endCxn id="81" idx="6"/>
          </p:cNvCxnSpPr>
          <p:nvPr/>
        </p:nvCxnSpPr>
        <p:spPr bwMode="auto">
          <a:xfrm>
            <a:off x="6072188" y="4225925"/>
            <a:ext cx="152400" cy="11080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Straight Connector 140"/>
          <p:cNvCxnSpPr>
            <a:cxnSpLocks noChangeShapeType="1"/>
          </p:cNvCxnSpPr>
          <p:nvPr/>
        </p:nvCxnSpPr>
        <p:spPr bwMode="auto">
          <a:xfrm>
            <a:off x="6243638" y="4327525"/>
            <a:ext cx="117475" cy="1006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Straight Connector 141"/>
          <p:cNvCxnSpPr>
            <a:cxnSpLocks noChangeShapeType="1"/>
          </p:cNvCxnSpPr>
          <p:nvPr/>
        </p:nvCxnSpPr>
        <p:spPr bwMode="auto">
          <a:xfrm>
            <a:off x="2514600" y="2424113"/>
            <a:ext cx="57150" cy="3698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Straight Connector 142"/>
          <p:cNvCxnSpPr>
            <a:cxnSpLocks noChangeShapeType="1"/>
          </p:cNvCxnSpPr>
          <p:nvPr/>
        </p:nvCxnSpPr>
        <p:spPr bwMode="auto">
          <a:xfrm>
            <a:off x="6365875" y="4371975"/>
            <a:ext cx="107950" cy="9413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Straight Connector 143"/>
          <p:cNvCxnSpPr>
            <a:cxnSpLocks noChangeShapeType="1"/>
          </p:cNvCxnSpPr>
          <p:nvPr/>
        </p:nvCxnSpPr>
        <p:spPr bwMode="auto">
          <a:xfrm>
            <a:off x="6550025" y="4449763"/>
            <a:ext cx="114300" cy="9175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Straight Connector 144"/>
          <p:cNvCxnSpPr>
            <a:cxnSpLocks noChangeShapeType="1"/>
          </p:cNvCxnSpPr>
          <p:nvPr/>
        </p:nvCxnSpPr>
        <p:spPr bwMode="auto">
          <a:xfrm>
            <a:off x="6704013" y="4481513"/>
            <a:ext cx="101600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Straight Connector 148"/>
          <p:cNvCxnSpPr>
            <a:cxnSpLocks noChangeShapeType="1"/>
          </p:cNvCxnSpPr>
          <p:nvPr/>
        </p:nvCxnSpPr>
        <p:spPr bwMode="auto">
          <a:xfrm>
            <a:off x="6845300" y="4481513"/>
            <a:ext cx="10318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Straight Connector 149"/>
          <p:cNvCxnSpPr>
            <a:cxnSpLocks noChangeShapeType="1"/>
          </p:cNvCxnSpPr>
          <p:nvPr/>
        </p:nvCxnSpPr>
        <p:spPr bwMode="auto">
          <a:xfrm>
            <a:off x="6975475" y="4489450"/>
            <a:ext cx="117475" cy="8874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Straight Connector 150"/>
          <p:cNvCxnSpPr>
            <a:cxnSpLocks noChangeShapeType="1"/>
          </p:cNvCxnSpPr>
          <p:nvPr/>
        </p:nvCxnSpPr>
        <p:spPr bwMode="auto">
          <a:xfrm>
            <a:off x="7123113" y="4489450"/>
            <a:ext cx="100012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Straight Connector 151"/>
          <p:cNvCxnSpPr>
            <a:cxnSpLocks noChangeShapeType="1"/>
          </p:cNvCxnSpPr>
          <p:nvPr/>
        </p:nvCxnSpPr>
        <p:spPr bwMode="auto">
          <a:xfrm>
            <a:off x="7286625" y="4506913"/>
            <a:ext cx="10953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Straight Connector 152"/>
          <p:cNvCxnSpPr>
            <a:cxnSpLocks noChangeShapeType="1"/>
          </p:cNvCxnSpPr>
          <p:nvPr/>
        </p:nvCxnSpPr>
        <p:spPr bwMode="auto">
          <a:xfrm>
            <a:off x="7424738" y="4538663"/>
            <a:ext cx="114300" cy="85883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Straight Connector 153"/>
          <p:cNvCxnSpPr>
            <a:cxnSpLocks noChangeShapeType="1"/>
          </p:cNvCxnSpPr>
          <p:nvPr/>
        </p:nvCxnSpPr>
        <p:spPr bwMode="auto">
          <a:xfrm>
            <a:off x="7580313" y="4532313"/>
            <a:ext cx="100012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Straight Connector 157"/>
          <p:cNvCxnSpPr>
            <a:cxnSpLocks noChangeShapeType="1"/>
          </p:cNvCxnSpPr>
          <p:nvPr/>
        </p:nvCxnSpPr>
        <p:spPr bwMode="auto">
          <a:xfrm>
            <a:off x="7721600" y="4537075"/>
            <a:ext cx="103188" cy="8270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Straight Connector 158"/>
          <p:cNvCxnSpPr>
            <a:cxnSpLocks noChangeShapeType="1"/>
          </p:cNvCxnSpPr>
          <p:nvPr/>
        </p:nvCxnSpPr>
        <p:spPr bwMode="auto">
          <a:xfrm>
            <a:off x="7877175" y="4541838"/>
            <a:ext cx="117475" cy="8302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Straight Connector 167"/>
          <p:cNvCxnSpPr>
            <a:cxnSpLocks noChangeShapeType="1"/>
          </p:cNvCxnSpPr>
          <p:nvPr/>
        </p:nvCxnSpPr>
        <p:spPr bwMode="auto">
          <a:xfrm>
            <a:off x="8024813" y="4541838"/>
            <a:ext cx="101600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Straight Connector 168"/>
          <p:cNvCxnSpPr>
            <a:cxnSpLocks noChangeShapeType="1"/>
          </p:cNvCxnSpPr>
          <p:nvPr/>
        </p:nvCxnSpPr>
        <p:spPr bwMode="auto">
          <a:xfrm>
            <a:off x="8199438" y="4546600"/>
            <a:ext cx="73025" cy="8366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Straight Connector 169"/>
          <p:cNvCxnSpPr>
            <a:cxnSpLocks noChangeShapeType="1"/>
          </p:cNvCxnSpPr>
          <p:nvPr/>
        </p:nvCxnSpPr>
        <p:spPr bwMode="auto">
          <a:xfrm>
            <a:off x="8337550" y="4549775"/>
            <a:ext cx="60325" cy="8096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Straight Connector 171"/>
          <p:cNvCxnSpPr>
            <a:cxnSpLocks noChangeShapeType="1"/>
          </p:cNvCxnSpPr>
          <p:nvPr/>
        </p:nvCxnSpPr>
        <p:spPr bwMode="auto">
          <a:xfrm>
            <a:off x="2393950" y="2379663"/>
            <a:ext cx="42863" cy="280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213" name="TextBox 26"/>
          <p:cNvSpPr txBox="1">
            <a:spLocks noChangeArrowheads="1"/>
          </p:cNvSpPr>
          <p:nvPr/>
        </p:nvSpPr>
        <p:spPr bwMode="auto">
          <a:xfrm>
            <a:off x="727075" y="3767138"/>
            <a:ext cx="776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% 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l-GR" altLang="en-US" sz="1800" b="1" smtClean="0">
                <a:solidFill>
                  <a:srgbClr val="002060"/>
                </a:solidFill>
              </a:rPr>
              <a:t>β−</a:t>
            </a:r>
            <a:r>
              <a:rPr lang="en-US" altLang="en-US" sz="1800" b="1" smtClean="0">
                <a:solidFill>
                  <a:srgbClr val="002060"/>
                </a:solidFill>
              </a:rPr>
              <a:t>Cell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Mass</a:t>
            </a:r>
          </a:p>
        </p:txBody>
      </p:sp>
      <p:sp>
        <p:nvSpPr>
          <p:cNvPr id="178" name="Up Arrow 177"/>
          <p:cNvSpPr/>
          <p:nvPr/>
        </p:nvSpPr>
        <p:spPr>
          <a:xfrm>
            <a:off x="2882900" y="2563813"/>
            <a:ext cx="338138" cy="1244600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79" name="Rectangle 178"/>
          <p:cNvSpPr>
            <a:spLocks noChangeArrowheads="1"/>
          </p:cNvSpPr>
          <p:nvPr/>
        </p:nvSpPr>
        <p:spPr bwMode="auto">
          <a:xfrm>
            <a:off x="2597150" y="3606800"/>
            <a:ext cx="927100" cy="919163"/>
          </a:xfrm>
          <a:prstGeom prst="rect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80" name="TextBox 49"/>
          <p:cNvSpPr txBox="1">
            <a:spLocks noChangeArrowheads="1"/>
          </p:cNvSpPr>
          <p:nvPr/>
        </p:nvSpPr>
        <p:spPr bwMode="auto">
          <a:xfrm>
            <a:off x="2688718" y="3382080"/>
            <a:ext cx="777301" cy="1010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prstDash val="lg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 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l-GR" altLang="en-US" sz="1800" b="1" dirty="0" smtClean="0">
                <a:solidFill>
                  <a:srgbClr val="5B9BD5">
                    <a:lumMod val="50000"/>
                  </a:srgbClr>
                </a:solidFill>
              </a:rPr>
              <a:t>β−</a:t>
            </a: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Cell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Mass </a:t>
            </a:r>
          </a:p>
        </p:txBody>
      </p:sp>
      <p:cxnSp>
        <p:nvCxnSpPr>
          <p:cNvPr id="6217" name="Straight Arrow Connector 2"/>
          <p:cNvCxnSpPr>
            <a:cxnSpLocks noChangeShapeType="1"/>
          </p:cNvCxnSpPr>
          <p:nvPr/>
        </p:nvCxnSpPr>
        <p:spPr bwMode="auto">
          <a:xfrm flipV="1">
            <a:off x="8228013" y="4537075"/>
            <a:ext cx="284162" cy="3175"/>
          </a:xfrm>
          <a:prstGeom prst="straightConnector1">
            <a:avLst/>
          </a:prstGeom>
          <a:noFill/>
          <a:ln w="25400">
            <a:solidFill>
              <a:srgbClr val="8497B3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74" name="Group 73"/>
          <p:cNvGrpSpPr/>
          <p:nvPr/>
        </p:nvGrpSpPr>
        <p:grpSpPr>
          <a:xfrm>
            <a:off x="5213351" y="2732088"/>
            <a:ext cx="3861750" cy="2128838"/>
            <a:chOff x="5213350" y="3017838"/>
            <a:chExt cx="3558016" cy="1843087"/>
          </a:xfrm>
        </p:grpSpPr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5221288" y="3017838"/>
              <a:ext cx="3376612" cy="346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 u="sng" dirty="0">
                  <a:solidFill>
                    <a:srgbClr val="002060"/>
                  </a:solidFill>
                </a:rPr>
                <a:t>Pre-Diabetes</a:t>
              </a:r>
              <a:r>
                <a:rPr lang="en-US" altLang="en-US" sz="2000" b="1" dirty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≥100, PPG ≥140</a:t>
              </a:r>
            </a:p>
          </p:txBody>
        </p:sp>
        <p:sp>
          <p:nvSpPr>
            <p:cNvPr id="76" name="TextBox 75"/>
            <p:cNvSpPr txBox="1">
              <a:spLocks noChangeArrowheads="1"/>
            </p:cNvSpPr>
            <p:nvPr/>
          </p:nvSpPr>
          <p:spPr bwMode="auto">
            <a:xfrm>
              <a:off x="5571696" y="3516251"/>
              <a:ext cx="3199670" cy="506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1" u="sng" dirty="0" smtClean="0">
                  <a:solidFill>
                    <a:srgbClr val="002060"/>
                  </a:solidFill>
                </a:rPr>
                <a:t>All </a:t>
              </a:r>
              <a:r>
                <a:rPr lang="en-US" altLang="en-US" b="1" u="sng" dirty="0">
                  <a:solidFill>
                    <a:srgbClr val="002060"/>
                  </a:solidFill>
                </a:rPr>
                <a:t>D</a:t>
              </a:r>
              <a:r>
                <a:rPr lang="en-US" altLang="en-US" b="1" u="sng" dirty="0" smtClean="0">
                  <a:solidFill>
                    <a:srgbClr val="002060"/>
                  </a:solidFill>
                </a:rPr>
                <a:t>M</a:t>
              </a:r>
              <a:r>
                <a:rPr lang="en-US" altLang="en-US" b="1" dirty="0" smtClean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≥126, PPG ≥200 </a:t>
              </a:r>
            </a:p>
          </p:txBody>
        </p:sp>
        <p:sp>
          <p:nvSpPr>
            <p:cNvPr id="77" name="Down Arrow 76"/>
            <p:cNvSpPr>
              <a:spLocks noChangeArrowheads="1"/>
            </p:cNvSpPr>
            <p:nvPr/>
          </p:nvSpPr>
          <p:spPr bwMode="auto">
            <a:xfrm>
              <a:off x="5213350" y="3432175"/>
              <a:ext cx="206232" cy="686566"/>
            </a:xfrm>
            <a:prstGeom prst="downArrow">
              <a:avLst>
                <a:gd name="adj1" fmla="val 50000"/>
                <a:gd name="adj2" fmla="val 49805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8" name="Down Arrow 77"/>
            <p:cNvSpPr>
              <a:spLocks noChangeArrowheads="1"/>
            </p:cNvSpPr>
            <p:nvPr/>
          </p:nvSpPr>
          <p:spPr bwMode="auto">
            <a:xfrm>
              <a:off x="5964238" y="3946525"/>
              <a:ext cx="257175" cy="914400"/>
            </a:xfrm>
            <a:prstGeom prst="downArrow">
              <a:avLst>
                <a:gd name="adj1" fmla="val 50000"/>
                <a:gd name="adj2" fmla="val 49786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38579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7"/>
          <p:cNvSpPr txBox="1">
            <a:spLocks noChangeArrowheads="1"/>
          </p:cNvSpPr>
          <p:nvPr/>
        </p:nvSpPr>
        <p:spPr bwMode="auto">
          <a:xfrm>
            <a:off x="0" y="2375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4000" b="1" dirty="0" smtClean="0">
                <a:solidFill>
                  <a:srgbClr val="000090"/>
                </a:solidFill>
              </a:rPr>
              <a:t>Phenotypic Presentation is defined by:</a:t>
            </a: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2586717" y="977722"/>
            <a:ext cx="67532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i="1" dirty="0" smtClean="0">
                <a:solidFill>
                  <a:srgbClr val="000090"/>
                </a:solidFill>
              </a:rPr>
              <a:t>Disease Modification: B-Cell  Function/ Mass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i="1" dirty="0">
                <a:solidFill>
                  <a:srgbClr val="000090"/>
                </a:solidFill>
              </a:rPr>
              <a:t>	</a:t>
            </a:r>
            <a:r>
              <a:rPr lang="en-US" altLang="en-US" sz="2400" b="1" i="1" dirty="0" smtClean="0">
                <a:solidFill>
                  <a:srgbClr val="000090"/>
                </a:solidFill>
              </a:rPr>
              <a:t>1. Avoid Agents that destroy Beta Cells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i="1" dirty="0">
                <a:solidFill>
                  <a:srgbClr val="000090"/>
                </a:solidFill>
              </a:rPr>
              <a:t>	</a:t>
            </a:r>
            <a:r>
              <a:rPr lang="en-US" altLang="en-US" sz="2400" b="1" i="1" dirty="0" smtClean="0">
                <a:solidFill>
                  <a:srgbClr val="000090"/>
                </a:solidFill>
              </a:rPr>
              <a:t>2. Use agents that preserve Beta-cells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i="1" dirty="0">
                <a:solidFill>
                  <a:srgbClr val="000090"/>
                </a:solidFill>
              </a:rPr>
              <a:t>	</a:t>
            </a:r>
            <a:r>
              <a:rPr lang="en-US" altLang="en-US" sz="2400" b="1" i="1" dirty="0" smtClean="0">
                <a:solidFill>
                  <a:srgbClr val="000090"/>
                </a:solidFill>
              </a:rPr>
              <a:t>3. Newer / Future Agents to Increase Beta-Cells</a:t>
            </a:r>
            <a:endParaRPr lang="en-US" altLang="en-US" sz="1800" dirty="0" smtClean="0">
              <a:solidFill>
                <a:srgbClr val="000090"/>
              </a:solidFill>
            </a:endParaRPr>
          </a:p>
        </p:txBody>
      </p:sp>
      <p:sp>
        <p:nvSpPr>
          <p:cNvPr id="79" name="Down Arrow 78"/>
          <p:cNvSpPr>
            <a:spLocks noChangeArrowheads="1"/>
          </p:cNvSpPr>
          <p:nvPr/>
        </p:nvSpPr>
        <p:spPr bwMode="auto">
          <a:xfrm>
            <a:off x="2179638" y="1241425"/>
            <a:ext cx="257175" cy="914400"/>
          </a:xfrm>
          <a:prstGeom prst="downArrow">
            <a:avLst>
              <a:gd name="adj1" fmla="val 50000"/>
              <a:gd name="adj2" fmla="val 49778"/>
            </a:avLst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769938" y="2270125"/>
            <a:ext cx="976312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</a:rPr>
              <a:t>100%</a:t>
            </a: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</a:rPr>
              <a:t>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1400" dirty="0" smtClean="0">
                <a:solidFill>
                  <a:srgbClr val="002060"/>
                </a:solidFill>
                <a:cs typeface="Arial" panose="020B0604020202020204" pitchFamily="34" charset="0"/>
              </a:rPr>
              <a:t>    0%</a:t>
            </a:r>
            <a:r>
              <a:rPr lang="en-US" altLang="en-US" sz="700" dirty="0" smtClean="0">
                <a:solidFill>
                  <a:srgbClr val="002060"/>
                </a:solidFill>
                <a:cs typeface="Arial" panose="020B0604020202020204" pitchFamily="34" charset="0"/>
              </a:rPr>
              <a:t> 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1695450" y="2384425"/>
            <a:ext cx="450850" cy="3140075"/>
          </a:xfrm>
          <a:prstGeom prst="rect">
            <a:avLst/>
          </a:prstGeom>
          <a:solidFill>
            <a:srgbClr val="B4C7E7"/>
          </a:solidFill>
          <a:ln w="9525">
            <a:solidFill>
              <a:srgbClr val="B4C7E7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H="1">
            <a:off x="1682750" y="2384425"/>
            <a:ext cx="15875" cy="3476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6155" name="Group 33"/>
          <p:cNvGrpSpPr>
            <a:grpSpLocks/>
          </p:cNvGrpSpPr>
          <p:nvPr/>
        </p:nvGrpSpPr>
        <p:grpSpPr bwMode="auto">
          <a:xfrm>
            <a:off x="5048250" y="4957763"/>
            <a:ext cx="3321050" cy="769937"/>
            <a:chOff x="5283198" y="5283200"/>
            <a:chExt cx="3280229" cy="769241"/>
          </a:xfrm>
        </p:grpSpPr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283198" y="5283200"/>
              <a:ext cx="3280229" cy="609049"/>
            </a:xfrm>
            <a:custGeom>
              <a:avLst/>
              <a:gdLst>
                <a:gd name="T0" fmla="*/ 0 w 3280229"/>
                <a:gd name="T1" fmla="*/ 0 h 609600"/>
                <a:gd name="T2" fmla="*/ 145143 w 3280229"/>
                <a:gd name="T3" fmla="*/ 86770 h 609600"/>
                <a:gd name="T4" fmla="*/ 319314 w 3280229"/>
                <a:gd name="T5" fmla="*/ 173544 h 609600"/>
                <a:gd name="T6" fmla="*/ 464457 w 3280229"/>
                <a:gd name="T7" fmla="*/ 231390 h 609600"/>
                <a:gd name="T8" fmla="*/ 580571 w 3280229"/>
                <a:gd name="T9" fmla="*/ 260313 h 609600"/>
                <a:gd name="T10" fmla="*/ 870857 w 3280229"/>
                <a:gd name="T11" fmla="*/ 332624 h 609600"/>
                <a:gd name="T12" fmla="*/ 1161143 w 3280229"/>
                <a:gd name="T13" fmla="*/ 376010 h 609600"/>
                <a:gd name="T14" fmla="*/ 1625600 w 3280229"/>
                <a:gd name="T15" fmla="*/ 419396 h 609600"/>
                <a:gd name="T16" fmla="*/ 2220686 w 3280229"/>
                <a:gd name="T17" fmla="*/ 433856 h 609600"/>
                <a:gd name="T18" fmla="*/ 2757714 w 3280229"/>
                <a:gd name="T19" fmla="*/ 448318 h 609600"/>
                <a:gd name="T20" fmla="*/ 3280229 w 3280229"/>
                <a:gd name="T21" fmla="*/ 433856 h 609600"/>
                <a:gd name="T22" fmla="*/ 3280229 w 3280229"/>
                <a:gd name="T23" fmla="*/ 607398 h 609600"/>
                <a:gd name="T24" fmla="*/ 551543 w 3280229"/>
                <a:gd name="T25" fmla="*/ 592938 h 609600"/>
                <a:gd name="T26" fmla="*/ 580571 w 3280229"/>
                <a:gd name="T27" fmla="*/ 592938 h 609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280229" h="609600">
                  <a:moveTo>
                    <a:pt x="0" y="0"/>
                  </a:moveTo>
                  <a:cubicBezTo>
                    <a:pt x="134654" y="89770"/>
                    <a:pt x="78297" y="87086"/>
                    <a:pt x="145143" y="87086"/>
                  </a:cubicBezTo>
                  <a:lnTo>
                    <a:pt x="319314" y="174172"/>
                  </a:lnTo>
                  <a:lnTo>
                    <a:pt x="464457" y="232229"/>
                  </a:lnTo>
                  <a:lnTo>
                    <a:pt x="580571" y="261257"/>
                  </a:lnTo>
                  <a:lnTo>
                    <a:pt x="870857" y="333829"/>
                  </a:lnTo>
                  <a:lnTo>
                    <a:pt x="1161143" y="377372"/>
                  </a:lnTo>
                  <a:lnTo>
                    <a:pt x="1625600" y="420915"/>
                  </a:lnTo>
                  <a:lnTo>
                    <a:pt x="2220686" y="435429"/>
                  </a:lnTo>
                  <a:lnTo>
                    <a:pt x="2757714" y="449943"/>
                  </a:lnTo>
                  <a:lnTo>
                    <a:pt x="3280229" y="435429"/>
                  </a:lnTo>
                  <a:lnTo>
                    <a:pt x="3280229" y="609600"/>
                  </a:lnTo>
                  <a:lnTo>
                    <a:pt x="551543" y="595086"/>
                  </a:lnTo>
                  <a:lnTo>
                    <a:pt x="580571" y="595086"/>
                  </a:lnTo>
                </a:path>
              </a:pathLst>
            </a:custGeom>
            <a:solidFill>
              <a:srgbClr val="8497B0"/>
            </a:solidFill>
            <a:ln w="25400" cap="flat" cmpd="sng">
              <a:solidFill>
                <a:srgbClr val="8497B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ea typeface="MS PGothic" panose="020B0600070205080204" pitchFamily="34" charset="-128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371005" y="5413257"/>
              <a:ext cx="738522" cy="63918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3" name="Right Triangle 82"/>
          <p:cNvSpPr>
            <a:spLocks noChangeArrowheads="1"/>
          </p:cNvSpPr>
          <p:nvPr/>
        </p:nvSpPr>
        <p:spPr bwMode="auto">
          <a:xfrm>
            <a:off x="2117725" y="2384425"/>
            <a:ext cx="3614738" cy="3140075"/>
          </a:xfrm>
          <a:prstGeom prst="rtTriangle">
            <a:avLst/>
          </a:prstGeom>
          <a:solidFill>
            <a:srgbClr val="8497B0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 sz="20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1682750" y="5499100"/>
            <a:ext cx="6686550" cy="498475"/>
          </a:xfrm>
          <a:prstGeom prst="rect">
            <a:avLst/>
          </a:prstGeom>
          <a:solidFill>
            <a:srgbClr val="C5E0B4"/>
          </a:solidFill>
          <a:ln w="9525">
            <a:solidFill>
              <a:srgbClr val="5698D3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6159" name="TextBox 1"/>
          <p:cNvSpPr txBox="1">
            <a:spLocks noChangeArrowheads="1"/>
          </p:cNvSpPr>
          <p:nvPr/>
        </p:nvSpPr>
        <p:spPr bwMode="auto">
          <a:xfrm>
            <a:off x="1682750" y="5470525"/>
            <a:ext cx="6856413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100" b="1" smtClean="0">
                <a:solidFill>
                  <a:prstClr val="black"/>
                </a:solidFill>
              </a:rPr>
              <a:t>  </a:t>
            </a:r>
            <a:r>
              <a:rPr lang="en-US" altLang="en-US" sz="1100" smtClean="0">
                <a:solidFill>
                  <a:prstClr val="black"/>
                </a:solidFill>
              </a:rPr>
              <a:t>I  I  I  I  I</a:t>
            </a:r>
            <a:r>
              <a:rPr lang="en-US" altLang="en-US" sz="1000" b="1" smtClean="0">
                <a:solidFill>
                  <a:prstClr val="black"/>
                </a:solidFill>
              </a:rPr>
              <a:t>/ ≈ / </a:t>
            </a:r>
            <a:r>
              <a:rPr lang="en-US" altLang="en-US" sz="1000" smtClean="0">
                <a:solidFill>
                  <a:prstClr val="black"/>
                </a:solidFill>
              </a:rPr>
              <a:t> </a:t>
            </a:r>
            <a:r>
              <a:rPr lang="en-US" altLang="en-US" sz="1100" smtClean="0">
                <a:solidFill>
                  <a:prstClr val="black"/>
                </a:solidFill>
              </a:rPr>
              <a:t>I  I  I  I  I  I  I  I  I  I  I  I  I  I  I  I  I  I  I  I  I  I  I  I  I  I  I  I  I  I  I  I  I  I  I  I  I  I  I  I  I  I  I  I  I  I  I  I  I  I  I  I  I  I  I  I  I  I  I  I</a:t>
            </a:r>
            <a:endParaRPr lang="en-US" altLang="en-US" sz="1800" b="1" smtClean="0">
              <a:solidFill>
                <a:prstClr val="black"/>
              </a:solidFill>
            </a:endParaRPr>
          </a:p>
        </p:txBody>
      </p:sp>
      <p:sp>
        <p:nvSpPr>
          <p:cNvPr id="93" name="Right Arrow 92"/>
          <p:cNvSpPr/>
          <p:nvPr/>
        </p:nvSpPr>
        <p:spPr>
          <a:xfrm flipV="1">
            <a:off x="5602288" y="5710238"/>
            <a:ext cx="942975" cy="204787"/>
          </a:xfrm>
          <a:prstGeom prst="right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1" name="TextBox 25"/>
          <p:cNvSpPr txBox="1">
            <a:spLocks noChangeArrowheads="1"/>
          </p:cNvSpPr>
          <p:nvPr/>
        </p:nvSpPr>
        <p:spPr bwMode="auto">
          <a:xfrm>
            <a:off x="3987800" y="5715000"/>
            <a:ext cx="156845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Increasing Age</a:t>
            </a:r>
          </a:p>
        </p:txBody>
      </p:sp>
      <p:cxnSp>
        <p:nvCxnSpPr>
          <p:cNvPr id="95" name="Straight Connector 94"/>
          <p:cNvCxnSpPr/>
          <p:nvPr/>
        </p:nvCxnSpPr>
        <p:spPr>
          <a:xfrm>
            <a:off x="1729204" y="3095625"/>
            <a:ext cx="963613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1794292" y="3549650"/>
            <a:ext cx="163036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794292" y="4156075"/>
            <a:ext cx="217011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786354" y="4919663"/>
            <a:ext cx="3092450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573213" y="5522913"/>
            <a:ext cx="3908425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Up Arrow 99"/>
          <p:cNvSpPr/>
          <p:nvPr/>
        </p:nvSpPr>
        <p:spPr>
          <a:xfrm rot="10800000">
            <a:off x="2906713" y="4449763"/>
            <a:ext cx="339725" cy="992187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8" name="Freeform 5"/>
          <p:cNvSpPr>
            <a:spLocks/>
          </p:cNvSpPr>
          <p:nvPr/>
        </p:nvSpPr>
        <p:spPr bwMode="auto">
          <a:xfrm>
            <a:off x="2117725" y="2378075"/>
            <a:ext cx="6335713" cy="2171700"/>
          </a:xfrm>
          <a:custGeom>
            <a:avLst/>
            <a:gdLst>
              <a:gd name="T0" fmla="*/ 0 w 6227785"/>
              <a:gd name="T1" fmla="*/ 0 h 2165762"/>
              <a:gd name="T2" fmla="*/ 1711117 w 6227785"/>
              <a:gd name="T3" fmla="*/ 411102 h 2165762"/>
              <a:gd name="T4" fmla="*/ 3189523 w 6227785"/>
              <a:gd name="T5" fmla="*/ 1205894 h 2165762"/>
              <a:gd name="T6" fmla="*/ 4175127 w 6227785"/>
              <a:gd name="T7" fmla="*/ 2041801 h 2165762"/>
              <a:gd name="T8" fmla="*/ 6132646 w 6227785"/>
              <a:gd name="T9" fmla="*/ 2192537 h 2165762"/>
              <a:gd name="T10" fmla="*/ 6187401 w 6227785"/>
              <a:gd name="T11" fmla="*/ 2192537 h 21657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27785" h="2165762">
                <a:moveTo>
                  <a:pt x="0" y="0"/>
                </a:moveTo>
                <a:cubicBezTo>
                  <a:pt x="579344" y="103094"/>
                  <a:pt x="1158688" y="206188"/>
                  <a:pt x="1680882" y="403412"/>
                </a:cubicBezTo>
                <a:cubicBezTo>
                  <a:pt x="2203076" y="600636"/>
                  <a:pt x="2729753" y="916641"/>
                  <a:pt x="3133165" y="1183341"/>
                </a:cubicBezTo>
                <a:cubicBezTo>
                  <a:pt x="3536577" y="1450041"/>
                  <a:pt x="3619500" y="1842247"/>
                  <a:pt x="4101353" y="2003612"/>
                </a:cubicBezTo>
                <a:cubicBezTo>
                  <a:pt x="4583206" y="2164977"/>
                  <a:pt x="5694829" y="2126876"/>
                  <a:pt x="6024282" y="2151529"/>
                </a:cubicBezTo>
                <a:cubicBezTo>
                  <a:pt x="6353735" y="2176182"/>
                  <a:pt x="6215902" y="2163855"/>
                  <a:pt x="6078070" y="2151529"/>
                </a:cubicBezTo>
              </a:path>
            </a:pathLst>
          </a:custGeom>
          <a:noFill/>
          <a:ln w="22225">
            <a:solidFill>
              <a:srgbClr val="000090"/>
            </a:solidFill>
            <a:prstDash val="sysDot"/>
            <a:round/>
            <a:headEnd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cxnSp>
        <p:nvCxnSpPr>
          <p:cNvPr id="102" name="Straight Connector 101"/>
          <p:cNvCxnSpPr>
            <a:cxnSpLocks noChangeShapeType="1"/>
          </p:cNvCxnSpPr>
          <p:nvPr/>
        </p:nvCxnSpPr>
        <p:spPr bwMode="auto">
          <a:xfrm>
            <a:off x="2644775" y="2446338"/>
            <a:ext cx="65088" cy="4365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3" name="Straight Connector 102"/>
          <p:cNvCxnSpPr>
            <a:cxnSpLocks noChangeShapeType="1"/>
          </p:cNvCxnSpPr>
          <p:nvPr/>
        </p:nvCxnSpPr>
        <p:spPr bwMode="auto">
          <a:xfrm>
            <a:off x="2784475" y="2493963"/>
            <a:ext cx="55563" cy="53181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4" name="Straight Connector 103"/>
          <p:cNvCxnSpPr>
            <a:cxnSpLocks noChangeShapeType="1"/>
          </p:cNvCxnSpPr>
          <p:nvPr/>
        </p:nvCxnSpPr>
        <p:spPr bwMode="auto">
          <a:xfrm>
            <a:off x="2903538" y="2493963"/>
            <a:ext cx="84137" cy="625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Straight Connector 104"/>
          <p:cNvCxnSpPr>
            <a:cxnSpLocks noChangeShapeType="1"/>
          </p:cNvCxnSpPr>
          <p:nvPr/>
        </p:nvCxnSpPr>
        <p:spPr bwMode="auto">
          <a:xfrm>
            <a:off x="3009900" y="2547938"/>
            <a:ext cx="130175" cy="7207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6" name="Straight Connector 105"/>
          <p:cNvCxnSpPr>
            <a:cxnSpLocks noChangeShapeType="1"/>
          </p:cNvCxnSpPr>
          <p:nvPr/>
        </p:nvCxnSpPr>
        <p:spPr bwMode="auto">
          <a:xfrm>
            <a:off x="3140075" y="2601913"/>
            <a:ext cx="144463" cy="7651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Straight Connector 111"/>
          <p:cNvCxnSpPr>
            <a:cxnSpLocks noChangeShapeType="1"/>
          </p:cNvCxnSpPr>
          <p:nvPr/>
        </p:nvCxnSpPr>
        <p:spPr bwMode="auto">
          <a:xfrm>
            <a:off x="3284538" y="2601913"/>
            <a:ext cx="158750" cy="9413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Straight Connector 112"/>
          <p:cNvCxnSpPr>
            <a:cxnSpLocks noChangeShapeType="1"/>
          </p:cNvCxnSpPr>
          <p:nvPr/>
        </p:nvCxnSpPr>
        <p:spPr bwMode="auto">
          <a:xfrm>
            <a:off x="3435350" y="2640013"/>
            <a:ext cx="152400" cy="10033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4" name="Straight Connector 113"/>
          <p:cNvCxnSpPr>
            <a:cxnSpLocks noChangeShapeType="1"/>
          </p:cNvCxnSpPr>
          <p:nvPr/>
        </p:nvCxnSpPr>
        <p:spPr bwMode="auto">
          <a:xfrm>
            <a:off x="3587750" y="2681288"/>
            <a:ext cx="146050" cy="1093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5" name="Straight Connector 114"/>
          <p:cNvCxnSpPr>
            <a:cxnSpLocks noChangeShapeType="1"/>
          </p:cNvCxnSpPr>
          <p:nvPr/>
        </p:nvCxnSpPr>
        <p:spPr bwMode="auto">
          <a:xfrm>
            <a:off x="3733800" y="2692400"/>
            <a:ext cx="144463" cy="11922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6" name="Straight Connector 115"/>
          <p:cNvCxnSpPr>
            <a:cxnSpLocks noChangeShapeType="1"/>
          </p:cNvCxnSpPr>
          <p:nvPr/>
        </p:nvCxnSpPr>
        <p:spPr bwMode="auto">
          <a:xfrm>
            <a:off x="3878263" y="2794000"/>
            <a:ext cx="136525" cy="1209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7" name="Straight Connector 116"/>
          <p:cNvCxnSpPr>
            <a:cxnSpLocks noChangeShapeType="1"/>
          </p:cNvCxnSpPr>
          <p:nvPr/>
        </p:nvCxnSpPr>
        <p:spPr bwMode="auto">
          <a:xfrm>
            <a:off x="4014788" y="2830513"/>
            <a:ext cx="131762" cy="1296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3" name="Straight Connector 122"/>
          <p:cNvCxnSpPr>
            <a:cxnSpLocks noChangeShapeType="1"/>
          </p:cNvCxnSpPr>
          <p:nvPr/>
        </p:nvCxnSpPr>
        <p:spPr bwMode="auto">
          <a:xfrm>
            <a:off x="4159250" y="2882900"/>
            <a:ext cx="141288" cy="13858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4" name="Straight Connector 123"/>
          <p:cNvCxnSpPr>
            <a:cxnSpLocks noChangeShapeType="1"/>
          </p:cNvCxnSpPr>
          <p:nvPr/>
        </p:nvCxnSpPr>
        <p:spPr bwMode="auto">
          <a:xfrm>
            <a:off x="4305300" y="2936875"/>
            <a:ext cx="144463" cy="145573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5" name="Straight Connector 124"/>
          <p:cNvCxnSpPr>
            <a:cxnSpLocks noChangeShapeType="1"/>
          </p:cNvCxnSpPr>
          <p:nvPr/>
        </p:nvCxnSpPr>
        <p:spPr bwMode="auto">
          <a:xfrm>
            <a:off x="4449763" y="3025775"/>
            <a:ext cx="144462" cy="14843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Straight Connector 125"/>
          <p:cNvCxnSpPr>
            <a:cxnSpLocks noChangeShapeType="1"/>
          </p:cNvCxnSpPr>
          <p:nvPr/>
        </p:nvCxnSpPr>
        <p:spPr bwMode="auto">
          <a:xfrm>
            <a:off x="4597400" y="3103563"/>
            <a:ext cx="133350" cy="15255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7" name="Straight Connector 126"/>
          <p:cNvCxnSpPr>
            <a:cxnSpLocks noChangeShapeType="1"/>
          </p:cNvCxnSpPr>
          <p:nvPr/>
        </p:nvCxnSpPr>
        <p:spPr bwMode="auto">
          <a:xfrm>
            <a:off x="4740275" y="3151188"/>
            <a:ext cx="133350" cy="15938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Straight Connector 127"/>
          <p:cNvCxnSpPr>
            <a:cxnSpLocks noChangeShapeType="1"/>
          </p:cNvCxnSpPr>
          <p:nvPr/>
        </p:nvCxnSpPr>
        <p:spPr bwMode="auto">
          <a:xfrm>
            <a:off x="4876800" y="3268663"/>
            <a:ext cx="139700" cy="16256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9" name="Straight Connector 128"/>
          <p:cNvCxnSpPr>
            <a:cxnSpLocks noChangeShapeType="1"/>
          </p:cNvCxnSpPr>
          <p:nvPr/>
        </p:nvCxnSpPr>
        <p:spPr bwMode="auto">
          <a:xfrm>
            <a:off x="5026025" y="3348038"/>
            <a:ext cx="150813" cy="16700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0" name="Straight Connector 129"/>
          <p:cNvCxnSpPr>
            <a:cxnSpLocks noChangeShapeType="1"/>
          </p:cNvCxnSpPr>
          <p:nvPr/>
        </p:nvCxnSpPr>
        <p:spPr bwMode="auto">
          <a:xfrm>
            <a:off x="5157788" y="3435350"/>
            <a:ext cx="142875" cy="163036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4" name="Straight Connector 133"/>
          <p:cNvCxnSpPr>
            <a:cxnSpLocks noChangeShapeType="1"/>
          </p:cNvCxnSpPr>
          <p:nvPr/>
        </p:nvCxnSpPr>
        <p:spPr bwMode="auto">
          <a:xfrm>
            <a:off x="5305425" y="3513138"/>
            <a:ext cx="131763" cy="1601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5" name="Straight Connector 134"/>
          <p:cNvCxnSpPr>
            <a:cxnSpLocks noChangeShapeType="1"/>
          </p:cNvCxnSpPr>
          <p:nvPr/>
        </p:nvCxnSpPr>
        <p:spPr bwMode="auto">
          <a:xfrm>
            <a:off x="5437188" y="3617913"/>
            <a:ext cx="127000" cy="15557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6" name="Straight Connector 135"/>
          <p:cNvCxnSpPr>
            <a:cxnSpLocks noChangeShapeType="1"/>
          </p:cNvCxnSpPr>
          <p:nvPr/>
        </p:nvCxnSpPr>
        <p:spPr bwMode="auto">
          <a:xfrm>
            <a:off x="5586413" y="3743325"/>
            <a:ext cx="138112" cy="1463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7" name="Straight Connector 136"/>
          <p:cNvCxnSpPr>
            <a:cxnSpLocks noChangeShapeType="1"/>
          </p:cNvCxnSpPr>
          <p:nvPr/>
        </p:nvCxnSpPr>
        <p:spPr bwMode="auto">
          <a:xfrm>
            <a:off x="5749925" y="3913188"/>
            <a:ext cx="134938" cy="13684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8" name="Straight Connector 137"/>
          <p:cNvCxnSpPr>
            <a:cxnSpLocks noChangeShapeType="1"/>
          </p:cNvCxnSpPr>
          <p:nvPr/>
        </p:nvCxnSpPr>
        <p:spPr bwMode="auto">
          <a:xfrm>
            <a:off x="5902325" y="4078288"/>
            <a:ext cx="134938" cy="12509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0" name="Straight Connector 139"/>
          <p:cNvCxnSpPr>
            <a:cxnSpLocks noChangeShapeType="1"/>
            <a:endCxn id="81" idx="6"/>
          </p:cNvCxnSpPr>
          <p:nvPr/>
        </p:nvCxnSpPr>
        <p:spPr bwMode="auto">
          <a:xfrm>
            <a:off x="6072188" y="4225925"/>
            <a:ext cx="152400" cy="11080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Straight Connector 140"/>
          <p:cNvCxnSpPr>
            <a:cxnSpLocks noChangeShapeType="1"/>
          </p:cNvCxnSpPr>
          <p:nvPr/>
        </p:nvCxnSpPr>
        <p:spPr bwMode="auto">
          <a:xfrm>
            <a:off x="6243638" y="4327525"/>
            <a:ext cx="117475" cy="1006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Straight Connector 141"/>
          <p:cNvCxnSpPr>
            <a:cxnSpLocks noChangeShapeType="1"/>
          </p:cNvCxnSpPr>
          <p:nvPr/>
        </p:nvCxnSpPr>
        <p:spPr bwMode="auto">
          <a:xfrm>
            <a:off x="2514600" y="2424113"/>
            <a:ext cx="57150" cy="3698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Straight Connector 142"/>
          <p:cNvCxnSpPr>
            <a:cxnSpLocks noChangeShapeType="1"/>
          </p:cNvCxnSpPr>
          <p:nvPr/>
        </p:nvCxnSpPr>
        <p:spPr bwMode="auto">
          <a:xfrm>
            <a:off x="6365875" y="4371975"/>
            <a:ext cx="107950" cy="9413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Straight Connector 143"/>
          <p:cNvCxnSpPr>
            <a:cxnSpLocks noChangeShapeType="1"/>
          </p:cNvCxnSpPr>
          <p:nvPr/>
        </p:nvCxnSpPr>
        <p:spPr bwMode="auto">
          <a:xfrm>
            <a:off x="6550025" y="4449763"/>
            <a:ext cx="114300" cy="9175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Straight Connector 144"/>
          <p:cNvCxnSpPr>
            <a:cxnSpLocks noChangeShapeType="1"/>
          </p:cNvCxnSpPr>
          <p:nvPr/>
        </p:nvCxnSpPr>
        <p:spPr bwMode="auto">
          <a:xfrm>
            <a:off x="6704013" y="4481513"/>
            <a:ext cx="101600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Straight Connector 148"/>
          <p:cNvCxnSpPr>
            <a:cxnSpLocks noChangeShapeType="1"/>
          </p:cNvCxnSpPr>
          <p:nvPr/>
        </p:nvCxnSpPr>
        <p:spPr bwMode="auto">
          <a:xfrm>
            <a:off x="6845300" y="4481513"/>
            <a:ext cx="10318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Straight Connector 149"/>
          <p:cNvCxnSpPr>
            <a:cxnSpLocks noChangeShapeType="1"/>
          </p:cNvCxnSpPr>
          <p:nvPr/>
        </p:nvCxnSpPr>
        <p:spPr bwMode="auto">
          <a:xfrm>
            <a:off x="6975475" y="4489450"/>
            <a:ext cx="117475" cy="8874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Straight Connector 150"/>
          <p:cNvCxnSpPr>
            <a:cxnSpLocks noChangeShapeType="1"/>
          </p:cNvCxnSpPr>
          <p:nvPr/>
        </p:nvCxnSpPr>
        <p:spPr bwMode="auto">
          <a:xfrm>
            <a:off x="7123113" y="4489450"/>
            <a:ext cx="100012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Straight Connector 151"/>
          <p:cNvCxnSpPr>
            <a:cxnSpLocks noChangeShapeType="1"/>
          </p:cNvCxnSpPr>
          <p:nvPr/>
        </p:nvCxnSpPr>
        <p:spPr bwMode="auto">
          <a:xfrm>
            <a:off x="7286625" y="4506913"/>
            <a:ext cx="10953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Straight Connector 152"/>
          <p:cNvCxnSpPr>
            <a:cxnSpLocks noChangeShapeType="1"/>
          </p:cNvCxnSpPr>
          <p:nvPr/>
        </p:nvCxnSpPr>
        <p:spPr bwMode="auto">
          <a:xfrm>
            <a:off x="7424738" y="4538663"/>
            <a:ext cx="114300" cy="85883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Straight Connector 153"/>
          <p:cNvCxnSpPr>
            <a:cxnSpLocks noChangeShapeType="1"/>
          </p:cNvCxnSpPr>
          <p:nvPr/>
        </p:nvCxnSpPr>
        <p:spPr bwMode="auto">
          <a:xfrm>
            <a:off x="7580313" y="4532313"/>
            <a:ext cx="100012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Straight Connector 157"/>
          <p:cNvCxnSpPr>
            <a:cxnSpLocks noChangeShapeType="1"/>
          </p:cNvCxnSpPr>
          <p:nvPr/>
        </p:nvCxnSpPr>
        <p:spPr bwMode="auto">
          <a:xfrm>
            <a:off x="7721600" y="4537075"/>
            <a:ext cx="103188" cy="8270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Straight Connector 158"/>
          <p:cNvCxnSpPr>
            <a:cxnSpLocks noChangeShapeType="1"/>
          </p:cNvCxnSpPr>
          <p:nvPr/>
        </p:nvCxnSpPr>
        <p:spPr bwMode="auto">
          <a:xfrm>
            <a:off x="7877175" y="4541838"/>
            <a:ext cx="117475" cy="8302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Straight Connector 167"/>
          <p:cNvCxnSpPr>
            <a:cxnSpLocks noChangeShapeType="1"/>
          </p:cNvCxnSpPr>
          <p:nvPr/>
        </p:nvCxnSpPr>
        <p:spPr bwMode="auto">
          <a:xfrm>
            <a:off x="8024813" y="4541838"/>
            <a:ext cx="101600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Straight Connector 168"/>
          <p:cNvCxnSpPr>
            <a:cxnSpLocks noChangeShapeType="1"/>
          </p:cNvCxnSpPr>
          <p:nvPr/>
        </p:nvCxnSpPr>
        <p:spPr bwMode="auto">
          <a:xfrm>
            <a:off x="8199438" y="4546600"/>
            <a:ext cx="73025" cy="8366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Straight Connector 169"/>
          <p:cNvCxnSpPr>
            <a:cxnSpLocks noChangeShapeType="1"/>
          </p:cNvCxnSpPr>
          <p:nvPr/>
        </p:nvCxnSpPr>
        <p:spPr bwMode="auto">
          <a:xfrm>
            <a:off x="8337550" y="4549775"/>
            <a:ext cx="60325" cy="8096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Straight Connector 171"/>
          <p:cNvCxnSpPr>
            <a:cxnSpLocks noChangeShapeType="1"/>
          </p:cNvCxnSpPr>
          <p:nvPr/>
        </p:nvCxnSpPr>
        <p:spPr bwMode="auto">
          <a:xfrm>
            <a:off x="2393950" y="2379663"/>
            <a:ext cx="42863" cy="280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213" name="TextBox 26"/>
          <p:cNvSpPr txBox="1">
            <a:spLocks noChangeArrowheads="1"/>
          </p:cNvSpPr>
          <p:nvPr/>
        </p:nvSpPr>
        <p:spPr bwMode="auto">
          <a:xfrm>
            <a:off x="727075" y="3767138"/>
            <a:ext cx="776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% 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l-GR" altLang="en-US" sz="1800" b="1" smtClean="0">
                <a:solidFill>
                  <a:srgbClr val="002060"/>
                </a:solidFill>
              </a:rPr>
              <a:t>β−</a:t>
            </a:r>
            <a:r>
              <a:rPr lang="en-US" altLang="en-US" sz="1800" b="1" smtClean="0">
                <a:solidFill>
                  <a:srgbClr val="002060"/>
                </a:solidFill>
              </a:rPr>
              <a:t>Cell</a:t>
            </a:r>
          </a:p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smtClean="0">
                <a:solidFill>
                  <a:srgbClr val="002060"/>
                </a:solidFill>
              </a:rPr>
              <a:t>Mass</a:t>
            </a:r>
          </a:p>
        </p:txBody>
      </p:sp>
      <p:sp>
        <p:nvSpPr>
          <p:cNvPr id="178" name="Up Arrow 177"/>
          <p:cNvSpPr/>
          <p:nvPr/>
        </p:nvSpPr>
        <p:spPr>
          <a:xfrm>
            <a:off x="2882900" y="2563813"/>
            <a:ext cx="338138" cy="1244600"/>
          </a:xfrm>
          <a:prstGeom prst="up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79" name="Rectangle 178"/>
          <p:cNvSpPr>
            <a:spLocks noChangeArrowheads="1"/>
          </p:cNvSpPr>
          <p:nvPr/>
        </p:nvSpPr>
        <p:spPr bwMode="auto">
          <a:xfrm>
            <a:off x="2597150" y="3606800"/>
            <a:ext cx="927100" cy="919163"/>
          </a:xfrm>
          <a:prstGeom prst="rect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180" name="TextBox 49"/>
          <p:cNvSpPr txBox="1">
            <a:spLocks noChangeArrowheads="1"/>
          </p:cNvSpPr>
          <p:nvPr/>
        </p:nvSpPr>
        <p:spPr bwMode="auto">
          <a:xfrm>
            <a:off x="2703006" y="3562350"/>
            <a:ext cx="777301" cy="70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>
                <a:solidFill>
                  <a:srgbClr val="000000"/>
                </a:solidFill>
                <a:prstDash val="lg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l-GR" altLang="en-US" sz="1800" b="1" dirty="0" smtClean="0">
                <a:solidFill>
                  <a:srgbClr val="5B9BD5">
                    <a:lumMod val="50000"/>
                  </a:srgbClr>
                </a:solidFill>
              </a:rPr>
              <a:t>β−</a:t>
            </a: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Cell</a:t>
            </a:r>
          </a:p>
          <a:p>
            <a:pPr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n-US" altLang="en-US" sz="1800" b="1" dirty="0" smtClean="0">
                <a:solidFill>
                  <a:srgbClr val="5B9BD5">
                    <a:lumMod val="50000"/>
                  </a:srgbClr>
                </a:solidFill>
              </a:rPr>
              <a:t>Mass </a:t>
            </a:r>
          </a:p>
        </p:txBody>
      </p:sp>
      <p:cxnSp>
        <p:nvCxnSpPr>
          <p:cNvPr id="6217" name="Straight Arrow Connector 2"/>
          <p:cNvCxnSpPr>
            <a:cxnSpLocks noChangeShapeType="1"/>
          </p:cNvCxnSpPr>
          <p:nvPr/>
        </p:nvCxnSpPr>
        <p:spPr bwMode="auto">
          <a:xfrm flipV="1">
            <a:off x="8228013" y="4537075"/>
            <a:ext cx="284162" cy="3175"/>
          </a:xfrm>
          <a:prstGeom prst="straightConnector1">
            <a:avLst/>
          </a:prstGeom>
          <a:noFill/>
          <a:ln w="25400">
            <a:solidFill>
              <a:srgbClr val="8497B3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74" name="Group 73"/>
          <p:cNvGrpSpPr/>
          <p:nvPr/>
        </p:nvGrpSpPr>
        <p:grpSpPr>
          <a:xfrm>
            <a:off x="5213351" y="2732088"/>
            <a:ext cx="3916362" cy="2128838"/>
            <a:chOff x="5213350" y="3017838"/>
            <a:chExt cx="3608333" cy="1843087"/>
          </a:xfrm>
        </p:grpSpPr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5221288" y="3017838"/>
              <a:ext cx="3376612" cy="346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 u="sng" dirty="0">
                  <a:solidFill>
                    <a:srgbClr val="002060"/>
                  </a:solidFill>
                </a:rPr>
                <a:t>Pre-Diabetes</a:t>
              </a:r>
              <a:r>
                <a:rPr lang="en-US" altLang="en-US" sz="2000" b="1" dirty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≥100, PPG ≥140</a:t>
              </a:r>
            </a:p>
          </p:txBody>
        </p:sp>
        <p:sp>
          <p:nvSpPr>
            <p:cNvPr id="76" name="TextBox 75"/>
            <p:cNvSpPr txBox="1">
              <a:spLocks noChangeArrowheads="1"/>
            </p:cNvSpPr>
            <p:nvPr/>
          </p:nvSpPr>
          <p:spPr bwMode="auto">
            <a:xfrm>
              <a:off x="5622013" y="3447531"/>
              <a:ext cx="3199670" cy="506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1" u="sng" dirty="0" smtClean="0">
                  <a:solidFill>
                    <a:srgbClr val="002060"/>
                  </a:solidFill>
                </a:rPr>
                <a:t>All </a:t>
              </a:r>
              <a:r>
                <a:rPr lang="en-US" altLang="en-US" b="1" u="sng" dirty="0">
                  <a:solidFill>
                    <a:srgbClr val="002060"/>
                  </a:solidFill>
                </a:rPr>
                <a:t>D</a:t>
              </a:r>
              <a:r>
                <a:rPr lang="en-US" altLang="en-US" b="1" u="sng" dirty="0" smtClean="0">
                  <a:solidFill>
                    <a:srgbClr val="002060"/>
                  </a:solidFill>
                </a:rPr>
                <a:t>M</a:t>
              </a:r>
              <a:r>
                <a:rPr lang="en-US" altLang="en-US" b="1" dirty="0" smtClean="0">
                  <a:solidFill>
                    <a:srgbClr val="002060"/>
                  </a:solidFill>
                </a:rPr>
                <a:t> </a:t>
              </a:r>
              <a:r>
                <a:rPr lang="en-US" altLang="en-US" sz="1800" dirty="0">
                  <a:solidFill>
                    <a:srgbClr val="002060"/>
                  </a:solidFill>
                </a:rPr>
                <a:t>= FBS ≥126, PPG ≥200 </a:t>
              </a:r>
            </a:p>
          </p:txBody>
        </p:sp>
        <p:sp>
          <p:nvSpPr>
            <p:cNvPr id="77" name="Down Arrow 76"/>
            <p:cNvSpPr>
              <a:spLocks noChangeArrowheads="1"/>
            </p:cNvSpPr>
            <p:nvPr/>
          </p:nvSpPr>
          <p:spPr bwMode="auto">
            <a:xfrm>
              <a:off x="5213350" y="3432175"/>
              <a:ext cx="206232" cy="686566"/>
            </a:xfrm>
            <a:prstGeom prst="downArrow">
              <a:avLst>
                <a:gd name="adj1" fmla="val 50000"/>
                <a:gd name="adj2" fmla="val 49805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8" name="Down Arrow 77"/>
            <p:cNvSpPr>
              <a:spLocks noChangeArrowheads="1"/>
            </p:cNvSpPr>
            <p:nvPr/>
          </p:nvSpPr>
          <p:spPr bwMode="auto">
            <a:xfrm>
              <a:off x="5964238" y="3946525"/>
              <a:ext cx="257175" cy="914400"/>
            </a:xfrm>
            <a:prstGeom prst="downArrow">
              <a:avLst>
                <a:gd name="adj1" fmla="val 50000"/>
                <a:gd name="adj2" fmla="val 49786"/>
              </a:avLst>
            </a:prstGeom>
            <a:solidFill>
              <a:srgbClr val="FFC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>
              <a:defPPr>
                <a:defRPr lang="en-US"/>
              </a:defPPr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1pPr>
              <a:lvl2pPr marL="4572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2pPr>
              <a:lvl3pPr marL="9144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3pPr>
              <a:lvl4pPr marL="13716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4pPr>
              <a:lvl5pPr marL="1828800"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5pPr>
              <a:lvl6pPr marL="22860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6pPr>
              <a:lvl7pPr marL="27432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7pPr>
              <a:lvl8pPr marL="32004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8pPr>
              <a:lvl9pPr marL="3657600" algn="l" defTabSz="4572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MS PGothic" charset="0"/>
                  <a:cs typeface="MS PGothic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3" name="Straight Connector 2"/>
          <p:cNvCxnSpPr>
            <a:stCxn id="6168" idx="0"/>
          </p:cNvCxnSpPr>
          <p:nvPr/>
        </p:nvCxnSpPr>
        <p:spPr>
          <a:xfrm>
            <a:off x="2117725" y="2378075"/>
            <a:ext cx="3784600" cy="21478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5902325" y="3210664"/>
            <a:ext cx="2984502" cy="1326412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75500" y="4252595"/>
            <a:ext cx="30922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0090"/>
                </a:solidFill>
              </a:rPr>
              <a:t>Disease Modification</a:t>
            </a:r>
            <a:endParaRPr lang="en-US" sz="26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206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1742"/>
            <a:ext cx="9144000" cy="1143000"/>
          </a:xfrm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en-US" sz="3200" b="1" i="1" dirty="0" smtClean="0">
                <a:solidFill>
                  <a:srgbClr val="3366FF"/>
                </a:solidFill>
              </a:rPr>
              <a:t/>
            </a:r>
            <a:br>
              <a:rPr lang="en-US" sz="3200" b="1" i="1" dirty="0" smtClean="0">
                <a:solidFill>
                  <a:srgbClr val="3366FF"/>
                </a:solidFill>
              </a:rPr>
            </a:br>
            <a:r>
              <a:rPr lang="en-US" sz="3200" b="1" i="1" dirty="0" smtClean="0">
                <a:solidFill>
                  <a:srgbClr val="3366FF"/>
                </a:solidFill>
              </a:rPr>
              <a:t>The β-cell centric classification </a:t>
            </a:r>
            <a:br>
              <a:rPr lang="en-US" sz="3200" b="1" i="1" dirty="0" smtClean="0">
                <a:solidFill>
                  <a:srgbClr val="3366FF"/>
                </a:solidFill>
              </a:rPr>
            </a:br>
            <a:r>
              <a:rPr lang="en-US" sz="3200" b="1" i="1" dirty="0" smtClean="0">
                <a:solidFill>
                  <a:srgbClr val="3366FF"/>
                </a:solidFill>
              </a:rPr>
              <a:t>allows for individualized care</a:t>
            </a:r>
            <a:r>
              <a:rPr lang="en-US" sz="2200" b="1" i="1" dirty="0" smtClean="0">
                <a:solidFill>
                  <a:srgbClr val="000090"/>
                </a:solidFill>
              </a:rPr>
              <a:t/>
            </a:r>
            <a:br>
              <a:rPr lang="en-US" sz="2200" b="1" i="1" dirty="0" smtClean="0">
                <a:solidFill>
                  <a:srgbClr val="000090"/>
                </a:solidFill>
              </a:rPr>
            </a:br>
            <a:r>
              <a:rPr lang="en-US" sz="3000" b="1" i="1" dirty="0" smtClean="0">
                <a:solidFill>
                  <a:srgbClr val="000090"/>
                </a:solidFill>
              </a:rPr>
              <a:t>by identifying and treating </a:t>
            </a:r>
            <a:br>
              <a:rPr lang="en-US" sz="3000" b="1" i="1" dirty="0" smtClean="0">
                <a:solidFill>
                  <a:srgbClr val="000090"/>
                </a:solidFill>
              </a:rPr>
            </a:br>
            <a:r>
              <a:rPr lang="en-US" sz="3000" b="1" i="1" dirty="0" smtClean="0">
                <a:solidFill>
                  <a:srgbClr val="000090"/>
                </a:solidFill>
              </a:rPr>
              <a:t>patient-specific etiologies</a:t>
            </a:r>
            <a:br>
              <a:rPr lang="en-US" sz="3000" b="1" i="1" dirty="0" smtClean="0">
                <a:solidFill>
                  <a:srgbClr val="000090"/>
                </a:solidFill>
              </a:rPr>
            </a:br>
            <a:r>
              <a:rPr lang="en-US" sz="3000" b="1" i="1" dirty="0" smtClean="0">
                <a:solidFill>
                  <a:srgbClr val="000090"/>
                </a:solidFill>
              </a:rPr>
              <a:t> and mediating </a:t>
            </a:r>
            <a:r>
              <a:rPr lang="en-US" sz="3000" b="1" i="1" dirty="0">
                <a:solidFill>
                  <a:srgbClr val="000090"/>
                </a:solidFill>
              </a:rPr>
              <a:t>p</a:t>
            </a:r>
            <a:r>
              <a:rPr lang="en-US" sz="3000" b="1" i="1" dirty="0" smtClean="0">
                <a:solidFill>
                  <a:srgbClr val="000090"/>
                </a:solidFill>
              </a:rPr>
              <a:t>athways of </a:t>
            </a:r>
            <a:br>
              <a:rPr lang="en-US" sz="3000" b="1" i="1" dirty="0" smtClean="0">
                <a:solidFill>
                  <a:srgbClr val="000090"/>
                </a:solidFill>
              </a:rPr>
            </a:br>
            <a:r>
              <a:rPr lang="en-US" sz="3000" b="1" i="1" dirty="0" smtClean="0">
                <a:solidFill>
                  <a:srgbClr val="000090"/>
                </a:solidFill>
              </a:rPr>
              <a:t>hyperglycemia</a:t>
            </a:r>
            <a:br>
              <a:rPr lang="en-US" sz="3000" b="1" i="1" dirty="0" smtClean="0">
                <a:solidFill>
                  <a:srgbClr val="000090"/>
                </a:solidFill>
              </a:rPr>
            </a:br>
            <a:r>
              <a:rPr lang="en-US" sz="3000" b="1" i="1" dirty="0" smtClean="0"/>
              <a:t>EGREGIOUS ELEVEN</a:t>
            </a:r>
            <a:endParaRPr lang="en-US" sz="30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44" t="1878" r="2717" b="1491"/>
          <a:stretch/>
        </p:blipFill>
        <p:spPr>
          <a:xfrm>
            <a:off x="5384800" y="836784"/>
            <a:ext cx="3759199" cy="19699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0"/>
            <a:ext cx="9143999" cy="830997"/>
          </a:xfrm>
          <a:prstGeom prst="rect">
            <a:avLst/>
          </a:prstGeom>
          <a:solidFill>
            <a:srgbClr val="0A11A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β-Cell Centric </a:t>
            </a:r>
            <a:r>
              <a:rPr lang="en-US" sz="2800" b="1" dirty="0" smtClean="0">
                <a:solidFill>
                  <a:srgbClr val="FFFF00"/>
                </a:solidFill>
              </a:rPr>
              <a:t>Classification </a:t>
            </a:r>
            <a:r>
              <a:rPr lang="en-US" sz="2800" b="1" dirty="0">
                <a:solidFill>
                  <a:srgbClr val="FFFF00"/>
                </a:solidFill>
              </a:rPr>
              <a:t>of </a:t>
            </a:r>
            <a:r>
              <a:rPr lang="en-US" sz="2800" b="1" dirty="0" smtClean="0">
                <a:solidFill>
                  <a:srgbClr val="FFFF00"/>
                </a:solidFill>
              </a:rPr>
              <a:t>DM:</a:t>
            </a:r>
          </a:p>
          <a:p>
            <a:pPr algn="ctr"/>
            <a:r>
              <a:rPr lang="en-US" sz="2000" i="1" dirty="0">
                <a:solidFill>
                  <a:srgbClr val="FFFF00"/>
                </a:solidFill>
              </a:rPr>
              <a:t>Implications for Classification, Diagnosis, Prevention, Therapy, Research 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530749"/>
            <a:ext cx="461120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000090"/>
                </a:solidFill>
              </a:rPr>
              <a:t>One CORE Defect- the </a:t>
            </a:r>
            <a:r>
              <a:rPr lang="en-US" sz="2400" b="1" dirty="0">
                <a:solidFill>
                  <a:srgbClr val="000090"/>
                </a:solidFill>
              </a:rPr>
              <a:t>β-</a:t>
            </a:r>
            <a:r>
              <a:rPr lang="en-US" sz="2400" b="1" dirty="0" smtClean="0">
                <a:solidFill>
                  <a:srgbClr val="000090"/>
                </a:solidFill>
              </a:rPr>
              <a:t>Cell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000090"/>
                </a:solidFill>
              </a:rPr>
              <a:t>(at least)  6 treatable Causes of </a:t>
            </a:r>
          </a:p>
          <a:p>
            <a:r>
              <a:rPr lang="en-US" sz="2400" b="1" dirty="0" smtClean="0">
                <a:solidFill>
                  <a:srgbClr val="000090"/>
                </a:solidFill>
              </a:rPr>
              <a:t>β</a:t>
            </a:r>
            <a:r>
              <a:rPr lang="en-US" sz="2400" b="1" dirty="0">
                <a:solidFill>
                  <a:srgbClr val="000090"/>
                </a:solidFill>
              </a:rPr>
              <a:t>-Cell </a:t>
            </a:r>
            <a:r>
              <a:rPr lang="en-US" sz="2400" b="1" dirty="0" smtClean="0">
                <a:solidFill>
                  <a:srgbClr val="000090"/>
                </a:solidFill>
              </a:rPr>
              <a:t> Damage </a:t>
            </a:r>
            <a:r>
              <a:rPr lang="en-US" sz="2400" b="1" dirty="0">
                <a:solidFill>
                  <a:srgbClr val="000090"/>
                </a:solidFill>
              </a:rPr>
              <a:t>/</a:t>
            </a:r>
            <a:r>
              <a:rPr lang="en-US" sz="2400" b="1" dirty="0" smtClean="0">
                <a:solidFill>
                  <a:srgbClr val="000090"/>
                </a:solidFill>
              </a:rPr>
              <a:t> HYPERGLYCEMIA</a:t>
            </a:r>
          </a:p>
          <a:p>
            <a:pPr lvl="1" indent="-457200">
              <a:buAutoNum type="arabicPeriod" startAt="3"/>
            </a:pPr>
            <a:r>
              <a:rPr lang="en-US" sz="2400" b="1" dirty="0">
                <a:solidFill>
                  <a:srgbClr val="000090"/>
                </a:solidFill>
              </a:rPr>
              <a:t>5</a:t>
            </a:r>
            <a:r>
              <a:rPr lang="en-US" sz="2400" b="1" dirty="0" smtClean="0">
                <a:solidFill>
                  <a:srgbClr val="000090"/>
                </a:solidFill>
              </a:rPr>
              <a:t>  treatable mediators </a:t>
            </a:r>
          </a:p>
          <a:p>
            <a:pPr marL="0" lvl="1"/>
            <a:r>
              <a:rPr lang="en-US" sz="2400" b="1" dirty="0">
                <a:solidFill>
                  <a:srgbClr val="000090"/>
                </a:solidFill>
              </a:rPr>
              <a:t>	</a:t>
            </a:r>
            <a:r>
              <a:rPr lang="en-US" sz="2400" b="1" dirty="0" smtClean="0">
                <a:solidFill>
                  <a:srgbClr val="000090"/>
                </a:solidFill>
              </a:rPr>
              <a:t>of HYPERGLYCEMIA</a:t>
            </a:r>
            <a:endParaRPr lang="en-US" sz="2400" b="1" dirty="0">
              <a:solidFill>
                <a:srgbClr val="000090"/>
              </a:solidFill>
            </a:endParaRPr>
          </a:p>
          <a:p>
            <a:r>
              <a:rPr lang="en-US" sz="2400" b="1" dirty="0" smtClean="0">
                <a:solidFill>
                  <a:srgbClr val="000090"/>
                </a:solidFill>
              </a:rPr>
              <a:t>        resulting from  </a:t>
            </a:r>
            <a:r>
              <a:rPr lang="en-US" sz="2400" b="1" dirty="0">
                <a:solidFill>
                  <a:srgbClr val="000090"/>
                </a:solidFill>
              </a:rPr>
              <a:t>β-Cell  Damage </a:t>
            </a:r>
          </a:p>
        </p:txBody>
      </p:sp>
      <p:pic>
        <p:nvPicPr>
          <p:cNvPr id="4" name="Picture 3" descr="Screenshot 2015-09-05 11.09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133" y="3458528"/>
            <a:ext cx="4519867" cy="338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1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37933" y="34339"/>
            <a:ext cx="9197975" cy="707886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A.  β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</a:rPr>
              <a:t>-Cell-Centric </a:t>
            </a:r>
            <a:r>
              <a:rPr lang="en-US" sz="2000" b="1" i="1" dirty="0">
                <a:solidFill>
                  <a:schemeClr val="accent1">
                    <a:lumMod val="50000"/>
                  </a:schemeClr>
                </a:solidFill>
              </a:rPr>
              <a:t>Construct: </a:t>
            </a:r>
            <a:r>
              <a:rPr lang="en-US" sz="2000" b="1" i="1" dirty="0" smtClean="0">
                <a:solidFill>
                  <a:schemeClr val="accent1">
                    <a:lumMod val="50000"/>
                  </a:schemeClr>
                </a:solidFill>
              </a:rPr>
              <a:t>Egregious Eleven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The β-Cell is the FINAL COMMON DENOMINATOR of β-Cell Damage </a:t>
            </a:r>
          </a:p>
        </p:txBody>
      </p:sp>
      <p:sp>
        <p:nvSpPr>
          <p:cNvPr id="258" name="TextBox 4"/>
          <p:cNvSpPr txBox="1">
            <a:spLocks noChangeArrowheads="1"/>
          </p:cNvSpPr>
          <p:nvPr/>
        </p:nvSpPr>
        <p:spPr bwMode="auto">
          <a:xfrm>
            <a:off x="3157538" y="893763"/>
            <a:ext cx="27098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8000"/>
                </a:solidFill>
              </a:rPr>
              <a:t>1. Pancreatic β-cells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</a:rPr>
              <a:t>             ↓ β-Cell 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0000"/>
                </a:solidFill>
              </a:rPr>
              <a:t>             ↓ β-Cell mass</a:t>
            </a:r>
          </a:p>
        </p:txBody>
      </p:sp>
      <p:sp>
        <p:nvSpPr>
          <p:cNvPr id="259" name="TextBox 258"/>
          <p:cNvSpPr txBox="1"/>
          <p:nvPr/>
        </p:nvSpPr>
        <p:spPr>
          <a:xfrm>
            <a:off x="3024188" y="4953000"/>
            <a:ext cx="3141662" cy="4921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cap="all" dirty="0">
                <a:solidFill>
                  <a:srgbClr val="FF0000"/>
                </a:solidFill>
              </a:rPr>
              <a:t>Hyperglycemia</a:t>
            </a:r>
          </a:p>
        </p:txBody>
      </p:sp>
      <p:pic>
        <p:nvPicPr>
          <p:cNvPr id="260" name="Picture 45" descr="body_parts_kidne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175" y="5848350"/>
            <a:ext cx="1555750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1" name="TextBox 50"/>
          <p:cNvSpPr txBox="1">
            <a:spLocks noChangeArrowheads="1"/>
          </p:cNvSpPr>
          <p:nvPr/>
        </p:nvSpPr>
        <p:spPr bwMode="auto">
          <a:xfrm>
            <a:off x="1136650" y="5953125"/>
            <a:ext cx="3014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336600"/>
                </a:solidFill>
              </a:rPr>
              <a:t> </a:t>
            </a:r>
            <a:r>
              <a:rPr lang="en-US" altLang="en-US" sz="1800" b="1" dirty="0">
                <a:solidFill>
                  <a:srgbClr val="008000"/>
                </a:solidFill>
              </a:rPr>
              <a:t>11.  Kidney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 smtClean="0">
                <a:solidFill>
                  <a:srgbClr val="CC6600"/>
                </a:solidFill>
              </a:rPr>
              <a:t>Increased glucose </a:t>
            </a:r>
            <a:r>
              <a:rPr lang="en-US" altLang="en-US" sz="1400" dirty="0">
                <a:solidFill>
                  <a:srgbClr val="CC6600"/>
                </a:solidFill>
              </a:rPr>
              <a:t>re-absorption</a:t>
            </a:r>
          </a:p>
        </p:txBody>
      </p:sp>
      <p:pic>
        <p:nvPicPr>
          <p:cNvPr id="262" name="Picture 34" descr="body_parts_bra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8" y="1260475"/>
            <a:ext cx="1522412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3" name="Picture 28" descr="body_parts_li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524250"/>
            <a:ext cx="1468437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" name="Picture 29" descr="body_parts_muscl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4719638"/>
            <a:ext cx="1423987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9" name="TextBox 37"/>
          <p:cNvSpPr txBox="1">
            <a:spLocks noChangeArrowheads="1"/>
          </p:cNvSpPr>
          <p:nvPr/>
        </p:nvSpPr>
        <p:spPr bwMode="auto">
          <a:xfrm>
            <a:off x="7661275" y="4606925"/>
            <a:ext cx="12890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660033"/>
                </a:solidFill>
              </a:rPr>
              <a:t>5. Muscle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7661275" y="3363913"/>
            <a:ext cx="1423988" cy="5032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ts val="15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660033"/>
                </a:solidFill>
              </a:rPr>
              <a:t>6. </a:t>
            </a:r>
            <a:r>
              <a:rPr lang="en-US" b="1" dirty="0">
                <a:solidFill>
                  <a:srgbClr val="660033"/>
                </a:solidFill>
              </a:rPr>
              <a:t>Liver </a:t>
            </a:r>
          </a:p>
          <a:p>
            <a:pPr marL="167879" indent="-167879" fontAlgn="auto">
              <a:lnSpc>
                <a:spcPts val="15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srgbClr val="660033"/>
                </a:solidFill>
              </a:rPr>
              <a:t>    </a:t>
            </a:r>
            <a:endParaRPr lang="en-US" sz="1350" b="1" kern="900" dirty="0">
              <a:solidFill>
                <a:srgbClr val="660033"/>
              </a:solidFill>
            </a:endParaRPr>
          </a:p>
        </p:txBody>
      </p:sp>
      <p:sp>
        <p:nvSpPr>
          <p:cNvPr id="271" name="Rectangle 270"/>
          <p:cNvSpPr>
            <a:spLocks noChangeArrowheads="1"/>
          </p:cNvSpPr>
          <p:nvPr/>
        </p:nvSpPr>
        <p:spPr bwMode="auto">
          <a:xfrm>
            <a:off x="6653213" y="2947988"/>
            <a:ext cx="2317750" cy="3692525"/>
          </a:xfrm>
          <a:prstGeom prst="rect">
            <a:avLst/>
          </a:prstGeom>
          <a:noFill/>
          <a:ln w="38100" cmpd="sng">
            <a:solidFill>
              <a:srgbClr val="000090"/>
            </a:solidFill>
            <a:prstDash val="lgDashDot"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72" name="TextBox 51"/>
          <p:cNvSpPr txBox="1">
            <a:spLocks noChangeArrowheads="1"/>
          </p:cNvSpPr>
          <p:nvPr/>
        </p:nvSpPr>
        <p:spPr bwMode="auto">
          <a:xfrm>
            <a:off x="7691438" y="3654425"/>
            <a:ext cx="11620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660033"/>
                </a:solidFill>
              </a:rPr>
              <a:t>Increased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660033"/>
                </a:solidFill>
              </a:rPr>
              <a:t>glucose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660033"/>
                </a:solidFill>
              </a:rPr>
              <a:t>production </a:t>
            </a:r>
          </a:p>
        </p:txBody>
      </p:sp>
      <p:sp>
        <p:nvSpPr>
          <p:cNvPr id="273" name="TextBox 52"/>
          <p:cNvSpPr txBox="1">
            <a:spLocks noChangeArrowheads="1"/>
          </p:cNvSpPr>
          <p:nvPr/>
        </p:nvSpPr>
        <p:spPr bwMode="auto">
          <a:xfrm>
            <a:off x="7618413" y="4954588"/>
            <a:ext cx="1397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>
                <a:solidFill>
                  <a:srgbClr val="660033"/>
                </a:solidFill>
              </a:rPr>
              <a:t>Decreased peripheral muscle uptake</a:t>
            </a:r>
          </a:p>
        </p:txBody>
      </p:sp>
      <p:grpSp>
        <p:nvGrpSpPr>
          <p:cNvPr id="274" name="Group 107"/>
          <p:cNvGrpSpPr>
            <a:grpSpLocks/>
          </p:cNvGrpSpPr>
          <p:nvPr/>
        </p:nvGrpSpPr>
        <p:grpSpPr bwMode="auto">
          <a:xfrm>
            <a:off x="7319963" y="5868988"/>
            <a:ext cx="1793875" cy="561975"/>
            <a:chOff x="7832751" y="5866267"/>
            <a:chExt cx="1886687" cy="563601"/>
          </a:xfrm>
        </p:grpSpPr>
        <p:sp>
          <p:nvSpPr>
            <p:cNvPr id="275" name="TextBox 38"/>
            <p:cNvSpPr txBox="1">
              <a:spLocks noChangeArrowheads="1"/>
            </p:cNvSpPr>
            <p:nvPr/>
          </p:nvSpPr>
          <p:spPr bwMode="auto">
            <a:xfrm>
              <a:off x="7832751" y="5866267"/>
              <a:ext cx="1878076" cy="307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ts val="1575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600" b="1">
                  <a:solidFill>
                    <a:srgbClr val="660033"/>
                  </a:solidFill>
                </a:rPr>
                <a:t>      </a:t>
              </a:r>
              <a:r>
                <a:rPr lang="en-US" altLang="en-US" sz="1800" b="1">
                  <a:solidFill>
                    <a:srgbClr val="660033"/>
                  </a:solidFill>
                </a:rPr>
                <a:t>4. Adipose</a:t>
              </a:r>
              <a:endParaRPr lang="en-US" altLang="en-US" sz="2000" b="1">
                <a:solidFill>
                  <a:srgbClr val="660033"/>
                </a:solidFill>
              </a:endParaRPr>
            </a:p>
          </p:txBody>
        </p:sp>
        <p:sp>
          <p:nvSpPr>
            <p:cNvPr id="276" name="TextBox 53"/>
            <p:cNvSpPr txBox="1">
              <a:spLocks noChangeArrowheads="1"/>
            </p:cNvSpPr>
            <p:nvPr/>
          </p:nvSpPr>
          <p:spPr bwMode="auto">
            <a:xfrm>
              <a:off x="8197710" y="6132351"/>
              <a:ext cx="1521728" cy="29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lnSpc>
                  <a:spcPts val="1575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solidFill>
                    <a:srgbClr val="660033"/>
                  </a:solidFill>
                </a:rPr>
                <a:t>Increased lipolysis</a:t>
              </a:r>
            </a:p>
          </p:txBody>
        </p:sp>
      </p:grpSp>
      <p:grpSp>
        <p:nvGrpSpPr>
          <p:cNvPr id="277" name="Group 99"/>
          <p:cNvGrpSpPr>
            <a:grpSpLocks/>
          </p:cNvGrpSpPr>
          <p:nvPr/>
        </p:nvGrpSpPr>
        <p:grpSpPr bwMode="auto">
          <a:xfrm>
            <a:off x="7292970" y="808040"/>
            <a:ext cx="1851031" cy="1352105"/>
            <a:chOff x="7430849" y="1284179"/>
            <a:chExt cx="2094697" cy="1129062"/>
          </a:xfrm>
        </p:grpSpPr>
        <p:sp>
          <p:nvSpPr>
            <p:cNvPr id="278" name="Rectangle 36"/>
            <p:cNvSpPr>
              <a:spLocks noChangeArrowheads="1"/>
            </p:cNvSpPr>
            <p:nvPr/>
          </p:nvSpPr>
          <p:spPr bwMode="auto">
            <a:xfrm>
              <a:off x="7639858" y="1565122"/>
              <a:ext cx="1885688" cy="848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solidFill>
                    <a:schemeClr val="accent6">
                      <a:lumMod val="75000"/>
                    </a:schemeClr>
                  </a:solidFill>
                </a:rPr>
                <a:t>Increased  appetite</a:t>
              </a:r>
            </a:p>
            <a:p>
              <a:pPr marL="117475" indent="-117475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  <a:r>
                <a:rPr lang="en-US" altLang="en-US" sz="1200" dirty="0" smtClean="0">
                  <a:solidFill>
                    <a:schemeClr val="accent6">
                      <a:lumMod val="75000"/>
                    </a:schemeClr>
                  </a:solidFill>
                </a:rPr>
                <a:t>ecreased morning dopamine surge</a:t>
              </a:r>
            </a:p>
            <a:p>
              <a:pPr marL="111125" indent="-111125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solidFill>
                    <a:schemeClr val="accent6">
                      <a:lumMod val="75000"/>
                    </a:schemeClr>
                  </a:solidFill>
                </a:rPr>
                <a:t>Increased sympathetic tone </a:t>
              </a:r>
              <a:endParaRPr lang="en-US" altLang="en-US" sz="1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79" name="Rectangle 54"/>
            <p:cNvSpPr>
              <a:spLocks noChangeArrowheads="1"/>
            </p:cNvSpPr>
            <p:nvPr/>
          </p:nvSpPr>
          <p:spPr bwMode="auto">
            <a:xfrm>
              <a:off x="7430849" y="1284179"/>
              <a:ext cx="1480165" cy="308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chemeClr val="tx2">
                      <a:lumMod val="75000"/>
                    </a:schemeClr>
                  </a:solidFill>
                </a:rPr>
                <a:t>7. Brain</a:t>
              </a:r>
            </a:p>
          </p:txBody>
        </p:sp>
      </p:grpSp>
      <p:pic>
        <p:nvPicPr>
          <p:cNvPr id="280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1436688"/>
            <a:ext cx="603250" cy="552450"/>
          </a:xfrm>
          <a:prstGeom prst="rect">
            <a:avLst/>
          </a:prstGeom>
          <a:noFill/>
          <a:ln w="41275">
            <a:solidFill>
              <a:srgbClr val="AC4A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1" name="Group 16"/>
          <p:cNvGrpSpPr>
            <a:grpSpLocks noChangeAspect="1"/>
          </p:cNvGrpSpPr>
          <p:nvPr/>
        </p:nvGrpSpPr>
        <p:grpSpPr bwMode="auto">
          <a:xfrm>
            <a:off x="1565275" y="5233988"/>
            <a:ext cx="679450" cy="614362"/>
            <a:chOff x="3207621" y="1798530"/>
            <a:chExt cx="901978" cy="947133"/>
          </a:xfrm>
        </p:grpSpPr>
        <p:sp>
          <p:nvSpPr>
            <p:cNvPr id="282" name="Oval 281"/>
            <p:cNvSpPr/>
            <p:nvPr/>
          </p:nvSpPr>
          <p:spPr>
            <a:xfrm>
              <a:off x="3260307" y="1920899"/>
              <a:ext cx="849292" cy="736659"/>
            </a:xfrm>
            <a:prstGeom prst="ellipse">
              <a:avLst/>
            </a:prstGeom>
            <a:solidFill>
              <a:srgbClr val="EB6E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pic>
          <p:nvPicPr>
            <p:cNvPr id="283" name="Picture 282" descr="http://www.clker.com/cliparts/W/H/C/H/K/x/stomach-hi.png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7621" y="1798530"/>
              <a:ext cx="894779" cy="947133"/>
            </a:xfrm>
            <a:prstGeom prst="rect">
              <a:avLst/>
            </a:prstGeom>
            <a:noFill/>
            <a:extLst/>
          </p:spPr>
        </p:pic>
      </p:grpSp>
      <p:sp>
        <p:nvSpPr>
          <p:cNvPr id="284" name="TextBox 19"/>
          <p:cNvSpPr txBox="1">
            <a:spLocks noChangeArrowheads="1"/>
          </p:cNvSpPr>
          <p:nvPr/>
        </p:nvSpPr>
        <p:spPr bwMode="auto">
          <a:xfrm>
            <a:off x="176213" y="830263"/>
            <a:ext cx="22733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17375E"/>
                </a:solidFill>
              </a:rPr>
              <a:t> </a:t>
            </a:r>
            <a:r>
              <a:rPr lang="en-US" altLang="en-US" sz="1800" b="1" dirty="0">
                <a:solidFill>
                  <a:srgbClr val="17375E"/>
                </a:solidFill>
              </a:rPr>
              <a:t>8. Colon/Biome</a:t>
            </a:r>
          </a:p>
        </p:txBody>
      </p:sp>
      <p:sp>
        <p:nvSpPr>
          <p:cNvPr id="285" name="TextBox 20"/>
          <p:cNvSpPr txBox="1">
            <a:spLocks noChangeArrowheads="1"/>
          </p:cNvSpPr>
          <p:nvPr/>
        </p:nvSpPr>
        <p:spPr bwMode="auto">
          <a:xfrm>
            <a:off x="146268" y="1098768"/>
            <a:ext cx="2355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CC6600"/>
                </a:solidFill>
              </a:rPr>
              <a:t>Abnormal-microbiota;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CC6600"/>
                </a:solidFill>
              </a:rPr>
              <a:t>possible </a:t>
            </a:r>
            <a:r>
              <a:rPr lang="en-US" altLang="en-US" sz="1200" dirty="0" smtClean="0">
                <a:solidFill>
                  <a:srgbClr val="CC6600"/>
                </a:solidFill>
              </a:rPr>
              <a:t>decreased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solidFill>
                  <a:srgbClr val="CC6600"/>
                </a:solidFill>
              </a:rPr>
              <a:t>GLP-1 secretion</a:t>
            </a:r>
            <a:endParaRPr lang="en-US" altLang="en-US" sz="1200" dirty="0">
              <a:solidFill>
                <a:srgbClr val="CC6600"/>
              </a:solidFill>
            </a:endParaRPr>
          </a:p>
        </p:txBody>
      </p:sp>
      <p:sp>
        <p:nvSpPr>
          <p:cNvPr id="286" name="TextBox 22"/>
          <p:cNvSpPr txBox="1">
            <a:spLocks noChangeArrowheads="1"/>
          </p:cNvSpPr>
          <p:nvPr/>
        </p:nvSpPr>
        <p:spPr bwMode="auto">
          <a:xfrm>
            <a:off x="185738" y="4946650"/>
            <a:ext cx="16192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8000"/>
                </a:solidFill>
              </a:rPr>
              <a:t>10. Stomach/</a:t>
            </a:r>
          </a:p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8000"/>
                </a:solidFill>
              </a:rPr>
              <a:t>Small intestine</a:t>
            </a:r>
          </a:p>
        </p:txBody>
      </p:sp>
      <p:sp>
        <p:nvSpPr>
          <p:cNvPr id="287" name="TextBox 23"/>
          <p:cNvSpPr txBox="1">
            <a:spLocks noChangeArrowheads="1"/>
          </p:cNvSpPr>
          <p:nvPr/>
        </p:nvSpPr>
        <p:spPr bwMode="auto">
          <a:xfrm>
            <a:off x="187325" y="5591175"/>
            <a:ext cx="145097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425"/>
              </a:lnSpc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solidFill>
                  <a:srgbClr val="CC6600"/>
                </a:solidFill>
              </a:rPr>
              <a:t>Increased rate </a:t>
            </a:r>
            <a:r>
              <a:rPr lang="en-US" altLang="en-US" sz="1200" dirty="0">
                <a:solidFill>
                  <a:srgbClr val="CC6600"/>
                </a:solidFill>
              </a:rPr>
              <a:t>of  glucose absorption</a:t>
            </a:r>
          </a:p>
        </p:txBody>
      </p:sp>
      <p:sp>
        <p:nvSpPr>
          <p:cNvPr id="288" name="TextBox 287"/>
          <p:cNvSpPr txBox="1"/>
          <p:nvPr/>
        </p:nvSpPr>
        <p:spPr>
          <a:xfrm>
            <a:off x="1020763" y="4122738"/>
            <a:ext cx="1100137" cy="37623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b="1" dirty="0" smtClean="0">
                <a:solidFill>
                  <a:srgbClr val="008000"/>
                </a:solidFill>
              </a:rPr>
              <a:t>↓Amylin</a:t>
            </a:r>
          </a:p>
        </p:txBody>
      </p:sp>
      <p:cxnSp>
        <p:nvCxnSpPr>
          <p:cNvPr id="289" name="Straight Arrow Connector 288"/>
          <p:cNvCxnSpPr/>
          <p:nvPr/>
        </p:nvCxnSpPr>
        <p:spPr>
          <a:xfrm flipH="1">
            <a:off x="2063750" y="2890838"/>
            <a:ext cx="960438" cy="1168400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0" name="Round Same Side Corner Rectangle 289"/>
          <p:cNvSpPr/>
          <p:nvPr/>
        </p:nvSpPr>
        <p:spPr>
          <a:xfrm rot="10800000">
            <a:off x="3097212" y="875574"/>
            <a:ext cx="2840037" cy="2056538"/>
          </a:xfrm>
          <a:prstGeom prst="round2Same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1" name="TextBox 290"/>
          <p:cNvSpPr txBox="1"/>
          <p:nvPr/>
        </p:nvSpPr>
        <p:spPr>
          <a:xfrm>
            <a:off x="3186113" y="1549400"/>
            <a:ext cx="2352675" cy="658813"/>
          </a:xfrm>
          <a:prstGeom prst="rect">
            <a:avLst/>
          </a:prstGeom>
          <a:noFill/>
          <a:ln w="38100" cmpd="sng"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75" b="1" dirty="0" smtClean="0">
                <a:solidFill>
                  <a:prstClr val="black"/>
                </a:solidFill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prstClr val="black"/>
                </a:solidFill>
              </a:rPr>
              <a:t>                   </a:t>
            </a:r>
            <a:r>
              <a:rPr lang="en-US" sz="2400" b="1" dirty="0" smtClean="0">
                <a:solidFill>
                  <a:prstClr val="black"/>
                </a:solidFill>
              </a:rPr>
              <a:t>Insulin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292" name="Down Arrow 291"/>
          <p:cNvSpPr/>
          <p:nvPr/>
        </p:nvSpPr>
        <p:spPr>
          <a:xfrm>
            <a:off x="3933825" y="1889125"/>
            <a:ext cx="215900" cy="25558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3" name="TextBox 64"/>
          <p:cNvSpPr txBox="1">
            <a:spLocks noChangeArrowheads="1"/>
          </p:cNvSpPr>
          <p:nvPr/>
        </p:nvSpPr>
        <p:spPr bwMode="auto">
          <a:xfrm>
            <a:off x="3371850" y="2203450"/>
            <a:ext cx="2352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8000"/>
                </a:solidFill>
              </a:rPr>
              <a:t>FINAL COMMON      DENOMINATOR</a:t>
            </a:r>
          </a:p>
        </p:txBody>
      </p:sp>
      <p:sp>
        <p:nvSpPr>
          <p:cNvPr id="294" name="Down Arrow 293"/>
          <p:cNvSpPr/>
          <p:nvPr/>
        </p:nvSpPr>
        <p:spPr>
          <a:xfrm>
            <a:off x="4505325" y="2947988"/>
            <a:ext cx="123825" cy="1970087"/>
          </a:xfrm>
          <a:prstGeom prst="downArrow">
            <a:avLst>
              <a:gd name="adj1" fmla="val 29129"/>
              <a:gd name="adj2" fmla="val 79711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95" name="Straight Arrow Connector 294"/>
          <p:cNvCxnSpPr/>
          <p:nvPr/>
        </p:nvCxnSpPr>
        <p:spPr>
          <a:xfrm>
            <a:off x="5289550" y="2932113"/>
            <a:ext cx="0" cy="280987"/>
          </a:xfrm>
          <a:prstGeom prst="straightConnector1">
            <a:avLst/>
          </a:prstGeom>
          <a:ln w="28575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6" name="TextBox 295"/>
          <p:cNvSpPr txBox="1"/>
          <p:nvPr/>
        </p:nvSpPr>
        <p:spPr>
          <a:xfrm>
            <a:off x="3054350" y="3273425"/>
            <a:ext cx="1463675" cy="620713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en-US" sz="1900" b="1" dirty="0">
                <a:solidFill>
                  <a:srgbClr val="008000"/>
                </a:solidFill>
              </a:rPr>
              <a:t>2. </a:t>
            </a:r>
            <a:r>
              <a:rPr lang="en-US" altLang="en-US" b="1" dirty="0" smtClean="0">
                <a:solidFill>
                  <a:srgbClr val="008000"/>
                </a:solidFill>
              </a:rPr>
              <a:t>↓Incretin   </a:t>
            </a:r>
          </a:p>
          <a:p>
            <a:pPr eaLnBrk="1" hangingPunct="1">
              <a:lnSpc>
                <a:spcPts val="2000"/>
              </a:lnSpc>
              <a:defRPr/>
            </a:pPr>
            <a:r>
              <a:rPr lang="en-US" altLang="en-US" b="1" dirty="0" smtClean="0">
                <a:solidFill>
                  <a:srgbClr val="008000"/>
                </a:solidFill>
              </a:rPr>
              <a:t>       effect</a:t>
            </a:r>
          </a:p>
        </p:txBody>
      </p:sp>
      <p:cxnSp>
        <p:nvCxnSpPr>
          <p:cNvPr id="297" name="Straight Arrow Connector 296"/>
          <p:cNvCxnSpPr/>
          <p:nvPr/>
        </p:nvCxnSpPr>
        <p:spPr>
          <a:xfrm>
            <a:off x="3856038" y="4059238"/>
            <a:ext cx="0" cy="668337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Straight Arrow Connector 297"/>
          <p:cNvCxnSpPr/>
          <p:nvPr/>
        </p:nvCxnSpPr>
        <p:spPr>
          <a:xfrm>
            <a:off x="3844925" y="2921000"/>
            <a:ext cx="0" cy="292100"/>
          </a:xfrm>
          <a:prstGeom prst="straightConnector1">
            <a:avLst/>
          </a:prstGeom>
          <a:ln w="28575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99" name="Group 93"/>
          <p:cNvGrpSpPr>
            <a:grpSpLocks/>
          </p:cNvGrpSpPr>
          <p:nvPr/>
        </p:nvGrpSpPr>
        <p:grpSpPr bwMode="auto">
          <a:xfrm>
            <a:off x="4449763" y="5492750"/>
            <a:ext cx="247650" cy="384175"/>
            <a:chOff x="-3379684" y="3810156"/>
            <a:chExt cx="341281" cy="447330"/>
          </a:xfrm>
        </p:grpSpPr>
        <p:cxnSp>
          <p:nvCxnSpPr>
            <p:cNvPr id="300" name="Straight Arrow Connector 299"/>
            <p:cNvCxnSpPr/>
            <p:nvPr/>
          </p:nvCxnSpPr>
          <p:spPr>
            <a:xfrm>
              <a:off x="-3379684" y="3836035"/>
              <a:ext cx="0" cy="421451"/>
            </a:xfrm>
            <a:prstGeom prst="straightConnector1">
              <a:avLst/>
            </a:prstGeom>
            <a:ln w="25400">
              <a:solidFill>
                <a:srgbClr val="00800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1" name="Straight Arrow Connector 300"/>
            <p:cNvCxnSpPr/>
            <p:nvPr/>
          </p:nvCxnSpPr>
          <p:spPr>
            <a:xfrm flipV="1">
              <a:off x="-3038403" y="3810156"/>
              <a:ext cx="0" cy="425148"/>
            </a:xfrm>
            <a:prstGeom prst="straightConnector1">
              <a:avLst/>
            </a:prstGeom>
            <a:ln w="25400">
              <a:solidFill>
                <a:srgbClr val="00800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2" name="Group 96"/>
          <p:cNvGrpSpPr>
            <a:grpSpLocks/>
          </p:cNvGrpSpPr>
          <p:nvPr/>
        </p:nvGrpSpPr>
        <p:grpSpPr bwMode="auto">
          <a:xfrm rot="5400000">
            <a:off x="6330950" y="1382713"/>
            <a:ext cx="190500" cy="514350"/>
            <a:chOff x="-3379684" y="3832548"/>
            <a:chExt cx="341281" cy="424938"/>
          </a:xfrm>
        </p:grpSpPr>
        <p:cxnSp>
          <p:nvCxnSpPr>
            <p:cNvPr id="303" name="Straight Arrow Connector 302"/>
            <p:cNvCxnSpPr/>
            <p:nvPr/>
          </p:nvCxnSpPr>
          <p:spPr>
            <a:xfrm>
              <a:off x="-3413813" y="3879763"/>
              <a:ext cx="0" cy="421003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4" name="Straight Arrow Connector 303"/>
            <p:cNvCxnSpPr/>
            <p:nvPr/>
          </p:nvCxnSpPr>
          <p:spPr>
            <a:xfrm flipV="1">
              <a:off x="-3072531" y="3848286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5" name="Group 100"/>
          <p:cNvGrpSpPr>
            <a:grpSpLocks/>
          </p:cNvGrpSpPr>
          <p:nvPr/>
        </p:nvGrpSpPr>
        <p:grpSpPr bwMode="auto">
          <a:xfrm rot="7069150">
            <a:off x="6214269" y="2404269"/>
            <a:ext cx="209550" cy="474662"/>
            <a:chOff x="-3380325" y="3835275"/>
            <a:chExt cx="233372" cy="424937"/>
          </a:xfrm>
        </p:grpSpPr>
        <p:cxnSp>
          <p:nvCxnSpPr>
            <p:cNvPr id="306" name="Straight Arrow Connector 305"/>
            <p:cNvCxnSpPr/>
            <p:nvPr/>
          </p:nvCxnSpPr>
          <p:spPr>
            <a:xfrm>
              <a:off x="-3380320" y="3836281"/>
              <a:ext cx="0" cy="420674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7" name="Straight Arrow Connector 306"/>
            <p:cNvCxnSpPr/>
            <p:nvPr/>
          </p:nvCxnSpPr>
          <p:spPr>
            <a:xfrm flipV="1">
              <a:off x="-3147371" y="3835771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8" name="Group 103"/>
          <p:cNvGrpSpPr>
            <a:grpSpLocks/>
          </p:cNvGrpSpPr>
          <p:nvPr/>
        </p:nvGrpSpPr>
        <p:grpSpPr bwMode="auto">
          <a:xfrm rot="9244169">
            <a:off x="7446963" y="2112963"/>
            <a:ext cx="190500" cy="571500"/>
            <a:chOff x="-3379684" y="3832548"/>
            <a:chExt cx="341281" cy="424938"/>
          </a:xfrm>
        </p:grpSpPr>
        <p:cxnSp>
          <p:nvCxnSpPr>
            <p:cNvPr id="309" name="Straight Arrow Connector 308"/>
            <p:cNvCxnSpPr/>
            <p:nvPr/>
          </p:nvCxnSpPr>
          <p:spPr>
            <a:xfrm>
              <a:off x="-3373955" y="3851504"/>
              <a:ext cx="0" cy="420216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0" name="Straight Arrow Connector 309"/>
            <p:cNvCxnSpPr/>
            <p:nvPr/>
          </p:nvCxnSpPr>
          <p:spPr>
            <a:xfrm flipV="1">
              <a:off x="-3038594" y="3832820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1" name="Group 108"/>
          <p:cNvGrpSpPr>
            <a:grpSpLocks/>
          </p:cNvGrpSpPr>
          <p:nvPr/>
        </p:nvGrpSpPr>
        <p:grpSpPr bwMode="auto">
          <a:xfrm rot="5400000">
            <a:off x="2549525" y="1382713"/>
            <a:ext cx="190500" cy="514350"/>
            <a:chOff x="-3379684" y="3832548"/>
            <a:chExt cx="341281" cy="424938"/>
          </a:xfrm>
        </p:grpSpPr>
        <p:cxnSp>
          <p:nvCxnSpPr>
            <p:cNvPr id="312" name="Straight Arrow Connector 311"/>
            <p:cNvCxnSpPr/>
            <p:nvPr/>
          </p:nvCxnSpPr>
          <p:spPr>
            <a:xfrm>
              <a:off x="-3413813" y="3879763"/>
              <a:ext cx="0" cy="421003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3" name="Straight Arrow Connector 312"/>
            <p:cNvCxnSpPr/>
            <p:nvPr/>
          </p:nvCxnSpPr>
          <p:spPr>
            <a:xfrm flipV="1">
              <a:off x="-3072531" y="3848286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4" name="Group 111"/>
          <p:cNvGrpSpPr>
            <a:grpSpLocks/>
          </p:cNvGrpSpPr>
          <p:nvPr/>
        </p:nvGrpSpPr>
        <p:grpSpPr bwMode="auto">
          <a:xfrm rot="4129290">
            <a:off x="2420144" y="1943894"/>
            <a:ext cx="184150" cy="852488"/>
            <a:chOff x="-3379684" y="3832548"/>
            <a:chExt cx="341281" cy="424938"/>
          </a:xfrm>
        </p:grpSpPr>
        <p:cxnSp>
          <p:nvCxnSpPr>
            <p:cNvPr id="315" name="Straight Arrow Connector 314"/>
            <p:cNvCxnSpPr/>
            <p:nvPr/>
          </p:nvCxnSpPr>
          <p:spPr>
            <a:xfrm>
              <a:off x="-3394545" y="3827501"/>
              <a:ext cx="0" cy="420981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6" name="Straight Arrow Connector 315"/>
            <p:cNvCxnSpPr/>
            <p:nvPr/>
          </p:nvCxnSpPr>
          <p:spPr>
            <a:xfrm flipV="1">
              <a:off x="-3039644" y="3833228"/>
              <a:ext cx="0" cy="424938"/>
            </a:xfrm>
            <a:prstGeom prst="straightConnector1">
              <a:avLst/>
            </a:prstGeom>
            <a:ln w="25400">
              <a:solidFill>
                <a:srgbClr val="000090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17" name="Straight Arrow Connector 316"/>
          <p:cNvCxnSpPr/>
          <p:nvPr/>
        </p:nvCxnSpPr>
        <p:spPr>
          <a:xfrm>
            <a:off x="1543050" y="4621213"/>
            <a:ext cx="261938" cy="419100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8" name="TextBox 317"/>
          <p:cNvSpPr txBox="1"/>
          <p:nvPr/>
        </p:nvSpPr>
        <p:spPr>
          <a:xfrm>
            <a:off x="4768850" y="4232275"/>
            <a:ext cx="1265238" cy="376238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1600" b="1" dirty="0" smtClean="0">
                <a:solidFill>
                  <a:srgbClr val="008000"/>
                </a:solidFill>
              </a:rPr>
              <a:t>↑ Glucagon</a:t>
            </a:r>
          </a:p>
        </p:txBody>
      </p:sp>
      <p:sp>
        <p:nvSpPr>
          <p:cNvPr id="319" name="TextBox 318"/>
          <p:cNvSpPr txBox="1"/>
          <p:nvPr/>
        </p:nvSpPr>
        <p:spPr>
          <a:xfrm>
            <a:off x="4752975" y="3268663"/>
            <a:ext cx="1265238" cy="584200"/>
          </a:xfrm>
          <a:prstGeom prst="flowChartAlternateProcess">
            <a:avLst/>
          </a:prstGeom>
          <a:noFill/>
          <a:ln w="222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2000"/>
              </a:lnSpc>
              <a:defRPr/>
            </a:pPr>
            <a:r>
              <a:rPr lang="en-US" altLang="en-US" sz="1900" b="1" smtClean="0">
                <a:solidFill>
                  <a:srgbClr val="008000"/>
                </a:solidFill>
              </a:rPr>
              <a:t>3</a:t>
            </a:r>
            <a:r>
              <a:rPr lang="en-US" altLang="en-US" sz="1600" b="1" smtClean="0">
                <a:solidFill>
                  <a:srgbClr val="008000"/>
                </a:solidFill>
              </a:rPr>
              <a:t>. </a:t>
            </a:r>
            <a:r>
              <a:rPr lang="en-US" altLang="en-US" sz="1800" b="1" smtClean="0">
                <a:solidFill>
                  <a:srgbClr val="008000"/>
                </a:solidFill>
              </a:rPr>
              <a:t>α-cell</a:t>
            </a:r>
          </a:p>
          <a:p>
            <a:pPr eaLnBrk="1" hangingPunct="1">
              <a:lnSpc>
                <a:spcPts val="2000"/>
              </a:lnSpc>
              <a:defRPr/>
            </a:pPr>
            <a:r>
              <a:rPr lang="en-US" altLang="en-US" sz="1800" b="1" smtClean="0">
                <a:solidFill>
                  <a:srgbClr val="008000"/>
                </a:solidFill>
              </a:rPr>
              <a:t>      defect</a:t>
            </a:r>
          </a:p>
        </p:txBody>
      </p:sp>
      <p:sp>
        <p:nvSpPr>
          <p:cNvPr id="320" name="TextBox 21"/>
          <p:cNvSpPr>
            <a:spLocks noChangeArrowheads="1"/>
          </p:cNvSpPr>
          <p:nvPr/>
        </p:nvSpPr>
        <p:spPr bwMode="auto">
          <a:xfrm>
            <a:off x="-120650" y="2203450"/>
            <a:ext cx="2119313" cy="952500"/>
          </a:xfrm>
          <a:prstGeom prst="flowChartAlternateProcess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6688" indent="-1666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17375E"/>
                </a:solidFill>
              </a:rPr>
              <a:t>9.  Immune</a:t>
            </a:r>
          </a:p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 err="1">
                <a:solidFill>
                  <a:srgbClr val="17375E"/>
                </a:solidFill>
              </a:rPr>
              <a:t>Dysregulation</a:t>
            </a:r>
            <a:r>
              <a:rPr lang="en-US" altLang="en-US" sz="1800" b="1" dirty="0">
                <a:solidFill>
                  <a:srgbClr val="17375E"/>
                </a:solidFill>
              </a:rPr>
              <a:t>/</a:t>
            </a:r>
          </a:p>
          <a:p>
            <a:pPr algn="r"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17375E"/>
                </a:solidFill>
              </a:rPr>
              <a:t>Inflammation</a:t>
            </a:r>
          </a:p>
        </p:txBody>
      </p:sp>
      <p:sp>
        <p:nvSpPr>
          <p:cNvPr id="321" name="Flowchart: Alternate Process 320"/>
          <p:cNvSpPr/>
          <p:nvPr/>
        </p:nvSpPr>
        <p:spPr>
          <a:xfrm>
            <a:off x="3257550" y="5013325"/>
            <a:ext cx="2695575" cy="409575"/>
          </a:xfrm>
          <a:prstGeom prst="flowChartAlternateProcess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22" name="Straight Arrow Connector 321"/>
          <p:cNvCxnSpPr/>
          <p:nvPr/>
        </p:nvCxnSpPr>
        <p:spPr>
          <a:xfrm>
            <a:off x="2271713" y="4543425"/>
            <a:ext cx="841375" cy="619125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3" name="TextBox 106"/>
          <p:cNvSpPr txBox="1">
            <a:spLocks noChangeArrowheads="1"/>
          </p:cNvSpPr>
          <p:nvPr/>
        </p:nvSpPr>
        <p:spPr bwMode="auto">
          <a:xfrm>
            <a:off x="6862763" y="3022600"/>
            <a:ext cx="2205037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ts val="1575"/>
              </a:lnSpc>
              <a:spcBef>
                <a:spcPct val="0"/>
              </a:spcBef>
              <a:buFontTx/>
              <a:buNone/>
            </a:pPr>
            <a:r>
              <a:rPr lang="en-US" altLang="en-US" sz="1600" b="1" i="1">
                <a:solidFill>
                  <a:srgbClr val="660033"/>
                </a:solidFill>
              </a:rPr>
              <a:t>INSULIN RESISTANCE</a:t>
            </a:r>
          </a:p>
        </p:txBody>
      </p:sp>
      <p:grpSp>
        <p:nvGrpSpPr>
          <p:cNvPr id="324" name="Group 87"/>
          <p:cNvGrpSpPr>
            <a:grpSpLocks noChangeAspect="1"/>
          </p:cNvGrpSpPr>
          <p:nvPr/>
        </p:nvGrpSpPr>
        <p:grpSpPr bwMode="auto">
          <a:xfrm>
            <a:off x="1036638" y="3171825"/>
            <a:ext cx="581025" cy="519113"/>
            <a:chOff x="2031362" y="4464998"/>
            <a:chExt cx="1061811" cy="991954"/>
          </a:xfrm>
        </p:grpSpPr>
        <p:pic>
          <p:nvPicPr>
            <p:cNvPr id="325" name="Picture 324"/>
            <p:cNvPicPr>
              <a:picLocks noChangeAspect="1"/>
            </p:cNvPicPr>
            <p:nvPr/>
          </p:nvPicPr>
          <p:blipFill>
            <a:blip r:embed="rId9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031362" y="4464998"/>
              <a:ext cx="1061811" cy="991954"/>
            </a:xfrm>
            <a:prstGeom prst="rect">
              <a:avLst/>
            </a:prstGeom>
            <a:ln w="41275">
              <a:solidFill>
                <a:srgbClr val="9B460D"/>
              </a:solidFill>
            </a:ln>
          </p:spPr>
        </p:pic>
        <p:sp>
          <p:nvSpPr>
            <p:cNvPr id="326" name="Oval 325"/>
            <p:cNvSpPr/>
            <p:nvPr/>
          </p:nvSpPr>
          <p:spPr>
            <a:xfrm>
              <a:off x="2304068" y="4589372"/>
              <a:ext cx="507696" cy="546029"/>
            </a:xfrm>
            <a:prstGeom prst="ellipse">
              <a:avLst/>
            </a:prstGeom>
            <a:noFill/>
            <a:ln w="41275">
              <a:solidFill>
                <a:srgbClr val="9B46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327" name="Oval 326"/>
            <p:cNvSpPr/>
            <p:nvPr/>
          </p:nvSpPr>
          <p:spPr>
            <a:xfrm>
              <a:off x="2440419" y="4895754"/>
              <a:ext cx="121847" cy="115273"/>
            </a:xfrm>
            <a:prstGeom prst="ellipse">
              <a:avLst/>
            </a:prstGeom>
            <a:noFill/>
            <a:ln w="41275">
              <a:solidFill>
                <a:srgbClr val="9B46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cxnSp>
        <p:nvCxnSpPr>
          <p:cNvPr id="328" name="Straight Arrow Connector 327"/>
          <p:cNvCxnSpPr/>
          <p:nvPr/>
        </p:nvCxnSpPr>
        <p:spPr>
          <a:xfrm flipV="1">
            <a:off x="2452688" y="5276850"/>
            <a:ext cx="663575" cy="50800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9" name="Straight Arrow Connector 328"/>
          <p:cNvCxnSpPr/>
          <p:nvPr/>
        </p:nvCxnSpPr>
        <p:spPr>
          <a:xfrm>
            <a:off x="5289550" y="3879850"/>
            <a:ext cx="0" cy="274638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0" name="Straight Arrow Connector 329"/>
          <p:cNvCxnSpPr/>
          <p:nvPr/>
        </p:nvCxnSpPr>
        <p:spPr>
          <a:xfrm>
            <a:off x="5297488" y="4583113"/>
            <a:ext cx="0" cy="274637"/>
          </a:xfrm>
          <a:prstGeom prst="straightConnector1">
            <a:avLst/>
          </a:prstGeom>
          <a:ln w="25400">
            <a:solidFill>
              <a:srgbClr val="008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31" name="Group 330"/>
          <p:cNvGrpSpPr/>
          <p:nvPr/>
        </p:nvGrpSpPr>
        <p:grpSpPr>
          <a:xfrm>
            <a:off x="6700838" y="5756944"/>
            <a:ext cx="882650" cy="884237"/>
            <a:chOff x="6700838" y="5538788"/>
            <a:chExt cx="882650" cy="884237"/>
          </a:xfrm>
        </p:grpSpPr>
        <p:pic>
          <p:nvPicPr>
            <p:cNvPr id="332" name="Picture 33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 bwMode="auto">
            <a:xfrm>
              <a:off x="6842125" y="5667375"/>
              <a:ext cx="588963" cy="608013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</p:pic>
        <p:sp>
          <p:nvSpPr>
            <p:cNvPr id="333" name="Donut 332"/>
            <p:cNvSpPr/>
            <p:nvPr/>
          </p:nvSpPr>
          <p:spPr bwMode="auto">
            <a:xfrm>
              <a:off x="6700838" y="5538788"/>
              <a:ext cx="882650" cy="884237"/>
            </a:xfrm>
            <a:prstGeom prst="donut">
              <a:avLst>
                <a:gd name="adj" fmla="val 17053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black"/>
                </a:solidFill>
              </a:endParaRPr>
            </a:p>
          </p:txBody>
        </p:sp>
        <p:sp>
          <p:nvSpPr>
            <p:cNvPr id="334" name="Donut 333"/>
            <p:cNvSpPr/>
            <p:nvPr/>
          </p:nvSpPr>
          <p:spPr bwMode="auto">
            <a:xfrm>
              <a:off x="6805613" y="5646738"/>
              <a:ext cx="661987" cy="644525"/>
            </a:xfrm>
            <a:prstGeom prst="donut">
              <a:avLst>
                <a:gd name="adj" fmla="val 7107"/>
              </a:avLst>
            </a:prstGeom>
            <a:solidFill>
              <a:srgbClr val="CC6600"/>
            </a:solidFill>
            <a:ln w="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black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54446" y="5534860"/>
            <a:ext cx="16348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Upregulation</a:t>
            </a:r>
            <a:r>
              <a:rPr lang="en-US" sz="1200" dirty="0" smtClean="0"/>
              <a:t> of SGLT-2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8187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7000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Logic for Combination therapy- Use least number of Agents that treat most number of mechanisms of hyperglycemia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4" name="Picture 3" descr="Screen Shot 2016-12-23 at 1.06.4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8990127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892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25215</TotalTime>
  <Words>579</Words>
  <Application>Microsoft Macintosh PowerPoint</Application>
  <PresentationFormat>On-screen Show (4:3)</PresentationFormat>
  <Paragraphs>110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MS PGothic</vt:lpstr>
      <vt:lpstr>ＭＳ Ｐゴシック</vt:lpstr>
      <vt:lpstr>Arial</vt:lpstr>
      <vt:lpstr>Office Theme</vt:lpstr>
      <vt:lpstr>1_Office Theme</vt:lpstr>
      <vt:lpstr>Pushback</vt:lpstr>
      <vt:lpstr>The β-Cell:  The ‘Final Common Denominator’</vt:lpstr>
      <vt:lpstr>PowerPoint Presentation</vt:lpstr>
      <vt:lpstr>PowerPoint Presentation</vt:lpstr>
      <vt:lpstr> The β-cell centric classification  allows for individualized care by identifying and treating  patient-specific etiologies  and mediating pathways of  hyperglycemia EGREGIOUS ELEVEN</vt:lpstr>
      <vt:lpstr>PowerPoint Presentation</vt:lpstr>
      <vt:lpstr>Logic for Combination therapy- Use least number of Agents that treat most number of mechanisms of hyperglycemia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907</cp:revision>
  <cp:lastPrinted>2014-04-01T12:35:45Z</cp:lastPrinted>
  <dcterms:created xsi:type="dcterms:W3CDTF">2014-11-05T16:03:03Z</dcterms:created>
  <dcterms:modified xsi:type="dcterms:W3CDTF">2017-07-10T11:22:52Z</dcterms:modified>
</cp:coreProperties>
</file>