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724" r:id="rId2"/>
    <p:sldId id="664" r:id="rId3"/>
    <p:sldId id="693" r:id="rId4"/>
    <p:sldId id="688" r:id="rId5"/>
    <p:sldId id="326" r:id="rId6"/>
    <p:sldId id="747" r:id="rId7"/>
    <p:sldId id="433" r:id="rId8"/>
    <p:sldId id="556" r:id="rId9"/>
    <p:sldId id="673" r:id="rId10"/>
    <p:sldId id="697" r:id="rId11"/>
    <p:sldId id="654" r:id="rId12"/>
    <p:sldId id="65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76"/>
    <a:srgbClr val="182B6E"/>
    <a:srgbClr val="260066"/>
    <a:srgbClr val="008000"/>
    <a:srgbClr val="FFFF00"/>
    <a:srgbClr val="0A11A2"/>
    <a:srgbClr val="000099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/>
    <p:restoredTop sz="93750" autoAdjust="0"/>
  </p:normalViewPr>
  <p:slideViewPr>
    <p:cSldViewPr snapToGrid="0" snapToObjects="1">
      <p:cViewPr>
        <p:scale>
          <a:sx n="108" d="100"/>
          <a:sy n="108" d="100"/>
        </p:scale>
        <p:origin x="256" y="-568"/>
      </p:cViewPr>
      <p:guideLst>
        <p:guide orient="horz" pos="2176"/>
        <p:guide pos="3240"/>
      </p:guideLst>
    </p:cSldViewPr>
  </p:slideViewPr>
  <p:outlineViewPr>
    <p:cViewPr>
      <p:scale>
        <a:sx n="33" d="100"/>
        <a:sy n="33" d="100"/>
      </p:scale>
      <p:origin x="-3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51168"/>
    </p:cViewPr>
  </p:sorterViewPr>
  <p:notesViewPr>
    <p:cSldViewPr snapToGrid="0" snapToObjects="1">
      <p:cViewPr varScale="1">
        <p:scale>
          <a:sx n="68" d="100"/>
          <a:sy n="68" d="100"/>
        </p:scale>
        <p:origin x="313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7/3/17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EFDA-1636-5C4E-9ED5-F3AAC161BA3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54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81038"/>
            <a:ext cx="4551362" cy="3413125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67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The four types of diabetes include: </a:t>
            </a:r>
          </a:p>
          <a:p>
            <a:pPr lvl="1"/>
            <a:r>
              <a:rPr lang="en-US" dirty="0"/>
              <a:t>The typical child with type 1 diabetes;</a:t>
            </a:r>
          </a:p>
          <a:p>
            <a:pPr lvl="1"/>
            <a:r>
              <a:rPr lang="en-US" dirty="0"/>
              <a:t>Early onset of type 2 diabetes, particularly in non-Caucasian groups;</a:t>
            </a:r>
          </a:p>
          <a:p>
            <a:pPr lvl="1"/>
            <a:r>
              <a:rPr lang="en-US" dirty="0"/>
              <a:t>An atypical form of diabetes sometimes with fluctuating insulin dependency, seen in African Americans; and</a:t>
            </a:r>
          </a:p>
          <a:p>
            <a:pPr lvl="1"/>
            <a:r>
              <a:rPr lang="en-US" dirty="0"/>
              <a:t>The very rare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maturity onset diabetes of youth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(MODY), which has been found to be related to identifiable genetic mutations, transmitted in an autosomal dominant pattern, and virtually always in Caucasians.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619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81038"/>
            <a:ext cx="4551362" cy="3413125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67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The four types of diabetes include: </a:t>
            </a:r>
          </a:p>
          <a:p>
            <a:pPr lvl="1"/>
            <a:r>
              <a:rPr lang="en-US" dirty="0"/>
              <a:t>The typical child with type 1 diabetes;</a:t>
            </a:r>
          </a:p>
          <a:p>
            <a:pPr lvl="1"/>
            <a:r>
              <a:rPr lang="en-US" dirty="0"/>
              <a:t>Early onset of type 2 diabetes, particularly in non-Caucasian groups;</a:t>
            </a:r>
          </a:p>
          <a:p>
            <a:pPr lvl="1"/>
            <a:r>
              <a:rPr lang="en-US" dirty="0"/>
              <a:t>An atypical form of diabetes sometimes with fluctuating insulin dependency, seen in African Americans; and</a:t>
            </a:r>
          </a:p>
          <a:p>
            <a:pPr lvl="1"/>
            <a:r>
              <a:rPr lang="en-US" dirty="0"/>
              <a:t>The very rare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maturity onset diabetes of youth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(MODY), which has been found to be related to identifiable genetic mutations, transmitted in an autosomal dominant pattern, and virtually always in Caucasians.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619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EFDA-1636-5C4E-9ED5-F3AAC161BA3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80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5B8D746E-09BB-964F-8876-8DC1E899C185}" type="slidenum">
              <a:rPr lang="en-US" sz="1200"/>
              <a:pPr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152235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5B8D746E-09BB-964F-8876-8DC1E899C185}" type="slidenum">
              <a:rPr lang="en-US" sz="1200"/>
              <a:pPr/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757247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7/3/17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11225"/>
            <a:ext cx="9144000" cy="2212605"/>
          </a:xfrm>
        </p:spPr>
        <p:txBody>
          <a:bodyPr>
            <a:noAutofit/>
          </a:bodyPr>
          <a:lstStyle/>
          <a:p>
            <a:pPr>
              <a:lnSpc>
                <a:spcPts val="41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A </a:t>
            </a:r>
            <a:r>
              <a:rPr lang="en-US" sz="4000" b="1" dirty="0">
                <a:solidFill>
                  <a:schemeClr val="bg1"/>
                </a:solidFill>
              </a:rPr>
              <a:t>Unifying Pathophysiologic Approach to The Complications of Diabetes in the Context of the Beta-cell Classification of Diabetes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b="1" i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r>
              <a:rPr lang="en-US" sz="4000" b="1" dirty="0" smtClean="0">
                <a:solidFill>
                  <a:schemeClr val="bg1"/>
                </a:solidFill>
              </a:rPr>
              <a:t/>
            </a:r>
            <a:br>
              <a:rPr lang="en-US" sz="4000" b="1" dirty="0" smtClean="0">
                <a:solidFill>
                  <a:schemeClr val="bg1"/>
                </a:solidFill>
              </a:rPr>
            </a:b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810580"/>
            <a:ext cx="9144000" cy="1458301"/>
          </a:xfrm>
        </p:spPr>
        <p:txBody>
          <a:bodyPr>
            <a:noAutofit/>
          </a:bodyPr>
          <a:lstStyle/>
          <a:p>
            <a:r>
              <a:rPr lang="en-US" sz="2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Stanley Schwartz MD, FACE, FACP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Affiliate, Main Line Health System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Emeritus, Clinical Associate Professor of Medicine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University of Pennsylvania</a:t>
            </a:r>
          </a:p>
          <a:p>
            <a:r>
              <a:rPr lang="en-US" sz="1800" dirty="0" err="1" smtClean="0">
                <a:solidFill>
                  <a:srgbClr val="FFFFFF"/>
                </a:solidFill>
              </a:rPr>
              <a:t>stschwar@gmail.com</a:t>
            </a:r>
            <a:endParaRPr lang="en-US" sz="7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0" y="2159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A Clinical-Translator’s  Point-of-View: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At the Interface of Patient Care and Basic Science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4434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31598"/>
            <a:ext cx="9144000" cy="2212605"/>
          </a:xfrm>
        </p:spPr>
        <p:txBody>
          <a:bodyPr>
            <a:noAutofit/>
          </a:bodyPr>
          <a:lstStyle/>
          <a:p>
            <a:pPr>
              <a:lnSpc>
                <a:spcPts val="4100"/>
              </a:lnSpc>
            </a:pPr>
            <a:r>
              <a:rPr lang="en-US" sz="2800" b="1" i="1" dirty="0" smtClean="0">
                <a:solidFill>
                  <a:srgbClr val="FFFF00"/>
                </a:solidFill>
              </a:rPr>
              <a:t>I was asked how to Diagnose  Diabetes Mellitus in Adults:</a:t>
            </a:r>
            <a:br>
              <a:rPr lang="en-US" sz="2800" b="1" i="1" dirty="0" smtClean="0">
                <a:solidFill>
                  <a:srgbClr val="FFFF00"/>
                </a:solidFill>
              </a:rPr>
            </a:br>
            <a:r>
              <a:rPr lang="en-US" sz="2800" b="1" i="1" dirty="0" smtClean="0">
                <a:solidFill>
                  <a:srgbClr val="FFFF00"/>
                </a:solidFill>
              </a:rPr>
              <a:t>Type 1, Type 2, LADA</a:t>
            </a:r>
            <a:r>
              <a:rPr lang="en-US" sz="2800" b="1" dirty="0" smtClean="0">
                <a:solidFill>
                  <a:srgbClr val="FFFF00"/>
                </a:solidFill>
              </a:rPr>
              <a:t/>
            </a:r>
            <a:br>
              <a:rPr lang="en-US" sz="2800" b="1" dirty="0" smtClean="0">
                <a:solidFill>
                  <a:srgbClr val="FFFF00"/>
                </a:solidFill>
              </a:rPr>
            </a:br>
            <a:r>
              <a:rPr lang="en-US" sz="2800" b="1" dirty="0" smtClean="0">
                <a:solidFill>
                  <a:srgbClr val="FFFF00"/>
                </a:solidFill>
              </a:rPr>
              <a:t>or,        Since we quickly noted</a:t>
            </a:r>
            <a:r>
              <a:rPr lang="en-US" sz="900" b="1" dirty="0" smtClean="0">
                <a:solidFill>
                  <a:srgbClr val="FFFF00"/>
                </a:solidFill>
              </a:rPr>
              <a:t/>
            </a:r>
            <a:br>
              <a:rPr lang="en-US" sz="9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FF"/>
                </a:solidFill>
              </a:rPr>
              <a:t>That Confusion Abounds,   Isn’t it</a:t>
            </a:r>
            <a:br>
              <a:rPr lang="en-US" sz="3600" b="1" dirty="0" smtClean="0">
                <a:solidFill>
                  <a:srgbClr val="FFFFFF"/>
                </a:solidFill>
              </a:rPr>
            </a:br>
            <a:r>
              <a:rPr lang="en-US" sz="3600" b="1" dirty="0" smtClean="0">
                <a:solidFill>
                  <a:srgbClr val="FFFFFF"/>
                </a:solidFill>
              </a:rPr>
              <a:t> </a:t>
            </a:r>
            <a:br>
              <a:rPr lang="en-US" sz="3600" b="1" dirty="0" smtClean="0">
                <a:solidFill>
                  <a:srgbClr val="FFFFFF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Time for A </a:t>
            </a:r>
            <a:r>
              <a:rPr lang="en-US" sz="3600" b="1" dirty="0">
                <a:solidFill>
                  <a:srgbClr val="FFFF00"/>
                </a:solidFill>
              </a:rPr>
              <a:t>New </a:t>
            </a:r>
            <a:r>
              <a:rPr lang="en-US" sz="3600" b="1" dirty="0" smtClean="0">
                <a:solidFill>
                  <a:srgbClr val="FFFF00"/>
                </a:solidFill>
              </a:rPr>
              <a:t>Classification Schema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 for </a:t>
            </a:r>
            <a:r>
              <a:rPr lang="en-US" sz="3600" b="1" dirty="0">
                <a:solidFill>
                  <a:schemeClr val="bg1"/>
                </a:solidFill>
              </a:rPr>
              <a:t>the </a:t>
            </a:r>
            <a:r>
              <a:rPr lang="en-US" sz="3600" b="1" dirty="0" smtClean="0">
                <a:solidFill>
                  <a:schemeClr val="bg1"/>
                </a:solidFill>
              </a:rPr>
              <a:t/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Diagnosis and Treatment of Diabetes </a:t>
            </a:r>
            <a:r>
              <a:rPr lang="en-US" sz="3600" b="1" dirty="0">
                <a:solidFill>
                  <a:srgbClr val="FFFF00"/>
                </a:solidFill>
              </a:rPr>
              <a:t>Mellitus (DM)</a:t>
            </a:r>
            <a:r>
              <a:rPr lang="en-US" sz="3600" b="1" dirty="0" smtClean="0">
                <a:solidFill>
                  <a:srgbClr val="FFFF00"/>
                </a:solidFill>
              </a:rPr>
              <a:t/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/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Get us ready for ‘PRECISION MEDICINE’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823280"/>
            <a:ext cx="9144000" cy="1458301"/>
          </a:xfrm>
        </p:spPr>
        <p:txBody>
          <a:bodyPr>
            <a:noAutofit/>
          </a:bodyPr>
          <a:lstStyle/>
          <a:p>
            <a:endParaRPr lang="en-US" sz="700" dirty="0" smtClean="0"/>
          </a:p>
        </p:txBody>
      </p:sp>
    </p:spTree>
    <p:extLst>
      <p:ext uri="{BB962C8B-B14F-4D97-AF65-F5344CB8AC3E}">
        <p14:creationId xmlns:p14="http://schemas.microsoft.com/office/powerpoint/2010/main" val="34242846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7467"/>
            <a:ext cx="8229600" cy="133402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Purely Clinical Answer</a:t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2800" dirty="0" smtClean="0">
                <a:solidFill>
                  <a:srgbClr val="FFFF00"/>
                </a:solidFill>
              </a:rPr>
              <a:t>Empiric, Pragmatic Approach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0740"/>
            <a:ext cx="8229600" cy="165363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				</a:t>
            </a:r>
            <a:r>
              <a:rPr lang="en-US" sz="2400" dirty="0" smtClean="0">
                <a:solidFill>
                  <a:schemeClr val="bg1"/>
                </a:solidFill>
              </a:rPr>
              <a:t>It doesn’t matter which label is applied </a:t>
            </a:r>
            <a:r>
              <a:rPr lang="en-US" sz="2400" dirty="0" smtClean="0">
                <a:solidFill>
                  <a:schemeClr val="bg1"/>
                </a:solidFill>
                <a:sym typeface="Wingdings"/>
              </a:rPr>
              <a:t></a:t>
            </a:r>
          </a:p>
          <a:p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04178" y="2286009"/>
            <a:ext cx="8057434" cy="1136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2523107"/>
            <a:ext cx="9144000" cy="353477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463550" lvl="0" indent="-4635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solidFill>
                  <a:srgbClr val="FFFF00"/>
                </a:solidFill>
                <a:sym typeface="Wingdings"/>
              </a:rPr>
              <a:t>Insulin</a:t>
            </a:r>
            <a:r>
              <a:rPr lang="en-US" sz="3600" dirty="0" smtClean="0">
                <a:solidFill>
                  <a:srgbClr val="FFFF00"/>
                </a:solidFill>
                <a:sym typeface="Wingdings"/>
              </a:rPr>
              <a:t>-Dependent</a:t>
            </a:r>
          </a:p>
          <a:p>
            <a:pPr marL="920750" lvl="1" indent="-4635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sz="3100" dirty="0" smtClean="0">
                <a:solidFill>
                  <a:schemeClr val="bg1"/>
                </a:solidFill>
                <a:sym typeface="Wingdings"/>
              </a:rPr>
              <a:t>DKA- ketosis </a:t>
            </a:r>
            <a:r>
              <a:rPr lang="en-US" sz="3100" dirty="0">
                <a:solidFill>
                  <a:schemeClr val="bg1"/>
                </a:solidFill>
                <a:sym typeface="Wingdings"/>
              </a:rPr>
              <a:t>prone </a:t>
            </a:r>
            <a:r>
              <a:rPr lang="en-US" sz="3100" dirty="0" smtClean="0">
                <a:solidFill>
                  <a:schemeClr val="bg1"/>
                </a:solidFill>
                <a:sym typeface="Wingdings"/>
              </a:rPr>
              <a:t>: insulin needed </a:t>
            </a:r>
            <a:r>
              <a:rPr lang="en-US" sz="3100" dirty="0">
                <a:solidFill>
                  <a:schemeClr val="bg1"/>
                </a:solidFill>
                <a:sym typeface="Wingdings"/>
              </a:rPr>
              <a:t>for survival</a:t>
            </a:r>
            <a:endParaRPr lang="en-US" sz="4100" dirty="0">
              <a:solidFill>
                <a:schemeClr val="bg1"/>
              </a:solidFill>
              <a:sym typeface="Wingdings"/>
            </a:endParaRPr>
          </a:p>
          <a:p>
            <a:pPr marL="463550" marR="0" lvl="0" indent="-463550" algn="l" defTabSz="4572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 smtClean="0">
                <a:solidFill>
                  <a:srgbClr val="FFFF00"/>
                </a:solidFill>
                <a:sym typeface="Wingdings"/>
              </a:rPr>
              <a:t>OR NOT</a:t>
            </a:r>
            <a:r>
              <a:rPr lang="en-US" sz="3600" dirty="0" smtClean="0">
                <a:solidFill>
                  <a:schemeClr val="bg1"/>
                </a:solidFill>
                <a:sym typeface="Wingdings"/>
              </a:rPr>
              <a:t>- Everyone else- </a:t>
            </a:r>
            <a:r>
              <a:rPr lang="en-US" sz="3600" dirty="0" smtClean="0">
                <a:solidFill>
                  <a:srgbClr val="FFFF00"/>
                </a:solidFill>
                <a:sym typeface="Wingdings"/>
              </a:rPr>
              <a:t>USE WHATEVER agent(s) necessary to control </a:t>
            </a:r>
            <a:r>
              <a:rPr lang="en-US" sz="3600" dirty="0" err="1" smtClean="0">
                <a:solidFill>
                  <a:srgbClr val="FFFF00"/>
                </a:solidFill>
                <a:sym typeface="Wingdings"/>
              </a:rPr>
              <a:t>glycemia</a:t>
            </a:r>
            <a:endParaRPr lang="en-US" sz="3600" dirty="0">
              <a:solidFill>
                <a:srgbClr val="FFFF00"/>
              </a:solidFill>
              <a:sym typeface="Wingdings"/>
            </a:endParaRPr>
          </a:p>
          <a:p>
            <a:pPr marL="736600" indent="-341313">
              <a:lnSpc>
                <a:spcPct val="120000"/>
              </a:lnSpc>
              <a:spcBef>
                <a:spcPts val="768"/>
              </a:spcBef>
              <a:buClr>
                <a:schemeClr val="bg1"/>
              </a:buClr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3400" dirty="0">
                <a:solidFill>
                  <a:schemeClr val="bg1"/>
                </a:solidFill>
                <a:sym typeface="Wingdings"/>
              </a:rPr>
              <a:t>Use ‘best clinical guess’; ‘label’ </a:t>
            </a:r>
            <a:r>
              <a:rPr lang="en-US" sz="3400" dirty="0" smtClean="0">
                <a:solidFill>
                  <a:schemeClr val="bg1"/>
                </a:solidFill>
                <a:sym typeface="Wingdings"/>
              </a:rPr>
              <a:t>patient; Independent </a:t>
            </a:r>
            <a:r>
              <a:rPr lang="en-US" sz="3400" dirty="0">
                <a:solidFill>
                  <a:schemeClr val="bg1"/>
                </a:solidFill>
                <a:sym typeface="Wingdings"/>
              </a:rPr>
              <a:t>of age</a:t>
            </a:r>
          </a:p>
          <a:p>
            <a:pPr marL="736600" indent="-341313">
              <a:lnSpc>
                <a:spcPct val="120000"/>
              </a:lnSpc>
              <a:spcBef>
                <a:spcPts val="768"/>
              </a:spcBef>
              <a:buClr>
                <a:schemeClr val="bg1"/>
              </a:buClr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3400" dirty="0" smtClean="0">
                <a:solidFill>
                  <a:schemeClr val="bg1"/>
                </a:solidFill>
                <a:sym typeface="Wingdings"/>
              </a:rPr>
              <a:t>(but must </a:t>
            </a:r>
            <a:r>
              <a:rPr lang="en-US" sz="3400" dirty="0">
                <a:solidFill>
                  <a:schemeClr val="bg1"/>
                </a:solidFill>
                <a:sym typeface="Wingdings"/>
              </a:rPr>
              <a:t>work under constraints of current ‘definitions’ for the classification of </a:t>
            </a:r>
            <a:r>
              <a:rPr lang="en-US" sz="3400" dirty="0" smtClean="0">
                <a:solidFill>
                  <a:schemeClr val="bg1"/>
                </a:solidFill>
                <a:sym typeface="Wingdings"/>
              </a:rPr>
              <a:t>T2D- per </a:t>
            </a:r>
            <a:r>
              <a:rPr lang="en-US" sz="3400" dirty="0" err="1" smtClean="0">
                <a:solidFill>
                  <a:schemeClr val="bg1"/>
                </a:solidFill>
                <a:sym typeface="Wingdings"/>
              </a:rPr>
              <a:t>payors</a:t>
            </a:r>
            <a:r>
              <a:rPr lang="en-US" sz="3400" dirty="0" smtClean="0">
                <a:solidFill>
                  <a:schemeClr val="bg1"/>
                </a:solidFill>
                <a:sym typeface="Wingdings"/>
              </a:rPr>
              <a:t>/ governments)</a:t>
            </a:r>
            <a:endParaRPr lang="en-US" sz="3400" dirty="0">
              <a:solidFill>
                <a:schemeClr val="bg1"/>
              </a:solidFill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7946295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shot 2015-09-18 10.44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0938"/>
            <a:ext cx="9017000" cy="466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57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3" name="Rectangle 7171"/>
          <p:cNvSpPr>
            <a:spLocks noGrp="1" noChangeArrowheads="1"/>
          </p:cNvSpPr>
          <p:nvPr>
            <p:ph type="title"/>
          </p:nvPr>
        </p:nvSpPr>
        <p:spPr>
          <a:xfrm>
            <a:off x="-2" y="786673"/>
            <a:ext cx="9144000" cy="978627"/>
          </a:xfrm>
          <a:noFill/>
          <a:ln/>
          <a:extLst>
            <a:ext uri="{91240B29-F687-4f45-9708-019B960494DF}">
              <a14:hiddenLine xmlns=""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>
              <a:lnSpc>
                <a:spcPts val="3900"/>
              </a:lnSpc>
            </a:pPr>
            <a:r>
              <a:rPr lang="en-US" b="1" dirty="0">
                <a:solidFill>
                  <a:srgbClr val="FFFF00"/>
                </a:solidFill>
              </a:rPr>
              <a:t>Current </a:t>
            </a:r>
            <a:r>
              <a:rPr lang="en-US" b="1" dirty="0" smtClean="0">
                <a:solidFill>
                  <a:srgbClr val="FFFF00"/>
                </a:solidFill>
              </a:rPr>
              <a:t>DM Classification Failing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(Certainly appropriate with knowledge available when current classification adopted)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BUT WE’VE LEARNED SO MUCH MORE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SINCE THEN</a:t>
            </a:r>
            <a:r>
              <a:rPr lang="en-US" sz="1800" b="1" dirty="0" smtClean="0">
                <a:solidFill>
                  <a:schemeClr val="bg1"/>
                </a:solidFill>
              </a:rPr>
              <a:t/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OLD=</a:t>
            </a:r>
            <a:r>
              <a:rPr lang="en-US" sz="2400" b="1" dirty="0" smtClean="0">
                <a:solidFill>
                  <a:srgbClr val="FFFF00"/>
                </a:solidFill>
              </a:rPr>
              <a:t>  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3" name="Rectangle 7171"/>
          <p:cNvSpPr txBox="1">
            <a:spLocks noChangeArrowheads="1"/>
          </p:cNvSpPr>
          <p:nvPr/>
        </p:nvSpPr>
        <p:spPr>
          <a:xfrm>
            <a:off x="-2" y="2673311"/>
            <a:ext cx="9143998" cy="2018535"/>
          </a:xfrm>
          <a:prstGeom prst="rect">
            <a:avLst/>
          </a:prstGeom>
          <a:noFill/>
          <a:ln/>
          <a:extLst>
            <a:ext uri="{91240B29-F687-4f45-9708-019B960494DF}">
              <a14:hiddenLine xmlns=""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/>
          <a:p>
            <a:pPr marL="457200" lvl="0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FFFF00"/>
                </a:solidFill>
              </a:rPr>
              <a:t>T1DM= Immune destruction of </a:t>
            </a:r>
            <a:r>
              <a:rPr lang="el-GR" sz="3200" dirty="0">
                <a:solidFill>
                  <a:srgbClr val="FFFF00"/>
                </a:solidFill>
              </a:rPr>
              <a:t>β-</a:t>
            </a:r>
            <a:r>
              <a:rPr lang="en-US" sz="3200" dirty="0">
                <a:solidFill>
                  <a:srgbClr val="FFFF00"/>
                </a:solidFill>
              </a:rPr>
              <a:t>cells </a:t>
            </a:r>
            <a:endParaRPr lang="en-US" sz="3200" dirty="0" smtClean="0">
              <a:solidFill>
                <a:srgbClr val="FFFF00"/>
              </a:solidFill>
            </a:endParaRPr>
          </a:p>
          <a:p>
            <a:pPr marL="457200" lvl="0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FFFF00"/>
                </a:solidFill>
              </a:rPr>
              <a:t>T2DM= Insulin </a:t>
            </a:r>
            <a:r>
              <a:rPr lang="en-US" sz="3200" dirty="0" smtClean="0">
                <a:solidFill>
                  <a:srgbClr val="FFFF00"/>
                </a:solidFill>
              </a:rPr>
              <a:t>Resistance</a:t>
            </a:r>
          </a:p>
          <a:p>
            <a:pPr marL="457200" lvl="0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endParaRPr lang="en-US" sz="3200" dirty="0" smtClean="0">
              <a:solidFill>
                <a:srgbClr val="FFFF00"/>
              </a:solidFill>
            </a:endParaRPr>
          </a:p>
          <a:p>
            <a:pPr lvl="0" algn="ctr">
              <a:lnSpc>
                <a:spcPts val="3500"/>
              </a:lnSpc>
              <a:spcBef>
                <a:spcPct val="0"/>
              </a:spcBef>
              <a:buSzPct val="90000"/>
              <a:defRPr/>
            </a:pPr>
            <a:r>
              <a:rPr lang="en-US" sz="3200" dirty="0">
                <a:solidFill>
                  <a:srgbClr val="FFFF00"/>
                </a:solidFill>
              </a:rPr>
              <a:t>	</a:t>
            </a:r>
            <a:r>
              <a:rPr lang="en-US" sz="3200" dirty="0" smtClean="0">
                <a:solidFill>
                  <a:srgbClr val="FFFF00"/>
                </a:solidFill>
              </a:rPr>
              <a:t>This distinction has been used as basis of distinction between T1D, and T2D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pic>
        <p:nvPicPr>
          <p:cNvPr id="2" name="Picture 1" descr="Screenshot 2015-09-18 10.40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9" y="4889500"/>
            <a:ext cx="2285999" cy="196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63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3" name="Rectangle 7171"/>
          <p:cNvSpPr>
            <a:spLocks noGrp="1" noChangeArrowheads="1"/>
          </p:cNvSpPr>
          <p:nvPr>
            <p:ph type="title"/>
          </p:nvPr>
        </p:nvSpPr>
        <p:spPr>
          <a:xfrm>
            <a:off x="-2" y="786673"/>
            <a:ext cx="9144000" cy="978627"/>
          </a:xfrm>
          <a:noFill/>
          <a:ln/>
          <a:extLst>
            <a:ext uri="{91240B29-F687-4f45-9708-019B960494DF}">
              <a14:hiddenLine xmlns=""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>
              <a:lnSpc>
                <a:spcPts val="3900"/>
              </a:lnSpc>
            </a:pPr>
            <a:r>
              <a:rPr lang="en-US" b="1" dirty="0">
                <a:solidFill>
                  <a:srgbClr val="FFFF00"/>
                </a:solidFill>
              </a:rPr>
              <a:t>Current </a:t>
            </a:r>
            <a:r>
              <a:rPr lang="en-US" b="1" dirty="0" smtClean="0">
                <a:solidFill>
                  <a:srgbClr val="FFFF00"/>
                </a:solidFill>
              </a:rPr>
              <a:t>DM Classification Failing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(Certainly appropriate with knowledge available when current classification adopted)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/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/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" name="Rectangle 7171"/>
          <p:cNvSpPr txBox="1">
            <a:spLocks noChangeArrowheads="1"/>
          </p:cNvSpPr>
          <p:nvPr/>
        </p:nvSpPr>
        <p:spPr>
          <a:xfrm>
            <a:off x="2" y="2017206"/>
            <a:ext cx="9143998" cy="2018535"/>
          </a:xfrm>
          <a:prstGeom prst="rect">
            <a:avLst/>
          </a:prstGeom>
          <a:noFill/>
          <a:ln/>
          <a:extLst>
            <a:ext uri="{91240B29-F687-4f45-9708-019B960494DF}">
              <a14:hiddenLine xmlns=""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500"/>
              </a:lnSpc>
              <a:spcBef>
                <a:spcPct val="0"/>
              </a:spcBef>
              <a:buSzPct val="90000"/>
              <a:defRPr/>
            </a:pPr>
            <a:endParaRPr lang="en-US" sz="3200" dirty="0" smtClean="0">
              <a:solidFill>
                <a:schemeClr val="bg1"/>
              </a:solidFill>
            </a:endParaRPr>
          </a:p>
          <a:p>
            <a:pPr marL="457200" lvl="0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Diagnosis </a:t>
            </a:r>
            <a:r>
              <a:rPr lang="en-US" sz="3200" dirty="0">
                <a:solidFill>
                  <a:schemeClr val="bg1"/>
                </a:solidFill>
              </a:rPr>
              <a:t>is </a:t>
            </a:r>
            <a:r>
              <a:rPr lang="en-US" sz="3200" dirty="0" smtClean="0">
                <a:solidFill>
                  <a:schemeClr val="bg1"/>
                </a:solidFill>
              </a:rPr>
              <a:t>often </a:t>
            </a:r>
            <a:r>
              <a:rPr lang="en-US" sz="3200" i="1" dirty="0" smtClean="0">
                <a:solidFill>
                  <a:srgbClr val="FFFF00"/>
                </a:solidFill>
              </a:rPr>
              <a:t>imprecise/ or overlapping phenotypes</a:t>
            </a:r>
          </a:p>
          <a:p>
            <a:pPr marL="914400" lvl="1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3200" i="1" dirty="0" smtClean="0">
                <a:solidFill>
                  <a:schemeClr val="bg1"/>
                </a:solidFill>
              </a:rPr>
              <a:t>Flatbush DM- present in DKA- ‘turn out to be T2DM’</a:t>
            </a:r>
          </a:p>
          <a:p>
            <a:pPr marL="914400" lvl="1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3200" i="1" dirty="0" smtClean="0">
                <a:solidFill>
                  <a:schemeClr val="bg1"/>
                </a:solidFill>
              </a:rPr>
              <a:t>LADA- Adults who look like ‘typical T1DM’</a:t>
            </a:r>
          </a:p>
          <a:p>
            <a:pPr marL="914400" lvl="1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3200" i="1" dirty="0" smtClean="0">
                <a:solidFill>
                  <a:schemeClr val="bg1"/>
                </a:solidFill>
              </a:rPr>
              <a:t>Antibody positive patients who look like ‘T2DM’</a:t>
            </a:r>
          </a:p>
          <a:p>
            <a:pPr marL="914400" lvl="1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3200" i="1" dirty="0" smtClean="0">
                <a:solidFill>
                  <a:schemeClr val="bg1"/>
                </a:solidFill>
              </a:rPr>
              <a:t>T1DM with Insulin Resistance (like T2DM)</a:t>
            </a:r>
          </a:p>
          <a:p>
            <a:pPr lvl="0">
              <a:spcBef>
                <a:spcPct val="0"/>
              </a:spcBef>
              <a:buSzPct val="90000"/>
              <a:buFont typeface="Wingdings" pitchFamily="2" charset="2"/>
              <a:buChar char="Ø"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2" name="Picture 1" descr="Screenshot 2015-09-18 10.40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4694037"/>
            <a:ext cx="2095500" cy="216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4055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630552" y="5480746"/>
            <a:ext cx="7790117" cy="6737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640080" marR="0" lvl="2" indent="-228600" algn="ctr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bg2"/>
              </a:buClr>
              <a:buSzPct val="90000"/>
              <a:tabLst/>
              <a:defRPr/>
            </a:pPr>
            <a:endParaRPr kumimoji="0" lang="en-US" sz="1200" b="0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1" name="Content Placeholder 6"/>
          <p:cNvSpPr>
            <a:spLocks noGrp="1"/>
          </p:cNvSpPr>
          <p:nvPr>
            <p:ph sz="half" idx="4294967295"/>
          </p:nvPr>
        </p:nvSpPr>
        <p:spPr>
          <a:xfrm>
            <a:off x="0" y="2728857"/>
            <a:ext cx="9144000" cy="4637143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6000" dirty="0" smtClean="0">
                <a:solidFill>
                  <a:schemeClr val="bg1"/>
                </a:solidFill>
              </a:rPr>
              <a:t>Later </a:t>
            </a:r>
            <a:r>
              <a:rPr lang="en-US" sz="6000" dirty="0">
                <a:solidFill>
                  <a:schemeClr val="bg1"/>
                </a:solidFill>
              </a:rPr>
              <a:t>age; </a:t>
            </a:r>
            <a:r>
              <a:rPr lang="en-US" sz="6000" dirty="0" smtClean="0">
                <a:solidFill>
                  <a:schemeClr val="bg1"/>
                </a:solidFill>
              </a:rPr>
              <a:t>SPIDDM, ‘Slowly </a:t>
            </a:r>
            <a:r>
              <a:rPr lang="en-US" sz="6000" dirty="0">
                <a:solidFill>
                  <a:schemeClr val="bg1"/>
                </a:solidFill>
              </a:rPr>
              <a:t>progressive </a:t>
            </a:r>
            <a:r>
              <a:rPr lang="en-US" sz="6000" dirty="0" smtClean="0">
                <a:solidFill>
                  <a:schemeClr val="bg1"/>
                </a:solidFill>
              </a:rPr>
              <a:t>T1D  </a:t>
            </a:r>
            <a:endParaRPr lang="en-US" sz="6000" dirty="0">
              <a:solidFill>
                <a:schemeClr val="bg1"/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6000" dirty="0">
                <a:solidFill>
                  <a:srgbClr val="FFFF00"/>
                </a:solidFill>
              </a:rPr>
              <a:t>‘Slower’ destruction of β-cells than T1D</a:t>
            </a:r>
          </a:p>
          <a:p>
            <a:pPr marL="342900" lvl="2" indent="-342900">
              <a:lnSpc>
                <a:spcPct val="120000"/>
              </a:lnSpc>
              <a:buClr>
                <a:schemeClr val="bg2"/>
              </a:buClr>
              <a:buSzPct val="90000"/>
              <a:defRPr/>
            </a:pPr>
            <a:r>
              <a:rPr lang="en-US" sz="6000" dirty="0">
                <a:solidFill>
                  <a:schemeClr val="bg1"/>
                </a:solidFill>
              </a:rPr>
              <a:t> Antibody positive T2D = ‘T1.5D’ </a:t>
            </a:r>
          </a:p>
          <a:p>
            <a:pPr marL="800100" lvl="3" indent="-342900">
              <a:lnSpc>
                <a:spcPct val="120000"/>
              </a:lnSpc>
              <a:buClr>
                <a:schemeClr val="bg2"/>
              </a:buClr>
              <a:buSzPct val="90000"/>
            </a:pPr>
            <a:r>
              <a:rPr lang="en-US" sz="6000" dirty="0">
                <a:solidFill>
                  <a:srgbClr val="FFFF00"/>
                </a:solidFill>
              </a:rPr>
              <a:t>‘Faster’ destruction of </a:t>
            </a:r>
            <a:r>
              <a:rPr lang="el-GR" sz="6000" dirty="0">
                <a:solidFill>
                  <a:srgbClr val="FFFF00"/>
                </a:solidFill>
              </a:rPr>
              <a:t>β</a:t>
            </a:r>
            <a:r>
              <a:rPr lang="en-US" sz="6000" dirty="0">
                <a:solidFill>
                  <a:srgbClr val="FFFF00"/>
                </a:solidFill>
              </a:rPr>
              <a:t>-cells than in T2D</a:t>
            </a:r>
          </a:p>
          <a:p>
            <a:pPr marL="342900" lvl="2" indent="-342900">
              <a:lnSpc>
                <a:spcPct val="120000"/>
              </a:lnSpc>
              <a:buClr>
                <a:schemeClr val="bg2"/>
              </a:buClr>
              <a:buSzPct val="90000"/>
              <a:defRPr/>
            </a:pP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smtClean="0">
                <a:solidFill>
                  <a:schemeClr val="bg1"/>
                </a:solidFill>
              </a:rPr>
              <a:t>T-cell </a:t>
            </a:r>
            <a:r>
              <a:rPr lang="en-US" sz="6000" dirty="0">
                <a:solidFill>
                  <a:schemeClr val="bg1"/>
                </a:solidFill>
              </a:rPr>
              <a:t>abnormal </a:t>
            </a:r>
            <a:r>
              <a:rPr lang="en-US" sz="6000" dirty="0" smtClean="0">
                <a:solidFill>
                  <a:schemeClr val="bg1"/>
                </a:solidFill>
              </a:rPr>
              <a:t>SPIDDM</a:t>
            </a:r>
          </a:p>
          <a:p>
            <a:pPr marL="800100" lvl="3" indent="-342900">
              <a:lnSpc>
                <a:spcPct val="120000"/>
              </a:lnSpc>
              <a:buClr>
                <a:schemeClr val="bg2"/>
              </a:buClr>
              <a:buSzPct val="90000"/>
              <a:defRPr/>
            </a:pPr>
            <a:r>
              <a:rPr lang="en-US" sz="6000" dirty="0" smtClean="0">
                <a:solidFill>
                  <a:schemeClr val="bg1"/>
                </a:solidFill>
              </a:rPr>
              <a:t>Antibody negative</a:t>
            </a:r>
          </a:p>
          <a:p>
            <a:pPr marL="342900" lvl="2" indent="-342900">
              <a:lnSpc>
                <a:spcPct val="120000"/>
              </a:lnSpc>
              <a:buClr>
                <a:schemeClr val="bg2"/>
              </a:buClr>
              <a:buSzPct val="90000"/>
              <a:defRPr/>
            </a:pPr>
            <a:r>
              <a:rPr lang="en-US" sz="6000" dirty="0" smtClean="0">
                <a:solidFill>
                  <a:schemeClr val="bg1"/>
                </a:solidFill>
              </a:rPr>
              <a:t>Insulin commonly considered the ‘go to’ drug, even in patients with LADA with retained </a:t>
            </a:r>
            <a:r>
              <a:rPr lang="el-GR" sz="6000" dirty="0" smtClean="0">
                <a:solidFill>
                  <a:schemeClr val="bg1"/>
                </a:solidFill>
              </a:rPr>
              <a:t>β-</a:t>
            </a:r>
            <a:r>
              <a:rPr lang="en-US" sz="6000" dirty="0" smtClean="0">
                <a:solidFill>
                  <a:schemeClr val="bg1"/>
                </a:solidFill>
              </a:rPr>
              <a:t>cell function</a:t>
            </a:r>
          </a:p>
          <a:p>
            <a:pPr marL="342900" lvl="2" indent="-342900">
              <a:lnSpc>
                <a:spcPct val="120000"/>
              </a:lnSpc>
              <a:buClr>
                <a:schemeClr val="bg2"/>
              </a:buClr>
              <a:buSzPct val="90000"/>
              <a:defRPr/>
            </a:pPr>
            <a:endParaRPr lang="en-US" sz="5100" dirty="0" smtClean="0">
              <a:solidFill>
                <a:schemeClr val="bg1"/>
              </a:solidFill>
            </a:endParaRPr>
          </a:p>
          <a:p>
            <a:pPr marL="0" lvl="2" indent="0" algn="ctr">
              <a:lnSpc>
                <a:spcPct val="120000"/>
              </a:lnSpc>
              <a:buClr>
                <a:schemeClr val="bg2"/>
              </a:buClr>
              <a:buSzPct val="90000"/>
              <a:buNone/>
              <a:defRPr/>
            </a:pPr>
            <a:r>
              <a:rPr lang="en-US" sz="4400" dirty="0" smtClean="0">
                <a:solidFill>
                  <a:srgbClr val="FFFF00"/>
                </a:solidFill>
              </a:rPr>
              <a:t> </a:t>
            </a:r>
            <a:endParaRPr lang="en-US" sz="4400" dirty="0">
              <a:solidFill>
                <a:srgbClr val="FFFF00"/>
              </a:solidFill>
            </a:endParaRPr>
          </a:p>
          <a:p>
            <a:pPr marL="640080" lvl="2">
              <a:buClr>
                <a:schemeClr val="bg2"/>
              </a:buClr>
              <a:buSzPct val="90000"/>
              <a:buFont typeface="Wingdings" pitchFamily="2" charset="2"/>
              <a:buChar char="Ø"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0" y="1619915"/>
            <a:ext cx="9144000" cy="600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3200" b="1" dirty="0" smtClean="0">
                <a:solidFill>
                  <a:srgbClr val="FFFF00"/>
                </a:solidFill>
              </a:rPr>
              <a:t>‘LADA’- </a:t>
            </a:r>
            <a:r>
              <a:rPr lang="en-US" sz="3200" b="1" dirty="0">
                <a:solidFill>
                  <a:srgbClr val="FFFF00"/>
                </a:solidFill>
              </a:rPr>
              <a:t>Ambiguous classification 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5549" y="2118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Definitions: T1D, ‘LADA’, T2D</a:t>
            </a:r>
            <a:br>
              <a:rPr lang="en-US" sz="3600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rgbClr val="FFFF00"/>
                </a:solidFill>
              </a:rPr>
              <a:t>May Seem Precise BUT…, Overlapping </a:t>
            </a:r>
            <a:r>
              <a:rPr lang="en-US" sz="2800" dirty="0" smtClean="0">
                <a:solidFill>
                  <a:srgbClr val="FFFF00"/>
                </a:solidFill>
              </a:rPr>
              <a:t>Phenotypes</a:t>
            </a:r>
            <a:br>
              <a:rPr lang="en-US" sz="28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>In particular  </a:t>
            </a:r>
            <a:r>
              <a:rPr lang="en-US" sz="2800" dirty="0" smtClean="0">
                <a:solidFill>
                  <a:srgbClr val="FFFF00"/>
                </a:solidFill>
              </a:rPr>
              <a:t>: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4462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71537" y="6468785"/>
            <a:ext cx="54464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</a:rPr>
              <a:t>Adapted from Leslie </a:t>
            </a:r>
            <a:r>
              <a:rPr lang="en-US" sz="1400" i="1" dirty="0" smtClean="0">
                <a:solidFill>
                  <a:schemeClr val="bg1"/>
                </a:solidFill>
              </a:rPr>
              <a:t>et al</a:t>
            </a:r>
            <a:r>
              <a:rPr lang="en-US" sz="1400" dirty="0" smtClean="0">
                <a:solidFill>
                  <a:schemeClr val="bg1"/>
                </a:solidFill>
              </a:rPr>
              <a:t>. Diabetes </a:t>
            </a:r>
            <a:r>
              <a:rPr lang="en-US" sz="1400" dirty="0" err="1">
                <a:solidFill>
                  <a:schemeClr val="bg1"/>
                </a:solidFill>
              </a:rPr>
              <a:t>Metab</a:t>
            </a:r>
            <a:r>
              <a:rPr lang="en-US" sz="1400" dirty="0">
                <a:solidFill>
                  <a:schemeClr val="bg1"/>
                </a:solidFill>
              </a:rPr>
              <a:t> Res Rev. 2008 Oct;24(7):511-9</a:t>
            </a:r>
          </a:p>
        </p:txBody>
      </p:sp>
      <p:sp>
        <p:nvSpPr>
          <p:cNvPr id="5" name="Rectangle 4"/>
          <p:cNvSpPr/>
          <p:nvPr/>
        </p:nvSpPr>
        <p:spPr>
          <a:xfrm>
            <a:off x="273132" y="1697466"/>
            <a:ext cx="8455232" cy="443737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82B6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012" y="2445611"/>
            <a:ext cx="1233992" cy="327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T1D</a:t>
            </a:r>
          </a:p>
          <a:p>
            <a:pPr algn="ctr"/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In children</a:t>
            </a:r>
          </a:p>
          <a:p>
            <a:pPr algn="ctr"/>
            <a:endParaRPr lang="en-US" sz="800" dirty="0" smtClean="0">
              <a:solidFill>
                <a:srgbClr val="182B6E"/>
              </a:solidFill>
              <a:latin typeface="Arial Rounded MT Bold" pitchFamily="34" charset="0"/>
            </a:endParaRPr>
          </a:p>
          <a:p>
            <a:pPr algn="ctr"/>
            <a:endParaRPr lang="en-US" sz="2800" dirty="0" smtClean="0">
              <a:solidFill>
                <a:srgbClr val="182B6E"/>
              </a:solidFill>
              <a:latin typeface="Arial Rounded MT Bold" pitchFamily="34" charset="0"/>
            </a:endParaRPr>
          </a:p>
          <a:p>
            <a:pPr algn="ctr"/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T1D</a:t>
            </a:r>
          </a:p>
          <a:p>
            <a:pPr algn="ctr"/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In adults</a:t>
            </a:r>
          </a:p>
          <a:p>
            <a:pPr algn="ctr"/>
            <a:endParaRPr lang="en-US" sz="1400" dirty="0" smtClean="0">
              <a:solidFill>
                <a:srgbClr val="182B6E"/>
              </a:solidFill>
              <a:latin typeface="Arial Rounded MT Bold" pitchFamily="34" charset="0"/>
            </a:endParaRPr>
          </a:p>
          <a:p>
            <a:pPr algn="ctr"/>
            <a:endParaRPr lang="en-US" sz="2000" dirty="0" smtClean="0">
              <a:solidFill>
                <a:srgbClr val="182B6E"/>
              </a:solidFill>
              <a:latin typeface="Arial Rounded MT Bold" pitchFamily="34" charset="0"/>
            </a:endParaRPr>
          </a:p>
          <a:p>
            <a:pPr algn="ctr"/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LADA</a:t>
            </a:r>
          </a:p>
          <a:p>
            <a:pPr algn="ctr"/>
            <a:endParaRPr lang="en-US" sz="1600" dirty="0" smtClean="0">
              <a:solidFill>
                <a:srgbClr val="182B6E"/>
              </a:solidFill>
              <a:latin typeface="Arial Rounded MT Bold" pitchFamily="34" charset="0"/>
            </a:endParaRPr>
          </a:p>
          <a:p>
            <a:pPr algn="ctr"/>
            <a:endParaRPr lang="en-US" sz="1100" dirty="0" smtClean="0">
              <a:solidFill>
                <a:srgbClr val="182B6E"/>
              </a:solidFill>
              <a:latin typeface="Arial Rounded MT Bold" pitchFamily="34" charset="0"/>
            </a:endParaRPr>
          </a:p>
          <a:p>
            <a:pPr algn="ctr"/>
            <a:endParaRPr lang="en-US" sz="1600" dirty="0" smtClean="0">
              <a:solidFill>
                <a:srgbClr val="182B6E"/>
              </a:solidFill>
              <a:latin typeface="Arial Rounded MT Bold" pitchFamily="34" charset="0"/>
            </a:endParaRPr>
          </a:p>
          <a:p>
            <a:pPr algn="ctr"/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T2D</a:t>
            </a:r>
            <a:endParaRPr lang="en-US" sz="1600" dirty="0">
              <a:solidFill>
                <a:srgbClr val="182B6E"/>
              </a:solidFill>
              <a:latin typeface="Arial Rounded MT Bol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0594" y="1904635"/>
            <a:ext cx="67614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IMMUNITY       </a:t>
            </a:r>
            <a:r>
              <a:rPr lang="en-US" sz="800" dirty="0" smtClean="0">
                <a:solidFill>
                  <a:srgbClr val="182B6E"/>
                </a:solidFill>
                <a:latin typeface="Arial Rounded MT Bold" pitchFamily="34" charset="0"/>
              </a:rPr>
              <a:t>      </a:t>
            </a:r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AGE            </a:t>
            </a:r>
            <a:r>
              <a:rPr lang="en-US" sz="800" dirty="0" smtClean="0">
                <a:solidFill>
                  <a:srgbClr val="182B6E"/>
                </a:solidFill>
                <a:latin typeface="Arial Rounded MT Bold" pitchFamily="34" charset="0"/>
              </a:rPr>
              <a:t>  </a:t>
            </a:r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GENES             </a:t>
            </a:r>
            <a:r>
              <a:rPr lang="en-US" sz="800" dirty="0" smtClean="0">
                <a:solidFill>
                  <a:srgbClr val="182B6E"/>
                </a:solidFill>
                <a:latin typeface="Arial Rounded MT Bold" pitchFamily="34" charset="0"/>
              </a:rPr>
              <a:t>  </a:t>
            </a:r>
            <a:r>
              <a:rPr lang="en-US" sz="1600" dirty="0" smtClean="0">
                <a:solidFill>
                  <a:srgbClr val="182B6E"/>
                </a:solidFill>
                <a:latin typeface="Arial Rounded MT Bold" pitchFamily="34" charset="0"/>
              </a:rPr>
              <a:t>BMI    INSULIN THERAPY</a:t>
            </a:r>
            <a:endParaRPr lang="en-US" sz="1600" dirty="0">
              <a:solidFill>
                <a:srgbClr val="182B6E"/>
              </a:solidFill>
              <a:latin typeface="Arial Rounded MT Bold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86013" y="3394543"/>
            <a:ext cx="8445332" cy="914401"/>
          </a:xfrm>
          <a:prstGeom prst="rect">
            <a:avLst/>
          </a:prstGeom>
          <a:solidFill>
            <a:schemeClr val="bg1">
              <a:lumMod val="75000"/>
              <a:alpha val="23000"/>
            </a:schemeClr>
          </a:solidFill>
          <a:ln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82B6E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84968" y="5230313"/>
            <a:ext cx="8445332" cy="914401"/>
          </a:xfrm>
          <a:prstGeom prst="rect">
            <a:avLst/>
          </a:prstGeom>
          <a:solidFill>
            <a:schemeClr val="bg1">
              <a:lumMod val="75000"/>
              <a:alpha val="23000"/>
            </a:schemeClr>
          </a:solidFill>
          <a:ln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82B6E"/>
              </a:solidFill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1556213" y="2308294"/>
            <a:ext cx="1801571" cy="3832308"/>
            <a:chOff x="1544338" y="2105347"/>
            <a:chExt cx="1801571" cy="3832308"/>
          </a:xfrm>
        </p:grpSpPr>
        <p:sp>
          <p:nvSpPr>
            <p:cNvPr id="12" name="Trapezoid 11"/>
            <p:cNvSpPr/>
            <p:nvPr/>
          </p:nvSpPr>
          <p:spPr>
            <a:xfrm rot="10800000">
              <a:off x="1544338" y="2105347"/>
              <a:ext cx="1801571" cy="3832308"/>
            </a:xfrm>
            <a:prstGeom prst="trapezoid">
              <a:avLst>
                <a:gd name="adj" fmla="val 42507"/>
              </a:avLst>
            </a:prstGeom>
            <a:gradFill>
              <a:gsLst>
                <a:gs pos="29000">
                  <a:srgbClr val="00EE00"/>
                </a:gs>
                <a:gs pos="100000">
                  <a:srgbClr val="00C400">
                    <a:tint val="23500"/>
                    <a:satMod val="160000"/>
                  </a:srgbClr>
                </a:gs>
              </a:gsLst>
              <a:lin ang="180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182B6E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17369" y="2224098"/>
              <a:ext cx="850105" cy="33958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sz="8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>
                <a:lnSpc>
                  <a:spcPts val="1600"/>
                </a:lnSpc>
              </a:pPr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Strong</a:t>
              </a:r>
            </a:p>
            <a:p>
              <a:pPr algn="ctr">
                <a:lnSpc>
                  <a:spcPts val="1600"/>
                </a:lnSpc>
              </a:pPr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+++</a:t>
              </a:r>
            </a:p>
            <a:p>
              <a:pPr algn="ctr"/>
              <a:endParaRPr lang="en-US" sz="10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0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0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2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++</a:t>
              </a: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4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+</a:t>
              </a:r>
            </a:p>
            <a:p>
              <a:pPr algn="ctr"/>
              <a:endParaRPr lang="en-US" sz="12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8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20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weak</a:t>
              </a:r>
              <a:endParaRPr lang="en-US" sz="1600" dirty="0">
                <a:solidFill>
                  <a:srgbClr val="182B6E"/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4" name="Group 23"/>
          <p:cNvGrpSpPr/>
          <p:nvPr/>
        </p:nvGrpSpPr>
        <p:grpSpPr>
          <a:xfrm>
            <a:off x="4106108" y="2234500"/>
            <a:ext cx="1801571" cy="3895094"/>
            <a:chOff x="4048052" y="2042562"/>
            <a:chExt cx="1801571" cy="3895094"/>
          </a:xfrm>
        </p:grpSpPr>
        <p:sp>
          <p:nvSpPr>
            <p:cNvPr id="13" name="Trapezoid 12"/>
            <p:cNvSpPr/>
            <p:nvPr/>
          </p:nvSpPr>
          <p:spPr>
            <a:xfrm rot="10800000">
              <a:off x="4048052" y="2105348"/>
              <a:ext cx="1801571" cy="3832308"/>
            </a:xfrm>
            <a:prstGeom prst="trapezoid">
              <a:avLst>
                <a:gd name="adj" fmla="val 41848"/>
              </a:avLst>
            </a:prstGeom>
            <a:gradFill flip="none" rotWithShape="1">
              <a:gsLst>
                <a:gs pos="44000">
                  <a:srgbClr val="FF9900"/>
                </a:gs>
                <a:gs pos="100000">
                  <a:srgbClr val="00C400">
                    <a:tint val="23500"/>
                    <a:satMod val="160000"/>
                  </a:srgb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182B6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12643" y="2042562"/>
              <a:ext cx="848822" cy="35394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HLA++</a:t>
              </a:r>
            </a:p>
            <a:p>
              <a:pPr algn="ctr"/>
              <a:endParaRPr lang="en-US" sz="24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24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HLA+</a:t>
              </a: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HLA</a:t>
              </a: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2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20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?</a:t>
              </a:r>
              <a:endParaRPr lang="en-US" sz="1600" dirty="0">
                <a:solidFill>
                  <a:srgbClr val="182B6E"/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7" name="Group 26"/>
          <p:cNvGrpSpPr/>
          <p:nvPr/>
        </p:nvGrpSpPr>
        <p:grpSpPr>
          <a:xfrm>
            <a:off x="2857222" y="2229681"/>
            <a:ext cx="4317618" cy="3912694"/>
            <a:chOff x="2799201" y="2052257"/>
            <a:chExt cx="4317618" cy="3912694"/>
          </a:xfrm>
        </p:grpSpPr>
        <p:grpSp>
          <p:nvGrpSpPr>
            <p:cNvPr id="10" name="Group 22"/>
            <p:cNvGrpSpPr/>
            <p:nvPr/>
          </p:nvGrpSpPr>
          <p:grpSpPr>
            <a:xfrm>
              <a:off x="2799201" y="2052257"/>
              <a:ext cx="1801571" cy="3912694"/>
              <a:chOff x="2799201" y="2052257"/>
              <a:chExt cx="1801571" cy="3912694"/>
            </a:xfrm>
          </p:grpSpPr>
          <p:sp>
            <p:nvSpPr>
              <p:cNvPr id="14" name="Trapezoid 13"/>
              <p:cNvSpPr/>
              <p:nvPr/>
            </p:nvSpPr>
            <p:spPr>
              <a:xfrm>
                <a:off x="2799201" y="2132643"/>
                <a:ext cx="1801571" cy="3832308"/>
              </a:xfrm>
              <a:prstGeom prst="trapezoid">
                <a:avLst>
                  <a:gd name="adj" fmla="val 41848"/>
                </a:avLst>
              </a:prstGeom>
              <a:gradFill flip="none" rotWithShape="1">
                <a:gsLst>
                  <a:gs pos="23000">
                    <a:schemeClr val="tx2">
                      <a:lumMod val="60000"/>
                      <a:lumOff val="40000"/>
                    </a:schemeClr>
                  </a:gs>
                  <a:gs pos="100000">
                    <a:srgbClr val="00C400">
                      <a:tint val="23500"/>
                      <a:satMod val="160000"/>
                    </a:srgbClr>
                  </a:gs>
                </a:gsLst>
                <a:lin ang="18000000" scaled="0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82B6E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369659" y="2052257"/>
                <a:ext cx="686406" cy="35086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endParaRPr lang="en-US" sz="16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r>
                  <a:rPr lang="en-US" sz="1600" dirty="0" smtClean="0">
                    <a:solidFill>
                      <a:srgbClr val="182B6E"/>
                    </a:solidFill>
                    <a:latin typeface="Arial Rounded MT Bold" pitchFamily="34" charset="0"/>
                  </a:rPr>
                  <a:t>child</a:t>
                </a:r>
              </a:p>
              <a:p>
                <a:pPr algn="ctr"/>
                <a:endParaRPr lang="en-US" sz="28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24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r>
                  <a:rPr lang="en-US" sz="1600" dirty="0" smtClean="0">
                    <a:solidFill>
                      <a:srgbClr val="182B6E"/>
                    </a:solidFill>
                    <a:latin typeface="Arial Rounded MT Bold" pitchFamily="34" charset="0"/>
                  </a:rPr>
                  <a:t>adult</a:t>
                </a:r>
              </a:p>
              <a:p>
                <a:pPr algn="ctr"/>
                <a:endParaRPr lang="en-US" sz="16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14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16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r>
                  <a:rPr lang="en-US" sz="1600" dirty="0" smtClean="0">
                    <a:solidFill>
                      <a:srgbClr val="182B6E"/>
                    </a:solidFill>
                    <a:latin typeface="Arial Rounded MT Bold" pitchFamily="34" charset="0"/>
                  </a:rPr>
                  <a:t>adult</a:t>
                </a:r>
              </a:p>
              <a:p>
                <a:pPr algn="ctr"/>
                <a:endParaRPr lang="en-US" sz="12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32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r>
                  <a:rPr lang="en-US" sz="1600" dirty="0" smtClean="0">
                    <a:solidFill>
                      <a:srgbClr val="182B6E"/>
                    </a:solidFill>
                    <a:latin typeface="Arial Rounded MT Bold" pitchFamily="34" charset="0"/>
                  </a:rPr>
                  <a:t>adult</a:t>
                </a:r>
                <a:endParaRPr lang="en-US" sz="1600" dirty="0">
                  <a:solidFill>
                    <a:srgbClr val="182B6E"/>
                  </a:solidFill>
                  <a:latin typeface="Arial Rounded MT Bold" pitchFamily="34" charset="0"/>
                </a:endParaRPr>
              </a:p>
            </p:txBody>
          </p:sp>
        </p:grpSp>
        <p:grpSp>
          <p:nvGrpSpPr>
            <p:cNvPr id="11" name="Group 24"/>
            <p:cNvGrpSpPr/>
            <p:nvPr/>
          </p:nvGrpSpPr>
          <p:grpSpPr>
            <a:xfrm>
              <a:off x="5315248" y="2132441"/>
              <a:ext cx="1801571" cy="3832308"/>
              <a:chOff x="5315248" y="2132441"/>
              <a:chExt cx="1801571" cy="3832308"/>
            </a:xfrm>
          </p:grpSpPr>
          <p:sp>
            <p:nvSpPr>
              <p:cNvPr id="15" name="Trapezoid 14"/>
              <p:cNvSpPr/>
              <p:nvPr/>
            </p:nvSpPr>
            <p:spPr>
              <a:xfrm>
                <a:off x="5315248" y="2132441"/>
                <a:ext cx="1801571" cy="3832308"/>
              </a:xfrm>
              <a:prstGeom prst="trapezoid">
                <a:avLst>
                  <a:gd name="adj" fmla="val 40530"/>
                </a:avLst>
              </a:prstGeom>
              <a:gradFill flip="none" rotWithShape="1">
                <a:gsLst>
                  <a:gs pos="0">
                    <a:srgbClr val="FF66CC"/>
                  </a:gs>
                  <a:gs pos="100000">
                    <a:srgbClr val="00C400">
                      <a:tint val="23500"/>
                      <a:satMod val="160000"/>
                    </a:srgbClr>
                  </a:gs>
                </a:gsLst>
                <a:lin ang="18000000" scaled="0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82B6E"/>
                  </a:solidFill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790248" y="2326242"/>
                <a:ext cx="880370" cy="32624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>
                    <a:solidFill>
                      <a:srgbClr val="182B6E"/>
                    </a:solidFill>
                    <a:latin typeface="Arial Rounded MT Bold" pitchFamily="34" charset="0"/>
                  </a:rPr>
                  <a:t>low</a:t>
                </a:r>
              </a:p>
              <a:p>
                <a:pPr algn="ctr"/>
                <a:endParaRPr lang="en-US" sz="14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20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r>
                  <a:rPr lang="en-US" sz="1600" dirty="0" smtClean="0">
                    <a:solidFill>
                      <a:srgbClr val="182B6E"/>
                    </a:solidFill>
                    <a:latin typeface="Arial Rounded MT Bold" pitchFamily="34" charset="0"/>
                  </a:rPr>
                  <a:t>normal</a:t>
                </a:r>
              </a:p>
              <a:p>
                <a:pPr algn="ctr"/>
                <a:endParaRPr lang="en-US" sz="16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14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16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r>
                  <a:rPr lang="en-US" sz="1600" dirty="0" smtClean="0">
                    <a:solidFill>
                      <a:srgbClr val="182B6E"/>
                    </a:solidFill>
                    <a:latin typeface="Arial Rounded MT Bold" pitchFamily="34" charset="0"/>
                  </a:rPr>
                  <a:t>normal</a:t>
                </a:r>
              </a:p>
              <a:p>
                <a:pPr algn="ctr"/>
                <a:endParaRPr lang="en-US" sz="16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8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endParaRPr lang="en-US" sz="2000" dirty="0" smtClean="0">
                  <a:solidFill>
                    <a:srgbClr val="182B6E"/>
                  </a:solidFill>
                  <a:latin typeface="Arial Rounded MT Bold" pitchFamily="34" charset="0"/>
                </a:endParaRPr>
              </a:p>
              <a:p>
                <a:pPr algn="ctr"/>
                <a:r>
                  <a:rPr lang="en-US" sz="1600" dirty="0" smtClean="0">
                    <a:solidFill>
                      <a:srgbClr val="182B6E"/>
                    </a:solidFill>
                    <a:latin typeface="Arial Rounded MT Bold" pitchFamily="34" charset="0"/>
                  </a:rPr>
                  <a:t>high</a:t>
                </a:r>
                <a:endParaRPr lang="en-US" sz="1600" dirty="0">
                  <a:solidFill>
                    <a:srgbClr val="182B6E"/>
                  </a:solidFill>
                  <a:latin typeface="Arial Rounded MT Bold" pitchFamily="34" charset="0"/>
                </a:endParaRPr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>
            <a:off x="6746568" y="2296218"/>
            <a:ext cx="1801571" cy="3832308"/>
            <a:chOff x="6694203" y="2091498"/>
            <a:chExt cx="1801571" cy="3832308"/>
          </a:xfrm>
        </p:grpSpPr>
        <p:sp>
          <p:nvSpPr>
            <p:cNvPr id="16" name="Trapezoid 15"/>
            <p:cNvSpPr/>
            <p:nvPr/>
          </p:nvSpPr>
          <p:spPr>
            <a:xfrm rot="10800000">
              <a:off x="6694203" y="2091498"/>
              <a:ext cx="1801571" cy="3832308"/>
            </a:xfrm>
            <a:prstGeom prst="trapezoid">
              <a:avLst>
                <a:gd name="adj" fmla="val 42507"/>
              </a:avLst>
            </a:prstGeom>
            <a:gradFill flip="none" rotWithShape="1">
              <a:gsLst>
                <a:gs pos="19000">
                  <a:schemeClr val="tx1">
                    <a:lumMod val="50000"/>
                    <a:lumOff val="50000"/>
                  </a:schemeClr>
                </a:gs>
                <a:gs pos="100000">
                  <a:srgbClr val="00C400">
                    <a:tint val="23500"/>
                    <a:satMod val="160000"/>
                  </a:srgb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182B6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36869" y="2328882"/>
              <a:ext cx="1523356" cy="3293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Immediate</a:t>
              </a:r>
            </a:p>
            <a:p>
              <a:pPr algn="ctr"/>
              <a:endParaRPr lang="en-US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32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Immediate</a:t>
              </a: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14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Variable</a:t>
              </a:r>
            </a:p>
            <a:p>
              <a:pPr algn="ctr"/>
              <a:endParaRPr lang="en-US" sz="16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8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endParaRPr lang="en-US" sz="2000" dirty="0" smtClean="0">
                <a:solidFill>
                  <a:srgbClr val="182B6E"/>
                </a:solidFill>
                <a:latin typeface="Arial Rounded MT Bold" pitchFamily="34" charset="0"/>
              </a:endParaRPr>
            </a:p>
            <a:p>
              <a:pPr algn="ctr"/>
              <a:r>
                <a:rPr lang="en-US" sz="1600" dirty="0" smtClean="0">
                  <a:solidFill>
                    <a:srgbClr val="182B6E"/>
                  </a:solidFill>
                  <a:latin typeface="Arial Rounded MT Bold" pitchFamily="34" charset="0"/>
                </a:rPr>
                <a:t>Infrequent</a:t>
              </a:r>
              <a:endParaRPr lang="en-US" sz="1600" dirty="0">
                <a:solidFill>
                  <a:srgbClr val="182B6E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281057" y="4308941"/>
            <a:ext cx="8445332" cy="914401"/>
          </a:xfrm>
          <a:prstGeom prst="rect">
            <a:avLst/>
          </a:prstGeom>
          <a:solidFill>
            <a:schemeClr val="bg1">
              <a:lumMod val="75000"/>
              <a:alpha val="5000"/>
            </a:schemeClr>
          </a:solidFill>
          <a:ln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82B6E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83799" y="2311267"/>
            <a:ext cx="8438377" cy="1077239"/>
          </a:xfrm>
          <a:prstGeom prst="rect">
            <a:avLst/>
          </a:prstGeom>
          <a:solidFill>
            <a:schemeClr val="bg1">
              <a:lumMod val="75000"/>
              <a:alpha val="5000"/>
            </a:schemeClr>
          </a:solidFill>
          <a:ln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82B6E"/>
              </a:solidFill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191068" y="27398"/>
            <a:ext cx="873456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FFFF00"/>
                </a:solidFill>
              </a:rPr>
              <a:t>Comparing </a:t>
            </a:r>
            <a:r>
              <a:rPr lang="en-US" sz="3600" b="1" dirty="0">
                <a:solidFill>
                  <a:srgbClr val="FFFF00"/>
                </a:solidFill>
              </a:rPr>
              <a:t>Definitions for T1D, ‘LADA’, T2D </a:t>
            </a:r>
          </a:p>
        </p:txBody>
      </p:sp>
    </p:spTree>
    <p:extLst>
      <p:ext uri="{BB962C8B-B14F-4D97-AF65-F5344CB8AC3E}">
        <p14:creationId xmlns:p14="http://schemas.microsoft.com/office/powerpoint/2010/main" val="16814062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13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Diabetes is a Continuum </a:t>
            </a:r>
            <a:r>
              <a:rPr lang="en-US" dirty="0">
                <a:solidFill>
                  <a:srgbClr val="FFFF00"/>
                </a:solidFill>
              </a:rPr>
              <a:t>OF β-</a:t>
            </a:r>
            <a:r>
              <a:rPr lang="en-US" dirty="0" smtClean="0">
                <a:solidFill>
                  <a:srgbClr val="FFFF00"/>
                </a:solidFill>
              </a:rPr>
              <a:t>cell FUNCTION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 descr="Screenshot 2015-09-15 23.54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901700"/>
            <a:ext cx="5905500" cy="596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38500" y="1232972"/>
            <a:ext cx="50262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Leif </a:t>
            </a:r>
            <a:r>
              <a:rPr lang="en-US" sz="1400" dirty="0" err="1" smtClean="0"/>
              <a:t>Groop</a:t>
            </a:r>
            <a:r>
              <a:rPr lang="en-US" sz="1400" dirty="0" smtClean="0"/>
              <a:t>, </a:t>
            </a:r>
            <a:r>
              <a:rPr lang="en-US" sz="1400" dirty="0"/>
              <a:t>Can genetics improve precision of therapy in diabetes?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901700"/>
            <a:ext cx="3238500" cy="610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indent="0" algn="ctr">
              <a:lnSpc>
                <a:spcPct val="120000"/>
              </a:lnSpc>
              <a:buClr>
                <a:schemeClr val="bg2"/>
              </a:buClr>
              <a:buSzPct val="90000"/>
              <a:buNone/>
              <a:defRPr/>
            </a:pPr>
            <a:r>
              <a:rPr lang="en-US" sz="2800" dirty="0">
                <a:solidFill>
                  <a:srgbClr val="FFFFFF"/>
                </a:solidFill>
              </a:rPr>
              <a:t>SO ISSUE IS </a:t>
            </a:r>
            <a:r>
              <a:rPr lang="en-US" sz="2800" dirty="0" smtClean="0">
                <a:solidFill>
                  <a:srgbClr val="FFFFFF"/>
                </a:solidFill>
              </a:rPr>
              <a:t>LESS</a:t>
            </a:r>
          </a:p>
          <a:p>
            <a:pPr marL="0" lvl="2" indent="0" algn="ctr">
              <a:lnSpc>
                <a:spcPct val="120000"/>
              </a:lnSpc>
              <a:buClr>
                <a:schemeClr val="bg2"/>
              </a:buClr>
              <a:buSzPct val="90000"/>
              <a:buNone/>
              <a:defRPr/>
            </a:pP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FFFFFF"/>
                </a:solidFill>
              </a:rPr>
              <a:t>‘What is LADA?’-  </a:t>
            </a:r>
            <a:endParaRPr lang="en-US" sz="2800" dirty="0" smtClean="0">
              <a:solidFill>
                <a:srgbClr val="FFFFFF"/>
              </a:solidFill>
            </a:endParaRPr>
          </a:p>
          <a:p>
            <a:pPr marL="0" lvl="2" indent="0" algn="ctr">
              <a:lnSpc>
                <a:spcPct val="120000"/>
              </a:lnSpc>
              <a:buClr>
                <a:schemeClr val="bg2"/>
              </a:buClr>
              <a:buSzPct val="90000"/>
              <a:buNone/>
              <a:defRPr/>
            </a:pPr>
            <a:endParaRPr lang="en-US" sz="2800" dirty="0">
              <a:solidFill>
                <a:srgbClr val="FFFFFF"/>
              </a:solidFill>
            </a:endParaRPr>
          </a:p>
          <a:p>
            <a:pPr marL="0" lvl="2" indent="0" algn="ctr">
              <a:lnSpc>
                <a:spcPct val="120000"/>
              </a:lnSpc>
              <a:buClr>
                <a:schemeClr val="bg2"/>
              </a:buClr>
              <a:buSzPct val="90000"/>
              <a:buNone/>
              <a:defRPr/>
            </a:pPr>
            <a:r>
              <a:rPr lang="en-US" sz="2800" dirty="0">
                <a:solidFill>
                  <a:srgbClr val="FFFF00"/>
                </a:solidFill>
              </a:rPr>
              <a:t>ISSUE IS </a:t>
            </a:r>
            <a:r>
              <a:rPr lang="en-US" sz="2800" dirty="0" smtClean="0">
                <a:solidFill>
                  <a:srgbClr val="FFFF00"/>
                </a:solidFill>
              </a:rPr>
              <a:t>WHAT ARE MECHANISMS</a:t>
            </a:r>
          </a:p>
          <a:p>
            <a:pPr marL="0" lvl="2" indent="0" algn="ctr">
              <a:lnSpc>
                <a:spcPct val="120000"/>
              </a:lnSpc>
              <a:buClr>
                <a:schemeClr val="bg2"/>
              </a:buClr>
              <a:buSzPct val="90000"/>
              <a:buNone/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>And RATE </a:t>
            </a:r>
            <a:r>
              <a:rPr lang="en-US" sz="2800" dirty="0">
                <a:solidFill>
                  <a:srgbClr val="FFFF00"/>
                </a:solidFill>
              </a:rPr>
              <a:t>OF DESTRUCTION </a:t>
            </a:r>
            <a:r>
              <a:rPr lang="en-US" sz="2800" dirty="0" smtClean="0">
                <a:solidFill>
                  <a:srgbClr val="FFFF00"/>
                </a:solidFill>
              </a:rPr>
              <a:t>OF</a:t>
            </a:r>
          </a:p>
          <a:p>
            <a:pPr marL="0" lvl="2" indent="0" algn="ctr">
              <a:lnSpc>
                <a:spcPct val="120000"/>
              </a:lnSpc>
              <a:buClr>
                <a:schemeClr val="bg2"/>
              </a:buClr>
              <a:buSzPct val="90000"/>
              <a:buNone/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>
                <a:solidFill>
                  <a:srgbClr val="FFFF00"/>
                </a:solidFill>
              </a:rPr>
              <a:t>β-cells</a:t>
            </a:r>
          </a:p>
          <a:p>
            <a:pPr marL="0" lvl="2" indent="0" algn="ctr">
              <a:lnSpc>
                <a:spcPct val="120000"/>
              </a:lnSpc>
              <a:buClr>
                <a:schemeClr val="bg2"/>
              </a:buClr>
              <a:buSzPct val="90000"/>
              <a:buNone/>
              <a:defRPr/>
            </a:pPr>
            <a:r>
              <a:rPr lang="en-US" sz="2800" dirty="0">
                <a:solidFill>
                  <a:srgbClr val="FFFF00"/>
                </a:solidFill>
              </a:rPr>
              <a:t>In  ALL PATIENTS WITH </a:t>
            </a:r>
            <a:r>
              <a:rPr lang="en-US" sz="2800" dirty="0" smtClean="0">
                <a:solidFill>
                  <a:srgbClr val="FFFF00"/>
                </a:solidFill>
              </a:rPr>
              <a:t>DIABETES-</a:t>
            </a:r>
          </a:p>
          <a:p>
            <a:pPr marL="0" lvl="2" indent="0" algn="ctr">
              <a:lnSpc>
                <a:spcPct val="120000"/>
              </a:lnSpc>
              <a:buClr>
                <a:schemeClr val="bg2"/>
              </a:buClr>
              <a:buSzPct val="90000"/>
              <a:buNone/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>?Improve therapy!!</a:t>
            </a:r>
            <a:endParaRPr lang="en-US" sz="28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852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-17463" y="-495300"/>
            <a:ext cx="9161463" cy="1511300"/>
          </a:xfrm>
        </p:spPr>
        <p:txBody>
          <a:bodyPr/>
          <a:lstStyle/>
          <a:p>
            <a:pPr eaLnBrk="1" hangingPunct="1">
              <a:lnSpc>
                <a:spcPts val="5000"/>
              </a:lnSpc>
            </a:pPr>
            <a:r>
              <a:rPr lang="en-US" altLang="en-US" b="1">
                <a:solidFill>
                  <a:srgbClr val="FFFF00"/>
                </a:solidFill>
                <a:ea typeface="ＭＳ Ｐゴシック" charset="-128"/>
              </a:rPr>
              <a:t> The </a:t>
            </a:r>
            <a:r>
              <a:rPr lang="el-GR" altLang="en-US" b="1">
                <a:solidFill>
                  <a:srgbClr val="FFFF00"/>
                </a:solidFill>
                <a:ea typeface="ＭＳ Ｐゴシック" charset="-128"/>
              </a:rPr>
              <a:t>β</a:t>
            </a:r>
            <a:r>
              <a:rPr lang="en-US" altLang="en-US" b="1">
                <a:solidFill>
                  <a:srgbClr val="FFFF00"/>
                </a:solidFill>
                <a:ea typeface="ＭＳ Ｐゴシック" charset="-128"/>
              </a:rPr>
              <a:t>-Cell Centric Classification of DM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7463" y="612775"/>
            <a:ext cx="9144001" cy="4308475"/>
          </a:xfrm>
        </p:spPr>
        <p:txBody>
          <a:bodyPr/>
          <a:lstStyle/>
          <a:p>
            <a:pPr marL="0" indent="0" algn="ctr" eaLnBrk="1" hangingPunct="1">
              <a:buSzPct val="90000"/>
              <a:buFont typeface="Arial" charset="0"/>
              <a:buNone/>
            </a:pPr>
            <a:r>
              <a:rPr lang="en-US" altLang="en-US" sz="2400" dirty="0">
                <a:solidFill>
                  <a:schemeClr val="bg1"/>
                </a:solidFill>
                <a:ea typeface="ＭＳ Ｐゴシック" charset="-128"/>
              </a:rPr>
              <a:t>  </a:t>
            </a:r>
            <a:r>
              <a:rPr lang="en-US" altLang="en-US" sz="2400" i="1" dirty="0">
                <a:solidFill>
                  <a:schemeClr val="bg1"/>
                </a:solidFill>
                <a:ea typeface="ＭＳ Ｐゴシック" charset="-128"/>
              </a:rPr>
              <a:t>Intuitively obvious approach</a:t>
            </a:r>
            <a:r>
              <a:rPr lang="en-US" altLang="en-US" sz="2400" dirty="0">
                <a:solidFill>
                  <a:schemeClr val="bg1"/>
                </a:solidFill>
                <a:ea typeface="ＭＳ Ｐゴシック" charset="-128"/>
                <a:sym typeface="Wingdings" charset="2"/>
              </a:rPr>
              <a:t>…</a:t>
            </a:r>
          </a:p>
          <a:p>
            <a:pPr marL="0" indent="0" algn="ctr" eaLnBrk="1" hangingPunct="1">
              <a:buSzPct val="90000"/>
              <a:buFont typeface="Arial" charset="0"/>
              <a:buNone/>
            </a:pPr>
            <a:r>
              <a:rPr lang="en-US" altLang="en-US" sz="2000" dirty="0">
                <a:solidFill>
                  <a:schemeClr val="bg1"/>
                </a:solidFill>
                <a:ea typeface="ＭＳ Ｐゴシック" charset="-128"/>
                <a:sym typeface="Wingdings" charset="2"/>
              </a:rPr>
              <a:t>ANSWERS THE CALL TO ACTION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1450975"/>
            <a:ext cx="91440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4000" dirty="0">
                <a:solidFill>
                  <a:srgbClr val="FFFF00"/>
                </a:solidFill>
                <a:sym typeface="Wingdings" charset="2"/>
              </a:rPr>
              <a:t>ALL DM = Hyperglycemia</a:t>
            </a:r>
          </a:p>
          <a:p>
            <a:pPr algn="ctr" eaLnBrk="1" hangingPunct="1">
              <a:spcBef>
                <a:spcPct val="20000"/>
              </a:spcBef>
            </a:pPr>
            <a:endParaRPr lang="en-US" altLang="en-US" sz="800" dirty="0">
              <a:solidFill>
                <a:schemeClr val="bg1"/>
              </a:solidFill>
              <a:sym typeface="Wingdings" charset="2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800" dirty="0">
                <a:solidFill>
                  <a:srgbClr val="FFFF00"/>
                </a:solidFill>
                <a:sym typeface="Wingdings" charset="2"/>
              </a:rPr>
              <a:t>Classify</a:t>
            </a:r>
            <a:r>
              <a:rPr lang="en-US" altLang="en-US" sz="2800" dirty="0">
                <a:solidFill>
                  <a:schemeClr val="bg1"/>
                </a:solidFill>
                <a:sym typeface="Wingdings" charset="2"/>
              </a:rPr>
              <a:t> each patient by the </a:t>
            </a:r>
            <a:r>
              <a:rPr lang="en-US" altLang="en-US" sz="2800" dirty="0">
                <a:solidFill>
                  <a:srgbClr val="FFFF00"/>
                </a:solidFill>
                <a:sym typeface="Wingdings" charset="2"/>
              </a:rPr>
              <a:t>specific cause(s</a:t>
            </a:r>
            <a:r>
              <a:rPr lang="en-US" altLang="en-US" sz="2800" dirty="0">
                <a:solidFill>
                  <a:schemeClr val="bg1"/>
                </a:solidFill>
                <a:sym typeface="Wingdings" charset="2"/>
              </a:rPr>
              <a:t>) of the </a:t>
            </a:r>
          </a:p>
          <a:p>
            <a:pPr algn="ctr" eaLnBrk="1" hangingPunct="1">
              <a:spcBef>
                <a:spcPct val="20000"/>
              </a:spcBef>
            </a:pPr>
            <a:r>
              <a:rPr lang="el-GR" altLang="en-US" sz="2800" dirty="0">
                <a:solidFill>
                  <a:schemeClr val="bg1"/>
                </a:solidFill>
                <a:sym typeface="Wingdings" charset="2"/>
              </a:rPr>
              <a:t>β</a:t>
            </a:r>
            <a:r>
              <a:rPr lang="en-US" altLang="en-US" sz="2800" dirty="0">
                <a:solidFill>
                  <a:schemeClr val="bg1"/>
                </a:solidFill>
                <a:sym typeface="Wingdings" charset="2"/>
              </a:rPr>
              <a:t>-cell dysfunction in the clinical presentation of their disease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3200" dirty="0" smtClean="0">
                <a:solidFill>
                  <a:srgbClr val="FFFF00"/>
                </a:solidFill>
                <a:sym typeface="Wingdings" charset="2"/>
              </a:rPr>
              <a:t>Prescribe </a:t>
            </a:r>
            <a:r>
              <a:rPr lang="en-US" altLang="en-US" sz="3200" dirty="0">
                <a:solidFill>
                  <a:srgbClr val="FFFF00"/>
                </a:solidFill>
                <a:sym typeface="Wingdings" charset="2"/>
              </a:rPr>
              <a:t>personalized treatment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200" dirty="0">
                <a:solidFill>
                  <a:schemeClr val="bg1"/>
                </a:solidFill>
                <a:sym typeface="Wingdings" charset="2"/>
              </a:rPr>
              <a:t>(patient-centric/ PRECISION MEDICINE)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200" dirty="0">
                <a:solidFill>
                  <a:schemeClr val="bg1"/>
                </a:solidFill>
                <a:sym typeface="Wingdings" charset="2"/>
              </a:rPr>
              <a:t>through </a:t>
            </a:r>
            <a:r>
              <a:rPr lang="en-US" altLang="en-US" sz="2800" dirty="0">
                <a:solidFill>
                  <a:srgbClr val="FFFF00"/>
                </a:solidFill>
                <a:sym typeface="Wingdings" charset="2"/>
              </a:rPr>
              <a:t>targeted therapies</a:t>
            </a:r>
            <a:r>
              <a:rPr lang="en-US" altLang="en-US" sz="2800" dirty="0">
                <a:solidFill>
                  <a:schemeClr val="bg1"/>
                </a:solidFill>
                <a:sym typeface="Wingdings" charset="2"/>
              </a:rPr>
              <a:t> </a:t>
            </a:r>
            <a:r>
              <a:rPr lang="en-US" altLang="en-US" sz="2200" dirty="0" smtClean="0">
                <a:solidFill>
                  <a:schemeClr val="bg1"/>
                </a:solidFill>
                <a:sym typeface="Wingdings" charset="2"/>
              </a:rPr>
              <a:t>aimed </a:t>
            </a:r>
            <a:r>
              <a:rPr lang="en-US" altLang="en-US" sz="2200" dirty="0">
                <a:solidFill>
                  <a:schemeClr val="bg1"/>
                </a:solidFill>
                <a:sym typeface="Wingdings" charset="2"/>
              </a:rPr>
              <a:t>at </a:t>
            </a:r>
            <a:endParaRPr lang="en-US" altLang="en-US" sz="2200" dirty="0" smtClean="0">
              <a:solidFill>
                <a:schemeClr val="bg1"/>
              </a:solidFill>
              <a:sym typeface="Wingdings" charset="2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800" dirty="0" smtClean="0">
                <a:solidFill>
                  <a:srgbClr val="FFFF00"/>
                </a:solidFill>
                <a:sym typeface="Wingdings" charset="2"/>
              </a:rPr>
              <a:t>all </a:t>
            </a:r>
            <a:r>
              <a:rPr lang="en-US" altLang="en-US" sz="2800" dirty="0">
                <a:solidFill>
                  <a:srgbClr val="FFFF00"/>
                </a:solidFill>
                <a:sym typeface="Wingdings" charset="2"/>
              </a:rPr>
              <a:t>possible mediating pathways of hyperglycemia</a:t>
            </a:r>
            <a:endParaRPr lang="en-US" altLang="en-US" sz="2800" u="sng" dirty="0">
              <a:solidFill>
                <a:srgbClr val="FFFF00"/>
              </a:solidFill>
              <a:sym typeface="Wingdings" charset="2"/>
            </a:endParaRPr>
          </a:p>
        </p:txBody>
      </p:sp>
      <p:sp>
        <p:nvSpPr>
          <p:cNvPr id="52228" name="TextBox 3"/>
          <p:cNvSpPr txBox="1">
            <a:spLocks noChangeArrowheads="1"/>
          </p:cNvSpPr>
          <p:nvPr/>
        </p:nvSpPr>
        <p:spPr bwMode="auto">
          <a:xfrm>
            <a:off x="-17463" y="5316538"/>
            <a:ext cx="9144001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200" u="sng" dirty="0">
                <a:solidFill>
                  <a:srgbClr val="FFFF00"/>
                </a:solidFill>
                <a:sym typeface="Wingdings" charset="2"/>
              </a:rPr>
              <a:t>The </a:t>
            </a:r>
            <a:r>
              <a:rPr lang="el-GR" altLang="en-US" sz="3200" u="sng" dirty="0">
                <a:solidFill>
                  <a:srgbClr val="FFFF00"/>
                </a:solidFill>
                <a:sym typeface="Wingdings" charset="2"/>
              </a:rPr>
              <a:t>‘β-</a:t>
            </a:r>
            <a:r>
              <a:rPr lang="en-US" altLang="en-US" sz="3200" u="sng" dirty="0">
                <a:solidFill>
                  <a:srgbClr val="FFFF00"/>
                </a:solidFill>
                <a:sym typeface="Wingdings" charset="2"/>
              </a:rPr>
              <a:t>Cell Centric’ Classification will help improve diagnosis and treatment</a:t>
            </a:r>
            <a:r>
              <a:rPr lang="en-US" altLang="en-US" sz="3200" u="sng" dirty="0" smtClean="0">
                <a:solidFill>
                  <a:srgbClr val="FFFF00"/>
                </a:solidFill>
                <a:sym typeface="Wingdings" charset="2"/>
              </a:rPr>
              <a:t>,</a:t>
            </a:r>
          </a:p>
          <a:p>
            <a:pPr algn="ctr" eaLnBrk="1" hangingPunct="1"/>
            <a:r>
              <a:rPr lang="en-US" altLang="en-US" sz="3200" u="sng" dirty="0" smtClean="0">
                <a:solidFill>
                  <a:srgbClr val="FFFF00"/>
                </a:solidFill>
                <a:sym typeface="Wingdings" charset="2"/>
              </a:rPr>
              <a:t> </a:t>
            </a:r>
            <a:r>
              <a:rPr lang="en-US" altLang="en-US" u="sng" dirty="0">
                <a:solidFill>
                  <a:srgbClr val="FFFFFF"/>
                </a:solidFill>
                <a:sym typeface="Wingdings" charset="2"/>
              </a:rPr>
              <a:t>especially as our knowledge-base expands</a:t>
            </a:r>
            <a:endParaRPr lang="en-US" altLang="en-US" u="sng" dirty="0">
              <a:solidFill>
                <a:srgbClr val="FFFFFF"/>
              </a:solidFill>
            </a:endParaRPr>
          </a:p>
          <a:p>
            <a:pPr algn="ctr" eaLnBrk="1" hangingPunct="1"/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427325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42"/>
          <p:cNvGrpSpPr>
            <a:grpSpLocks/>
          </p:cNvGrpSpPr>
          <p:nvPr/>
        </p:nvGrpSpPr>
        <p:grpSpPr bwMode="auto">
          <a:xfrm rot="2739104">
            <a:off x="-11906" y="3044032"/>
            <a:ext cx="3070225" cy="1023937"/>
            <a:chOff x="296189" y="2559679"/>
            <a:chExt cx="4856626" cy="1764160"/>
          </a:xfrm>
        </p:grpSpPr>
        <p:sp>
          <p:nvSpPr>
            <p:cNvPr id="70" name="Oval 69"/>
            <p:cNvSpPr/>
            <p:nvPr/>
          </p:nvSpPr>
          <p:spPr>
            <a:xfrm rot="20399162">
              <a:off x="296189" y="271799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 rot="20399162">
              <a:off x="536700" y="366097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 rot="20399162">
              <a:off x="562549" y="262117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463581" y="2906305"/>
              <a:ext cx="173271" cy="76310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24535" y="2839754"/>
              <a:ext cx="241073" cy="108037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 rot="1093052" flipH="1">
              <a:off x="807898" y="38038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 rot="21419190">
              <a:off x="841195" y="255967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1005966" y="2749355"/>
              <a:ext cx="271208" cy="124995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 rot="21419190">
              <a:off x="1115155" y="256978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 rot="21419190">
              <a:off x="1383537" y="259471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1279478" y="2704768"/>
              <a:ext cx="273720" cy="124722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550627" y="2730865"/>
              <a:ext cx="326454" cy="120892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83" name="Oval 82"/>
            <p:cNvSpPr/>
            <p:nvPr/>
          </p:nvSpPr>
          <p:spPr>
            <a:xfrm rot="21419190">
              <a:off x="1904854" y="271352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 rot="21419190">
              <a:off x="2157837" y="280830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 rot="21419190">
              <a:off x="2391929" y="292036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 rot="21419190">
              <a:off x="2627224" y="304151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 rot="21419190">
              <a:off x="2864187" y="319436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 rot="21419190">
              <a:off x="3082461" y="335456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 rot="21419190">
              <a:off x="1646865" y="264444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 rot="21419190">
              <a:off x="3307743" y="352711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 rot="21419190">
              <a:off x="3545040" y="368630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 rot="21419190">
              <a:off x="3793685" y="3819467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2277185" y="2996452"/>
              <a:ext cx="364122" cy="59352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7" name="Oval 96"/>
            <p:cNvSpPr/>
            <p:nvPr/>
          </p:nvSpPr>
          <p:spPr>
            <a:xfrm rot="21419190">
              <a:off x="4047335" y="3926931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 rot="21419190">
              <a:off x="4312332" y="400836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 rot="21419190">
              <a:off x="4592681" y="401903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0" name="Straight Connector 99"/>
            <p:cNvCxnSpPr/>
            <p:nvPr/>
          </p:nvCxnSpPr>
          <p:spPr>
            <a:xfrm flipH="1">
              <a:off x="4474106" y="3256395"/>
              <a:ext cx="213450" cy="83148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>
              <a:off x="4769958" y="3387463"/>
              <a:ext cx="175783" cy="738486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 rot="912242" flipH="1">
              <a:off x="4820076" y="32224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 rot="912242" flipH="1">
              <a:off x="4528890" y="31837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5" name="Straight Connector 104"/>
            <p:cNvCxnSpPr/>
            <p:nvPr/>
          </p:nvCxnSpPr>
          <p:spPr>
            <a:xfrm flipH="1">
              <a:off x="4210306" y="3237017"/>
              <a:ext cx="256141" cy="85883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3971439" y="3291998"/>
              <a:ext cx="148161" cy="60720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3712675" y="3308172"/>
              <a:ext cx="140626" cy="45950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 rot="912242" flipH="1">
              <a:off x="4237970" y="31704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 rot="912242" flipH="1">
              <a:off x="3948744" y="317740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3024819" y="3359723"/>
              <a:ext cx="220984" cy="10940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 rot="912242" flipH="1">
              <a:off x="3659546" y="3210669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 rot="912242" flipH="1">
              <a:off x="3386912" y="326529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 rot="912242" flipH="1">
              <a:off x="3111121" y="33285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2545386" y="3070979"/>
              <a:ext cx="429411" cy="41574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 rot="912242" flipH="1">
              <a:off x="2827003" y="342240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 rot="912242" flipH="1">
              <a:off x="1707269" y="381560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 rot="912242" flipH="1">
              <a:off x="1414741" y="386113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 rot="912242" flipH="1">
              <a:off x="2561288" y="35278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 rot="912242" flipH="1">
              <a:off x="1115495" y="3878512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1774656" y="2753663"/>
              <a:ext cx="394255" cy="107764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2" name="Oval 121"/>
            <p:cNvSpPr/>
            <p:nvPr/>
          </p:nvSpPr>
          <p:spPr>
            <a:xfrm rot="912242" flipH="1">
              <a:off x="1999770" y="374375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3" name="Straight Connector 122"/>
            <p:cNvCxnSpPr/>
            <p:nvPr/>
          </p:nvCxnSpPr>
          <p:spPr>
            <a:xfrm>
              <a:off x="2055800" y="2903428"/>
              <a:ext cx="389232" cy="91626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4" name="Oval 123"/>
            <p:cNvSpPr/>
            <p:nvPr/>
          </p:nvSpPr>
          <p:spPr>
            <a:xfrm rot="912242" flipH="1">
              <a:off x="2285553" y="364375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5363" name="Group 43"/>
          <p:cNvGrpSpPr>
            <a:grpSpLocks/>
          </p:cNvGrpSpPr>
          <p:nvPr/>
        </p:nvGrpSpPr>
        <p:grpSpPr bwMode="auto">
          <a:xfrm rot="2387634">
            <a:off x="793750" y="2354263"/>
            <a:ext cx="322263" cy="922337"/>
            <a:chOff x="8004524" y="2733495"/>
            <a:chExt cx="310925" cy="1779930"/>
          </a:xfrm>
        </p:grpSpPr>
        <p:sp>
          <p:nvSpPr>
            <p:cNvPr id="68" name="Rectangle 67"/>
            <p:cNvSpPr/>
            <p:nvPr/>
          </p:nvSpPr>
          <p:spPr>
            <a:xfrm>
              <a:off x="8065168" y="3234439"/>
              <a:ext cx="232810" cy="474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 rot="42457">
              <a:off x="8004524" y="2733495"/>
              <a:ext cx="310925" cy="1779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64" name="Rectangle 63"/>
          <p:cNvSpPr/>
          <p:nvPr/>
        </p:nvSpPr>
        <p:spPr>
          <a:xfrm rot="2532312">
            <a:off x="687388" y="2449513"/>
            <a:ext cx="20320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6" name="Rectangle 65"/>
          <p:cNvSpPr/>
          <p:nvPr/>
        </p:nvSpPr>
        <p:spPr>
          <a:xfrm rot="2532312">
            <a:off x="588034" y="2197730"/>
            <a:ext cx="510880" cy="55201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G</a:t>
            </a:r>
          </a:p>
        </p:txBody>
      </p:sp>
      <p:sp>
        <p:nvSpPr>
          <p:cNvPr id="48" name="Rectangle 47"/>
          <p:cNvSpPr/>
          <p:nvPr/>
        </p:nvSpPr>
        <p:spPr>
          <a:xfrm rot="2498546">
            <a:off x="840138" y="2703110"/>
            <a:ext cx="774085" cy="49681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N</a:t>
            </a:r>
          </a:p>
        </p:txBody>
      </p:sp>
      <p:grpSp>
        <p:nvGrpSpPr>
          <p:cNvPr id="15367" name="Group 49"/>
          <p:cNvGrpSpPr>
            <a:grpSpLocks/>
          </p:cNvGrpSpPr>
          <p:nvPr/>
        </p:nvGrpSpPr>
        <p:grpSpPr bwMode="auto">
          <a:xfrm rot="2739104">
            <a:off x="1062038" y="2924175"/>
            <a:ext cx="681038" cy="496887"/>
            <a:chOff x="7984338" y="2767064"/>
            <a:chExt cx="637462" cy="1365866"/>
          </a:xfrm>
        </p:grpSpPr>
        <p:sp>
          <p:nvSpPr>
            <p:cNvPr id="54" name="Rectangle 53"/>
            <p:cNvSpPr/>
            <p:nvPr/>
          </p:nvSpPr>
          <p:spPr>
            <a:xfrm>
              <a:off x="8224351" y="3244621"/>
              <a:ext cx="154536" cy="4756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 rot="21124765">
              <a:off x="7984338" y="2767064"/>
              <a:ext cx="637462" cy="13658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128" name="Rounded Rectangle 127"/>
          <p:cNvSpPr>
            <a:spLocks noChangeArrowheads="1"/>
          </p:cNvSpPr>
          <p:nvPr/>
        </p:nvSpPr>
        <p:spPr bwMode="auto">
          <a:xfrm>
            <a:off x="5629275" y="4746625"/>
            <a:ext cx="3157538" cy="1884363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28575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6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β-Cell </a:t>
            </a:r>
          </a:p>
          <a:p>
            <a:pPr algn="ctr" eaLnBrk="1" hangingPunct="1">
              <a:lnSpc>
                <a:spcPts val="30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secretion/mass</a:t>
            </a:r>
          </a:p>
          <a:p>
            <a:pPr algn="ctr" eaLnBrk="1" hangingPunct="1">
              <a:defRPr/>
            </a:pPr>
            <a:r>
              <a:rPr lang="en-US" sz="1000" b="1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FINAL COMMON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DENOMINATOR 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3" name="Bent-Up Arrow 2"/>
          <p:cNvSpPr/>
          <p:nvPr/>
        </p:nvSpPr>
        <p:spPr>
          <a:xfrm rot="16200000" flipH="1" flipV="1">
            <a:off x="2289175" y="3098800"/>
            <a:ext cx="1812925" cy="4276725"/>
          </a:xfrm>
          <a:prstGeom prst="bentUpArrow">
            <a:avLst>
              <a:gd name="adj1" fmla="val 16712"/>
              <a:gd name="adj2" fmla="val 22876"/>
              <a:gd name="adj3" fmla="val 25000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4" name="Bent-Up Arrow 103"/>
          <p:cNvSpPr/>
          <p:nvPr/>
        </p:nvSpPr>
        <p:spPr>
          <a:xfrm rot="16200000" flipV="1">
            <a:off x="2909094" y="-492918"/>
            <a:ext cx="852487" cy="4514850"/>
          </a:xfrm>
          <a:prstGeom prst="bentUpArrow">
            <a:avLst>
              <a:gd name="adj1" fmla="val 37462"/>
              <a:gd name="adj2" fmla="val 36301"/>
              <a:gd name="adj3" fmla="val 37431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ight Arrow 7"/>
          <p:cNvSpPr/>
          <p:nvPr/>
        </p:nvSpPr>
        <p:spPr>
          <a:xfrm rot="5400000">
            <a:off x="5639594" y="2701132"/>
            <a:ext cx="536575" cy="47783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7" name="Bent-Up Arrow 136"/>
          <p:cNvSpPr/>
          <p:nvPr/>
        </p:nvSpPr>
        <p:spPr>
          <a:xfrm flipV="1">
            <a:off x="6149975" y="3651250"/>
            <a:ext cx="760413" cy="781050"/>
          </a:xfrm>
          <a:prstGeom prst="bentUpArrow">
            <a:avLst>
              <a:gd name="adj1" fmla="val 28100"/>
              <a:gd name="adj2" fmla="val 39543"/>
              <a:gd name="adj3" fmla="val 34233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73" name="TextBox 124"/>
          <p:cNvSpPr txBox="1">
            <a:spLocks noChangeArrowheads="1"/>
          </p:cNvSpPr>
          <p:nvPr/>
        </p:nvSpPr>
        <p:spPr bwMode="auto">
          <a:xfrm>
            <a:off x="3756025" y="3249613"/>
            <a:ext cx="2503488" cy="13843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Inflammation/</a:t>
            </a:r>
          </a:p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Immune Regulation</a:t>
            </a:r>
          </a:p>
        </p:txBody>
      </p:sp>
      <p:sp>
        <p:nvSpPr>
          <p:cNvPr id="139" name="Bent-Up Arrow 138"/>
          <p:cNvSpPr/>
          <p:nvPr/>
        </p:nvSpPr>
        <p:spPr>
          <a:xfrm flipV="1">
            <a:off x="7669213" y="1695450"/>
            <a:ext cx="787400" cy="2714625"/>
          </a:xfrm>
          <a:prstGeom prst="bentUpArrow">
            <a:avLst>
              <a:gd name="adj1" fmla="val 28100"/>
              <a:gd name="adj2" fmla="val 36232"/>
              <a:gd name="adj3" fmla="val 30189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7" name="Rounded Rectangle 126"/>
          <p:cNvSpPr>
            <a:spLocks noChangeArrowheads="1"/>
          </p:cNvSpPr>
          <p:nvPr/>
        </p:nvSpPr>
        <p:spPr bwMode="auto">
          <a:xfrm>
            <a:off x="5872163" y="885825"/>
            <a:ext cx="2728912" cy="11493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38100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INSULIN RESISTANCE</a:t>
            </a:r>
          </a:p>
        </p:txBody>
      </p:sp>
      <p:grpSp>
        <p:nvGrpSpPr>
          <p:cNvPr id="15376" name="Group 11"/>
          <p:cNvGrpSpPr>
            <a:grpSpLocks/>
          </p:cNvGrpSpPr>
          <p:nvPr/>
        </p:nvGrpSpPr>
        <p:grpSpPr bwMode="auto">
          <a:xfrm>
            <a:off x="3305175" y="2109788"/>
            <a:ext cx="3028950" cy="863600"/>
            <a:chOff x="3304989" y="2109242"/>
            <a:chExt cx="3029903" cy="864138"/>
          </a:xfrm>
        </p:grpSpPr>
        <p:sp>
          <p:nvSpPr>
            <p:cNvPr id="120" name="Bent-Up Arrow 119"/>
            <p:cNvSpPr/>
            <p:nvPr/>
          </p:nvSpPr>
          <p:spPr>
            <a:xfrm rot="10800000" flipH="1" flipV="1">
              <a:off x="5334452" y="2109242"/>
              <a:ext cx="1000440" cy="730705"/>
            </a:xfrm>
            <a:prstGeom prst="bentUpArrow">
              <a:avLst>
                <a:gd name="adj1" fmla="val 29467"/>
                <a:gd name="adj2" fmla="val 26205"/>
                <a:gd name="adj3" fmla="val 31026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390" name="TextBox 125"/>
            <p:cNvSpPr txBox="1">
              <a:spLocks noChangeArrowheads="1"/>
            </p:cNvSpPr>
            <p:nvPr/>
          </p:nvSpPr>
          <p:spPr bwMode="auto">
            <a:xfrm>
              <a:off x="3304989" y="2450160"/>
              <a:ext cx="2146132" cy="5232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n-US" sz="2800">
                  <a:solidFill>
                    <a:srgbClr val="000000"/>
                  </a:solidFill>
                </a:rPr>
                <a:t> Environment</a:t>
              </a:r>
            </a:p>
          </p:txBody>
        </p:sp>
      </p:grpSp>
      <p:grpSp>
        <p:nvGrpSpPr>
          <p:cNvPr id="15377" name="Group 12"/>
          <p:cNvGrpSpPr>
            <a:grpSpLocks/>
          </p:cNvGrpSpPr>
          <p:nvPr/>
        </p:nvGrpSpPr>
        <p:grpSpPr bwMode="auto">
          <a:xfrm>
            <a:off x="5886450" y="2625725"/>
            <a:ext cx="1800225" cy="1803400"/>
            <a:chOff x="5886179" y="2626238"/>
            <a:chExt cx="1801259" cy="1803615"/>
          </a:xfrm>
        </p:grpSpPr>
        <p:sp>
          <p:nvSpPr>
            <p:cNvPr id="131" name="Bent-Up Arrow 130"/>
            <p:cNvSpPr/>
            <p:nvPr/>
          </p:nvSpPr>
          <p:spPr>
            <a:xfrm flipV="1">
              <a:off x="6186389" y="2626238"/>
              <a:ext cx="1501049" cy="1803615"/>
            </a:xfrm>
            <a:prstGeom prst="bentUpArrow">
              <a:avLst>
                <a:gd name="adj1" fmla="val 14224"/>
                <a:gd name="adj2" fmla="val 20187"/>
                <a:gd name="adj3" fmla="val 17301"/>
              </a:avLst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886179" y="2643388"/>
              <a:ext cx="679452" cy="184366"/>
              <a:chOff x="5992499" y="2648704"/>
              <a:chExt cx="679452" cy="184366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138" name="Rectangle 137"/>
              <p:cNvSpPr/>
              <p:nvPr/>
            </p:nvSpPr>
            <p:spPr>
              <a:xfrm>
                <a:off x="6145639" y="2648704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5992499" y="2676870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sp>
        <p:nvSpPr>
          <p:cNvPr id="142" name="Rectangle 141"/>
          <p:cNvSpPr/>
          <p:nvPr/>
        </p:nvSpPr>
        <p:spPr>
          <a:xfrm rot="5400000">
            <a:off x="5784850" y="2795588"/>
            <a:ext cx="320675" cy="142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" name="Rectangle 142"/>
          <p:cNvSpPr/>
          <p:nvPr/>
        </p:nvSpPr>
        <p:spPr>
          <a:xfrm rot="5400000">
            <a:off x="5710237" y="2774951"/>
            <a:ext cx="365125" cy="165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4" name="Rectangle 143"/>
          <p:cNvSpPr/>
          <p:nvPr/>
        </p:nvSpPr>
        <p:spPr>
          <a:xfrm rot="5400000">
            <a:off x="5892007" y="2475706"/>
            <a:ext cx="527050" cy="1571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81" name="TextBox 10"/>
          <p:cNvSpPr txBox="1">
            <a:spLocks noChangeArrowheads="1"/>
          </p:cNvSpPr>
          <p:nvPr/>
        </p:nvSpPr>
        <p:spPr bwMode="auto">
          <a:xfrm>
            <a:off x="1624013" y="2973388"/>
            <a:ext cx="1385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2000" b="1">
                <a:solidFill>
                  <a:srgbClr val="000000"/>
                </a:solidFill>
              </a:rPr>
              <a:t>Epigenetics</a:t>
            </a:r>
          </a:p>
        </p:txBody>
      </p:sp>
      <p:sp>
        <p:nvSpPr>
          <p:cNvPr id="15382" name="TextBox 86"/>
          <p:cNvSpPr txBox="1">
            <a:spLocks noChangeArrowheads="1"/>
          </p:cNvSpPr>
          <p:nvPr/>
        </p:nvSpPr>
        <p:spPr bwMode="auto">
          <a:xfrm>
            <a:off x="104775" y="3652838"/>
            <a:ext cx="138112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</a:rPr>
              <a:t>Polygenic </a:t>
            </a:r>
          </a:p>
          <a:p>
            <a:pPr eaLnBrk="1" hangingPunct="1">
              <a:lnSpc>
                <a:spcPts val="1800"/>
              </a:lnSpc>
            </a:pPr>
            <a:r>
              <a:rPr lang="en-US" sz="2000" b="1">
                <a:solidFill>
                  <a:srgbClr val="000000"/>
                </a:solidFill>
              </a:rPr>
              <a:t>Monogenic </a:t>
            </a:r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1575077" y="2510221"/>
            <a:ext cx="1637295" cy="484632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5" name="Right Arrow 134"/>
          <p:cNvSpPr/>
          <p:nvPr/>
        </p:nvSpPr>
        <p:spPr>
          <a:xfrm>
            <a:off x="2252663" y="3584575"/>
            <a:ext cx="1333500" cy="47783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0" y="0"/>
            <a:ext cx="9143999" cy="830997"/>
          </a:xfrm>
          <a:prstGeom prst="rect">
            <a:avLst/>
          </a:prstGeom>
          <a:solidFill>
            <a:srgbClr val="FFAB2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β-Cell Centric </a:t>
            </a:r>
            <a:r>
              <a:rPr lang="en-US" sz="2800" b="1" dirty="0" smtClean="0">
                <a:solidFill>
                  <a:prstClr val="black"/>
                </a:solidFill>
              </a:rPr>
              <a:t>Classification </a:t>
            </a:r>
            <a:r>
              <a:rPr lang="en-US" sz="2800" b="1" dirty="0">
                <a:solidFill>
                  <a:prstClr val="black"/>
                </a:solidFill>
              </a:rPr>
              <a:t>of </a:t>
            </a:r>
            <a:r>
              <a:rPr lang="en-US" sz="2800" b="1" dirty="0" smtClean="0">
                <a:solidFill>
                  <a:prstClr val="black"/>
                </a:solidFill>
              </a:rPr>
              <a:t>Diabetes:</a:t>
            </a:r>
          </a:p>
          <a:p>
            <a:pPr algn="ctr"/>
            <a:r>
              <a:rPr lang="en-US" sz="2000" i="1" dirty="0">
                <a:solidFill>
                  <a:srgbClr val="0000FF"/>
                </a:solidFill>
              </a:rPr>
              <a:t>Implications for Classification, Diagnosis, Prevention, Therapy, Research </a:t>
            </a:r>
            <a:r>
              <a:rPr lang="en-US" sz="2000" b="1" dirty="0" smtClean="0">
                <a:solidFill>
                  <a:prstClr val="black"/>
                </a:solidFill>
              </a:rPr>
              <a:t> 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775" y="6023828"/>
            <a:ext cx="5350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CLASSIFY PATIENT BY CAUSE(s) of </a:t>
            </a:r>
          </a:p>
          <a:p>
            <a:r>
              <a:rPr lang="en-US" sz="2400" b="1" dirty="0" smtClean="0">
                <a:solidFill>
                  <a:srgbClr val="000090"/>
                </a:solidFill>
              </a:rPr>
              <a:t>Beta-Cell Dysfunction In EACH Individual</a:t>
            </a:r>
            <a:endParaRPr lang="en-US" sz="2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9417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42"/>
          <p:cNvGrpSpPr>
            <a:grpSpLocks/>
          </p:cNvGrpSpPr>
          <p:nvPr/>
        </p:nvGrpSpPr>
        <p:grpSpPr bwMode="auto">
          <a:xfrm rot="2739104">
            <a:off x="-11906" y="3044032"/>
            <a:ext cx="3070225" cy="1023937"/>
            <a:chOff x="296189" y="2559679"/>
            <a:chExt cx="4856626" cy="1764160"/>
          </a:xfrm>
        </p:grpSpPr>
        <p:sp>
          <p:nvSpPr>
            <p:cNvPr id="70" name="Oval 69"/>
            <p:cNvSpPr/>
            <p:nvPr/>
          </p:nvSpPr>
          <p:spPr>
            <a:xfrm rot="20399162">
              <a:off x="296189" y="271799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 rot="20399162">
              <a:off x="536700" y="366097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 rot="20399162">
              <a:off x="562549" y="262117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463581" y="2906305"/>
              <a:ext cx="173271" cy="76310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24535" y="2839754"/>
              <a:ext cx="241073" cy="108037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 rot="1093052" flipH="1">
              <a:off x="807898" y="38038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 rot="21419190">
              <a:off x="841195" y="255967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1005966" y="2749355"/>
              <a:ext cx="271208" cy="124995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 rot="21419190">
              <a:off x="1115155" y="256978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 rot="21419190">
              <a:off x="1383537" y="259471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1279478" y="2704768"/>
              <a:ext cx="273720" cy="124722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550627" y="2730865"/>
              <a:ext cx="326454" cy="120892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83" name="Oval 82"/>
            <p:cNvSpPr/>
            <p:nvPr/>
          </p:nvSpPr>
          <p:spPr>
            <a:xfrm rot="21419190">
              <a:off x="1904854" y="271352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 rot="21419190">
              <a:off x="2157837" y="280830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 rot="21419190">
              <a:off x="2391929" y="292036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 rot="21419190">
              <a:off x="2627224" y="304151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 rot="21419190">
              <a:off x="2864187" y="319436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 rot="21419190">
              <a:off x="3082461" y="335456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 rot="21419190">
              <a:off x="1646865" y="264444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 rot="21419190">
              <a:off x="3307743" y="352711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 rot="21419190">
              <a:off x="3545040" y="368630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 rot="21419190">
              <a:off x="3793685" y="3819467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2277185" y="2996452"/>
              <a:ext cx="364122" cy="59352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7" name="Oval 96"/>
            <p:cNvSpPr/>
            <p:nvPr/>
          </p:nvSpPr>
          <p:spPr>
            <a:xfrm rot="21419190">
              <a:off x="4047335" y="3926931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 rot="21419190">
              <a:off x="4312332" y="400836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 rot="21419190">
              <a:off x="4592681" y="401903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0" name="Straight Connector 99"/>
            <p:cNvCxnSpPr/>
            <p:nvPr/>
          </p:nvCxnSpPr>
          <p:spPr>
            <a:xfrm flipH="1">
              <a:off x="4474106" y="3256395"/>
              <a:ext cx="213450" cy="83148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>
              <a:off x="4769958" y="3387463"/>
              <a:ext cx="175783" cy="738486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 rot="912242" flipH="1">
              <a:off x="4820076" y="32224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 rot="912242" flipH="1">
              <a:off x="4528890" y="31837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5" name="Straight Connector 104"/>
            <p:cNvCxnSpPr/>
            <p:nvPr/>
          </p:nvCxnSpPr>
          <p:spPr>
            <a:xfrm flipH="1">
              <a:off x="4210306" y="3237017"/>
              <a:ext cx="256141" cy="85883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3971439" y="3291998"/>
              <a:ext cx="148161" cy="60720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3712675" y="3308172"/>
              <a:ext cx="140626" cy="45950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 rot="912242" flipH="1">
              <a:off x="4237970" y="31704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 rot="912242" flipH="1">
              <a:off x="3948744" y="317740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3024819" y="3359723"/>
              <a:ext cx="220984" cy="10940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 rot="912242" flipH="1">
              <a:off x="3659546" y="3210669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 rot="912242" flipH="1">
              <a:off x="3386912" y="326529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 rot="912242" flipH="1">
              <a:off x="3111121" y="33285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2545386" y="3070979"/>
              <a:ext cx="429411" cy="41574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 rot="912242" flipH="1">
              <a:off x="2827003" y="342240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 rot="912242" flipH="1">
              <a:off x="1707269" y="381560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 rot="912242" flipH="1">
              <a:off x="1414741" y="386113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 rot="912242" flipH="1">
              <a:off x="2561288" y="35278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 rot="912242" flipH="1">
              <a:off x="1115495" y="3878512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1774656" y="2753663"/>
              <a:ext cx="394255" cy="107764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2" name="Oval 121"/>
            <p:cNvSpPr/>
            <p:nvPr/>
          </p:nvSpPr>
          <p:spPr>
            <a:xfrm rot="912242" flipH="1">
              <a:off x="1999770" y="374375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3" name="Straight Connector 122"/>
            <p:cNvCxnSpPr/>
            <p:nvPr/>
          </p:nvCxnSpPr>
          <p:spPr>
            <a:xfrm>
              <a:off x="2055800" y="2903428"/>
              <a:ext cx="389232" cy="91626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4" name="Oval 123"/>
            <p:cNvSpPr/>
            <p:nvPr/>
          </p:nvSpPr>
          <p:spPr>
            <a:xfrm rot="912242" flipH="1">
              <a:off x="2285553" y="364375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5363" name="Group 43"/>
          <p:cNvGrpSpPr>
            <a:grpSpLocks/>
          </p:cNvGrpSpPr>
          <p:nvPr/>
        </p:nvGrpSpPr>
        <p:grpSpPr bwMode="auto">
          <a:xfrm rot="2387634">
            <a:off x="793750" y="2354263"/>
            <a:ext cx="322263" cy="922337"/>
            <a:chOff x="8004524" y="2733495"/>
            <a:chExt cx="310925" cy="1779930"/>
          </a:xfrm>
        </p:grpSpPr>
        <p:sp>
          <p:nvSpPr>
            <p:cNvPr id="68" name="Rectangle 67"/>
            <p:cNvSpPr/>
            <p:nvPr/>
          </p:nvSpPr>
          <p:spPr>
            <a:xfrm>
              <a:off x="8065168" y="3234439"/>
              <a:ext cx="232810" cy="474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 rot="42457">
              <a:off x="8004524" y="2733495"/>
              <a:ext cx="310925" cy="1779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64" name="Rectangle 63"/>
          <p:cNvSpPr/>
          <p:nvPr/>
        </p:nvSpPr>
        <p:spPr>
          <a:xfrm rot="2532312">
            <a:off x="687388" y="2449513"/>
            <a:ext cx="20320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6" name="Rectangle 65"/>
          <p:cNvSpPr/>
          <p:nvPr/>
        </p:nvSpPr>
        <p:spPr>
          <a:xfrm rot="2532312">
            <a:off x="588034" y="2197730"/>
            <a:ext cx="510880" cy="55201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G</a:t>
            </a:r>
          </a:p>
        </p:txBody>
      </p:sp>
      <p:sp>
        <p:nvSpPr>
          <p:cNvPr id="48" name="Rectangle 47"/>
          <p:cNvSpPr/>
          <p:nvPr/>
        </p:nvSpPr>
        <p:spPr>
          <a:xfrm rot="2498546">
            <a:off x="840138" y="2703110"/>
            <a:ext cx="774085" cy="49681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N</a:t>
            </a:r>
          </a:p>
        </p:txBody>
      </p:sp>
      <p:grpSp>
        <p:nvGrpSpPr>
          <p:cNvPr id="15367" name="Group 49"/>
          <p:cNvGrpSpPr>
            <a:grpSpLocks/>
          </p:cNvGrpSpPr>
          <p:nvPr/>
        </p:nvGrpSpPr>
        <p:grpSpPr bwMode="auto">
          <a:xfrm rot="2739104">
            <a:off x="1062038" y="2924175"/>
            <a:ext cx="681038" cy="496887"/>
            <a:chOff x="7984338" y="2767064"/>
            <a:chExt cx="637462" cy="1365866"/>
          </a:xfrm>
        </p:grpSpPr>
        <p:sp>
          <p:nvSpPr>
            <p:cNvPr id="54" name="Rectangle 53"/>
            <p:cNvSpPr/>
            <p:nvPr/>
          </p:nvSpPr>
          <p:spPr>
            <a:xfrm>
              <a:off x="8224351" y="3244621"/>
              <a:ext cx="154536" cy="4756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 rot="21124765">
              <a:off x="7984338" y="2767064"/>
              <a:ext cx="637462" cy="13658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128" name="Rounded Rectangle 127"/>
          <p:cNvSpPr>
            <a:spLocks noChangeArrowheads="1"/>
          </p:cNvSpPr>
          <p:nvPr/>
        </p:nvSpPr>
        <p:spPr bwMode="auto">
          <a:xfrm>
            <a:off x="5629275" y="4746625"/>
            <a:ext cx="3157538" cy="1884363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28575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6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β-Cell </a:t>
            </a:r>
          </a:p>
          <a:p>
            <a:pPr algn="ctr" eaLnBrk="1" hangingPunct="1">
              <a:lnSpc>
                <a:spcPts val="30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secretion/mass</a:t>
            </a:r>
          </a:p>
          <a:p>
            <a:pPr algn="ctr" eaLnBrk="1" hangingPunct="1">
              <a:defRPr/>
            </a:pPr>
            <a:r>
              <a:rPr lang="en-US" sz="1000" b="1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FINAL COMMON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DENOMINATOR 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3" name="Bent-Up Arrow 2"/>
          <p:cNvSpPr/>
          <p:nvPr/>
        </p:nvSpPr>
        <p:spPr>
          <a:xfrm rot="16200000" flipH="1" flipV="1">
            <a:off x="2289175" y="3098800"/>
            <a:ext cx="1812925" cy="4276725"/>
          </a:xfrm>
          <a:prstGeom prst="bentUpArrow">
            <a:avLst>
              <a:gd name="adj1" fmla="val 16712"/>
              <a:gd name="adj2" fmla="val 22876"/>
              <a:gd name="adj3" fmla="val 25000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4" name="Bent-Up Arrow 103"/>
          <p:cNvSpPr/>
          <p:nvPr/>
        </p:nvSpPr>
        <p:spPr>
          <a:xfrm rot="16200000" flipV="1">
            <a:off x="2909094" y="-492918"/>
            <a:ext cx="852487" cy="4514850"/>
          </a:xfrm>
          <a:prstGeom prst="bentUpArrow">
            <a:avLst>
              <a:gd name="adj1" fmla="val 37462"/>
              <a:gd name="adj2" fmla="val 36301"/>
              <a:gd name="adj3" fmla="val 37431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ight Arrow 7"/>
          <p:cNvSpPr/>
          <p:nvPr/>
        </p:nvSpPr>
        <p:spPr>
          <a:xfrm rot="5400000">
            <a:off x="5639594" y="2701132"/>
            <a:ext cx="536575" cy="47783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7" name="Bent-Up Arrow 136"/>
          <p:cNvSpPr/>
          <p:nvPr/>
        </p:nvSpPr>
        <p:spPr>
          <a:xfrm flipV="1">
            <a:off x="6149975" y="3651250"/>
            <a:ext cx="760413" cy="781050"/>
          </a:xfrm>
          <a:prstGeom prst="bentUpArrow">
            <a:avLst>
              <a:gd name="adj1" fmla="val 28100"/>
              <a:gd name="adj2" fmla="val 39543"/>
              <a:gd name="adj3" fmla="val 34233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73" name="TextBox 124"/>
          <p:cNvSpPr txBox="1">
            <a:spLocks noChangeArrowheads="1"/>
          </p:cNvSpPr>
          <p:nvPr/>
        </p:nvSpPr>
        <p:spPr bwMode="auto">
          <a:xfrm>
            <a:off x="3756025" y="3249613"/>
            <a:ext cx="2503488" cy="13843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Inflammation/</a:t>
            </a:r>
          </a:p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Immune Regulation</a:t>
            </a:r>
          </a:p>
        </p:txBody>
      </p:sp>
      <p:sp>
        <p:nvSpPr>
          <p:cNvPr id="139" name="Bent-Up Arrow 138"/>
          <p:cNvSpPr/>
          <p:nvPr/>
        </p:nvSpPr>
        <p:spPr>
          <a:xfrm flipV="1">
            <a:off x="7669213" y="1695450"/>
            <a:ext cx="787400" cy="2714625"/>
          </a:xfrm>
          <a:prstGeom prst="bentUpArrow">
            <a:avLst>
              <a:gd name="adj1" fmla="val 28100"/>
              <a:gd name="adj2" fmla="val 36232"/>
              <a:gd name="adj3" fmla="val 30189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7" name="Rounded Rectangle 126"/>
          <p:cNvSpPr>
            <a:spLocks noChangeArrowheads="1"/>
          </p:cNvSpPr>
          <p:nvPr/>
        </p:nvSpPr>
        <p:spPr bwMode="auto">
          <a:xfrm>
            <a:off x="5872163" y="885825"/>
            <a:ext cx="3102504" cy="11493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38100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INSULIN** RESISTANCE</a:t>
            </a:r>
            <a:endParaRPr lang="en-US" sz="3600" b="1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5376" name="Group 11"/>
          <p:cNvGrpSpPr>
            <a:grpSpLocks/>
          </p:cNvGrpSpPr>
          <p:nvPr/>
        </p:nvGrpSpPr>
        <p:grpSpPr bwMode="auto">
          <a:xfrm>
            <a:off x="3212373" y="2109788"/>
            <a:ext cx="3121752" cy="863926"/>
            <a:chOff x="3212158" y="2109242"/>
            <a:chExt cx="3122734" cy="864464"/>
          </a:xfrm>
        </p:grpSpPr>
        <p:sp>
          <p:nvSpPr>
            <p:cNvPr id="120" name="Bent-Up Arrow 119"/>
            <p:cNvSpPr/>
            <p:nvPr/>
          </p:nvSpPr>
          <p:spPr>
            <a:xfrm rot="10800000" flipH="1" flipV="1">
              <a:off x="5334452" y="2109242"/>
              <a:ext cx="1000440" cy="730705"/>
            </a:xfrm>
            <a:prstGeom prst="bentUpArrow">
              <a:avLst>
                <a:gd name="adj1" fmla="val 29467"/>
                <a:gd name="adj2" fmla="val 26205"/>
                <a:gd name="adj3" fmla="val 31026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390" name="TextBox 125"/>
            <p:cNvSpPr txBox="1">
              <a:spLocks noChangeArrowheads="1"/>
            </p:cNvSpPr>
            <p:nvPr/>
          </p:nvSpPr>
          <p:spPr bwMode="auto">
            <a:xfrm>
              <a:off x="3212158" y="2450160"/>
              <a:ext cx="2457363" cy="52354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n-US" sz="2800" dirty="0">
                  <a:solidFill>
                    <a:srgbClr val="000000"/>
                  </a:solidFill>
                </a:rPr>
                <a:t> </a:t>
              </a:r>
              <a:r>
                <a:rPr lang="en-US" sz="2800" dirty="0" smtClean="0">
                  <a:solidFill>
                    <a:srgbClr val="000000"/>
                  </a:solidFill>
                </a:rPr>
                <a:t>Environment*</a:t>
              </a:r>
              <a:endParaRPr lang="en-US" sz="2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377" name="Group 12"/>
          <p:cNvGrpSpPr>
            <a:grpSpLocks/>
          </p:cNvGrpSpPr>
          <p:nvPr/>
        </p:nvGrpSpPr>
        <p:grpSpPr bwMode="auto">
          <a:xfrm>
            <a:off x="5886450" y="2625725"/>
            <a:ext cx="1800225" cy="1803400"/>
            <a:chOff x="5886179" y="2626238"/>
            <a:chExt cx="1801259" cy="1803615"/>
          </a:xfrm>
        </p:grpSpPr>
        <p:sp>
          <p:nvSpPr>
            <p:cNvPr id="131" name="Bent-Up Arrow 130"/>
            <p:cNvSpPr/>
            <p:nvPr/>
          </p:nvSpPr>
          <p:spPr>
            <a:xfrm flipV="1">
              <a:off x="6186389" y="2626238"/>
              <a:ext cx="1501049" cy="1803615"/>
            </a:xfrm>
            <a:prstGeom prst="bentUpArrow">
              <a:avLst>
                <a:gd name="adj1" fmla="val 14224"/>
                <a:gd name="adj2" fmla="val 20187"/>
                <a:gd name="adj3" fmla="val 17301"/>
              </a:avLst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886179" y="2643388"/>
              <a:ext cx="679452" cy="184366"/>
              <a:chOff x="5992499" y="2648704"/>
              <a:chExt cx="679452" cy="184366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138" name="Rectangle 137"/>
              <p:cNvSpPr/>
              <p:nvPr/>
            </p:nvSpPr>
            <p:spPr>
              <a:xfrm>
                <a:off x="6145639" y="2648704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5992499" y="2676870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sp>
        <p:nvSpPr>
          <p:cNvPr id="142" name="Rectangle 141"/>
          <p:cNvSpPr/>
          <p:nvPr/>
        </p:nvSpPr>
        <p:spPr>
          <a:xfrm rot="5400000">
            <a:off x="5784850" y="2795588"/>
            <a:ext cx="320675" cy="142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" name="Rectangle 142"/>
          <p:cNvSpPr/>
          <p:nvPr/>
        </p:nvSpPr>
        <p:spPr>
          <a:xfrm rot="5400000">
            <a:off x="5710237" y="2774951"/>
            <a:ext cx="365125" cy="165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4" name="Rectangle 143"/>
          <p:cNvSpPr/>
          <p:nvPr/>
        </p:nvSpPr>
        <p:spPr>
          <a:xfrm rot="5400000">
            <a:off x="5892007" y="2475706"/>
            <a:ext cx="527050" cy="1571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81" name="TextBox 10"/>
          <p:cNvSpPr txBox="1">
            <a:spLocks noChangeArrowheads="1"/>
          </p:cNvSpPr>
          <p:nvPr/>
        </p:nvSpPr>
        <p:spPr bwMode="auto">
          <a:xfrm>
            <a:off x="1624013" y="2973388"/>
            <a:ext cx="1385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2000" b="1">
                <a:solidFill>
                  <a:srgbClr val="000000"/>
                </a:solidFill>
              </a:rPr>
              <a:t>Epigenetics</a:t>
            </a:r>
          </a:p>
        </p:txBody>
      </p:sp>
      <p:sp>
        <p:nvSpPr>
          <p:cNvPr id="15382" name="TextBox 86"/>
          <p:cNvSpPr txBox="1">
            <a:spLocks noChangeArrowheads="1"/>
          </p:cNvSpPr>
          <p:nvPr/>
        </p:nvSpPr>
        <p:spPr bwMode="auto">
          <a:xfrm>
            <a:off x="104775" y="3652838"/>
            <a:ext cx="138112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</a:rPr>
              <a:t>Polygenic </a:t>
            </a:r>
          </a:p>
          <a:p>
            <a:pPr eaLnBrk="1" hangingPunct="1">
              <a:lnSpc>
                <a:spcPts val="1800"/>
              </a:lnSpc>
            </a:pPr>
            <a:r>
              <a:rPr lang="en-US" sz="2000" b="1">
                <a:solidFill>
                  <a:srgbClr val="000000"/>
                </a:solidFill>
              </a:rPr>
              <a:t>Monogenic </a:t>
            </a:r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1575077" y="2510221"/>
            <a:ext cx="1637295" cy="484632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5" name="Right Arrow 134"/>
          <p:cNvSpPr/>
          <p:nvPr/>
        </p:nvSpPr>
        <p:spPr>
          <a:xfrm>
            <a:off x="2252663" y="3584575"/>
            <a:ext cx="1333500" cy="47783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6001940"/>
            <a:ext cx="9232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</a:rPr>
              <a:t>*Environment= Genetic </a:t>
            </a:r>
            <a:r>
              <a:rPr lang="en-US" b="1" dirty="0" err="1" smtClean="0">
                <a:solidFill>
                  <a:srgbClr val="000090"/>
                </a:solidFill>
              </a:rPr>
              <a:t>suceptibility</a:t>
            </a:r>
            <a:r>
              <a:rPr lang="en-US" b="1" dirty="0" smtClean="0">
                <a:solidFill>
                  <a:srgbClr val="000090"/>
                </a:solidFill>
              </a:rPr>
              <a:t> to </a:t>
            </a:r>
          </a:p>
          <a:p>
            <a:r>
              <a:rPr lang="en-US" b="1" dirty="0" smtClean="0">
                <a:solidFill>
                  <a:srgbClr val="000090"/>
                </a:solidFill>
              </a:rPr>
              <a:t>      </a:t>
            </a:r>
            <a:r>
              <a:rPr lang="en-US" b="1" dirty="0" err="1" smtClean="0">
                <a:solidFill>
                  <a:srgbClr val="000090"/>
                </a:solidFill>
              </a:rPr>
              <a:t>eg</a:t>
            </a:r>
            <a:r>
              <a:rPr lang="en-US" b="1" dirty="0">
                <a:solidFill>
                  <a:srgbClr val="000090"/>
                </a:solidFill>
              </a:rPr>
              <a:t>: viruses, endocrine disruptors, </a:t>
            </a:r>
            <a:r>
              <a:rPr lang="en-US" b="1" dirty="0" smtClean="0">
                <a:solidFill>
                  <a:srgbClr val="000090"/>
                </a:solidFill>
              </a:rPr>
              <a:t>food </a:t>
            </a:r>
            <a:r>
              <a:rPr lang="en-US" b="1" dirty="0">
                <a:solidFill>
                  <a:srgbClr val="000090"/>
                </a:solidFill>
              </a:rPr>
              <a:t>AGEs, </a:t>
            </a:r>
            <a:r>
              <a:rPr lang="en-US" b="1" dirty="0" smtClean="0">
                <a:solidFill>
                  <a:srgbClr val="000090"/>
                </a:solidFill>
              </a:rPr>
              <a:t>Gut Biome</a:t>
            </a:r>
            <a:endParaRPr lang="en-US" b="1" dirty="0">
              <a:solidFill>
                <a:srgbClr val="000090"/>
              </a:solidFill>
            </a:endParaRPr>
          </a:p>
          <a:p>
            <a:r>
              <a:rPr lang="en-US" b="1" dirty="0" smtClean="0">
                <a:solidFill>
                  <a:srgbClr val="000090"/>
                </a:solidFill>
              </a:rPr>
              <a:t>**Insulin Resistance (IR)= </a:t>
            </a:r>
            <a:r>
              <a:rPr lang="en-US" b="1" dirty="0">
                <a:solidFill>
                  <a:srgbClr val="000090"/>
                </a:solidFill>
              </a:rPr>
              <a:t>Centrally </a:t>
            </a:r>
            <a:r>
              <a:rPr lang="en-US" b="1" dirty="0" smtClean="0">
                <a:solidFill>
                  <a:srgbClr val="000090"/>
                </a:solidFill>
              </a:rPr>
              <a:t>Induced IR, Peripheral IR, </a:t>
            </a:r>
            <a:r>
              <a:rPr lang="en-US" b="1" dirty="0">
                <a:solidFill>
                  <a:srgbClr val="000090"/>
                </a:solidFill>
              </a:rPr>
              <a:t>Stress </a:t>
            </a:r>
            <a:r>
              <a:rPr lang="en-US" b="1" dirty="0" smtClean="0">
                <a:solidFill>
                  <a:srgbClr val="000090"/>
                </a:solidFill>
              </a:rPr>
              <a:t>Hormones, Gut Biome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0" y="0"/>
            <a:ext cx="9143999" cy="830997"/>
          </a:xfrm>
          <a:prstGeom prst="rect">
            <a:avLst/>
          </a:prstGeom>
          <a:solidFill>
            <a:srgbClr val="FFAB2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β-Cell Centric </a:t>
            </a:r>
            <a:r>
              <a:rPr lang="en-US" sz="2800" b="1" dirty="0" smtClean="0">
                <a:solidFill>
                  <a:prstClr val="black"/>
                </a:solidFill>
              </a:rPr>
              <a:t>Classification </a:t>
            </a:r>
            <a:r>
              <a:rPr lang="en-US" sz="2800" b="1" dirty="0">
                <a:solidFill>
                  <a:prstClr val="black"/>
                </a:solidFill>
              </a:rPr>
              <a:t>of </a:t>
            </a:r>
            <a:r>
              <a:rPr lang="en-US" sz="2800" b="1" dirty="0" smtClean="0">
                <a:solidFill>
                  <a:prstClr val="black"/>
                </a:solidFill>
              </a:rPr>
              <a:t>Diabetes:</a:t>
            </a:r>
          </a:p>
          <a:p>
            <a:pPr algn="ctr"/>
            <a:r>
              <a:rPr lang="en-US" sz="2000" i="1" dirty="0">
                <a:solidFill>
                  <a:srgbClr val="0000FF"/>
                </a:solidFill>
              </a:rPr>
              <a:t>Implications for Classification, Diagnosis, Prevention, Therapy, Research </a:t>
            </a:r>
            <a:r>
              <a:rPr lang="en-US" sz="2000" b="1" dirty="0" smtClean="0">
                <a:solidFill>
                  <a:prstClr val="black"/>
                </a:solidFill>
              </a:rPr>
              <a:t> 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8954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26241</TotalTime>
  <Words>752</Words>
  <Application>Microsoft Macintosh PowerPoint</Application>
  <PresentationFormat>On-screen Show (4:3)</PresentationFormat>
  <Paragraphs>199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Rounded MT Bold</vt:lpstr>
      <vt:lpstr>Calibri</vt:lpstr>
      <vt:lpstr>MS PGothic</vt:lpstr>
      <vt:lpstr>ＭＳ Ｐゴシック</vt:lpstr>
      <vt:lpstr>Wingdings</vt:lpstr>
      <vt:lpstr>Office Theme</vt:lpstr>
      <vt:lpstr>A Unifying Pathophysiologic Approach to The Complications of Diabetes in the Context of the Beta-cell Classification of Diabetes    </vt:lpstr>
      <vt:lpstr>I was asked how to Diagnose  Diabetes Mellitus in Adults: Type 1, Type 2, LADA or,        Since we quickly noted That Confusion Abounds,   Isn’t it   Time for A New Classification Schema  for the  Diagnosis and Treatment of Diabetes Mellitus (DM)  Get us ready for ‘PRECISION MEDICINE’</vt:lpstr>
      <vt:lpstr>Purely Clinical Answer Empiric, Pragmatic Approach</vt:lpstr>
      <vt:lpstr>PowerPoint Presentation</vt:lpstr>
      <vt:lpstr>Current DM Classification Failing (Certainly appropriate with knowledge available when current classification adopted) BUT WE’VE LEARNED SO MUCH MORE SINCE THEN OLD=  </vt:lpstr>
      <vt:lpstr>Current DM Classification Failing (Certainly appropriate with knowledge available when current classification adopted)     </vt:lpstr>
      <vt:lpstr>Definitions: T1D, ‘LADA’, T2D May Seem Precise BUT…, Overlapping Phenotypes In particular  :</vt:lpstr>
      <vt:lpstr>PowerPoint Presentation</vt:lpstr>
      <vt:lpstr>Diabetes is a Continuum OF β-cell FUNCTION</vt:lpstr>
      <vt:lpstr> The β-Cell Centric Classification of DM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907</cp:revision>
  <cp:lastPrinted>2014-04-01T12:35:45Z</cp:lastPrinted>
  <dcterms:created xsi:type="dcterms:W3CDTF">2014-11-05T16:03:03Z</dcterms:created>
  <dcterms:modified xsi:type="dcterms:W3CDTF">2017-07-03T22:16:44Z</dcterms:modified>
</cp:coreProperties>
</file>