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00" r:id="rId2"/>
    <p:sldId id="301" r:id="rId3"/>
    <p:sldId id="490" r:id="rId4"/>
    <p:sldId id="491" r:id="rId5"/>
    <p:sldId id="492" r:id="rId6"/>
    <p:sldId id="493" r:id="rId7"/>
    <p:sldId id="494" r:id="rId8"/>
    <p:sldId id="495" r:id="rId9"/>
    <p:sldId id="496" r:id="rId10"/>
    <p:sldId id="49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993">
          <p15:clr>
            <a:srgbClr val="A4A3A4"/>
          </p15:clr>
        </p15:guide>
        <p15:guide id="3" pos="22">
          <p15:clr>
            <a:srgbClr val="A4A3A4"/>
          </p15:clr>
        </p15:guide>
        <p15:guide id="4" pos="53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izabeth.Ng" initials="EN" lastIdx="47" clrIdx="0"/>
  <p:cmAuthor id="1" name="Bernard Zinman" initials="BZ" lastIdx="10" clrIdx="1"/>
  <p:cmAuthor id="2" name="Johansen,Dr.,Odd-Erik  BI-NO-A" initials="OEJ" lastIdx="24" clrIdx="2"/>
  <p:cmAuthor id="3" name="Broedl,Dr.,Uli (TA_MET) BIP-DE-I" initials="B(B" lastIdx="2" clrIdx="3"/>
  <p:cmAuthor id="4" name="Gabriella Ribenfors" initials="GR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80" autoAdjust="0"/>
    <p:restoredTop sz="78650" autoAdjust="0"/>
  </p:normalViewPr>
  <p:slideViewPr>
    <p:cSldViewPr showGuides="1">
      <p:cViewPr varScale="1">
        <p:scale>
          <a:sx n="96" d="100"/>
          <a:sy n="96" d="100"/>
        </p:scale>
        <p:origin x="1776" y="168"/>
      </p:cViewPr>
      <p:guideLst>
        <p:guide orient="horz"/>
        <p:guide pos="2993"/>
        <p:guide pos="22"/>
        <p:guide pos="53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533"/>
    </p:cViewPr>
  </p:sorterViewPr>
  <p:notesViewPr>
    <p:cSldViewPr showGuides="1">
      <p:cViewPr varScale="1">
        <p:scale>
          <a:sx n="85" d="100"/>
          <a:sy n="85" d="100"/>
        </p:scale>
        <p:origin x="-3786" y="-96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F789A-959E-4387-B350-ACDCE8031AD9}" type="datetimeFigureOut">
              <a:rPr lang="en-GB" smtClean="0"/>
              <a:pPr/>
              <a:t>07/12/2016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B2A28-4996-47B4-AC2C-288A394EC05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1685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5518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1180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tlr-1245_0025final—01-1501. Table 15.1.4.1: 1 Demographic data − treated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D6502-C9D2-401C-BD59-BE1670F28621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77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Total:</a:t>
            </a:r>
            <a:r>
              <a:rPr lang="en-GB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</a:t>
            </a:r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able 15.3.1.6: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1BB8B-1BBC-441B-887C-4793EA845657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580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1BB8B-1BBC-441B-887C-4793EA845657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482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Overall: table 15.3.1.8: 1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Serious: table 15.3.1.8: 4 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Leading to discontinuation: table 15.3.1.8: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1BB8B-1BBC-441B-887C-4793EA845657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129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Overall n(%):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15.3.1.4: 4 </a:t>
            </a: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Requiring assistance n (%): table 15.3.1.4: 4</a:t>
            </a:r>
            <a:endParaRPr lang="en-GB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1BB8B-1BBC-441B-887C-4793EA845657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144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Table</a:t>
            </a:r>
            <a:r>
              <a:rPr lang="en-GB" baseline="0" dirty="0"/>
              <a:t> 15.3.1.1: 1 (tir), n(%)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1BB8B-1BBC-441B-887C-4793EA845657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500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Table</a:t>
            </a:r>
            <a:r>
              <a:rPr lang="en-GB" baseline="0" dirty="0"/>
              <a:t> 15.3.1.1: 1 (tir), n(%)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1BB8B-1BBC-441B-887C-4793EA845657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812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0569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248" y="188639"/>
            <a:ext cx="8639504" cy="2140173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0454" y="2420888"/>
            <a:ext cx="7623092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6816" y="4483169"/>
            <a:ext cx="5230368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1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1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0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248" y="1340768"/>
            <a:ext cx="4262602" cy="48361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40768"/>
            <a:ext cx="4262602" cy="48361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82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54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56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8" y="457200"/>
            <a:ext cx="3671679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66903" y="0"/>
            <a:ext cx="5077097" cy="586105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2248" y="2057400"/>
            <a:ext cx="36716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9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F6F95BD5-C3FD-4E9B-9240-B27EACB3D069}" type="slidenum">
              <a:rPr lang="en-GB" smtClean="0">
                <a:solidFill>
                  <a:srgbClr val="4D4D4F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D4D4F">
                  <a:tint val="75000"/>
                </a:srgb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 rot="5400000">
            <a:off x="5916491" y="3167643"/>
            <a:ext cx="5899380" cy="323851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chemeClr val="accent4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0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3560" y="6165304"/>
            <a:ext cx="1728192" cy="54383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248" y="188641"/>
            <a:ext cx="8639504" cy="10081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248" y="1340768"/>
            <a:ext cx="8639504" cy="4836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000" y="6382800"/>
            <a:ext cx="6843600" cy="2448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8624" y="6597352"/>
            <a:ext cx="935376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91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81" r:id="rId8"/>
    <p:sldLayoutId id="2147483683" r:id="rId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Calibri" panose="020F0502020204030204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Calibri" panose="020F0502020204030204" pitchFamily="34" charset="0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Safety and tolerability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420888"/>
            <a:ext cx="8229600" cy="1655762"/>
          </a:xfrm>
        </p:spPr>
        <p:txBody>
          <a:bodyPr/>
          <a:lstStyle/>
          <a:p>
            <a:r>
              <a:rPr lang="en-GB" dirty="0"/>
              <a:t>David Fitchett, MD</a:t>
            </a:r>
          </a:p>
          <a:p>
            <a:r>
              <a:rPr lang="en-GB" dirty="0"/>
              <a:t>Cardiologist, St Michael’s Hospital</a:t>
            </a:r>
            <a:br>
              <a:rPr lang="en-GB" dirty="0"/>
            </a:br>
            <a:r>
              <a:rPr lang="en-GB" dirty="0"/>
              <a:t>Associate Professor of Medicine, University of Toronto, Toronto, Canada</a:t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42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Consultations</a:t>
            </a:r>
          </a:p>
          <a:p>
            <a:pPr lvl="1"/>
            <a:r>
              <a:rPr lang="en-US" dirty="0"/>
              <a:t>Boehringer Ingelheim, Novo Nordisk, AstraZeneca, Sanofi, Merck</a:t>
            </a:r>
          </a:p>
          <a:p>
            <a:pPr marL="457200" lvl="1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705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Adverse events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4876800"/>
            <a:ext cx="365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2"/>
                </a:solidFill>
              </a:rPr>
              <a:t>Rate = per100 patient-years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848922"/>
              </p:ext>
            </p:extLst>
          </p:nvPr>
        </p:nvGraphicFramePr>
        <p:xfrm>
          <a:off x="323527" y="1371600"/>
          <a:ext cx="8591873" cy="34994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8768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20218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Placebo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(n=2333)</a:t>
                      </a: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Empagliflozin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10 mg</a:t>
                      </a:r>
                    </a:p>
                    <a:p>
                      <a:pPr algn="ctr"/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(n=2345)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Empagliflozin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25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mg</a:t>
                      </a:r>
                    </a:p>
                    <a:p>
                      <a:pPr algn="ctr"/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(n=2342)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One or more AEs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2139 (91.7%)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178.67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2112 (90.1%)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150.34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2118 (90.4%)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148.36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One or more drug-related*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AEs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549 (23.5%)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11.33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666 (28.4%)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14.15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643 (27.5%)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13.38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One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or more </a:t>
                      </a: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AEs leading to discontinuation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453 (19.4%)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8.26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416 (17.7%)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7.28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397 (17.0%)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6.89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One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or more s</a:t>
                      </a: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erious AEs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988 (42.3%)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22.34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876 (37.4%)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18.20</a:t>
                      </a:r>
                      <a:endParaRPr lang="en-GB" sz="1600" kern="1200" dirty="0">
                        <a:solidFill>
                          <a:srgbClr val="5A5A5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913 (39.0%)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19.39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A5A5A"/>
                </a:solidFill>
              </a:rPr>
              <a:t>*As reported by the investigator</a:t>
            </a:r>
            <a:br>
              <a:rPr lang="en-US" dirty="0">
                <a:solidFill>
                  <a:srgbClr val="5A5A5A"/>
                </a:solidFill>
              </a:rPr>
            </a:br>
            <a:r>
              <a:rPr lang="en-US" dirty="0">
                <a:solidFill>
                  <a:srgbClr val="5A5A5A"/>
                </a:solidFill>
              </a:rPr>
              <a:t>Patients treated with </a:t>
            </a:r>
            <a:r>
              <a:rPr lang="en-US" dirty="0">
                <a:solidFill>
                  <a:srgbClr val="5A5A5A"/>
                </a:solidFill>
                <a:cs typeface="Times New Roman"/>
              </a:rPr>
              <a:t>≥1 </a:t>
            </a:r>
            <a:r>
              <a:rPr lang="en-US" dirty="0">
                <a:solidFill>
                  <a:srgbClr val="5A5A5A"/>
                </a:solidFill>
              </a:rPr>
              <a:t>dose of study drug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4746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Adverse events consistent with urinary tract infection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800" y="5389475"/>
            <a:ext cx="365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5A5A5A"/>
                </a:solidFill>
              </a:rPr>
              <a:t>Rate = per100 patient-years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871844"/>
              </p:ext>
            </p:extLst>
          </p:nvPr>
        </p:nvGraphicFramePr>
        <p:xfrm>
          <a:off x="316523" y="1371600"/>
          <a:ext cx="8598877" cy="39566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8838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20218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Placebo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(n=2333)</a:t>
                      </a: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Empagliflozin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10 mg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(n=2345)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Empagliflozin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25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mg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(n=2342)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GB" sz="1600" b="0" i="0" dirty="0">
                          <a:solidFill>
                            <a:srgbClr val="5A5A5A"/>
                          </a:solidFill>
                        </a:rPr>
                        <a:t>Events</a:t>
                      </a:r>
                      <a:r>
                        <a:rPr lang="en-GB" sz="1600" b="0" i="0" baseline="0" dirty="0">
                          <a:solidFill>
                            <a:srgbClr val="5A5A5A"/>
                          </a:solidFill>
                        </a:rPr>
                        <a:t> consistent with UTI</a:t>
                      </a:r>
                      <a:endParaRPr lang="en-GB" sz="1600" b="0" i="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423 (18.1%)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8.21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426 (18.2%)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8.02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416 (17.8%)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7.75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3184">
                <a:tc>
                  <a:txBody>
                    <a:bodyPr/>
                    <a:lstStyle/>
                    <a:p>
                      <a:pPr marL="173038" indent="0"/>
                      <a:r>
                        <a:rPr lang="en-GB" sz="1600" i="0" baseline="0" dirty="0">
                          <a:solidFill>
                            <a:srgbClr val="5A5A5A"/>
                          </a:solidFill>
                        </a:rPr>
                        <a:t>Events leading to discontinuation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10 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(0.4%)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0.17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22 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(0.9%)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0.37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19 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(0.8%)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0.31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69863" indent="-169863"/>
                      <a:r>
                        <a:rPr lang="en-GB" sz="1600" b="0" i="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By</a:t>
                      </a:r>
                      <a:r>
                        <a:rPr lang="en-GB" sz="1600" b="0" i="0" kern="1200" baseline="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 s</a:t>
                      </a:r>
                      <a:r>
                        <a:rPr lang="en-GB" sz="1600" b="0" i="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ex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3184">
                <a:tc>
                  <a:txBody>
                    <a:bodyPr/>
                    <a:lstStyle/>
                    <a:p>
                      <a:pPr marL="0" indent="169863"/>
                      <a:r>
                        <a:rPr lang="en-GB" sz="1600" i="0" dirty="0">
                          <a:solidFill>
                            <a:srgbClr val="5A5A5A"/>
                          </a:solidFill>
                        </a:rPr>
                        <a:t>Male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158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</a:t>
                      </a: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(9.4%)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3.96</a:t>
                      </a:r>
                      <a:endParaRPr lang="en-GB" sz="1600" kern="1200" dirty="0">
                        <a:solidFill>
                          <a:srgbClr val="5A5A5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180 (10.9%)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4.49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170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(10.1%)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4.09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3184">
                <a:tc>
                  <a:txBody>
                    <a:bodyPr/>
                    <a:lstStyle/>
                    <a:p>
                      <a:pPr marL="0" indent="169863"/>
                      <a:r>
                        <a:rPr lang="en-GB" sz="1600" i="0" baseline="0" dirty="0">
                          <a:solidFill>
                            <a:srgbClr val="5A5A5A"/>
                          </a:solidFill>
                        </a:rPr>
                        <a:t>Female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265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</a:t>
                      </a: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(40.6%)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22.81</a:t>
                      </a:r>
                      <a:endParaRPr lang="en-GB" sz="1600" kern="1200" dirty="0">
                        <a:solidFill>
                          <a:srgbClr val="5A5A5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246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</a:t>
                      </a: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(35.5%)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18.83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246 (37.3%)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20.38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A5A5A"/>
                </a:solidFill>
              </a:rPr>
              <a:t>Patients treated with </a:t>
            </a:r>
            <a:r>
              <a:rPr lang="en-US" dirty="0">
                <a:solidFill>
                  <a:srgbClr val="5A5A5A"/>
                </a:solidFill>
                <a:cs typeface="Times New Roman"/>
              </a:rPr>
              <a:t>≥1 </a:t>
            </a:r>
            <a:r>
              <a:rPr lang="en-US" dirty="0">
                <a:solidFill>
                  <a:srgbClr val="5A5A5A"/>
                </a:solidFill>
              </a:rPr>
              <a:t>dose of study drug</a:t>
            </a:r>
            <a:r>
              <a:rPr lang="en-GB" dirty="0"/>
              <a:t> </a:t>
            </a:r>
          </a:p>
          <a:p>
            <a:r>
              <a:rPr lang="en-GB" dirty="0"/>
              <a:t>Based on 79 </a:t>
            </a:r>
            <a:r>
              <a:rPr lang="en-GB" dirty="0" err="1"/>
              <a:t>MedDRA</a:t>
            </a:r>
            <a:r>
              <a:rPr lang="en-GB" dirty="0"/>
              <a:t> preferred terms</a:t>
            </a:r>
          </a:p>
        </p:txBody>
      </p:sp>
    </p:spTree>
    <p:extLst>
      <p:ext uri="{BB962C8B-B14F-4D97-AF65-F5344CB8AC3E}">
        <p14:creationId xmlns:p14="http://schemas.microsoft.com/office/powerpoint/2010/main" val="4223242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Complicated urinary tract infection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266749"/>
              </p:ext>
            </p:extLst>
          </p:nvPr>
        </p:nvGraphicFramePr>
        <p:xfrm>
          <a:off x="323527" y="1371600"/>
          <a:ext cx="8591873" cy="349564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8768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20218">
                <a:tc>
                  <a:txBody>
                    <a:bodyPr/>
                    <a:lstStyle/>
                    <a:p>
                      <a:endParaRPr lang="en-GB" sz="1600" dirty="0">
                        <a:latin typeface="+mn-lt"/>
                      </a:endParaRPr>
                    </a:p>
                  </a:txBody>
                  <a:tcPr marL="72000" marR="72000" marT="36000" marB="3600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Placebo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(n=2333)</a:t>
                      </a: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Empagliflozin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10 mg 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(n=2345)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Empagliflozin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25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mg 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(n=2342)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5A5A5A"/>
                        </a:solidFill>
                        <a:latin typeface="+mn-lt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0" marR="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0" marR="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0" marR="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5A5A5A"/>
                          </a:solidFill>
                          <a:latin typeface="+mn-lt"/>
                        </a:rPr>
                        <a:t>Complicated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  <a:latin typeface="+mn-lt"/>
                        </a:rPr>
                        <a:t> urinary tract infection*</a:t>
                      </a:r>
                      <a:endParaRPr lang="en-GB" sz="1600" dirty="0">
                        <a:solidFill>
                          <a:srgbClr val="5A5A5A"/>
                        </a:solidFill>
                        <a:latin typeface="+mn-lt"/>
                      </a:endParaRP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  <a:latin typeface="+mn-lt"/>
                        </a:rPr>
                        <a:t>41 (1.8%)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0.71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  <a:latin typeface="+mn-lt"/>
                        </a:rPr>
                        <a:t>34 (1.4%)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  <a:latin typeface="+mn-lt"/>
                        </a:rPr>
                        <a:t>0.57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  <a:latin typeface="+mn-lt"/>
                        </a:rPr>
                        <a:t>48 (2.0%)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  <a:latin typeface="+mn-lt"/>
                        </a:rPr>
                        <a:t>0.80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pPr marL="11430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5A5A5A"/>
                          </a:solidFill>
                          <a:effectLst/>
                          <a:latin typeface="+mn-lt"/>
                          <a:ea typeface="SimSun"/>
                          <a:cs typeface="Cordia New"/>
                        </a:rPr>
                        <a:t>Urinary tract infection</a:t>
                      </a:r>
                      <a:endParaRPr lang="en-GB" sz="1600" dirty="0">
                        <a:solidFill>
                          <a:srgbClr val="5A5A5A"/>
                        </a:solidFill>
                        <a:effectLst/>
                        <a:latin typeface="+mn-lt"/>
                        <a:ea typeface="Calibri"/>
                        <a:cs typeface="Cordia New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5A5A5A"/>
                          </a:solidFill>
                          <a:effectLst/>
                          <a:latin typeface="+mn-lt"/>
                          <a:ea typeface="SimSun"/>
                          <a:cs typeface="Cordia New"/>
                        </a:rPr>
                        <a:t>16 (0.7%)</a:t>
                      </a:r>
                      <a:endParaRPr lang="en-GB" sz="1600" dirty="0">
                        <a:solidFill>
                          <a:srgbClr val="5A5A5A"/>
                        </a:solidFill>
                        <a:effectLst/>
                        <a:latin typeface="+mn-lt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0.28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5A5A5A"/>
                          </a:solidFill>
                          <a:effectLst/>
                          <a:latin typeface="+mn-lt"/>
                          <a:ea typeface="SimSun"/>
                          <a:cs typeface="Cordia New"/>
                        </a:rPr>
                        <a:t>13 (0.6%)</a:t>
                      </a:r>
                      <a:endParaRPr lang="en-GB" sz="1600" dirty="0">
                        <a:solidFill>
                          <a:srgbClr val="5A5A5A"/>
                        </a:solidFill>
                        <a:effectLst/>
                        <a:latin typeface="+mn-lt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  <a:latin typeface="+mn-lt"/>
                        </a:rPr>
                        <a:t>0.22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5A5A5A"/>
                          </a:solidFill>
                          <a:effectLst/>
                          <a:latin typeface="+mn-lt"/>
                          <a:ea typeface="SimSun"/>
                          <a:cs typeface="Cordia New"/>
                        </a:rPr>
                        <a:t>16 (0.7%)</a:t>
                      </a:r>
                      <a:endParaRPr lang="en-GB" sz="1600" dirty="0">
                        <a:solidFill>
                          <a:srgbClr val="5A5A5A"/>
                        </a:solidFill>
                        <a:effectLst/>
                        <a:latin typeface="+mn-lt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  <a:latin typeface="+mn-lt"/>
                        </a:rPr>
                        <a:t>0.27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pPr marL="1143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Pyelonephritis</a:t>
                      </a:r>
                      <a:r>
                        <a:rPr lang="en-GB" sz="1600" baseline="30000" dirty="0">
                          <a:solidFill>
                            <a:srgbClr val="5A5A5A"/>
                          </a:solidFill>
                          <a:latin typeface="Arial"/>
                          <a:cs typeface="Arial"/>
                        </a:rPr>
                        <a:t>†</a:t>
                      </a:r>
                      <a:endParaRPr lang="en-GB" sz="1600" baseline="30000" dirty="0">
                        <a:solidFill>
                          <a:srgbClr val="5A5A5A"/>
                        </a:solidFill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22 (0.9%)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0.38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15 (0.6%)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0.25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20 (0.9%)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0.33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pPr marL="11430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5A5A5A"/>
                          </a:solidFill>
                          <a:effectLst/>
                          <a:latin typeface="+mn-lt"/>
                          <a:ea typeface="SimSun"/>
                          <a:cs typeface="Cordia New"/>
                        </a:rPr>
                        <a:t>Urosepsis</a:t>
                      </a:r>
                      <a:endParaRPr lang="en-GB" sz="1600" dirty="0">
                        <a:solidFill>
                          <a:srgbClr val="5A5A5A"/>
                        </a:solidFill>
                        <a:effectLst/>
                        <a:latin typeface="+mn-lt"/>
                        <a:ea typeface="Calibri"/>
                        <a:cs typeface="Cordia New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5A5A5A"/>
                          </a:solidFill>
                          <a:effectLst/>
                          <a:latin typeface="+mn-lt"/>
                          <a:ea typeface="SimSun"/>
                          <a:cs typeface="Cordia New"/>
                        </a:rPr>
                        <a:t>3 </a:t>
                      </a:r>
                      <a:br>
                        <a:rPr lang="en-US" sz="1600" dirty="0">
                          <a:solidFill>
                            <a:srgbClr val="5A5A5A"/>
                          </a:solidFill>
                          <a:effectLst/>
                          <a:latin typeface="+mn-lt"/>
                          <a:ea typeface="SimSun"/>
                          <a:cs typeface="Cordia New"/>
                        </a:rPr>
                      </a:br>
                      <a:r>
                        <a:rPr lang="en-US" sz="1600" dirty="0">
                          <a:solidFill>
                            <a:srgbClr val="5A5A5A"/>
                          </a:solidFill>
                          <a:effectLst/>
                          <a:latin typeface="+mn-lt"/>
                          <a:ea typeface="SimSun"/>
                          <a:cs typeface="Cordia New"/>
                        </a:rPr>
                        <a:t>(0.1%)</a:t>
                      </a:r>
                      <a:endParaRPr lang="en-GB" sz="1600" dirty="0">
                        <a:solidFill>
                          <a:srgbClr val="5A5A5A"/>
                        </a:solidFill>
                        <a:effectLst/>
                        <a:latin typeface="+mn-lt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0.05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5A5A5A"/>
                          </a:solidFill>
                          <a:effectLst/>
                          <a:latin typeface="+mn-lt"/>
                          <a:ea typeface="SimSun"/>
                          <a:cs typeface="Cordia New"/>
                        </a:rPr>
                        <a:t>6 </a:t>
                      </a:r>
                      <a:br>
                        <a:rPr lang="en-US" sz="1600" dirty="0">
                          <a:solidFill>
                            <a:srgbClr val="5A5A5A"/>
                          </a:solidFill>
                          <a:effectLst/>
                          <a:latin typeface="+mn-lt"/>
                          <a:ea typeface="SimSun"/>
                          <a:cs typeface="Cordia New"/>
                        </a:rPr>
                      </a:br>
                      <a:r>
                        <a:rPr lang="en-US" sz="1600" dirty="0">
                          <a:solidFill>
                            <a:srgbClr val="5A5A5A"/>
                          </a:solidFill>
                          <a:effectLst/>
                          <a:latin typeface="+mn-lt"/>
                          <a:ea typeface="SimSun"/>
                          <a:cs typeface="Cordia New"/>
                        </a:rPr>
                        <a:t>(0.3%)</a:t>
                      </a:r>
                      <a:endParaRPr lang="en-GB" sz="1600" dirty="0">
                        <a:solidFill>
                          <a:srgbClr val="5A5A5A"/>
                        </a:solidFill>
                        <a:effectLst/>
                        <a:latin typeface="+mn-lt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  <a:latin typeface="+mn-lt"/>
                        </a:rPr>
                        <a:t>0.10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5A5A5A"/>
                          </a:solidFill>
                          <a:effectLst/>
                          <a:latin typeface="+mn-lt"/>
                          <a:ea typeface="SimSun"/>
                          <a:cs typeface="Cordia New"/>
                        </a:rPr>
                        <a:t>11 (0.5%)</a:t>
                      </a:r>
                      <a:endParaRPr lang="en-GB" sz="1600" dirty="0">
                        <a:solidFill>
                          <a:srgbClr val="5A5A5A"/>
                        </a:solidFill>
                        <a:effectLst/>
                        <a:latin typeface="+mn-lt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  <a:latin typeface="+mn-lt"/>
                        </a:rPr>
                        <a:t>0.18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12058" y="4953000"/>
            <a:ext cx="365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5A5A5A"/>
                </a:solidFill>
              </a:rPr>
              <a:t>Rate = per100 patient-years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A5A5A"/>
                </a:solidFill>
              </a:rPr>
              <a:t>Patients treated with </a:t>
            </a:r>
            <a:r>
              <a:rPr lang="en-US" dirty="0">
                <a:solidFill>
                  <a:srgbClr val="5A5A5A"/>
                </a:solidFill>
                <a:cs typeface="Times New Roman"/>
              </a:rPr>
              <a:t>≥1 </a:t>
            </a:r>
            <a:r>
              <a:rPr lang="en-US" dirty="0">
                <a:solidFill>
                  <a:srgbClr val="5A5A5A"/>
                </a:solidFill>
              </a:rPr>
              <a:t>dose of study drug</a:t>
            </a:r>
            <a:br>
              <a:rPr lang="en-US" dirty="0">
                <a:solidFill>
                  <a:srgbClr val="5A5A5A"/>
                </a:solidFill>
              </a:rPr>
            </a:br>
            <a:r>
              <a:rPr lang="en-US" dirty="0"/>
              <a:t>Events reported in &gt;0.1% of patients in any group are shown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*Pyelonephritis, urosepsis or serious adverse event consistent with urinary tract infection</a:t>
            </a:r>
            <a:br>
              <a:rPr lang="en-GB" dirty="0"/>
            </a:br>
            <a:r>
              <a:rPr lang="en-GB" baseline="30000" dirty="0">
                <a:latin typeface="Arial"/>
                <a:cs typeface="Arial"/>
              </a:rPr>
              <a:t>†</a:t>
            </a:r>
            <a:r>
              <a:rPr lang="en-GB" dirty="0"/>
              <a:t>Based on 15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/>
              <a:t>MedDRA preferred terms</a:t>
            </a:r>
          </a:p>
        </p:txBody>
      </p:sp>
    </p:spTree>
    <p:extLst>
      <p:ext uri="{BB962C8B-B14F-4D97-AF65-F5344CB8AC3E}">
        <p14:creationId xmlns:p14="http://schemas.microsoft.com/office/powerpoint/2010/main" val="3228436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Adverse events consistent with genital infection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5373" y="5913276"/>
            <a:ext cx="365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5A5A5A"/>
                </a:solidFill>
              </a:rPr>
              <a:t>Rate = per100 patient-years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09563"/>
              </p:ext>
            </p:extLst>
          </p:nvPr>
        </p:nvGraphicFramePr>
        <p:xfrm>
          <a:off x="320040" y="1371600"/>
          <a:ext cx="8595360" cy="45163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8803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20218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Placebo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(n=2333)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Empagliflozin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10 mg 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(n=2345)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Empagliflozin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25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mg 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(n=2342)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r>
                        <a:rPr lang="en-GB" sz="1600" b="0" i="0" dirty="0">
                          <a:solidFill>
                            <a:srgbClr val="5A5A5A"/>
                          </a:solidFill>
                        </a:rPr>
                        <a:t>Events</a:t>
                      </a:r>
                      <a:r>
                        <a:rPr lang="en-GB" sz="1600" b="0" i="0" baseline="0" dirty="0">
                          <a:solidFill>
                            <a:srgbClr val="5A5A5A"/>
                          </a:solidFill>
                        </a:rPr>
                        <a:t> consistent with g</a:t>
                      </a:r>
                      <a:r>
                        <a:rPr lang="en-GB" sz="1600" b="0" i="0" dirty="0">
                          <a:solidFill>
                            <a:srgbClr val="5A5A5A"/>
                          </a:solidFill>
                        </a:rPr>
                        <a:t>enital infection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42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(1.8%)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0.73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153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(6.5%)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2.66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148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(6.3%)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2.55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pPr marL="173038" indent="0"/>
                      <a:r>
                        <a:rPr lang="en-GB" sz="1600" b="0" i="0" baseline="0" dirty="0">
                          <a:solidFill>
                            <a:srgbClr val="5A5A5A"/>
                          </a:solidFill>
                        </a:rPr>
                        <a:t>Serious events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3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(0.1%)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0.05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5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(0.2%)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0.08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(0.2%)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0.07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pPr marL="173038" indent="0"/>
                      <a:r>
                        <a:rPr lang="en-GB" sz="1600" b="0" i="0" baseline="0" dirty="0">
                          <a:solidFill>
                            <a:srgbClr val="5A5A5A"/>
                          </a:solidFill>
                        </a:rPr>
                        <a:t>Events leading to discontinuation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(0.1%)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0.03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19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(0.8%)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0.32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14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(0.6%)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0.23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/>
                      <a:r>
                        <a:rPr lang="en-GB" sz="1600" b="0" i="0" baseline="0" dirty="0">
                          <a:solidFill>
                            <a:srgbClr val="5A5A5A"/>
                          </a:solidFill>
                        </a:rPr>
                        <a:t>By sex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endParaRPr lang="nb-NO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endParaRPr lang="nb-NO" sz="160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endParaRPr lang="nb-NO" sz="160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endParaRPr lang="nb-NO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endParaRPr lang="nb-NO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endParaRPr lang="nb-NO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pPr marL="173038" indent="0"/>
                      <a:r>
                        <a:rPr lang="en-GB" sz="1600" b="0" i="0" baseline="0" dirty="0">
                          <a:solidFill>
                            <a:srgbClr val="5A5A5A"/>
                          </a:solidFill>
                        </a:rPr>
                        <a:t>Male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25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(1.5%)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0.60</a:t>
                      </a:r>
                      <a:endParaRPr lang="en-GB" sz="1600" kern="1200" dirty="0">
                        <a:solidFill>
                          <a:srgbClr val="5A5A5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89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(5.4%)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2.16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77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(4.6%)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1.78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pPr marL="173038" indent="0"/>
                      <a:r>
                        <a:rPr lang="en-GB" sz="1600" b="0" i="0" baseline="0" dirty="0">
                          <a:solidFill>
                            <a:srgbClr val="5A5A5A"/>
                          </a:solidFill>
                        </a:rPr>
                        <a:t>Female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17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(2.6%)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1.09</a:t>
                      </a:r>
                      <a:endParaRPr lang="en-GB" sz="1600" kern="1200" dirty="0">
                        <a:solidFill>
                          <a:srgbClr val="5A5A5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64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(9.2%)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3.93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71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(10.8%)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4.81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A5A5A"/>
                </a:solidFill>
              </a:rPr>
              <a:t>Patients treated with </a:t>
            </a:r>
            <a:r>
              <a:rPr lang="en-US" dirty="0">
                <a:solidFill>
                  <a:srgbClr val="5A5A5A"/>
                </a:solidFill>
                <a:cs typeface="Times New Roman"/>
              </a:rPr>
              <a:t>≥1 </a:t>
            </a:r>
            <a:r>
              <a:rPr lang="en-US" dirty="0">
                <a:solidFill>
                  <a:srgbClr val="5A5A5A"/>
                </a:solidFill>
              </a:rPr>
              <a:t>dose of study drug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Based on 88 MedDRA preferred terms</a:t>
            </a:r>
          </a:p>
        </p:txBody>
      </p:sp>
    </p:spTree>
    <p:extLst>
      <p:ext uri="{BB962C8B-B14F-4D97-AF65-F5344CB8AC3E}">
        <p14:creationId xmlns:p14="http://schemas.microsoft.com/office/powerpoint/2010/main" val="2203701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Confirmed hypoglycaemic adverse events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788017"/>
              </p:ext>
            </p:extLst>
          </p:nvPr>
        </p:nvGraphicFramePr>
        <p:xfrm>
          <a:off x="320040" y="1371600"/>
          <a:ext cx="8595360" cy="40480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8803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0218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A5A5A"/>
                          </a:solidFill>
                          <a:effectLst/>
                          <a:uLnTx/>
                          <a:uFillTx/>
                          <a:latin typeface="+mn-lt"/>
                        </a:rPr>
                        <a:t>Placebo </a:t>
                      </a:r>
                      <a:b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A5A5A"/>
                          </a:solidFill>
                          <a:effectLst/>
                          <a:uLnTx/>
                          <a:uFillTx/>
                          <a:latin typeface="+mn-lt"/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(n=2333)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A5A5A"/>
                          </a:solidFill>
                          <a:effectLst/>
                          <a:uLnTx/>
                          <a:uFillTx/>
                          <a:latin typeface="+mn-lt"/>
                        </a:rPr>
                        <a:t>Empagliflozin </a:t>
                      </a:r>
                      <a:b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A5A5A"/>
                          </a:solidFill>
                          <a:effectLst/>
                          <a:uLnTx/>
                          <a:uFillTx/>
                          <a:latin typeface="+mn-lt"/>
                        </a:rPr>
                      </a:b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A5A5A"/>
                          </a:solidFill>
                          <a:effectLst/>
                          <a:uLnTx/>
                          <a:uFillTx/>
                          <a:latin typeface="+mn-lt"/>
                        </a:rPr>
                        <a:t>10 mg </a:t>
                      </a:r>
                      <a:b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A5A5A"/>
                          </a:solidFill>
                          <a:effectLst/>
                          <a:uLnTx/>
                          <a:uFillTx/>
                          <a:latin typeface="+mn-lt"/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(n=2345)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A5A5A"/>
                          </a:solidFill>
                          <a:effectLst/>
                          <a:uLnTx/>
                          <a:uFillTx/>
                          <a:latin typeface="+mn-lt"/>
                        </a:rPr>
                        <a:t>Empagliflozin </a:t>
                      </a:r>
                      <a:b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A5A5A"/>
                          </a:solidFill>
                          <a:effectLst/>
                          <a:uLnTx/>
                          <a:uFillTx/>
                          <a:latin typeface="+mn-lt"/>
                        </a:rPr>
                      </a:b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A5A5A"/>
                          </a:solidFill>
                          <a:effectLst/>
                          <a:uLnTx/>
                          <a:uFillTx/>
                          <a:latin typeface="+mn-lt"/>
                        </a:rPr>
                        <a:t>25 mg </a:t>
                      </a:r>
                      <a:b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A5A5A"/>
                          </a:solidFill>
                          <a:effectLst/>
                          <a:uLnTx/>
                          <a:uFillTx/>
                          <a:latin typeface="+mn-lt"/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(n=2342)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0" marT="36000" marB="3600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0" marR="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b="1" dirty="0"/>
                    </a:p>
                  </a:txBody>
                  <a:tcPr marL="0" marR="0" marT="36000" marB="360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b="1" dirty="0"/>
                    </a:p>
                  </a:txBody>
                  <a:tcPr marL="0" marR="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Confirmed hypoglycaemic adverse events</a:t>
                      </a: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650 (27.9%)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656 (28.0%)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647 (27.6%)</a:t>
                      </a:r>
                    </a:p>
                  </a:txBody>
                  <a:tcPr marL="0" marR="0" marT="36000" marB="360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2270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Events requiring assistance</a:t>
                      </a: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36 (1.5%)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33 (1.4%)</a:t>
                      </a:r>
                    </a:p>
                  </a:txBody>
                  <a:tcPr marL="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30 (1.3%)</a:t>
                      </a:r>
                    </a:p>
                  </a:txBody>
                  <a:tcPr marL="0" marR="0" marT="36000" marB="3600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Patients</a:t>
                      </a:r>
                      <a:r>
                        <a:rPr lang="en-GB" sz="1600" b="0" i="0" kern="1200" baseline="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 taking </a:t>
                      </a:r>
                      <a:r>
                        <a:rPr lang="en-GB" sz="1600" b="0" i="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insulin at baseline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indent="2270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dirty="0">
                          <a:solidFill>
                            <a:srgbClr val="5A5A5A"/>
                          </a:solidFill>
                        </a:rPr>
                        <a:t>Total</a:t>
                      </a: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483 (42.6%)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494 (43.6%)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464 (41.4%)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46196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Events requiring assistance</a:t>
                      </a:r>
                      <a:endParaRPr lang="en-GB" sz="1600" b="0" i="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28 (2.5%)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27 (2.4%)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25 (2.2%)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A5A5A"/>
                </a:solidFill>
              </a:rPr>
              <a:t>Patients treated with </a:t>
            </a:r>
            <a:r>
              <a:rPr lang="en-US" dirty="0">
                <a:solidFill>
                  <a:srgbClr val="5A5A5A"/>
                </a:solidFill>
                <a:cs typeface="Times New Roman"/>
              </a:rPr>
              <a:t>≥1 </a:t>
            </a:r>
            <a:r>
              <a:rPr lang="en-US" dirty="0">
                <a:solidFill>
                  <a:srgbClr val="5A5A5A"/>
                </a:solidFill>
              </a:rPr>
              <a:t>dose of study drug 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Plasma glucose &lt;3.9 mmol/L (70 mg/dL) and/or requiring assistance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854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Other adverse events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183795"/>
              </p:ext>
            </p:extLst>
          </p:nvPr>
        </p:nvGraphicFramePr>
        <p:xfrm>
          <a:off x="323525" y="1371600"/>
          <a:ext cx="8591875" cy="46188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8768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72128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Placebo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(n=2333)</a:t>
                      </a: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Empagliflozin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10 mg 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(n=2345)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Empagliflozin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25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mg 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(n=2342)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0" marR="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0" marR="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0" marR="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Diabetic</a:t>
                      </a:r>
                      <a:r>
                        <a:rPr lang="en-US" sz="1600" baseline="0" dirty="0">
                          <a:solidFill>
                            <a:srgbClr val="5A5A5A"/>
                          </a:solidFill>
                        </a:rPr>
                        <a:t> ketoacidosis*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 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(&lt;0.1%)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0.02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(0.1%)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0.05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(&lt;0.1%)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0.02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Acute kidney injury</a:t>
                      </a:r>
                      <a:r>
                        <a:rPr lang="en-US" sz="1600" baseline="30000" dirty="0">
                          <a:solidFill>
                            <a:srgbClr val="5A5A5A"/>
                          </a:solidFill>
                        </a:rPr>
                        <a:t>†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155 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(6.6%)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2.77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121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(5.2%)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2.07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125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(5.3%)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2.12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baseline="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Events consistent with volume depletion</a:t>
                      </a:r>
                      <a:r>
                        <a:rPr lang="en-GB" sz="1600" kern="1200" baseline="300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§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115 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(4.9%)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2.04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115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(4.9%)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1.97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124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(5.3%)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2.11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227013" marR="0" indent="-571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Serious events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24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(1.0%)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0.42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(0.8%)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0.32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(1.1%)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0.43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6986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Events leading to discontinuation</a:t>
                      </a: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7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(0.3%)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(&lt;0.1%)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0.02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(0.2%)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0.07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Venous thrombotic</a:t>
                      </a:r>
                      <a:r>
                        <a:rPr lang="en-US" sz="1600" baseline="0" dirty="0">
                          <a:solidFill>
                            <a:srgbClr val="5A5A5A"/>
                          </a:solidFill>
                        </a:rPr>
                        <a:t> events**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20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(0.9%)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0.35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9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(0.4%)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0.15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21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(0.9%)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0.35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3840" y="6001583"/>
            <a:ext cx="365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5A5A5A"/>
                </a:solidFill>
              </a:rPr>
              <a:t>Rate = per100 patient-years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2000" y="6537000"/>
            <a:ext cx="6843600" cy="244800"/>
          </a:xfrm>
        </p:spPr>
        <p:txBody>
          <a:bodyPr/>
          <a:lstStyle/>
          <a:p>
            <a:r>
              <a:rPr lang="en-US" dirty="0">
                <a:solidFill>
                  <a:srgbClr val="5A5A5A"/>
                </a:solidFill>
              </a:rPr>
              <a:t>Patients treated with </a:t>
            </a:r>
            <a:r>
              <a:rPr lang="en-US" dirty="0">
                <a:solidFill>
                  <a:srgbClr val="5A5A5A"/>
                </a:solidFill>
                <a:cs typeface="Times New Roman"/>
              </a:rPr>
              <a:t>≥1 </a:t>
            </a:r>
            <a:r>
              <a:rPr lang="en-US" dirty="0">
                <a:solidFill>
                  <a:srgbClr val="5A5A5A"/>
                </a:solidFill>
              </a:rPr>
              <a:t>dose of study drug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*</a:t>
            </a:r>
            <a:r>
              <a:rPr lang="en-US" dirty="0"/>
              <a:t>Based on 4 MedDRA preferred terms. </a:t>
            </a:r>
            <a:r>
              <a:rPr lang="en-US" baseline="30000" dirty="0"/>
              <a:t>†</a:t>
            </a:r>
            <a:r>
              <a:rPr lang="en-US" dirty="0"/>
              <a:t>Based on 1 standardised MedDRA query</a:t>
            </a:r>
            <a:br>
              <a:rPr lang="en-US" dirty="0"/>
            </a:br>
            <a:r>
              <a:rPr lang="en-GB" baseline="30000" dirty="0"/>
              <a:t>§</a:t>
            </a:r>
            <a:r>
              <a:rPr lang="en-GB" dirty="0"/>
              <a:t>Based on 8 MedDRA preferred terms. **Based on 1 </a:t>
            </a:r>
            <a:r>
              <a:rPr lang="en-US" dirty="0"/>
              <a:t>standardised MedDRA query</a:t>
            </a:r>
          </a:p>
        </p:txBody>
      </p:sp>
    </p:spTree>
    <p:extLst>
      <p:ext uri="{BB962C8B-B14F-4D97-AF65-F5344CB8AC3E}">
        <p14:creationId xmlns:p14="http://schemas.microsoft.com/office/powerpoint/2010/main" val="1541813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Other adverse events (2)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51520" y="6063292"/>
            <a:ext cx="6842125" cy="564257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Calibri" panose="020F050202020403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Calibri" panose="020F0502020204030204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5A5A5A"/>
                </a:solidFill>
              </a:rPr>
              <a:t>Patients treated with </a:t>
            </a:r>
            <a:r>
              <a:rPr lang="en-US" dirty="0">
                <a:solidFill>
                  <a:srgbClr val="5A5A5A"/>
                </a:solidFill>
                <a:cs typeface="Times New Roman"/>
              </a:rPr>
              <a:t>≥1 </a:t>
            </a:r>
            <a:r>
              <a:rPr lang="en-US" dirty="0">
                <a:solidFill>
                  <a:srgbClr val="5A5A5A"/>
                </a:solidFill>
              </a:rPr>
              <a:t>dose of study drug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*Based on </a:t>
            </a:r>
            <a:r>
              <a:rPr lang="en-US" dirty="0"/>
              <a:t>standardised MedDRA queries</a:t>
            </a:r>
            <a:br>
              <a:rPr lang="en-US" dirty="0"/>
            </a:br>
            <a:r>
              <a:rPr lang="en-US" baseline="30000" dirty="0"/>
              <a:t>†</a:t>
            </a:r>
            <a:r>
              <a:rPr lang="en-US" dirty="0"/>
              <a:t>Based on 62 MedDRA preferred terms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859215"/>
              </p:ext>
            </p:extLst>
          </p:nvPr>
        </p:nvGraphicFramePr>
        <p:xfrm>
          <a:off x="323525" y="1371600"/>
          <a:ext cx="8591875" cy="29397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8768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525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83513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Placebo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(n=2333)</a:t>
                      </a: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Empagliflozin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10 mg 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(n=2345)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Empagliflozin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25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mg 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(n=2342)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0" marR="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0" marR="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n (%)</a:t>
                      </a:r>
                    </a:p>
                  </a:txBody>
                  <a:tcPr marL="0" marR="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5A5A5A"/>
                          </a:solidFill>
                        </a:rPr>
                        <a:t>Rate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Hepatic injury*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108 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(4.6%)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1.91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80 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(3.4%)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1.35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88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(3.8%)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1.48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 indent="0"/>
                      <a:r>
                        <a:rPr lang="en-US" sz="1600" dirty="0">
                          <a:solidFill>
                            <a:srgbClr val="5A5A5A"/>
                          </a:solidFill>
                        </a:rPr>
                        <a:t>Hypersensitivity*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197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(8.4%)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3.59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158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(6.7%)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2.75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181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(7.7%)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3.14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Bone fractures</a:t>
                      </a:r>
                      <a:r>
                        <a:rPr lang="en-US" sz="1600" baseline="30000" dirty="0">
                          <a:solidFill>
                            <a:srgbClr val="5A5A5A"/>
                          </a:solidFill>
                        </a:rPr>
                        <a:t>†</a:t>
                      </a:r>
                      <a:endParaRPr lang="en-GB" sz="1600" kern="1200" baseline="30000" dirty="0">
                        <a:solidFill>
                          <a:srgbClr val="5A5A5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91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(3.9%)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rgbClr val="5A5A5A"/>
                          </a:solidFill>
                          <a:latin typeface="+mn-lt"/>
                          <a:ea typeface="+mn-ea"/>
                          <a:cs typeface="+mn-cs"/>
                        </a:rPr>
                        <a:t>1.61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92</a:t>
                      </a:r>
                      <a:endParaRPr lang="en-GB" sz="1600" baseline="0" dirty="0">
                        <a:solidFill>
                          <a:srgbClr val="5A5A5A"/>
                        </a:solidFill>
                      </a:endParaRPr>
                    </a:p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(3.9%)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1.57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87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(3.7%)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1.46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82000" y="4340423"/>
            <a:ext cx="365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5A5A5A"/>
                </a:solidFill>
              </a:rPr>
              <a:t>Rate = per100 patient-years</a:t>
            </a:r>
          </a:p>
        </p:txBody>
      </p:sp>
    </p:spTree>
    <p:extLst>
      <p:ext uri="{BB962C8B-B14F-4D97-AF65-F5344CB8AC3E}">
        <p14:creationId xmlns:p14="http://schemas.microsoft.com/office/powerpoint/2010/main" val="1491598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5110031"/>
              </p:ext>
            </p:extLst>
          </p:nvPr>
        </p:nvGraphicFramePr>
        <p:xfrm>
          <a:off x="320040" y="1371600"/>
          <a:ext cx="8595360" cy="4571998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1945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43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2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rgbClr val="5A5A5A"/>
                        </a:solidFill>
                        <a:effectLst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6012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5A5A5A"/>
                          </a:solidFill>
                          <a:effectLst/>
                        </a:rPr>
                        <a:t>Electrolytes</a:t>
                      </a:r>
                      <a:r>
                        <a:rPr lang="en-US" sz="1400" b="0" kern="1200" dirty="0">
                          <a:solidFill>
                            <a:srgbClr val="5A5A5A"/>
                          </a:solidFill>
                          <a:effectLst/>
                        </a:rPr>
                        <a:t> </a:t>
                      </a:r>
                      <a:endParaRPr lang="nb-NO" sz="1400" b="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 indent="30162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73025" algn="l"/>
                          <a:tab pos="361950" algn="l"/>
                        </a:tabLst>
                      </a:pPr>
                      <a:r>
                        <a:rPr lang="en-GB" sz="1400" b="0" kern="1200" dirty="0">
                          <a:solidFill>
                            <a:srgbClr val="5A5A5A"/>
                          </a:solidFill>
                          <a:effectLst/>
                        </a:rPr>
                        <a:t>Sodium, mEq/L</a:t>
                      </a:r>
                      <a:endParaRPr lang="nb-NO" sz="1400" b="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5A5A5A"/>
                          </a:solidFill>
                          <a:effectLst/>
                        </a:rPr>
                        <a:t>141 (2)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 (2)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141 (2)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 (2)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141 (2)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 (2)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 indent="30162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73025" algn="l"/>
                        </a:tabLst>
                      </a:pPr>
                      <a:r>
                        <a:rPr lang="en-GB" sz="1400" b="0" kern="1200" dirty="0">
                          <a:solidFill>
                            <a:srgbClr val="5A5A5A"/>
                          </a:solidFill>
                          <a:effectLst/>
                        </a:rPr>
                        <a:t>Potassium, mEq/L</a:t>
                      </a:r>
                      <a:endParaRPr lang="nb-NO" sz="1400" b="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5A5A5A"/>
                          </a:solidFill>
                          <a:effectLst/>
                        </a:rPr>
                        <a:t>4.3 (0.4)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0.0 (0.4)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4.3 </a:t>
                      </a:r>
                      <a:r>
                        <a:rPr lang="en-GB" sz="1400" kern="1200" dirty="0">
                          <a:solidFill>
                            <a:srgbClr val="5A5A5A"/>
                          </a:solidFill>
                          <a:effectLst/>
                        </a:rPr>
                        <a:t>(</a:t>
                      </a: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0.4)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0.0 (0.4)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4.3 </a:t>
                      </a:r>
                      <a:r>
                        <a:rPr lang="en-GB" sz="1400" kern="1200" dirty="0">
                          <a:solidFill>
                            <a:srgbClr val="5A5A5A"/>
                          </a:solidFill>
                          <a:effectLst/>
                        </a:rPr>
                        <a:t>(</a:t>
                      </a: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0.4)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0.0 (0.4)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 indent="30162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73025" algn="l"/>
                        </a:tabLst>
                      </a:pPr>
                      <a:r>
                        <a:rPr lang="en-GB" sz="1400" b="0" kern="1200" dirty="0">
                          <a:solidFill>
                            <a:srgbClr val="5A5A5A"/>
                          </a:solidFill>
                          <a:effectLst/>
                        </a:rPr>
                        <a:t>Calcium, mg/dL</a:t>
                      </a:r>
                      <a:endParaRPr lang="nb-NO" sz="1400" b="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5A5A5A"/>
                          </a:solidFill>
                          <a:effectLst/>
                        </a:rPr>
                        <a:t>9.7 (0.5)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0.0 (0.5)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9.7 (0.4)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0.0 (0.5)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9.7 (0.4)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0.0 (0.5)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 indent="30162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73025" algn="l"/>
                        </a:tabLst>
                      </a:pPr>
                      <a:r>
                        <a:rPr lang="en-GB" sz="1400" b="0" kern="1200" dirty="0">
                          <a:solidFill>
                            <a:srgbClr val="5A5A5A"/>
                          </a:solidFill>
                          <a:effectLst/>
                        </a:rPr>
                        <a:t>Magnesium, mEq/L</a:t>
                      </a:r>
                      <a:endParaRPr lang="nb-NO" sz="1400" b="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5A5A5A"/>
                          </a:solidFill>
                          <a:effectLst/>
                        </a:rPr>
                        <a:t>1.7 (0.2)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0.0 (0.2)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1.7 (0.2)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0.1 (0.2)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1.7 (0.2)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0.1 (0.2)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 indent="30162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73025" algn="l"/>
                        </a:tabLst>
                      </a:pPr>
                      <a:r>
                        <a:rPr lang="en-GB" sz="1400" b="0" kern="1200" dirty="0">
                          <a:solidFill>
                            <a:srgbClr val="5A5A5A"/>
                          </a:solidFill>
                          <a:effectLst/>
                        </a:rPr>
                        <a:t>Phosphate, mg/dL</a:t>
                      </a:r>
                      <a:endParaRPr lang="nb-NO" sz="1400" b="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5A5A5A"/>
                          </a:solidFill>
                          <a:effectLst/>
                        </a:rPr>
                        <a:t>3.7 (0.3)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0.0 (0.3)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3.7 (0.3)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0.1 (0.3)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3.7 (0.3)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5A5A5A"/>
                          </a:solidFill>
                          <a:effectLst/>
                        </a:rPr>
                        <a:t>0.1 (0.3)</a:t>
                      </a:r>
                      <a:endParaRPr lang="nb-NO" sz="1400" dirty="0">
                        <a:solidFill>
                          <a:srgbClr val="5A5A5A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7705573"/>
              </p:ext>
            </p:extLst>
          </p:nvPr>
        </p:nvGraphicFramePr>
        <p:xfrm>
          <a:off x="320040" y="1371600"/>
          <a:ext cx="8595360" cy="2059331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1945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43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 </a:t>
                      </a:r>
                      <a:endParaRPr lang="nb-NO" sz="1400" b="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Placebo </a:t>
                      </a:r>
                      <a:br>
                        <a:rPr lang="en-GB" sz="140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(n=2333)</a:t>
                      </a: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Empagliflozin </a:t>
                      </a:r>
                      <a:r>
                        <a:rPr lang="en-GB" sz="1400" baseline="0" dirty="0">
                          <a:solidFill>
                            <a:schemeClr val="tx2"/>
                          </a:solidFill>
                        </a:rPr>
                        <a:t>10 mg </a:t>
                      </a:r>
                      <a:br>
                        <a:rPr lang="en-GB" sz="14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400" baseline="0" dirty="0">
                          <a:solidFill>
                            <a:schemeClr val="tx2"/>
                          </a:solidFill>
                        </a:rPr>
                        <a:t>(n=2345)</a:t>
                      </a:r>
                      <a:endParaRPr lang="en-GB" sz="14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Empagliflozin 25</a:t>
                      </a:r>
                      <a:r>
                        <a:rPr lang="en-GB" sz="1400" baseline="0" dirty="0">
                          <a:solidFill>
                            <a:schemeClr val="tx2"/>
                          </a:solidFill>
                        </a:rPr>
                        <a:t> mg </a:t>
                      </a:r>
                      <a:br>
                        <a:rPr lang="en-GB" sz="14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400" baseline="0" dirty="0">
                          <a:solidFill>
                            <a:schemeClr val="tx2"/>
                          </a:solidFill>
                        </a:rPr>
                        <a:t>(n=2342)</a:t>
                      </a:r>
                      <a:endParaRPr lang="en-GB" sz="14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2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 </a:t>
                      </a:r>
                      <a:endParaRPr lang="nb-NO" sz="1400" b="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2"/>
                          </a:solidFill>
                          <a:effectLst/>
                        </a:rPr>
                        <a:t>Baseline</a:t>
                      </a: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2"/>
                          </a:solidFill>
                          <a:effectLst/>
                        </a:rPr>
                        <a:t>Change from baseline</a:t>
                      </a: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2"/>
                          </a:solidFill>
                          <a:effectLst/>
                        </a:rPr>
                        <a:t>Baseline</a:t>
                      </a: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2"/>
                          </a:solidFill>
                          <a:effectLst/>
                        </a:rPr>
                        <a:t>Change from baseline</a:t>
                      </a: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2"/>
                          </a:solidFill>
                          <a:effectLst/>
                        </a:rPr>
                        <a:t>Baseline</a:t>
                      </a: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tx2"/>
                          </a:solidFill>
                          <a:effectLst/>
                        </a:rPr>
                        <a:t>Change from baseline</a:t>
                      </a: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chemeClr val="tx2"/>
                          </a:solidFill>
                          <a:effectLst/>
                        </a:rPr>
                        <a:t>Haematocrit, %</a:t>
                      </a:r>
                      <a:endParaRPr lang="nb-NO" sz="14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2"/>
                          </a:solidFill>
                          <a:effectLst/>
                        </a:rPr>
                        <a:t>41.1 (5.7)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0.9 (4.7)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41.2 </a:t>
                      </a:r>
                      <a:r>
                        <a:rPr lang="en-GB" sz="1400" kern="1200" dirty="0">
                          <a:solidFill>
                            <a:schemeClr val="tx2"/>
                          </a:solidFill>
                          <a:effectLst/>
                        </a:rPr>
                        <a:t>(</a:t>
                      </a: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5.6)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4.8 </a:t>
                      </a:r>
                      <a:r>
                        <a:rPr lang="en-GB" sz="1400" kern="1200" dirty="0">
                          <a:solidFill>
                            <a:schemeClr val="tx2"/>
                          </a:solidFill>
                          <a:effectLst/>
                        </a:rPr>
                        <a:t>(</a:t>
                      </a: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5.5)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41.3 </a:t>
                      </a:r>
                      <a:r>
                        <a:rPr lang="en-GB" sz="1400" kern="1200" dirty="0">
                          <a:solidFill>
                            <a:schemeClr val="tx2"/>
                          </a:solidFill>
                          <a:effectLst/>
                        </a:rPr>
                        <a:t>(</a:t>
                      </a: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5.7)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5.0 (5.3)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chemeClr val="tx2"/>
                          </a:solidFill>
                          <a:effectLst/>
                        </a:rPr>
                        <a:t>Haemoglobin, g/dL</a:t>
                      </a:r>
                      <a:endParaRPr lang="nb-NO" sz="14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2"/>
                          </a:solidFill>
                          <a:effectLst/>
                        </a:rPr>
                        <a:t>13.4 (1.5)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-0.1 (1.2)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13.4 (1.5</a:t>
                      </a:r>
                      <a:r>
                        <a:rPr lang="nb-NO" sz="1400" kern="1200" dirty="0">
                          <a:solidFill>
                            <a:schemeClr val="tx2"/>
                          </a:solidFill>
                          <a:effectLst/>
                          <a:latin typeface="Calibri"/>
                          <a:cs typeface="Cordia New"/>
                        </a:rPr>
                        <a:t>)</a:t>
                      </a:r>
                      <a:endParaRPr lang="en-US" sz="1400" kern="1200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0.8 (1.3)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13.5 (1.5)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0.8 (1.3)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7785391"/>
              </p:ext>
            </p:extLst>
          </p:nvPr>
        </p:nvGraphicFramePr>
        <p:xfrm>
          <a:off x="320040" y="1371600"/>
          <a:ext cx="8595360" cy="2692661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21945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43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2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b="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kern="1200" dirty="0">
                        <a:effectLst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chemeClr val="tx2"/>
                          </a:solidFill>
                          <a:effectLst/>
                        </a:rPr>
                        <a:t>Serum creatinine, mg/dL</a:t>
                      </a:r>
                      <a:endParaRPr lang="nb-NO" sz="14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2"/>
                          </a:solidFill>
                          <a:effectLst/>
                        </a:rPr>
                        <a:t>1.04 (0.24)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0.07 </a:t>
                      </a:r>
                      <a:r>
                        <a:rPr lang="en-GB" sz="1400" kern="1200" dirty="0">
                          <a:solidFill>
                            <a:schemeClr val="tx2"/>
                          </a:solidFill>
                          <a:effectLst/>
                        </a:rPr>
                        <a:t>(</a:t>
                      </a: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0.25)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1.03 </a:t>
                      </a:r>
                      <a:r>
                        <a:rPr lang="en-GB" sz="1400" kern="1200" dirty="0">
                          <a:solidFill>
                            <a:schemeClr val="tx2"/>
                          </a:solidFill>
                          <a:effectLst/>
                        </a:rPr>
                        <a:t>(</a:t>
                      </a: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0.23)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0.04 (0.2)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1.04 </a:t>
                      </a:r>
                      <a:r>
                        <a:rPr lang="en-GB" sz="1400" kern="1200" dirty="0">
                          <a:solidFill>
                            <a:schemeClr val="tx2"/>
                          </a:solidFill>
                          <a:effectLst/>
                        </a:rPr>
                        <a:t>(</a:t>
                      </a: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0.25)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0.04 (0.19)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6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chemeClr val="tx2"/>
                          </a:solidFill>
                          <a:effectLst/>
                        </a:rPr>
                        <a:t>eGFR </a:t>
                      </a:r>
                      <a:r>
                        <a:rPr lang="en-GB" sz="1400" b="0" dirty="0">
                          <a:solidFill>
                            <a:schemeClr val="tx2"/>
                          </a:solidFill>
                          <a:effectLst/>
                        </a:rPr>
                        <a:t>mL/min/1.73m</a:t>
                      </a:r>
                      <a:r>
                        <a:rPr lang="en-GB" sz="1400" b="0" baseline="30000" dirty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r>
                        <a:rPr lang="en-GB" sz="1400" b="0" kern="1200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GB" sz="1400" b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nb-NO" sz="1400" b="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2"/>
                          </a:solidFill>
                          <a:effectLst/>
                        </a:rPr>
                        <a:t>74.8 (20.6)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-4.5</a:t>
                      </a:r>
                      <a:r>
                        <a:rPr lang="en-GB" sz="1400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tx2"/>
                          </a:solidFill>
                          <a:effectLst/>
                        </a:rPr>
                        <a:t>(</a:t>
                      </a: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12.9)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75.2 (21.1)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-2.5 (13.1)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75.0 (21.4)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2"/>
                          </a:solidFill>
                          <a:effectLst/>
                        </a:rPr>
                        <a:t>-2.8 (13.4)</a:t>
                      </a:r>
                      <a:endParaRPr lang="nb-NO" sz="14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15" marR="18415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clinical laboratory parameters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rgbClr val="5A5A5A"/>
                </a:solidFill>
              </a:rPr>
              <a:t>Data are mean (SD) in patients treated with </a:t>
            </a:r>
            <a:r>
              <a:rPr lang="en-US" dirty="0">
                <a:solidFill>
                  <a:srgbClr val="5A5A5A"/>
                </a:solidFill>
                <a:cs typeface="Times New Roman"/>
              </a:rPr>
              <a:t>≥1 </a:t>
            </a:r>
            <a:r>
              <a:rPr lang="en-US" dirty="0">
                <a:solidFill>
                  <a:srgbClr val="5A5A5A"/>
                </a:solidFill>
              </a:rPr>
              <a:t>dose of study drug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Changes from baseline are at last value on treatment, defined as the last measurement ≤3 days after the</a:t>
            </a:r>
            <a:br>
              <a:rPr lang="en-GB" dirty="0"/>
            </a:br>
            <a:r>
              <a:rPr lang="en-GB" dirty="0"/>
              <a:t>last intake of study drug</a:t>
            </a:r>
          </a:p>
        </p:txBody>
      </p:sp>
    </p:spTree>
    <p:extLst>
      <p:ext uri="{BB962C8B-B14F-4D97-AF65-F5344CB8AC3E}">
        <p14:creationId xmlns:p14="http://schemas.microsoft.com/office/powerpoint/2010/main" val="129012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9">
      <a:dk1>
        <a:sysClr val="windowText" lastClr="000000"/>
      </a:dk1>
      <a:lt1>
        <a:sysClr val="window" lastClr="FFFFFF"/>
      </a:lt1>
      <a:dk2>
        <a:srgbClr val="5A5A5A"/>
      </a:dk2>
      <a:lt2>
        <a:srgbClr val="D7D7D7"/>
      </a:lt2>
      <a:accent1>
        <a:srgbClr val="F0414B"/>
      </a:accent1>
      <a:accent2>
        <a:srgbClr val="6482C3"/>
      </a:accent2>
      <a:accent3>
        <a:srgbClr val="5A5A5A"/>
      </a:accent3>
      <a:accent4>
        <a:srgbClr val="962891"/>
      </a:accent4>
      <a:accent5>
        <a:srgbClr val="009999"/>
      </a:accent5>
      <a:accent6>
        <a:srgbClr val="FF9933"/>
      </a:accent6>
      <a:hlink>
        <a:srgbClr val="5A5A5A"/>
      </a:hlink>
      <a:folHlink>
        <a:srgbClr val="5A5A5A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B0F0"/>
        </a:solidFill>
        <a:ln>
          <a:noFill/>
        </a:ln>
      </a:spPr>
      <a:bodyPr rtlCol="0" anchor="ctr"/>
      <a:lstStyle>
        <a:defPPr algn="ctr">
          <a:defRPr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1119</Words>
  <Application>Microsoft Macintosh PowerPoint</Application>
  <PresentationFormat>On-screen Show (4:3)</PresentationFormat>
  <Paragraphs>431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Century Gothic</vt:lpstr>
      <vt:lpstr>Cordia New</vt:lpstr>
      <vt:lpstr>SimSun</vt:lpstr>
      <vt:lpstr>Times New Roman</vt:lpstr>
      <vt:lpstr>Arial</vt:lpstr>
      <vt:lpstr>1_Office Theme</vt:lpstr>
      <vt:lpstr>Safety and tolerability </vt:lpstr>
      <vt:lpstr>Disclosures</vt:lpstr>
      <vt:lpstr>Adverse events</vt:lpstr>
      <vt:lpstr>Adverse events consistent with urinary tract infection  </vt:lpstr>
      <vt:lpstr>Complicated urinary tract infection</vt:lpstr>
      <vt:lpstr>Adverse events consistent with genital infection</vt:lpstr>
      <vt:lpstr>Confirmed hypoglycaemic adverse events</vt:lpstr>
      <vt:lpstr>Other adverse events (1)</vt:lpstr>
      <vt:lpstr>Other adverse events (2)</vt:lpstr>
      <vt:lpstr>Changes in clinical laboratory parameters</vt:lpstr>
    </vt:vector>
  </TitlesOfParts>
  <Company>Fleishman-Hillard</Company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Johansen</dc:creator>
  <cp:lastModifiedBy>Monica Dennis</cp:lastModifiedBy>
  <cp:revision>354</cp:revision>
  <dcterms:created xsi:type="dcterms:W3CDTF">2015-08-03T10:23:40Z</dcterms:created>
  <dcterms:modified xsi:type="dcterms:W3CDTF">2016-12-08T02:52:44Z</dcterms:modified>
</cp:coreProperties>
</file>