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379" r:id="rId2"/>
    <p:sldId id="460" r:id="rId3"/>
    <p:sldId id="372" r:id="rId4"/>
    <p:sldId id="380" r:id="rId5"/>
    <p:sldId id="461" r:id="rId6"/>
    <p:sldId id="377" r:id="rId7"/>
    <p:sldId id="37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993">
          <p15:clr>
            <a:srgbClr val="A4A3A4"/>
          </p15:clr>
        </p15:guide>
        <p15:guide id="3" pos="22">
          <p15:clr>
            <a:srgbClr val="A4A3A4"/>
          </p15:clr>
        </p15:guide>
        <p15:guide id="4" pos="53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izabeth.Ng" initials="EN" lastIdx="47" clrIdx="0"/>
  <p:cmAuthor id="1" name="Bernard Zinman" initials="BZ" lastIdx="10" clrIdx="1"/>
  <p:cmAuthor id="2" name="Johansen,Dr.,Odd-Erik  BI-NO-A" initials="OEJ" lastIdx="24" clrIdx="2"/>
  <p:cmAuthor id="3" name="Broedl,Dr.,Uli (TA_MET) BIP-DE-I" initials="B(B" lastIdx="2" clrIdx="3"/>
  <p:cmAuthor id="4" name="Gabriella Ribenfors" initials="GR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80" autoAdjust="0"/>
    <p:restoredTop sz="78650" autoAdjust="0"/>
  </p:normalViewPr>
  <p:slideViewPr>
    <p:cSldViewPr showGuides="1">
      <p:cViewPr varScale="1">
        <p:scale>
          <a:sx n="96" d="100"/>
          <a:sy n="96" d="100"/>
        </p:scale>
        <p:origin x="1776" y="168"/>
      </p:cViewPr>
      <p:guideLst>
        <p:guide orient="horz"/>
        <p:guide pos="2993"/>
        <p:guide pos="22"/>
        <p:guide pos="53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533"/>
    </p:cViewPr>
  </p:sorterViewPr>
  <p:notesViewPr>
    <p:cSldViewPr showGuides="1">
      <p:cViewPr varScale="1">
        <p:scale>
          <a:sx n="85" d="100"/>
          <a:sy n="85" d="100"/>
        </p:scale>
        <p:origin x="-3786" y="-96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528808898257363"/>
          <c:y val="0.0398323797355849"/>
          <c:w val="0.882953683112423"/>
          <c:h val="0.581676822233427"/>
        </c:manualLayout>
      </c:layout>
      <c:bubbleChart>
        <c:varyColors val="0"/>
        <c:ser>
          <c:idx val="0"/>
          <c:order val="0"/>
          <c:spPr>
            <a:solidFill>
              <a:srgbClr val="F0414B"/>
            </a:solidFill>
            <a:ln>
              <a:solidFill>
                <a:srgbClr val="F0414B"/>
              </a:solidFill>
            </a:ln>
          </c:spPr>
          <c:invertIfNegative val="0"/>
          <c:errBars>
            <c:errDir val="x"/>
            <c:errBarType val="both"/>
            <c:errValType val="cust"/>
            <c:noEndCap val="0"/>
            <c:plus>
              <c:numRef>
                <c:f>BW!$N$2:$N$39</c:f>
                <c:numCache>
                  <c:formatCode>General</c:formatCode>
                  <c:ptCount val="38"/>
                  <c:pt idx="1">
                    <c:v>0.14</c:v>
                  </c:pt>
                  <c:pt idx="3">
                    <c:v>0.15</c:v>
                  </c:pt>
                  <c:pt idx="5">
                    <c:v>0.32</c:v>
                  </c:pt>
                </c:numCache>
              </c:numRef>
            </c:plus>
            <c:minus>
              <c:numRef>
                <c:f>BW!$M$2:$M$39</c:f>
                <c:numCache>
                  <c:formatCode>General</c:formatCode>
                  <c:ptCount val="38"/>
                  <c:pt idx="1">
                    <c:v>0.11</c:v>
                  </c:pt>
                  <c:pt idx="3">
                    <c:v>0.13</c:v>
                  </c:pt>
                  <c:pt idx="5">
                    <c:v>0.24</c:v>
                  </c:pt>
                </c:numCache>
              </c:numRef>
            </c:minus>
            <c:spPr>
              <a:ln w="31750">
                <a:solidFill>
                  <a:srgbClr val="F0414B"/>
                </a:solidFill>
              </a:ln>
            </c:spPr>
          </c:errBars>
          <c:xVal>
            <c:numRef>
              <c:f>BW!$J$2:$J$39</c:f>
              <c:numCache>
                <c:formatCode>General</c:formatCode>
                <c:ptCount val="38"/>
                <c:pt idx="1">
                  <c:v>0.68</c:v>
                </c:pt>
                <c:pt idx="3">
                  <c:v>0.62</c:v>
                </c:pt>
                <c:pt idx="5">
                  <c:v>0.84</c:v>
                </c:pt>
              </c:numCache>
            </c:numRef>
          </c:xVal>
          <c:yVal>
            <c:numRef>
              <c:f>BW!$K$2:$K$39</c:f>
              <c:numCache>
                <c:formatCode>General</c:formatCode>
                <c:ptCount val="38"/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</c:numCache>
            </c:numRef>
          </c:yVal>
          <c:bubbleSize>
            <c:numRef>
              <c:f>BW!$L$2:$L$39</c:f>
              <c:numCache>
                <c:formatCode>General</c:formatCode>
                <c:ptCount val="38"/>
                <c:pt idx="1">
                  <c:v>7020.0</c:v>
                </c:pt>
                <c:pt idx="2">
                  <c:v>0.0</c:v>
                </c:pt>
                <c:pt idx="3">
                  <c:v>7020.0</c:v>
                </c:pt>
                <c:pt idx="4">
                  <c:v>0.0</c:v>
                </c:pt>
                <c:pt idx="5">
                  <c:v>7020.0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56A-4DDC-8980-6F7996E76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5"/>
        <c:showNegBubbles val="0"/>
        <c:axId val="-1604502688"/>
        <c:axId val="-1581640400"/>
      </c:bubbleChart>
      <c:valAx>
        <c:axId val="-1604502688"/>
        <c:scaling>
          <c:logBase val="2.0"/>
          <c:orientation val="minMax"/>
          <c:max val="2.5"/>
          <c:min val="0.25"/>
        </c:scaling>
        <c:delete val="0"/>
        <c:axPos val="t"/>
        <c:numFmt formatCode="#,##0.00" sourceLinked="0"/>
        <c:majorTickMark val="in"/>
        <c:minorTickMark val="none"/>
        <c:tickLblPos val="high"/>
        <c:txPr>
          <a:bodyPr/>
          <a:lstStyle/>
          <a:p>
            <a:pPr>
              <a:defRPr sz="1400">
                <a:solidFill>
                  <a:srgbClr val="5A5A5A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-1581640400"/>
        <c:crossesAt val="38.0"/>
        <c:crossBetween val="midCat"/>
      </c:valAx>
      <c:valAx>
        <c:axId val="-1581640400"/>
        <c:scaling>
          <c:orientation val="maxMin"/>
          <c:max val="7.0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crossAx val="-1604502688"/>
        <c:crossesAt val="1.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F789A-959E-4387-B350-ACDCE8031AD9}" type="datetimeFigureOut">
              <a:rPr lang="en-GB" smtClean="0"/>
              <a:pPr/>
              <a:t>07/12/2016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B2A28-4996-47B4-AC2C-288A394EC05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1685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9516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998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998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925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998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998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ACM: Table 15.2.4.1.5: 1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CV death: Table 15.2.4.1.1: 1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Non-CV death: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Table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15.2.4.1.1: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33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248" y="188639"/>
            <a:ext cx="8639504" cy="2140173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0454" y="2420888"/>
            <a:ext cx="7623092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6816" y="4483169"/>
            <a:ext cx="5230368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1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1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0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248" y="1340768"/>
            <a:ext cx="4262602" cy="48361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40768"/>
            <a:ext cx="4262602" cy="48361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82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54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56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8" y="457200"/>
            <a:ext cx="3671679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66903" y="0"/>
            <a:ext cx="5077097" cy="586105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2248" y="2057400"/>
            <a:ext cx="36716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9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F6F95BD5-C3FD-4E9B-9240-B27EACB3D069}" type="slidenum">
              <a:rPr lang="en-GB" smtClean="0">
                <a:solidFill>
                  <a:srgbClr val="4D4D4F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D4D4F">
                  <a:tint val="75000"/>
                </a:srgb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 rot="5400000">
            <a:off x="5916491" y="3167643"/>
            <a:ext cx="5899380" cy="323851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chemeClr val="accent4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0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3560" y="6165304"/>
            <a:ext cx="1728192" cy="54383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248" y="188641"/>
            <a:ext cx="8639504" cy="10081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248" y="1340768"/>
            <a:ext cx="8639504" cy="4836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000" y="6382800"/>
            <a:ext cx="6843600" cy="2448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8624" y="6597352"/>
            <a:ext cx="935376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91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81" r:id="rId8"/>
    <p:sldLayoutId id="2147483683" r:id="rId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Calibri" panose="020F0502020204030204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Calibri" panose="020F0502020204030204" pitchFamily="34" charset="0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Heart failure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376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204" b="16101"/>
          <a:stretch/>
        </p:blipFill>
        <p:spPr>
          <a:xfrm>
            <a:off x="0" y="1583267"/>
            <a:ext cx="9144000" cy="3945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8" y="188641"/>
            <a:ext cx="8639504" cy="1008111"/>
          </a:xfrm>
        </p:spPr>
        <p:txBody>
          <a:bodyPr/>
          <a:lstStyle/>
          <a:p>
            <a:r>
              <a:rPr lang="en-US" dirty="0"/>
              <a:t>Hospitalisation for heart failure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31088"/>
            <a:ext cx="9144000" cy="390901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307575" y="1654474"/>
            <a:ext cx="30339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rgbClr val="5A5A5A"/>
                </a:solidFill>
              </a:rPr>
              <a:t>HR 0.65</a:t>
            </a:r>
          </a:p>
          <a:p>
            <a:pPr algn="ctr"/>
            <a:r>
              <a:rPr lang="en-GB" sz="1400" dirty="0">
                <a:solidFill>
                  <a:srgbClr val="5A5A5A"/>
                </a:solidFill>
              </a:rPr>
              <a:t>(95% CI 0.50, 0.85)</a:t>
            </a:r>
          </a:p>
          <a:p>
            <a:pPr algn="ctr"/>
            <a:r>
              <a:rPr lang="en-GB" sz="1400" i="1" dirty="0">
                <a:solidFill>
                  <a:srgbClr val="5A5A5A"/>
                </a:solidFill>
              </a:rPr>
              <a:t>p</a:t>
            </a:r>
            <a:r>
              <a:rPr lang="en-GB" sz="1400" dirty="0">
                <a:solidFill>
                  <a:srgbClr val="5A5A5A"/>
                </a:solidFill>
              </a:rPr>
              <a:t>=0.0017</a:t>
            </a:r>
          </a:p>
          <a:p>
            <a:pPr algn="ctr"/>
            <a:endParaRPr lang="en-GB" sz="1400" dirty="0">
              <a:solidFill>
                <a:srgbClr val="5A5A5A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03901" y="2193084"/>
            <a:ext cx="1613010" cy="659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252000" y="6382800"/>
            <a:ext cx="6843600" cy="244800"/>
          </a:xfrm>
        </p:spPr>
        <p:txBody>
          <a:bodyPr/>
          <a:lstStyle/>
          <a:p>
            <a:r>
              <a:rPr lang="en-GB" dirty="0"/>
              <a:t>Cumulative incidence function. HR, hazard ratio 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28930"/>
            <a:ext cx="9144000" cy="4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46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8" y="188641"/>
            <a:ext cx="8639504" cy="1008111"/>
          </a:xfrm>
        </p:spPr>
        <p:txBody>
          <a:bodyPr/>
          <a:lstStyle/>
          <a:p>
            <a:r>
              <a:rPr lang="en-US" dirty="0"/>
              <a:t>Hospitalisation for heart failure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362" b="7004"/>
          <a:stretch/>
        </p:blipFill>
        <p:spPr>
          <a:xfrm>
            <a:off x="0" y="1531088"/>
            <a:ext cx="9144000" cy="456136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03901" y="2193084"/>
            <a:ext cx="1613010" cy="659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1625263" y="1585560"/>
            <a:ext cx="207387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accent4"/>
                </a:solidFill>
              </a:rPr>
              <a:t>Empagliflozin 10 mg</a:t>
            </a:r>
          </a:p>
          <a:p>
            <a:pPr algn="ctr"/>
            <a:r>
              <a:rPr lang="en-GB" sz="1400" b="1" dirty="0">
                <a:solidFill>
                  <a:srgbClr val="5A5A5A"/>
                </a:solidFill>
              </a:rPr>
              <a:t>HR 0.62</a:t>
            </a:r>
          </a:p>
          <a:p>
            <a:pPr algn="ctr"/>
            <a:r>
              <a:rPr lang="en-GB" sz="1400" dirty="0">
                <a:solidFill>
                  <a:srgbClr val="5A5A5A"/>
                </a:solidFill>
              </a:rPr>
              <a:t>(95% CI 0.45, 0.86)</a:t>
            </a:r>
          </a:p>
          <a:p>
            <a:pPr algn="ctr"/>
            <a:r>
              <a:rPr lang="en-GB" sz="1400" i="1" dirty="0">
                <a:solidFill>
                  <a:srgbClr val="5A5A5A"/>
                </a:solidFill>
              </a:rPr>
              <a:t>p</a:t>
            </a:r>
            <a:r>
              <a:rPr lang="en-GB" sz="1400" dirty="0">
                <a:solidFill>
                  <a:srgbClr val="5A5A5A"/>
                </a:solidFill>
              </a:rPr>
              <a:t>=0.0044</a:t>
            </a:r>
          </a:p>
          <a:p>
            <a:pPr algn="ctr"/>
            <a:endParaRPr lang="en-GB" sz="1400" dirty="0"/>
          </a:p>
        </p:txBody>
      </p:sp>
      <p:sp>
        <p:nvSpPr>
          <p:cNvPr id="11" name="Rectangle 10"/>
          <p:cNvSpPr/>
          <p:nvPr/>
        </p:nvSpPr>
        <p:spPr>
          <a:xfrm>
            <a:off x="3699133" y="1588071"/>
            <a:ext cx="207387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accent2"/>
                </a:solidFill>
              </a:rPr>
              <a:t>Empagliflozin 25 mg</a:t>
            </a:r>
          </a:p>
          <a:p>
            <a:pPr algn="ctr"/>
            <a:r>
              <a:rPr lang="en-GB" sz="1400" b="1" dirty="0">
                <a:solidFill>
                  <a:srgbClr val="5A5A5A"/>
                </a:solidFill>
              </a:rPr>
              <a:t>HR 0.68</a:t>
            </a:r>
          </a:p>
          <a:p>
            <a:pPr algn="ctr"/>
            <a:r>
              <a:rPr lang="en-GB" sz="1400" dirty="0">
                <a:solidFill>
                  <a:srgbClr val="5A5A5A"/>
                </a:solidFill>
              </a:rPr>
              <a:t>(95% CI 0.50, 0.93)</a:t>
            </a:r>
          </a:p>
          <a:p>
            <a:pPr algn="ctr"/>
            <a:r>
              <a:rPr lang="en-GB" sz="1400" i="1" dirty="0">
                <a:solidFill>
                  <a:srgbClr val="5A5A5A"/>
                </a:solidFill>
              </a:rPr>
              <a:t>p</a:t>
            </a:r>
            <a:r>
              <a:rPr lang="en-GB" sz="1400" dirty="0">
                <a:solidFill>
                  <a:srgbClr val="5A5A5A"/>
                </a:solidFill>
              </a:rPr>
              <a:t>=0.0166</a:t>
            </a:r>
          </a:p>
          <a:p>
            <a:pPr algn="ctr"/>
            <a:endParaRPr lang="en-GB" sz="1400" dirty="0">
              <a:solidFill>
                <a:srgbClr val="5A5A5A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252000" y="6382800"/>
            <a:ext cx="6843600" cy="244800"/>
          </a:xfrm>
        </p:spPr>
        <p:txBody>
          <a:bodyPr/>
          <a:lstStyle/>
          <a:p>
            <a:r>
              <a:rPr lang="en-GB" dirty="0"/>
              <a:t>Cumulative incidence function. HR, hazard ratio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946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All-cause mortality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3559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520" b="14327"/>
          <a:stretch/>
        </p:blipFill>
        <p:spPr>
          <a:xfrm>
            <a:off x="0" y="1540933"/>
            <a:ext cx="9144000" cy="40978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8" y="188641"/>
            <a:ext cx="8639504" cy="1008111"/>
          </a:xfrm>
        </p:spPr>
        <p:txBody>
          <a:bodyPr/>
          <a:lstStyle/>
          <a:p>
            <a:r>
              <a:rPr lang="en-US" dirty="0"/>
              <a:t>All-cause mortality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20457"/>
            <a:ext cx="9144000" cy="400066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307575" y="1654474"/>
            <a:ext cx="303399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rgbClr val="5A5A5A"/>
                </a:solidFill>
              </a:rPr>
              <a:t>HR 0.68</a:t>
            </a:r>
          </a:p>
          <a:p>
            <a:pPr algn="ctr"/>
            <a:r>
              <a:rPr lang="en-GB" sz="1400" dirty="0">
                <a:solidFill>
                  <a:srgbClr val="5A5A5A"/>
                </a:solidFill>
              </a:rPr>
              <a:t>(95% CI 0.57, 0.82)</a:t>
            </a:r>
          </a:p>
          <a:p>
            <a:pPr algn="ctr"/>
            <a:r>
              <a:rPr lang="en-GB" sz="1400" i="1" dirty="0">
                <a:solidFill>
                  <a:srgbClr val="5A5A5A"/>
                </a:solidFill>
              </a:rPr>
              <a:t>p</a:t>
            </a:r>
            <a:r>
              <a:rPr lang="en-GB" sz="1400" dirty="0">
                <a:solidFill>
                  <a:srgbClr val="5A5A5A"/>
                </a:solidFill>
              </a:rPr>
              <a:t>&lt;0.0001</a:t>
            </a: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11" name="Rectangle 10"/>
          <p:cNvSpPr/>
          <p:nvPr/>
        </p:nvSpPr>
        <p:spPr>
          <a:xfrm>
            <a:off x="3880710" y="2123230"/>
            <a:ext cx="1574605" cy="731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Kaplan-Meier estimate. HR, hazard ratio 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44273"/>
            <a:ext cx="9144000" cy="49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3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8" y="188641"/>
            <a:ext cx="8639504" cy="1008111"/>
          </a:xfrm>
        </p:spPr>
        <p:txBody>
          <a:bodyPr/>
          <a:lstStyle/>
          <a:p>
            <a:r>
              <a:rPr lang="en-US" dirty="0"/>
              <a:t>All-cause mortality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1509822"/>
            <a:ext cx="9144000" cy="4646429"/>
            <a:chOff x="0" y="1509822"/>
            <a:chExt cx="9144000" cy="464642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9019" b="5974"/>
            <a:stretch/>
          </p:blipFill>
          <p:spPr>
            <a:xfrm>
              <a:off x="0" y="1509822"/>
              <a:ext cx="9144000" cy="464642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573470" y="2238445"/>
              <a:ext cx="230430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/>
                <a:t>HR 0.68</a:t>
              </a:r>
            </a:p>
            <a:p>
              <a:pPr algn="ctr"/>
              <a:r>
                <a:rPr lang="en-GB" sz="1200" dirty="0"/>
                <a:t>(95% CI 0.57, 0.82)</a:t>
              </a:r>
            </a:p>
            <a:p>
              <a:pPr algn="ctr"/>
              <a:r>
                <a:rPr lang="en-GB" sz="1200" dirty="0"/>
                <a:t>p&lt;0.0001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3880710" y="2123230"/>
            <a:ext cx="1574605" cy="731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1625263" y="1585560"/>
            <a:ext cx="207387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accent4"/>
                </a:solidFill>
              </a:rPr>
              <a:t>Empagliflozin 10 mg</a:t>
            </a:r>
          </a:p>
          <a:p>
            <a:pPr algn="ctr"/>
            <a:r>
              <a:rPr lang="en-GB" sz="1400" b="1" dirty="0">
                <a:solidFill>
                  <a:srgbClr val="5A5A5A"/>
                </a:solidFill>
              </a:rPr>
              <a:t>HR 0.70</a:t>
            </a:r>
          </a:p>
          <a:p>
            <a:pPr algn="ctr"/>
            <a:r>
              <a:rPr lang="en-GB" sz="1400" dirty="0">
                <a:solidFill>
                  <a:srgbClr val="5A5A5A"/>
                </a:solidFill>
              </a:rPr>
              <a:t>(95% CI 0.56, 0.87)</a:t>
            </a:r>
          </a:p>
          <a:p>
            <a:pPr algn="ctr"/>
            <a:r>
              <a:rPr lang="en-GB" sz="1400" i="1" dirty="0">
                <a:solidFill>
                  <a:srgbClr val="5A5A5A"/>
                </a:solidFill>
              </a:rPr>
              <a:t>p</a:t>
            </a:r>
            <a:r>
              <a:rPr lang="en-GB" sz="1400" dirty="0">
                <a:solidFill>
                  <a:srgbClr val="5A5A5A"/>
                </a:solidFill>
              </a:rPr>
              <a:t>=0.0013</a:t>
            </a:r>
          </a:p>
          <a:p>
            <a:pPr algn="ctr"/>
            <a:endParaRPr lang="en-GB" sz="1400" dirty="0"/>
          </a:p>
        </p:txBody>
      </p:sp>
      <p:sp>
        <p:nvSpPr>
          <p:cNvPr id="12" name="Rectangle 11"/>
          <p:cNvSpPr/>
          <p:nvPr/>
        </p:nvSpPr>
        <p:spPr>
          <a:xfrm>
            <a:off x="3699133" y="1588071"/>
            <a:ext cx="207387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accent2"/>
                </a:solidFill>
              </a:rPr>
              <a:t>Empagliflozin 25 mg</a:t>
            </a:r>
          </a:p>
          <a:p>
            <a:pPr algn="ctr"/>
            <a:r>
              <a:rPr lang="en-GB" sz="1400" b="1" dirty="0">
                <a:solidFill>
                  <a:srgbClr val="5A5A5A"/>
                </a:solidFill>
              </a:rPr>
              <a:t>HR 0.67</a:t>
            </a:r>
          </a:p>
          <a:p>
            <a:pPr algn="ctr"/>
            <a:r>
              <a:rPr lang="en-GB" sz="1400" dirty="0">
                <a:solidFill>
                  <a:srgbClr val="5A5A5A"/>
                </a:solidFill>
              </a:rPr>
              <a:t>(95% CI 0.54, 0.83)</a:t>
            </a:r>
          </a:p>
          <a:p>
            <a:pPr algn="ctr"/>
            <a:r>
              <a:rPr lang="en-GB" sz="1400" i="1" dirty="0">
                <a:solidFill>
                  <a:srgbClr val="5A5A5A"/>
                </a:solidFill>
              </a:rPr>
              <a:t>p</a:t>
            </a:r>
            <a:r>
              <a:rPr lang="en-GB" sz="1400" dirty="0">
                <a:solidFill>
                  <a:srgbClr val="5A5A5A"/>
                </a:solidFill>
              </a:rPr>
              <a:t>=0.0003</a:t>
            </a:r>
          </a:p>
          <a:p>
            <a:pPr algn="ctr"/>
            <a:endParaRPr lang="en-GB" sz="1400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252000" y="6382800"/>
            <a:ext cx="6843600" cy="244800"/>
          </a:xfrm>
        </p:spPr>
        <p:txBody>
          <a:bodyPr/>
          <a:lstStyle/>
          <a:p>
            <a:r>
              <a:rPr lang="en-GB" dirty="0"/>
              <a:t>Kaplan-Meier estimate. HR, hazard ratio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340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5156774"/>
              </p:ext>
            </p:extLst>
          </p:nvPr>
        </p:nvGraphicFramePr>
        <p:xfrm>
          <a:off x="4495800" y="2468875"/>
          <a:ext cx="4495799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387428"/>
              </p:ext>
            </p:extLst>
          </p:nvPr>
        </p:nvGraphicFramePr>
        <p:xfrm>
          <a:off x="107505" y="1868126"/>
          <a:ext cx="8856984" cy="2403541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8722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0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4326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9853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3466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239461">
                <a:tc gridSpan="6">
                  <a:txBody>
                    <a:bodyPr/>
                    <a:lstStyle/>
                    <a:p>
                      <a:pPr marL="0" indent="0" algn="ctr">
                        <a:tabLst>
                          <a:tab pos="1030288" algn="l"/>
                        </a:tabLst>
                      </a:pPr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Patients</a:t>
                      </a:r>
                      <a:r>
                        <a:rPr lang="en-GB" sz="1400" b="1" baseline="0" dirty="0">
                          <a:solidFill>
                            <a:srgbClr val="5A5A5A"/>
                          </a:solidFill>
                        </a:rPr>
                        <a:t> with</a:t>
                      </a:r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 event/analysed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9461">
                <a:tc gridSpan="2"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Empagliflozin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Placebo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  <a:p>
                      <a:pPr algn="r"/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5A5A5A"/>
                          </a:solidFill>
                        </a:rPr>
                        <a:t>HR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5A5A5A"/>
                          </a:solidFill>
                        </a:rPr>
                        <a:t>95% CI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i="1" dirty="0">
                          <a:solidFill>
                            <a:srgbClr val="5A5A5A"/>
                          </a:solidFill>
                        </a:rPr>
                        <a:t>p</a:t>
                      </a:r>
                      <a:r>
                        <a:rPr lang="en-US" sz="1400" b="1" dirty="0">
                          <a:solidFill>
                            <a:srgbClr val="5A5A5A"/>
                          </a:solidFill>
                        </a:rPr>
                        <a:t>-value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1158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5A5A5A"/>
                          </a:solidFill>
                        </a:rPr>
                        <a:t>All-cause mortality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269/4687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194/2333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0.68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(0.57, 0.82)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&lt;0.0001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4800">
                <a:tc gridSpan="5">
                  <a:txBody>
                    <a:bodyPr/>
                    <a:lstStyle/>
                    <a:p>
                      <a:pPr marL="0" indent="0">
                        <a:tabLst/>
                      </a:pPr>
                      <a:endParaRPr lang="en-US" sz="1400" b="0" baseline="300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350838" marR="0" indent="-2349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rgbClr val="5A5A5A"/>
                          </a:solidFill>
                        </a:rPr>
                        <a:t>CV death</a:t>
                      </a:r>
                      <a:endParaRPr lang="en-US" sz="1400" b="0" baseline="300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172/4687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137/2333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0.62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(0.49, 0.77)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&lt;0.0001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15888" indent="0"/>
                      <a:endParaRPr lang="en-US" sz="1400" b="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GB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350838" indent="-234950"/>
                      <a:r>
                        <a:rPr lang="en-US" sz="1400" b="0" dirty="0">
                          <a:solidFill>
                            <a:srgbClr val="5A5A5A"/>
                          </a:solidFill>
                        </a:rPr>
                        <a:t>Non-CV death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97/4687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57/2333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0.84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(0.60, 1.16)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0.2852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All-cause mortality, CV death and non-CV death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98790" y="5215535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Favours empagliflozin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0400" y="5226274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Favours placebo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345100" y="5183801"/>
            <a:ext cx="144780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cxnSp>
        <p:nvCxnSpPr>
          <p:cNvPr id="14" name="Straight Arrow Connector 13"/>
          <p:cNvCxnSpPr/>
          <p:nvPr/>
        </p:nvCxnSpPr>
        <p:spPr>
          <a:xfrm flipH="1">
            <a:off x="4898790" y="5181600"/>
            <a:ext cx="204216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Cox regression analysis. CV, cardiovascular; HR, hazard ratio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5084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9">
      <a:dk1>
        <a:sysClr val="windowText" lastClr="000000"/>
      </a:dk1>
      <a:lt1>
        <a:sysClr val="window" lastClr="FFFFFF"/>
      </a:lt1>
      <a:dk2>
        <a:srgbClr val="5A5A5A"/>
      </a:dk2>
      <a:lt2>
        <a:srgbClr val="D7D7D7"/>
      </a:lt2>
      <a:accent1>
        <a:srgbClr val="F0414B"/>
      </a:accent1>
      <a:accent2>
        <a:srgbClr val="6482C3"/>
      </a:accent2>
      <a:accent3>
        <a:srgbClr val="5A5A5A"/>
      </a:accent3>
      <a:accent4>
        <a:srgbClr val="962891"/>
      </a:accent4>
      <a:accent5>
        <a:srgbClr val="009999"/>
      </a:accent5>
      <a:accent6>
        <a:srgbClr val="FF9933"/>
      </a:accent6>
      <a:hlink>
        <a:srgbClr val="5A5A5A"/>
      </a:hlink>
      <a:folHlink>
        <a:srgbClr val="5A5A5A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B0F0"/>
        </a:solidFill>
        <a:ln>
          <a:noFill/>
        </a:ln>
      </a:spPr>
      <a:bodyPr rtlCol="0" anchor="ctr"/>
      <a:lstStyle>
        <a:defPPr algn="ctr">
          <a:defRPr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238</Words>
  <Application>Microsoft Macintosh PowerPoint</Application>
  <PresentationFormat>On-screen Show (4:3)</PresentationFormat>
  <Paragraphs>80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Century Gothic</vt:lpstr>
      <vt:lpstr>Arial</vt:lpstr>
      <vt:lpstr>1_Office Theme</vt:lpstr>
      <vt:lpstr>Heart failure</vt:lpstr>
      <vt:lpstr>Hospitalisation for heart failure</vt:lpstr>
      <vt:lpstr>Hospitalisation for heart failure</vt:lpstr>
      <vt:lpstr>All-cause mortality</vt:lpstr>
      <vt:lpstr>All-cause mortality</vt:lpstr>
      <vt:lpstr>All-cause mortality</vt:lpstr>
      <vt:lpstr>All-cause mortality, CV death and non-CV death</vt:lpstr>
    </vt:vector>
  </TitlesOfParts>
  <Company>Fleishman-Hillard</Company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Johansen</dc:creator>
  <cp:lastModifiedBy>Monica Dennis</cp:lastModifiedBy>
  <cp:revision>354</cp:revision>
  <dcterms:created xsi:type="dcterms:W3CDTF">2015-08-03T10:23:40Z</dcterms:created>
  <dcterms:modified xsi:type="dcterms:W3CDTF">2016-12-08T02:52:21Z</dcterms:modified>
</cp:coreProperties>
</file>