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theme/themeOverride6.xml" ContentType="application/vnd.openxmlformats-officedocument.themeOverride+xml"/>
  <Override PartName="/ppt/charts/chart9.xml" ContentType="application/vnd.openxmlformats-officedocument.drawingml.chart+xml"/>
  <Override PartName="/ppt/theme/themeOverride7.xml" ContentType="application/vnd.openxmlformats-officedocument.themeOverride+xml"/>
  <Override PartName="/ppt/charts/chart10.xml" ContentType="application/vnd.openxmlformats-officedocument.drawingml.chart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352" r:id="rId2"/>
    <p:sldId id="353" r:id="rId3"/>
    <p:sldId id="458" r:id="rId4"/>
    <p:sldId id="356" r:id="rId5"/>
    <p:sldId id="482" r:id="rId6"/>
    <p:sldId id="428" r:id="rId7"/>
    <p:sldId id="459" r:id="rId8"/>
    <p:sldId id="361" r:id="rId9"/>
    <p:sldId id="425" r:id="rId10"/>
    <p:sldId id="426" r:id="rId11"/>
    <p:sldId id="503" r:id="rId12"/>
    <p:sldId id="427" r:id="rId13"/>
    <p:sldId id="421" r:id="rId14"/>
    <p:sldId id="516" r:id="rId15"/>
    <p:sldId id="51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993">
          <p15:clr>
            <a:srgbClr val="A4A3A4"/>
          </p15:clr>
        </p15:guide>
        <p15:guide id="3" pos="22">
          <p15:clr>
            <a:srgbClr val="A4A3A4"/>
          </p15:clr>
        </p15:guide>
        <p15:guide id="4" pos="53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izabeth.Ng" initials="EN" lastIdx="47" clrIdx="0"/>
  <p:cmAuthor id="1" name="Bernard Zinman" initials="BZ" lastIdx="10" clrIdx="1"/>
  <p:cmAuthor id="2" name="Johansen,Dr.,Odd-Erik  BI-NO-A" initials="OEJ" lastIdx="24" clrIdx="2"/>
  <p:cmAuthor id="3" name="Broedl,Dr.,Uli (TA_MET) BIP-DE-I" initials="B(B" lastIdx="2" clrIdx="3"/>
  <p:cmAuthor id="4" name="Gabriella Ribenfors" initials="GR" lastIdx="2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80" autoAdjust="0"/>
    <p:restoredTop sz="78650" autoAdjust="0"/>
  </p:normalViewPr>
  <p:slideViewPr>
    <p:cSldViewPr showGuides="1">
      <p:cViewPr varScale="1">
        <p:scale>
          <a:sx n="96" d="100"/>
          <a:sy n="96" d="100"/>
        </p:scale>
        <p:origin x="1776" y="168"/>
      </p:cViewPr>
      <p:guideLst>
        <p:guide orient="horz"/>
        <p:guide pos="2993"/>
        <p:guide pos="22"/>
        <p:guide pos="53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533"/>
    </p:cViewPr>
  </p:sorterViewPr>
  <p:notesViewPr>
    <p:cSldViewPr showGuides="1">
      <p:cViewPr varScale="1">
        <p:scale>
          <a:sx n="85" d="100"/>
          <a:sy n="85" d="100"/>
        </p:scale>
        <p:origin x="-3786" y="-96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commentAuthors" Target="commentAuthors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Relationship Id="rId2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6.xml"/><Relationship Id="rId2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7.xml"/><Relationship Id="rId2" Type="http://schemas.openxmlformats.org/officeDocument/2006/relationships/image" Target="../media/image11.png"/><Relationship Id="rId3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8.xml"/><Relationship Id="rId2" Type="http://schemas.openxmlformats.org/officeDocument/2006/relationships/image" Target="../media/image12.png"/><Relationship Id="rId3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2226231276387"/>
          <c:y val="0.0"/>
          <c:w val="0.750235036978652"/>
          <c:h val="0.908064763416051"/>
        </c:manualLayout>
      </c:layout>
      <c:bubbleChart>
        <c:varyColors val="0"/>
        <c:ser>
          <c:idx val="0"/>
          <c:order val="0"/>
          <c:spPr>
            <a:solidFill>
              <a:srgbClr val="F0414B"/>
            </a:solidFill>
            <a:ln>
              <a:solidFill>
                <a:srgbClr val="F0414B"/>
              </a:solidFill>
            </a:ln>
          </c:spPr>
          <c:invertIfNegative val="0"/>
          <c:errBars>
            <c:errDir val="x"/>
            <c:errBarType val="both"/>
            <c:errValType val="cust"/>
            <c:noEndCap val="0"/>
            <c:plus>
              <c:numRef>
                <c:f>BW!$N$2:$N$39</c:f>
                <c:numCache>
                  <c:formatCode>General</c:formatCode>
                  <c:ptCount val="38"/>
                  <c:pt idx="1">
                    <c:v>0.13</c:v>
                  </c:pt>
                  <c:pt idx="3">
                    <c:v>0.15</c:v>
                  </c:pt>
                  <c:pt idx="5">
                    <c:v>0.14</c:v>
                  </c:pt>
                </c:numCache>
              </c:numRef>
            </c:plus>
            <c:minus>
              <c:numRef>
                <c:f>BW!$M$2:$M$39</c:f>
                <c:numCache>
                  <c:formatCode>General</c:formatCode>
                  <c:ptCount val="38"/>
                  <c:pt idx="1">
                    <c:v>0.12</c:v>
                  </c:pt>
                  <c:pt idx="3">
                    <c:v>0.13</c:v>
                  </c:pt>
                  <c:pt idx="5">
                    <c:v>0.11</c:v>
                  </c:pt>
                </c:numCache>
              </c:numRef>
            </c:minus>
            <c:spPr>
              <a:ln w="31750">
                <a:solidFill>
                  <a:srgbClr val="F0414B"/>
                </a:solidFill>
              </a:ln>
            </c:spPr>
          </c:errBars>
          <c:xVal>
            <c:numRef>
              <c:f>BW!$J$2:$J$39</c:f>
              <c:numCache>
                <c:formatCode>General</c:formatCode>
                <c:ptCount val="38"/>
                <c:pt idx="1">
                  <c:v>0.86</c:v>
                </c:pt>
                <c:pt idx="3">
                  <c:v>0.87</c:v>
                </c:pt>
                <c:pt idx="5">
                  <c:v>0.86</c:v>
                </c:pt>
              </c:numCache>
            </c:numRef>
          </c:xVal>
          <c:yVal>
            <c:numRef>
              <c:f>BW!$K$2:$K$39</c:f>
              <c:numCache>
                <c:formatCode>General</c:formatCode>
                <c:ptCount val="38"/>
                <c:pt idx="1">
                  <c:v>1.0</c:v>
                </c:pt>
                <c:pt idx="3">
                  <c:v>2.0</c:v>
                </c:pt>
                <c:pt idx="5">
                  <c:v>3.0</c:v>
                </c:pt>
                <c:pt idx="6">
                  <c:v>4.0</c:v>
                </c:pt>
              </c:numCache>
            </c:numRef>
          </c:yVal>
          <c:bubbleSize>
            <c:numRef>
              <c:f>BW!$L$2:$L$39</c:f>
              <c:numCache>
                <c:formatCode>General</c:formatCode>
                <c:ptCount val="38"/>
                <c:pt idx="1">
                  <c:v>7020.0</c:v>
                </c:pt>
                <c:pt idx="3">
                  <c:v>6915.0</c:v>
                </c:pt>
                <c:pt idx="5">
                  <c:v>6970.0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11C-42CE-9F0D-3999F057C4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5"/>
        <c:showNegBubbles val="0"/>
        <c:axId val="-1354869664"/>
        <c:axId val="-1354158656"/>
      </c:bubbleChart>
      <c:valAx>
        <c:axId val="-1354869664"/>
        <c:scaling>
          <c:logBase val="2.0"/>
          <c:orientation val="minMax"/>
          <c:max val="1.5"/>
          <c:min val="0.5"/>
        </c:scaling>
        <c:delete val="0"/>
        <c:axPos val="t"/>
        <c:numFmt formatCode="#,##0.0" sourceLinked="0"/>
        <c:majorTickMark val="in"/>
        <c:minorTickMark val="none"/>
        <c:tickLblPos val="high"/>
        <c:txPr>
          <a:bodyPr/>
          <a:lstStyle/>
          <a:p>
            <a:pPr>
              <a:defRPr sz="1400">
                <a:solidFill>
                  <a:srgbClr val="5A5A5A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-1354158656"/>
        <c:crossesAt val="38.0"/>
        <c:crossBetween val="midCat"/>
        <c:majorUnit val="2.0"/>
      </c:valAx>
      <c:valAx>
        <c:axId val="-1354158656"/>
        <c:scaling>
          <c:orientation val="maxMin"/>
          <c:max val="3.5"/>
          <c:min val="0.0"/>
        </c:scaling>
        <c:delete val="0"/>
        <c:axPos val="l"/>
        <c:numFmt formatCode="General" sourceLinked="1"/>
        <c:majorTickMark val="none"/>
        <c:minorTickMark val="none"/>
        <c:tickLblPos val="none"/>
        <c:crossAx val="-1354869664"/>
        <c:crossesAt val="1.0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528808898257363"/>
          <c:y val="0.174937672429694"/>
          <c:w val="0.859473960562485"/>
          <c:h val="0.677041668770061"/>
        </c:manualLayout>
      </c:layout>
      <c:bubbleChart>
        <c:varyColors val="0"/>
        <c:ser>
          <c:idx val="0"/>
          <c:order val="0"/>
          <c:spPr>
            <a:solidFill>
              <a:srgbClr val="F0414B"/>
            </a:solidFill>
            <a:ln>
              <a:solidFill>
                <a:srgbClr val="F0414B"/>
              </a:solidFill>
            </a:ln>
          </c:spPr>
          <c:invertIfNegative val="0"/>
          <c:errBars>
            <c:errDir val="x"/>
            <c:errBarType val="both"/>
            <c:errValType val="cust"/>
            <c:noEndCap val="0"/>
            <c:plus>
              <c:numRef>
                <c:f>BW!$N$2:$N$29</c:f>
                <c:numCache>
                  <c:formatCode>General</c:formatCode>
                  <c:ptCount val="28"/>
                  <c:pt idx="1">
                    <c:v>0.13</c:v>
                  </c:pt>
                  <c:pt idx="3">
                    <c:v>0.15</c:v>
                  </c:pt>
                  <c:pt idx="5">
                    <c:v>0.22</c:v>
                  </c:pt>
                  <c:pt idx="7">
                    <c:v>0.43</c:v>
                  </c:pt>
                  <c:pt idx="8">
                    <c:v>0.0</c:v>
                  </c:pt>
                  <c:pt idx="9">
                    <c:v>0.12</c:v>
                  </c:pt>
                </c:numCache>
              </c:numRef>
            </c:plus>
            <c:minus>
              <c:numRef>
                <c:f>BW!$M$2:$M$29</c:f>
                <c:numCache>
                  <c:formatCode>General</c:formatCode>
                  <c:ptCount val="28"/>
                  <c:pt idx="1">
                    <c:v>0.12</c:v>
                  </c:pt>
                  <c:pt idx="3">
                    <c:v>0.13</c:v>
                  </c:pt>
                  <c:pt idx="5">
                    <c:v>0.17</c:v>
                  </c:pt>
                  <c:pt idx="7">
                    <c:v>0.32</c:v>
                  </c:pt>
                  <c:pt idx="8">
                    <c:v>0.0</c:v>
                  </c:pt>
                  <c:pt idx="9">
                    <c:v>0.11</c:v>
                  </c:pt>
                </c:numCache>
              </c:numRef>
            </c:minus>
            <c:spPr>
              <a:ln w="31750">
                <a:solidFill>
                  <a:srgbClr val="F0414B"/>
                </a:solidFill>
              </a:ln>
            </c:spPr>
          </c:errBars>
          <c:xVal>
            <c:numRef>
              <c:f>BW!$J$2:$J$29</c:f>
              <c:numCache>
                <c:formatCode>General</c:formatCode>
                <c:ptCount val="28"/>
                <c:pt idx="1">
                  <c:v>0.86</c:v>
                </c:pt>
                <c:pt idx="8">
                  <c:v>0.0</c:v>
                </c:pt>
              </c:numCache>
            </c:numRef>
          </c:xVal>
          <c:yVal>
            <c:numRef>
              <c:f>BW!$K$2:$K$29</c:f>
              <c:numCache>
                <c:formatCode>General</c:formatCode>
                <c:ptCount val="28"/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</c:numCache>
            </c:numRef>
          </c:yVal>
          <c:bubbleSize>
            <c:numRef>
              <c:f>BW!$L$2:$L$29</c:f>
              <c:numCache>
                <c:formatCode>General</c:formatCode>
                <c:ptCount val="28"/>
                <c:pt idx="1">
                  <c:v>7020.0</c:v>
                </c:pt>
                <c:pt idx="2">
                  <c:v>0.0</c:v>
                </c:pt>
                <c:pt idx="3">
                  <c:v>7020.0</c:v>
                </c:pt>
                <c:pt idx="4">
                  <c:v>0.0</c:v>
                </c:pt>
                <c:pt idx="5">
                  <c:v>7020.0</c:v>
                </c:pt>
                <c:pt idx="6">
                  <c:v>0.0</c:v>
                </c:pt>
                <c:pt idx="7">
                  <c:v>7020.0</c:v>
                </c:pt>
                <c:pt idx="8">
                  <c:v>0.0</c:v>
                </c:pt>
                <c:pt idx="9">
                  <c:v>7020.0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966-4133-82BF-C0242D5103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5"/>
        <c:showNegBubbles val="0"/>
        <c:axId val="-1584952960"/>
        <c:axId val="-1582585440"/>
      </c:bubbleChart>
      <c:valAx>
        <c:axId val="-1584952960"/>
        <c:scaling>
          <c:logBase val="2.0"/>
          <c:orientation val="minMax"/>
          <c:max val="2.5"/>
          <c:min val="0.25"/>
        </c:scaling>
        <c:delete val="0"/>
        <c:axPos val="t"/>
        <c:numFmt formatCode="#,##0.00" sourceLinked="0"/>
        <c:majorTickMark val="in"/>
        <c:minorTickMark val="none"/>
        <c:tickLblPos val="high"/>
        <c:txPr>
          <a:bodyPr/>
          <a:lstStyle/>
          <a:p>
            <a:pPr>
              <a:defRPr sz="1400">
                <a:solidFill>
                  <a:srgbClr val="5A5A5A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-1582585440"/>
        <c:crossesAt val="38.0"/>
        <c:crossBetween val="midCat"/>
        <c:majorUnit val="0.2"/>
        <c:minorUnit val="0.2"/>
      </c:valAx>
      <c:valAx>
        <c:axId val="-1582585440"/>
        <c:scaling>
          <c:orientation val="maxMin"/>
          <c:max val="10.0"/>
          <c:min val="0.0"/>
        </c:scaling>
        <c:delete val="0"/>
        <c:axPos val="l"/>
        <c:numFmt formatCode="General" sourceLinked="1"/>
        <c:majorTickMark val="none"/>
        <c:minorTickMark val="none"/>
        <c:tickLblPos val="none"/>
        <c:crossAx val="-1584952960"/>
        <c:crossesAt val="1.0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528808898257363"/>
          <c:y val="0.174937672429694"/>
          <c:w val="0.859473960562485"/>
          <c:h val="0.677041668770061"/>
        </c:manualLayout>
      </c:layout>
      <c:bubbleChart>
        <c:varyColors val="0"/>
        <c:ser>
          <c:idx val="0"/>
          <c:order val="0"/>
          <c:spPr>
            <a:solidFill>
              <a:srgbClr val="F0414B"/>
            </a:solidFill>
            <a:ln>
              <a:solidFill>
                <a:srgbClr val="F0414B"/>
              </a:solidFill>
            </a:ln>
          </c:spPr>
          <c:invertIfNegative val="0"/>
          <c:errBars>
            <c:errDir val="x"/>
            <c:errBarType val="both"/>
            <c:errValType val="cust"/>
            <c:noEndCap val="0"/>
            <c:plus>
              <c:numRef>
                <c:f>BW!$N$2:$N$29</c:f>
                <c:numCache>
                  <c:formatCode>General</c:formatCode>
                  <c:ptCount val="28"/>
                  <c:pt idx="1">
                    <c:v>0.13</c:v>
                  </c:pt>
                  <c:pt idx="3">
                    <c:v>0.15</c:v>
                  </c:pt>
                  <c:pt idx="5">
                    <c:v>0.22</c:v>
                  </c:pt>
                  <c:pt idx="7">
                    <c:v>0.43</c:v>
                  </c:pt>
                  <c:pt idx="8">
                    <c:v>0.0</c:v>
                  </c:pt>
                  <c:pt idx="9">
                    <c:v>0.12</c:v>
                  </c:pt>
                </c:numCache>
              </c:numRef>
            </c:plus>
            <c:minus>
              <c:numRef>
                <c:f>BW!$M$2:$M$29</c:f>
                <c:numCache>
                  <c:formatCode>General</c:formatCode>
                  <c:ptCount val="28"/>
                  <c:pt idx="1">
                    <c:v>0.12</c:v>
                  </c:pt>
                  <c:pt idx="3">
                    <c:v>0.13</c:v>
                  </c:pt>
                  <c:pt idx="5">
                    <c:v>0.17</c:v>
                  </c:pt>
                  <c:pt idx="7">
                    <c:v>0.32</c:v>
                  </c:pt>
                  <c:pt idx="8">
                    <c:v>0.0</c:v>
                  </c:pt>
                  <c:pt idx="9">
                    <c:v>0.11</c:v>
                  </c:pt>
                </c:numCache>
              </c:numRef>
            </c:minus>
            <c:spPr>
              <a:ln w="31750">
                <a:solidFill>
                  <a:srgbClr val="F0414B"/>
                </a:solidFill>
              </a:ln>
            </c:spPr>
          </c:errBars>
          <c:xVal>
            <c:numRef>
              <c:f>BW!$J$2:$J$29</c:f>
              <c:numCache>
                <c:formatCode>General</c:formatCode>
                <c:ptCount val="28"/>
                <c:pt idx="1">
                  <c:v>0.86</c:v>
                </c:pt>
                <c:pt idx="3">
                  <c:v>0.62</c:v>
                </c:pt>
                <c:pt idx="8">
                  <c:v>0.0</c:v>
                </c:pt>
              </c:numCache>
            </c:numRef>
          </c:xVal>
          <c:yVal>
            <c:numRef>
              <c:f>BW!$K$2:$K$29</c:f>
              <c:numCache>
                <c:formatCode>General</c:formatCode>
                <c:ptCount val="28"/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</c:numCache>
            </c:numRef>
          </c:yVal>
          <c:bubbleSize>
            <c:numRef>
              <c:f>BW!$L$2:$L$29</c:f>
              <c:numCache>
                <c:formatCode>General</c:formatCode>
                <c:ptCount val="28"/>
                <c:pt idx="1">
                  <c:v>7020.0</c:v>
                </c:pt>
                <c:pt idx="2">
                  <c:v>0.0</c:v>
                </c:pt>
                <c:pt idx="3">
                  <c:v>7020.0</c:v>
                </c:pt>
                <c:pt idx="4">
                  <c:v>0.0</c:v>
                </c:pt>
                <c:pt idx="5">
                  <c:v>7020.0</c:v>
                </c:pt>
                <c:pt idx="6">
                  <c:v>0.0</c:v>
                </c:pt>
                <c:pt idx="7">
                  <c:v>7020.0</c:v>
                </c:pt>
                <c:pt idx="8">
                  <c:v>0.0</c:v>
                </c:pt>
                <c:pt idx="9">
                  <c:v>7020.0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53D-49BA-B58A-CCA0EDFE3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5"/>
        <c:showNegBubbles val="0"/>
        <c:axId val="-1310195056"/>
        <c:axId val="-1310190976"/>
      </c:bubbleChart>
      <c:valAx>
        <c:axId val="-1310195056"/>
        <c:scaling>
          <c:logBase val="2.0"/>
          <c:orientation val="minMax"/>
          <c:max val="2.5"/>
          <c:min val="0.25"/>
        </c:scaling>
        <c:delete val="0"/>
        <c:axPos val="t"/>
        <c:numFmt formatCode="#,##0.00" sourceLinked="0"/>
        <c:majorTickMark val="in"/>
        <c:minorTickMark val="none"/>
        <c:tickLblPos val="high"/>
        <c:txPr>
          <a:bodyPr/>
          <a:lstStyle/>
          <a:p>
            <a:pPr>
              <a:defRPr sz="1400">
                <a:solidFill>
                  <a:srgbClr val="5A5A5A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-1310190976"/>
        <c:crossesAt val="38.0"/>
        <c:crossBetween val="midCat"/>
        <c:majorUnit val="0.2"/>
        <c:minorUnit val="0.2"/>
      </c:valAx>
      <c:valAx>
        <c:axId val="-1310190976"/>
        <c:scaling>
          <c:orientation val="maxMin"/>
          <c:max val="10.0"/>
          <c:min val="0.0"/>
        </c:scaling>
        <c:delete val="0"/>
        <c:axPos val="l"/>
        <c:numFmt formatCode="General" sourceLinked="1"/>
        <c:majorTickMark val="none"/>
        <c:minorTickMark val="none"/>
        <c:tickLblPos val="none"/>
        <c:crossAx val="-1310195056"/>
        <c:crossesAt val="1.0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528808898257363"/>
          <c:y val="0.174937672429694"/>
          <c:w val="0.859473960562485"/>
          <c:h val="0.677041668770061"/>
        </c:manualLayout>
      </c:layout>
      <c:bubbleChart>
        <c:varyColors val="0"/>
        <c:ser>
          <c:idx val="0"/>
          <c:order val="0"/>
          <c:spPr>
            <a:solidFill>
              <a:srgbClr val="F0414B"/>
            </a:solidFill>
            <a:ln>
              <a:solidFill>
                <a:srgbClr val="F0414B"/>
              </a:solidFill>
            </a:ln>
          </c:spPr>
          <c:invertIfNegative val="0"/>
          <c:errBars>
            <c:errDir val="x"/>
            <c:errBarType val="both"/>
            <c:errValType val="cust"/>
            <c:noEndCap val="0"/>
            <c:plus>
              <c:numRef>
                <c:f>BW!$N$2:$N$29</c:f>
                <c:numCache>
                  <c:formatCode>General</c:formatCode>
                  <c:ptCount val="28"/>
                  <c:pt idx="1">
                    <c:v>0.13</c:v>
                  </c:pt>
                  <c:pt idx="3">
                    <c:v>0.15</c:v>
                  </c:pt>
                  <c:pt idx="5">
                    <c:v>0.22</c:v>
                  </c:pt>
                  <c:pt idx="7">
                    <c:v>0.43</c:v>
                  </c:pt>
                  <c:pt idx="8">
                    <c:v>0.0</c:v>
                  </c:pt>
                  <c:pt idx="9">
                    <c:v>0.12</c:v>
                  </c:pt>
                </c:numCache>
              </c:numRef>
            </c:plus>
            <c:minus>
              <c:numRef>
                <c:f>BW!$M$2:$M$29</c:f>
                <c:numCache>
                  <c:formatCode>General</c:formatCode>
                  <c:ptCount val="28"/>
                  <c:pt idx="1">
                    <c:v>0.12</c:v>
                  </c:pt>
                  <c:pt idx="3">
                    <c:v>0.13</c:v>
                  </c:pt>
                  <c:pt idx="5">
                    <c:v>0.17</c:v>
                  </c:pt>
                  <c:pt idx="7">
                    <c:v>0.32</c:v>
                  </c:pt>
                  <c:pt idx="8">
                    <c:v>0.0</c:v>
                  </c:pt>
                  <c:pt idx="9">
                    <c:v>0.11</c:v>
                  </c:pt>
                </c:numCache>
              </c:numRef>
            </c:minus>
            <c:spPr>
              <a:ln w="31750">
                <a:solidFill>
                  <a:srgbClr val="F0414B"/>
                </a:solidFill>
              </a:ln>
            </c:spPr>
          </c:errBars>
          <c:xVal>
            <c:numRef>
              <c:f>BW!$J$2:$J$29</c:f>
              <c:numCache>
                <c:formatCode>General</c:formatCode>
                <c:ptCount val="28"/>
                <c:pt idx="1">
                  <c:v>0.86</c:v>
                </c:pt>
                <c:pt idx="3">
                  <c:v>0.62</c:v>
                </c:pt>
                <c:pt idx="5">
                  <c:v>0.87</c:v>
                </c:pt>
                <c:pt idx="7">
                  <c:v>1.24</c:v>
                </c:pt>
                <c:pt idx="8">
                  <c:v>0.0</c:v>
                </c:pt>
              </c:numCache>
            </c:numRef>
          </c:xVal>
          <c:yVal>
            <c:numRef>
              <c:f>BW!$K$2:$K$29</c:f>
              <c:numCache>
                <c:formatCode>General</c:formatCode>
                <c:ptCount val="28"/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</c:numCache>
            </c:numRef>
          </c:yVal>
          <c:bubbleSize>
            <c:numRef>
              <c:f>BW!$L$2:$L$29</c:f>
              <c:numCache>
                <c:formatCode>General</c:formatCode>
                <c:ptCount val="28"/>
                <c:pt idx="1">
                  <c:v>7020.0</c:v>
                </c:pt>
                <c:pt idx="2">
                  <c:v>0.0</c:v>
                </c:pt>
                <c:pt idx="3">
                  <c:v>7020.0</c:v>
                </c:pt>
                <c:pt idx="4">
                  <c:v>0.0</c:v>
                </c:pt>
                <c:pt idx="5">
                  <c:v>7020.0</c:v>
                </c:pt>
                <c:pt idx="6">
                  <c:v>0.0</c:v>
                </c:pt>
                <c:pt idx="7">
                  <c:v>7020.0</c:v>
                </c:pt>
                <c:pt idx="8">
                  <c:v>0.0</c:v>
                </c:pt>
                <c:pt idx="9">
                  <c:v>7020.0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080-43E2-A1C3-97F4484FFB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5"/>
        <c:showNegBubbles val="0"/>
        <c:axId val="-1310625536"/>
        <c:axId val="-1310637488"/>
      </c:bubbleChart>
      <c:valAx>
        <c:axId val="-1310625536"/>
        <c:scaling>
          <c:logBase val="2.0"/>
          <c:orientation val="minMax"/>
          <c:max val="2.5"/>
          <c:min val="0.25"/>
        </c:scaling>
        <c:delete val="0"/>
        <c:axPos val="t"/>
        <c:numFmt formatCode="#,##0.00" sourceLinked="0"/>
        <c:majorTickMark val="in"/>
        <c:minorTickMark val="none"/>
        <c:tickLblPos val="high"/>
        <c:txPr>
          <a:bodyPr/>
          <a:lstStyle/>
          <a:p>
            <a:pPr>
              <a:defRPr sz="1400">
                <a:solidFill>
                  <a:srgbClr val="5A5A5A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-1310637488"/>
        <c:crossesAt val="38.0"/>
        <c:crossBetween val="midCat"/>
        <c:majorUnit val="0.2"/>
        <c:minorUnit val="0.2"/>
      </c:valAx>
      <c:valAx>
        <c:axId val="-1310637488"/>
        <c:scaling>
          <c:orientation val="maxMin"/>
          <c:max val="10.0"/>
          <c:min val="0.0"/>
        </c:scaling>
        <c:delete val="0"/>
        <c:axPos val="l"/>
        <c:numFmt formatCode="General" sourceLinked="1"/>
        <c:majorTickMark val="none"/>
        <c:minorTickMark val="none"/>
        <c:tickLblPos val="none"/>
        <c:crossAx val="-1310625536"/>
        <c:crossesAt val="1.0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934602563662"/>
          <c:y val="0.630707620539912"/>
          <c:w val="0.616157485366049"/>
          <c:h val="0.21086061492894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Sheet1!$A$3:$A$3</c:f>
              <c:strCache>
                <c:ptCount val="1"/>
                <c:pt idx="0">
                  <c:v>Category 1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accent1"/>
              </a:solidFill>
              <a:ln>
                <a:noFill/>
              </a:ln>
            </c:spPr>
          </c:marker>
          <c:errBars>
            <c:errDir val="y"/>
            <c:errBarType val="plus"/>
            <c:errValType val="percentage"/>
            <c:noEndCap val="1"/>
            <c:val val="5.0"/>
            <c:spPr>
              <a:ln>
                <a:noFill/>
              </a:ln>
            </c:spPr>
          </c:errBars>
          <c:errBars>
            <c:errDir val="x"/>
            <c:errBarType val="both"/>
            <c:errValType val="cust"/>
            <c:noEndCap val="0"/>
            <c:plus>
              <c:numRef>
                <c:f>Sheet1!$G$3:$G$3</c:f>
                <c:numCache>
                  <c:formatCode>General</c:formatCode>
                  <c:ptCount val="1"/>
                  <c:pt idx="0">
                    <c:v>0.38</c:v>
                  </c:pt>
                </c:numCache>
              </c:numRef>
            </c:plus>
            <c:minus>
              <c:numRef>
                <c:f>Sheet1!$F$3:$F$3</c:f>
                <c:numCache>
                  <c:formatCode>General</c:formatCode>
                  <c:ptCount val="1"/>
                  <c:pt idx="0">
                    <c:v>0.29</c:v>
                  </c:pt>
                </c:numCache>
              </c:numRef>
            </c:minus>
            <c:spPr>
              <a:ln w="31750">
                <a:solidFill>
                  <a:schemeClr val="accent1"/>
                </a:solidFill>
              </a:ln>
            </c:spPr>
          </c:errBars>
          <c:xVal>
            <c:numRef>
              <c:f>Sheet1!$C$3:$C$3</c:f>
              <c:numCache>
                <c:formatCode>General</c:formatCode>
                <c:ptCount val="1"/>
                <c:pt idx="0">
                  <c:v>1.18</c:v>
                </c:pt>
              </c:numCache>
            </c:numRef>
          </c:xVal>
          <c:yVal>
            <c:numRef>
              <c:f>Sheet1!$B$3:$B$3</c:f>
              <c:numCache>
                <c:formatCode>General</c:formatCode>
                <c:ptCount val="1"/>
                <c:pt idx="0">
                  <c:v>1.2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C6B-44A6-807E-FBAA61C22C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52885264"/>
        <c:axId val="-1353583984"/>
      </c:scatterChart>
      <c:valAx>
        <c:axId val="-1352885264"/>
        <c:scaling>
          <c:logBase val="2.0"/>
          <c:orientation val="minMax"/>
          <c:max val="2.0"/>
          <c:min val="0.5"/>
        </c:scaling>
        <c:delete val="0"/>
        <c:axPos val="b"/>
        <c:numFmt formatCode="#,##0.0" sourceLinked="0"/>
        <c:majorTickMark val="out"/>
        <c:minorTickMark val="none"/>
        <c:tickLblPos val="nextTo"/>
        <c:spPr>
          <a:ln w="9525">
            <a:solidFill>
              <a:schemeClr val="tx2"/>
            </a:solidFill>
          </a:ln>
        </c:spPr>
        <c:txPr>
          <a:bodyPr/>
          <a:lstStyle/>
          <a:p>
            <a:pPr>
              <a:defRPr sz="1400">
                <a:solidFill>
                  <a:schemeClr val="tx2"/>
                </a:solidFill>
              </a:defRPr>
            </a:pPr>
            <a:endParaRPr lang="en-US"/>
          </a:p>
        </c:txPr>
        <c:crossAx val="-1353583984"/>
        <c:crosses val="autoZero"/>
        <c:crossBetween val="midCat"/>
      </c:valAx>
      <c:valAx>
        <c:axId val="-1353583984"/>
        <c:scaling>
          <c:orientation val="minMax"/>
          <c:max val="2.5"/>
          <c:min val="0.5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12700">
            <a:solidFill>
              <a:schemeClr val="tx2"/>
            </a:solidFill>
            <a:prstDash val="solid"/>
          </a:ln>
        </c:spPr>
        <c:crossAx val="-1352885264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934602563662"/>
          <c:y val="0.19705000112229"/>
          <c:w val="0.616157485366049"/>
          <c:h val="0.644518234346562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Sheet1!$A$3:$A$4</c:f>
              <c:strCache>
                <c:ptCount val="1"/>
                <c:pt idx="0">
                  <c:v>Category 1 Category 2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accent1"/>
              </a:solidFill>
              <a:ln>
                <a:noFill/>
              </a:ln>
            </c:spPr>
          </c:marker>
          <c:errBars>
            <c:errDir val="y"/>
            <c:errBarType val="plus"/>
            <c:errValType val="percentage"/>
            <c:noEndCap val="1"/>
            <c:val val="5.0"/>
            <c:spPr>
              <a:ln>
                <a:noFill/>
              </a:ln>
            </c:spPr>
          </c:errBars>
          <c:errBars>
            <c:errDir val="x"/>
            <c:errBarType val="both"/>
            <c:errValType val="cust"/>
            <c:noEndCap val="0"/>
            <c:plus>
              <c:numRef>
                <c:f>Sheet1!$G$3:$G$4</c:f>
                <c:numCache>
                  <c:formatCode>General</c:formatCode>
                  <c:ptCount val="2"/>
                  <c:pt idx="0">
                    <c:v>0.38</c:v>
                  </c:pt>
                  <c:pt idx="1">
                    <c:v>0.36</c:v>
                  </c:pt>
                </c:numCache>
              </c:numRef>
            </c:plus>
            <c:minus>
              <c:numRef>
                <c:f>Sheet1!$F$3:$F$4</c:f>
                <c:numCache>
                  <c:formatCode>General</c:formatCode>
                  <c:ptCount val="2"/>
                  <c:pt idx="0">
                    <c:v>0.29</c:v>
                  </c:pt>
                  <c:pt idx="1">
                    <c:v>0.26</c:v>
                  </c:pt>
                </c:numCache>
              </c:numRef>
            </c:minus>
            <c:spPr>
              <a:ln w="31750">
                <a:solidFill>
                  <a:schemeClr val="accent1"/>
                </a:solidFill>
              </a:ln>
            </c:spPr>
          </c:errBars>
          <c:xVal>
            <c:numRef>
              <c:f>Sheet1!$C$3:$C$4</c:f>
              <c:numCache>
                <c:formatCode>General</c:formatCode>
                <c:ptCount val="2"/>
                <c:pt idx="0">
                  <c:v>1.18</c:v>
                </c:pt>
                <c:pt idx="1">
                  <c:v>1.04</c:v>
                </c:pt>
              </c:numCache>
            </c:numRef>
          </c:xVal>
          <c:yVal>
            <c:numRef>
              <c:f>Sheet1!$B$3:$B$4</c:f>
              <c:numCache>
                <c:formatCode>General</c:formatCode>
                <c:ptCount val="2"/>
                <c:pt idx="0">
                  <c:v>6.0</c:v>
                </c:pt>
                <c:pt idx="1">
                  <c:v>1.3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F3F-4304-8471-884860C803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53530352"/>
        <c:axId val="-1353209536"/>
      </c:scatterChart>
      <c:valAx>
        <c:axId val="-1353530352"/>
        <c:scaling>
          <c:logBase val="2.0"/>
          <c:orientation val="minMax"/>
          <c:max val="2.0"/>
          <c:min val="0.5"/>
        </c:scaling>
        <c:delete val="0"/>
        <c:axPos val="b"/>
        <c:numFmt formatCode="#,##0.0" sourceLinked="0"/>
        <c:majorTickMark val="out"/>
        <c:minorTickMark val="none"/>
        <c:tickLblPos val="nextTo"/>
        <c:spPr>
          <a:ln w="9525">
            <a:solidFill>
              <a:schemeClr val="tx2"/>
            </a:solidFill>
          </a:ln>
        </c:spPr>
        <c:txPr>
          <a:bodyPr/>
          <a:lstStyle/>
          <a:p>
            <a:pPr>
              <a:defRPr sz="1400">
                <a:solidFill>
                  <a:schemeClr val="tx2"/>
                </a:solidFill>
              </a:defRPr>
            </a:pPr>
            <a:endParaRPr lang="en-US"/>
          </a:p>
        </c:txPr>
        <c:crossAx val="-1353209536"/>
        <c:crosses val="autoZero"/>
        <c:crossBetween val="midCat"/>
      </c:valAx>
      <c:valAx>
        <c:axId val="-1353209536"/>
        <c:scaling>
          <c:orientation val="minMax"/>
          <c:max val="7.5"/>
          <c:min val="0.5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12700">
            <a:solidFill>
              <a:schemeClr val="tx2"/>
            </a:solidFill>
            <a:prstDash val="solid"/>
          </a:ln>
        </c:spPr>
        <c:crossAx val="-135353035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528808898257363"/>
          <c:y val="0.174937672429694"/>
          <c:w val="0.859473960562485"/>
          <c:h val="0.677041668770061"/>
        </c:manualLayout>
      </c:layout>
      <c:bubbleChart>
        <c:varyColors val="0"/>
        <c:ser>
          <c:idx val="0"/>
          <c:order val="0"/>
          <c:spPr>
            <a:solidFill>
              <a:srgbClr val="F0414B"/>
            </a:solidFill>
            <a:ln>
              <a:solidFill>
                <a:srgbClr val="F0414B"/>
              </a:solidFill>
            </a:ln>
          </c:spPr>
          <c:invertIfNegative val="0"/>
          <c:errBars>
            <c:errDir val="x"/>
            <c:errBarType val="both"/>
            <c:errValType val="cust"/>
            <c:noEndCap val="0"/>
            <c:plus>
              <c:numRef>
                <c:f>BW!$N$2:$N$29</c:f>
                <c:numCache>
                  <c:formatCode>General</c:formatCode>
                  <c:ptCount val="28"/>
                  <c:pt idx="1">
                    <c:v>0.13</c:v>
                  </c:pt>
                  <c:pt idx="3">
                    <c:v>0.15</c:v>
                  </c:pt>
                  <c:pt idx="5">
                    <c:v>0.22</c:v>
                  </c:pt>
                  <c:pt idx="7">
                    <c:v>0.43</c:v>
                  </c:pt>
                  <c:pt idx="8">
                    <c:v>0.0</c:v>
                  </c:pt>
                  <c:pt idx="9">
                    <c:v>0.12</c:v>
                  </c:pt>
                </c:numCache>
              </c:numRef>
            </c:plus>
            <c:minus>
              <c:numRef>
                <c:f>BW!$M$2:$M$29</c:f>
                <c:numCache>
                  <c:formatCode>General</c:formatCode>
                  <c:ptCount val="28"/>
                  <c:pt idx="1">
                    <c:v>0.12</c:v>
                  </c:pt>
                  <c:pt idx="3">
                    <c:v>0.13</c:v>
                  </c:pt>
                  <c:pt idx="5">
                    <c:v>0.17</c:v>
                  </c:pt>
                  <c:pt idx="7">
                    <c:v>0.32</c:v>
                  </c:pt>
                  <c:pt idx="8">
                    <c:v>0.0</c:v>
                  </c:pt>
                  <c:pt idx="9">
                    <c:v>0.11</c:v>
                  </c:pt>
                </c:numCache>
              </c:numRef>
            </c:minus>
            <c:spPr>
              <a:ln w="31750">
                <a:solidFill>
                  <a:srgbClr val="F0414B"/>
                </a:solidFill>
              </a:ln>
            </c:spPr>
          </c:errBars>
          <c:xVal>
            <c:numRef>
              <c:f>BW!$J$2:$J$29</c:f>
              <c:numCache>
                <c:formatCode>General</c:formatCode>
                <c:ptCount val="28"/>
                <c:pt idx="1">
                  <c:v>0.86</c:v>
                </c:pt>
                <c:pt idx="3">
                  <c:v>0.62</c:v>
                </c:pt>
                <c:pt idx="5">
                  <c:v>0.87</c:v>
                </c:pt>
                <c:pt idx="7">
                  <c:v>1.24</c:v>
                </c:pt>
                <c:pt idx="8">
                  <c:v>0.0</c:v>
                </c:pt>
              </c:numCache>
            </c:numRef>
          </c:xVal>
          <c:yVal>
            <c:numRef>
              <c:f>BW!$K$2:$K$29</c:f>
              <c:numCache>
                <c:formatCode>General</c:formatCode>
                <c:ptCount val="28"/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</c:numCache>
            </c:numRef>
          </c:yVal>
          <c:bubbleSize>
            <c:numRef>
              <c:f>BW!$L$2:$L$29</c:f>
              <c:numCache>
                <c:formatCode>General</c:formatCode>
                <c:ptCount val="28"/>
                <c:pt idx="1">
                  <c:v>7020.0</c:v>
                </c:pt>
                <c:pt idx="2">
                  <c:v>0.0</c:v>
                </c:pt>
                <c:pt idx="3">
                  <c:v>7020.0</c:v>
                </c:pt>
                <c:pt idx="4">
                  <c:v>0.0</c:v>
                </c:pt>
                <c:pt idx="5">
                  <c:v>7020.0</c:v>
                </c:pt>
                <c:pt idx="6">
                  <c:v>0.0</c:v>
                </c:pt>
                <c:pt idx="7">
                  <c:v>7020.0</c:v>
                </c:pt>
                <c:pt idx="8">
                  <c:v>0.0</c:v>
                </c:pt>
                <c:pt idx="9">
                  <c:v>7020.0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400-4E15-B341-2C1DF7548E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5"/>
        <c:showNegBubbles val="0"/>
        <c:axId val="-1353190032"/>
        <c:axId val="-1353199984"/>
      </c:bubbleChart>
      <c:valAx>
        <c:axId val="-1353190032"/>
        <c:scaling>
          <c:logBase val="2.0"/>
          <c:orientation val="minMax"/>
          <c:max val="2.5"/>
          <c:min val="0.25"/>
        </c:scaling>
        <c:delete val="0"/>
        <c:axPos val="t"/>
        <c:numFmt formatCode="#,##0.00" sourceLinked="0"/>
        <c:majorTickMark val="in"/>
        <c:minorTickMark val="none"/>
        <c:tickLblPos val="high"/>
        <c:txPr>
          <a:bodyPr/>
          <a:lstStyle/>
          <a:p>
            <a:pPr>
              <a:defRPr sz="1400">
                <a:solidFill>
                  <a:srgbClr val="5A5A5A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-1353199984"/>
        <c:crossesAt val="38.0"/>
        <c:crossBetween val="midCat"/>
        <c:majorUnit val="0.2"/>
        <c:minorUnit val="0.2"/>
      </c:valAx>
      <c:valAx>
        <c:axId val="-1353199984"/>
        <c:scaling>
          <c:orientation val="maxMin"/>
          <c:max val="10.0"/>
          <c:min val="0.0"/>
        </c:scaling>
        <c:delete val="0"/>
        <c:axPos val="l"/>
        <c:numFmt formatCode="General" sourceLinked="1"/>
        <c:majorTickMark val="none"/>
        <c:minorTickMark val="none"/>
        <c:tickLblPos val="none"/>
        <c:crossAx val="-1353190032"/>
        <c:crossesAt val="1.0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528808898257363"/>
          <c:y val="0.174937672429694"/>
          <c:w val="0.859473960562485"/>
          <c:h val="0.677041668770061"/>
        </c:manualLayout>
      </c:layout>
      <c:bubbleChart>
        <c:varyColors val="0"/>
        <c:ser>
          <c:idx val="0"/>
          <c:order val="0"/>
          <c:spPr>
            <a:solidFill>
              <a:srgbClr val="F0414B"/>
            </a:solidFill>
            <a:ln>
              <a:solidFill>
                <a:srgbClr val="F0414B"/>
              </a:solidFill>
            </a:ln>
          </c:spPr>
          <c:invertIfNegative val="0"/>
          <c:errBars>
            <c:errDir val="x"/>
            <c:errBarType val="both"/>
            <c:errValType val="cust"/>
            <c:noEndCap val="0"/>
            <c:plus>
              <c:numRef>
                <c:f>BW!$N$2:$N$29</c:f>
                <c:numCache>
                  <c:formatCode>General</c:formatCode>
                  <c:ptCount val="28"/>
                  <c:pt idx="1">
                    <c:v>0.13</c:v>
                  </c:pt>
                  <c:pt idx="3">
                    <c:v>0.15</c:v>
                  </c:pt>
                  <c:pt idx="5">
                    <c:v>0.22</c:v>
                  </c:pt>
                  <c:pt idx="7">
                    <c:v>0.43</c:v>
                  </c:pt>
                  <c:pt idx="8">
                    <c:v>0.0</c:v>
                  </c:pt>
                  <c:pt idx="9">
                    <c:v>0.12</c:v>
                  </c:pt>
                </c:numCache>
              </c:numRef>
            </c:plus>
            <c:minus>
              <c:numRef>
                <c:f>BW!$M$2:$M$29</c:f>
                <c:numCache>
                  <c:formatCode>General</c:formatCode>
                  <c:ptCount val="28"/>
                  <c:pt idx="1">
                    <c:v>0.12</c:v>
                  </c:pt>
                  <c:pt idx="3">
                    <c:v>0.13</c:v>
                  </c:pt>
                  <c:pt idx="5">
                    <c:v>0.17</c:v>
                  </c:pt>
                  <c:pt idx="7">
                    <c:v>0.32</c:v>
                  </c:pt>
                  <c:pt idx="8">
                    <c:v>0.0</c:v>
                  </c:pt>
                  <c:pt idx="9">
                    <c:v>0.11</c:v>
                  </c:pt>
                </c:numCache>
              </c:numRef>
            </c:minus>
            <c:spPr>
              <a:ln w="31750">
                <a:solidFill>
                  <a:srgbClr val="F0414B"/>
                </a:solidFill>
              </a:ln>
            </c:spPr>
          </c:errBars>
          <c:xVal>
            <c:numRef>
              <c:f>BW!$J$2:$J$29</c:f>
              <c:numCache>
                <c:formatCode>General</c:formatCode>
                <c:ptCount val="28"/>
                <c:pt idx="1">
                  <c:v>0.86</c:v>
                </c:pt>
                <c:pt idx="3">
                  <c:v>0.62</c:v>
                </c:pt>
                <c:pt idx="5">
                  <c:v>0.87</c:v>
                </c:pt>
                <c:pt idx="7">
                  <c:v>1.24</c:v>
                </c:pt>
                <c:pt idx="8">
                  <c:v>0.0</c:v>
                </c:pt>
                <c:pt idx="9">
                  <c:v>0.89</c:v>
                </c:pt>
              </c:numCache>
            </c:numRef>
          </c:xVal>
          <c:yVal>
            <c:numRef>
              <c:f>BW!$K$2:$K$29</c:f>
              <c:numCache>
                <c:formatCode>General</c:formatCode>
                <c:ptCount val="28"/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</c:numCache>
            </c:numRef>
          </c:yVal>
          <c:bubbleSize>
            <c:numRef>
              <c:f>BW!$L$2:$L$29</c:f>
              <c:numCache>
                <c:formatCode>General</c:formatCode>
                <c:ptCount val="28"/>
                <c:pt idx="1">
                  <c:v>7020.0</c:v>
                </c:pt>
                <c:pt idx="2">
                  <c:v>0.0</c:v>
                </c:pt>
                <c:pt idx="3">
                  <c:v>7020.0</c:v>
                </c:pt>
                <c:pt idx="4">
                  <c:v>0.0</c:v>
                </c:pt>
                <c:pt idx="5">
                  <c:v>7020.0</c:v>
                </c:pt>
                <c:pt idx="6">
                  <c:v>0.0</c:v>
                </c:pt>
                <c:pt idx="7">
                  <c:v>7020.0</c:v>
                </c:pt>
                <c:pt idx="8">
                  <c:v>0.0</c:v>
                </c:pt>
                <c:pt idx="9">
                  <c:v>7020.0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77A-4CDE-8CD3-91340F2E35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5"/>
        <c:showNegBubbles val="0"/>
        <c:axId val="-1359537984"/>
        <c:axId val="-1359265072"/>
      </c:bubbleChart>
      <c:valAx>
        <c:axId val="-1359537984"/>
        <c:scaling>
          <c:logBase val="2.0"/>
          <c:orientation val="minMax"/>
          <c:max val="2.5"/>
          <c:min val="0.25"/>
        </c:scaling>
        <c:delete val="0"/>
        <c:axPos val="t"/>
        <c:numFmt formatCode="#,##0.00" sourceLinked="0"/>
        <c:majorTickMark val="in"/>
        <c:minorTickMark val="none"/>
        <c:tickLblPos val="high"/>
        <c:txPr>
          <a:bodyPr/>
          <a:lstStyle/>
          <a:p>
            <a:pPr>
              <a:defRPr sz="1400">
                <a:solidFill>
                  <a:srgbClr val="5A5A5A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-1359265072"/>
        <c:crossesAt val="38.0"/>
        <c:crossBetween val="midCat"/>
        <c:majorUnit val="0.2"/>
        <c:minorUnit val="0.2"/>
      </c:valAx>
      <c:valAx>
        <c:axId val="-1359265072"/>
        <c:scaling>
          <c:orientation val="maxMin"/>
          <c:max val="10.0"/>
          <c:min val="0.0"/>
        </c:scaling>
        <c:delete val="0"/>
        <c:axPos val="l"/>
        <c:numFmt formatCode="General" sourceLinked="1"/>
        <c:majorTickMark val="none"/>
        <c:minorTickMark val="none"/>
        <c:tickLblPos val="none"/>
        <c:crossAx val="-1359537984"/>
        <c:crossesAt val="1.0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13704834588971"/>
          <c:y val="0.0"/>
          <c:w val="0.719913766279094"/>
          <c:h val="0.862813604244954"/>
        </c:manualLayout>
      </c:layout>
      <c:bubbleChart>
        <c:varyColors val="0"/>
        <c:ser>
          <c:idx val="0"/>
          <c:order val="0"/>
          <c:spPr>
            <a:solidFill>
              <a:srgbClr val="F0414B"/>
            </a:solidFill>
            <a:ln>
              <a:noFill/>
            </a:ln>
          </c:spPr>
          <c:invertIfNegative val="0"/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3DF-4277-8BF6-ED901CA1458B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3DF-4277-8BF6-ED901CA1458B}"/>
              </c:ext>
            </c:extLst>
          </c:dPt>
          <c:dPt>
            <c:idx val="6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3DF-4277-8BF6-ED901CA1458B}"/>
              </c:ext>
            </c:extLst>
          </c:dPt>
          <c:dPt>
            <c:idx val="7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3DF-4277-8BF6-ED901CA1458B}"/>
              </c:ext>
            </c:extLst>
          </c:dPt>
          <c:dPt>
            <c:idx val="9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3DF-4277-8BF6-ED901CA1458B}"/>
              </c:ext>
            </c:extLst>
          </c:dPt>
          <c:dPt>
            <c:idx val="1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3DF-4277-8BF6-ED901CA1458B}"/>
              </c:ext>
            </c:extLst>
          </c:dPt>
          <c:dPt>
            <c:idx val="13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3DF-4277-8BF6-ED901CA1458B}"/>
              </c:ext>
            </c:extLst>
          </c:dPt>
          <c:dPt>
            <c:idx val="14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3DF-4277-8BF6-ED901CA1458B}"/>
              </c:ext>
            </c:extLst>
          </c:dPt>
          <c:dPt>
            <c:idx val="16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F3DF-4277-8BF6-ED901CA1458B}"/>
              </c:ext>
            </c:extLst>
          </c:dPt>
          <c:dPt>
            <c:idx val="17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F3DF-4277-8BF6-ED901CA1458B}"/>
              </c:ext>
            </c:extLst>
          </c:dPt>
          <c:dPt>
            <c:idx val="19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F3DF-4277-8BF6-ED901CA1458B}"/>
              </c:ext>
            </c:extLst>
          </c:dPt>
          <c:dPt>
            <c:idx val="2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F3DF-4277-8BF6-ED901CA1458B}"/>
              </c:ext>
            </c:extLst>
          </c:dPt>
          <c:dPt>
            <c:idx val="21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F3DF-4277-8BF6-ED901CA1458B}"/>
              </c:ext>
            </c:extLst>
          </c:dPt>
          <c:errBars>
            <c:errDir val="x"/>
            <c:errBarType val="both"/>
            <c:errValType val="cust"/>
            <c:noEndCap val="0"/>
            <c:plus>
              <c:numRef>
                <c:f>BW!$N$2:$N$35</c:f>
                <c:numCache>
                  <c:formatCode>General</c:formatCode>
                  <c:ptCount val="34"/>
                  <c:pt idx="1">
                    <c:v>0.13</c:v>
                  </c:pt>
                  <c:pt idx="2">
                    <c:v>0.0</c:v>
                  </c:pt>
                  <c:pt idx="3">
                    <c:v>0.25</c:v>
                  </c:pt>
                  <c:pt idx="4">
                    <c:v>0.16</c:v>
                  </c:pt>
                  <c:pt idx="5">
                    <c:v>0.0</c:v>
                  </c:pt>
                  <c:pt idx="6">
                    <c:v>0.15</c:v>
                  </c:pt>
                  <c:pt idx="7">
                    <c:v>0.28</c:v>
                  </c:pt>
                  <c:pt idx="8">
                    <c:v>0.0</c:v>
                  </c:pt>
                  <c:pt idx="9">
                    <c:v>0.16</c:v>
                  </c:pt>
                  <c:pt idx="10">
                    <c:v>0.27</c:v>
                  </c:pt>
                  <c:pt idx="11">
                    <c:v>1.24</c:v>
                  </c:pt>
                  <c:pt idx="12">
                    <c:v>0.0</c:v>
                  </c:pt>
                  <c:pt idx="13">
                    <c:v>0.14</c:v>
                  </c:pt>
                  <c:pt idx="14">
                    <c:v>0.36</c:v>
                  </c:pt>
                  <c:pt idx="15">
                    <c:v>0.0</c:v>
                  </c:pt>
                  <c:pt idx="16">
                    <c:v>0.17</c:v>
                  </c:pt>
                  <c:pt idx="17">
                    <c:v>0.23</c:v>
                  </c:pt>
                  <c:pt idx="18">
                    <c:v>0.0</c:v>
                  </c:pt>
                  <c:pt idx="19">
                    <c:v>0.47</c:v>
                  </c:pt>
                  <c:pt idx="20">
                    <c:v>0.18</c:v>
                  </c:pt>
                  <c:pt idx="21">
                    <c:v>0.25</c:v>
                  </c:pt>
                </c:numCache>
              </c:numRef>
            </c:plus>
            <c:minus>
              <c:numRef>
                <c:f>BW!$M$2:$M$35</c:f>
                <c:numCache>
                  <c:formatCode>General</c:formatCode>
                  <c:ptCount val="34"/>
                  <c:pt idx="1">
                    <c:v>0.12</c:v>
                  </c:pt>
                  <c:pt idx="2">
                    <c:v>0.0</c:v>
                  </c:pt>
                  <c:pt idx="3">
                    <c:v>0.2</c:v>
                  </c:pt>
                  <c:pt idx="4">
                    <c:v>0.12</c:v>
                  </c:pt>
                  <c:pt idx="5">
                    <c:v>0.0</c:v>
                  </c:pt>
                  <c:pt idx="6">
                    <c:v>0.14</c:v>
                  </c:pt>
                  <c:pt idx="7">
                    <c:v>0.21</c:v>
                  </c:pt>
                  <c:pt idx="8">
                    <c:v>0.0</c:v>
                  </c:pt>
                  <c:pt idx="9">
                    <c:v>0.14</c:v>
                  </c:pt>
                  <c:pt idx="10">
                    <c:v>0.2</c:v>
                  </c:pt>
                  <c:pt idx="11">
                    <c:v>0.68</c:v>
                  </c:pt>
                  <c:pt idx="12">
                    <c:v>0.0</c:v>
                  </c:pt>
                  <c:pt idx="13">
                    <c:v>0.12</c:v>
                  </c:pt>
                  <c:pt idx="14">
                    <c:v>0.28</c:v>
                  </c:pt>
                  <c:pt idx="15">
                    <c:v>0.0</c:v>
                  </c:pt>
                  <c:pt idx="16">
                    <c:v>0.14</c:v>
                  </c:pt>
                  <c:pt idx="17">
                    <c:v>0.18</c:v>
                  </c:pt>
                  <c:pt idx="18">
                    <c:v>0.0</c:v>
                  </c:pt>
                  <c:pt idx="19">
                    <c:v>0.33</c:v>
                  </c:pt>
                  <c:pt idx="20">
                    <c:v>0.15</c:v>
                  </c:pt>
                  <c:pt idx="21">
                    <c:v>0.19</c:v>
                  </c:pt>
                </c:numCache>
              </c:numRef>
            </c:minus>
            <c:spPr>
              <a:ln w="12700">
                <a:solidFill>
                  <a:srgbClr val="F0414B"/>
                </a:solidFill>
              </a:ln>
            </c:spPr>
          </c:errBars>
          <c:xVal>
            <c:numRef>
              <c:f>BW!$J$2:$J$35</c:f>
              <c:numCache>
                <c:formatCode>General</c:formatCode>
                <c:ptCount val="34"/>
                <c:pt idx="1">
                  <c:v>0.86</c:v>
                </c:pt>
                <c:pt idx="2">
                  <c:v>0.0</c:v>
                </c:pt>
                <c:pt idx="3">
                  <c:v>1.04</c:v>
                </c:pt>
                <c:pt idx="4">
                  <c:v>0.71</c:v>
                </c:pt>
                <c:pt idx="5">
                  <c:v>0.0</c:v>
                </c:pt>
                <c:pt idx="6">
                  <c:v>0.87</c:v>
                </c:pt>
                <c:pt idx="7">
                  <c:v>0.83</c:v>
                </c:pt>
                <c:pt idx="8">
                  <c:v>0.0</c:v>
                </c:pt>
                <c:pt idx="9">
                  <c:v>0.88</c:v>
                </c:pt>
                <c:pt idx="10">
                  <c:v>0.68</c:v>
                </c:pt>
                <c:pt idx="11">
                  <c:v>1.48</c:v>
                </c:pt>
                <c:pt idx="12">
                  <c:v>0.0</c:v>
                </c:pt>
                <c:pt idx="13">
                  <c:v>0.76</c:v>
                </c:pt>
                <c:pt idx="14">
                  <c:v>1.139999999999999</c:v>
                </c:pt>
                <c:pt idx="15">
                  <c:v>0.0</c:v>
                </c:pt>
                <c:pt idx="16">
                  <c:v>0.74</c:v>
                </c:pt>
                <c:pt idx="17">
                  <c:v>0.98</c:v>
                </c:pt>
                <c:pt idx="18">
                  <c:v>0.0</c:v>
                </c:pt>
                <c:pt idx="19">
                  <c:v>1.1</c:v>
                </c:pt>
                <c:pt idx="20">
                  <c:v>0.76</c:v>
                </c:pt>
                <c:pt idx="21">
                  <c:v>0.88</c:v>
                </c:pt>
              </c:numCache>
            </c:numRef>
          </c:xVal>
          <c:yVal>
            <c:numRef>
              <c:f>BW!$K$2:$K$35</c:f>
              <c:numCache>
                <c:formatCode>General</c:formatCode>
                <c:ptCount val="34"/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</c:numCache>
            </c:numRef>
          </c:yVal>
          <c:bubbleSize>
            <c:numRef>
              <c:f>BW!$L$2:$L$35</c:f>
              <c:numCache>
                <c:formatCode>General</c:formatCode>
                <c:ptCount val="34"/>
                <c:pt idx="1">
                  <c:v>7020.0</c:v>
                </c:pt>
                <c:pt idx="2">
                  <c:v>0.0</c:v>
                </c:pt>
                <c:pt idx="3">
                  <c:v>3893.0</c:v>
                </c:pt>
                <c:pt idx="4">
                  <c:v>3127.0</c:v>
                </c:pt>
                <c:pt idx="5">
                  <c:v>0.0</c:v>
                </c:pt>
                <c:pt idx="6">
                  <c:v>5016.0</c:v>
                </c:pt>
                <c:pt idx="7">
                  <c:v>2004.0</c:v>
                </c:pt>
                <c:pt idx="8">
                  <c:v>0.0</c:v>
                </c:pt>
                <c:pt idx="9">
                  <c:v>5081.0</c:v>
                </c:pt>
                <c:pt idx="10">
                  <c:v>1517.0</c:v>
                </c:pt>
                <c:pt idx="11">
                  <c:v>357.0</c:v>
                </c:pt>
                <c:pt idx="12">
                  <c:v>0.0</c:v>
                </c:pt>
                <c:pt idx="13">
                  <c:v>4819.0</c:v>
                </c:pt>
                <c:pt idx="14">
                  <c:v>2201.0</c:v>
                </c:pt>
                <c:pt idx="15">
                  <c:v>0.0</c:v>
                </c:pt>
                <c:pt idx="16">
                  <c:v>3399.0</c:v>
                </c:pt>
                <c:pt idx="17">
                  <c:v>3621.0</c:v>
                </c:pt>
                <c:pt idx="18">
                  <c:v>0.0</c:v>
                </c:pt>
                <c:pt idx="19">
                  <c:v>1538.0</c:v>
                </c:pt>
                <c:pt idx="20">
                  <c:v>3663.0</c:v>
                </c:pt>
                <c:pt idx="21">
                  <c:v>1819.0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1A-F3DF-4277-8BF6-ED901CA145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"/>
        <c:showNegBubbles val="0"/>
        <c:axId val="-1632114608"/>
        <c:axId val="-1632110592"/>
      </c:bubbleChart>
      <c:valAx>
        <c:axId val="-1632114608"/>
        <c:scaling>
          <c:logBase val="2.0"/>
          <c:orientation val="minMax"/>
          <c:max val="4.0"/>
          <c:min val="0.25"/>
        </c:scaling>
        <c:delete val="0"/>
        <c:axPos val="t"/>
        <c:numFmt formatCode="#,##0.00" sourceLinked="0"/>
        <c:majorTickMark val="in"/>
        <c:minorTickMark val="none"/>
        <c:tickLblPos val="high"/>
        <c:txPr>
          <a:bodyPr/>
          <a:lstStyle/>
          <a:p>
            <a:pPr>
              <a:defRPr sz="1400">
                <a:latin typeface="Century Gothic" panose="020B0502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-1632110592"/>
        <c:crossesAt val="21.5"/>
        <c:crossBetween val="midCat"/>
        <c:majorUnit val="0.2"/>
        <c:minorUnit val="0.2"/>
      </c:valAx>
      <c:valAx>
        <c:axId val="-1632110592"/>
        <c:scaling>
          <c:orientation val="maxMin"/>
          <c:max val="21.5"/>
          <c:min val="0.0"/>
        </c:scaling>
        <c:delete val="0"/>
        <c:axPos val="l"/>
        <c:numFmt formatCode="General" sourceLinked="1"/>
        <c:majorTickMark val="none"/>
        <c:minorTickMark val="none"/>
        <c:tickLblPos val="none"/>
        <c:crossAx val="-1632114608"/>
        <c:crossesAt val="1.0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644164454563458"/>
          <c:y val="0.0"/>
          <c:w val="0.856621829366429"/>
          <c:h val="0.862813604244954"/>
        </c:manualLayout>
      </c:layout>
      <c:bubbleChart>
        <c:varyColors val="0"/>
        <c:ser>
          <c:idx val="0"/>
          <c:order val="0"/>
          <c:spPr>
            <a:solidFill>
              <a:srgbClr val="F0414B"/>
            </a:solidFill>
            <a:ln>
              <a:noFill/>
            </a:ln>
          </c:spPr>
          <c:invertIfNegative val="0"/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75B-4A71-9E5A-61AD6FC52368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75B-4A71-9E5A-61AD6FC52368}"/>
              </c:ext>
            </c:extLst>
          </c:dPt>
          <c:dPt>
            <c:idx val="6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75B-4A71-9E5A-61AD6FC52368}"/>
              </c:ext>
            </c:extLst>
          </c:dPt>
          <c:dPt>
            <c:idx val="7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75B-4A71-9E5A-61AD6FC52368}"/>
              </c:ext>
            </c:extLst>
          </c:dPt>
          <c:dPt>
            <c:idx val="9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75B-4A71-9E5A-61AD6FC52368}"/>
              </c:ext>
            </c:extLst>
          </c:dPt>
          <c:dPt>
            <c:idx val="1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875B-4A71-9E5A-61AD6FC52368}"/>
              </c:ext>
            </c:extLst>
          </c:dPt>
          <c:dPt>
            <c:idx val="11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875B-4A71-9E5A-61AD6FC52368}"/>
              </c:ext>
            </c:extLst>
          </c:dPt>
          <c:dPt>
            <c:idx val="13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875B-4A71-9E5A-61AD6FC52368}"/>
              </c:ext>
            </c:extLst>
          </c:dPt>
          <c:dPt>
            <c:idx val="14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875B-4A71-9E5A-61AD6FC52368}"/>
              </c:ext>
            </c:extLst>
          </c:dPt>
          <c:dPt>
            <c:idx val="16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875B-4A71-9E5A-61AD6FC52368}"/>
              </c:ext>
            </c:extLst>
          </c:dPt>
          <c:dPt>
            <c:idx val="17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875B-4A71-9E5A-61AD6FC52368}"/>
              </c:ext>
            </c:extLst>
          </c:dPt>
          <c:dPt>
            <c:idx val="19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875B-4A71-9E5A-61AD6FC52368}"/>
              </c:ext>
            </c:extLst>
          </c:dPt>
          <c:dPt>
            <c:idx val="2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875B-4A71-9E5A-61AD6FC52368}"/>
              </c:ext>
            </c:extLst>
          </c:dPt>
          <c:dPt>
            <c:idx val="21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875B-4A71-9E5A-61AD6FC52368}"/>
              </c:ext>
            </c:extLst>
          </c:dPt>
          <c:errBars>
            <c:errDir val="x"/>
            <c:errBarType val="both"/>
            <c:errValType val="cust"/>
            <c:noEndCap val="0"/>
            <c:plus>
              <c:numRef>
                <c:f>BW!$N$2:$N$35</c:f>
                <c:numCache>
                  <c:formatCode>General</c:formatCode>
                  <c:ptCount val="34"/>
                  <c:pt idx="1">
                    <c:v>0.15</c:v>
                  </c:pt>
                  <c:pt idx="3">
                    <c:v>0.29</c:v>
                  </c:pt>
                  <c:pt idx="4">
                    <c:v>0.19</c:v>
                  </c:pt>
                  <c:pt idx="5">
                    <c:v>0.0</c:v>
                  </c:pt>
                  <c:pt idx="6">
                    <c:v>0.17</c:v>
                  </c:pt>
                  <c:pt idx="7">
                    <c:v>0.44</c:v>
                  </c:pt>
                  <c:pt idx="9">
                    <c:v>0.19</c:v>
                  </c:pt>
                  <c:pt idx="10">
                    <c:v>0.34</c:v>
                  </c:pt>
                  <c:pt idx="11">
                    <c:v>1.02</c:v>
                  </c:pt>
                  <c:pt idx="13">
                    <c:v>0.18</c:v>
                  </c:pt>
                  <c:pt idx="14">
                    <c:v>0.34</c:v>
                  </c:pt>
                  <c:pt idx="16">
                    <c:v>0.18</c:v>
                  </c:pt>
                  <c:pt idx="17">
                    <c:v>0.3</c:v>
                  </c:pt>
                  <c:pt idx="19">
                    <c:v>0.55</c:v>
                  </c:pt>
                  <c:pt idx="20">
                    <c:v>0.19</c:v>
                  </c:pt>
                  <c:pt idx="21">
                    <c:v>0.34</c:v>
                  </c:pt>
                </c:numCache>
              </c:numRef>
            </c:plus>
            <c:minus>
              <c:numRef>
                <c:f>BW!$M$2:$M$35</c:f>
                <c:numCache>
                  <c:formatCode>General</c:formatCode>
                  <c:ptCount val="34"/>
                  <c:pt idx="1">
                    <c:v>0.13</c:v>
                  </c:pt>
                  <c:pt idx="3">
                    <c:v>0.2</c:v>
                  </c:pt>
                  <c:pt idx="4">
                    <c:v>0.14</c:v>
                  </c:pt>
                  <c:pt idx="5">
                    <c:v>0.0</c:v>
                  </c:pt>
                  <c:pt idx="6">
                    <c:v>0.13</c:v>
                  </c:pt>
                  <c:pt idx="7">
                    <c:v>0.28</c:v>
                  </c:pt>
                  <c:pt idx="9">
                    <c:v>0.14</c:v>
                  </c:pt>
                  <c:pt idx="10">
                    <c:v>0.19</c:v>
                  </c:pt>
                  <c:pt idx="11">
                    <c:v>0.44</c:v>
                  </c:pt>
                  <c:pt idx="13">
                    <c:v>0.14</c:v>
                  </c:pt>
                  <c:pt idx="14">
                    <c:v>0.23</c:v>
                  </c:pt>
                  <c:pt idx="16">
                    <c:v>0.13</c:v>
                  </c:pt>
                  <c:pt idx="17">
                    <c:v>0.22</c:v>
                  </c:pt>
                  <c:pt idx="19">
                    <c:v>0.31</c:v>
                  </c:pt>
                  <c:pt idx="20">
                    <c:v>0.14</c:v>
                  </c:pt>
                  <c:pt idx="21">
                    <c:v>0.24</c:v>
                  </c:pt>
                </c:numCache>
              </c:numRef>
            </c:minus>
            <c:spPr>
              <a:ln w="19050">
                <a:solidFill>
                  <a:srgbClr val="F0414B"/>
                </a:solidFill>
              </a:ln>
            </c:spPr>
          </c:errBars>
          <c:xVal>
            <c:numRef>
              <c:f>BW!$J$2:$J$35</c:f>
              <c:numCache>
                <c:formatCode>General</c:formatCode>
                <c:ptCount val="34"/>
                <c:pt idx="1">
                  <c:v>0.62</c:v>
                </c:pt>
                <c:pt idx="3">
                  <c:v>0.72</c:v>
                </c:pt>
                <c:pt idx="4">
                  <c:v>0.54</c:v>
                </c:pt>
                <c:pt idx="6">
                  <c:v>0.58</c:v>
                </c:pt>
                <c:pt idx="7">
                  <c:v>0.76</c:v>
                </c:pt>
                <c:pt idx="9">
                  <c:v>0.64</c:v>
                </c:pt>
                <c:pt idx="10">
                  <c:v>0.44</c:v>
                </c:pt>
                <c:pt idx="11">
                  <c:v>0.77</c:v>
                </c:pt>
                <c:pt idx="13">
                  <c:v>0.59</c:v>
                </c:pt>
                <c:pt idx="14">
                  <c:v>0.69</c:v>
                </c:pt>
                <c:pt idx="16">
                  <c:v>0.5</c:v>
                </c:pt>
                <c:pt idx="17">
                  <c:v>0.78</c:v>
                </c:pt>
                <c:pt idx="19">
                  <c:v>0.7</c:v>
                </c:pt>
                <c:pt idx="20">
                  <c:v>0.49</c:v>
                </c:pt>
                <c:pt idx="21">
                  <c:v>0.78</c:v>
                </c:pt>
              </c:numCache>
            </c:numRef>
          </c:xVal>
          <c:yVal>
            <c:numRef>
              <c:f>BW!$K$2:$K$35</c:f>
              <c:numCache>
                <c:formatCode>General</c:formatCode>
                <c:ptCount val="34"/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</c:numCache>
            </c:numRef>
          </c:yVal>
          <c:bubbleSize>
            <c:numRef>
              <c:f>BW!$L$2:$L$35</c:f>
              <c:numCache>
                <c:formatCode>General</c:formatCode>
                <c:ptCount val="34"/>
                <c:pt idx="1">
                  <c:v>7020.0</c:v>
                </c:pt>
                <c:pt idx="3">
                  <c:v>3893.0</c:v>
                </c:pt>
                <c:pt idx="4">
                  <c:v>3127.0</c:v>
                </c:pt>
                <c:pt idx="5">
                  <c:v>0.0</c:v>
                </c:pt>
                <c:pt idx="6">
                  <c:v>5016.0</c:v>
                </c:pt>
                <c:pt idx="7">
                  <c:v>2004.0</c:v>
                </c:pt>
                <c:pt idx="9">
                  <c:v>5081.0</c:v>
                </c:pt>
                <c:pt idx="10">
                  <c:v>1517.0</c:v>
                </c:pt>
                <c:pt idx="11">
                  <c:v>357.0</c:v>
                </c:pt>
                <c:pt idx="13">
                  <c:v>4819.0</c:v>
                </c:pt>
                <c:pt idx="14">
                  <c:v>2201.0</c:v>
                </c:pt>
                <c:pt idx="16">
                  <c:v>3399.0</c:v>
                </c:pt>
                <c:pt idx="17">
                  <c:v>3621.0</c:v>
                </c:pt>
                <c:pt idx="19">
                  <c:v>1538.0</c:v>
                </c:pt>
                <c:pt idx="20">
                  <c:v>3663.0</c:v>
                </c:pt>
                <c:pt idx="21">
                  <c:v>1819.0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1C-875B-4A71-9E5A-61AD6FC523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"/>
        <c:showNegBubbles val="0"/>
        <c:axId val="-1359238384"/>
        <c:axId val="-1359247968"/>
      </c:bubbleChart>
      <c:valAx>
        <c:axId val="-1359238384"/>
        <c:scaling>
          <c:logBase val="2.0"/>
          <c:orientation val="minMax"/>
          <c:max val="4.0"/>
          <c:min val="0.25"/>
        </c:scaling>
        <c:delete val="0"/>
        <c:axPos val="t"/>
        <c:numFmt formatCode="#,##0.00" sourceLinked="0"/>
        <c:majorTickMark val="in"/>
        <c:minorTickMark val="none"/>
        <c:tickLblPos val="high"/>
        <c:txPr>
          <a:bodyPr/>
          <a:lstStyle/>
          <a:p>
            <a:pPr>
              <a:defRPr sz="1400">
                <a:latin typeface="Century Gothic" panose="020B0502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-1359247968"/>
        <c:crossesAt val="21.5"/>
        <c:crossBetween val="midCat"/>
        <c:majorUnit val="0.2"/>
        <c:minorUnit val="0.2"/>
      </c:valAx>
      <c:valAx>
        <c:axId val="-1359247968"/>
        <c:scaling>
          <c:orientation val="maxMin"/>
          <c:max val="21.5"/>
          <c:min val="0.0"/>
        </c:scaling>
        <c:delete val="0"/>
        <c:axPos val="l"/>
        <c:numFmt formatCode="General" sourceLinked="1"/>
        <c:majorTickMark val="none"/>
        <c:minorTickMark val="none"/>
        <c:tickLblPos val="none"/>
        <c:crossAx val="-1359238384"/>
        <c:crossesAt val="1.0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3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F789A-959E-4387-B350-ACDCE8031AD9}" type="datetimeFigureOut">
              <a:rPr lang="en-GB" smtClean="0"/>
              <a:pPr/>
              <a:t>07/12/2016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0B2A28-4996-47B4-AC2C-288A394EC05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1685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6288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4465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5CF5D-EFED-4911-972C-905BD70294F8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998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5CF5D-EFED-4911-972C-905BD70294F8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998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ITT: Table 15.2.1.1: 2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OS: Table 15.2.1.2: 1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PPS: Table 15.2.1.2: 3</a:t>
            </a: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5CF5D-EFED-4911-972C-905BD70294F8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33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15.2.4.1.1: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15.2.4.1.2: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15.2.4.1.3: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15.2.4.1.5: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15.2.4.1.8: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15.2.4.1.9: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5CF5D-EFED-4911-972C-905BD70294F8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33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5CF5D-EFED-4911-972C-905BD70294F8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998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5CF5D-EFED-4911-972C-905BD70294F8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998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15.2.4.1.1: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15.2.4.1.2: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15.2.4.1.3: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15.2.4.1.5: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15.2.4.1.8: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15.2.4.1.9: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5CF5D-EFED-4911-972C-905BD70294F8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330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15.2.4.1.1: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15.2.4.1.2: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15.2.4.1.3: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15.2.4.1.5: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15.2.4.1.8: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15.2.4.1.9: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5CF5D-EFED-4911-972C-905BD70294F8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330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15.2.1.1: 2</a:t>
            </a:r>
          </a:p>
          <a:p>
            <a:r>
              <a:rPr lang="en-US" sz="1200" dirty="0">
                <a:solidFill>
                  <a:schemeClr val="tx2"/>
                </a:solidFill>
              </a:rPr>
              <a:t>On-treatment per protocol analysis (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OS): 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15.2.4.1.3: 3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On-treatment set (up to treat.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stop + 30 days/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indiv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trial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compl</a:t>
            </a:r>
            <a:r>
              <a:rPr lang="en-U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): 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15.2.4.1.3: 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5CF5D-EFED-4911-972C-905BD70294F8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330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15.2.4.1.1: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15.2.4.1.2: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15.2.4.1.3: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15.2.4.1.5: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15.2.4.1.8: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15.2.4.1.9: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5CF5D-EFED-4911-972C-905BD70294F8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330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15.2.4.1.1: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15.2.4.1.2: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15.2.4.1.3: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15.2.4.1.5: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15.2.4.1.8: 1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15.2.4.1.9: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5CF5D-EFED-4911-972C-905BD70294F8}" type="slidenum">
              <a:rPr lang="en-GB" smtClean="0">
                <a:solidFill>
                  <a:prstClr val="black"/>
                </a:solidFill>
              </a:rPr>
              <a:pPr/>
              <a:t>13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33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248" y="188639"/>
            <a:ext cx="8639504" cy="2140173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0454" y="2420888"/>
            <a:ext cx="7623092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6816" y="4483169"/>
            <a:ext cx="5230368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018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116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40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248" y="1340768"/>
            <a:ext cx="4262602" cy="48361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40768"/>
            <a:ext cx="4262602" cy="48361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82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542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56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48" y="457200"/>
            <a:ext cx="3671679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66903" y="0"/>
            <a:ext cx="5077097" cy="586105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2248" y="2057400"/>
            <a:ext cx="36716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94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F6F95BD5-C3FD-4E9B-9240-B27EACB3D069}" type="slidenum">
              <a:rPr lang="en-GB" smtClean="0">
                <a:solidFill>
                  <a:srgbClr val="4D4D4F">
                    <a:tint val="7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4D4D4F">
                  <a:tint val="75000"/>
                </a:srgb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 rot="5400000">
            <a:off x="5916491" y="3167643"/>
            <a:ext cx="5899380" cy="323851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chemeClr val="accent4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0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52248" y="6597352"/>
            <a:ext cx="935376" cy="260648"/>
          </a:xfrm>
          <a:prstGeom prst="rect">
            <a:avLst/>
          </a:prstGeom>
        </p:spPr>
        <p:txBody>
          <a:bodyPr/>
          <a:lstStyle/>
          <a:p>
            <a:fld id="{E40A1D56-7378-4644-83B1-E9C0F7F7251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07/12/2016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08624" y="6492875"/>
            <a:ext cx="935376" cy="365125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51520" y="6381328"/>
            <a:ext cx="6842125" cy="246221"/>
          </a:xfrm>
        </p:spPr>
        <p:txBody>
          <a:bodyPr anchor="b">
            <a:sp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100"/>
            </a:lvl2pPr>
            <a:lvl3pPr marL="914400" indent="0">
              <a:buNone/>
              <a:defRPr sz="105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1046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52248" y="6597352"/>
            <a:ext cx="935376" cy="260648"/>
          </a:xfrm>
          <a:prstGeom prst="rect">
            <a:avLst/>
          </a:prstGeom>
        </p:spPr>
        <p:txBody>
          <a:bodyPr/>
          <a:lstStyle/>
          <a:p>
            <a:fld id="{E40A1D56-7378-4644-83B1-E9C0F7F7251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07/12/2016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08624" y="6492875"/>
            <a:ext cx="935376" cy="365125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51520" y="6381328"/>
            <a:ext cx="6842125" cy="246221"/>
          </a:xfrm>
        </p:spPr>
        <p:txBody>
          <a:bodyPr anchor="b">
            <a:sp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100"/>
            </a:lvl2pPr>
            <a:lvl3pPr marL="914400" indent="0">
              <a:buNone/>
              <a:defRPr sz="105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5423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3560" y="6165304"/>
            <a:ext cx="1728192" cy="54383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248" y="188641"/>
            <a:ext cx="8639504" cy="10081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248" y="1340768"/>
            <a:ext cx="8639504" cy="4836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000" y="6382800"/>
            <a:ext cx="6843600" cy="2448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8624" y="6597352"/>
            <a:ext cx="935376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91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81" r:id="rId8"/>
    <p:sldLayoutId id="2147483683" r:id="rId9"/>
    <p:sldLayoutId id="2147483703" r:id="rId10"/>
    <p:sldLayoutId id="2147483704" r:id="rId1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Calibri" panose="020F0502020204030204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Calibri" panose="020F0502020204030204" pitchFamily="34" charset="0"/>
        <a:buChar char="–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4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chart" Target="../charts/char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chart" Target="../charts/char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chart" Target="../charts/char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Cardiovascular outcomes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769905" y="2392065"/>
            <a:ext cx="7623092" cy="1655762"/>
          </a:xfrm>
        </p:spPr>
        <p:txBody>
          <a:bodyPr/>
          <a:lstStyle/>
          <a:p>
            <a:r>
              <a:rPr lang="en-GB" dirty="0"/>
              <a:t>Silvio E Inzucchi</a:t>
            </a:r>
          </a:p>
          <a:p>
            <a:pPr lvl="0"/>
            <a:r>
              <a:rPr lang="nb-NO" dirty="0"/>
              <a:t>Professor of </a:t>
            </a:r>
            <a:r>
              <a:rPr lang="nb-NO" dirty="0" err="1"/>
              <a:t>Medicine</a:t>
            </a:r>
            <a:r>
              <a:rPr lang="nb-NO" dirty="0"/>
              <a:t>, </a:t>
            </a:r>
            <a:r>
              <a:rPr lang="en-US" dirty="0"/>
              <a:t>Yale University                         School of Medicine, New Haven, CT, USA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02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Disclosure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Consultations</a:t>
            </a:r>
            <a:r>
              <a:rPr lang="nb-NO" dirty="0"/>
              <a:t> and non-</a:t>
            </a:r>
            <a:r>
              <a:rPr lang="nb-NO" dirty="0" err="1"/>
              <a:t>financial</a:t>
            </a:r>
            <a:r>
              <a:rPr lang="nb-NO" dirty="0"/>
              <a:t> support </a:t>
            </a:r>
          </a:p>
          <a:p>
            <a:pPr lvl="1"/>
            <a:r>
              <a:rPr lang="nb-NO" dirty="0"/>
              <a:t>Boehringer Ingelheim, Merck, Janssen, Novo Nordisk, Sanofi/Regeron, Intarcia, Lexicon, Poxel, Takeda, Eli Lilly</a:t>
            </a:r>
          </a:p>
          <a:p>
            <a:endParaRPr lang="nb-NO" dirty="0"/>
          </a:p>
          <a:p>
            <a:r>
              <a:rPr lang="nb-NO" dirty="0"/>
              <a:t>CME </a:t>
            </a:r>
            <a:r>
              <a:rPr lang="nb-NO" dirty="0" err="1"/>
              <a:t>funding</a:t>
            </a:r>
            <a:r>
              <a:rPr lang="nb-NO" dirty="0"/>
              <a:t> to Yale University</a:t>
            </a:r>
          </a:p>
          <a:p>
            <a:pPr lvl="1"/>
            <a:r>
              <a:rPr lang="nb-NO" dirty="0" err="1"/>
              <a:t>Boehringer</a:t>
            </a:r>
            <a:r>
              <a:rPr lang="nb-NO" dirty="0"/>
              <a:t> Ingelheim, Eli Lilly, Novo Nordisk, Abbott, Merck and Sanofi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078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959" b="16787"/>
          <a:stretch/>
        </p:blipFill>
        <p:spPr>
          <a:xfrm>
            <a:off x="0" y="1382232"/>
            <a:ext cx="9144000" cy="41041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outcome:</a:t>
            </a:r>
            <a:br>
              <a:rPr lang="en-US" dirty="0"/>
            </a:br>
            <a:r>
              <a:rPr lang="en-US" dirty="0"/>
              <a:t>3-point MACE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/>
              <a:pPr/>
              <a:t>3</a:t>
            </a:fld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1446028"/>
            <a:ext cx="9144000" cy="4040371"/>
            <a:chOff x="0" y="1446028"/>
            <a:chExt cx="9144000" cy="404037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446028"/>
              <a:ext cx="9144000" cy="4040371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538667" y="1777585"/>
              <a:ext cx="253406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en-GB" sz="1600" dirty="0">
                <a:solidFill>
                  <a:schemeClr val="tx2"/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3803901" y="2193084"/>
            <a:ext cx="1613010" cy="659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307575" y="1654474"/>
            <a:ext cx="303399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tx2"/>
                </a:solidFill>
              </a:rPr>
              <a:t>HR 0.86</a:t>
            </a:r>
          </a:p>
          <a:p>
            <a:pPr algn="ctr"/>
            <a:r>
              <a:rPr lang="en-GB" sz="1400" dirty="0">
                <a:solidFill>
                  <a:schemeClr val="tx2"/>
                </a:solidFill>
              </a:rPr>
              <a:t>(95.02% CI 0.74, 0.99)</a:t>
            </a:r>
          </a:p>
          <a:p>
            <a:pPr algn="ctr"/>
            <a:r>
              <a:rPr lang="en-GB" sz="1400" i="1" dirty="0">
                <a:solidFill>
                  <a:schemeClr val="tx2"/>
                </a:solidFill>
              </a:rPr>
              <a:t>p</a:t>
            </a:r>
            <a:r>
              <a:rPr lang="en-GB" sz="1400" dirty="0">
                <a:solidFill>
                  <a:schemeClr val="tx2"/>
                </a:solidFill>
              </a:rPr>
              <a:t>=0.0382*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252000" y="6129300"/>
            <a:ext cx="6843600" cy="498300"/>
          </a:xfrm>
        </p:spPr>
        <p:txBody>
          <a:bodyPr/>
          <a:lstStyle/>
          <a:p>
            <a:pPr>
              <a:buClr>
                <a:srgbClr val="F0414B"/>
              </a:buClr>
            </a:pPr>
            <a:r>
              <a:rPr lang="en-GB" dirty="0"/>
              <a:t>Cumulative incidence function. MACE, Major Adverse Cardiovascular Event; HR, hazard ratio. </a:t>
            </a:r>
            <a:br>
              <a:rPr lang="en-GB" dirty="0"/>
            </a:br>
            <a:r>
              <a:rPr lang="en-GB" dirty="0">
                <a:solidFill>
                  <a:srgbClr val="5A5A5A"/>
                </a:solidFill>
              </a:rPr>
              <a:t>* T</a:t>
            </a:r>
            <a:r>
              <a:rPr lang="en-US" dirty="0" err="1">
                <a:solidFill>
                  <a:srgbClr val="5A5A5A"/>
                </a:solidFill>
              </a:rPr>
              <a:t>wo</a:t>
            </a:r>
            <a:r>
              <a:rPr lang="en-US" dirty="0">
                <a:solidFill>
                  <a:srgbClr val="5A5A5A"/>
                </a:solidFill>
              </a:rPr>
              <a:t>-sided tests for superiority were conducted (statistical significance was indicated if p</a:t>
            </a:r>
            <a:r>
              <a:rPr lang="en-US" dirty="0">
                <a:solidFill>
                  <a:srgbClr val="5A5A5A"/>
                </a:solidFill>
                <a:latin typeface="Arial"/>
                <a:cs typeface="Arial"/>
              </a:rPr>
              <a:t>≤</a:t>
            </a:r>
            <a:r>
              <a:rPr lang="en-US" dirty="0">
                <a:solidFill>
                  <a:srgbClr val="5A5A5A"/>
                </a:solidFill>
              </a:rPr>
              <a:t>0.0498)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486398"/>
            <a:ext cx="9144000" cy="49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29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3-point MACE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161" b="7004"/>
          <a:stretch/>
        </p:blipFill>
        <p:spPr>
          <a:xfrm>
            <a:off x="0" y="1456660"/>
            <a:ext cx="9144000" cy="463579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803901" y="2193084"/>
            <a:ext cx="1613010" cy="659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1538667" y="1777585"/>
            <a:ext cx="253406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GB" sz="1600" dirty="0"/>
          </a:p>
        </p:txBody>
      </p:sp>
      <p:sp>
        <p:nvSpPr>
          <p:cNvPr id="14" name="Rectangle 13"/>
          <p:cNvSpPr/>
          <p:nvPr/>
        </p:nvSpPr>
        <p:spPr>
          <a:xfrm>
            <a:off x="1625263" y="1585560"/>
            <a:ext cx="207387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accent4"/>
                </a:solidFill>
              </a:rPr>
              <a:t>Empagliflozin 10 mg</a:t>
            </a:r>
          </a:p>
          <a:p>
            <a:pPr algn="ctr"/>
            <a:r>
              <a:rPr lang="en-GB" sz="1400" b="1" dirty="0">
                <a:solidFill>
                  <a:schemeClr val="tx2"/>
                </a:solidFill>
              </a:rPr>
              <a:t>HR 0.85</a:t>
            </a:r>
          </a:p>
          <a:p>
            <a:pPr algn="ctr"/>
            <a:r>
              <a:rPr lang="en-GB" sz="1400" dirty="0">
                <a:solidFill>
                  <a:schemeClr val="tx2"/>
                </a:solidFill>
              </a:rPr>
              <a:t>(95% CI 0.72, 1.01)</a:t>
            </a:r>
          </a:p>
          <a:p>
            <a:pPr algn="ctr"/>
            <a:r>
              <a:rPr lang="en-GB" sz="1400" i="1" dirty="0">
                <a:solidFill>
                  <a:schemeClr val="tx2"/>
                </a:solidFill>
              </a:rPr>
              <a:t>p</a:t>
            </a:r>
            <a:r>
              <a:rPr lang="en-GB" sz="1400" dirty="0">
                <a:solidFill>
                  <a:schemeClr val="tx2"/>
                </a:solidFill>
              </a:rPr>
              <a:t>=0.0668</a:t>
            </a:r>
          </a:p>
          <a:p>
            <a:pPr algn="ctr"/>
            <a:endParaRPr lang="en-GB" sz="1400" dirty="0"/>
          </a:p>
        </p:txBody>
      </p:sp>
      <p:sp>
        <p:nvSpPr>
          <p:cNvPr id="15" name="Rectangle 14"/>
          <p:cNvSpPr/>
          <p:nvPr/>
        </p:nvSpPr>
        <p:spPr>
          <a:xfrm>
            <a:off x="3699133" y="1588071"/>
            <a:ext cx="207387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accent2"/>
                </a:solidFill>
              </a:rPr>
              <a:t>Empagliflozin 25 mg</a:t>
            </a:r>
          </a:p>
          <a:p>
            <a:pPr algn="ctr"/>
            <a:r>
              <a:rPr lang="en-GB" sz="1400" b="1" dirty="0">
                <a:solidFill>
                  <a:schemeClr val="tx2"/>
                </a:solidFill>
              </a:rPr>
              <a:t>HR 0.86</a:t>
            </a:r>
          </a:p>
          <a:p>
            <a:pPr algn="ctr"/>
            <a:r>
              <a:rPr lang="en-GB" sz="1400" dirty="0">
                <a:solidFill>
                  <a:schemeClr val="tx2"/>
                </a:solidFill>
              </a:rPr>
              <a:t>(95% CI 0.73, 1.02)</a:t>
            </a:r>
          </a:p>
          <a:p>
            <a:pPr algn="ctr"/>
            <a:r>
              <a:rPr lang="en-GB" sz="1400" i="1" dirty="0">
                <a:solidFill>
                  <a:schemeClr val="tx2"/>
                </a:solidFill>
              </a:rPr>
              <a:t>p</a:t>
            </a:r>
            <a:r>
              <a:rPr lang="en-GB" sz="1400" dirty="0">
                <a:solidFill>
                  <a:schemeClr val="tx2"/>
                </a:solidFill>
              </a:rPr>
              <a:t>=0.0865</a:t>
            </a:r>
          </a:p>
          <a:p>
            <a:pPr algn="ctr"/>
            <a:endParaRPr lang="en-GB" sz="1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Cumulative incidence function. MACE, Major Adverse Cardiovascular Event; HR, hazard ratio</a:t>
            </a:r>
          </a:p>
        </p:txBody>
      </p:sp>
    </p:spTree>
    <p:extLst>
      <p:ext uri="{BB962C8B-B14F-4D97-AF65-F5344CB8AC3E}">
        <p14:creationId xmlns:p14="http://schemas.microsoft.com/office/powerpoint/2010/main" val="3392054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298418"/>
              </p:ext>
            </p:extLst>
          </p:nvPr>
        </p:nvGraphicFramePr>
        <p:xfrm>
          <a:off x="4799153" y="1960183"/>
          <a:ext cx="4001498" cy="3420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008049"/>
              </p:ext>
            </p:extLst>
          </p:nvPr>
        </p:nvGraphicFramePr>
        <p:xfrm>
          <a:off x="30480" y="1568695"/>
          <a:ext cx="8982705" cy="3271721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4593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08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763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438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3767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5215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3472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1765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429768">
                <a:tc gridSpan="5">
                  <a:txBody>
                    <a:bodyPr/>
                    <a:lstStyle/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37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2231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9162">
                <a:tc gridSpan="6">
                  <a:txBody>
                    <a:bodyPr/>
                    <a:lstStyle/>
                    <a:p>
                      <a:pPr marL="18097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On-treatment analysis**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0" indent="0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407/4607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227/2308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0.87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(0.74, 1.02)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0.0839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0896">
                <a:tc gridSpan="6">
                  <a:txBody>
                    <a:bodyPr/>
                    <a:lstStyle/>
                    <a:p>
                      <a:pPr marL="18097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Per protocol analysis***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48640">
                <a:tc gridSpan="2">
                  <a:txBody>
                    <a:bodyPr/>
                    <a:lstStyle/>
                    <a:p>
                      <a:pPr marL="0" indent="0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487/4654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278/2316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0.86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(0.75, 1.00)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0.0519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800616"/>
              </p:ext>
            </p:extLst>
          </p:nvPr>
        </p:nvGraphicFramePr>
        <p:xfrm>
          <a:off x="78616" y="1568695"/>
          <a:ext cx="8982705" cy="155114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4593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08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763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438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3767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5215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3472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1765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380976">
                <a:tc gridSpan="5">
                  <a:txBody>
                    <a:bodyPr/>
                    <a:lstStyle/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endParaRPr lang="en-GB" sz="1400" b="1" dirty="0">
                        <a:solidFill>
                          <a:schemeClr val="tx2"/>
                        </a:solidFill>
                      </a:endParaRPr>
                    </a:p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Patients</a:t>
                      </a:r>
                      <a:r>
                        <a:rPr lang="en-GB" sz="1400" b="1" baseline="0" dirty="0">
                          <a:solidFill>
                            <a:schemeClr val="tx2"/>
                          </a:solidFill>
                        </a:rPr>
                        <a:t> with</a:t>
                      </a: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 event/ analysed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37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Empagliflozin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Placebo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HR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(95% CI)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chemeClr val="tx2"/>
                          </a:solidFill>
                        </a:rPr>
                        <a:t>p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-value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2231">
                <a:tc gridSpan="4">
                  <a:txBody>
                    <a:bodyPr/>
                    <a:lstStyle/>
                    <a:p>
                      <a:pPr marL="18097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Intent-to-treat population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490/4687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282/2333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0.86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(0.74, 0.99)*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0.0382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3-point MACE: sensitivity analyses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995383" y="5445931"/>
            <a:ext cx="3982306" cy="327233"/>
            <a:chOff x="4995383" y="5445931"/>
            <a:chExt cx="3982306" cy="327233"/>
          </a:xfrm>
        </p:grpSpPr>
        <p:sp>
          <p:nvSpPr>
            <p:cNvPr id="13" name="TextBox 12"/>
            <p:cNvSpPr txBox="1"/>
            <p:nvPr/>
          </p:nvSpPr>
          <p:spPr>
            <a:xfrm>
              <a:off x="4995383" y="5465387"/>
              <a:ext cx="22722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chemeClr val="tx2"/>
                  </a:solidFill>
                  <a:cs typeface="Arial" panose="020B0604020202020204" pitchFamily="34" charset="0"/>
                </a:rPr>
                <a:t>Favours empagliflozin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150185" y="5465387"/>
              <a:ext cx="18275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chemeClr val="tx2"/>
                  </a:solidFill>
                  <a:cs typeface="Arial" panose="020B0604020202020204" pitchFamily="34" charset="0"/>
                </a:rPr>
                <a:t>Favours placebo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7365214" y="5445931"/>
              <a:ext cx="1459390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16" name="Straight Arrow Connector 15"/>
            <p:cNvCxnSpPr/>
            <p:nvPr/>
          </p:nvCxnSpPr>
          <p:spPr>
            <a:xfrm flipH="1">
              <a:off x="5078536" y="5451869"/>
              <a:ext cx="2073870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</p:grpSp>
      <p:cxnSp>
        <p:nvCxnSpPr>
          <p:cNvPr id="5" name="Straight Connector 4"/>
          <p:cNvCxnSpPr/>
          <p:nvPr/>
        </p:nvCxnSpPr>
        <p:spPr>
          <a:xfrm>
            <a:off x="6816123" y="2836292"/>
            <a:ext cx="0" cy="2205718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Cox regression analysis. MACE, Major Adverse Cardiovascular Event; HR, hazard ratio.</a:t>
            </a:r>
            <a:br>
              <a:rPr lang="en-GB" dirty="0"/>
            </a:br>
            <a:r>
              <a:rPr lang="en-US" dirty="0">
                <a:solidFill>
                  <a:srgbClr val="5A5A5A"/>
                </a:solidFill>
              </a:rPr>
              <a:t>*95.02% CI.</a:t>
            </a:r>
            <a:br>
              <a:rPr lang="en-US" dirty="0">
                <a:solidFill>
                  <a:srgbClr val="5A5A5A"/>
                </a:solidFill>
              </a:rPr>
            </a:br>
            <a:r>
              <a:rPr lang="en-US" dirty="0">
                <a:solidFill>
                  <a:srgbClr val="5A5A5A"/>
                </a:solidFill>
              </a:rPr>
              <a:t>**</a:t>
            </a:r>
            <a:r>
              <a:rPr lang="en-US" dirty="0"/>
              <a:t>Excluding events &gt;30 days after last intake of study drug and patients who received study drug for &lt;30 days (cumulative). </a:t>
            </a:r>
            <a:br>
              <a:rPr lang="en-US" dirty="0"/>
            </a:br>
            <a:r>
              <a:rPr lang="en-US" dirty="0"/>
              <a:t>***Patients treated with ≥1 dose of study drug who did not have important protocol violations.</a:t>
            </a:r>
          </a:p>
        </p:txBody>
      </p:sp>
    </p:spTree>
    <p:extLst>
      <p:ext uri="{BB962C8B-B14F-4D97-AF65-F5344CB8AC3E}">
        <p14:creationId xmlns:p14="http://schemas.microsoft.com/office/powerpoint/2010/main" val="63876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2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2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2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2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2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2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3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3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3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3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3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3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3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3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 uiExpand="1">
        <p:bldSub>
          <a:bldChart bld="category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667544"/>
              </p:ext>
            </p:extLst>
          </p:nvPr>
        </p:nvGraphicFramePr>
        <p:xfrm>
          <a:off x="78616" y="1568695"/>
          <a:ext cx="8982705" cy="484413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4593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003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368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5375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20006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917656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380976">
                <a:tc gridSpan="6">
                  <a:txBody>
                    <a:bodyPr/>
                    <a:lstStyle/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endParaRPr lang="en-GB" sz="1400" b="1" dirty="0">
                        <a:solidFill>
                          <a:schemeClr val="tx2"/>
                        </a:solidFill>
                      </a:endParaRPr>
                    </a:p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Patients</a:t>
                      </a:r>
                      <a:r>
                        <a:rPr lang="en-GB" sz="1400" b="1" baseline="0" dirty="0">
                          <a:solidFill>
                            <a:schemeClr val="tx2"/>
                          </a:solidFill>
                        </a:rPr>
                        <a:t> with</a:t>
                      </a: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 event/ analysed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37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Empagliflozin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Placebo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HR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(95% CI)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chemeClr val="tx2"/>
                          </a:solidFill>
                        </a:rPr>
                        <a:t>p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-value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223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18097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 3-point MACE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4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490/4687</a:t>
                      </a:r>
                      <a:endParaRPr lang="en-US" sz="14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4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282/2333</a:t>
                      </a:r>
                      <a:endParaRPr lang="en-US" sz="14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0.86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(0.74, 0.99)*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0.0382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288925" indent="0" algn="l" defTabSz="914400" rtl="0" eaLnBrk="1" latinLnBrk="0" hangingPunct="1">
                        <a:tabLst>
                          <a:tab pos="288925" algn="l"/>
                        </a:tabLst>
                      </a:pPr>
                      <a:r>
                        <a:rPr lang="en-US" sz="1400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CV death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2889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68275" algn="l"/>
                        </a:tabLst>
                        <a:defRPr/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2889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603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0" marR="0" indent="571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0" marR="0" indent="571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203125"/>
              </p:ext>
            </p:extLst>
          </p:nvPr>
        </p:nvGraphicFramePr>
        <p:xfrm>
          <a:off x="4633351" y="1862894"/>
          <a:ext cx="4532740" cy="4080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CV death, MI and stroke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68240" y="5740096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Favours empagliflozin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79850" y="5750835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Favours placebo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414550" y="5708362"/>
            <a:ext cx="1447800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cxnSp>
        <p:nvCxnSpPr>
          <p:cNvPr id="16" name="Straight Arrow Connector 15"/>
          <p:cNvCxnSpPr/>
          <p:nvPr/>
        </p:nvCxnSpPr>
        <p:spPr>
          <a:xfrm flipH="1">
            <a:off x="4968240" y="5706161"/>
            <a:ext cx="2042160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>
                <a:solidFill>
                  <a:srgbClr val="5A5A5A"/>
                </a:solidFill>
              </a:rPr>
              <a:t>Cox regression analysis. MACE, Major Adverse Cardiovascular Event; </a:t>
            </a:r>
            <a:br>
              <a:rPr lang="en-GB" dirty="0">
                <a:solidFill>
                  <a:srgbClr val="5A5A5A"/>
                </a:solidFill>
              </a:rPr>
            </a:br>
            <a:r>
              <a:rPr lang="en-GB" dirty="0">
                <a:solidFill>
                  <a:srgbClr val="5A5A5A"/>
                </a:solidFill>
              </a:rPr>
              <a:t>HR, hazard ratio; CV, cardiovascular; MI, </a:t>
            </a:r>
            <a:r>
              <a:rPr lang="en-US" dirty="0">
                <a:solidFill>
                  <a:srgbClr val="5A5A5A"/>
                </a:solidFill>
              </a:rPr>
              <a:t>myocardial infarction</a:t>
            </a:r>
            <a:br>
              <a:rPr lang="en-US" dirty="0">
                <a:solidFill>
                  <a:srgbClr val="5A5A5A"/>
                </a:solidFill>
              </a:rPr>
            </a:br>
            <a:r>
              <a:rPr lang="en-US" dirty="0">
                <a:solidFill>
                  <a:srgbClr val="5A5A5A"/>
                </a:solidFill>
              </a:rPr>
              <a:t>*95.02% CI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735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847" b="16101"/>
          <a:stretch/>
        </p:blipFill>
        <p:spPr>
          <a:xfrm>
            <a:off x="0" y="1499191"/>
            <a:ext cx="9144000" cy="40297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48" y="188641"/>
            <a:ext cx="8639504" cy="1008111"/>
          </a:xfrm>
        </p:spPr>
        <p:txBody>
          <a:bodyPr/>
          <a:lstStyle/>
          <a:p>
            <a:r>
              <a:rPr lang="en-US" dirty="0"/>
              <a:t>CV death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07734"/>
            <a:ext cx="9144000" cy="39323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307575" y="1654474"/>
            <a:ext cx="30339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tx2"/>
                </a:solidFill>
              </a:rPr>
              <a:t>HR 0.62</a:t>
            </a:r>
          </a:p>
          <a:p>
            <a:pPr algn="ctr"/>
            <a:r>
              <a:rPr lang="en-GB" sz="1400" dirty="0">
                <a:solidFill>
                  <a:schemeClr val="tx2"/>
                </a:solidFill>
              </a:rPr>
              <a:t>(95% CI 0.49, 0.77)</a:t>
            </a:r>
          </a:p>
          <a:p>
            <a:pPr algn="ctr"/>
            <a:r>
              <a:rPr lang="en-GB" sz="1400" i="1" dirty="0">
                <a:solidFill>
                  <a:schemeClr val="tx2"/>
                </a:solidFill>
              </a:rPr>
              <a:t>p</a:t>
            </a:r>
            <a:r>
              <a:rPr lang="en-GB" sz="1400" dirty="0">
                <a:solidFill>
                  <a:schemeClr val="tx2"/>
                </a:solidFill>
              </a:rPr>
              <a:t>&lt;0.0001</a:t>
            </a:r>
          </a:p>
          <a:p>
            <a:pPr algn="ctr"/>
            <a:endParaRPr lang="en-GB" sz="1400" dirty="0"/>
          </a:p>
        </p:txBody>
      </p:sp>
      <p:sp>
        <p:nvSpPr>
          <p:cNvPr id="7" name="Rectangle 6"/>
          <p:cNvSpPr/>
          <p:nvPr/>
        </p:nvSpPr>
        <p:spPr>
          <a:xfrm>
            <a:off x="3880709" y="2177875"/>
            <a:ext cx="1574605" cy="731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Cumulative incidence function. HR, hazard ratio 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28930"/>
            <a:ext cx="9144000" cy="49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48" y="188641"/>
            <a:ext cx="8639504" cy="1008111"/>
          </a:xfrm>
        </p:spPr>
        <p:txBody>
          <a:bodyPr/>
          <a:lstStyle/>
          <a:p>
            <a:r>
              <a:rPr lang="en-US" dirty="0"/>
              <a:t>CV death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504" b="6831"/>
          <a:stretch/>
        </p:blipFill>
        <p:spPr>
          <a:xfrm>
            <a:off x="0" y="1477926"/>
            <a:ext cx="9144000" cy="462516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80710" y="2123230"/>
            <a:ext cx="1574605" cy="731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1625263" y="1585560"/>
            <a:ext cx="207387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accent4"/>
                </a:solidFill>
              </a:rPr>
              <a:t>Empagliflozin 10 mg</a:t>
            </a:r>
          </a:p>
          <a:p>
            <a:pPr algn="ctr"/>
            <a:r>
              <a:rPr lang="en-GB" sz="1400" b="1" dirty="0">
                <a:solidFill>
                  <a:schemeClr val="tx2"/>
                </a:solidFill>
              </a:rPr>
              <a:t>HR 0.65</a:t>
            </a:r>
          </a:p>
          <a:p>
            <a:pPr algn="ctr"/>
            <a:r>
              <a:rPr lang="en-GB" sz="1400" dirty="0">
                <a:solidFill>
                  <a:schemeClr val="tx2"/>
                </a:solidFill>
              </a:rPr>
              <a:t>(95% CI 0.50, 0.85)</a:t>
            </a:r>
          </a:p>
          <a:p>
            <a:pPr algn="ctr"/>
            <a:r>
              <a:rPr lang="en-GB" sz="1400" i="1" dirty="0">
                <a:solidFill>
                  <a:schemeClr val="tx2"/>
                </a:solidFill>
              </a:rPr>
              <a:t>p</a:t>
            </a:r>
            <a:r>
              <a:rPr lang="en-GB" sz="1400" dirty="0">
                <a:solidFill>
                  <a:schemeClr val="tx2"/>
                </a:solidFill>
              </a:rPr>
              <a:t>=0.0016</a:t>
            </a:r>
          </a:p>
          <a:p>
            <a:pPr algn="ctr"/>
            <a:endParaRPr lang="en-GB" sz="1400" dirty="0"/>
          </a:p>
        </p:txBody>
      </p:sp>
      <p:sp>
        <p:nvSpPr>
          <p:cNvPr id="12" name="Rectangle 11"/>
          <p:cNvSpPr/>
          <p:nvPr/>
        </p:nvSpPr>
        <p:spPr>
          <a:xfrm>
            <a:off x="3699133" y="1588071"/>
            <a:ext cx="207387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accent2"/>
                </a:solidFill>
              </a:rPr>
              <a:t>Empagliflozin 25 mg</a:t>
            </a:r>
          </a:p>
          <a:p>
            <a:pPr algn="ctr"/>
            <a:r>
              <a:rPr lang="en-GB" sz="1400" b="1" dirty="0">
                <a:solidFill>
                  <a:schemeClr val="tx2"/>
                </a:solidFill>
              </a:rPr>
              <a:t>HR 0.59</a:t>
            </a:r>
          </a:p>
          <a:p>
            <a:pPr algn="ctr"/>
            <a:r>
              <a:rPr lang="en-GB" sz="1400" dirty="0">
                <a:solidFill>
                  <a:schemeClr val="tx2"/>
                </a:solidFill>
              </a:rPr>
              <a:t>(95% CI 0.45, 0.77)</a:t>
            </a:r>
          </a:p>
          <a:p>
            <a:pPr algn="ctr"/>
            <a:r>
              <a:rPr lang="en-GB" sz="1400" i="1" dirty="0">
                <a:solidFill>
                  <a:schemeClr val="tx2"/>
                </a:solidFill>
              </a:rPr>
              <a:t>p</a:t>
            </a:r>
            <a:r>
              <a:rPr lang="en-GB" sz="1400" dirty="0">
                <a:solidFill>
                  <a:schemeClr val="tx2"/>
                </a:solidFill>
              </a:rPr>
              <a:t>=0.0001</a:t>
            </a:r>
          </a:p>
          <a:p>
            <a:pPr algn="ctr"/>
            <a:endParaRPr lang="en-GB" sz="1400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252000" y="6382800"/>
            <a:ext cx="6843600" cy="244800"/>
          </a:xfrm>
        </p:spPr>
        <p:txBody>
          <a:bodyPr/>
          <a:lstStyle/>
          <a:p>
            <a:r>
              <a:rPr lang="en-GB" dirty="0"/>
              <a:t>Cumulative incidence function. HR, hazard ratio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878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080237"/>
              </p:ext>
            </p:extLst>
          </p:nvPr>
        </p:nvGraphicFramePr>
        <p:xfrm>
          <a:off x="78616" y="1568695"/>
          <a:ext cx="8982705" cy="484413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4593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003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368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5375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20006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917656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380976">
                <a:tc gridSpan="6">
                  <a:txBody>
                    <a:bodyPr/>
                    <a:lstStyle/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endParaRPr lang="en-GB" sz="1400" b="1" dirty="0">
                        <a:solidFill>
                          <a:schemeClr val="tx2"/>
                        </a:solidFill>
                      </a:endParaRPr>
                    </a:p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Patients</a:t>
                      </a:r>
                      <a:r>
                        <a:rPr lang="en-GB" sz="1400" b="1" baseline="0" dirty="0">
                          <a:solidFill>
                            <a:schemeClr val="tx2"/>
                          </a:solidFill>
                        </a:rPr>
                        <a:t> with</a:t>
                      </a: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 event/analysed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37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Empagliflozin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Placebo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HR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(95% CI)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chemeClr val="tx2"/>
                          </a:solidFill>
                        </a:rPr>
                        <a:t>p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-value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223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18097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   3-point MACE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490/4687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282/2333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0.86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(0.74, 0.99)*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0.0382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288925" indent="0">
                        <a:tabLst>
                          <a:tab pos="288925" algn="l"/>
                        </a:tabLst>
                      </a:pPr>
                      <a:r>
                        <a:rPr lang="en-US" sz="1400" baseline="0" dirty="0">
                          <a:solidFill>
                            <a:schemeClr val="tx2"/>
                          </a:solidFill>
                        </a:rPr>
                        <a:t>CV death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172/4687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137/2333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0.62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(0.49, 0.77)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&lt;0.0001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2889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88925" algn="l"/>
                        </a:tabLst>
                        <a:defRPr/>
                      </a:pPr>
                      <a:r>
                        <a:rPr lang="en-GB" sz="1400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Non-fatal MI</a:t>
                      </a:r>
                      <a:endParaRPr lang="en-US" sz="14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288925" indent="0" algn="l" defTabSz="914400" rtl="0" eaLnBrk="1" latinLnBrk="0" hangingPunct="1">
                        <a:tabLst>
                          <a:tab pos="288925" algn="l"/>
                        </a:tabLst>
                      </a:pPr>
                      <a:endParaRPr lang="en-US" sz="14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2889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88925" algn="l"/>
                        </a:tabLst>
                        <a:defRPr/>
                      </a:pPr>
                      <a:r>
                        <a:rPr lang="en-GB" sz="1400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Non-fatal stroke</a:t>
                      </a:r>
                      <a:endParaRPr lang="en-US" sz="14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88925" indent="0" algn="l" defTabSz="914400" rtl="0" eaLnBrk="1" latinLnBrk="0" hangingPunct="1">
                        <a:tabLst>
                          <a:tab pos="288925" algn="l"/>
                        </a:tabLst>
                      </a:pPr>
                      <a:endParaRPr lang="en-US" sz="140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603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0" marR="0" indent="571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0" marR="0" indent="571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0336724"/>
              </p:ext>
            </p:extLst>
          </p:nvPr>
        </p:nvGraphicFramePr>
        <p:xfrm>
          <a:off x="4633351" y="1862894"/>
          <a:ext cx="4532740" cy="4080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CV death, MI and stroke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68240" y="5740096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Favours empagliflozin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79850" y="5750835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Favours placebo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7414550" y="5708362"/>
            <a:ext cx="1447800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cxnSp>
        <p:nvCxnSpPr>
          <p:cNvPr id="21" name="Straight Arrow Connector 20"/>
          <p:cNvCxnSpPr/>
          <p:nvPr/>
        </p:nvCxnSpPr>
        <p:spPr>
          <a:xfrm flipH="1">
            <a:off x="4968240" y="5706161"/>
            <a:ext cx="2042160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>
                <a:solidFill>
                  <a:srgbClr val="5A5A5A"/>
                </a:solidFill>
              </a:rPr>
              <a:t>Cox regression analysis. MACE, Major Adverse Cardiovascular Event; </a:t>
            </a:r>
            <a:br>
              <a:rPr lang="en-GB" dirty="0">
                <a:solidFill>
                  <a:srgbClr val="5A5A5A"/>
                </a:solidFill>
              </a:rPr>
            </a:br>
            <a:r>
              <a:rPr lang="en-GB" dirty="0">
                <a:solidFill>
                  <a:srgbClr val="5A5A5A"/>
                </a:solidFill>
              </a:rPr>
              <a:t>HR, hazard ratio; CV, cardiovascular; MI, </a:t>
            </a:r>
            <a:r>
              <a:rPr lang="en-US" dirty="0">
                <a:solidFill>
                  <a:srgbClr val="5A5A5A"/>
                </a:solidFill>
              </a:rPr>
              <a:t>myocardial infarction</a:t>
            </a:r>
            <a:br>
              <a:rPr lang="en-US" dirty="0">
                <a:solidFill>
                  <a:srgbClr val="5A5A5A"/>
                </a:solidFill>
              </a:rPr>
            </a:br>
            <a:r>
              <a:rPr lang="en-US" dirty="0">
                <a:solidFill>
                  <a:srgbClr val="5A5A5A"/>
                </a:solidFill>
              </a:rPr>
              <a:t>*95.02% CI</a:t>
            </a:r>
            <a:endParaRPr lang="en-GB" dirty="0">
              <a:solidFill>
                <a:srgbClr val="5A5A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398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613757"/>
              </p:ext>
            </p:extLst>
          </p:nvPr>
        </p:nvGraphicFramePr>
        <p:xfrm>
          <a:off x="78616" y="1568695"/>
          <a:ext cx="8982705" cy="484413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4593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003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368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5375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20006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917656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380976">
                <a:tc gridSpan="6">
                  <a:txBody>
                    <a:bodyPr/>
                    <a:lstStyle/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endParaRPr lang="en-GB" sz="1400" b="1" dirty="0">
                        <a:solidFill>
                          <a:schemeClr val="tx2"/>
                        </a:solidFill>
                      </a:endParaRPr>
                    </a:p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Patients</a:t>
                      </a:r>
                      <a:r>
                        <a:rPr lang="en-GB" sz="1400" b="1" baseline="0" dirty="0">
                          <a:solidFill>
                            <a:schemeClr val="tx2"/>
                          </a:solidFill>
                        </a:rPr>
                        <a:t> with</a:t>
                      </a: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 event/analysed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37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Empagliflozin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Placebo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HR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(95% CI)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chemeClr val="tx2"/>
                          </a:solidFill>
                        </a:rPr>
                        <a:t>p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-value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223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90488" marR="0" indent="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   3-point MACE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490/4687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282/2333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0.86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(0.74, 0.99)*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0.0382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288925" indent="0">
                        <a:tabLst>
                          <a:tab pos="288925" algn="l"/>
                        </a:tabLst>
                      </a:pPr>
                      <a:r>
                        <a:rPr lang="en-US" sz="1400" baseline="0" dirty="0">
                          <a:solidFill>
                            <a:schemeClr val="tx2"/>
                          </a:solidFill>
                        </a:rPr>
                        <a:t>CV death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172/4687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137/2333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0.62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(0.49, 0.77)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&lt;0.0001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2889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68275" algn="l"/>
                        </a:tabLst>
                        <a:defRPr/>
                      </a:pPr>
                      <a:r>
                        <a:rPr lang="en-GB" sz="1400" baseline="0" dirty="0">
                          <a:solidFill>
                            <a:schemeClr val="tx2"/>
                          </a:solidFill>
                        </a:rPr>
                        <a:t>Non-fatal MI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213/4687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121/2333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0.87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(0.70, 1.09)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0.2189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2889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aseline="0" dirty="0">
                          <a:solidFill>
                            <a:schemeClr val="tx2"/>
                          </a:solidFill>
                        </a:rPr>
                        <a:t>Non-fatal stroke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150/4687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60/2333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1.24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(0.92, 1.67)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0.1638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603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0" marR="0" indent="571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0" marR="0" indent="571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9578010"/>
              </p:ext>
            </p:extLst>
          </p:nvPr>
        </p:nvGraphicFramePr>
        <p:xfrm>
          <a:off x="4633351" y="1862894"/>
          <a:ext cx="4532740" cy="4080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CV death, MI and stroke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68240" y="5740096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Favours empagliflozin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79850" y="5750835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Favours placebo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414550" y="5708362"/>
            <a:ext cx="1447800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cxnSp>
        <p:nvCxnSpPr>
          <p:cNvPr id="16" name="Straight Arrow Connector 15"/>
          <p:cNvCxnSpPr/>
          <p:nvPr/>
        </p:nvCxnSpPr>
        <p:spPr>
          <a:xfrm flipH="1">
            <a:off x="4968240" y="5706161"/>
            <a:ext cx="2042160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>
                <a:solidFill>
                  <a:srgbClr val="5A5A5A"/>
                </a:solidFill>
              </a:rPr>
              <a:t>Cox regression analysis. MACE, Major Adverse Cardiovascular Event; </a:t>
            </a:r>
            <a:br>
              <a:rPr lang="en-GB" dirty="0">
                <a:solidFill>
                  <a:srgbClr val="5A5A5A"/>
                </a:solidFill>
              </a:rPr>
            </a:br>
            <a:r>
              <a:rPr lang="en-GB" dirty="0">
                <a:solidFill>
                  <a:srgbClr val="5A5A5A"/>
                </a:solidFill>
              </a:rPr>
              <a:t>HR, hazard ratio; CV, cardiovascular; MI, </a:t>
            </a:r>
            <a:r>
              <a:rPr lang="en-US" dirty="0">
                <a:solidFill>
                  <a:srgbClr val="5A5A5A"/>
                </a:solidFill>
              </a:rPr>
              <a:t>myocardial infarction</a:t>
            </a:r>
            <a:br>
              <a:rPr lang="en-US" dirty="0">
                <a:solidFill>
                  <a:srgbClr val="5A5A5A"/>
                </a:solidFill>
              </a:rPr>
            </a:br>
            <a:r>
              <a:rPr lang="en-US" dirty="0">
                <a:solidFill>
                  <a:srgbClr val="5A5A5A"/>
                </a:solidFill>
              </a:rPr>
              <a:t>*95.02% CI</a:t>
            </a:r>
            <a:endParaRPr lang="en-GB" dirty="0">
              <a:solidFill>
                <a:srgbClr val="5A5A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68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Chart 29"/>
          <p:cNvGraphicFramePr/>
          <p:nvPr>
            <p:extLst>
              <p:ext uri="{D42A27DB-BD31-4B8C-83A1-F6EECF244321}">
                <p14:modId xmlns:p14="http://schemas.microsoft.com/office/powerpoint/2010/main" val="181819692"/>
              </p:ext>
            </p:extLst>
          </p:nvPr>
        </p:nvGraphicFramePr>
        <p:xfrm>
          <a:off x="4961331" y="-727200"/>
          <a:ext cx="3491880" cy="4187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560181"/>
              </p:ext>
            </p:extLst>
          </p:nvPr>
        </p:nvGraphicFramePr>
        <p:xfrm>
          <a:off x="57600" y="1287810"/>
          <a:ext cx="8982705" cy="137112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4593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08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763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438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3767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5215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3472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1765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380976">
                <a:tc gridSpan="5">
                  <a:txBody>
                    <a:bodyPr/>
                    <a:lstStyle/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endParaRPr lang="en-GB" sz="1400" b="1" dirty="0">
                        <a:solidFill>
                          <a:schemeClr val="tx2"/>
                        </a:solidFill>
                      </a:endParaRPr>
                    </a:p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Patients</a:t>
                      </a:r>
                      <a:r>
                        <a:rPr lang="en-GB" sz="1400" b="1" baseline="0" dirty="0">
                          <a:solidFill>
                            <a:schemeClr val="tx2"/>
                          </a:solidFill>
                        </a:rPr>
                        <a:t> with</a:t>
                      </a: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 event/analysed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37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Empagliflozin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Placebo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HR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(95% CI)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chemeClr val="tx2"/>
                          </a:solidFill>
                        </a:rPr>
                        <a:t>p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-value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2231">
                <a:tc gridSpan="4">
                  <a:txBody>
                    <a:bodyPr/>
                    <a:lstStyle/>
                    <a:p>
                      <a:pPr marL="18097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Intent-to-treat population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8812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164/4687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69/2333</a:t>
                      </a:r>
                    </a:p>
                  </a:txBody>
                  <a:tcPr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1.18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(0.89, 1.56)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0.2567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Fatal and non-fatal stroke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>
                <a:solidFill>
                  <a:srgbClr val="5A5A5A"/>
                </a:solidFill>
              </a:rPr>
              <a:t>Cox regression analysis. MACE, Major Adverse Cardiovascular Event; HR, hazard ratio;</a:t>
            </a:r>
            <a:r>
              <a:rPr lang="en-US" dirty="0">
                <a:solidFill>
                  <a:srgbClr val="5A5A5A"/>
                </a:solidFill>
              </a:rPr>
              <a:t> *Excluding events &gt;30 days after last intake of study drug and patients who received study drug for &lt;30 days (cumulative)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506864"/>
              </p:ext>
            </p:extLst>
          </p:nvPr>
        </p:nvGraphicFramePr>
        <p:xfrm>
          <a:off x="57600" y="3789040"/>
          <a:ext cx="8982705" cy="68407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9202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63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4387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376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521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53472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1765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310896">
                <a:tc gridSpan="5">
                  <a:txBody>
                    <a:bodyPr/>
                    <a:lstStyle/>
                    <a:p>
                      <a:pPr marL="18097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2"/>
                          </a:solidFill>
                        </a:rPr>
                        <a:t>On-treatment analysis*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3180">
                <a:tc>
                  <a:txBody>
                    <a:bodyPr/>
                    <a:lstStyle/>
                    <a:p>
                      <a:pPr marL="0" indent="0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141/4607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66/2308</a:t>
                      </a:r>
                    </a:p>
                  </a:txBody>
                  <a:tcPr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1.04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(0.78, 1.40)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0.7849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1650269"/>
              </p:ext>
            </p:extLst>
          </p:nvPr>
        </p:nvGraphicFramePr>
        <p:xfrm>
          <a:off x="4961331" y="1088740"/>
          <a:ext cx="3491880" cy="4187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5292000" y="5046564"/>
            <a:ext cx="2809994" cy="542676"/>
            <a:chOff x="5737135" y="5445931"/>
            <a:chExt cx="2809994" cy="542676"/>
          </a:xfrm>
        </p:grpSpPr>
        <p:sp>
          <p:nvSpPr>
            <p:cNvPr id="24" name="TextBox 23"/>
            <p:cNvSpPr txBox="1"/>
            <p:nvPr/>
          </p:nvSpPr>
          <p:spPr>
            <a:xfrm>
              <a:off x="5737135" y="5465387"/>
              <a:ext cx="16961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5A5A5A"/>
                  </a:solidFill>
                  <a:cs typeface="Arial" panose="020B0604020202020204" pitchFamily="34" charset="0"/>
                </a:rPr>
                <a:t>Favours</a:t>
              </a:r>
              <a:br>
                <a:rPr lang="en-GB" sz="1400" dirty="0">
                  <a:solidFill>
                    <a:srgbClr val="5A5A5A"/>
                  </a:solidFill>
                  <a:cs typeface="Arial" panose="020B0604020202020204" pitchFamily="34" charset="0"/>
                </a:rPr>
              </a:br>
              <a:r>
                <a:rPr lang="en-GB" sz="1400" dirty="0">
                  <a:solidFill>
                    <a:srgbClr val="5A5A5A"/>
                  </a:solidFill>
                  <a:cs typeface="Arial" panose="020B0604020202020204" pitchFamily="34" charset="0"/>
                </a:rPr>
                <a:t>empagliflozin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137535" y="5465387"/>
              <a:ext cx="14095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5A5A5A"/>
                  </a:solidFill>
                  <a:cs typeface="Arial" panose="020B0604020202020204" pitchFamily="34" charset="0"/>
                </a:rPr>
                <a:t>Favours</a:t>
              </a:r>
              <a:br>
                <a:rPr lang="en-GB" sz="1400" dirty="0">
                  <a:solidFill>
                    <a:srgbClr val="5A5A5A"/>
                  </a:solidFill>
                  <a:cs typeface="Arial" panose="020B0604020202020204" pitchFamily="34" charset="0"/>
                </a:rPr>
              </a:br>
              <a:r>
                <a:rPr lang="en-GB" sz="1400" dirty="0">
                  <a:solidFill>
                    <a:srgbClr val="5A5A5A"/>
                  </a:solidFill>
                  <a:cs typeface="Arial" panose="020B0604020202020204" pitchFamily="34" charset="0"/>
                </a:rPr>
                <a:t>placebo</a:t>
              </a: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7321391" y="5445931"/>
              <a:ext cx="1008857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27" name="Straight Arrow Connector 26"/>
            <p:cNvCxnSpPr/>
            <p:nvPr/>
          </p:nvCxnSpPr>
          <p:spPr>
            <a:xfrm flipH="1">
              <a:off x="6169660" y="5445931"/>
              <a:ext cx="982747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</p:grpSp>
      <p:sp>
        <p:nvSpPr>
          <p:cNvPr id="28" name="TextBox 27"/>
          <p:cNvSpPr txBox="1"/>
          <p:nvPr/>
        </p:nvSpPr>
        <p:spPr>
          <a:xfrm>
            <a:off x="359530" y="2888940"/>
            <a:ext cx="4644517" cy="792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GB" sz="1400" b="1" i="1" dirty="0">
                <a:solidFill>
                  <a:schemeClr val="tx2"/>
                </a:solidFill>
              </a:rPr>
              <a:t>Numerical difference largely driven by events occurring &gt;30 days after treatment stop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324400" y="3246364"/>
            <a:ext cx="2777594" cy="542676"/>
            <a:chOff x="5769535" y="5445931"/>
            <a:chExt cx="2777594" cy="542676"/>
          </a:xfrm>
        </p:grpSpPr>
        <p:sp>
          <p:nvSpPr>
            <p:cNvPr id="13" name="TextBox 12"/>
            <p:cNvSpPr txBox="1"/>
            <p:nvPr/>
          </p:nvSpPr>
          <p:spPr>
            <a:xfrm>
              <a:off x="5769535" y="5465387"/>
              <a:ext cx="16961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5A5A5A"/>
                  </a:solidFill>
                  <a:cs typeface="Arial" panose="020B0604020202020204" pitchFamily="34" charset="0"/>
                </a:rPr>
                <a:t>Favours</a:t>
              </a:r>
              <a:br>
                <a:rPr lang="en-GB" sz="1400" dirty="0">
                  <a:solidFill>
                    <a:srgbClr val="5A5A5A"/>
                  </a:solidFill>
                  <a:cs typeface="Arial" panose="020B0604020202020204" pitchFamily="34" charset="0"/>
                </a:rPr>
              </a:br>
              <a:r>
                <a:rPr lang="en-GB" sz="1400" dirty="0">
                  <a:solidFill>
                    <a:srgbClr val="5A5A5A"/>
                  </a:solidFill>
                  <a:cs typeface="Arial" panose="020B0604020202020204" pitchFamily="34" charset="0"/>
                </a:rPr>
                <a:t>empagliflozin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137535" y="5465387"/>
              <a:ext cx="14095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5A5A5A"/>
                  </a:solidFill>
                  <a:cs typeface="Arial" panose="020B0604020202020204" pitchFamily="34" charset="0"/>
                </a:rPr>
                <a:t>Favours</a:t>
              </a:r>
              <a:br>
                <a:rPr lang="en-GB" sz="1400" dirty="0">
                  <a:solidFill>
                    <a:srgbClr val="5A5A5A"/>
                  </a:solidFill>
                  <a:cs typeface="Arial" panose="020B0604020202020204" pitchFamily="34" charset="0"/>
                </a:rPr>
              </a:br>
              <a:r>
                <a:rPr lang="en-GB" sz="1400" dirty="0">
                  <a:solidFill>
                    <a:srgbClr val="5A5A5A"/>
                  </a:solidFill>
                  <a:cs typeface="Arial" panose="020B0604020202020204" pitchFamily="34" charset="0"/>
                </a:rPr>
                <a:t>placebo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7321391" y="5445931"/>
              <a:ext cx="1008857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16" name="Straight Arrow Connector 15"/>
            <p:cNvCxnSpPr/>
            <p:nvPr/>
          </p:nvCxnSpPr>
          <p:spPr>
            <a:xfrm flipH="1">
              <a:off x="6169660" y="5445931"/>
              <a:ext cx="982747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39403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0" grpId="0">
        <p:bldAsOne/>
      </p:bldGraphic>
      <p:bldGraphic spid="30" grpId="1">
        <p:bldAsOne/>
      </p:bldGraphic>
      <p:bldGraphic spid="22" grpId="0">
        <p:bldAsOne/>
      </p:bldGraphic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516638"/>
              </p:ext>
            </p:extLst>
          </p:nvPr>
        </p:nvGraphicFramePr>
        <p:xfrm>
          <a:off x="78616" y="1568695"/>
          <a:ext cx="8982705" cy="484413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4593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003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368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5375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20006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917656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380976">
                <a:tc gridSpan="6">
                  <a:txBody>
                    <a:bodyPr/>
                    <a:lstStyle/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endParaRPr lang="en-GB" sz="1400" b="1" dirty="0">
                        <a:solidFill>
                          <a:srgbClr val="5A5A5A"/>
                        </a:solidFill>
                      </a:endParaRPr>
                    </a:p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Patients</a:t>
                      </a:r>
                      <a:r>
                        <a:rPr lang="en-GB" sz="1400" b="1" baseline="0" dirty="0">
                          <a:solidFill>
                            <a:srgbClr val="5A5A5A"/>
                          </a:solidFill>
                        </a:rPr>
                        <a:t> with</a:t>
                      </a:r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 event/analysed</a:t>
                      </a:r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37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Empagliflozin</a:t>
                      </a:r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Placebo</a:t>
                      </a:r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HR</a:t>
                      </a:r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(95% CI)</a:t>
                      </a:r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rgbClr val="5A5A5A"/>
                          </a:solidFill>
                        </a:rPr>
                        <a:t>p</a:t>
                      </a:r>
                      <a:r>
                        <a:rPr lang="en-US" sz="1400" b="1" dirty="0">
                          <a:solidFill>
                            <a:srgbClr val="5A5A5A"/>
                          </a:solidFill>
                        </a:rPr>
                        <a:t>-value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223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0" marR="0" indent="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  3-point MACE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490/4687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282/2333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0.86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(0.74, 0.99)*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0.0382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288925" indent="0">
                        <a:tabLst>
                          <a:tab pos="288925" algn="l"/>
                        </a:tabLst>
                      </a:pPr>
                      <a:r>
                        <a:rPr lang="en-US" sz="1400" baseline="0" dirty="0">
                          <a:solidFill>
                            <a:srgbClr val="5A5A5A"/>
                          </a:solidFill>
                        </a:rPr>
                        <a:t>CV death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172/4687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137/2333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0.62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(0.49, 0.77)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&lt;0.0001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2889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68275" algn="l"/>
                        </a:tabLst>
                        <a:defRPr/>
                      </a:pPr>
                      <a:r>
                        <a:rPr lang="en-GB" sz="1400" baseline="0" dirty="0">
                          <a:solidFill>
                            <a:schemeClr val="tx2"/>
                          </a:solidFill>
                        </a:rPr>
                        <a:t>Non-fatal MI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213/4687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121/2333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0.87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(0.70, 1.09)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0.2189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2889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aseline="0" dirty="0">
                          <a:solidFill>
                            <a:schemeClr val="tx2"/>
                          </a:solidFill>
                        </a:rPr>
                        <a:t>Non-fatal stroke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150/4687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60/2333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1.24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(0.92, 1.67)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0.1638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603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    4-point</a:t>
                      </a:r>
                      <a:r>
                        <a:rPr lang="en-US" sz="1400" baseline="0" dirty="0">
                          <a:solidFill>
                            <a:srgbClr val="5A5A5A"/>
                          </a:solidFill>
                        </a:rPr>
                        <a:t> MACE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0" marR="0" indent="571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0" marR="0" indent="571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603223"/>
              </p:ext>
            </p:extLst>
          </p:nvPr>
        </p:nvGraphicFramePr>
        <p:xfrm>
          <a:off x="4633351" y="1862894"/>
          <a:ext cx="4532740" cy="4080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3-point MACE and 4-point MACE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68240" y="5740096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Favours empagliflozin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79850" y="5750835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Favours placebo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414550" y="5708362"/>
            <a:ext cx="1447800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cxnSp>
        <p:nvCxnSpPr>
          <p:cNvPr id="16" name="Straight Arrow Connector 15"/>
          <p:cNvCxnSpPr/>
          <p:nvPr/>
        </p:nvCxnSpPr>
        <p:spPr>
          <a:xfrm flipH="1">
            <a:off x="4968240" y="5706161"/>
            <a:ext cx="2042160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>
                <a:solidFill>
                  <a:srgbClr val="5A5A5A"/>
                </a:solidFill>
              </a:rPr>
              <a:t>Cox regression analysis. MACE, Major Adverse Cardiovascular Event; </a:t>
            </a:r>
            <a:br>
              <a:rPr lang="en-GB" dirty="0">
                <a:solidFill>
                  <a:srgbClr val="5A5A5A"/>
                </a:solidFill>
              </a:rPr>
            </a:br>
            <a:r>
              <a:rPr lang="en-GB" dirty="0">
                <a:solidFill>
                  <a:srgbClr val="5A5A5A"/>
                </a:solidFill>
              </a:rPr>
              <a:t>HR, hazard ratio; CV, cardiovascular; MI, </a:t>
            </a:r>
            <a:r>
              <a:rPr lang="en-US" dirty="0">
                <a:solidFill>
                  <a:srgbClr val="5A5A5A"/>
                </a:solidFill>
              </a:rPr>
              <a:t>myocardial infarction</a:t>
            </a:r>
            <a:br>
              <a:rPr lang="en-US" dirty="0">
                <a:solidFill>
                  <a:srgbClr val="5A5A5A"/>
                </a:solidFill>
              </a:rPr>
            </a:br>
            <a:r>
              <a:rPr lang="en-US" dirty="0">
                <a:solidFill>
                  <a:srgbClr val="5A5A5A"/>
                </a:solidFill>
              </a:rPr>
              <a:t>*95.02% CI</a:t>
            </a:r>
            <a:endParaRPr lang="en-GB" dirty="0">
              <a:solidFill>
                <a:srgbClr val="5A5A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628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381141"/>
              </p:ext>
            </p:extLst>
          </p:nvPr>
        </p:nvGraphicFramePr>
        <p:xfrm>
          <a:off x="78616" y="1568695"/>
          <a:ext cx="8982705" cy="484413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4593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003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368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5375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20006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917656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380976">
                <a:tc gridSpan="6">
                  <a:txBody>
                    <a:bodyPr/>
                    <a:lstStyle/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endParaRPr lang="en-GB" sz="1400" b="1" dirty="0">
                        <a:solidFill>
                          <a:srgbClr val="5A5A5A"/>
                        </a:solidFill>
                      </a:endParaRPr>
                    </a:p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Patients</a:t>
                      </a:r>
                      <a:r>
                        <a:rPr lang="en-GB" sz="1400" b="1" baseline="0" dirty="0">
                          <a:solidFill>
                            <a:srgbClr val="5A5A5A"/>
                          </a:solidFill>
                        </a:rPr>
                        <a:t> with</a:t>
                      </a:r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 event/analysed</a:t>
                      </a:r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37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Empagliflozin</a:t>
                      </a:r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Placebo</a:t>
                      </a:r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HR</a:t>
                      </a:r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(95% CI)</a:t>
                      </a:r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rgbClr val="5A5A5A"/>
                          </a:solidFill>
                        </a:rPr>
                        <a:t>p</a:t>
                      </a:r>
                      <a:r>
                        <a:rPr lang="en-US" sz="1400" b="1" dirty="0">
                          <a:solidFill>
                            <a:srgbClr val="5A5A5A"/>
                          </a:solidFill>
                        </a:rPr>
                        <a:t>-value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223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0" marR="0" indent="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  3-point MACE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490/4687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282/2333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0.86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(0.74, 0.99)*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0.0382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288925" indent="0">
                        <a:tabLst>
                          <a:tab pos="288925" algn="l"/>
                        </a:tabLst>
                      </a:pPr>
                      <a:r>
                        <a:rPr lang="en-US" sz="1400" baseline="0" dirty="0">
                          <a:solidFill>
                            <a:srgbClr val="5A5A5A"/>
                          </a:solidFill>
                        </a:rPr>
                        <a:t>CV death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172/4687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137/2333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0.62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(0.49, 0.77)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&lt;0.0001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2889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68275" algn="l"/>
                        </a:tabLst>
                        <a:defRPr/>
                      </a:pPr>
                      <a:r>
                        <a:rPr lang="en-GB" sz="1400" baseline="0" dirty="0">
                          <a:solidFill>
                            <a:schemeClr val="tx2"/>
                          </a:solidFill>
                        </a:rPr>
                        <a:t>Non-fatal MI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213/4687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121/2333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0.87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(0.70, 1.09)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0.2189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2889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aseline="0" dirty="0">
                          <a:solidFill>
                            <a:schemeClr val="tx2"/>
                          </a:solidFill>
                        </a:rPr>
                        <a:t>Non-fatal stroke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150/4687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60/2333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1.24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(0.92, 1.67)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0.1638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603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    4-point</a:t>
                      </a:r>
                      <a:r>
                        <a:rPr lang="en-US" sz="1400" baseline="0" dirty="0">
                          <a:solidFill>
                            <a:srgbClr val="5A5A5A"/>
                          </a:solidFill>
                        </a:rPr>
                        <a:t> MACE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599/4687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333/2333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0.89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(0.78, 1.01)*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0.0795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0" marR="0" indent="571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48832">
                <a:tc gridSpan="2">
                  <a:txBody>
                    <a:bodyPr/>
                    <a:lstStyle/>
                    <a:p>
                      <a:pPr marL="0" marR="0" indent="571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6672154"/>
              </p:ext>
            </p:extLst>
          </p:nvPr>
        </p:nvGraphicFramePr>
        <p:xfrm>
          <a:off x="4633351" y="1862894"/>
          <a:ext cx="4532740" cy="4080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3-point MACE and 4-point MACE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68240" y="5740096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Favours empagliflozin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79850" y="5750835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Favours placebo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414550" y="5708362"/>
            <a:ext cx="1447800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cxnSp>
        <p:nvCxnSpPr>
          <p:cNvPr id="16" name="Straight Arrow Connector 15"/>
          <p:cNvCxnSpPr/>
          <p:nvPr/>
        </p:nvCxnSpPr>
        <p:spPr>
          <a:xfrm flipH="1">
            <a:off x="4968240" y="5706161"/>
            <a:ext cx="2042160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1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52000" y="6382800"/>
            <a:ext cx="6843600" cy="244800"/>
          </a:xfrm>
        </p:spPr>
        <p:txBody>
          <a:bodyPr/>
          <a:lstStyle/>
          <a:p>
            <a:r>
              <a:rPr lang="en-GB" dirty="0">
                <a:solidFill>
                  <a:srgbClr val="5A5A5A"/>
                </a:solidFill>
              </a:rPr>
              <a:t>Cox regression analysis. MACE, Major Adverse Cardiovascular Event; </a:t>
            </a:r>
            <a:br>
              <a:rPr lang="en-GB" dirty="0">
                <a:solidFill>
                  <a:srgbClr val="5A5A5A"/>
                </a:solidFill>
              </a:rPr>
            </a:br>
            <a:r>
              <a:rPr lang="en-GB" dirty="0">
                <a:solidFill>
                  <a:srgbClr val="5A5A5A"/>
                </a:solidFill>
              </a:rPr>
              <a:t>HR, hazard ratio; CV, cardiovascular; MI, </a:t>
            </a:r>
            <a:r>
              <a:rPr lang="en-US" dirty="0">
                <a:solidFill>
                  <a:srgbClr val="5A5A5A"/>
                </a:solidFill>
              </a:rPr>
              <a:t>myocardial infarction</a:t>
            </a:r>
            <a:br>
              <a:rPr lang="en-US" dirty="0">
                <a:solidFill>
                  <a:srgbClr val="5A5A5A"/>
                </a:solidFill>
              </a:rPr>
            </a:br>
            <a:r>
              <a:rPr lang="en-US" dirty="0">
                <a:solidFill>
                  <a:srgbClr val="5A5A5A"/>
                </a:solidFill>
              </a:rPr>
              <a:t>*95.02% CI</a:t>
            </a:r>
            <a:endParaRPr lang="en-GB" dirty="0">
              <a:solidFill>
                <a:srgbClr val="5A5A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609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3-point MACE: subgroup analysis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6419779" y="1680470"/>
            <a:ext cx="0" cy="3858768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757298"/>
              </p:ext>
            </p:extLst>
          </p:nvPr>
        </p:nvGraphicFramePr>
        <p:xfrm>
          <a:off x="251521" y="1248646"/>
          <a:ext cx="8604957" cy="43013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75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41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022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7959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9519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08617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7210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30549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Empagliflozin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Placebo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/>
                      <a:endParaRPr lang="en-GB" sz="1200" dirty="0"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r>
                        <a:rPr lang="en-US" sz="1200" dirty="0"/>
                        <a:t>All patients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4687</a:t>
                      </a:r>
                      <a:endParaRPr lang="en-GB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2333</a:t>
                      </a:r>
                      <a:endParaRPr lang="en-GB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r>
                        <a:rPr lang="en-US" sz="1200" dirty="0"/>
                        <a:t>Age, years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401638" lvl="1" indent="-346075"/>
                      <a:r>
                        <a:rPr lang="en-GB" sz="1200" dirty="0"/>
                        <a:t>&lt;65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2596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1297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55563" lvl="1" indent="0"/>
                      <a:r>
                        <a:rPr lang="en-US" sz="1200" dirty="0"/>
                        <a:t>≥65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2091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1036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r>
                        <a:rPr lang="en-GB" sz="1200" dirty="0"/>
                        <a:t>Sex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0.81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GB" sz="1200" kern="1200" dirty="0"/>
                        <a:t>Male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3336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1680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GB" sz="1200" kern="1200" dirty="0"/>
                        <a:t>Female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1351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653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r>
                        <a:rPr lang="en-GB" sz="1200" dirty="0"/>
                        <a:t>Race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0.09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GB" sz="1200" dirty="0"/>
                        <a:t>White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3403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1678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GB" sz="1200" dirty="0"/>
                        <a:t>Asian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1006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511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GB" sz="1200" dirty="0"/>
                        <a:t>Black/African-</a:t>
                      </a:r>
                      <a:r>
                        <a:rPr lang="en-GB" sz="1200" baseline="0" dirty="0"/>
                        <a:t>American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237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120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r>
                        <a:rPr lang="en-US" sz="1200" dirty="0"/>
                        <a:t>HbA1c, 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GB" sz="1200" dirty="0"/>
                        <a:t>&lt;8.5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3212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1607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US" sz="1200" dirty="0"/>
                        <a:t>≥8.5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1475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726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Body mass index,</a:t>
                      </a:r>
                      <a:r>
                        <a:rPr lang="en-GB" sz="1200" baseline="0" dirty="0"/>
                        <a:t> </a:t>
                      </a:r>
                      <a:r>
                        <a:rPr lang="en-GB" sz="1200" dirty="0"/>
                        <a:t>kg/m</a:t>
                      </a:r>
                      <a:r>
                        <a:rPr lang="en-GB" sz="1200" baseline="30000" dirty="0"/>
                        <a:t>2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 b="1" dirty="0"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0.06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GB" sz="1200" dirty="0"/>
                        <a:t>&lt;30</a:t>
                      </a:r>
                      <a:endParaRPr lang="en-US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2279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1120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US" sz="1200" dirty="0"/>
                        <a:t>≥30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2408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1213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90279">
                <a:tc gridSpan="4">
                  <a:txBody>
                    <a:bodyPr/>
                    <a:lstStyle/>
                    <a:p>
                      <a:r>
                        <a:rPr lang="en-GB" sz="1200" baseline="0" dirty="0"/>
                        <a:t>eGFR, mL/min/1.73m</a:t>
                      </a:r>
                      <a:r>
                        <a:rPr lang="en-GB" sz="1200" baseline="30000" dirty="0"/>
                        <a:t>2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0.20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US" sz="1200" dirty="0"/>
                        <a:t>≥90</a:t>
                      </a:r>
                      <a:endParaRPr lang="en-US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1050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488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GB" sz="1200" dirty="0"/>
                        <a:t>60</a:t>
                      </a:r>
                      <a:r>
                        <a:rPr lang="en-GB" sz="1200" baseline="0" dirty="0"/>
                        <a:t> to &lt;90</a:t>
                      </a:r>
                      <a:endParaRPr lang="en-US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2425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1238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GB" sz="1200" dirty="0"/>
                        <a:t>&lt;60</a:t>
                      </a:r>
                      <a:endParaRPr lang="en-US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1212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607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>
            <a:off x="7725784" y="1203139"/>
            <a:ext cx="12747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200" i="1" dirty="0">
                <a:solidFill>
                  <a:prstClr val="black"/>
                </a:solidFill>
              </a:rPr>
              <a:t>p</a:t>
            </a:r>
            <a:r>
              <a:rPr lang="en-GB" sz="1200" dirty="0">
                <a:solidFill>
                  <a:prstClr val="black"/>
                </a:solidFill>
              </a:rPr>
              <a:t>-value </a:t>
            </a:r>
          </a:p>
          <a:p>
            <a:pPr lvl="0" algn="ctr"/>
            <a:r>
              <a:rPr lang="en-GB" sz="1200" dirty="0">
                <a:solidFill>
                  <a:prstClr val="black"/>
                </a:solidFill>
              </a:rPr>
              <a:t>for interaction 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9455744"/>
              </p:ext>
            </p:extLst>
          </p:nvPr>
        </p:nvGraphicFramePr>
        <p:xfrm>
          <a:off x="3637571" y="1471042"/>
          <a:ext cx="5203069" cy="4727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3" name="Straight Arrow Connector 22"/>
          <p:cNvCxnSpPr/>
          <p:nvPr/>
        </p:nvCxnSpPr>
        <p:spPr>
          <a:xfrm>
            <a:off x="6796566" y="5925481"/>
            <a:ext cx="1709928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cxnSp>
        <p:nvCxnSpPr>
          <p:cNvPr id="25" name="Straight Arrow Connector 24"/>
          <p:cNvCxnSpPr/>
          <p:nvPr/>
        </p:nvCxnSpPr>
        <p:spPr>
          <a:xfrm flipH="1">
            <a:off x="4755497" y="5925481"/>
            <a:ext cx="1709928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4514387" y="5913655"/>
            <a:ext cx="22722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prstClr val="black"/>
                </a:solidFill>
                <a:cs typeface="Arial" panose="020B0604020202020204" pitchFamily="34" charset="0"/>
              </a:rPr>
              <a:t>Favours empagliflozin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1501" y="5913655"/>
            <a:ext cx="1827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prstClr val="black"/>
                </a:solidFill>
                <a:cs typeface="Arial" panose="020B0604020202020204" pitchFamily="34" charset="0"/>
              </a:rPr>
              <a:t>Favours placebo</a:t>
            </a:r>
          </a:p>
        </p:txBody>
      </p:sp>
      <p:sp>
        <p:nvSpPr>
          <p:cNvPr id="2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2000" y="6382800"/>
            <a:ext cx="6843600" cy="244800"/>
          </a:xfrm>
        </p:spPr>
        <p:txBody>
          <a:bodyPr anchor="ctr"/>
          <a:lstStyle/>
          <a:p>
            <a:r>
              <a:rPr lang="en-GB" dirty="0"/>
              <a:t>For the test of homogeneity of the treatment group difference among subgroups with no adjustment for multiple tests. </a:t>
            </a:r>
            <a:r>
              <a:rPr lang="en-US" dirty="0" err="1"/>
              <a:t>eGFR</a:t>
            </a:r>
            <a:r>
              <a:rPr lang="en-US" dirty="0"/>
              <a:t>, estimated glomerular filtration rate (according to Modification of Diet in Renal Disease equation)</a:t>
            </a:r>
            <a:endParaRPr lang="en-GB" dirty="0"/>
          </a:p>
        </p:txBody>
      </p:sp>
      <p:sp>
        <p:nvSpPr>
          <p:cNvPr id="3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37913" y="1177535"/>
            <a:ext cx="1958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200" b="1" dirty="0">
                <a:solidFill>
                  <a:prstClr val="black"/>
                </a:solidFill>
              </a:rPr>
              <a:t>HR (95% CI)</a:t>
            </a:r>
          </a:p>
        </p:txBody>
      </p:sp>
    </p:spTree>
    <p:extLst>
      <p:ext uri="{BB962C8B-B14F-4D97-AF65-F5344CB8AC3E}">
        <p14:creationId xmlns:p14="http://schemas.microsoft.com/office/powerpoint/2010/main" val="2317628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CV death: subgroup analyses</a:t>
            </a:r>
            <a:endParaRPr lang="en-GB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5974131" y="1692045"/>
            <a:ext cx="0" cy="3858768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637913" y="1177535"/>
            <a:ext cx="1958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200" b="1" dirty="0">
                <a:solidFill>
                  <a:prstClr val="black"/>
                </a:solidFill>
              </a:rPr>
              <a:t>HR (95% CI)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6796566" y="5925481"/>
            <a:ext cx="1709928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cxnSp>
        <p:nvCxnSpPr>
          <p:cNvPr id="19" name="Straight Arrow Connector 18"/>
          <p:cNvCxnSpPr/>
          <p:nvPr/>
        </p:nvCxnSpPr>
        <p:spPr>
          <a:xfrm flipH="1">
            <a:off x="4755497" y="5925481"/>
            <a:ext cx="1709928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4514387" y="5913655"/>
            <a:ext cx="22722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prstClr val="black"/>
                </a:solidFill>
                <a:cs typeface="Arial" panose="020B0604020202020204" pitchFamily="34" charset="0"/>
              </a:rPr>
              <a:t>Favours empagliflozin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61501" y="5913655"/>
            <a:ext cx="1827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prstClr val="black"/>
                </a:solidFill>
                <a:cs typeface="Arial" panose="020B0604020202020204" pitchFamily="34" charset="0"/>
              </a:rPr>
              <a:t>Favours placebo</a:t>
            </a: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2000" y="6382800"/>
            <a:ext cx="6843600" cy="244800"/>
          </a:xfrm>
        </p:spPr>
        <p:txBody>
          <a:bodyPr anchor="ctr"/>
          <a:lstStyle/>
          <a:p>
            <a:r>
              <a:rPr lang="en-GB" dirty="0"/>
              <a:t>For the test of homogeneity of the treatment group difference among subgroups with no adjustment for multiple tests. </a:t>
            </a:r>
            <a:r>
              <a:rPr lang="en-US" dirty="0" err="1"/>
              <a:t>eGFR</a:t>
            </a:r>
            <a:r>
              <a:rPr lang="en-US" dirty="0"/>
              <a:t>, estimated glomerular filtration rate (according to Modification of Diet in Renal Disease equation)</a:t>
            </a:r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412646"/>
              </p:ext>
            </p:extLst>
          </p:nvPr>
        </p:nvGraphicFramePr>
        <p:xfrm>
          <a:off x="251521" y="1248646"/>
          <a:ext cx="8604957" cy="43013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75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41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022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7959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9519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08617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7210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30549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Empagliflozin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Placebo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/>
                      <a:endParaRPr lang="en-GB" sz="1200" dirty="0"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+mn-l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r>
                        <a:rPr lang="en-US" sz="1200" dirty="0"/>
                        <a:t>All patients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4687</a:t>
                      </a:r>
                      <a:endParaRPr lang="en-GB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2333</a:t>
                      </a:r>
                      <a:endParaRPr lang="en-GB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r>
                        <a:rPr lang="en-US" sz="1200" dirty="0"/>
                        <a:t>Age, years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0.21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401638" lvl="1" indent="-346075"/>
                      <a:r>
                        <a:rPr lang="en-GB" sz="1200" dirty="0"/>
                        <a:t>&lt;65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2596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1297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55563" lvl="1" indent="0"/>
                      <a:r>
                        <a:rPr lang="en-US" sz="1200" dirty="0"/>
                        <a:t>≥65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2091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1036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r>
                        <a:rPr lang="en-GB" sz="1200" dirty="0"/>
                        <a:t>Sex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0.32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GB" sz="1200" kern="1200" dirty="0"/>
                        <a:t>Male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3336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1680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GB" sz="1200" kern="1200" dirty="0"/>
                        <a:t>Female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1351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653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r>
                        <a:rPr lang="en-GB" sz="1200" dirty="0"/>
                        <a:t>Race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0.43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GB" sz="1200" dirty="0"/>
                        <a:t>White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3403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1678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GB" sz="1200" dirty="0"/>
                        <a:t>Asian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1006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511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GB" sz="1200" dirty="0"/>
                        <a:t>Black/African-</a:t>
                      </a:r>
                      <a:r>
                        <a:rPr lang="en-GB" sz="1200" baseline="0" dirty="0"/>
                        <a:t>American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237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120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r>
                        <a:rPr lang="en-US" sz="1200" dirty="0"/>
                        <a:t>HbA1c, 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0.51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GB" sz="1200" dirty="0"/>
                        <a:t>&lt;8.5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3212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1607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US" sz="1200" dirty="0"/>
                        <a:t>≥8.5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1475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726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Body mass index,</a:t>
                      </a:r>
                      <a:r>
                        <a:rPr lang="en-GB" sz="1200" baseline="0" dirty="0"/>
                        <a:t> </a:t>
                      </a:r>
                      <a:r>
                        <a:rPr lang="en-GB" sz="1200" dirty="0"/>
                        <a:t>kg/m</a:t>
                      </a:r>
                      <a:r>
                        <a:rPr lang="en-GB" sz="1200" baseline="30000" dirty="0"/>
                        <a:t>2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 b="1" dirty="0"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0.05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GB" sz="1200" dirty="0"/>
                        <a:t>&lt;30</a:t>
                      </a:r>
                      <a:endParaRPr lang="en-US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2279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1120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US" sz="1200" dirty="0"/>
                        <a:t>≥30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2408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1213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90279">
                <a:tc gridSpan="4">
                  <a:txBody>
                    <a:bodyPr/>
                    <a:lstStyle/>
                    <a:p>
                      <a:r>
                        <a:rPr lang="en-GB" sz="1200" baseline="0" dirty="0"/>
                        <a:t>eGFR, mL/min/1.73m</a:t>
                      </a:r>
                      <a:r>
                        <a:rPr lang="en-GB" sz="1200" baseline="30000" dirty="0"/>
                        <a:t>2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0.15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US" sz="1200" dirty="0"/>
                        <a:t>≥90</a:t>
                      </a:r>
                      <a:endParaRPr lang="en-US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1050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488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GB" sz="1200" dirty="0"/>
                        <a:t>60</a:t>
                      </a:r>
                      <a:r>
                        <a:rPr lang="en-GB" sz="1200" baseline="0" dirty="0"/>
                        <a:t> to &lt;90</a:t>
                      </a:r>
                      <a:endParaRPr lang="en-US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2425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1238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90279">
                <a:tc>
                  <a:txBody>
                    <a:bodyPr/>
                    <a:lstStyle/>
                    <a:p>
                      <a:pPr marL="0" indent="57150"/>
                      <a:r>
                        <a:rPr lang="en-GB" sz="1200" dirty="0"/>
                        <a:t>&lt;60</a:t>
                      </a:r>
                      <a:endParaRPr lang="en-US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1212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607</a:t>
                      </a:r>
                      <a:endParaRPr lang="en-US" sz="12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</a:tbl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1157648"/>
              </p:ext>
            </p:extLst>
          </p:nvPr>
        </p:nvGraphicFramePr>
        <p:xfrm>
          <a:off x="4472624" y="1471042"/>
          <a:ext cx="4368015" cy="4727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Rectangle 15"/>
          <p:cNvSpPr/>
          <p:nvPr/>
        </p:nvSpPr>
        <p:spPr>
          <a:xfrm>
            <a:off x="7725784" y="1203139"/>
            <a:ext cx="12747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200" i="1" dirty="0">
                <a:solidFill>
                  <a:prstClr val="black"/>
                </a:solidFill>
              </a:rPr>
              <a:t>p</a:t>
            </a:r>
            <a:r>
              <a:rPr lang="en-GB" sz="1200" dirty="0">
                <a:solidFill>
                  <a:prstClr val="black"/>
                </a:solidFill>
              </a:rPr>
              <a:t>-value </a:t>
            </a:r>
          </a:p>
          <a:p>
            <a:pPr lvl="0" algn="ctr"/>
            <a:r>
              <a:rPr lang="en-GB" sz="1200" dirty="0">
                <a:solidFill>
                  <a:prstClr val="black"/>
                </a:solidFill>
              </a:rPr>
              <a:t>for interaction </a:t>
            </a:r>
          </a:p>
        </p:txBody>
      </p:sp>
    </p:spTree>
    <p:extLst>
      <p:ext uri="{BB962C8B-B14F-4D97-AF65-F5344CB8AC3E}">
        <p14:creationId xmlns:p14="http://schemas.microsoft.com/office/powerpoint/2010/main" val="35828626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9">
      <a:dk1>
        <a:sysClr val="windowText" lastClr="000000"/>
      </a:dk1>
      <a:lt1>
        <a:sysClr val="window" lastClr="FFFFFF"/>
      </a:lt1>
      <a:dk2>
        <a:srgbClr val="5A5A5A"/>
      </a:dk2>
      <a:lt2>
        <a:srgbClr val="D7D7D7"/>
      </a:lt2>
      <a:accent1>
        <a:srgbClr val="F0414B"/>
      </a:accent1>
      <a:accent2>
        <a:srgbClr val="6482C3"/>
      </a:accent2>
      <a:accent3>
        <a:srgbClr val="5A5A5A"/>
      </a:accent3>
      <a:accent4>
        <a:srgbClr val="962891"/>
      </a:accent4>
      <a:accent5>
        <a:srgbClr val="009999"/>
      </a:accent5>
      <a:accent6>
        <a:srgbClr val="FF9933"/>
      </a:accent6>
      <a:hlink>
        <a:srgbClr val="5A5A5A"/>
      </a:hlink>
      <a:folHlink>
        <a:srgbClr val="5A5A5A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B0F0"/>
        </a:solidFill>
        <a:ln>
          <a:noFill/>
        </a:ln>
      </a:spPr>
      <a:bodyPr rtlCol="0" anchor="ctr"/>
      <a:lstStyle>
        <a:defPPr algn="ctr">
          <a:defRPr b="1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1370</TotalTime>
  <Words>1186</Words>
  <Application>Microsoft Macintosh PowerPoint</Application>
  <PresentationFormat>On-screen Show (4:3)</PresentationFormat>
  <Paragraphs>446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Calibri</vt:lpstr>
      <vt:lpstr>Century Gothic</vt:lpstr>
      <vt:lpstr>Arial</vt:lpstr>
      <vt:lpstr>1_Office Theme</vt:lpstr>
      <vt:lpstr>Cardiovascular outcomes</vt:lpstr>
      <vt:lpstr>Disclosure</vt:lpstr>
      <vt:lpstr>Primary outcome: 3-point MACE</vt:lpstr>
      <vt:lpstr>3-point MACE</vt:lpstr>
      <vt:lpstr>3-point MACE: sensitivity analyses</vt:lpstr>
      <vt:lpstr>CV death, MI and stroke</vt:lpstr>
      <vt:lpstr>CV death  </vt:lpstr>
      <vt:lpstr>CV death  </vt:lpstr>
      <vt:lpstr>CV death, MI and stroke</vt:lpstr>
      <vt:lpstr>CV death, MI and stroke</vt:lpstr>
      <vt:lpstr>Fatal and non-fatal stroke</vt:lpstr>
      <vt:lpstr>3-point MACE and 4-point MACE</vt:lpstr>
      <vt:lpstr>3-point MACE and 4-point MACE</vt:lpstr>
      <vt:lpstr>3-point MACE: subgroup analysis</vt:lpstr>
      <vt:lpstr>CV death: subgroup analyses</vt:lpstr>
    </vt:vector>
  </TitlesOfParts>
  <Company>Fleishman-Hillard</Company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Johansen</dc:creator>
  <cp:lastModifiedBy>Monica Dennis</cp:lastModifiedBy>
  <cp:revision>354</cp:revision>
  <dcterms:created xsi:type="dcterms:W3CDTF">2015-08-03T10:23:40Z</dcterms:created>
  <dcterms:modified xsi:type="dcterms:W3CDTF">2016-12-08T02:51:55Z</dcterms:modified>
</cp:coreProperties>
</file>