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43" r:id="rId2"/>
    <p:sldId id="344" r:id="rId3"/>
    <p:sldId id="345" r:id="rId4"/>
    <p:sldId id="346" r:id="rId5"/>
    <p:sldId id="429" r:id="rId6"/>
    <p:sldId id="348" r:id="rId7"/>
    <p:sldId id="350" r:id="rId8"/>
    <p:sldId id="34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993">
          <p15:clr>
            <a:srgbClr val="A4A3A4"/>
          </p15:clr>
        </p15:guide>
        <p15:guide id="3" pos="22">
          <p15:clr>
            <a:srgbClr val="A4A3A4"/>
          </p15:clr>
        </p15:guide>
        <p15:guide id="4" pos="53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zabeth.Ng" initials="EN" lastIdx="47" clrIdx="0"/>
  <p:cmAuthor id="1" name="Bernard Zinman" initials="BZ" lastIdx="10" clrIdx="1"/>
  <p:cmAuthor id="2" name="Johansen,Dr.,Odd-Erik  BI-NO-A" initials="OEJ" lastIdx="24" clrIdx="2"/>
  <p:cmAuthor id="3" name="Broedl,Dr.,Uli (TA_MET) BIP-DE-I" initials="B(B" lastIdx="2" clrIdx="3"/>
  <p:cmAuthor id="4" name="Gabriella Ribenfors" initials="GR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0" autoAdjust="0"/>
    <p:restoredTop sz="78650" autoAdjust="0"/>
  </p:normalViewPr>
  <p:slideViewPr>
    <p:cSldViewPr showGuides="1">
      <p:cViewPr varScale="1">
        <p:scale>
          <a:sx n="96" d="100"/>
          <a:sy n="96" d="100"/>
        </p:scale>
        <p:origin x="1776" y="168"/>
      </p:cViewPr>
      <p:guideLst>
        <p:guide orient="horz"/>
        <p:guide pos="2993"/>
        <p:guide pos="22"/>
        <p:guide pos="53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533"/>
    </p:cViewPr>
  </p:sorterViewPr>
  <p:notesViewPr>
    <p:cSldViewPr showGuides="1"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commentAuthors" Target="commentAuthor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39597740688"/>
          <c:y val="0.12140912840253"/>
          <c:w val="0.744147924158979"/>
          <c:h val="0.70011410503161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Sheet1!$G$2:$G$17</c:f>
                <c:numCache>
                  <c:formatCode>General</c:formatCode>
                  <c:ptCount val="16"/>
                  <c:pt idx="0">
                    <c:v>0.02</c:v>
                  </c:pt>
                  <c:pt idx="1">
                    <c:v>0.02</c:v>
                  </c:pt>
                  <c:pt idx="2">
                    <c:v>0.02</c:v>
                  </c:pt>
                  <c:pt idx="3">
                    <c:v>0.02</c:v>
                  </c:pt>
                  <c:pt idx="4">
                    <c:v>0.02</c:v>
                  </c:pt>
                  <c:pt idx="5">
                    <c:v>0.02</c:v>
                  </c:pt>
                  <c:pt idx="6">
                    <c:v>0.02</c:v>
                  </c:pt>
                  <c:pt idx="7">
                    <c:v>0.02</c:v>
                  </c:pt>
                  <c:pt idx="8">
                    <c:v>0.02</c:v>
                  </c:pt>
                  <c:pt idx="9">
                    <c:v>0.03</c:v>
                  </c:pt>
                  <c:pt idx="10">
                    <c:v>0.03</c:v>
                  </c:pt>
                  <c:pt idx="11">
                    <c:v>0.03</c:v>
                  </c:pt>
                  <c:pt idx="12">
                    <c:v>0.03</c:v>
                  </c:pt>
                  <c:pt idx="13">
                    <c:v>0.03</c:v>
                  </c:pt>
                  <c:pt idx="14">
                    <c:v>0.04</c:v>
                  </c:pt>
                  <c:pt idx="15">
                    <c:v>0.06</c:v>
                  </c:pt>
                </c:numCache>
              </c:numRef>
            </c:plus>
            <c:minus>
              <c:numRef>
                <c:f>Sheet1!$G$2:$G$17</c:f>
                <c:numCache>
                  <c:formatCode>General</c:formatCode>
                  <c:ptCount val="16"/>
                  <c:pt idx="0">
                    <c:v>0.02</c:v>
                  </c:pt>
                  <c:pt idx="1">
                    <c:v>0.02</c:v>
                  </c:pt>
                  <c:pt idx="2">
                    <c:v>0.02</c:v>
                  </c:pt>
                  <c:pt idx="3">
                    <c:v>0.02</c:v>
                  </c:pt>
                  <c:pt idx="4">
                    <c:v>0.02</c:v>
                  </c:pt>
                  <c:pt idx="5">
                    <c:v>0.02</c:v>
                  </c:pt>
                  <c:pt idx="6">
                    <c:v>0.02</c:v>
                  </c:pt>
                  <c:pt idx="7">
                    <c:v>0.02</c:v>
                  </c:pt>
                  <c:pt idx="8">
                    <c:v>0.02</c:v>
                  </c:pt>
                  <c:pt idx="9">
                    <c:v>0.03</c:v>
                  </c:pt>
                  <c:pt idx="10">
                    <c:v>0.03</c:v>
                  </c:pt>
                  <c:pt idx="11">
                    <c:v>0.03</c:v>
                  </c:pt>
                  <c:pt idx="12">
                    <c:v>0.03</c:v>
                  </c:pt>
                  <c:pt idx="13">
                    <c:v>0.03</c:v>
                  </c:pt>
                  <c:pt idx="14">
                    <c:v>0.04</c:v>
                  </c:pt>
                  <c:pt idx="15">
                    <c:v>0.06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.0"/>
          </c:errBars>
          <c:xVal>
            <c:numRef>
              <c:f>Sheet1!$A$2:$A$17</c:f>
              <c:numCache>
                <c:formatCode>General</c:formatCode>
                <c:ptCount val="16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40.0</c:v>
                </c:pt>
                <c:pt idx="4">
                  <c:v>52.0</c:v>
                </c:pt>
                <c:pt idx="5">
                  <c:v>66.0</c:v>
                </c:pt>
                <c:pt idx="6">
                  <c:v>80.0</c:v>
                </c:pt>
                <c:pt idx="7">
                  <c:v>94.0</c:v>
                </c:pt>
                <c:pt idx="8">
                  <c:v>108.0</c:v>
                </c:pt>
                <c:pt idx="9">
                  <c:v>122.0</c:v>
                </c:pt>
                <c:pt idx="10">
                  <c:v>136.0</c:v>
                </c:pt>
                <c:pt idx="11">
                  <c:v>150.0</c:v>
                </c:pt>
                <c:pt idx="12">
                  <c:v>164.0</c:v>
                </c:pt>
                <c:pt idx="13">
                  <c:v>178.0</c:v>
                </c:pt>
                <c:pt idx="14">
                  <c:v>192.0</c:v>
                </c:pt>
                <c:pt idx="15">
                  <c:v>206.0</c:v>
                </c:pt>
              </c:numCache>
            </c:numRef>
          </c:xVal>
          <c:yVal>
            <c:numRef>
              <c:f>Sheet1!$B$2:$B$17</c:f>
              <c:numCache>
                <c:formatCode>General</c:formatCode>
                <c:ptCount val="16"/>
                <c:pt idx="0">
                  <c:v>8.08</c:v>
                </c:pt>
                <c:pt idx="1">
                  <c:v>7.970000000000001</c:v>
                </c:pt>
                <c:pt idx="2">
                  <c:v>7.970000000000001</c:v>
                </c:pt>
                <c:pt idx="3">
                  <c:v>7.970000000000001</c:v>
                </c:pt>
                <c:pt idx="4">
                  <c:v>7.98</c:v>
                </c:pt>
                <c:pt idx="5">
                  <c:v>7.96</c:v>
                </c:pt>
                <c:pt idx="6">
                  <c:v>7.96</c:v>
                </c:pt>
                <c:pt idx="7" formatCode="0.00">
                  <c:v>8.0</c:v>
                </c:pt>
                <c:pt idx="8">
                  <c:v>7.99</c:v>
                </c:pt>
                <c:pt idx="9">
                  <c:v>7.970000000000001</c:v>
                </c:pt>
                <c:pt idx="10">
                  <c:v>8.06</c:v>
                </c:pt>
                <c:pt idx="11">
                  <c:v>8.09</c:v>
                </c:pt>
                <c:pt idx="12" formatCode="0.00">
                  <c:v>8.1</c:v>
                </c:pt>
                <c:pt idx="13">
                  <c:v>8.040000000000001</c:v>
                </c:pt>
                <c:pt idx="14">
                  <c:v>8.08</c:v>
                </c:pt>
                <c:pt idx="15">
                  <c:v>8.16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23D-47AD-8EDE-72954D6F84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Empagliflozin 10 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Sheet1!$H$2:$H$17</c:f>
                <c:numCache>
                  <c:formatCode>General</c:formatCode>
                  <c:ptCount val="16"/>
                  <c:pt idx="0">
                    <c:v>0.02</c:v>
                  </c:pt>
                  <c:pt idx="1">
                    <c:v>0.02</c:v>
                  </c:pt>
                  <c:pt idx="2">
                    <c:v>0.02</c:v>
                  </c:pt>
                  <c:pt idx="3">
                    <c:v>0.02</c:v>
                  </c:pt>
                  <c:pt idx="4">
                    <c:v>0.02</c:v>
                  </c:pt>
                  <c:pt idx="5">
                    <c:v>0.02</c:v>
                  </c:pt>
                  <c:pt idx="6">
                    <c:v>0.02</c:v>
                  </c:pt>
                  <c:pt idx="7">
                    <c:v>0.02</c:v>
                  </c:pt>
                  <c:pt idx="8">
                    <c:v>0.02</c:v>
                  </c:pt>
                  <c:pt idx="9">
                    <c:v>0.03</c:v>
                  </c:pt>
                  <c:pt idx="10">
                    <c:v>0.03</c:v>
                  </c:pt>
                  <c:pt idx="11">
                    <c:v>0.03</c:v>
                  </c:pt>
                  <c:pt idx="12">
                    <c:v>0.03</c:v>
                  </c:pt>
                  <c:pt idx="13">
                    <c:v>0.03</c:v>
                  </c:pt>
                  <c:pt idx="14">
                    <c:v>0.04</c:v>
                  </c:pt>
                  <c:pt idx="15">
                    <c:v>0.06</c:v>
                  </c:pt>
                </c:numCache>
              </c:numRef>
            </c:plus>
            <c:minus>
              <c:numRef>
                <c:f>Sheet1!$H$2:$H$17</c:f>
                <c:numCache>
                  <c:formatCode>General</c:formatCode>
                  <c:ptCount val="16"/>
                  <c:pt idx="0">
                    <c:v>0.02</c:v>
                  </c:pt>
                  <c:pt idx="1">
                    <c:v>0.02</c:v>
                  </c:pt>
                  <c:pt idx="2">
                    <c:v>0.02</c:v>
                  </c:pt>
                  <c:pt idx="3">
                    <c:v>0.02</c:v>
                  </c:pt>
                  <c:pt idx="4">
                    <c:v>0.02</c:v>
                  </c:pt>
                  <c:pt idx="5">
                    <c:v>0.02</c:v>
                  </c:pt>
                  <c:pt idx="6">
                    <c:v>0.02</c:v>
                  </c:pt>
                  <c:pt idx="7">
                    <c:v>0.02</c:v>
                  </c:pt>
                  <c:pt idx="8">
                    <c:v>0.02</c:v>
                  </c:pt>
                  <c:pt idx="9">
                    <c:v>0.03</c:v>
                  </c:pt>
                  <c:pt idx="10">
                    <c:v>0.03</c:v>
                  </c:pt>
                  <c:pt idx="11">
                    <c:v>0.03</c:v>
                  </c:pt>
                  <c:pt idx="12">
                    <c:v>0.03</c:v>
                  </c:pt>
                  <c:pt idx="13">
                    <c:v>0.03</c:v>
                  </c:pt>
                  <c:pt idx="14">
                    <c:v>0.04</c:v>
                  </c:pt>
                  <c:pt idx="15">
                    <c:v>0.06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.0"/>
          </c:errBars>
          <c:xVal>
            <c:numRef>
              <c:f>Sheet1!$A$2:$A$17</c:f>
              <c:numCache>
                <c:formatCode>General</c:formatCode>
                <c:ptCount val="16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40.0</c:v>
                </c:pt>
                <c:pt idx="4">
                  <c:v>52.0</c:v>
                </c:pt>
                <c:pt idx="5">
                  <c:v>66.0</c:v>
                </c:pt>
                <c:pt idx="6">
                  <c:v>80.0</c:v>
                </c:pt>
                <c:pt idx="7">
                  <c:v>94.0</c:v>
                </c:pt>
                <c:pt idx="8">
                  <c:v>108.0</c:v>
                </c:pt>
                <c:pt idx="9">
                  <c:v>122.0</c:v>
                </c:pt>
                <c:pt idx="10">
                  <c:v>136.0</c:v>
                </c:pt>
                <c:pt idx="11">
                  <c:v>150.0</c:v>
                </c:pt>
                <c:pt idx="12">
                  <c:v>164.0</c:v>
                </c:pt>
                <c:pt idx="13">
                  <c:v>178.0</c:v>
                </c:pt>
                <c:pt idx="14">
                  <c:v>192.0</c:v>
                </c:pt>
                <c:pt idx="15">
                  <c:v>206.0</c:v>
                </c:pt>
              </c:numCache>
            </c:numRef>
          </c:xVal>
          <c:yVal>
            <c:numRef>
              <c:f>Sheet1!$C$2:$C$17</c:f>
              <c:numCache>
                <c:formatCode>General</c:formatCode>
                <c:ptCount val="16"/>
                <c:pt idx="0">
                  <c:v>8.08</c:v>
                </c:pt>
                <c:pt idx="1">
                  <c:v>7.430000000000001</c:v>
                </c:pt>
                <c:pt idx="2">
                  <c:v>7.470000000000001</c:v>
                </c:pt>
                <c:pt idx="3">
                  <c:v>7.54</c:v>
                </c:pt>
                <c:pt idx="4">
                  <c:v>7.54</c:v>
                </c:pt>
                <c:pt idx="5">
                  <c:v>7.58</c:v>
                </c:pt>
                <c:pt idx="6">
                  <c:v>7.56</c:v>
                </c:pt>
                <c:pt idx="7">
                  <c:v>7.57</c:v>
                </c:pt>
                <c:pt idx="8">
                  <c:v>7.609999999999998</c:v>
                </c:pt>
                <c:pt idx="9">
                  <c:v>7.68</c:v>
                </c:pt>
                <c:pt idx="10">
                  <c:v>7.68</c:v>
                </c:pt>
                <c:pt idx="11">
                  <c:v>7.73</c:v>
                </c:pt>
                <c:pt idx="12">
                  <c:v>7.79</c:v>
                </c:pt>
                <c:pt idx="13" formatCode="0.00">
                  <c:v>7.8</c:v>
                </c:pt>
                <c:pt idx="14">
                  <c:v>7.84</c:v>
                </c:pt>
                <c:pt idx="15">
                  <c:v>7.930000000000001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23D-47AD-8EDE-72954D6F84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Empagliflozin 25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Sheet1!$I$2:$I$17</c:f>
                <c:numCache>
                  <c:formatCode>General</c:formatCode>
                  <c:ptCount val="16"/>
                  <c:pt idx="0">
                    <c:v>0.02</c:v>
                  </c:pt>
                  <c:pt idx="1">
                    <c:v>0.02</c:v>
                  </c:pt>
                  <c:pt idx="2">
                    <c:v>0.02</c:v>
                  </c:pt>
                  <c:pt idx="3">
                    <c:v>0.02</c:v>
                  </c:pt>
                  <c:pt idx="4">
                    <c:v>0.02</c:v>
                  </c:pt>
                  <c:pt idx="5">
                    <c:v>0.02</c:v>
                  </c:pt>
                  <c:pt idx="6">
                    <c:v>0.02</c:v>
                  </c:pt>
                  <c:pt idx="7">
                    <c:v>0.02</c:v>
                  </c:pt>
                  <c:pt idx="8">
                    <c:v>0.02</c:v>
                  </c:pt>
                  <c:pt idx="9">
                    <c:v>0.03</c:v>
                  </c:pt>
                  <c:pt idx="10">
                    <c:v>0.03</c:v>
                  </c:pt>
                  <c:pt idx="11">
                    <c:v>0.03</c:v>
                  </c:pt>
                  <c:pt idx="12">
                    <c:v>0.03</c:v>
                  </c:pt>
                  <c:pt idx="13">
                    <c:v>0.03</c:v>
                  </c:pt>
                  <c:pt idx="14">
                    <c:v>0.04</c:v>
                  </c:pt>
                  <c:pt idx="15">
                    <c:v>0.05</c:v>
                  </c:pt>
                </c:numCache>
              </c:numRef>
            </c:plus>
            <c:minus>
              <c:numRef>
                <c:f>Sheet1!$I$2:$I$17</c:f>
                <c:numCache>
                  <c:formatCode>General</c:formatCode>
                  <c:ptCount val="16"/>
                  <c:pt idx="0">
                    <c:v>0.02</c:v>
                  </c:pt>
                  <c:pt idx="1">
                    <c:v>0.02</c:v>
                  </c:pt>
                  <c:pt idx="2">
                    <c:v>0.02</c:v>
                  </c:pt>
                  <c:pt idx="3">
                    <c:v>0.02</c:v>
                  </c:pt>
                  <c:pt idx="4">
                    <c:v>0.02</c:v>
                  </c:pt>
                  <c:pt idx="5">
                    <c:v>0.02</c:v>
                  </c:pt>
                  <c:pt idx="6">
                    <c:v>0.02</c:v>
                  </c:pt>
                  <c:pt idx="7">
                    <c:v>0.02</c:v>
                  </c:pt>
                  <c:pt idx="8">
                    <c:v>0.02</c:v>
                  </c:pt>
                  <c:pt idx="9">
                    <c:v>0.03</c:v>
                  </c:pt>
                  <c:pt idx="10">
                    <c:v>0.03</c:v>
                  </c:pt>
                  <c:pt idx="11">
                    <c:v>0.03</c:v>
                  </c:pt>
                  <c:pt idx="12">
                    <c:v>0.03</c:v>
                  </c:pt>
                  <c:pt idx="13">
                    <c:v>0.03</c:v>
                  </c:pt>
                  <c:pt idx="14">
                    <c:v>0.04</c:v>
                  </c:pt>
                  <c:pt idx="15">
                    <c:v>0.05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.0"/>
          </c:errBars>
          <c:xVal>
            <c:numRef>
              <c:f>Sheet1!$A$2:$A$17</c:f>
              <c:numCache>
                <c:formatCode>General</c:formatCode>
                <c:ptCount val="16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40.0</c:v>
                </c:pt>
                <c:pt idx="4">
                  <c:v>52.0</c:v>
                </c:pt>
                <c:pt idx="5">
                  <c:v>66.0</c:v>
                </c:pt>
                <c:pt idx="6">
                  <c:v>80.0</c:v>
                </c:pt>
                <c:pt idx="7">
                  <c:v>94.0</c:v>
                </c:pt>
                <c:pt idx="8">
                  <c:v>108.0</c:v>
                </c:pt>
                <c:pt idx="9">
                  <c:v>122.0</c:v>
                </c:pt>
                <c:pt idx="10">
                  <c:v>136.0</c:v>
                </c:pt>
                <c:pt idx="11">
                  <c:v>150.0</c:v>
                </c:pt>
                <c:pt idx="12">
                  <c:v>164.0</c:v>
                </c:pt>
                <c:pt idx="13">
                  <c:v>178.0</c:v>
                </c:pt>
                <c:pt idx="14">
                  <c:v>192.0</c:v>
                </c:pt>
                <c:pt idx="15">
                  <c:v>206.0</c:v>
                </c:pt>
              </c:numCache>
            </c:numRef>
          </c:xVal>
          <c:yVal>
            <c:numRef>
              <c:f>Sheet1!$D$2:$D$17</c:f>
              <c:numCache>
                <c:formatCode>General</c:formatCode>
                <c:ptCount val="16"/>
                <c:pt idx="0">
                  <c:v>8.07</c:v>
                </c:pt>
                <c:pt idx="1">
                  <c:v>7.37</c:v>
                </c:pt>
                <c:pt idx="2">
                  <c:v>7.4</c:v>
                </c:pt>
                <c:pt idx="3">
                  <c:v>7.41</c:v>
                </c:pt>
                <c:pt idx="4">
                  <c:v>7.44</c:v>
                </c:pt>
                <c:pt idx="5">
                  <c:v>7.48</c:v>
                </c:pt>
                <c:pt idx="6">
                  <c:v>7.5</c:v>
                </c:pt>
                <c:pt idx="7">
                  <c:v>7.52</c:v>
                </c:pt>
                <c:pt idx="8">
                  <c:v>7.54</c:v>
                </c:pt>
                <c:pt idx="9">
                  <c:v>7.58</c:v>
                </c:pt>
                <c:pt idx="10">
                  <c:v>7.619999999999997</c:v>
                </c:pt>
                <c:pt idx="11">
                  <c:v>7.63</c:v>
                </c:pt>
                <c:pt idx="12">
                  <c:v>7.68</c:v>
                </c:pt>
                <c:pt idx="13">
                  <c:v>7.689999999999999</c:v>
                </c:pt>
                <c:pt idx="14">
                  <c:v>7.75</c:v>
                </c:pt>
                <c:pt idx="15">
                  <c:v>7.81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23D-47AD-8EDE-72954D6F8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05118656"/>
        <c:axId val="-1372039408"/>
      </c:scatterChart>
      <c:valAx>
        <c:axId val="-1605118656"/>
        <c:scaling>
          <c:orientation val="minMax"/>
          <c:max val="220.0"/>
          <c:min val="0.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5A5A5A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>
                    <a:solidFill>
                      <a:srgbClr val="5A5A5A"/>
                    </a:solidFill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48457646916329"/>
              <c:y val="0.90661877921363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one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372039408"/>
        <c:crosses val="autoZero"/>
        <c:crossBetween val="midCat"/>
        <c:majorUnit val="20.0"/>
      </c:valAx>
      <c:valAx>
        <c:axId val="-1372039408"/>
        <c:scaling>
          <c:orientation val="minMax"/>
          <c:max val="9.0"/>
          <c:min val="6.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5A5A5A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>
                    <a:solidFill>
                      <a:srgbClr val="5A5A5A"/>
                    </a:solidFill>
                  </a:rPr>
                  <a:t>Adjusted mean (SE) HbA1c (%)</a:t>
                </a:r>
              </a:p>
            </c:rich>
          </c:tx>
          <c:layout>
            <c:manualLayout>
              <c:xMode val="edge"/>
              <c:yMode val="edge"/>
              <c:x val="0.00947610660790526"/>
              <c:y val="0.16559962423242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5A5A5A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605118656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3514306401"/>
          <c:y val="0.12140912840253"/>
          <c:w val="0.742600416779075"/>
          <c:h val="0.70011410503161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2"/>
              </a:solidFill>
              <a:ln w="19050">
                <a:solidFill>
                  <a:schemeClr val="tx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Sheet1!$G$2:$G$8</c:f>
                <c:numCache>
                  <c:formatCode>General</c:formatCode>
                  <c:ptCount val="7"/>
                  <c:pt idx="0">
                    <c:v>0.4</c:v>
                  </c:pt>
                  <c:pt idx="1">
                    <c:v>0.06</c:v>
                  </c:pt>
                  <c:pt idx="2">
                    <c:v>0.07</c:v>
                  </c:pt>
                  <c:pt idx="3">
                    <c:v>0.09</c:v>
                  </c:pt>
                  <c:pt idx="4">
                    <c:v>0.11</c:v>
                  </c:pt>
                  <c:pt idx="5">
                    <c:v>0.13</c:v>
                  </c:pt>
                  <c:pt idx="6">
                    <c:v>0.23</c:v>
                  </c:pt>
                </c:numCache>
              </c:numRef>
            </c:plus>
            <c:minus>
              <c:numRef>
                <c:f>Sheet1!$G$2:$G$8</c:f>
                <c:numCache>
                  <c:formatCode>General</c:formatCode>
                  <c:ptCount val="7"/>
                  <c:pt idx="0">
                    <c:v>0.4</c:v>
                  </c:pt>
                  <c:pt idx="1">
                    <c:v>0.06</c:v>
                  </c:pt>
                  <c:pt idx="2">
                    <c:v>0.07</c:v>
                  </c:pt>
                  <c:pt idx="3">
                    <c:v>0.09</c:v>
                  </c:pt>
                  <c:pt idx="4">
                    <c:v>0.11</c:v>
                  </c:pt>
                  <c:pt idx="5">
                    <c:v>0.13</c:v>
                  </c:pt>
                  <c:pt idx="6">
                    <c:v>0.23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Sheet1!$A$2:$A$8</c:f>
              <c:numCache>
                <c:formatCode>0</c:formatCode>
                <c:ptCount val="7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52.0</c:v>
                </c:pt>
                <c:pt idx="4">
                  <c:v>108.0</c:v>
                </c:pt>
                <c:pt idx="5">
                  <c:v>164.0</c:v>
                </c:pt>
                <c:pt idx="6">
                  <c:v>220.0</c:v>
                </c:pt>
              </c:numCache>
            </c:numRef>
          </c:xVal>
          <c:yVal>
            <c:numRef>
              <c:f>Sheet1!$B$2:$B$8</c:f>
              <c:numCache>
                <c:formatCode>0.00</c:formatCode>
                <c:ptCount val="7"/>
                <c:pt idx="0">
                  <c:v>86.67999999999998</c:v>
                </c:pt>
                <c:pt idx="1">
                  <c:v>86.02</c:v>
                </c:pt>
                <c:pt idx="2">
                  <c:v>86.0</c:v>
                </c:pt>
                <c:pt idx="3">
                  <c:v>85.87</c:v>
                </c:pt>
                <c:pt idx="4">
                  <c:v>85.82</c:v>
                </c:pt>
                <c:pt idx="5">
                  <c:v>85.45</c:v>
                </c:pt>
                <c:pt idx="6">
                  <c:v>85.16999999999998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232-442B-98DA-15CE8116FE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Empagliflozin 10 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Sheet1!$H$2:$H$8</c:f>
                <c:numCache>
                  <c:formatCode>General</c:formatCode>
                  <c:ptCount val="7"/>
                  <c:pt idx="0">
                    <c:v>0.39</c:v>
                  </c:pt>
                  <c:pt idx="1">
                    <c:v>0.06</c:v>
                  </c:pt>
                  <c:pt idx="2">
                    <c:v>0.07</c:v>
                  </c:pt>
                  <c:pt idx="3">
                    <c:v>0.09</c:v>
                  </c:pt>
                  <c:pt idx="4">
                    <c:v>0.11</c:v>
                  </c:pt>
                  <c:pt idx="5">
                    <c:v>0.13</c:v>
                  </c:pt>
                  <c:pt idx="6">
                    <c:v>0.22</c:v>
                  </c:pt>
                </c:numCache>
              </c:numRef>
            </c:plus>
            <c:minus>
              <c:numRef>
                <c:f>Sheet1!$H$2:$H$8</c:f>
                <c:numCache>
                  <c:formatCode>General</c:formatCode>
                  <c:ptCount val="7"/>
                  <c:pt idx="0">
                    <c:v>0.39</c:v>
                  </c:pt>
                  <c:pt idx="1">
                    <c:v>0.06</c:v>
                  </c:pt>
                  <c:pt idx="2">
                    <c:v>0.07</c:v>
                  </c:pt>
                  <c:pt idx="3">
                    <c:v>0.09</c:v>
                  </c:pt>
                  <c:pt idx="4">
                    <c:v>0.11</c:v>
                  </c:pt>
                  <c:pt idx="5">
                    <c:v>0.13</c:v>
                  </c:pt>
                  <c:pt idx="6">
                    <c:v>0.22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Sheet1!$A$2:$A$8</c:f>
              <c:numCache>
                <c:formatCode>0</c:formatCode>
                <c:ptCount val="7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52.0</c:v>
                </c:pt>
                <c:pt idx="4">
                  <c:v>108.0</c:v>
                </c:pt>
                <c:pt idx="5">
                  <c:v>164.0</c:v>
                </c:pt>
                <c:pt idx="6">
                  <c:v>220.0</c:v>
                </c:pt>
              </c:numCache>
            </c:numRef>
          </c:xVal>
          <c:yVal>
            <c:numRef>
              <c:f>Sheet1!$C$2:$C$8</c:f>
              <c:numCache>
                <c:formatCode>0.00</c:formatCode>
                <c:ptCount val="7"/>
                <c:pt idx="0">
                  <c:v>85.97</c:v>
                </c:pt>
                <c:pt idx="1">
                  <c:v>84.81</c:v>
                </c:pt>
                <c:pt idx="2">
                  <c:v>84.19</c:v>
                </c:pt>
                <c:pt idx="3">
                  <c:v>84.15</c:v>
                </c:pt>
                <c:pt idx="4">
                  <c:v>84.01</c:v>
                </c:pt>
                <c:pt idx="5">
                  <c:v>83.85</c:v>
                </c:pt>
                <c:pt idx="6">
                  <c:v>84.14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232-442B-98DA-15CE8116FE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Empagliflozin 25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19050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Sheet1!$I$2:$I$8</c:f>
                <c:numCache>
                  <c:formatCode>General</c:formatCode>
                  <c:ptCount val="7"/>
                  <c:pt idx="0">
                    <c:v>0.4</c:v>
                  </c:pt>
                  <c:pt idx="1">
                    <c:v>0.06</c:v>
                  </c:pt>
                  <c:pt idx="2">
                    <c:v>0.07</c:v>
                  </c:pt>
                  <c:pt idx="3">
                    <c:v>0.09</c:v>
                  </c:pt>
                  <c:pt idx="4">
                    <c:v>0.11</c:v>
                  </c:pt>
                  <c:pt idx="5">
                    <c:v>0.13</c:v>
                  </c:pt>
                  <c:pt idx="6">
                    <c:v>0.21</c:v>
                  </c:pt>
                </c:numCache>
              </c:numRef>
            </c:plus>
            <c:minus>
              <c:numRef>
                <c:f>Sheet1!$I$2:$I$8</c:f>
                <c:numCache>
                  <c:formatCode>General</c:formatCode>
                  <c:ptCount val="7"/>
                  <c:pt idx="0">
                    <c:v>0.4</c:v>
                  </c:pt>
                  <c:pt idx="1">
                    <c:v>0.06</c:v>
                  </c:pt>
                  <c:pt idx="2">
                    <c:v>0.07</c:v>
                  </c:pt>
                  <c:pt idx="3">
                    <c:v>0.09</c:v>
                  </c:pt>
                  <c:pt idx="4">
                    <c:v>0.11</c:v>
                  </c:pt>
                  <c:pt idx="5">
                    <c:v>0.13</c:v>
                  </c:pt>
                  <c:pt idx="6">
                    <c:v>0.21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Sheet1!$A$2:$A$8</c:f>
              <c:numCache>
                <c:formatCode>0</c:formatCode>
                <c:ptCount val="7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52.0</c:v>
                </c:pt>
                <c:pt idx="4">
                  <c:v>108.0</c:v>
                </c:pt>
                <c:pt idx="5">
                  <c:v>164.0</c:v>
                </c:pt>
                <c:pt idx="6">
                  <c:v>220.0</c:v>
                </c:pt>
              </c:numCache>
            </c:numRef>
          </c:xVal>
          <c:yVal>
            <c:numRef>
              <c:f>Sheet1!$D$2:$D$8</c:f>
              <c:numCache>
                <c:formatCode>0.00</c:formatCode>
                <c:ptCount val="7"/>
                <c:pt idx="0">
                  <c:v>86.53</c:v>
                </c:pt>
                <c:pt idx="1">
                  <c:v>84.52</c:v>
                </c:pt>
                <c:pt idx="2">
                  <c:v>83.99000000000002</c:v>
                </c:pt>
                <c:pt idx="3">
                  <c:v>83.7</c:v>
                </c:pt>
                <c:pt idx="4">
                  <c:v>83.48</c:v>
                </c:pt>
                <c:pt idx="5">
                  <c:v>83.48</c:v>
                </c:pt>
                <c:pt idx="6">
                  <c:v>83.77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232-442B-98DA-15CE8116F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32462192"/>
        <c:axId val="-1632061648"/>
      </c:scatterChart>
      <c:valAx>
        <c:axId val="-1632462192"/>
        <c:scaling>
          <c:orientation val="minMax"/>
          <c:max val="22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5A5A5A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rgbClr val="5A5A5A"/>
                    </a:solidFill>
                    <a:latin typeface="+mn-lt"/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56616910039619"/>
              <c:y val="0.90591054898726"/>
            </c:manualLayout>
          </c:layout>
          <c:overlay val="0"/>
        </c:title>
        <c:numFmt formatCode="0" sourceLinked="1"/>
        <c:majorTickMark val="none"/>
        <c:minorTickMark val="none"/>
        <c:tickLblPos val="none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-1632061648"/>
        <c:crosses val="autoZero"/>
        <c:crossBetween val="midCat"/>
        <c:majorUnit val="20.0"/>
      </c:valAx>
      <c:valAx>
        <c:axId val="-1632061648"/>
        <c:scaling>
          <c:orientation val="minMax"/>
          <c:max val="90.0"/>
          <c:min val="8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5A5A5A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rgbClr val="5A5A5A"/>
                    </a:solidFill>
                    <a:latin typeface="+mn-lt"/>
                  </a:rPr>
                  <a:t>Adjusted mean (SE) weight (kg)</a:t>
                </a:r>
              </a:p>
            </c:rich>
          </c:tx>
          <c:layout>
            <c:manualLayout>
              <c:xMode val="edge"/>
              <c:yMode val="edge"/>
              <c:x val="0.0170225811789472"/>
              <c:y val="0.1626897167995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 sz="1400">
                <a:solidFill>
                  <a:srgbClr val="5A5A5A"/>
                </a:solidFill>
                <a:latin typeface="+mn-lt"/>
              </a:defRPr>
            </a:pPr>
            <a:endParaRPr lang="en-US"/>
          </a:p>
        </c:txPr>
        <c:crossAx val="-1632462192"/>
        <c:crosses val="autoZero"/>
        <c:crossBetween val="midCat"/>
        <c:majorUnit val="2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3514306401"/>
          <c:y val="0.12140912840253"/>
          <c:w val="0.742600416779075"/>
          <c:h val="0.70011410503161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2"/>
              </a:solidFill>
              <a:ln w="19050">
                <a:solidFill>
                  <a:schemeClr val="tx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Sheet1!$G$2:$G$8</c:f>
                <c:numCache>
                  <c:formatCode>General</c:formatCode>
                  <c:ptCount val="7"/>
                  <c:pt idx="0">
                    <c:v>0.3</c:v>
                  </c:pt>
                  <c:pt idx="1">
                    <c:v>0.1</c:v>
                  </c:pt>
                  <c:pt idx="2">
                    <c:v>0.1</c:v>
                  </c:pt>
                  <c:pt idx="3">
                    <c:v>0.1</c:v>
                  </c:pt>
                  <c:pt idx="4">
                    <c:v>0.1</c:v>
                  </c:pt>
                  <c:pt idx="5">
                    <c:v>0.2</c:v>
                  </c:pt>
                  <c:pt idx="6">
                    <c:v>0.3</c:v>
                  </c:pt>
                </c:numCache>
              </c:numRef>
            </c:plus>
            <c:minus>
              <c:numRef>
                <c:f>Sheet1!$G$2:$G$8</c:f>
                <c:numCache>
                  <c:formatCode>General</c:formatCode>
                  <c:ptCount val="7"/>
                  <c:pt idx="0">
                    <c:v>0.3</c:v>
                  </c:pt>
                  <c:pt idx="1">
                    <c:v>0.1</c:v>
                  </c:pt>
                  <c:pt idx="2">
                    <c:v>0.1</c:v>
                  </c:pt>
                  <c:pt idx="3">
                    <c:v>0.1</c:v>
                  </c:pt>
                  <c:pt idx="4">
                    <c:v>0.1</c:v>
                  </c:pt>
                  <c:pt idx="5">
                    <c:v>0.2</c:v>
                  </c:pt>
                  <c:pt idx="6">
                    <c:v>0.3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Sheet1!$A$2:$A$8</c:f>
              <c:numCache>
                <c:formatCode>0</c:formatCode>
                <c:ptCount val="7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52.0</c:v>
                </c:pt>
                <c:pt idx="4">
                  <c:v>108.0</c:v>
                </c:pt>
                <c:pt idx="5">
                  <c:v>164.0</c:v>
                </c:pt>
                <c:pt idx="6">
                  <c:v>220.0</c:v>
                </c:pt>
              </c:numCache>
            </c:numRef>
          </c:xVal>
          <c:yVal>
            <c:numRef>
              <c:f>Sheet1!$B$2:$B$10</c:f>
              <c:numCache>
                <c:formatCode>0.00</c:formatCode>
                <c:ptCount val="9"/>
                <c:pt idx="0">
                  <c:v>105.0</c:v>
                </c:pt>
                <c:pt idx="1">
                  <c:v>104.7</c:v>
                </c:pt>
                <c:pt idx="2">
                  <c:v>104.6</c:v>
                </c:pt>
                <c:pt idx="3">
                  <c:v>104.8</c:v>
                </c:pt>
                <c:pt idx="4">
                  <c:v>104.9</c:v>
                </c:pt>
                <c:pt idx="5">
                  <c:v>104.7</c:v>
                </c:pt>
                <c:pt idx="6">
                  <c:v>105.1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11D-4EE0-84BA-EEF6008F8F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Empagliflozin 10 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Sheet1!$H$2:$H$8</c:f>
                <c:numCache>
                  <c:formatCode>General</c:formatCode>
                  <c:ptCount val="7"/>
                  <c:pt idx="0">
                    <c:v>0.3</c:v>
                  </c:pt>
                  <c:pt idx="1">
                    <c:v>0.1</c:v>
                  </c:pt>
                  <c:pt idx="2">
                    <c:v>0.1</c:v>
                  </c:pt>
                  <c:pt idx="3">
                    <c:v>0.1</c:v>
                  </c:pt>
                  <c:pt idx="4">
                    <c:v>0.1</c:v>
                  </c:pt>
                  <c:pt idx="5">
                    <c:v>0.2</c:v>
                  </c:pt>
                  <c:pt idx="6">
                    <c:v>0.2</c:v>
                  </c:pt>
                </c:numCache>
              </c:numRef>
            </c:plus>
            <c:minus>
              <c:numRef>
                <c:f>Sheet1!$H$2:$H$8</c:f>
                <c:numCache>
                  <c:formatCode>General</c:formatCode>
                  <c:ptCount val="7"/>
                  <c:pt idx="0">
                    <c:v>0.3</c:v>
                  </c:pt>
                  <c:pt idx="1">
                    <c:v>0.1</c:v>
                  </c:pt>
                  <c:pt idx="2">
                    <c:v>0.1</c:v>
                  </c:pt>
                  <c:pt idx="3">
                    <c:v>0.1</c:v>
                  </c:pt>
                  <c:pt idx="4">
                    <c:v>0.1</c:v>
                  </c:pt>
                  <c:pt idx="5">
                    <c:v>0.2</c:v>
                  </c:pt>
                  <c:pt idx="6">
                    <c:v>0.2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Sheet1!$A$2:$A$8</c:f>
              <c:numCache>
                <c:formatCode>0</c:formatCode>
                <c:ptCount val="7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52.0</c:v>
                </c:pt>
                <c:pt idx="4">
                  <c:v>108.0</c:v>
                </c:pt>
                <c:pt idx="5">
                  <c:v>164.0</c:v>
                </c:pt>
                <c:pt idx="6">
                  <c:v>220.0</c:v>
                </c:pt>
              </c:numCache>
            </c:numRef>
          </c:xVal>
          <c:yVal>
            <c:numRef>
              <c:f>Sheet1!$C$2:$C$10</c:f>
              <c:numCache>
                <c:formatCode>0.00</c:formatCode>
                <c:ptCount val="9"/>
                <c:pt idx="0">
                  <c:v>104.8</c:v>
                </c:pt>
                <c:pt idx="1">
                  <c:v>103.7</c:v>
                </c:pt>
                <c:pt idx="2">
                  <c:v>103.2</c:v>
                </c:pt>
                <c:pt idx="3">
                  <c:v>103.4</c:v>
                </c:pt>
                <c:pt idx="4">
                  <c:v>103.2</c:v>
                </c:pt>
                <c:pt idx="5">
                  <c:v>103.2</c:v>
                </c:pt>
                <c:pt idx="6">
                  <c:v>103.7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11D-4EE0-84BA-EEF6008F8F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Empagliflozin 25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19050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Sheet1!$I$2:$I$8</c:f>
                <c:numCache>
                  <c:formatCode>General</c:formatCode>
                  <c:ptCount val="7"/>
                  <c:pt idx="0">
                    <c:v>0.3</c:v>
                  </c:pt>
                  <c:pt idx="1">
                    <c:v>0.1</c:v>
                  </c:pt>
                  <c:pt idx="2">
                    <c:v>0.1</c:v>
                  </c:pt>
                  <c:pt idx="3">
                    <c:v>0.1</c:v>
                  </c:pt>
                  <c:pt idx="4">
                    <c:v>0.1</c:v>
                  </c:pt>
                  <c:pt idx="5">
                    <c:v>0.2</c:v>
                  </c:pt>
                  <c:pt idx="6">
                    <c:v>0.2</c:v>
                  </c:pt>
                </c:numCache>
              </c:numRef>
            </c:plus>
            <c:minus>
              <c:numRef>
                <c:f>Sheet1!$I$2:$I$8</c:f>
                <c:numCache>
                  <c:formatCode>General</c:formatCode>
                  <c:ptCount val="7"/>
                  <c:pt idx="0">
                    <c:v>0.3</c:v>
                  </c:pt>
                  <c:pt idx="1">
                    <c:v>0.1</c:v>
                  </c:pt>
                  <c:pt idx="2">
                    <c:v>0.1</c:v>
                  </c:pt>
                  <c:pt idx="3">
                    <c:v>0.1</c:v>
                  </c:pt>
                  <c:pt idx="4">
                    <c:v>0.1</c:v>
                  </c:pt>
                  <c:pt idx="5">
                    <c:v>0.2</c:v>
                  </c:pt>
                  <c:pt idx="6">
                    <c:v>0.2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Sheet1!$A$2:$A$8</c:f>
              <c:numCache>
                <c:formatCode>0</c:formatCode>
                <c:ptCount val="7"/>
                <c:pt idx="0">
                  <c:v>0.0</c:v>
                </c:pt>
                <c:pt idx="1">
                  <c:v>12.0</c:v>
                </c:pt>
                <c:pt idx="2">
                  <c:v>28.0</c:v>
                </c:pt>
                <c:pt idx="3">
                  <c:v>52.0</c:v>
                </c:pt>
                <c:pt idx="4">
                  <c:v>108.0</c:v>
                </c:pt>
                <c:pt idx="5">
                  <c:v>164.0</c:v>
                </c:pt>
                <c:pt idx="6">
                  <c:v>220.0</c:v>
                </c:pt>
              </c:numCache>
            </c:numRef>
          </c:xVal>
          <c:yVal>
            <c:numRef>
              <c:f>Sheet1!$D$2:$D$10</c:f>
              <c:numCache>
                <c:formatCode>0.00</c:formatCode>
                <c:ptCount val="9"/>
                <c:pt idx="0">
                  <c:v>104.8</c:v>
                </c:pt>
                <c:pt idx="1">
                  <c:v>103.6</c:v>
                </c:pt>
                <c:pt idx="2">
                  <c:v>103.2</c:v>
                </c:pt>
                <c:pt idx="3">
                  <c:v>103.2</c:v>
                </c:pt>
                <c:pt idx="4">
                  <c:v>103.1</c:v>
                </c:pt>
                <c:pt idx="5">
                  <c:v>103.1</c:v>
                </c:pt>
                <c:pt idx="6">
                  <c:v>103.7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11D-4EE0-84BA-EEF6008F8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31888272"/>
        <c:axId val="-1631893568"/>
      </c:scatterChart>
      <c:valAx>
        <c:axId val="-1631888272"/>
        <c:scaling>
          <c:orientation val="minMax"/>
          <c:max val="22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rgbClr val="5A5A5A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rgbClr val="5A5A5A"/>
                    </a:solidFill>
                    <a:latin typeface="+mn-lt"/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56616910039619"/>
              <c:y val="0.90591054898726"/>
            </c:manualLayout>
          </c:layout>
          <c:overlay val="0"/>
        </c:title>
        <c:numFmt formatCode="0" sourceLinked="1"/>
        <c:majorTickMark val="none"/>
        <c:minorTickMark val="none"/>
        <c:tickLblPos val="none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-1631893568"/>
        <c:crosses val="autoZero"/>
        <c:crossBetween val="midCat"/>
        <c:majorUnit val="20.0"/>
      </c:valAx>
      <c:valAx>
        <c:axId val="-1631893568"/>
        <c:scaling>
          <c:orientation val="minMax"/>
          <c:max val="107.0"/>
          <c:min val="10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5A5A5A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rgbClr val="5A5A5A"/>
                    </a:solidFill>
                    <a:latin typeface="+mn-lt"/>
                  </a:rPr>
                  <a:t>Adjusted</a:t>
                </a:r>
                <a:r>
                  <a:rPr lang="en-GB" sz="1400" baseline="0" dirty="0">
                    <a:solidFill>
                      <a:srgbClr val="5A5A5A"/>
                    </a:solidFill>
                    <a:latin typeface="+mn-lt"/>
                  </a:rPr>
                  <a:t> m</a:t>
                </a:r>
                <a:r>
                  <a:rPr lang="en-GB" sz="1400" dirty="0">
                    <a:solidFill>
                      <a:srgbClr val="5A5A5A"/>
                    </a:solidFill>
                    <a:latin typeface="+mn-lt"/>
                  </a:rPr>
                  <a:t>ean (SE) waist circumference (cm)</a:t>
                </a:r>
              </a:p>
            </c:rich>
          </c:tx>
          <c:layout>
            <c:manualLayout>
              <c:xMode val="edge"/>
              <c:yMode val="edge"/>
              <c:x val="0.0"/>
              <c:y val="0.21506805059114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 sz="1400">
                <a:solidFill>
                  <a:srgbClr val="5A5A5A"/>
                </a:solidFill>
                <a:latin typeface="+mn-lt"/>
              </a:defRPr>
            </a:pPr>
            <a:endParaRPr lang="en-US"/>
          </a:p>
        </c:txPr>
        <c:crossAx val="-1631888272"/>
        <c:crosses val="autoZero"/>
        <c:crossBetween val="midCat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3514306401"/>
          <c:y val="0.12140912840253"/>
          <c:w val="0.742600416779075"/>
          <c:h val="0.70011410503161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2"/>
              </a:solidFill>
              <a:ln w="19050">
                <a:solidFill>
                  <a:schemeClr val="tx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Sheet1!$G$2:$G$20</c:f>
                <c:numCache>
                  <c:formatCode>General</c:formatCode>
                  <c:ptCount val="19"/>
                  <c:pt idx="0">
                    <c:v>0.36</c:v>
                  </c:pt>
                  <c:pt idx="1">
                    <c:v>0.26</c:v>
                  </c:pt>
                  <c:pt idx="2">
                    <c:v>0.28</c:v>
                  </c:pt>
                  <c:pt idx="3">
                    <c:v>0.28</c:v>
                  </c:pt>
                  <c:pt idx="4">
                    <c:v>0.29</c:v>
                  </c:pt>
                  <c:pt idx="5">
                    <c:v>0.29</c:v>
                  </c:pt>
                  <c:pt idx="6">
                    <c:v>0.3</c:v>
                  </c:pt>
                  <c:pt idx="7">
                    <c:v>0.3</c:v>
                  </c:pt>
                  <c:pt idx="8">
                    <c:v>0.31</c:v>
                  </c:pt>
                  <c:pt idx="9">
                    <c:v>0.31</c:v>
                  </c:pt>
                  <c:pt idx="10">
                    <c:v>0.32</c:v>
                  </c:pt>
                  <c:pt idx="11">
                    <c:v>0.33</c:v>
                  </c:pt>
                  <c:pt idx="12">
                    <c:v>0.36</c:v>
                  </c:pt>
                  <c:pt idx="13">
                    <c:v>0.38</c:v>
                  </c:pt>
                  <c:pt idx="14">
                    <c:v>0.39</c:v>
                  </c:pt>
                  <c:pt idx="15">
                    <c:v>0.42</c:v>
                  </c:pt>
                  <c:pt idx="16">
                    <c:v>0.48</c:v>
                  </c:pt>
                  <c:pt idx="17">
                    <c:v>0.61</c:v>
                  </c:pt>
                  <c:pt idx="18">
                    <c:v>0.95</c:v>
                  </c:pt>
                </c:numCache>
              </c:numRef>
            </c:plus>
            <c:minus>
              <c:numRef>
                <c:f>Sheet1!$G$2:$G$20</c:f>
                <c:numCache>
                  <c:formatCode>General</c:formatCode>
                  <c:ptCount val="19"/>
                  <c:pt idx="0">
                    <c:v>0.36</c:v>
                  </c:pt>
                  <c:pt idx="1">
                    <c:v>0.26</c:v>
                  </c:pt>
                  <c:pt idx="2">
                    <c:v>0.28</c:v>
                  </c:pt>
                  <c:pt idx="3">
                    <c:v>0.28</c:v>
                  </c:pt>
                  <c:pt idx="4">
                    <c:v>0.29</c:v>
                  </c:pt>
                  <c:pt idx="5">
                    <c:v>0.29</c:v>
                  </c:pt>
                  <c:pt idx="6">
                    <c:v>0.3</c:v>
                  </c:pt>
                  <c:pt idx="7">
                    <c:v>0.3</c:v>
                  </c:pt>
                  <c:pt idx="8">
                    <c:v>0.31</c:v>
                  </c:pt>
                  <c:pt idx="9">
                    <c:v>0.31</c:v>
                  </c:pt>
                  <c:pt idx="10">
                    <c:v>0.32</c:v>
                  </c:pt>
                  <c:pt idx="11">
                    <c:v>0.33</c:v>
                  </c:pt>
                  <c:pt idx="12">
                    <c:v>0.36</c:v>
                  </c:pt>
                  <c:pt idx="13">
                    <c:v>0.38</c:v>
                  </c:pt>
                  <c:pt idx="14">
                    <c:v>0.39</c:v>
                  </c:pt>
                  <c:pt idx="15">
                    <c:v>0.42</c:v>
                  </c:pt>
                  <c:pt idx="16">
                    <c:v>0.48</c:v>
                  </c:pt>
                  <c:pt idx="17">
                    <c:v>0.61</c:v>
                  </c:pt>
                  <c:pt idx="18">
                    <c:v>0.95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Sheet1!$A$2:$A$20</c:f>
              <c:numCache>
                <c:formatCode>General</c:formatCode>
                <c:ptCount val="19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28.0</c:v>
                </c:pt>
                <c:pt idx="6">
                  <c:v>40.0</c:v>
                </c:pt>
                <c:pt idx="7">
                  <c:v>52.0</c:v>
                </c:pt>
                <c:pt idx="8">
                  <c:v>66.0</c:v>
                </c:pt>
                <c:pt idx="9">
                  <c:v>80.0</c:v>
                </c:pt>
                <c:pt idx="10">
                  <c:v>94.0</c:v>
                </c:pt>
                <c:pt idx="11">
                  <c:v>108.0</c:v>
                </c:pt>
                <c:pt idx="12">
                  <c:v>122.0</c:v>
                </c:pt>
                <c:pt idx="13">
                  <c:v>136.0</c:v>
                </c:pt>
                <c:pt idx="14">
                  <c:v>150.0</c:v>
                </c:pt>
                <c:pt idx="15">
                  <c:v>164.0</c:v>
                </c:pt>
                <c:pt idx="16">
                  <c:v>178.0</c:v>
                </c:pt>
                <c:pt idx="17">
                  <c:v>192.0</c:v>
                </c:pt>
                <c:pt idx="18">
                  <c:v>206.0</c:v>
                </c:pt>
              </c:numCache>
            </c:numRef>
          </c:xVal>
          <c:yVal>
            <c:numRef>
              <c:f>Sheet1!$B$2:$B$20</c:f>
              <c:numCache>
                <c:formatCode>0.00</c:formatCode>
                <c:ptCount val="19"/>
                <c:pt idx="0">
                  <c:v>135.79</c:v>
                </c:pt>
                <c:pt idx="1">
                  <c:v>135.28</c:v>
                </c:pt>
                <c:pt idx="2">
                  <c:v>134.61</c:v>
                </c:pt>
                <c:pt idx="3">
                  <c:v>134.36</c:v>
                </c:pt>
                <c:pt idx="4">
                  <c:v>133.65</c:v>
                </c:pt>
                <c:pt idx="5">
                  <c:v>135.3500000000001</c:v>
                </c:pt>
                <c:pt idx="6">
                  <c:v>134.72</c:v>
                </c:pt>
                <c:pt idx="7">
                  <c:v>134.97</c:v>
                </c:pt>
                <c:pt idx="8">
                  <c:v>134.67</c:v>
                </c:pt>
                <c:pt idx="9">
                  <c:v>135.14</c:v>
                </c:pt>
                <c:pt idx="10">
                  <c:v>134.8</c:v>
                </c:pt>
                <c:pt idx="11">
                  <c:v>135.14</c:v>
                </c:pt>
                <c:pt idx="12">
                  <c:v>135.08</c:v>
                </c:pt>
                <c:pt idx="13">
                  <c:v>135.25</c:v>
                </c:pt>
                <c:pt idx="14">
                  <c:v>135.16</c:v>
                </c:pt>
                <c:pt idx="15">
                  <c:v>134.99</c:v>
                </c:pt>
                <c:pt idx="16">
                  <c:v>135.05</c:v>
                </c:pt>
                <c:pt idx="17">
                  <c:v>136.84</c:v>
                </c:pt>
                <c:pt idx="18">
                  <c:v>136.43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F16-41C1-AC77-C620776BF8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Empagliflozin 10 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Sheet1!$H$2:$H$20</c:f>
                <c:numCache>
                  <c:formatCode>General</c:formatCode>
                  <c:ptCount val="19"/>
                  <c:pt idx="0">
                    <c:v>0.35</c:v>
                  </c:pt>
                  <c:pt idx="1">
                    <c:v>0.26</c:v>
                  </c:pt>
                  <c:pt idx="2">
                    <c:v>0.28</c:v>
                  </c:pt>
                  <c:pt idx="3">
                    <c:v>0.28</c:v>
                  </c:pt>
                  <c:pt idx="4">
                    <c:v>0.28</c:v>
                  </c:pt>
                  <c:pt idx="5">
                    <c:v>0.29</c:v>
                  </c:pt>
                  <c:pt idx="6">
                    <c:v>0.3</c:v>
                  </c:pt>
                  <c:pt idx="7">
                    <c:v>0.3</c:v>
                  </c:pt>
                  <c:pt idx="8">
                    <c:v>0.31</c:v>
                  </c:pt>
                  <c:pt idx="9">
                    <c:v>0.31</c:v>
                  </c:pt>
                  <c:pt idx="10">
                    <c:v>0.32</c:v>
                  </c:pt>
                  <c:pt idx="11">
                    <c:v>0.33</c:v>
                  </c:pt>
                  <c:pt idx="12">
                    <c:v>0.35</c:v>
                  </c:pt>
                  <c:pt idx="13">
                    <c:v>0.37</c:v>
                  </c:pt>
                  <c:pt idx="14">
                    <c:v>0.39</c:v>
                  </c:pt>
                  <c:pt idx="15">
                    <c:v>0.41</c:v>
                  </c:pt>
                  <c:pt idx="16">
                    <c:v>0.47</c:v>
                  </c:pt>
                  <c:pt idx="17">
                    <c:v>0.57</c:v>
                  </c:pt>
                  <c:pt idx="18">
                    <c:v>0.89</c:v>
                  </c:pt>
                </c:numCache>
              </c:numRef>
            </c:plus>
            <c:minus>
              <c:numRef>
                <c:f>Sheet1!$H$2:$H$20</c:f>
                <c:numCache>
                  <c:formatCode>General</c:formatCode>
                  <c:ptCount val="19"/>
                  <c:pt idx="0">
                    <c:v>0.35</c:v>
                  </c:pt>
                  <c:pt idx="1">
                    <c:v>0.26</c:v>
                  </c:pt>
                  <c:pt idx="2">
                    <c:v>0.28</c:v>
                  </c:pt>
                  <c:pt idx="3">
                    <c:v>0.28</c:v>
                  </c:pt>
                  <c:pt idx="4">
                    <c:v>0.28</c:v>
                  </c:pt>
                  <c:pt idx="5">
                    <c:v>0.29</c:v>
                  </c:pt>
                  <c:pt idx="6">
                    <c:v>0.3</c:v>
                  </c:pt>
                  <c:pt idx="7">
                    <c:v>0.3</c:v>
                  </c:pt>
                  <c:pt idx="8">
                    <c:v>0.31</c:v>
                  </c:pt>
                  <c:pt idx="9">
                    <c:v>0.31</c:v>
                  </c:pt>
                  <c:pt idx="10">
                    <c:v>0.32</c:v>
                  </c:pt>
                  <c:pt idx="11">
                    <c:v>0.33</c:v>
                  </c:pt>
                  <c:pt idx="12">
                    <c:v>0.35</c:v>
                  </c:pt>
                  <c:pt idx="13">
                    <c:v>0.37</c:v>
                  </c:pt>
                  <c:pt idx="14">
                    <c:v>0.39</c:v>
                  </c:pt>
                  <c:pt idx="15">
                    <c:v>0.41</c:v>
                  </c:pt>
                  <c:pt idx="16">
                    <c:v>0.47</c:v>
                  </c:pt>
                  <c:pt idx="17">
                    <c:v>0.57</c:v>
                  </c:pt>
                  <c:pt idx="18">
                    <c:v>0.89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Sheet1!$A$2:$A$20</c:f>
              <c:numCache>
                <c:formatCode>General</c:formatCode>
                <c:ptCount val="19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28.0</c:v>
                </c:pt>
                <c:pt idx="6">
                  <c:v>40.0</c:v>
                </c:pt>
                <c:pt idx="7">
                  <c:v>52.0</c:v>
                </c:pt>
                <c:pt idx="8">
                  <c:v>66.0</c:v>
                </c:pt>
                <c:pt idx="9">
                  <c:v>80.0</c:v>
                </c:pt>
                <c:pt idx="10">
                  <c:v>94.0</c:v>
                </c:pt>
                <c:pt idx="11">
                  <c:v>108.0</c:v>
                </c:pt>
                <c:pt idx="12">
                  <c:v>122.0</c:v>
                </c:pt>
                <c:pt idx="13">
                  <c:v>136.0</c:v>
                </c:pt>
                <c:pt idx="14">
                  <c:v>150.0</c:v>
                </c:pt>
                <c:pt idx="15">
                  <c:v>164.0</c:v>
                </c:pt>
                <c:pt idx="16">
                  <c:v>178.0</c:v>
                </c:pt>
                <c:pt idx="17">
                  <c:v>192.0</c:v>
                </c:pt>
                <c:pt idx="18">
                  <c:v>206.0</c:v>
                </c:pt>
              </c:numCache>
            </c:numRef>
          </c:xVal>
          <c:yVal>
            <c:numRef>
              <c:f>Sheet1!$C$2:$C$20</c:f>
              <c:numCache>
                <c:formatCode>0.00</c:formatCode>
                <c:ptCount val="19"/>
                <c:pt idx="0">
                  <c:v>134.91</c:v>
                </c:pt>
                <c:pt idx="1">
                  <c:v>131.48</c:v>
                </c:pt>
                <c:pt idx="2">
                  <c:v>130.65</c:v>
                </c:pt>
                <c:pt idx="3">
                  <c:v>130.3500000000001</c:v>
                </c:pt>
                <c:pt idx="4">
                  <c:v>129.77</c:v>
                </c:pt>
                <c:pt idx="5">
                  <c:v>131.23</c:v>
                </c:pt>
                <c:pt idx="6">
                  <c:v>131.13</c:v>
                </c:pt>
                <c:pt idx="7">
                  <c:v>131.62</c:v>
                </c:pt>
                <c:pt idx="8">
                  <c:v>131.62</c:v>
                </c:pt>
                <c:pt idx="9">
                  <c:v>131.67</c:v>
                </c:pt>
                <c:pt idx="10">
                  <c:v>131.81</c:v>
                </c:pt>
                <c:pt idx="11">
                  <c:v>132.25</c:v>
                </c:pt>
                <c:pt idx="12">
                  <c:v>131.71</c:v>
                </c:pt>
                <c:pt idx="13">
                  <c:v>132.06</c:v>
                </c:pt>
                <c:pt idx="14">
                  <c:v>132.31</c:v>
                </c:pt>
                <c:pt idx="15">
                  <c:v>131.66</c:v>
                </c:pt>
                <c:pt idx="16">
                  <c:v>131.82</c:v>
                </c:pt>
                <c:pt idx="17">
                  <c:v>133.5</c:v>
                </c:pt>
                <c:pt idx="18">
                  <c:v>133.49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F16-41C1-AC77-C620776BF8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Empagliflozin 25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19050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Sheet1!$I$2:$I$20</c:f>
                <c:numCache>
                  <c:formatCode>General</c:formatCode>
                  <c:ptCount val="19"/>
                  <c:pt idx="0">
                    <c:v>0.35</c:v>
                  </c:pt>
                  <c:pt idx="1">
                    <c:v>0.26</c:v>
                  </c:pt>
                  <c:pt idx="2">
                    <c:v>0.28</c:v>
                  </c:pt>
                  <c:pt idx="3">
                    <c:v>0.28</c:v>
                  </c:pt>
                  <c:pt idx="4">
                    <c:v>0.28</c:v>
                  </c:pt>
                  <c:pt idx="5">
                    <c:v>0.29</c:v>
                  </c:pt>
                  <c:pt idx="6">
                    <c:v>0.3</c:v>
                  </c:pt>
                  <c:pt idx="7">
                    <c:v>0.3</c:v>
                  </c:pt>
                  <c:pt idx="8">
                    <c:v>0.31</c:v>
                  </c:pt>
                  <c:pt idx="9">
                    <c:v>0.31</c:v>
                  </c:pt>
                  <c:pt idx="10">
                    <c:v>0.32</c:v>
                  </c:pt>
                  <c:pt idx="11">
                    <c:v>0.33</c:v>
                  </c:pt>
                  <c:pt idx="12">
                    <c:v>0.35</c:v>
                  </c:pt>
                  <c:pt idx="13">
                    <c:v>0.37</c:v>
                  </c:pt>
                  <c:pt idx="14">
                    <c:v>0.38</c:v>
                  </c:pt>
                  <c:pt idx="15">
                    <c:v>0.4</c:v>
                  </c:pt>
                  <c:pt idx="16">
                    <c:v>0.46</c:v>
                  </c:pt>
                  <c:pt idx="17">
                    <c:v>0.56</c:v>
                  </c:pt>
                  <c:pt idx="18">
                    <c:v>0.85</c:v>
                  </c:pt>
                </c:numCache>
              </c:numRef>
            </c:plus>
            <c:minus>
              <c:numRef>
                <c:f>Sheet1!$I$2:$I$20</c:f>
                <c:numCache>
                  <c:formatCode>General</c:formatCode>
                  <c:ptCount val="19"/>
                  <c:pt idx="0">
                    <c:v>0.35</c:v>
                  </c:pt>
                  <c:pt idx="1">
                    <c:v>0.26</c:v>
                  </c:pt>
                  <c:pt idx="2">
                    <c:v>0.28</c:v>
                  </c:pt>
                  <c:pt idx="3">
                    <c:v>0.28</c:v>
                  </c:pt>
                  <c:pt idx="4">
                    <c:v>0.28</c:v>
                  </c:pt>
                  <c:pt idx="5">
                    <c:v>0.29</c:v>
                  </c:pt>
                  <c:pt idx="6">
                    <c:v>0.3</c:v>
                  </c:pt>
                  <c:pt idx="7">
                    <c:v>0.3</c:v>
                  </c:pt>
                  <c:pt idx="8">
                    <c:v>0.31</c:v>
                  </c:pt>
                  <c:pt idx="9">
                    <c:v>0.31</c:v>
                  </c:pt>
                  <c:pt idx="10">
                    <c:v>0.32</c:v>
                  </c:pt>
                  <c:pt idx="11">
                    <c:v>0.33</c:v>
                  </c:pt>
                  <c:pt idx="12">
                    <c:v>0.35</c:v>
                  </c:pt>
                  <c:pt idx="13">
                    <c:v>0.37</c:v>
                  </c:pt>
                  <c:pt idx="14">
                    <c:v>0.38</c:v>
                  </c:pt>
                  <c:pt idx="15">
                    <c:v>0.4</c:v>
                  </c:pt>
                  <c:pt idx="16">
                    <c:v>0.46</c:v>
                  </c:pt>
                  <c:pt idx="17">
                    <c:v>0.56</c:v>
                  </c:pt>
                  <c:pt idx="18">
                    <c:v>0.85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Sheet1!$A$2:$A$20</c:f>
              <c:numCache>
                <c:formatCode>General</c:formatCode>
                <c:ptCount val="19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28.0</c:v>
                </c:pt>
                <c:pt idx="6">
                  <c:v>40.0</c:v>
                </c:pt>
                <c:pt idx="7">
                  <c:v>52.0</c:v>
                </c:pt>
                <c:pt idx="8">
                  <c:v>66.0</c:v>
                </c:pt>
                <c:pt idx="9">
                  <c:v>80.0</c:v>
                </c:pt>
                <c:pt idx="10">
                  <c:v>94.0</c:v>
                </c:pt>
                <c:pt idx="11">
                  <c:v>108.0</c:v>
                </c:pt>
                <c:pt idx="12">
                  <c:v>122.0</c:v>
                </c:pt>
                <c:pt idx="13">
                  <c:v>136.0</c:v>
                </c:pt>
                <c:pt idx="14">
                  <c:v>150.0</c:v>
                </c:pt>
                <c:pt idx="15">
                  <c:v>164.0</c:v>
                </c:pt>
                <c:pt idx="16">
                  <c:v>178.0</c:v>
                </c:pt>
                <c:pt idx="17">
                  <c:v>192.0</c:v>
                </c:pt>
                <c:pt idx="18">
                  <c:v>206.0</c:v>
                </c:pt>
              </c:numCache>
            </c:numRef>
          </c:xVal>
          <c:yVal>
            <c:numRef>
              <c:f>Sheet1!$D$2:$D$20</c:f>
              <c:numCache>
                <c:formatCode>0.00</c:formatCode>
                <c:ptCount val="19"/>
                <c:pt idx="0">
                  <c:v>135.65</c:v>
                </c:pt>
                <c:pt idx="1">
                  <c:v>131.41</c:v>
                </c:pt>
                <c:pt idx="2">
                  <c:v>130.8500000000001</c:v>
                </c:pt>
                <c:pt idx="3">
                  <c:v>130.64</c:v>
                </c:pt>
                <c:pt idx="4">
                  <c:v>130.13</c:v>
                </c:pt>
                <c:pt idx="5">
                  <c:v>130.79</c:v>
                </c:pt>
                <c:pt idx="6">
                  <c:v>130.69</c:v>
                </c:pt>
                <c:pt idx="7">
                  <c:v>131.59</c:v>
                </c:pt>
                <c:pt idx="8">
                  <c:v>131.21</c:v>
                </c:pt>
                <c:pt idx="9">
                  <c:v>131.63</c:v>
                </c:pt>
                <c:pt idx="10">
                  <c:v>131.68</c:v>
                </c:pt>
                <c:pt idx="11">
                  <c:v>131.73</c:v>
                </c:pt>
                <c:pt idx="12">
                  <c:v>131.02</c:v>
                </c:pt>
                <c:pt idx="13">
                  <c:v>132.06</c:v>
                </c:pt>
                <c:pt idx="14">
                  <c:v>132.06</c:v>
                </c:pt>
                <c:pt idx="15">
                  <c:v>132.4</c:v>
                </c:pt>
                <c:pt idx="16">
                  <c:v>132.32</c:v>
                </c:pt>
                <c:pt idx="17">
                  <c:v>133.19</c:v>
                </c:pt>
                <c:pt idx="18">
                  <c:v>134.41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F16-41C1-AC77-C620776BF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05005136"/>
        <c:axId val="-1582143568"/>
      </c:scatterChart>
      <c:valAx>
        <c:axId val="-1605005136"/>
        <c:scaling>
          <c:orientation val="minMax"/>
          <c:max val="22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400" b="0">
                    <a:solidFill>
                      <a:srgbClr val="5A5A5A"/>
                    </a:solidFill>
                    <a:latin typeface="+mn-lt"/>
                  </a:defRPr>
                </a:pPr>
                <a:r>
                  <a:rPr lang="en-GB" sz="1400" b="0" dirty="0">
                    <a:solidFill>
                      <a:srgbClr val="5A5A5A"/>
                    </a:solidFill>
                    <a:latin typeface="+mn-lt"/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56616910039619"/>
              <c:y val="0.90591054898726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-1582143568"/>
        <c:crosses val="autoZero"/>
        <c:crossBetween val="midCat"/>
        <c:majorUnit val="20.0"/>
      </c:valAx>
      <c:valAx>
        <c:axId val="-1582143568"/>
        <c:scaling>
          <c:orientation val="minMax"/>
          <c:max val="145.0"/>
          <c:min val="125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0">
                    <a:solidFill>
                      <a:srgbClr val="5A5A5A"/>
                    </a:solidFill>
                    <a:latin typeface="+mn-lt"/>
                  </a:defRPr>
                </a:pPr>
                <a:r>
                  <a:rPr lang="en-GB" sz="1400" b="0" dirty="0">
                    <a:solidFill>
                      <a:srgbClr val="5A5A5A"/>
                    </a:solidFill>
                    <a:latin typeface="+mn-lt"/>
                  </a:rPr>
                  <a:t>Adjusted mean (SE) systolic </a:t>
                </a:r>
                <a:br>
                  <a:rPr lang="en-GB" sz="1400" b="0" dirty="0">
                    <a:solidFill>
                      <a:srgbClr val="5A5A5A"/>
                    </a:solidFill>
                    <a:latin typeface="+mn-lt"/>
                  </a:rPr>
                </a:br>
                <a:r>
                  <a:rPr lang="en-GB" sz="1400" b="0" dirty="0">
                    <a:solidFill>
                      <a:srgbClr val="5A5A5A"/>
                    </a:solidFill>
                    <a:latin typeface="+mn-lt"/>
                  </a:rPr>
                  <a:t>blood pressure (mmHg)</a:t>
                </a:r>
              </a:p>
            </c:rich>
          </c:tx>
          <c:layout>
            <c:manualLayout>
              <c:xMode val="edge"/>
              <c:yMode val="edge"/>
              <c:x val="0.00464252213971287"/>
              <c:y val="0.19178879112821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 sz="1400">
                <a:solidFill>
                  <a:srgbClr val="5A5A5A"/>
                </a:solidFill>
                <a:latin typeface="+mn-lt"/>
              </a:defRPr>
            </a:pPr>
            <a:endParaRPr lang="en-US"/>
          </a:p>
        </c:txPr>
        <c:crossAx val="-1605005136"/>
        <c:crosses val="autoZero"/>
        <c:crossBetween val="midCat"/>
        <c:majorUnit val="2.0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3514306401"/>
          <c:y val="0.12140912840253"/>
          <c:w val="0.742600416779075"/>
          <c:h val="0.70011410503161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2"/>
              </a:solidFill>
              <a:ln w="19050">
                <a:solidFill>
                  <a:schemeClr val="tx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Sheet1!$G$2:$G$20</c:f>
                <c:numCache>
                  <c:formatCode>General</c:formatCode>
                  <c:ptCount val="19"/>
                  <c:pt idx="0">
                    <c:v>0.21</c:v>
                  </c:pt>
                  <c:pt idx="1">
                    <c:v>0.15</c:v>
                  </c:pt>
                  <c:pt idx="2">
                    <c:v>0.16</c:v>
                  </c:pt>
                  <c:pt idx="3">
                    <c:v>0.16</c:v>
                  </c:pt>
                  <c:pt idx="4">
                    <c:v>0.17</c:v>
                  </c:pt>
                  <c:pt idx="5">
                    <c:v>0.17</c:v>
                  </c:pt>
                  <c:pt idx="6">
                    <c:v>0.18</c:v>
                  </c:pt>
                  <c:pt idx="7">
                    <c:v>0.17</c:v>
                  </c:pt>
                  <c:pt idx="8">
                    <c:v>0.18</c:v>
                  </c:pt>
                  <c:pt idx="9">
                    <c:v>0.18</c:v>
                  </c:pt>
                  <c:pt idx="10">
                    <c:v>0.18</c:v>
                  </c:pt>
                  <c:pt idx="11">
                    <c:v>0.19</c:v>
                  </c:pt>
                  <c:pt idx="12">
                    <c:v>0.2</c:v>
                  </c:pt>
                  <c:pt idx="13">
                    <c:v>0.22</c:v>
                  </c:pt>
                  <c:pt idx="14">
                    <c:v>0.23</c:v>
                  </c:pt>
                  <c:pt idx="15">
                    <c:v>0.24</c:v>
                  </c:pt>
                  <c:pt idx="16">
                    <c:v>0.28</c:v>
                  </c:pt>
                  <c:pt idx="17">
                    <c:v>0.34</c:v>
                  </c:pt>
                  <c:pt idx="18">
                    <c:v>0.53</c:v>
                  </c:pt>
                </c:numCache>
              </c:numRef>
            </c:plus>
            <c:minus>
              <c:numRef>
                <c:f>Sheet1!$G$2:$G$20</c:f>
                <c:numCache>
                  <c:formatCode>General</c:formatCode>
                  <c:ptCount val="19"/>
                  <c:pt idx="0">
                    <c:v>0.21</c:v>
                  </c:pt>
                  <c:pt idx="1">
                    <c:v>0.15</c:v>
                  </c:pt>
                  <c:pt idx="2">
                    <c:v>0.16</c:v>
                  </c:pt>
                  <c:pt idx="3">
                    <c:v>0.16</c:v>
                  </c:pt>
                  <c:pt idx="4">
                    <c:v>0.17</c:v>
                  </c:pt>
                  <c:pt idx="5">
                    <c:v>0.17</c:v>
                  </c:pt>
                  <c:pt idx="6">
                    <c:v>0.18</c:v>
                  </c:pt>
                  <c:pt idx="7">
                    <c:v>0.17</c:v>
                  </c:pt>
                  <c:pt idx="8">
                    <c:v>0.18</c:v>
                  </c:pt>
                  <c:pt idx="9">
                    <c:v>0.18</c:v>
                  </c:pt>
                  <c:pt idx="10">
                    <c:v>0.18</c:v>
                  </c:pt>
                  <c:pt idx="11">
                    <c:v>0.19</c:v>
                  </c:pt>
                  <c:pt idx="12">
                    <c:v>0.2</c:v>
                  </c:pt>
                  <c:pt idx="13">
                    <c:v>0.22</c:v>
                  </c:pt>
                  <c:pt idx="14">
                    <c:v>0.23</c:v>
                  </c:pt>
                  <c:pt idx="15">
                    <c:v>0.24</c:v>
                  </c:pt>
                  <c:pt idx="16">
                    <c:v>0.28</c:v>
                  </c:pt>
                  <c:pt idx="17">
                    <c:v>0.34</c:v>
                  </c:pt>
                  <c:pt idx="18">
                    <c:v>0.53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Sheet1!$A$2:$A$20</c:f>
              <c:numCache>
                <c:formatCode>General</c:formatCode>
                <c:ptCount val="19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28.0</c:v>
                </c:pt>
                <c:pt idx="6">
                  <c:v>40.0</c:v>
                </c:pt>
                <c:pt idx="7">
                  <c:v>52.0</c:v>
                </c:pt>
                <c:pt idx="8">
                  <c:v>66.0</c:v>
                </c:pt>
                <c:pt idx="9">
                  <c:v>80.0</c:v>
                </c:pt>
                <c:pt idx="10">
                  <c:v>94.0</c:v>
                </c:pt>
                <c:pt idx="11">
                  <c:v>108.0</c:v>
                </c:pt>
                <c:pt idx="12">
                  <c:v>122.0</c:v>
                </c:pt>
                <c:pt idx="13">
                  <c:v>136.0</c:v>
                </c:pt>
                <c:pt idx="14">
                  <c:v>150.0</c:v>
                </c:pt>
                <c:pt idx="15">
                  <c:v>164.0</c:v>
                </c:pt>
                <c:pt idx="16">
                  <c:v>178.0</c:v>
                </c:pt>
                <c:pt idx="17">
                  <c:v>192.0</c:v>
                </c:pt>
                <c:pt idx="18">
                  <c:v>206.0</c:v>
                </c:pt>
              </c:numCache>
            </c:numRef>
          </c:xVal>
          <c:yVal>
            <c:numRef>
              <c:f>Sheet1!$B$2:$B$20</c:f>
              <c:numCache>
                <c:formatCode>0.00</c:formatCode>
                <c:ptCount val="19"/>
                <c:pt idx="0">
                  <c:v>76.83</c:v>
                </c:pt>
                <c:pt idx="1">
                  <c:v>76.54</c:v>
                </c:pt>
                <c:pt idx="2">
                  <c:v>75.81</c:v>
                </c:pt>
                <c:pt idx="3">
                  <c:v>76.12</c:v>
                </c:pt>
                <c:pt idx="4">
                  <c:v>75.43</c:v>
                </c:pt>
                <c:pt idx="5">
                  <c:v>76.14</c:v>
                </c:pt>
                <c:pt idx="6">
                  <c:v>75.83</c:v>
                </c:pt>
                <c:pt idx="7">
                  <c:v>75.96</c:v>
                </c:pt>
                <c:pt idx="8">
                  <c:v>75.72</c:v>
                </c:pt>
                <c:pt idx="9">
                  <c:v>75.61</c:v>
                </c:pt>
                <c:pt idx="10">
                  <c:v>75.52</c:v>
                </c:pt>
                <c:pt idx="11">
                  <c:v>75.23</c:v>
                </c:pt>
                <c:pt idx="12">
                  <c:v>74.86</c:v>
                </c:pt>
                <c:pt idx="13">
                  <c:v>74.77</c:v>
                </c:pt>
                <c:pt idx="14">
                  <c:v>74.74</c:v>
                </c:pt>
                <c:pt idx="15">
                  <c:v>74.44000000000002</c:v>
                </c:pt>
                <c:pt idx="16">
                  <c:v>74.29</c:v>
                </c:pt>
                <c:pt idx="17">
                  <c:v>74.88</c:v>
                </c:pt>
                <c:pt idx="18">
                  <c:v>74.49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651-404A-9A71-87E3BB8423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Empagliflozin 10 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Sheet1!$H$2:$H$20</c:f>
                <c:numCache>
                  <c:formatCode>General</c:formatCode>
                  <c:ptCount val="19"/>
                  <c:pt idx="0">
                    <c:v>0.2</c:v>
                  </c:pt>
                  <c:pt idx="1">
                    <c:v>0.15</c:v>
                  </c:pt>
                  <c:pt idx="2">
                    <c:v>0.16</c:v>
                  </c:pt>
                  <c:pt idx="3">
                    <c:v>0.16</c:v>
                  </c:pt>
                  <c:pt idx="4">
                    <c:v>0.17</c:v>
                  </c:pt>
                  <c:pt idx="5">
                    <c:v>0.17</c:v>
                  </c:pt>
                  <c:pt idx="6">
                    <c:v>0.17</c:v>
                  </c:pt>
                  <c:pt idx="7">
                    <c:v>0.17</c:v>
                  </c:pt>
                  <c:pt idx="8">
                    <c:v>0.17</c:v>
                  </c:pt>
                  <c:pt idx="9">
                    <c:v>0.18</c:v>
                  </c:pt>
                  <c:pt idx="10">
                    <c:v>0.18</c:v>
                  </c:pt>
                  <c:pt idx="11">
                    <c:v>0.19</c:v>
                  </c:pt>
                  <c:pt idx="12">
                    <c:v>0.2</c:v>
                  </c:pt>
                  <c:pt idx="13">
                    <c:v>0.22</c:v>
                  </c:pt>
                  <c:pt idx="14">
                    <c:v>0.22</c:v>
                  </c:pt>
                  <c:pt idx="15">
                    <c:v>0.24</c:v>
                  </c:pt>
                  <c:pt idx="16">
                    <c:v>0.27</c:v>
                  </c:pt>
                  <c:pt idx="17">
                    <c:v>0.32</c:v>
                  </c:pt>
                  <c:pt idx="18">
                    <c:v>0.49</c:v>
                  </c:pt>
                </c:numCache>
              </c:numRef>
            </c:plus>
            <c:minus>
              <c:numRef>
                <c:f>Sheet1!$H$2:$H$20</c:f>
                <c:numCache>
                  <c:formatCode>General</c:formatCode>
                  <c:ptCount val="19"/>
                  <c:pt idx="0">
                    <c:v>0.2</c:v>
                  </c:pt>
                  <c:pt idx="1">
                    <c:v>0.15</c:v>
                  </c:pt>
                  <c:pt idx="2">
                    <c:v>0.16</c:v>
                  </c:pt>
                  <c:pt idx="3">
                    <c:v>0.16</c:v>
                  </c:pt>
                  <c:pt idx="4">
                    <c:v>0.17</c:v>
                  </c:pt>
                  <c:pt idx="5">
                    <c:v>0.17</c:v>
                  </c:pt>
                  <c:pt idx="6">
                    <c:v>0.17</c:v>
                  </c:pt>
                  <c:pt idx="7">
                    <c:v>0.17</c:v>
                  </c:pt>
                  <c:pt idx="8">
                    <c:v>0.17</c:v>
                  </c:pt>
                  <c:pt idx="9">
                    <c:v>0.18</c:v>
                  </c:pt>
                  <c:pt idx="10">
                    <c:v>0.18</c:v>
                  </c:pt>
                  <c:pt idx="11">
                    <c:v>0.19</c:v>
                  </c:pt>
                  <c:pt idx="12">
                    <c:v>0.2</c:v>
                  </c:pt>
                  <c:pt idx="13">
                    <c:v>0.22</c:v>
                  </c:pt>
                  <c:pt idx="14">
                    <c:v>0.22</c:v>
                  </c:pt>
                  <c:pt idx="15">
                    <c:v>0.24</c:v>
                  </c:pt>
                  <c:pt idx="16">
                    <c:v>0.27</c:v>
                  </c:pt>
                  <c:pt idx="17">
                    <c:v>0.32</c:v>
                  </c:pt>
                  <c:pt idx="18">
                    <c:v>0.49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Sheet1!$A$2:$A$20</c:f>
              <c:numCache>
                <c:formatCode>General</c:formatCode>
                <c:ptCount val="19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28.0</c:v>
                </c:pt>
                <c:pt idx="6">
                  <c:v>40.0</c:v>
                </c:pt>
                <c:pt idx="7">
                  <c:v>52.0</c:v>
                </c:pt>
                <c:pt idx="8">
                  <c:v>66.0</c:v>
                </c:pt>
                <c:pt idx="9">
                  <c:v>80.0</c:v>
                </c:pt>
                <c:pt idx="10">
                  <c:v>94.0</c:v>
                </c:pt>
                <c:pt idx="11">
                  <c:v>108.0</c:v>
                </c:pt>
                <c:pt idx="12">
                  <c:v>122.0</c:v>
                </c:pt>
                <c:pt idx="13">
                  <c:v>136.0</c:v>
                </c:pt>
                <c:pt idx="14">
                  <c:v>150.0</c:v>
                </c:pt>
                <c:pt idx="15">
                  <c:v>164.0</c:v>
                </c:pt>
                <c:pt idx="16">
                  <c:v>178.0</c:v>
                </c:pt>
                <c:pt idx="17">
                  <c:v>192.0</c:v>
                </c:pt>
                <c:pt idx="18">
                  <c:v>206.0</c:v>
                </c:pt>
              </c:numCache>
            </c:numRef>
          </c:xVal>
          <c:yVal>
            <c:numRef>
              <c:f>Sheet1!$C$2:$C$20</c:f>
              <c:numCache>
                <c:formatCode>0.00</c:formatCode>
                <c:ptCount val="19"/>
                <c:pt idx="0">
                  <c:v>76.6</c:v>
                </c:pt>
                <c:pt idx="1">
                  <c:v>75.06</c:v>
                </c:pt>
                <c:pt idx="2">
                  <c:v>74.64</c:v>
                </c:pt>
                <c:pt idx="3">
                  <c:v>74.64</c:v>
                </c:pt>
                <c:pt idx="4">
                  <c:v>74.13</c:v>
                </c:pt>
                <c:pt idx="5">
                  <c:v>74.78</c:v>
                </c:pt>
                <c:pt idx="6">
                  <c:v>74.86</c:v>
                </c:pt>
                <c:pt idx="7">
                  <c:v>75.02</c:v>
                </c:pt>
                <c:pt idx="8">
                  <c:v>74.86</c:v>
                </c:pt>
                <c:pt idx="9">
                  <c:v>74.83</c:v>
                </c:pt>
                <c:pt idx="10">
                  <c:v>74.63</c:v>
                </c:pt>
                <c:pt idx="11">
                  <c:v>74.56</c:v>
                </c:pt>
                <c:pt idx="12">
                  <c:v>74.31</c:v>
                </c:pt>
                <c:pt idx="13">
                  <c:v>74.28</c:v>
                </c:pt>
                <c:pt idx="14">
                  <c:v>74.14</c:v>
                </c:pt>
                <c:pt idx="15">
                  <c:v>73.92</c:v>
                </c:pt>
                <c:pt idx="16">
                  <c:v>73.72</c:v>
                </c:pt>
                <c:pt idx="17">
                  <c:v>74.59</c:v>
                </c:pt>
                <c:pt idx="18">
                  <c:v>74.27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651-404A-9A71-87E3BB8423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Empagliflozin 25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19050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Sheet1!$I$2:$I$20</c:f>
                <c:numCache>
                  <c:formatCode>General</c:formatCode>
                  <c:ptCount val="19"/>
                  <c:pt idx="0">
                    <c:v>0.2</c:v>
                  </c:pt>
                  <c:pt idx="1">
                    <c:v>0.15</c:v>
                  </c:pt>
                  <c:pt idx="2">
                    <c:v>0.16</c:v>
                  </c:pt>
                  <c:pt idx="3">
                    <c:v>0.16</c:v>
                  </c:pt>
                  <c:pt idx="4">
                    <c:v>0.17</c:v>
                  </c:pt>
                  <c:pt idx="5">
                    <c:v>0.17</c:v>
                  </c:pt>
                  <c:pt idx="6">
                    <c:v>0.17</c:v>
                  </c:pt>
                  <c:pt idx="7">
                    <c:v>0.17</c:v>
                  </c:pt>
                  <c:pt idx="8">
                    <c:v>0.17</c:v>
                  </c:pt>
                  <c:pt idx="9">
                    <c:v>0.18</c:v>
                  </c:pt>
                  <c:pt idx="10">
                    <c:v>0.18</c:v>
                  </c:pt>
                  <c:pt idx="11">
                    <c:v>0.19</c:v>
                  </c:pt>
                  <c:pt idx="12">
                    <c:v>0.2</c:v>
                  </c:pt>
                  <c:pt idx="13">
                    <c:v>0.22</c:v>
                  </c:pt>
                  <c:pt idx="14">
                    <c:v>0.22</c:v>
                  </c:pt>
                  <c:pt idx="15">
                    <c:v>0.24</c:v>
                  </c:pt>
                  <c:pt idx="16">
                    <c:v>0.26</c:v>
                  </c:pt>
                  <c:pt idx="17">
                    <c:v>0.32</c:v>
                  </c:pt>
                  <c:pt idx="18">
                    <c:v>0.47</c:v>
                  </c:pt>
                </c:numCache>
              </c:numRef>
            </c:plus>
            <c:minus>
              <c:numRef>
                <c:f>Sheet1!$I$2:$I$20</c:f>
                <c:numCache>
                  <c:formatCode>General</c:formatCode>
                  <c:ptCount val="19"/>
                  <c:pt idx="0">
                    <c:v>0.2</c:v>
                  </c:pt>
                  <c:pt idx="1">
                    <c:v>0.15</c:v>
                  </c:pt>
                  <c:pt idx="2">
                    <c:v>0.16</c:v>
                  </c:pt>
                  <c:pt idx="3">
                    <c:v>0.16</c:v>
                  </c:pt>
                  <c:pt idx="4">
                    <c:v>0.17</c:v>
                  </c:pt>
                  <c:pt idx="5">
                    <c:v>0.17</c:v>
                  </c:pt>
                  <c:pt idx="6">
                    <c:v>0.17</c:v>
                  </c:pt>
                  <c:pt idx="7">
                    <c:v>0.17</c:v>
                  </c:pt>
                  <c:pt idx="8">
                    <c:v>0.17</c:v>
                  </c:pt>
                  <c:pt idx="9">
                    <c:v>0.18</c:v>
                  </c:pt>
                  <c:pt idx="10">
                    <c:v>0.18</c:v>
                  </c:pt>
                  <c:pt idx="11">
                    <c:v>0.19</c:v>
                  </c:pt>
                  <c:pt idx="12">
                    <c:v>0.2</c:v>
                  </c:pt>
                  <c:pt idx="13">
                    <c:v>0.22</c:v>
                  </c:pt>
                  <c:pt idx="14">
                    <c:v>0.22</c:v>
                  </c:pt>
                  <c:pt idx="15">
                    <c:v>0.24</c:v>
                  </c:pt>
                  <c:pt idx="16">
                    <c:v>0.26</c:v>
                  </c:pt>
                  <c:pt idx="17">
                    <c:v>0.32</c:v>
                  </c:pt>
                  <c:pt idx="18">
                    <c:v>0.47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Sheet1!$A$2:$A$20</c:f>
              <c:numCache>
                <c:formatCode>General</c:formatCode>
                <c:ptCount val="19"/>
                <c:pt idx="0">
                  <c:v>0.0</c:v>
                </c:pt>
                <c:pt idx="1">
                  <c:v>4.0</c:v>
                </c:pt>
                <c:pt idx="2">
                  <c:v>8.0</c:v>
                </c:pt>
                <c:pt idx="3">
                  <c:v>12.0</c:v>
                </c:pt>
                <c:pt idx="4">
                  <c:v>16.0</c:v>
                </c:pt>
                <c:pt idx="5">
                  <c:v>28.0</c:v>
                </c:pt>
                <c:pt idx="6">
                  <c:v>40.0</c:v>
                </c:pt>
                <c:pt idx="7">
                  <c:v>52.0</c:v>
                </c:pt>
                <c:pt idx="8">
                  <c:v>66.0</c:v>
                </c:pt>
                <c:pt idx="9">
                  <c:v>80.0</c:v>
                </c:pt>
                <c:pt idx="10">
                  <c:v>94.0</c:v>
                </c:pt>
                <c:pt idx="11">
                  <c:v>108.0</c:v>
                </c:pt>
                <c:pt idx="12">
                  <c:v>122.0</c:v>
                </c:pt>
                <c:pt idx="13">
                  <c:v>136.0</c:v>
                </c:pt>
                <c:pt idx="14">
                  <c:v>150.0</c:v>
                </c:pt>
                <c:pt idx="15">
                  <c:v>164.0</c:v>
                </c:pt>
                <c:pt idx="16">
                  <c:v>178.0</c:v>
                </c:pt>
                <c:pt idx="17">
                  <c:v>192.0</c:v>
                </c:pt>
                <c:pt idx="18">
                  <c:v>206.0</c:v>
                </c:pt>
              </c:numCache>
            </c:numRef>
          </c:xVal>
          <c:yVal>
            <c:numRef>
              <c:f>Sheet1!$D$2:$D$20</c:f>
              <c:numCache>
                <c:formatCode>0.00</c:formatCode>
                <c:ptCount val="19"/>
                <c:pt idx="0">
                  <c:v>76.67999999999998</c:v>
                </c:pt>
                <c:pt idx="1">
                  <c:v>74.75</c:v>
                </c:pt>
                <c:pt idx="2">
                  <c:v>74.55</c:v>
                </c:pt>
                <c:pt idx="3">
                  <c:v>74.88</c:v>
                </c:pt>
                <c:pt idx="4">
                  <c:v>74.26</c:v>
                </c:pt>
                <c:pt idx="5">
                  <c:v>74.72</c:v>
                </c:pt>
                <c:pt idx="6">
                  <c:v>74.42</c:v>
                </c:pt>
                <c:pt idx="7">
                  <c:v>74.94000000000002</c:v>
                </c:pt>
                <c:pt idx="8">
                  <c:v>74.57</c:v>
                </c:pt>
                <c:pt idx="9">
                  <c:v>74.53</c:v>
                </c:pt>
                <c:pt idx="10">
                  <c:v>74.51</c:v>
                </c:pt>
                <c:pt idx="11">
                  <c:v>74.33</c:v>
                </c:pt>
                <c:pt idx="12">
                  <c:v>74.11</c:v>
                </c:pt>
                <c:pt idx="13">
                  <c:v>74.46</c:v>
                </c:pt>
                <c:pt idx="14">
                  <c:v>74.24</c:v>
                </c:pt>
                <c:pt idx="15">
                  <c:v>74.25</c:v>
                </c:pt>
                <c:pt idx="16">
                  <c:v>73.85</c:v>
                </c:pt>
                <c:pt idx="17">
                  <c:v>74.25</c:v>
                </c:pt>
                <c:pt idx="18">
                  <c:v>74.61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651-404A-9A71-87E3BB842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32212928"/>
        <c:axId val="-1632204896"/>
      </c:scatterChart>
      <c:valAx>
        <c:axId val="-1632212928"/>
        <c:scaling>
          <c:orientation val="minMax"/>
          <c:max val="22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chemeClr val="tx2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56230033194643"/>
              <c:y val="0.90591054898726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-1632204896"/>
        <c:crosses val="autoZero"/>
        <c:crossBetween val="midCat"/>
        <c:majorUnit val="20.0"/>
      </c:valAx>
      <c:valAx>
        <c:axId val="-1632204896"/>
        <c:scaling>
          <c:orientation val="minMax"/>
          <c:max val="80.0"/>
          <c:min val="7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rgbClr val="5A5A5A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rgbClr val="5A5A5A"/>
                    </a:solidFill>
                    <a:latin typeface="+mn-lt"/>
                  </a:rPr>
                  <a:t>Adjusted mean (SE) diastolic </a:t>
                </a:r>
                <a:br>
                  <a:rPr lang="en-GB" sz="1400" dirty="0">
                    <a:solidFill>
                      <a:srgbClr val="5A5A5A"/>
                    </a:solidFill>
                    <a:latin typeface="+mn-lt"/>
                  </a:rPr>
                </a:br>
                <a:r>
                  <a:rPr lang="en-GB" sz="1400" dirty="0">
                    <a:solidFill>
                      <a:srgbClr val="5A5A5A"/>
                    </a:solidFill>
                    <a:latin typeface="+mn-lt"/>
                  </a:rPr>
                  <a:t>blood pressure (mmHg)</a:t>
                </a:r>
              </a:p>
            </c:rich>
          </c:tx>
          <c:layout>
            <c:manualLayout>
              <c:xMode val="edge"/>
              <c:yMode val="edge"/>
              <c:x val="0.00464252213971287"/>
              <c:y val="0.18014916139675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 sz="1400">
                <a:solidFill>
                  <a:schemeClr val="tx2"/>
                </a:solidFill>
                <a:latin typeface="+mn-lt"/>
              </a:defRPr>
            </a:pPr>
            <a:endParaRPr lang="en-US"/>
          </a:p>
        </c:txPr>
        <c:crossAx val="-1632212928"/>
        <c:crosses val="autoZero"/>
        <c:crossBetween val="midCat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3514306401"/>
          <c:y val="0.12140912840253"/>
          <c:w val="0.742600416779075"/>
          <c:h val="0.69720419759875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2"/>
              </a:solidFill>
              <a:ln w="28575">
                <a:solidFill>
                  <a:schemeClr val="tx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Sheet1!$G$2:$G$9</c:f>
                <c:numCache>
                  <c:formatCode>General</c:formatCode>
                  <c:ptCount val="8"/>
                  <c:pt idx="0">
                    <c:v>0.25</c:v>
                  </c:pt>
                  <c:pt idx="1">
                    <c:v>0.18</c:v>
                  </c:pt>
                  <c:pt idx="2">
                    <c:v>0.2</c:v>
                  </c:pt>
                  <c:pt idx="3">
                    <c:v>0.21</c:v>
                  </c:pt>
                  <c:pt idx="4">
                    <c:v>0.22</c:v>
                  </c:pt>
                  <c:pt idx="5">
                    <c:v>0.25</c:v>
                  </c:pt>
                  <c:pt idx="6">
                    <c:v>0.28</c:v>
                  </c:pt>
                  <c:pt idx="7">
                    <c:v>0.37</c:v>
                  </c:pt>
                </c:numCache>
              </c:numRef>
            </c:plus>
            <c:minus>
              <c:numRef>
                <c:f>Sheet1!$G$2:$G$9</c:f>
                <c:numCache>
                  <c:formatCode>General</c:formatCode>
                  <c:ptCount val="8"/>
                  <c:pt idx="0">
                    <c:v>0.25</c:v>
                  </c:pt>
                  <c:pt idx="1">
                    <c:v>0.18</c:v>
                  </c:pt>
                  <c:pt idx="2">
                    <c:v>0.2</c:v>
                  </c:pt>
                  <c:pt idx="3">
                    <c:v>0.21</c:v>
                  </c:pt>
                  <c:pt idx="4">
                    <c:v>0.22</c:v>
                  </c:pt>
                  <c:pt idx="5">
                    <c:v>0.25</c:v>
                  </c:pt>
                  <c:pt idx="6">
                    <c:v>0.28</c:v>
                  </c:pt>
                  <c:pt idx="7">
                    <c:v>0.37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Sheet1!$A$2:$A$9</c:f>
              <c:numCache>
                <c:formatCode>General</c:formatCode>
                <c:ptCount val="8"/>
                <c:pt idx="0">
                  <c:v>0.0</c:v>
                </c:pt>
                <c:pt idx="1">
                  <c:v>28.0</c:v>
                </c:pt>
                <c:pt idx="2">
                  <c:v>52.0</c:v>
                </c:pt>
                <c:pt idx="3">
                  <c:v>80.0</c:v>
                </c:pt>
                <c:pt idx="4">
                  <c:v>108.0</c:v>
                </c:pt>
                <c:pt idx="5">
                  <c:v>136.0</c:v>
                </c:pt>
                <c:pt idx="6">
                  <c:v>164.0</c:v>
                </c:pt>
                <c:pt idx="7">
                  <c:v>192.0</c:v>
                </c:pt>
              </c:numCache>
            </c:numRef>
          </c:xVal>
          <c:yVal>
            <c:numRef>
              <c:f>Sheet1!$B$2:$B$10</c:f>
              <c:numCache>
                <c:formatCode>0.00</c:formatCode>
                <c:ptCount val="9"/>
                <c:pt idx="0">
                  <c:v>68.41000000000002</c:v>
                </c:pt>
                <c:pt idx="1">
                  <c:v>68.55</c:v>
                </c:pt>
                <c:pt idx="2">
                  <c:v>68.5</c:v>
                </c:pt>
                <c:pt idx="3">
                  <c:v>68.59</c:v>
                </c:pt>
                <c:pt idx="4">
                  <c:v>68.89</c:v>
                </c:pt>
                <c:pt idx="5">
                  <c:v>68.97</c:v>
                </c:pt>
                <c:pt idx="6">
                  <c:v>69.11</c:v>
                </c:pt>
                <c:pt idx="7">
                  <c:v>69.23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981-4589-AF35-B70D85838C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Empagliflozin 10 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28575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Sheet1!$H$2:$H$9</c:f>
                <c:numCache>
                  <c:formatCode>General</c:formatCode>
                  <c:ptCount val="8"/>
                  <c:pt idx="0">
                    <c:v>0.24</c:v>
                  </c:pt>
                  <c:pt idx="1">
                    <c:v>0.18</c:v>
                  </c:pt>
                  <c:pt idx="2">
                    <c:v>0.19</c:v>
                  </c:pt>
                  <c:pt idx="3">
                    <c:v>0.21</c:v>
                  </c:pt>
                  <c:pt idx="4">
                    <c:v>0.22</c:v>
                  </c:pt>
                  <c:pt idx="5">
                    <c:v>0.24</c:v>
                  </c:pt>
                  <c:pt idx="6">
                    <c:v>0.27</c:v>
                  </c:pt>
                  <c:pt idx="7">
                    <c:v>0.36</c:v>
                  </c:pt>
                </c:numCache>
              </c:numRef>
            </c:plus>
            <c:minus>
              <c:numRef>
                <c:f>Sheet1!$H$2:$H$9</c:f>
                <c:numCache>
                  <c:formatCode>General</c:formatCode>
                  <c:ptCount val="8"/>
                  <c:pt idx="0">
                    <c:v>0.24</c:v>
                  </c:pt>
                  <c:pt idx="1">
                    <c:v>0.18</c:v>
                  </c:pt>
                  <c:pt idx="2">
                    <c:v>0.19</c:v>
                  </c:pt>
                  <c:pt idx="3">
                    <c:v>0.21</c:v>
                  </c:pt>
                  <c:pt idx="4">
                    <c:v>0.22</c:v>
                  </c:pt>
                  <c:pt idx="5">
                    <c:v>0.24</c:v>
                  </c:pt>
                  <c:pt idx="6">
                    <c:v>0.27</c:v>
                  </c:pt>
                  <c:pt idx="7">
                    <c:v>0.36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Sheet1!$A$2:$A$9</c:f>
              <c:numCache>
                <c:formatCode>General</c:formatCode>
                <c:ptCount val="8"/>
                <c:pt idx="0">
                  <c:v>0.0</c:v>
                </c:pt>
                <c:pt idx="1">
                  <c:v>28.0</c:v>
                </c:pt>
                <c:pt idx="2">
                  <c:v>52.0</c:v>
                </c:pt>
                <c:pt idx="3">
                  <c:v>80.0</c:v>
                </c:pt>
                <c:pt idx="4">
                  <c:v>108.0</c:v>
                </c:pt>
                <c:pt idx="5">
                  <c:v>136.0</c:v>
                </c:pt>
                <c:pt idx="6">
                  <c:v>164.0</c:v>
                </c:pt>
                <c:pt idx="7">
                  <c:v>192.0</c:v>
                </c:pt>
              </c:numCache>
            </c:numRef>
          </c:xVal>
          <c:yVal>
            <c:numRef>
              <c:f>Sheet1!$C$2:$C$10</c:f>
              <c:numCache>
                <c:formatCode>0.00</c:formatCode>
                <c:ptCount val="9"/>
                <c:pt idx="0">
                  <c:v>68.76</c:v>
                </c:pt>
                <c:pt idx="1">
                  <c:v>67.92</c:v>
                </c:pt>
                <c:pt idx="2">
                  <c:v>68.2</c:v>
                </c:pt>
                <c:pt idx="3">
                  <c:v>68.23</c:v>
                </c:pt>
                <c:pt idx="4">
                  <c:v>68.46</c:v>
                </c:pt>
                <c:pt idx="5">
                  <c:v>68.28</c:v>
                </c:pt>
                <c:pt idx="6">
                  <c:v>68.8</c:v>
                </c:pt>
                <c:pt idx="7">
                  <c:v>69.62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981-4589-AF35-B70D85838C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Empagliflozin 25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2857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Sheet1!$I$2:$I$9</c:f>
                <c:numCache>
                  <c:formatCode>General</c:formatCode>
                  <c:ptCount val="8"/>
                  <c:pt idx="0">
                    <c:v>0.25</c:v>
                  </c:pt>
                  <c:pt idx="1">
                    <c:v>0.18</c:v>
                  </c:pt>
                  <c:pt idx="2">
                    <c:v>0.19</c:v>
                  </c:pt>
                  <c:pt idx="3">
                    <c:v>0.21</c:v>
                  </c:pt>
                  <c:pt idx="4">
                    <c:v>0.21</c:v>
                  </c:pt>
                  <c:pt idx="5">
                    <c:v>0.24</c:v>
                  </c:pt>
                  <c:pt idx="6">
                    <c:v>0.27</c:v>
                  </c:pt>
                  <c:pt idx="7">
                    <c:v>0.35</c:v>
                  </c:pt>
                </c:numCache>
              </c:numRef>
            </c:plus>
            <c:minus>
              <c:numRef>
                <c:f>Sheet1!$I$2:$I$9</c:f>
                <c:numCache>
                  <c:formatCode>General</c:formatCode>
                  <c:ptCount val="8"/>
                  <c:pt idx="0">
                    <c:v>0.25</c:v>
                  </c:pt>
                  <c:pt idx="1">
                    <c:v>0.18</c:v>
                  </c:pt>
                  <c:pt idx="2">
                    <c:v>0.19</c:v>
                  </c:pt>
                  <c:pt idx="3">
                    <c:v>0.21</c:v>
                  </c:pt>
                  <c:pt idx="4">
                    <c:v>0.21</c:v>
                  </c:pt>
                  <c:pt idx="5">
                    <c:v>0.24</c:v>
                  </c:pt>
                  <c:pt idx="6">
                    <c:v>0.27</c:v>
                  </c:pt>
                  <c:pt idx="7">
                    <c:v>0.35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Sheet1!$A$2:$A$9</c:f>
              <c:numCache>
                <c:formatCode>General</c:formatCode>
                <c:ptCount val="8"/>
                <c:pt idx="0">
                  <c:v>0.0</c:v>
                </c:pt>
                <c:pt idx="1">
                  <c:v>28.0</c:v>
                </c:pt>
                <c:pt idx="2">
                  <c:v>52.0</c:v>
                </c:pt>
                <c:pt idx="3">
                  <c:v>80.0</c:v>
                </c:pt>
                <c:pt idx="4">
                  <c:v>108.0</c:v>
                </c:pt>
                <c:pt idx="5">
                  <c:v>136.0</c:v>
                </c:pt>
                <c:pt idx="6">
                  <c:v>164.0</c:v>
                </c:pt>
                <c:pt idx="7">
                  <c:v>192.0</c:v>
                </c:pt>
              </c:numCache>
            </c:numRef>
          </c:xVal>
          <c:yVal>
            <c:numRef>
              <c:f>Sheet1!$D$2:$D$10</c:f>
              <c:numCache>
                <c:formatCode>0.00</c:formatCode>
                <c:ptCount val="9"/>
                <c:pt idx="0">
                  <c:v>68.27</c:v>
                </c:pt>
                <c:pt idx="1">
                  <c:v>67.43</c:v>
                </c:pt>
                <c:pt idx="2">
                  <c:v>67.94000000000002</c:v>
                </c:pt>
                <c:pt idx="3">
                  <c:v>67.82</c:v>
                </c:pt>
                <c:pt idx="4">
                  <c:v>68.15</c:v>
                </c:pt>
                <c:pt idx="5">
                  <c:v>68.17999999999998</c:v>
                </c:pt>
                <c:pt idx="6">
                  <c:v>68.52</c:v>
                </c:pt>
                <c:pt idx="7">
                  <c:v>68.92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981-4589-AF35-B70D85838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83491344"/>
        <c:axId val="-1583483392"/>
      </c:scatterChart>
      <c:valAx>
        <c:axId val="-1583491344"/>
        <c:scaling>
          <c:orientation val="minMax"/>
          <c:max val="22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chemeClr val="tx2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56616910039619"/>
              <c:y val="0.90591054898726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-1583483392"/>
        <c:crosses val="autoZero"/>
        <c:crossBetween val="midCat"/>
        <c:majorUnit val="20.0"/>
      </c:valAx>
      <c:valAx>
        <c:axId val="-1583483392"/>
        <c:scaling>
          <c:orientation val="minMax"/>
          <c:max val="75.0"/>
          <c:min val="65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chemeClr val="tx2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Adjusted mean (SE) </a:t>
                </a:r>
                <a:br>
                  <a:rPr lang="en-GB" sz="1400" dirty="0">
                    <a:solidFill>
                      <a:schemeClr val="tx2"/>
                    </a:solidFill>
                    <a:latin typeface="+mn-lt"/>
                  </a:rPr>
                </a:b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heart rate (bpm)</a:t>
                </a:r>
              </a:p>
            </c:rich>
          </c:tx>
          <c:layout>
            <c:manualLayout>
              <c:xMode val="edge"/>
              <c:yMode val="edge"/>
              <c:x val="0.000191062328479522"/>
              <c:y val="0.27617610668133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 sz="1400">
                <a:solidFill>
                  <a:schemeClr val="tx2"/>
                </a:solidFill>
                <a:latin typeface="+mn-lt"/>
              </a:defRPr>
            </a:pPr>
            <a:endParaRPr lang="en-US"/>
          </a:p>
        </c:txPr>
        <c:crossAx val="-1583491344"/>
        <c:crosses val="autoZero"/>
        <c:crossBetween val="midCat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3514306401"/>
          <c:y val="0.12140912840253"/>
          <c:w val="0.742600416779075"/>
          <c:h val="0.69720419759875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2"/>
              </a:solidFill>
              <a:ln w="19050">
                <a:solidFill>
                  <a:schemeClr val="tx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Sheet1!$G$2:$G$10</c:f>
                <c:numCache>
                  <c:formatCode>General</c:formatCode>
                  <c:ptCount val="9"/>
                  <c:pt idx="0">
                    <c:v>0.74</c:v>
                  </c:pt>
                  <c:pt idx="1">
                    <c:v>0.45</c:v>
                  </c:pt>
                  <c:pt idx="2">
                    <c:v>0.58</c:v>
                  </c:pt>
                  <c:pt idx="3">
                    <c:v>0.62</c:v>
                  </c:pt>
                  <c:pt idx="4">
                    <c:v>0.65</c:v>
                  </c:pt>
                  <c:pt idx="5">
                    <c:v>0.67</c:v>
                  </c:pt>
                  <c:pt idx="6">
                    <c:v>0.78</c:v>
                  </c:pt>
                  <c:pt idx="7">
                    <c:v>0.87</c:v>
                  </c:pt>
                  <c:pt idx="8">
                    <c:v>1.09</c:v>
                  </c:pt>
                </c:numCache>
              </c:numRef>
            </c:plus>
            <c:minus>
              <c:numRef>
                <c:f>Sheet1!$G$2:$G$10</c:f>
                <c:numCache>
                  <c:formatCode>General</c:formatCode>
                  <c:ptCount val="9"/>
                  <c:pt idx="0">
                    <c:v>0.74</c:v>
                  </c:pt>
                  <c:pt idx="1">
                    <c:v>0.45</c:v>
                  </c:pt>
                  <c:pt idx="2">
                    <c:v>0.58</c:v>
                  </c:pt>
                  <c:pt idx="3">
                    <c:v>0.62</c:v>
                  </c:pt>
                  <c:pt idx="4">
                    <c:v>0.65</c:v>
                  </c:pt>
                  <c:pt idx="5">
                    <c:v>0.67</c:v>
                  </c:pt>
                  <c:pt idx="6">
                    <c:v>0.78</c:v>
                  </c:pt>
                  <c:pt idx="7">
                    <c:v>0.87</c:v>
                  </c:pt>
                  <c:pt idx="8">
                    <c:v>1.09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Sheet1!$A$2:$A$10</c:f>
              <c:numCache>
                <c:formatCode>General</c:formatCode>
                <c:ptCount val="9"/>
                <c:pt idx="0">
                  <c:v>0.0</c:v>
                </c:pt>
                <c:pt idx="1">
                  <c:v>4.0</c:v>
                </c:pt>
                <c:pt idx="2">
                  <c:v>28.0</c:v>
                </c:pt>
                <c:pt idx="3">
                  <c:v>52.0</c:v>
                </c:pt>
                <c:pt idx="4">
                  <c:v>80.0</c:v>
                </c:pt>
                <c:pt idx="5">
                  <c:v>108.0</c:v>
                </c:pt>
                <c:pt idx="6">
                  <c:v>136.0</c:v>
                </c:pt>
                <c:pt idx="7">
                  <c:v>164.0</c:v>
                </c:pt>
                <c:pt idx="8">
                  <c:v>192.0</c:v>
                </c:pt>
              </c:numCache>
            </c:numRef>
          </c:xVal>
          <c:yVal>
            <c:numRef>
              <c:f>Sheet1!$B$2:$B$11</c:f>
              <c:numCache>
                <c:formatCode>0.00</c:formatCode>
                <c:ptCount val="10"/>
                <c:pt idx="0">
                  <c:v>84.8</c:v>
                </c:pt>
                <c:pt idx="1">
                  <c:v>86.31</c:v>
                </c:pt>
                <c:pt idx="2">
                  <c:v>87.04</c:v>
                </c:pt>
                <c:pt idx="3">
                  <c:v>87.08</c:v>
                </c:pt>
                <c:pt idx="4">
                  <c:v>88.21000000000002</c:v>
                </c:pt>
                <c:pt idx="5">
                  <c:v>86.76</c:v>
                </c:pt>
                <c:pt idx="6">
                  <c:v>86.67999999999998</c:v>
                </c:pt>
                <c:pt idx="7">
                  <c:v>87.65</c:v>
                </c:pt>
                <c:pt idx="8">
                  <c:v>89.03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2A9-4487-B807-4FC9CFD49E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Empagliflozin 10 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Sheet1!$H$2:$H$10</c:f>
                <c:numCache>
                  <c:formatCode>General</c:formatCode>
                  <c:ptCount val="9"/>
                  <c:pt idx="0">
                    <c:v>0.77</c:v>
                  </c:pt>
                  <c:pt idx="1">
                    <c:v>0.45</c:v>
                  </c:pt>
                  <c:pt idx="2">
                    <c:v>0.58</c:v>
                  </c:pt>
                  <c:pt idx="3">
                    <c:v>0.61</c:v>
                  </c:pt>
                  <c:pt idx="4">
                    <c:v>0.65</c:v>
                  </c:pt>
                  <c:pt idx="5">
                    <c:v>0.66</c:v>
                  </c:pt>
                  <c:pt idx="6">
                    <c:v>0.76</c:v>
                  </c:pt>
                  <c:pt idx="7">
                    <c:v>0.86</c:v>
                  </c:pt>
                  <c:pt idx="8">
                    <c:v>1.06</c:v>
                  </c:pt>
                </c:numCache>
              </c:numRef>
            </c:plus>
            <c:minus>
              <c:numRef>
                <c:f>Sheet1!$H$2:$H$10</c:f>
                <c:numCache>
                  <c:formatCode>General</c:formatCode>
                  <c:ptCount val="9"/>
                  <c:pt idx="0">
                    <c:v>0.77</c:v>
                  </c:pt>
                  <c:pt idx="1">
                    <c:v>0.45</c:v>
                  </c:pt>
                  <c:pt idx="2">
                    <c:v>0.58</c:v>
                  </c:pt>
                  <c:pt idx="3">
                    <c:v>0.61</c:v>
                  </c:pt>
                  <c:pt idx="4">
                    <c:v>0.65</c:v>
                  </c:pt>
                  <c:pt idx="5">
                    <c:v>0.66</c:v>
                  </c:pt>
                  <c:pt idx="6">
                    <c:v>0.76</c:v>
                  </c:pt>
                  <c:pt idx="7">
                    <c:v>0.86</c:v>
                  </c:pt>
                  <c:pt idx="8">
                    <c:v>1.06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Sheet1!$A$2:$A$10</c:f>
              <c:numCache>
                <c:formatCode>General</c:formatCode>
                <c:ptCount val="9"/>
                <c:pt idx="0">
                  <c:v>0.0</c:v>
                </c:pt>
                <c:pt idx="1">
                  <c:v>4.0</c:v>
                </c:pt>
                <c:pt idx="2">
                  <c:v>28.0</c:v>
                </c:pt>
                <c:pt idx="3">
                  <c:v>52.0</c:v>
                </c:pt>
                <c:pt idx="4">
                  <c:v>80.0</c:v>
                </c:pt>
                <c:pt idx="5">
                  <c:v>108.0</c:v>
                </c:pt>
                <c:pt idx="6">
                  <c:v>136.0</c:v>
                </c:pt>
                <c:pt idx="7">
                  <c:v>164.0</c:v>
                </c:pt>
                <c:pt idx="8">
                  <c:v>192.0</c:v>
                </c:pt>
              </c:numCache>
            </c:numRef>
          </c:xVal>
          <c:yVal>
            <c:numRef>
              <c:f>Sheet1!$C$2:$C$11</c:f>
              <c:numCache>
                <c:formatCode>0.00</c:formatCode>
                <c:ptCount val="10"/>
                <c:pt idx="0">
                  <c:v>86.29</c:v>
                </c:pt>
                <c:pt idx="1">
                  <c:v>86.72</c:v>
                </c:pt>
                <c:pt idx="2">
                  <c:v>89.22</c:v>
                </c:pt>
                <c:pt idx="3">
                  <c:v>89.97</c:v>
                </c:pt>
                <c:pt idx="4">
                  <c:v>88.48</c:v>
                </c:pt>
                <c:pt idx="5">
                  <c:v>87.72</c:v>
                </c:pt>
                <c:pt idx="6">
                  <c:v>88.14</c:v>
                </c:pt>
                <c:pt idx="7">
                  <c:v>88.14</c:v>
                </c:pt>
                <c:pt idx="8">
                  <c:v>86.97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2A9-4487-B807-4FC9CFD49E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Empagliflozin 25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19050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Sheet1!$I$2:$I$10</c:f>
                <c:numCache>
                  <c:formatCode>General</c:formatCode>
                  <c:ptCount val="9"/>
                  <c:pt idx="0">
                    <c:v>0.74</c:v>
                  </c:pt>
                  <c:pt idx="1">
                    <c:v>0.45</c:v>
                  </c:pt>
                  <c:pt idx="2">
                    <c:v>0.58</c:v>
                  </c:pt>
                  <c:pt idx="3">
                    <c:v>0.61</c:v>
                  </c:pt>
                  <c:pt idx="4">
                    <c:v>0.65</c:v>
                  </c:pt>
                  <c:pt idx="5">
                    <c:v>0.66</c:v>
                  </c:pt>
                  <c:pt idx="6">
                    <c:v>0.76</c:v>
                  </c:pt>
                  <c:pt idx="7">
                    <c:v>0.85</c:v>
                  </c:pt>
                  <c:pt idx="8">
                    <c:v>1.03</c:v>
                  </c:pt>
                </c:numCache>
              </c:numRef>
            </c:plus>
            <c:minus>
              <c:numRef>
                <c:f>Sheet1!$I$2:$I$10</c:f>
                <c:numCache>
                  <c:formatCode>General</c:formatCode>
                  <c:ptCount val="9"/>
                  <c:pt idx="0">
                    <c:v>0.74</c:v>
                  </c:pt>
                  <c:pt idx="1">
                    <c:v>0.45</c:v>
                  </c:pt>
                  <c:pt idx="2">
                    <c:v>0.58</c:v>
                  </c:pt>
                  <c:pt idx="3">
                    <c:v>0.61</c:v>
                  </c:pt>
                  <c:pt idx="4">
                    <c:v>0.65</c:v>
                  </c:pt>
                  <c:pt idx="5">
                    <c:v>0.66</c:v>
                  </c:pt>
                  <c:pt idx="6">
                    <c:v>0.76</c:v>
                  </c:pt>
                  <c:pt idx="7">
                    <c:v>0.85</c:v>
                  </c:pt>
                  <c:pt idx="8">
                    <c:v>1.03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Sheet1!$A$2:$A$10</c:f>
              <c:numCache>
                <c:formatCode>General</c:formatCode>
                <c:ptCount val="9"/>
                <c:pt idx="0">
                  <c:v>0.0</c:v>
                </c:pt>
                <c:pt idx="1">
                  <c:v>4.0</c:v>
                </c:pt>
                <c:pt idx="2">
                  <c:v>28.0</c:v>
                </c:pt>
                <c:pt idx="3">
                  <c:v>52.0</c:v>
                </c:pt>
                <c:pt idx="4">
                  <c:v>80.0</c:v>
                </c:pt>
                <c:pt idx="5">
                  <c:v>108.0</c:v>
                </c:pt>
                <c:pt idx="6">
                  <c:v>136.0</c:v>
                </c:pt>
                <c:pt idx="7">
                  <c:v>164.0</c:v>
                </c:pt>
                <c:pt idx="8">
                  <c:v>192.0</c:v>
                </c:pt>
              </c:numCache>
            </c:numRef>
          </c:xVal>
          <c:yVal>
            <c:numRef>
              <c:f>Sheet1!$D$2:$D$11</c:f>
              <c:numCache>
                <c:formatCode>0.00</c:formatCode>
                <c:ptCount val="10"/>
                <c:pt idx="0">
                  <c:v>85.46000000000002</c:v>
                </c:pt>
                <c:pt idx="1">
                  <c:v>87.23</c:v>
                </c:pt>
                <c:pt idx="2">
                  <c:v>90.31</c:v>
                </c:pt>
                <c:pt idx="3">
                  <c:v>90.86</c:v>
                </c:pt>
                <c:pt idx="4">
                  <c:v>90.36</c:v>
                </c:pt>
                <c:pt idx="5">
                  <c:v>89.57</c:v>
                </c:pt>
                <c:pt idx="6">
                  <c:v>90.33</c:v>
                </c:pt>
                <c:pt idx="7">
                  <c:v>89.31</c:v>
                </c:pt>
                <c:pt idx="8">
                  <c:v>87.99000000000002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2A9-4487-B807-4FC9CFD49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12076592"/>
        <c:axId val="-1312428560"/>
      </c:scatterChart>
      <c:valAx>
        <c:axId val="-1312076592"/>
        <c:scaling>
          <c:orientation val="minMax"/>
          <c:max val="22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chemeClr val="tx2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56616910039619"/>
              <c:y val="0.90591054898726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-1312428560"/>
        <c:crosses val="autoZero"/>
        <c:crossBetween val="midCat"/>
        <c:majorUnit val="20.0"/>
      </c:valAx>
      <c:valAx>
        <c:axId val="-1312428560"/>
        <c:scaling>
          <c:orientation val="minMax"/>
          <c:max val="100.0"/>
          <c:min val="8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chemeClr val="tx2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Adjusted mean (SE) </a:t>
                </a:r>
                <a:br>
                  <a:rPr lang="en-GB" sz="1400" dirty="0">
                    <a:solidFill>
                      <a:schemeClr val="tx2"/>
                    </a:solidFill>
                    <a:latin typeface="+mn-lt"/>
                  </a:rPr>
                </a:br>
                <a:r>
                  <a:rPr lang="en-GB" sz="1400" b="0" i="0" u="none" strike="noStrike" baseline="0" dirty="0">
                    <a:solidFill>
                      <a:schemeClr val="tx2"/>
                    </a:solidFill>
                    <a:effectLst/>
                    <a:latin typeface="+mn-lt"/>
                  </a:rPr>
                  <a:t>LDL cholesterol</a:t>
                </a: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 (mg/dL)</a:t>
                </a:r>
              </a:p>
            </c:rich>
          </c:tx>
          <c:layout>
            <c:manualLayout>
              <c:xMode val="edge"/>
              <c:yMode val="edge"/>
              <c:x val="0.000191062328479522"/>
              <c:y val="0.22088786545687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 sz="1400">
                <a:solidFill>
                  <a:schemeClr val="tx2"/>
                </a:solidFill>
                <a:latin typeface="+mn-lt"/>
              </a:defRPr>
            </a:pPr>
            <a:endParaRPr lang="en-US"/>
          </a:p>
        </c:txPr>
        <c:crossAx val="-1312076592"/>
        <c:crosses val="autoZero"/>
        <c:crossBetween val="midCat"/>
        <c:majorUnit val="2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33514306401"/>
          <c:y val="0.12140912840253"/>
          <c:w val="0.742600416779075"/>
          <c:h val="0.69720419759875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tx2"/>
              </a:solidFill>
              <a:ln w="19050">
                <a:solidFill>
                  <a:schemeClr val="tx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Sheet1!$G$2:$G$10</c:f>
                <c:numCache>
                  <c:formatCode>General</c:formatCode>
                  <c:ptCount val="9"/>
                  <c:pt idx="0">
                    <c:v>0.24</c:v>
                  </c:pt>
                  <c:pt idx="1">
                    <c:v>0.13</c:v>
                  </c:pt>
                  <c:pt idx="2">
                    <c:v>0.15</c:v>
                  </c:pt>
                  <c:pt idx="3">
                    <c:v>0.16</c:v>
                  </c:pt>
                  <c:pt idx="4">
                    <c:v>0.18</c:v>
                  </c:pt>
                  <c:pt idx="5">
                    <c:v>0.17</c:v>
                  </c:pt>
                  <c:pt idx="6">
                    <c:v>0.2</c:v>
                  </c:pt>
                  <c:pt idx="7">
                    <c:v>0.23</c:v>
                  </c:pt>
                  <c:pt idx="8">
                    <c:v>0.28</c:v>
                  </c:pt>
                </c:numCache>
              </c:numRef>
            </c:plus>
            <c:minus>
              <c:numRef>
                <c:f>Sheet1!$G$2:$G$10</c:f>
                <c:numCache>
                  <c:formatCode>General</c:formatCode>
                  <c:ptCount val="9"/>
                  <c:pt idx="0">
                    <c:v>0.24</c:v>
                  </c:pt>
                  <c:pt idx="1">
                    <c:v>0.13</c:v>
                  </c:pt>
                  <c:pt idx="2">
                    <c:v>0.15</c:v>
                  </c:pt>
                  <c:pt idx="3">
                    <c:v>0.16</c:v>
                  </c:pt>
                  <c:pt idx="4">
                    <c:v>0.18</c:v>
                  </c:pt>
                  <c:pt idx="5">
                    <c:v>0.17</c:v>
                  </c:pt>
                  <c:pt idx="6">
                    <c:v>0.2</c:v>
                  </c:pt>
                  <c:pt idx="7">
                    <c:v>0.23</c:v>
                  </c:pt>
                  <c:pt idx="8">
                    <c:v>0.28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Sheet1!$A$2:$A$10</c:f>
              <c:numCache>
                <c:formatCode>General</c:formatCode>
                <c:ptCount val="9"/>
                <c:pt idx="0">
                  <c:v>0.0</c:v>
                </c:pt>
                <c:pt idx="1">
                  <c:v>4.0</c:v>
                </c:pt>
                <c:pt idx="2">
                  <c:v>28.0</c:v>
                </c:pt>
                <c:pt idx="3">
                  <c:v>52.0</c:v>
                </c:pt>
                <c:pt idx="4">
                  <c:v>80.0</c:v>
                </c:pt>
                <c:pt idx="5">
                  <c:v>108.0</c:v>
                </c:pt>
                <c:pt idx="6">
                  <c:v>136.0</c:v>
                </c:pt>
                <c:pt idx="7">
                  <c:v>164.0</c:v>
                </c:pt>
                <c:pt idx="8">
                  <c:v>192.0</c:v>
                </c:pt>
              </c:numCache>
            </c:numRef>
          </c:xVal>
          <c:yVal>
            <c:numRef>
              <c:f>Sheet1!$B$2:$B$11</c:f>
              <c:numCache>
                <c:formatCode>0.00</c:formatCode>
                <c:ptCount val="10"/>
                <c:pt idx="0">
                  <c:v>44.04</c:v>
                </c:pt>
                <c:pt idx="1">
                  <c:v>44.09</c:v>
                </c:pt>
                <c:pt idx="2">
                  <c:v>44.3</c:v>
                </c:pt>
                <c:pt idx="3">
                  <c:v>44.32</c:v>
                </c:pt>
                <c:pt idx="4">
                  <c:v>44.73000000000001</c:v>
                </c:pt>
                <c:pt idx="5">
                  <c:v>44.63</c:v>
                </c:pt>
                <c:pt idx="6">
                  <c:v>44.64</c:v>
                </c:pt>
                <c:pt idx="7">
                  <c:v>44.81</c:v>
                </c:pt>
                <c:pt idx="8">
                  <c:v>44.99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F6A-4072-B179-E135BD873B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Empagliflozin 10 mg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4"/>
              </a:solidFill>
              <a:ln w="19050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Sheet1!$H$2:$H$10</c:f>
                <c:numCache>
                  <c:formatCode>General</c:formatCode>
                  <c:ptCount val="9"/>
                  <c:pt idx="0">
                    <c:v>0.25</c:v>
                  </c:pt>
                  <c:pt idx="1">
                    <c:v>0.13</c:v>
                  </c:pt>
                  <c:pt idx="2">
                    <c:v>0.15</c:v>
                  </c:pt>
                  <c:pt idx="3">
                    <c:v>0.16</c:v>
                  </c:pt>
                  <c:pt idx="4">
                    <c:v>0.18</c:v>
                  </c:pt>
                  <c:pt idx="5">
                    <c:v>0.17</c:v>
                  </c:pt>
                  <c:pt idx="6">
                    <c:v>0.2</c:v>
                  </c:pt>
                  <c:pt idx="7">
                    <c:v>0.22</c:v>
                  </c:pt>
                  <c:pt idx="8">
                    <c:v>0.27</c:v>
                  </c:pt>
                </c:numCache>
              </c:numRef>
            </c:plus>
            <c:minus>
              <c:numRef>
                <c:f>Sheet1!$H$2:$H$10</c:f>
                <c:numCache>
                  <c:formatCode>General</c:formatCode>
                  <c:ptCount val="9"/>
                  <c:pt idx="0">
                    <c:v>0.25</c:v>
                  </c:pt>
                  <c:pt idx="1">
                    <c:v>0.13</c:v>
                  </c:pt>
                  <c:pt idx="2">
                    <c:v>0.15</c:v>
                  </c:pt>
                  <c:pt idx="3">
                    <c:v>0.16</c:v>
                  </c:pt>
                  <c:pt idx="4">
                    <c:v>0.18</c:v>
                  </c:pt>
                  <c:pt idx="5">
                    <c:v>0.17</c:v>
                  </c:pt>
                  <c:pt idx="6">
                    <c:v>0.2</c:v>
                  </c:pt>
                  <c:pt idx="7">
                    <c:v>0.22</c:v>
                  </c:pt>
                  <c:pt idx="8">
                    <c:v>0.27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Sheet1!$A$2:$A$10</c:f>
              <c:numCache>
                <c:formatCode>General</c:formatCode>
                <c:ptCount val="9"/>
                <c:pt idx="0">
                  <c:v>0.0</c:v>
                </c:pt>
                <c:pt idx="1">
                  <c:v>4.0</c:v>
                </c:pt>
                <c:pt idx="2">
                  <c:v>28.0</c:v>
                </c:pt>
                <c:pt idx="3">
                  <c:v>52.0</c:v>
                </c:pt>
                <c:pt idx="4">
                  <c:v>80.0</c:v>
                </c:pt>
                <c:pt idx="5">
                  <c:v>108.0</c:v>
                </c:pt>
                <c:pt idx="6">
                  <c:v>136.0</c:v>
                </c:pt>
                <c:pt idx="7">
                  <c:v>164.0</c:v>
                </c:pt>
                <c:pt idx="8">
                  <c:v>192.0</c:v>
                </c:pt>
              </c:numCache>
            </c:numRef>
          </c:xVal>
          <c:yVal>
            <c:numRef>
              <c:f>Sheet1!$C$2:$C$11</c:f>
              <c:numCache>
                <c:formatCode>0.00</c:formatCode>
                <c:ptCount val="10"/>
                <c:pt idx="0">
                  <c:v>44.65</c:v>
                </c:pt>
                <c:pt idx="1">
                  <c:v>44.01</c:v>
                </c:pt>
                <c:pt idx="2">
                  <c:v>45.76000000000001</c:v>
                </c:pt>
                <c:pt idx="3">
                  <c:v>45.98</c:v>
                </c:pt>
                <c:pt idx="4">
                  <c:v>46.3</c:v>
                </c:pt>
                <c:pt idx="5">
                  <c:v>46.15</c:v>
                </c:pt>
                <c:pt idx="6">
                  <c:v>45.93</c:v>
                </c:pt>
                <c:pt idx="7">
                  <c:v>45.98</c:v>
                </c:pt>
                <c:pt idx="8">
                  <c:v>46.01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F6A-4072-B179-E135BD873B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Empagliflozin 25 mg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2"/>
              </a:solidFill>
              <a:ln w="19050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Sheet1!$I$2:$I$10</c:f>
                <c:numCache>
                  <c:formatCode>General</c:formatCode>
                  <c:ptCount val="9"/>
                  <c:pt idx="0">
                    <c:v>0.25</c:v>
                  </c:pt>
                  <c:pt idx="1">
                    <c:v>0.13</c:v>
                  </c:pt>
                  <c:pt idx="2">
                    <c:v>0.15</c:v>
                  </c:pt>
                  <c:pt idx="3">
                    <c:v>0.16</c:v>
                  </c:pt>
                  <c:pt idx="4">
                    <c:v>0.18</c:v>
                  </c:pt>
                  <c:pt idx="5">
                    <c:v>0.17</c:v>
                  </c:pt>
                  <c:pt idx="6">
                    <c:v>0.2</c:v>
                  </c:pt>
                  <c:pt idx="7">
                    <c:v>0.22</c:v>
                  </c:pt>
                  <c:pt idx="8">
                    <c:v>0.27</c:v>
                  </c:pt>
                </c:numCache>
              </c:numRef>
            </c:plus>
            <c:minus>
              <c:numRef>
                <c:f>Sheet1!$I$2:$I$10</c:f>
                <c:numCache>
                  <c:formatCode>General</c:formatCode>
                  <c:ptCount val="9"/>
                  <c:pt idx="0">
                    <c:v>0.25</c:v>
                  </c:pt>
                  <c:pt idx="1">
                    <c:v>0.13</c:v>
                  </c:pt>
                  <c:pt idx="2">
                    <c:v>0.15</c:v>
                  </c:pt>
                  <c:pt idx="3">
                    <c:v>0.16</c:v>
                  </c:pt>
                  <c:pt idx="4">
                    <c:v>0.18</c:v>
                  </c:pt>
                  <c:pt idx="5">
                    <c:v>0.17</c:v>
                  </c:pt>
                  <c:pt idx="6">
                    <c:v>0.2</c:v>
                  </c:pt>
                  <c:pt idx="7">
                    <c:v>0.22</c:v>
                  </c:pt>
                  <c:pt idx="8">
                    <c:v>0.27</c:v>
                  </c:pt>
                </c:numCache>
              </c:numRef>
            </c:minus>
            <c:spPr>
              <a:ln w="6350"/>
            </c:spPr>
          </c:errBars>
          <c:xVal>
            <c:numRef>
              <c:f>Sheet1!$A$2:$A$10</c:f>
              <c:numCache>
                <c:formatCode>General</c:formatCode>
                <c:ptCount val="9"/>
                <c:pt idx="0">
                  <c:v>0.0</c:v>
                </c:pt>
                <c:pt idx="1">
                  <c:v>4.0</c:v>
                </c:pt>
                <c:pt idx="2">
                  <c:v>28.0</c:v>
                </c:pt>
                <c:pt idx="3">
                  <c:v>52.0</c:v>
                </c:pt>
                <c:pt idx="4">
                  <c:v>80.0</c:v>
                </c:pt>
                <c:pt idx="5">
                  <c:v>108.0</c:v>
                </c:pt>
                <c:pt idx="6">
                  <c:v>136.0</c:v>
                </c:pt>
                <c:pt idx="7">
                  <c:v>164.0</c:v>
                </c:pt>
                <c:pt idx="8">
                  <c:v>192.0</c:v>
                </c:pt>
              </c:numCache>
            </c:numRef>
          </c:xVal>
          <c:yVal>
            <c:numRef>
              <c:f>Sheet1!$D$2:$D$11</c:f>
              <c:numCache>
                <c:formatCode>0.00</c:formatCode>
                <c:ptCount val="10"/>
                <c:pt idx="0">
                  <c:v>44.49</c:v>
                </c:pt>
                <c:pt idx="1">
                  <c:v>44.39</c:v>
                </c:pt>
                <c:pt idx="2">
                  <c:v>46.28</c:v>
                </c:pt>
                <c:pt idx="3">
                  <c:v>46.47</c:v>
                </c:pt>
                <c:pt idx="4">
                  <c:v>46.74</c:v>
                </c:pt>
                <c:pt idx="5">
                  <c:v>46.78</c:v>
                </c:pt>
                <c:pt idx="6">
                  <c:v>46.98</c:v>
                </c:pt>
                <c:pt idx="7">
                  <c:v>46.81</c:v>
                </c:pt>
                <c:pt idx="8">
                  <c:v>46.45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F6A-4072-B179-E135BD873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82129456"/>
        <c:axId val="-1604445360"/>
      </c:scatterChart>
      <c:valAx>
        <c:axId val="-1582129456"/>
        <c:scaling>
          <c:orientation val="minMax"/>
          <c:max val="22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solidFill>
                      <a:schemeClr val="tx2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Week</a:t>
                </a:r>
              </a:p>
            </c:rich>
          </c:tx>
          <c:layout>
            <c:manualLayout>
              <c:xMode val="edge"/>
              <c:yMode val="edge"/>
              <c:x val="0.456616910039619"/>
              <c:y val="0.90591054898726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noFill/>
          <a:ln w="635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>
                <a:latin typeface="+mn-lt"/>
              </a:defRPr>
            </a:pPr>
            <a:endParaRPr lang="en-US"/>
          </a:p>
        </c:txPr>
        <c:crossAx val="-1604445360"/>
        <c:crosses val="autoZero"/>
        <c:crossBetween val="midCat"/>
        <c:majorUnit val="20.0"/>
      </c:valAx>
      <c:valAx>
        <c:axId val="-1604445360"/>
        <c:scaling>
          <c:orientation val="minMax"/>
          <c:max val="50.0"/>
          <c:min val="4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>
                    <a:solidFill>
                      <a:schemeClr val="tx2"/>
                    </a:solidFill>
                    <a:latin typeface="+mn-lt"/>
                  </a:defRPr>
                </a:pP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Adjusted mean (SE) </a:t>
                </a:r>
                <a:br>
                  <a:rPr lang="en-GB" sz="1400" dirty="0">
                    <a:solidFill>
                      <a:schemeClr val="tx2"/>
                    </a:solidFill>
                    <a:latin typeface="+mn-lt"/>
                  </a:rPr>
                </a:br>
                <a:r>
                  <a:rPr lang="en-GB" sz="1400" b="0" i="0" u="none" strike="noStrike" baseline="0" dirty="0">
                    <a:solidFill>
                      <a:schemeClr val="tx2"/>
                    </a:solidFill>
                    <a:effectLst/>
                    <a:latin typeface="+mn-lt"/>
                  </a:rPr>
                  <a:t>HDL cholesterol</a:t>
                </a:r>
                <a:r>
                  <a:rPr lang="en-GB" sz="1400" dirty="0">
                    <a:solidFill>
                      <a:schemeClr val="tx2"/>
                    </a:solidFill>
                    <a:latin typeface="+mn-lt"/>
                  </a:rPr>
                  <a:t> (mg/dL)</a:t>
                </a:r>
              </a:p>
            </c:rich>
          </c:tx>
          <c:layout>
            <c:manualLayout>
              <c:xMode val="edge"/>
              <c:yMode val="edge"/>
              <c:x val="0.00464252213971287"/>
              <c:y val="0.22379777288974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 w="6350">
            <a:solidFill>
              <a:schemeClr val="bg1">
                <a:lumMod val="50000"/>
              </a:schemeClr>
            </a:solidFill>
          </a:ln>
          <a:effectLst/>
        </c:spPr>
        <c:txPr>
          <a:bodyPr rot="-60000000" vert="horz"/>
          <a:lstStyle/>
          <a:p>
            <a:pPr>
              <a:defRPr sz="1400">
                <a:solidFill>
                  <a:schemeClr val="tx2"/>
                </a:solidFill>
                <a:latin typeface="+mn-lt"/>
              </a:defRPr>
            </a:pPr>
            <a:endParaRPr lang="en-US"/>
          </a:p>
        </c:txPr>
        <c:crossAx val="-1582129456"/>
        <c:crosses val="autoZero"/>
        <c:crossBetween val="midCat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0.80603</cdr:x>
      <cdr:y>0.27935</cdr:y>
    </cdr:from>
    <cdr:to>
      <cdr:x>0.9641</cdr:x>
      <cdr:y>0.33929</cdr:y>
    </cdr:to>
    <cdr:sp macro="" textlink="">
      <cdr:nvSpPr>
        <cdr:cNvPr id="2" name="TextBox 77"/>
        <cdr:cNvSpPr txBox="1"/>
      </cdr:nvSpPr>
      <cdr:spPr>
        <a:xfrm xmlns:a="http://schemas.openxmlformats.org/drawingml/2006/main">
          <a:off x="6614889" y="1219200"/>
          <a:ext cx="1297241" cy="2616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GB" sz="1100" b="1" dirty="0">
              <a:solidFill>
                <a:schemeClr val="tx2"/>
              </a:solidFill>
            </a:rPr>
            <a:t>Placebo</a:t>
          </a:r>
        </a:p>
      </cdr:txBody>
    </cdr:sp>
  </cdr:relSizeAnchor>
  <cdr:relSizeAnchor xmlns:cdr="http://schemas.openxmlformats.org/drawingml/2006/chartDrawing">
    <cdr:from>
      <cdr:x>0.80684</cdr:x>
      <cdr:y>0.33173</cdr:y>
    </cdr:from>
    <cdr:to>
      <cdr:x>1</cdr:x>
      <cdr:y>0.39168</cdr:y>
    </cdr:to>
    <cdr:sp macro="" textlink="">
      <cdr:nvSpPr>
        <cdr:cNvPr id="3" name="TextBox 76"/>
        <cdr:cNvSpPr txBox="1"/>
      </cdr:nvSpPr>
      <cdr:spPr>
        <a:xfrm xmlns:a="http://schemas.openxmlformats.org/drawingml/2006/main">
          <a:off x="6621531" y="1447802"/>
          <a:ext cx="1585215" cy="2616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100" b="1" dirty="0">
              <a:solidFill>
                <a:srgbClr val="962891"/>
              </a:solidFill>
            </a:rPr>
            <a:t>Empagliflozin 10 mg</a:t>
          </a:r>
        </a:p>
      </cdr:txBody>
    </cdr:sp>
  </cdr:relSizeAnchor>
  <cdr:relSizeAnchor xmlns:cdr="http://schemas.openxmlformats.org/drawingml/2006/chartDrawing">
    <cdr:from>
      <cdr:x>0.80603</cdr:x>
      <cdr:y>0.38411</cdr:y>
    </cdr:from>
    <cdr:to>
      <cdr:x>0.99704</cdr:x>
      <cdr:y>0.44405</cdr:y>
    </cdr:to>
    <cdr:sp macro="" textlink="">
      <cdr:nvSpPr>
        <cdr:cNvPr id="4" name="TextBox 78"/>
        <cdr:cNvSpPr txBox="1"/>
      </cdr:nvSpPr>
      <cdr:spPr>
        <a:xfrm xmlns:a="http://schemas.openxmlformats.org/drawingml/2006/main">
          <a:off x="6614889" y="1676400"/>
          <a:ext cx="1567571" cy="2616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100" b="1" dirty="0">
              <a:solidFill>
                <a:srgbClr val="6482C3"/>
              </a:solidFill>
            </a:rPr>
            <a:t>Empagliflozin 25 mg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F789A-959E-4387-B350-ACDCE8031AD9}" type="datetimeFigureOut">
              <a:rPr lang="en-GB" smtClean="0"/>
              <a:pPr/>
              <a:t>07/12/2016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B2A28-4996-47B4-AC2C-288A394EC05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68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1245_0025final--01-1502--study-report-body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15.2.4.3.1.3: 1 HbA1c (%) change from baseline MMRM results over time − FAS (OC−AD)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2771-112F-4852-8F69-781120FDF4B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63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1245_0025final--01-1502--study-report-body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15.2.4.3.3.3: 1 Weight (kg) change from baseline MMRM results over time − treated set (OC−AD)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2771-112F-4852-8F69-781120FDF4B8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63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1245_0025final--01-1502--study-report-body.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15.2.4.3.4.3: 1 Waist circumference (cm) change from baseline MMRM results over time − treated set (OC−AD)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2771-112F-4852-8F69-781120FDF4B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63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1245_0025final--01-1502--study-report-body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15.2.4.3.5.3: 1 SBP (mmHg) change from baseline MMRM results over time − treated set (OC−AD)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2771-112F-4852-8F69-781120FDF4B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63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1245_0025final--01-1502--study-report-body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15.2.4.3.6.3: 1 DBP (mmHg) change from baseline MMRM results over time − treated set (OC−AD)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2771-112F-4852-8F69-781120FDF4B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63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1245_0025final--01-1503--study-report-body (1)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15.3.3.2.3: 1 Heart rate (bpm) change from baseline MMRM results over time - treated set (OC-AD)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2771-112F-4852-8F69-781120FDF4B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63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1245_0025final--01-1503--study-report-body (1)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15.3.2.4.3.3: 1 LDL cholesterol (mg/dL) change from baseline MMRM results over time − treated set (OC−AD)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2771-112F-4852-8F69-781120FDF4B8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63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1245_0025final--01-1503--study-report-body (1)</a:t>
            </a:r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15.3.2.4.2.3: 1 HDL cholesterol (mg/dL) change from baseline MMRM results over time − treated set (OC−AD)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32771-112F-4852-8F69-781120FDF4B8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63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48" y="188639"/>
            <a:ext cx="8639504" cy="214017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454" y="2420888"/>
            <a:ext cx="762309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816" y="4483169"/>
            <a:ext cx="523036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1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0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48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4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56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457200"/>
            <a:ext cx="3671679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66903" y="0"/>
            <a:ext cx="5077097" cy="58610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248" y="2057400"/>
            <a:ext cx="3671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9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F6F95BD5-C3FD-4E9B-9240-B27EACB3D069}" type="slidenum">
              <a:rPr lang="en-GB" smtClean="0">
                <a:solidFill>
                  <a:srgbClr val="4D4D4F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F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 rot="5400000">
            <a:off x="5916491" y="3167643"/>
            <a:ext cx="5899380" cy="323851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0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60" y="6165304"/>
            <a:ext cx="1728192" cy="5438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248" y="1340768"/>
            <a:ext cx="8639504" cy="48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000" y="6382800"/>
            <a:ext cx="6843600" cy="2448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8624" y="6597352"/>
            <a:ext cx="935376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1" r:id="rId8"/>
    <p:sldLayoutId id="2147483683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HbA1c  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964581205"/>
              </p:ext>
            </p:extLst>
          </p:nvPr>
        </p:nvGraphicFramePr>
        <p:xfrm>
          <a:off x="861054" y="1219200"/>
          <a:ext cx="8206746" cy="43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14399" y="5499822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2294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14399" y="5692328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2296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14399" y="5884834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2296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3971" y="5494742"/>
            <a:ext cx="7377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504" y="5687248"/>
            <a:ext cx="14141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10 mg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504" y="5879754"/>
            <a:ext cx="14141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25 mg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66797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2272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66797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2272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66797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2280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86642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2188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86642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2218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86642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2212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26582" y="5502867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2133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26582" y="5695373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2150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26582" y="588787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2152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63685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2113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63685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2155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63685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2150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45393" y="5502867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2063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45393" y="5695373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2108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345393" y="588787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2115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47190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47191" y="5692328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2072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47190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2080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26698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1967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26698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2058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26698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2044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14361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1741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14361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1805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14361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1842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900098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1456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00098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1520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900098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1540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283718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1241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83718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1297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283718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1327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72480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1109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672480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1164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72480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1190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93850" y="5502249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962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58584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1006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58584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1043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76624" y="5502867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705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476624" y="5695373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749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76624" y="5887879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795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870881" y="5500440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420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70881" y="5692946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488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870881" y="5885452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498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256985" y="5502867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256985" y="5695373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170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256985" y="5887879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195</a:t>
            </a:r>
          </a:p>
        </p:txBody>
      </p:sp>
      <p:cxnSp>
        <p:nvCxnSpPr>
          <p:cNvPr id="107" name="Straight Connector 106"/>
          <p:cNvCxnSpPr/>
          <p:nvPr/>
        </p:nvCxnSpPr>
        <p:spPr>
          <a:xfrm flipV="1">
            <a:off x="2083963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2"/>
          <p:cNvSpPr txBox="1"/>
          <p:nvPr/>
        </p:nvSpPr>
        <p:spPr>
          <a:xfrm>
            <a:off x="177372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12</a:t>
            </a:r>
          </a:p>
        </p:txBody>
      </p:sp>
      <p:cxnSp>
        <p:nvCxnSpPr>
          <p:cNvPr id="109" name="Straight Connector 108"/>
          <p:cNvCxnSpPr/>
          <p:nvPr/>
        </p:nvCxnSpPr>
        <p:spPr>
          <a:xfrm flipV="1">
            <a:off x="2538530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2"/>
          <p:cNvSpPr txBox="1"/>
          <p:nvPr/>
        </p:nvSpPr>
        <p:spPr>
          <a:xfrm>
            <a:off x="2229532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28</a:t>
            </a:r>
          </a:p>
        </p:txBody>
      </p:sp>
      <p:cxnSp>
        <p:nvCxnSpPr>
          <p:cNvPr id="111" name="Straight Connector 110"/>
          <p:cNvCxnSpPr/>
          <p:nvPr/>
        </p:nvCxnSpPr>
        <p:spPr>
          <a:xfrm flipV="1">
            <a:off x="320213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2"/>
          <p:cNvSpPr txBox="1"/>
          <p:nvPr/>
        </p:nvSpPr>
        <p:spPr>
          <a:xfrm>
            <a:off x="2893139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52</a:t>
            </a:r>
          </a:p>
        </p:txBody>
      </p:sp>
      <p:cxnSp>
        <p:nvCxnSpPr>
          <p:cNvPr id="113" name="Straight Connector 112"/>
          <p:cNvCxnSpPr/>
          <p:nvPr/>
        </p:nvCxnSpPr>
        <p:spPr>
          <a:xfrm flipV="1">
            <a:off x="436532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2"/>
          <p:cNvSpPr txBox="1"/>
          <p:nvPr/>
        </p:nvSpPr>
        <p:spPr>
          <a:xfrm>
            <a:off x="4054208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94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475305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2"/>
          <p:cNvSpPr txBox="1"/>
          <p:nvPr/>
        </p:nvSpPr>
        <p:spPr>
          <a:xfrm>
            <a:off x="4441231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108</a:t>
            </a:r>
          </a:p>
        </p:txBody>
      </p:sp>
      <p:sp>
        <p:nvSpPr>
          <p:cNvPr id="117" name="TextBox 2"/>
          <p:cNvSpPr txBox="1"/>
          <p:nvPr/>
        </p:nvSpPr>
        <p:spPr>
          <a:xfrm>
            <a:off x="3667185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80</a:t>
            </a:r>
          </a:p>
        </p:txBody>
      </p:sp>
      <p:sp>
        <p:nvSpPr>
          <p:cNvPr id="118" name="TextBox 2"/>
          <p:cNvSpPr txBox="1"/>
          <p:nvPr/>
        </p:nvSpPr>
        <p:spPr>
          <a:xfrm>
            <a:off x="4828254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122</a:t>
            </a:r>
          </a:p>
        </p:txBody>
      </p:sp>
      <p:cxnSp>
        <p:nvCxnSpPr>
          <p:cNvPr id="119" name="Straight Connector 118"/>
          <p:cNvCxnSpPr/>
          <p:nvPr/>
        </p:nvCxnSpPr>
        <p:spPr>
          <a:xfrm flipV="1">
            <a:off x="358986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2"/>
          <p:cNvSpPr txBox="1"/>
          <p:nvPr/>
        </p:nvSpPr>
        <p:spPr>
          <a:xfrm>
            <a:off x="3280162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66</a:t>
            </a:r>
          </a:p>
        </p:txBody>
      </p:sp>
      <p:cxnSp>
        <p:nvCxnSpPr>
          <p:cNvPr id="121" name="Straight Connector 120"/>
          <p:cNvCxnSpPr/>
          <p:nvPr/>
        </p:nvCxnSpPr>
        <p:spPr>
          <a:xfrm flipV="1">
            <a:off x="552851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2"/>
          <p:cNvSpPr txBox="1"/>
          <p:nvPr/>
        </p:nvSpPr>
        <p:spPr>
          <a:xfrm>
            <a:off x="521527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136</a:t>
            </a:r>
          </a:p>
        </p:txBody>
      </p:sp>
      <p:cxnSp>
        <p:nvCxnSpPr>
          <p:cNvPr id="123" name="Straight Connector 122"/>
          <p:cNvCxnSpPr/>
          <p:nvPr/>
        </p:nvCxnSpPr>
        <p:spPr>
          <a:xfrm flipV="1">
            <a:off x="514078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1760330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2"/>
          <p:cNvSpPr txBox="1"/>
          <p:nvPr/>
        </p:nvSpPr>
        <p:spPr>
          <a:xfrm>
            <a:off x="1436625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26" name="Straight Connector 125"/>
          <p:cNvCxnSpPr/>
          <p:nvPr/>
        </p:nvCxnSpPr>
        <p:spPr>
          <a:xfrm flipV="1">
            <a:off x="591624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2"/>
          <p:cNvSpPr txBox="1"/>
          <p:nvPr/>
        </p:nvSpPr>
        <p:spPr>
          <a:xfrm>
            <a:off x="5602300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150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V="1">
            <a:off x="630397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2"/>
          <p:cNvSpPr txBox="1"/>
          <p:nvPr/>
        </p:nvSpPr>
        <p:spPr>
          <a:xfrm>
            <a:off x="5989323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164</a:t>
            </a:r>
          </a:p>
        </p:txBody>
      </p:sp>
      <p:cxnSp>
        <p:nvCxnSpPr>
          <p:cNvPr id="130" name="Straight Connector 129"/>
          <p:cNvCxnSpPr/>
          <p:nvPr/>
        </p:nvCxnSpPr>
        <p:spPr>
          <a:xfrm flipV="1">
            <a:off x="669170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2"/>
          <p:cNvSpPr txBox="1"/>
          <p:nvPr/>
        </p:nvSpPr>
        <p:spPr>
          <a:xfrm>
            <a:off x="6376346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178</a:t>
            </a:r>
          </a:p>
        </p:txBody>
      </p:sp>
      <p:cxnSp>
        <p:nvCxnSpPr>
          <p:cNvPr id="132" name="Straight Connector 131"/>
          <p:cNvCxnSpPr/>
          <p:nvPr/>
        </p:nvCxnSpPr>
        <p:spPr>
          <a:xfrm flipV="1">
            <a:off x="707943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2"/>
          <p:cNvSpPr txBox="1"/>
          <p:nvPr/>
        </p:nvSpPr>
        <p:spPr>
          <a:xfrm>
            <a:off x="6763369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192</a:t>
            </a:r>
          </a:p>
        </p:txBody>
      </p:sp>
      <p:cxnSp>
        <p:nvCxnSpPr>
          <p:cNvPr id="134" name="Straight Connector 133"/>
          <p:cNvCxnSpPr/>
          <p:nvPr/>
        </p:nvCxnSpPr>
        <p:spPr>
          <a:xfrm flipV="1">
            <a:off x="746716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2"/>
          <p:cNvSpPr txBox="1"/>
          <p:nvPr/>
        </p:nvSpPr>
        <p:spPr>
          <a:xfrm>
            <a:off x="715038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206</a:t>
            </a:r>
          </a:p>
        </p:txBody>
      </p:sp>
      <p:cxnSp>
        <p:nvCxnSpPr>
          <p:cNvPr id="136" name="Straight Connector 135"/>
          <p:cNvCxnSpPr/>
          <p:nvPr/>
        </p:nvCxnSpPr>
        <p:spPr>
          <a:xfrm flipV="1">
            <a:off x="3977597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V="1">
            <a:off x="2860088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2"/>
          <p:cNvSpPr txBox="1"/>
          <p:nvPr/>
        </p:nvSpPr>
        <p:spPr>
          <a:xfrm>
            <a:off x="2551090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40</a:t>
            </a:r>
          </a:p>
        </p:txBody>
      </p:sp>
      <p:sp>
        <p:nvSpPr>
          <p:cNvPr id="8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3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/>
              <a:t>All patients (including those who discontinued study drug or initiated new therapies) were included in this mixed model repeated measures analysis (intent-to-treat) 				              </a:t>
            </a:r>
            <a:r>
              <a:rPr lang="en-GB" dirty="0"/>
              <a:t>X-axis: timepoints with reasonable amount of data available for pre-scheduled measurements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 flipV="1">
            <a:off x="2088280" y="1736812"/>
            <a:ext cx="0" cy="3071408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5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Weight  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59878980"/>
              </p:ext>
            </p:extLst>
          </p:nvPr>
        </p:nvGraphicFramePr>
        <p:xfrm>
          <a:off x="791955" y="1219200"/>
          <a:ext cx="8206746" cy="43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19262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2285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19262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2290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19262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2283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0" y="5494742"/>
            <a:ext cx="712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504" y="5687248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10 mg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504" y="5879754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25 mg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47276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1915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47276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1893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47276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1891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05532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05532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2238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05532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64517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2138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64517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2174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64517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2178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20844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1598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20844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1673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20844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1678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65567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1239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65567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1298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65567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1335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652870" y="5502867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425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52870" y="5695373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483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652870" y="5887879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489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131810" y="2852936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5A5A5A"/>
                </a:solidFill>
              </a:rPr>
              <a:t>Placebo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534247" y="3265025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962891"/>
                </a:solidFill>
              </a:rPr>
              <a:t>Empagliflozin 10 mg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34247" y="3700790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6482C3"/>
                </a:solidFill>
              </a:rPr>
              <a:t>Empagliflozin 25 mg</a:t>
            </a:r>
          </a:p>
        </p:txBody>
      </p:sp>
      <p:sp>
        <p:nvSpPr>
          <p:cNvPr id="3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2532822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"/>
          <p:cNvSpPr txBox="1"/>
          <p:nvPr/>
        </p:nvSpPr>
        <p:spPr>
          <a:xfrm>
            <a:off x="2223824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28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3196429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2"/>
          <p:cNvSpPr txBox="1"/>
          <p:nvPr/>
        </p:nvSpPr>
        <p:spPr>
          <a:xfrm>
            <a:off x="2887431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52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4747349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2"/>
          <p:cNvSpPr txBox="1"/>
          <p:nvPr/>
        </p:nvSpPr>
        <p:spPr>
          <a:xfrm>
            <a:off x="4435523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108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V="1">
            <a:off x="1754622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2"/>
          <p:cNvSpPr txBox="1"/>
          <p:nvPr/>
        </p:nvSpPr>
        <p:spPr>
          <a:xfrm>
            <a:off x="143091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68" name="TextBox 2"/>
          <p:cNvSpPr txBox="1"/>
          <p:nvPr/>
        </p:nvSpPr>
        <p:spPr>
          <a:xfrm>
            <a:off x="5983615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164</a:t>
            </a:r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785102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"/>
          <p:cNvSpPr txBox="1"/>
          <p:nvPr/>
        </p:nvSpPr>
        <p:spPr>
          <a:xfrm>
            <a:off x="753424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220</a:t>
            </a:r>
          </a:p>
        </p:txBody>
      </p:sp>
      <p:cxnSp>
        <p:nvCxnSpPr>
          <p:cNvPr id="81" name="Straight Connector 80"/>
          <p:cNvCxnSpPr/>
          <p:nvPr/>
        </p:nvCxnSpPr>
        <p:spPr>
          <a:xfrm flipV="1">
            <a:off x="207825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2"/>
          <p:cNvSpPr txBox="1"/>
          <p:nvPr/>
        </p:nvSpPr>
        <p:spPr>
          <a:xfrm>
            <a:off x="1768019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12</a:t>
            </a:r>
          </a:p>
        </p:txBody>
      </p:sp>
      <p:cxnSp>
        <p:nvCxnSpPr>
          <p:cNvPr id="84" name="Straight Connector 83"/>
          <p:cNvCxnSpPr/>
          <p:nvPr/>
        </p:nvCxnSpPr>
        <p:spPr>
          <a:xfrm flipV="1">
            <a:off x="6298269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/>
              <a:t>All patients (including those who discontinued study drug or initiated new therapies) were included in this mixed model repeated measures analysis (intent-to-treat) 				              </a:t>
            </a:r>
            <a:r>
              <a:rPr lang="en-GB" dirty="0"/>
              <a:t>X-axis: timepoints with reasonable amount of data available for pre-scheduled measurements</a:t>
            </a:r>
          </a:p>
        </p:txBody>
      </p:sp>
    </p:spTree>
    <p:extLst>
      <p:ext uri="{BB962C8B-B14F-4D97-AF65-F5344CB8AC3E}">
        <p14:creationId xmlns:p14="http://schemas.microsoft.com/office/powerpoint/2010/main" val="1691917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Waist circumference  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744473413"/>
              </p:ext>
            </p:extLst>
          </p:nvPr>
        </p:nvGraphicFramePr>
        <p:xfrm>
          <a:off x="793746" y="1219200"/>
          <a:ext cx="8206746" cy="43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2120" y="550617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2259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2120" y="569867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2272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2120" y="589118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2273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693" y="5494742"/>
            <a:ext cx="712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577" y="5687248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10 mg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577" y="5879754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25 mg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42160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1869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42160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1836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42160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1857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99360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2183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99360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2219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99360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2209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62300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62300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2155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62300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2157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18186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1562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18186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1644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18186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1648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63640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1220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63640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1285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63640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1329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650552" y="5502867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418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650552" y="5695373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475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650552" y="5887879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486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34294" y="2438400"/>
            <a:ext cx="9906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5A5A5A"/>
                </a:solidFill>
              </a:rPr>
              <a:t>Placebo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43418" y="3149065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962891"/>
                </a:solidFill>
              </a:rPr>
              <a:t>Empagliflozin 10 mg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34737" y="3700790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6482C3"/>
                </a:solidFill>
              </a:rPr>
              <a:t>Empagliflozin 25 mg</a:t>
            </a: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253089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2"/>
          <p:cNvSpPr txBox="1"/>
          <p:nvPr/>
        </p:nvSpPr>
        <p:spPr>
          <a:xfrm>
            <a:off x="222189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28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3194502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2"/>
          <p:cNvSpPr txBox="1"/>
          <p:nvPr/>
        </p:nvSpPr>
        <p:spPr>
          <a:xfrm>
            <a:off x="2885504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52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V="1">
            <a:off x="4745422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"/>
          <p:cNvSpPr txBox="1"/>
          <p:nvPr/>
        </p:nvSpPr>
        <p:spPr>
          <a:xfrm>
            <a:off x="4433596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108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175269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2"/>
          <p:cNvSpPr txBox="1"/>
          <p:nvPr/>
        </p:nvSpPr>
        <p:spPr>
          <a:xfrm>
            <a:off x="1428990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0</a:t>
            </a:r>
          </a:p>
        </p:txBody>
      </p:sp>
      <p:sp>
        <p:nvSpPr>
          <p:cNvPr id="70" name="TextBox 2"/>
          <p:cNvSpPr txBox="1"/>
          <p:nvPr/>
        </p:nvSpPr>
        <p:spPr>
          <a:xfrm>
            <a:off x="5981688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164</a:t>
            </a:r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7849098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2"/>
          <p:cNvSpPr txBox="1"/>
          <p:nvPr/>
        </p:nvSpPr>
        <p:spPr>
          <a:xfrm>
            <a:off x="7532320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220</a:t>
            </a:r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2076328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"/>
          <p:cNvSpPr txBox="1"/>
          <p:nvPr/>
        </p:nvSpPr>
        <p:spPr>
          <a:xfrm>
            <a:off x="1766092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12</a:t>
            </a:r>
          </a:p>
        </p:txBody>
      </p:sp>
      <p:cxnSp>
        <p:nvCxnSpPr>
          <p:cNvPr id="78" name="Straight Connector 77"/>
          <p:cNvCxnSpPr/>
          <p:nvPr/>
        </p:nvCxnSpPr>
        <p:spPr>
          <a:xfrm flipV="1">
            <a:off x="6296342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/>
              <a:t>All patients (including those who discontinued study drug or initiated new therapies) were included in this mixed model repeated measures analysis (intent-to-treat) 				              </a:t>
            </a:r>
            <a:r>
              <a:rPr lang="en-GB" dirty="0"/>
              <a:t>X-axis: timepoints with reasonable amount of data available for pre-scheduled measurements</a:t>
            </a:r>
          </a:p>
        </p:txBody>
      </p:sp>
    </p:spTree>
    <p:extLst>
      <p:ext uri="{BB962C8B-B14F-4D97-AF65-F5344CB8AC3E}">
        <p14:creationId xmlns:p14="http://schemas.microsoft.com/office/powerpoint/2010/main" val="309318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Systolic blood pressure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084645078"/>
              </p:ext>
            </p:extLst>
          </p:nvPr>
        </p:nvGraphicFramePr>
        <p:xfrm>
          <a:off x="637533" y="1219200"/>
          <a:ext cx="8206746" cy="43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67644" y="5499822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2322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7644" y="5692328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2322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67644" y="5884834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2323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0" y="5494742"/>
            <a:ext cx="712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504" y="5687248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10 mg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504" y="5879754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25 mg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02535" y="5502249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2235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02535" y="5694755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2250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02535" y="5887261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2247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41335" y="550044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2203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41335" y="5692946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2235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41335" y="5885452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2221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64924" y="5502867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2161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64924" y="5695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2193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64924" y="5887879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2197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07824" y="550044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2133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07824" y="5692946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2174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07824" y="5885452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2169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96444" y="5502867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2073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96444" y="5695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2125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96444" y="5887879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2129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588029" y="5499822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588030" y="5692328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2095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588029" y="5884834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2102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973684" y="5502249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1974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973684" y="5694755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2072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973684" y="5887261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2066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362304" y="5499822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1771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362304" y="5692328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1853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362304" y="5884834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1878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57274" y="5502249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1492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757274" y="5694755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1556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757274" y="5887261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1571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139544" y="5502249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1274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39544" y="5694755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1327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139544" y="5887261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1351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520544" y="5499822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1126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520544" y="5692328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1189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520544" y="5884834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1212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943567" y="5502249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981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909164" y="5694755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1034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909164" y="5887261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1070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323408" y="5502867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735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23408" y="5695373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790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23408" y="5887879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842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712028" y="5500440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450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712028" y="5692946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518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712028" y="5885452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528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100648" y="5502867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171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100648" y="5695373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199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100648" y="5887879"/>
            <a:ext cx="4106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216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7481088" y="2935104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5A5A5A"/>
                </a:solidFill>
              </a:rPr>
              <a:t>Placebo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7472309" y="3410769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962891"/>
                </a:solidFill>
              </a:rPr>
              <a:t>Empagliflozin 10 mg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472309" y="3211969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6482C3"/>
                </a:solidFill>
              </a:rPr>
              <a:t>Empagliflozin 25 mg</a:t>
            </a: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2026644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2"/>
          <p:cNvSpPr txBox="1"/>
          <p:nvPr/>
        </p:nvSpPr>
        <p:spPr>
          <a:xfrm>
            <a:off x="1716408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16</a:t>
            </a:r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2372688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2"/>
          <p:cNvSpPr txBox="1"/>
          <p:nvPr/>
        </p:nvSpPr>
        <p:spPr>
          <a:xfrm>
            <a:off x="2063690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28</a:t>
            </a:r>
          </a:p>
        </p:txBody>
      </p:sp>
      <p:cxnSp>
        <p:nvCxnSpPr>
          <p:cNvPr id="75" name="Straight Connector 74"/>
          <p:cNvCxnSpPr/>
          <p:nvPr/>
        </p:nvCxnSpPr>
        <p:spPr>
          <a:xfrm flipV="1">
            <a:off x="303629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2"/>
          <p:cNvSpPr txBox="1"/>
          <p:nvPr/>
        </p:nvSpPr>
        <p:spPr>
          <a:xfrm>
            <a:off x="272729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52</a:t>
            </a:r>
          </a:p>
        </p:txBody>
      </p:sp>
      <p:cxnSp>
        <p:nvCxnSpPr>
          <p:cNvPr id="83" name="Straight Connector 82"/>
          <p:cNvCxnSpPr/>
          <p:nvPr/>
        </p:nvCxnSpPr>
        <p:spPr>
          <a:xfrm flipV="1">
            <a:off x="419948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2"/>
          <p:cNvSpPr txBox="1"/>
          <p:nvPr/>
        </p:nvSpPr>
        <p:spPr>
          <a:xfrm>
            <a:off x="3888366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94</a:t>
            </a:r>
          </a:p>
        </p:txBody>
      </p:sp>
      <p:cxnSp>
        <p:nvCxnSpPr>
          <p:cNvPr id="87" name="Straight Connector 86"/>
          <p:cNvCxnSpPr/>
          <p:nvPr/>
        </p:nvCxnSpPr>
        <p:spPr>
          <a:xfrm flipV="1">
            <a:off x="458721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2"/>
          <p:cNvSpPr txBox="1"/>
          <p:nvPr/>
        </p:nvSpPr>
        <p:spPr>
          <a:xfrm>
            <a:off x="4275389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108</a:t>
            </a:r>
          </a:p>
        </p:txBody>
      </p:sp>
      <p:sp>
        <p:nvSpPr>
          <p:cNvPr id="94" name="TextBox 2"/>
          <p:cNvSpPr txBox="1"/>
          <p:nvPr/>
        </p:nvSpPr>
        <p:spPr>
          <a:xfrm>
            <a:off x="3501343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80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4662412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122</a:t>
            </a:r>
          </a:p>
        </p:txBody>
      </p:sp>
      <p:cxnSp>
        <p:nvCxnSpPr>
          <p:cNvPr id="96" name="Straight Connector 95"/>
          <p:cNvCxnSpPr/>
          <p:nvPr/>
        </p:nvCxnSpPr>
        <p:spPr>
          <a:xfrm flipV="1">
            <a:off x="342402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2"/>
          <p:cNvSpPr txBox="1"/>
          <p:nvPr/>
        </p:nvSpPr>
        <p:spPr>
          <a:xfrm>
            <a:off x="3114320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66</a:t>
            </a:r>
          </a:p>
        </p:txBody>
      </p:sp>
      <p:cxnSp>
        <p:nvCxnSpPr>
          <p:cNvPr id="98" name="Straight Connector 97"/>
          <p:cNvCxnSpPr/>
          <p:nvPr/>
        </p:nvCxnSpPr>
        <p:spPr>
          <a:xfrm flipV="1">
            <a:off x="536267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2"/>
          <p:cNvSpPr txBox="1"/>
          <p:nvPr/>
        </p:nvSpPr>
        <p:spPr>
          <a:xfrm>
            <a:off x="5049435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136</a:t>
            </a:r>
          </a:p>
        </p:txBody>
      </p:sp>
      <p:cxnSp>
        <p:nvCxnSpPr>
          <p:cNvPr id="100" name="Straight Connector 99"/>
          <p:cNvCxnSpPr/>
          <p:nvPr/>
        </p:nvCxnSpPr>
        <p:spPr>
          <a:xfrm flipV="1">
            <a:off x="497494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1597028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2"/>
          <p:cNvSpPr txBox="1"/>
          <p:nvPr/>
        </p:nvSpPr>
        <p:spPr>
          <a:xfrm>
            <a:off x="1278403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03" name="Straight Connector 102"/>
          <p:cNvCxnSpPr/>
          <p:nvPr/>
        </p:nvCxnSpPr>
        <p:spPr>
          <a:xfrm flipV="1">
            <a:off x="575040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2"/>
          <p:cNvSpPr txBox="1"/>
          <p:nvPr/>
        </p:nvSpPr>
        <p:spPr>
          <a:xfrm>
            <a:off x="5436458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150</a:t>
            </a:r>
          </a:p>
        </p:txBody>
      </p:sp>
      <p:cxnSp>
        <p:nvCxnSpPr>
          <p:cNvPr id="105" name="Straight Connector 104"/>
          <p:cNvCxnSpPr/>
          <p:nvPr/>
        </p:nvCxnSpPr>
        <p:spPr>
          <a:xfrm flipV="1">
            <a:off x="613813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2"/>
          <p:cNvSpPr txBox="1"/>
          <p:nvPr/>
        </p:nvSpPr>
        <p:spPr>
          <a:xfrm>
            <a:off x="5823481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164</a:t>
            </a:r>
          </a:p>
        </p:txBody>
      </p:sp>
      <p:cxnSp>
        <p:nvCxnSpPr>
          <p:cNvPr id="107" name="Straight Connector 106"/>
          <p:cNvCxnSpPr/>
          <p:nvPr/>
        </p:nvCxnSpPr>
        <p:spPr>
          <a:xfrm flipV="1">
            <a:off x="652586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2"/>
          <p:cNvSpPr txBox="1"/>
          <p:nvPr/>
        </p:nvSpPr>
        <p:spPr>
          <a:xfrm>
            <a:off x="6210504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178</a:t>
            </a:r>
          </a:p>
        </p:txBody>
      </p:sp>
      <p:cxnSp>
        <p:nvCxnSpPr>
          <p:cNvPr id="109" name="Straight Connector 108"/>
          <p:cNvCxnSpPr/>
          <p:nvPr/>
        </p:nvCxnSpPr>
        <p:spPr>
          <a:xfrm flipV="1">
            <a:off x="691359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2"/>
          <p:cNvSpPr txBox="1"/>
          <p:nvPr/>
        </p:nvSpPr>
        <p:spPr>
          <a:xfrm>
            <a:off x="659752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192</a:t>
            </a:r>
          </a:p>
        </p:txBody>
      </p:sp>
      <p:cxnSp>
        <p:nvCxnSpPr>
          <p:cNvPr id="111" name="Straight Connector 110"/>
          <p:cNvCxnSpPr/>
          <p:nvPr/>
        </p:nvCxnSpPr>
        <p:spPr>
          <a:xfrm flipV="1">
            <a:off x="7301323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2"/>
          <p:cNvSpPr txBox="1"/>
          <p:nvPr/>
        </p:nvSpPr>
        <p:spPr>
          <a:xfrm>
            <a:off x="6984545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206</a:t>
            </a:r>
          </a:p>
        </p:txBody>
      </p:sp>
      <p:cxnSp>
        <p:nvCxnSpPr>
          <p:cNvPr id="113" name="Straight Connector 112"/>
          <p:cNvCxnSpPr/>
          <p:nvPr/>
        </p:nvCxnSpPr>
        <p:spPr>
          <a:xfrm flipV="1">
            <a:off x="381175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2694246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2"/>
          <p:cNvSpPr txBox="1"/>
          <p:nvPr/>
        </p:nvSpPr>
        <p:spPr>
          <a:xfrm>
            <a:off x="2385248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40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/>
              <a:t>All patients (including those who discontinued study drug or initiated new therapies) were included in this mixed model repeated measures analysis (intent-to-treat)				              </a:t>
            </a:r>
            <a:r>
              <a:rPr lang="en-GB" dirty="0"/>
              <a:t>X-axis: timepoints with reasonable amount of data available for pre-scheduled measurements</a:t>
            </a:r>
          </a:p>
        </p:txBody>
      </p:sp>
    </p:spTree>
    <p:extLst>
      <p:ext uri="{BB962C8B-B14F-4D97-AF65-F5344CB8AC3E}">
        <p14:creationId xmlns:p14="http://schemas.microsoft.com/office/powerpoint/2010/main" val="3296488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Diastolic blood pressure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542263379"/>
              </p:ext>
            </p:extLst>
          </p:nvPr>
        </p:nvGraphicFramePr>
        <p:xfrm>
          <a:off x="637533" y="1219200"/>
          <a:ext cx="8206746" cy="43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67644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2322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7644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2322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67644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2323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0" y="5494742"/>
            <a:ext cx="712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504" y="5687248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10 mg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504" y="5879754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Empagliflozin 25 mg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02536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2235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02536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2250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02536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2247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39221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2203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39221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2235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39221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2221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64924" y="5502867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2161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64924" y="5695373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2193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64924" y="588787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2197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04525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2133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04525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2174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04525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2169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92583" y="5502867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2073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92583" y="5695373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2125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92583" y="588787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2129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588030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588031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2095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588030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2102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973888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1974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973888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2072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973888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2066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361551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1771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361551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1853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361551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1878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59988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1492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759988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1556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759988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1571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137258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1274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37258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1327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137258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1351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519670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1126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519670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1189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519670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1212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953740" y="5502249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981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905774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1034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905774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1070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330164" y="5502867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735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30164" y="5695373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790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30164" y="5887879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842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718071" y="5500440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450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718071" y="5692946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518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718071" y="5885452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528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104175" y="5502867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171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104175" y="5695373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199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104175" y="5887879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rgbClr val="5A5A5A"/>
                </a:solidFill>
                <a:cs typeface="Arial" panose="020B0604020202020204" pitchFamily="34" charset="0"/>
              </a:rPr>
              <a:t>216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279192" y="2960519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5A5A5A"/>
                </a:solidFill>
              </a:rPr>
              <a:t>Placebo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7450854" y="3422779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962891"/>
                </a:solidFill>
              </a:rPr>
              <a:t>Empagliflozin 10 mg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440694" y="3222129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6482C3"/>
                </a:solidFill>
              </a:rPr>
              <a:t>Empagliflozin 25 mg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/>
              <a:t>All patients (including those who discontinued study drug or initiated new therapies) were included in this mixed model repeated measures analysis (intent-to-treat) 				              </a:t>
            </a:r>
            <a:r>
              <a:rPr lang="en-GB" dirty="0"/>
              <a:t>X-axis: timepoints with reasonable amount of data available for pre-scheduled measurements</a:t>
            </a:r>
          </a:p>
        </p:txBody>
      </p:sp>
      <p:cxnSp>
        <p:nvCxnSpPr>
          <p:cNvPr id="117" name="Straight Connector 116"/>
          <p:cNvCxnSpPr/>
          <p:nvPr/>
        </p:nvCxnSpPr>
        <p:spPr>
          <a:xfrm flipV="1">
            <a:off x="2026644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2"/>
          <p:cNvSpPr txBox="1"/>
          <p:nvPr/>
        </p:nvSpPr>
        <p:spPr>
          <a:xfrm>
            <a:off x="1716408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16</a:t>
            </a:r>
          </a:p>
        </p:txBody>
      </p:sp>
      <p:cxnSp>
        <p:nvCxnSpPr>
          <p:cNvPr id="119" name="Straight Connector 118"/>
          <p:cNvCxnSpPr/>
          <p:nvPr/>
        </p:nvCxnSpPr>
        <p:spPr>
          <a:xfrm flipV="1">
            <a:off x="2372688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2"/>
          <p:cNvSpPr txBox="1"/>
          <p:nvPr/>
        </p:nvSpPr>
        <p:spPr>
          <a:xfrm>
            <a:off x="2063690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28</a:t>
            </a:r>
          </a:p>
        </p:txBody>
      </p:sp>
      <p:cxnSp>
        <p:nvCxnSpPr>
          <p:cNvPr id="121" name="Straight Connector 120"/>
          <p:cNvCxnSpPr/>
          <p:nvPr/>
        </p:nvCxnSpPr>
        <p:spPr>
          <a:xfrm flipV="1">
            <a:off x="303629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2"/>
          <p:cNvSpPr txBox="1"/>
          <p:nvPr/>
        </p:nvSpPr>
        <p:spPr>
          <a:xfrm>
            <a:off x="272729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52</a:t>
            </a:r>
          </a:p>
        </p:txBody>
      </p:sp>
      <p:cxnSp>
        <p:nvCxnSpPr>
          <p:cNvPr id="123" name="Straight Connector 122"/>
          <p:cNvCxnSpPr/>
          <p:nvPr/>
        </p:nvCxnSpPr>
        <p:spPr>
          <a:xfrm flipV="1">
            <a:off x="419948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2"/>
          <p:cNvSpPr txBox="1"/>
          <p:nvPr/>
        </p:nvSpPr>
        <p:spPr>
          <a:xfrm>
            <a:off x="3888366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94</a:t>
            </a:r>
          </a:p>
        </p:txBody>
      </p:sp>
      <p:cxnSp>
        <p:nvCxnSpPr>
          <p:cNvPr id="125" name="Straight Connector 124"/>
          <p:cNvCxnSpPr/>
          <p:nvPr/>
        </p:nvCxnSpPr>
        <p:spPr>
          <a:xfrm flipV="1">
            <a:off x="458721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2"/>
          <p:cNvSpPr txBox="1"/>
          <p:nvPr/>
        </p:nvSpPr>
        <p:spPr>
          <a:xfrm>
            <a:off x="4275389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108</a:t>
            </a:r>
          </a:p>
        </p:txBody>
      </p:sp>
      <p:sp>
        <p:nvSpPr>
          <p:cNvPr id="130" name="TextBox 2"/>
          <p:cNvSpPr txBox="1"/>
          <p:nvPr/>
        </p:nvSpPr>
        <p:spPr>
          <a:xfrm>
            <a:off x="3501343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80</a:t>
            </a:r>
          </a:p>
        </p:txBody>
      </p:sp>
      <p:sp>
        <p:nvSpPr>
          <p:cNvPr id="131" name="TextBox 2"/>
          <p:cNvSpPr txBox="1"/>
          <p:nvPr/>
        </p:nvSpPr>
        <p:spPr>
          <a:xfrm>
            <a:off x="4662412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122</a:t>
            </a:r>
          </a:p>
        </p:txBody>
      </p:sp>
      <p:cxnSp>
        <p:nvCxnSpPr>
          <p:cNvPr id="132" name="Straight Connector 131"/>
          <p:cNvCxnSpPr/>
          <p:nvPr/>
        </p:nvCxnSpPr>
        <p:spPr>
          <a:xfrm flipV="1">
            <a:off x="342402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2"/>
          <p:cNvSpPr txBox="1"/>
          <p:nvPr/>
        </p:nvSpPr>
        <p:spPr>
          <a:xfrm>
            <a:off x="3114320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66</a:t>
            </a:r>
          </a:p>
        </p:txBody>
      </p:sp>
      <p:cxnSp>
        <p:nvCxnSpPr>
          <p:cNvPr id="134" name="Straight Connector 133"/>
          <p:cNvCxnSpPr/>
          <p:nvPr/>
        </p:nvCxnSpPr>
        <p:spPr>
          <a:xfrm flipV="1">
            <a:off x="536267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2"/>
          <p:cNvSpPr txBox="1"/>
          <p:nvPr/>
        </p:nvSpPr>
        <p:spPr>
          <a:xfrm>
            <a:off x="5049435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136</a:t>
            </a:r>
          </a:p>
        </p:txBody>
      </p:sp>
      <p:cxnSp>
        <p:nvCxnSpPr>
          <p:cNvPr id="136" name="Straight Connector 135"/>
          <p:cNvCxnSpPr/>
          <p:nvPr/>
        </p:nvCxnSpPr>
        <p:spPr>
          <a:xfrm flipV="1">
            <a:off x="497494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V="1">
            <a:off x="1597028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2"/>
          <p:cNvSpPr txBox="1"/>
          <p:nvPr/>
        </p:nvSpPr>
        <p:spPr>
          <a:xfrm>
            <a:off x="1278403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39" name="Straight Connector 138"/>
          <p:cNvCxnSpPr/>
          <p:nvPr/>
        </p:nvCxnSpPr>
        <p:spPr>
          <a:xfrm flipV="1">
            <a:off x="575040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2"/>
          <p:cNvSpPr txBox="1"/>
          <p:nvPr/>
        </p:nvSpPr>
        <p:spPr>
          <a:xfrm>
            <a:off x="5436458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150</a:t>
            </a:r>
          </a:p>
        </p:txBody>
      </p:sp>
      <p:cxnSp>
        <p:nvCxnSpPr>
          <p:cNvPr id="141" name="Straight Connector 140"/>
          <p:cNvCxnSpPr/>
          <p:nvPr/>
        </p:nvCxnSpPr>
        <p:spPr>
          <a:xfrm flipV="1">
            <a:off x="613813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2"/>
          <p:cNvSpPr txBox="1"/>
          <p:nvPr/>
        </p:nvSpPr>
        <p:spPr>
          <a:xfrm>
            <a:off x="5823481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164</a:t>
            </a:r>
          </a:p>
        </p:txBody>
      </p:sp>
      <p:cxnSp>
        <p:nvCxnSpPr>
          <p:cNvPr id="143" name="Straight Connector 142"/>
          <p:cNvCxnSpPr/>
          <p:nvPr/>
        </p:nvCxnSpPr>
        <p:spPr>
          <a:xfrm flipV="1">
            <a:off x="652586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2"/>
          <p:cNvSpPr txBox="1"/>
          <p:nvPr/>
        </p:nvSpPr>
        <p:spPr>
          <a:xfrm>
            <a:off x="6210504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178</a:t>
            </a:r>
          </a:p>
        </p:txBody>
      </p:sp>
      <p:cxnSp>
        <p:nvCxnSpPr>
          <p:cNvPr id="145" name="Straight Connector 144"/>
          <p:cNvCxnSpPr/>
          <p:nvPr/>
        </p:nvCxnSpPr>
        <p:spPr>
          <a:xfrm flipV="1">
            <a:off x="691359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2"/>
          <p:cNvSpPr txBox="1"/>
          <p:nvPr/>
        </p:nvSpPr>
        <p:spPr>
          <a:xfrm>
            <a:off x="6597527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192</a:t>
            </a:r>
          </a:p>
        </p:txBody>
      </p:sp>
      <p:cxnSp>
        <p:nvCxnSpPr>
          <p:cNvPr id="147" name="Straight Connector 146"/>
          <p:cNvCxnSpPr/>
          <p:nvPr/>
        </p:nvCxnSpPr>
        <p:spPr>
          <a:xfrm flipV="1">
            <a:off x="7301323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2"/>
          <p:cNvSpPr txBox="1"/>
          <p:nvPr/>
        </p:nvSpPr>
        <p:spPr>
          <a:xfrm>
            <a:off x="6984545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206</a:t>
            </a:r>
          </a:p>
        </p:txBody>
      </p:sp>
      <p:cxnSp>
        <p:nvCxnSpPr>
          <p:cNvPr id="149" name="Straight Connector 148"/>
          <p:cNvCxnSpPr/>
          <p:nvPr/>
        </p:nvCxnSpPr>
        <p:spPr>
          <a:xfrm flipV="1">
            <a:off x="3811755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flipV="1">
            <a:off x="2694246" y="480822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2"/>
          <p:cNvSpPr txBox="1"/>
          <p:nvPr/>
        </p:nvSpPr>
        <p:spPr>
          <a:xfrm>
            <a:off x="2385248" y="489661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040424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Heart rate (ECG)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769207471"/>
              </p:ext>
            </p:extLst>
          </p:nvPr>
        </p:nvGraphicFramePr>
        <p:xfrm>
          <a:off x="757742" y="1225550"/>
          <a:ext cx="8206746" cy="43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3934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2174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3934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3934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2192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0" y="5494742"/>
            <a:ext cx="712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504" y="5687248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Empagliflozin 10 mg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504" y="5879754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Empagliflozin 25 mg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03827" y="5502867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03827" y="5695373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2137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03827" y="588787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2127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64227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2032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64227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2064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64227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2066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38926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1928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38927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2006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38926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2006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13627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1796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13627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1877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13627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1907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289346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1300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89346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1366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289346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1383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70562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1002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70562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1045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70562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1086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876509" y="5500440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552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76509" y="5692946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597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876509" y="5885452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633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078462" y="3373120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5A5A5A"/>
                </a:solidFill>
              </a:rPr>
              <a:t>Placebo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50223" y="3220279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962891"/>
                </a:solidFill>
              </a:rPr>
              <a:t>Empagliflozin 10 mg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050223" y="3548390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6482C3"/>
                </a:solidFill>
              </a:rPr>
              <a:t>Empagliflozin 25 mg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249936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2"/>
          <p:cNvSpPr txBox="1"/>
          <p:nvPr/>
        </p:nvSpPr>
        <p:spPr>
          <a:xfrm>
            <a:off x="2190371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28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3162976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2"/>
          <p:cNvSpPr txBox="1"/>
          <p:nvPr/>
        </p:nvSpPr>
        <p:spPr>
          <a:xfrm>
            <a:off x="2853978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52</a:t>
            </a: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4713896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2"/>
          <p:cNvSpPr txBox="1"/>
          <p:nvPr/>
        </p:nvSpPr>
        <p:spPr>
          <a:xfrm>
            <a:off x="4402070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108</a:t>
            </a:r>
          </a:p>
        </p:txBody>
      </p:sp>
      <p:sp>
        <p:nvSpPr>
          <p:cNvPr id="56" name="TextBox 2"/>
          <p:cNvSpPr txBox="1"/>
          <p:nvPr/>
        </p:nvSpPr>
        <p:spPr>
          <a:xfrm>
            <a:off x="3628024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80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5489356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2"/>
          <p:cNvSpPr txBox="1"/>
          <p:nvPr/>
        </p:nvSpPr>
        <p:spPr>
          <a:xfrm>
            <a:off x="5176116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136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V="1">
            <a:off x="172116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2"/>
          <p:cNvSpPr txBox="1"/>
          <p:nvPr/>
        </p:nvSpPr>
        <p:spPr>
          <a:xfrm>
            <a:off x="1397464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78" name="Straight Connector 77"/>
          <p:cNvCxnSpPr/>
          <p:nvPr/>
        </p:nvCxnSpPr>
        <p:spPr>
          <a:xfrm flipV="1">
            <a:off x="6264816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2"/>
          <p:cNvSpPr txBox="1"/>
          <p:nvPr/>
        </p:nvSpPr>
        <p:spPr>
          <a:xfrm>
            <a:off x="5950162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164</a:t>
            </a:r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7040276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2"/>
          <p:cNvSpPr txBox="1"/>
          <p:nvPr/>
        </p:nvSpPr>
        <p:spPr>
          <a:xfrm>
            <a:off x="6724208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192</a:t>
            </a:r>
          </a:p>
        </p:txBody>
      </p:sp>
      <p:cxnSp>
        <p:nvCxnSpPr>
          <p:cNvPr id="86" name="Straight Connector 85"/>
          <p:cNvCxnSpPr/>
          <p:nvPr/>
        </p:nvCxnSpPr>
        <p:spPr>
          <a:xfrm flipV="1">
            <a:off x="3938436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/>
              <a:t>All patients (including those who discontinued study drug or initiated new therapies) were included in this mixed model repeated measures analysis (intent-to-treat) 				              </a:t>
            </a:r>
            <a:r>
              <a:rPr lang="en-GB" dirty="0"/>
              <a:t>X-axis: timepoints with reasonable amount of data available for pre-scheduled measurements</a:t>
            </a:r>
          </a:p>
        </p:txBody>
      </p:sp>
    </p:spTree>
    <p:extLst>
      <p:ext uri="{BB962C8B-B14F-4D97-AF65-F5344CB8AC3E}">
        <p14:creationId xmlns:p14="http://schemas.microsoft.com/office/powerpoint/2010/main" val="465914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Low-density lipoprotein cholesterol  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695163150"/>
              </p:ext>
            </p:extLst>
          </p:nvPr>
        </p:nvGraphicFramePr>
        <p:xfrm>
          <a:off x="793746" y="1225550"/>
          <a:ext cx="8206746" cy="43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11425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1425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2294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1425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2287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1411" y="5494742"/>
            <a:ext cx="712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295" y="5687248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Empagliflozin 10 mg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295" y="5879754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Empagliflozin 25 mg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23804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2273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23804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2269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23804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2256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06634" y="5502867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2179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06634" y="5695373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2205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06634" y="588787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2188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63735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63735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2143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63735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2132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40890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2006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40891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2072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40890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2060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14411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1932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14411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1998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14411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290118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1419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90118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1474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290118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1503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71168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1086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71168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1133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71168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1169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884650" y="5500440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694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84650" y="5692946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740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884650" y="5885452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779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071399" y="3289663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5A5A5A"/>
                </a:solidFill>
              </a:rPr>
              <a:t>Placebo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055346" y="3638908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962891"/>
                </a:solidFill>
              </a:rPr>
              <a:t>Empagliflozin 10 mg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052301" y="3472190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6482C3"/>
                </a:solidFill>
              </a:rPr>
              <a:t>Empagliflozin 25 mg</a:t>
            </a:r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2523462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2"/>
          <p:cNvSpPr txBox="1"/>
          <p:nvPr/>
        </p:nvSpPr>
        <p:spPr>
          <a:xfrm>
            <a:off x="2214464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28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318706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2"/>
          <p:cNvSpPr txBox="1"/>
          <p:nvPr/>
        </p:nvSpPr>
        <p:spPr>
          <a:xfrm>
            <a:off x="2878071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52</a:t>
            </a: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473798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2"/>
          <p:cNvSpPr txBox="1"/>
          <p:nvPr/>
        </p:nvSpPr>
        <p:spPr>
          <a:xfrm>
            <a:off x="4426163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108</a:t>
            </a:r>
          </a:p>
        </p:txBody>
      </p:sp>
      <p:sp>
        <p:nvSpPr>
          <p:cNvPr id="52" name="TextBox 2"/>
          <p:cNvSpPr txBox="1"/>
          <p:nvPr/>
        </p:nvSpPr>
        <p:spPr>
          <a:xfrm>
            <a:off x="3652117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80</a:t>
            </a: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551344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2"/>
          <p:cNvSpPr txBox="1"/>
          <p:nvPr/>
        </p:nvSpPr>
        <p:spPr>
          <a:xfrm>
            <a:off x="5200209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136</a:t>
            </a:r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1754406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2"/>
          <p:cNvSpPr txBox="1"/>
          <p:nvPr/>
        </p:nvSpPr>
        <p:spPr>
          <a:xfrm>
            <a:off x="1434892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V="1">
            <a:off x="628890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"/>
          <p:cNvSpPr txBox="1"/>
          <p:nvPr/>
        </p:nvSpPr>
        <p:spPr>
          <a:xfrm>
            <a:off x="5974255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164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706436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2"/>
          <p:cNvSpPr txBox="1"/>
          <p:nvPr/>
        </p:nvSpPr>
        <p:spPr>
          <a:xfrm>
            <a:off x="6748301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192</a:t>
            </a:r>
          </a:p>
        </p:txBody>
      </p:sp>
      <p:cxnSp>
        <p:nvCxnSpPr>
          <p:cNvPr id="76" name="Straight Connector 75"/>
          <p:cNvCxnSpPr/>
          <p:nvPr/>
        </p:nvCxnSpPr>
        <p:spPr>
          <a:xfrm flipV="1">
            <a:off x="396252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1865912" y="480060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2"/>
          <p:cNvSpPr txBox="1"/>
          <p:nvPr/>
        </p:nvSpPr>
        <p:spPr>
          <a:xfrm>
            <a:off x="1546017" y="488899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7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/>
              <a:t>All patients (including those who discontinued study drug or initiated new therapies) were included in this mixed model repeated measures analysis (intent-to-treat)				              </a:t>
            </a:r>
            <a:r>
              <a:rPr lang="en-GB" dirty="0"/>
              <a:t>X-axis: timepoints with reasonable amount of data available for pre-scheduled measurements</a:t>
            </a:r>
          </a:p>
        </p:txBody>
      </p:sp>
    </p:spTree>
    <p:extLst>
      <p:ext uri="{BB962C8B-B14F-4D97-AF65-F5344CB8AC3E}">
        <p14:creationId xmlns:p14="http://schemas.microsoft.com/office/powerpoint/2010/main" val="1556528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High-density lipoprotein cholesterol  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730430577"/>
              </p:ext>
            </p:extLst>
          </p:nvPr>
        </p:nvGraphicFramePr>
        <p:xfrm>
          <a:off x="793746" y="1225550"/>
          <a:ext cx="8206746" cy="436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11425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1425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2295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1425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2289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1411" y="5494742"/>
            <a:ext cx="712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Placebo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295" y="5687248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Empagliflozin 10 mg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295" y="5879754"/>
            <a:ext cx="14141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Empagliflozin 25 mg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23804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2273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23804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2270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23804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2259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07653" y="5502867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2181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07653" y="5695373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2209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07653" y="588787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2191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64754" y="5500440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64754" y="5692946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2144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64754" y="588545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2135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41909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2007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41910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2074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41909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2064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15430" y="5499822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1932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15430" y="5692328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2001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15430" y="5884834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2022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291137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1419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91137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1475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291137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1507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72353" y="5502249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1087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72353" y="5694755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1134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72353" y="5887261"/>
            <a:ext cx="466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1170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884650" y="5500440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694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84650" y="5692946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741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884650" y="5885452"/>
            <a:ext cx="396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3366"/>
              </a:buClr>
            </a:pPr>
            <a:r>
              <a:rPr lang="en-GB" sz="1000" dirty="0">
                <a:solidFill>
                  <a:schemeClr val="tx2"/>
                </a:solidFill>
                <a:cs typeface="Arial" panose="020B0604020202020204" pitchFamily="34" charset="0"/>
              </a:rPr>
              <a:t>779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106959" y="3154680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5A5A5A"/>
                </a:solidFill>
              </a:rPr>
              <a:t>Placebo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081559" y="2844887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962891"/>
                </a:solidFill>
              </a:rPr>
              <a:t>Empagliflozin 10 mg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081559" y="2674630"/>
            <a:ext cx="1609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6482C3"/>
                </a:solidFill>
              </a:rPr>
              <a:t>Empagliflozin 25 mg</a:t>
            </a:r>
          </a:p>
        </p:txBody>
      </p:sp>
      <p:sp>
        <p:nvSpPr>
          <p:cNvPr id="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2000" y="6537000"/>
            <a:ext cx="6843600" cy="244800"/>
          </a:xfrm>
        </p:spPr>
        <p:txBody>
          <a:bodyPr/>
          <a:lstStyle/>
          <a:p>
            <a:r>
              <a:rPr lang="en-US" dirty="0"/>
              <a:t>All patients (including those who discontinued study drug or initiated new therapies) were included in this mixed model repeated measures analysis (intent-to-treat) 				              </a:t>
            </a:r>
            <a:r>
              <a:rPr lang="en-GB" dirty="0"/>
              <a:t>X-axis: timepoints with reasonable amount of data available for pre-scheduled measurements</a:t>
            </a:r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2523462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2"/>
          <p:cNvSpPr txBox="1"/>
          <p:nvPr/>
        </p:nvSpPr>
        <p:spPr>
          <a:xfrm>
            <a:off x="2214464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28</a:t>
            </a:r>
          </a:p>
        </p:txBody>
      </p:sp>
      <p:cxnSp>
        <p:nvCxnSpPr>
          <p:cNvPr id="81" name="Straight Connector 80"/>
          <p:cNvCxnSpPr/>
          <p:nvPr/>
        </p:nvCxnSpPr>
        <p:spPr>
          <a:xfrm flipV="1">
            <a:off x="318706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2"/>
          <p:cNvSpPr txBox="1"/>
          <p:nvPr/>
        </p:nvSpPr>
        <p:spPr>
          <a:xfrm>
            <a:off x="2878071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52</a:t>
            </a:r>
          </a:p>
        </p:txBody>
      </p:sp>
      <p:cxnSp>
        <p:nvCxnSpPr>
          <p:cNvPr id="83" name="Straight Connector 82"/>
          <p:cNvCxnSpPr/>
          <p:nvPr/>
        </p:nvCxnSpPr>
        <p:spPr>
          <a:xfrm flipV="1">
            <a:off x="473798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2"/>
          <p:cNvSpPr txBox="1"/>
          <p:nvPr/>
        </p:nvSpPr>
        <p:spPr>
          <a:xfrm>
            <a:off x="4426163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108</a:t>
            </a:r>
          </a:p>
        </p:txBody>
      </p:sp>
      <p:sp>
        <p:nvSpPr>
          <p:cNvPr id="85" name="TextBox 2"/>
          <p:cNvSpPr txBox="1"/>
          <p:nvPr/>
        </p:nvSpPr>
        <p:spPr>
          <a:xfrm>
            <a:off x="3652117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80</a:t>
            </a:r>
          </a:p>
        </p:txBody>
      </p:sp>
      <p:cxnSp>
        <p:nvCxnSpPr>
          <p:cNvPr id="86" name="Straight Connector 85"/>
          <p:cNvCxnSpPr/>
          <p:nvPr/>
        </p:nvCxnSpPr>
        <p:spPr>
          <a:xfrm flipV="1">
            <a:off x="551344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2"/>
          <p:cNvSpPr txBox="1"/>
          <p:nvPr/>
        </p:nvSpPr>
        <p:spPr>
          <a:xfrm>
            <a:off x="5200209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136</a:t>
            </a:r>
          </a:p>
        </p:txBody>
      </p:sp>
      <p:cxnSp>
        <p:nvCxnSpPr>
          <p:cNvPr id="88" name="Straight Connector 87"/>
          <p:cNvCxnSpPr/>
          <p:nvPr/>
        </p:nvCxnSpPr>
        <p:spPr>
          <a:xfrm flipV="1">
            <a:off x="1754406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2"/>
          <p:cNvSpPr txBox="1"/>
          <p:nvPr/>
        </p:nvSpPr>
        <p:spPr>
          <a:xfrm>
            <a:off x="1434892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90" name="Straight Connector 89"/>
          <p:cNvCxnSpPr/>
          <p:nvPr/>
        </p:nvCxnSpPr>
        <p:spPr>
          <a:xfrm flipV="1">
            <a:off x="628890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2"/>
          <p:cNvSpPr txBox="1"/>
          <p:nvPr/>
        </p:nvSpPr>
        <p:spPr>
          <a:xfrm>
            <a:off x="5974255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164</a:t>
            </a:r>
          </a:p>
        </p:txBody>
      </p:sp>
      <p:cxnSp>
        <p:nvCxnSpPr>
          <p:cNvPr id="92" name="Straight Connector 91"/>
          <p:cNvCxnSpPr/>
          <p:nvPr/>
        </p:nvCxnSpPr>
        <p:spPr>
          <a:xfrm flipV="1">
            <a:off x="706436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2"/>
          <p:cNvSpPr txBox="1"/>
          <p:nvPr/>
        </p:nvSpPr>
        <p:spPr>
          <a:xfrm>
            <a:off x="6748301" y="489026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192</a:t>
            </a:r>
          </a:p>
        </p:txBody>
      </p:sp>
      <p:cxnSp>
        <p:nvCxnSpPr>
          <p:cNvPr id="94" name="Straight Connector 93"/>
          <p:cNvCxnSpPr/>
          <p:nvPr/>
        </p:nvCxnSpPr>
        <p:spPr>
          <a:xfrm flipV="1">
            <a:off x="3962529" y="480187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1865912" y="4800600"/>
            <a:ext cx="0" cy="4572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2"/>
          <p:cNvSpPr txBox="1"/>
          <p:nvPr/>
        </p:nvSpPr>
        <p:spPr>
          <a:xfrm>
            <a:off x="1546017" y="4888992"/>
            <a:ext cx="640080" cy="152400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952801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5A5A5A"/>
      </a:dk2>
      <a:lt2>
        <a:srgbClr val="D7D7D7"/>
      </a:lt2>
      <a:accent1>
        <a:srgbClr val="F0414B"/>
      </a:accent1>
      <a:accent2>
        <a:srgbClr val="6482C3"/>
      </a:accent2>
      <a:accent3>
        <a:srgbClr val="5A5A5A"/>
      </a:accent3>
      <a:accent4>
        <a:srgbClr val="962891"/>
      </a:accent4>
      <a:accent5>
        <a:srgbClr val="009999"/>
      </a:accent5>
      <a:accent6>
        <a:srgbClr val="FF9933"/>
      </a:accent6>
      <a:hlink>
        <a:srgbClr val="5A5A5A"/>
      </a:hlink>
      <a:folHlink>
        <a:srgbClr val="5A5A5A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/>
        </a:solidFill>
        <a:ln>
          <a:noFill/>
        </a:ln>
      </a:spPr>
      <a:bodyPr rtlCol="0" anchor="ctr"/>
      <a:lstStyle>
        <a:defPPr algn="ctr">
          <a:defRPr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1007</Words>
  <Application>Microsoft Macintosh PowerPoint</Application>
  <PresentationFormat>On-screen Show (4:3)</PresentationFormat>
  <Paragraphs>456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Century Gothic</vt:lpstr>
      <vt:lpstr>Arial</vt:lpstr>
      <vt:lpstr>1_Office Theme</vt:lpstr>
      <vt:lpstr>HbA1c  </vt:lpstr>
      <vt:lpstr>Weight  </vt:lpstr>
      <vt:lpstr>Waist circumference  </vt:lpstr>
      <vt:lpstr>Systolic blood pressure  </vt:lpstr>
      <vt:lpstr>Diastolic blood pressure  </vt:lpstr>
      <vt:lpstr>Heart rate (ECG)  </vt:lpstr>
      <vt:lpstr>Low-density lipoprotein cholesterol  </vt:lpstr>
      <vt:lpstr>High-density lipoprotein cholesterol  </vt:lpstr>
    </vt:vector>
  </TitlesOfParts>
  <Company>Fleishman-Hillard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Johansen</dc:creator>
  <cp:lastModifiedBy>Monica Dennis</cp:lastModifiedBy>
  <cp:revision>354</cp:revision>
  <dcterms:created xsi:type="dcterms:W3CDTF">2015-08-03T10:23:40Z</dcterms:created>
  <dcterms:modified xsi:type="dcterms:W3CDTF">2016-12-08T02:51:26Z</dcterms:modified>
</cp:coreProperties>
</file>