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35" r:id="rId2"/>
    <p:sldId id="336" r:id="rId3"/>
    <p:sldId id="337" r:id="rId4"/>
    <p:sldId id="407" r:id="rId5"/>
    <p:sldId id="338" r:id="rId6"/>
    <p:sldId id="339" r:id="rId7"/>
    <p:sldId id="340" r:id="rId8"/>
    <p:sldId id="341" r:id="rId9"/>
    <p:sldId id="34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993">
          <p15:clr>
            <a:srgbClr val="A4A3A4"/>
          </p15:clr>
        </p15:guide>
        <p15:guide id="3" pos="22">
          <p15:clr>
            <a:srgbClr val="A4A3A4"/>
          </p15:clr>
        </p15:guide>
        <p15:guide id="4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.Ng" initials="EN" lastIdx="47" clrIdx="0"/>
  <p:cmAuthor id="1" name="Bernard Zinman" initials="BZ" lastIdx="10" clrIdx="1"/>
  <p:cmAuthor id="2" name="Johansen,Dr.,Odd-Erik  BI-NO-A" initials="OEJ" lastIdx="24" clrIdx="2"/>
  <p:cmAuthor id="3" name="Broedl,Dr.,Uli (TA_MET) BIP-DE-I" initials="B(B" lastIdx="2" clrIdx="3"/>
  <p:cmAuthor id="4" name="Gabriella Ribenfors" initials="GR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0" autoAdjust="0"/>
    <p:restoredTop sz="78650" autoAdjust="0"/>
  </p:normalViewPr>
  <p:slideViewPr>
    <p:cSldViewPr showGuides="1">
      <p:cViewPr varScale="1">
        <p:scale>
          <a:sx n="96" d="100"/>
          <a:sy n="96" d="100"/>
        </p:scale>
        <p:origin x="1776" y="168"/>
      </p:cViewPr>
      <p:guideLst>
        <p:guide orient="horz"/>
        <p:guide pos="2993"/>
        <p:guide pos="22"/>
        <p:guide pos="5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33"/>
    </p:cViewPr>
  </p:sorterViewPr>
  <p:notesViewPr>
    <p:cSldViewPr showGuides="1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commentAuthors" Target="commentAuthor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F789A-959E-4387-B350-ACDCE8031AD9}" type="datetimeFigureOut">
              <a:rPr lang="en-GB" smtClean="0"/>
              <a:pPr/>
              <a:t>07/12/2016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2A28-4996-47B4-AC2C-288A394EC05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68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4945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819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tlr-1245_0025final—01-1501. Table 15.1.4.1: 1 Demographic data − treated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15.1.4.1: 1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15.2.4.3.8: 5 but updated by MM (awaiting final PDF).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tlr-1245_0025final—01-1501. Table 15.1.4.1: 1 Demographic data − treated set; Table 15.1.4.2: 4 Baseline efficacy and other variables − treated set.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tlr-1245_0025final—01-1502. Table 15.2.4.3.5.1: 3 Descriptive statistics for SBP (mmHg) over time up to week 94 − treated set; Table 15.2.4.3.6.1: 3 Descriptive statistics for DBP (mmHg) over time up to week 94 − treated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tlr-1245_0025final—01-1501. Table 15.1.4.2: 1 Baseline cardiovascular high risk factors − treated set</a:t>
            </a: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1245_0025final—01-1501.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15.1.4.2: 3 Cardiac failure (narrow SMQ 20000004) diagnosis at baseline − treated set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/>
              <a:t>CAD defined as any of the components of history of MI, CABG, multivessel CAD, or single vessel CAD. </a:t>
            </a:r>
            <a:br>
              <a:rPr lang="en-US" sz="1200" baseline="0" dirty="0"/>
            </a:br>
            <a:r>
              <a:rPr lang="en-US" sz="1200" baseline="0" dirty="0"/>
              <a:t>Information on s</a:t>
            </a:r>
            <a:r>
              <a:rPr lang="en-GB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ingle vessel coronary artery disease</a:t>
            </a:r>
            <a:r>
              <a:rPr lang="en-US" sz="1200" baseline="0" dirty="0"/>
              <a:t> was not available for one patient in the placebo group.</a:t>
            </a:r>
            <a:br>
              <a:rPr lang="en-US" sz="1200" baseline="0" dirty="0"/>
            </a:br>
            <a:r>
              <a:rPr lang="en-GB" sz="1200" baseline="0" dirty="0"/>
              <a:t>Cardiac failure: based on  narrow  standardised  </a:t>
            </a:r>
            <a:r>
              <a:rPr lang="en-GB" sz="1200" dirty="0"/>
              <a:t>MedDRA query ‘cardiac failure’.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1245_0025final—01-1501.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15.1.4.3: 1 Anti−coagulants, lipid−lowering, antihypertensive and heart failure drugs at baseline − treated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1245_0025final—01-1501.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15.1.4.3: 1 Anti−coagulants, lipid−lowering, antihypertensive and heart failure drugs at baseline − treated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1245_0025final—01-1501.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Table 15.1.5: 1 Exposure to study drug − treated set; Table 15.1.5: 2 Overall observational period − treated set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7D6502-C9D2-401C-BD59-BE1670F28621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77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48" y="188639"/>
            <a:ext cx="8639504" cy="214017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54" y="2420888"/>
            <a:ext cx="762309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816" y="4483169"/>
            <a:ext cx="523036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48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4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457200"/>
            <a:ext cx="3671679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6903" y="0"/>
            <a:ext cx="5077097" cy="58610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248" y="2057400"/>
            <a:ext cx="3671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F6F95BD5-C3FD-4E9B-9240-B27EACB3D069}" type="slidenum">
              <a:rPr lang="en-GB" smtClean="0">
                <a:solidFill>
                  <a:srgbClr val="4D4D4F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F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 rot="5400000">
            <a:off x="5916491" y="3167643"/>
            <a:ext cx="5899380" cy="323851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60" y="6165304"/>
            <a:ext cx="1728192" cy="5438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248" y="1340768"/>
            <a:ext cx="8639504" cy="48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00" y="6382800"/>
            <a:ext cx="6843600" cy="2448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624" y="6597352"/>
            <a:ext cx="935376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Baseline characteristics and effectiveness results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5108" y="2535238"/>
            <a:ext cx="7623092" cy="1655762"/>
          </a:xfrm>
        </p:spPr>
        <p:txBody>
          <a:bodyPr/>
          <a:lstStyle/>
          <a:p>
            <a:r>
              <a:rPr lang="en-GB" dirty="0"/>
              <a:t>Christoph Wanner, MD</a:t>
            </a:r>
          </a:p>
          <a:p>
            <a:r>
              <a:rPr lang="en-US" dirty="0"/>
              <a:t>Professor of Medicine, Division of Nephrology, Würzburg University Clinic, Würzburg, Germany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089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Grants</a:t>
            </a:r>
            <a:r>
              <a:rPr lang="nb-NO" dirty="0"/>
              <a:t> from European Foundation of Studies in Diabetes</a:t>
            </a:r>
          </a:p>
          <a:p>
            <a:pPr lvl="1"/>
            <a:r>
              <a:rPr lang="nb-NO" dirty="0"/>
              <a:t>EFSD/</a:t>
            </a:r>
            <a:r>
              <a:rPr lang="nb-NO" dirty="0" err="1"/>
              <a:t>Boehringer</a:t>
            </a:r>
            <a:r>
              <a:rPr lang="nb-NO" dirty="0"/>
              <a:t> Ingelheim European Diabetes Research </a:t>
            </a:r>
            <a:r>
              <a:rPr lang="nb-NO" dirty="0" err="1"/>
              <a:t>Programme</a:t>
            </a:r>
            <a:r>
              <a:rPr lang="nb-NO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Baseline characteristics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722254"/>
              </p:ext>
            </p:extLst>
          </p:nvPr>
        </p:nvGraphicFramePr>
        <p:xfrm>
          <a:off x="323525" y="1371600"/>
          <a:ext cx="8591874" cy="33302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07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3513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rgbClr val="5A5A5A"/>
                        </a:solidFill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Age</a:t>
                      </a:r>
                      <a:r>
                        <a:rPr lang="en-GB" sz="1600" baseline="0" dirty="0">
                          <a:solidFill>
                            <a:srgbClr val="5A5A5A"/>
                          </a:solidFill>
                        </a:rPr>
                        <a:t>, </a:t>
                      </a: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years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63.2 (8.8)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63.0 (8.6)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63.2 (8.6)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Male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1680 (72.0)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1653 (70.5)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1683 (71.9)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131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Region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/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Europe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959 (41.1)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966 (41.2)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960 (41.0)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North America*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462 (19.8)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466 (19.9)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466 (19.9)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 lvl="1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Asia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450 (19.3)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447 (19.1)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450 (19.2)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Latin America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360 (15.4)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359 (15.3)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362 (15.5)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 defTabSz="720000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Africa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102 (4.4)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107 (4.6)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5A5A5A"/>
                          </a:solidFill>
                        </a:rPr>
                        <a:t>104 (4.4)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17806" y="4724400"/>
            <a:ext cx="68433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A5A5A"/>
                </a:solidFill>
              </a:rPr>
              <a:t>Data are n (%) or mean (SD) in patients treated with </a:t>
            </a:r>
            <a:r>
              <a:rPr lang="en-US" sz="1200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sz="1200" dirty="0">
                <a:solidFill>
                  <a:srgbClr val="5A5A5A"/>
                </a:solidFill>
              </a:rPr>
              <a:t>dose of study drug 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*Includes Australia and New Zealand</a:t>
            </a:r>
          </a:p>
        </p:txBody>
      </p:sp>
      <p:sp>
        <p:nvSpPr>
          <p:cNvPr id="7" name="Rectangle 6"/>
          <p:cNvSpPr/>
          <p:nvPr/>
        </p:nvSpPr>
        <p:spPr>
          <a:xfrm>
            <a:off x="323528" y="2168860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323528" y="2487158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569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" name="Table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571445"/>
              </p:ext>
            </p:extLst>
          </p:nvPr>
        </p:nvGraphicFramePr>
        <p:xfrm>
          <a:off x="320040" y="1371600"/>
          <a:ext cx="8595360" cy="427891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29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0000" algn="l"/>
                        </a:tabLst>
                        <a:defRPr/>
                      </a:pP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3038" lvl="0" indent="0" defTabSz="180000">
                        <a:tabLst>
                          <a:tab pos="180000" algn="l"/>
                        </a:tabLst>
                      </a:pPr>
                      <a:endParaRPr lang="en-GB" sz="16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3038" lvl="0" indent="0" defTabSz="180000">
                        <a:tabLst>
                          <a:tab pos="180000" algn="l"/>
                        </a:tabLst>
                      </a:pPr>
                      <a:endParaRPr lang="en-GB" sz="16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3038" lvl="0" indent="0" defTabSz="180000">
                        <a:tabLst>
                          <a:tab pos="180000" algn="l"/>
                        </a:tabLst>
                      </a:pPr>
                      <a:endParaRPr lang="en-GB" sz="16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Glucose-lowering medication*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401638" indent="-282575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Metformin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1734 (74.3)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1729 (73.7)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1730 (73.9)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9388" indent="-60325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Sulphonylurea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992 (42.5)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985 (42.0)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1029 (43.9)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19063" indent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Thiazolidinedione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101 (4.3)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96 (4.1)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102 (4.4)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9388" indent="-60325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Insulin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1135 (48.6)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1132 (48.3)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1120 (47.8)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358775" indent="-11113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Mean daily dose,</a:t>
                      </a:r>
                      <a:r>
                        <a:rPr lang="en-GB" sz="160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U**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65 (50.6)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65 (47.9)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66 (48.9)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502548"/>
              </p:ext>
            </p:extLst>
          </p:nvPr>
        </p:nvGraphicFramePr>
        <p:xfrm>
          <a:off x="320040" y="1371600"/>
          <a:ext cx="8595360" cy="23827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29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62018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Placebo 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endParaRPr lang="en-GB" sz="1600" baseline="0" dirty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10 mg </a:t>
                      </a:r>
                    </a:p>
                    <a:p>
                      <a:pPr algn="ctr"/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mg </a:t>
                      </a:r>
                    </a:p>
                    <a:p>
                      <a:pPr algn="ctr"/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HbA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1c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,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%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8.08 (0.84)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8.07 (0.86)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8.06 (0.84)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2880">
                <a:tc gridSpan="2">
                  <a:txBody>
                    <a:bodyPr/>
                    <a:lstStyle/>
                    <a:p>
                      <a:pPr marL="0" marR="0" lvl="0" indent="0" algn="l" defTabSz="1800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0000" algn="l"/>
                        </a:tabLst>
                        <a:defRPr/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Time since diagnosis of type 2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diabetes, years</a:t>
                      </a:r>
                    </a:p>
                  </a:txBody>
                  <a:tcPr marL="72000" marR="72000" marT="36000" marB="36000"/>
                </a:tc>
                <a:tc hMerge="1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3038" lvl="0" indent="0" defTabSz="180000">
                        <a:tabLst>
                          <a:tab pos="180000" algn="l"/>
                        </a:tabLst>
                      </a:pPr>
                      <a:r>
                        <a:rPr lang="en-GB" sz="1600" baseline="0" dirty="0">
                          <a:solidFill>
                            <a:schemeClr val="tx2"/>
                          </a:solidFill>
                          <a:latin typeface="Times New Roman"/>
                          <a:cs typeface="Times New Roman"/>
                        </a:rPr>
                        <a:t>≤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  <a:latin typeface="+mn-lt"/>
                        </a:rPr>
                        <a:t>5</a:t>
                      </a:r>
                      <a:endParaRPr lang="en-GB" sz="16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423 (18.1)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406 (17.3)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434 (18.6)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3038" lvl="0" indent="0" defTabSz="180000">
                        <a:tabLst>
                          <a:tab pos="180000" algn="l"/>
                        </a:tabLst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  <a:latin typeface="+mn-lt"/>
                        </a:rPr>
                        <a:t>&gt;5 to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  <a:latin typeface="+mn-lt"/>
                        </a:rPr>
                        <a:t> 10</a:t>
                      </a:r>
                      <a:endParaRPr lang="en-GB" sz="160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571 (24.5)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585 (24.9)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590 (25.2)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173038" lvl="0" indent="0" defTabSz="180000">
                        <a:tabLst>
                          <a:tab pos="180000" algn="l"/>
                        </a:tabLst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  <a:latin typeface="+mn-lt"/>
                        </a:rPr>
                        <a:t>&gt;10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1339 (57.4)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1354 (57.7)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1318 (56.3)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Baseline characteristics: type 2 diabetes</a:t>
            </a:r>
          </a:p>
        </p:txBody>
      </p:sp>
      <p:sp>
        <p:nvSpPr>
          <p:cNvPr id="9" name="Rectangle 8"/>
          <p:cNvSpPr/>
          <p:nvPr/>
        </p:nvSpPr>
        <p:spPr>
          <a:xfrm>
            <a:off x="206920" y="5659120"/>
            <a:ext cx="68433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A5A5A"/>
                </a:solidFill>
              </a:rPr>
              <a:t>Data are n (%) or mean (SD) in patients treated with </a:t>
            </a:r>
            <a:r>
              <a:rPr lang="en-US" sz="1200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sz="1200" dirty="0">
                <a:solidFill>
                  <a:srgbClr val="5A5A5A"/>
                </a:solidFill>
              </a:rPr>
              <a:t>dose of study drug 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Medication taken alone or in combination</a:t>
            </a:r>
            <a:b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**</a:t>
            </a: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Placebo, n=1135; empagliflozin 10 mg, n=1132; empagliflozin 25 mg, n=1120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3528" y="2168860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323528" y="3429000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323528" y="5013176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179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608392"/>
              </p:ext>
            </p:extLst>
          </p:nvPr>
        </p:nvGraphicFramePr>
        <p:xfrm>
          <a:off x="320040" y="1371600"/>
          <a:ext cx="8595360" cy="269971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29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Systolic blood pressure,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mmHg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135.8 (17.2)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134.9 (16.8)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135.6 (17.0) 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Diastolic blood pressure, mmHg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76.8 (10.1)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76.6 (9.8)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76.6 (9.7)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Heart rate, bpm*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70.7 (0.2)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71.0 (0.2)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70.5 (0.2)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17472"/>
              </p:ext>
            </p:extLst>
          </p:nvPr>
        </p:nvGraphicFramePr>
        <p:xfrm>
          <a:off x="320040" y="1371600"/>
          <a:ext cx="8595360" cy="459475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29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nb-NO" sz="1600" dirty="0"/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endParaRPr lang="en-GB" sz="1600" dirty="0"/>
                    </a:p>
                  </a:txBody>
                  <a:tcPr marL="72000" marR="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lvl="1" indent="0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LDL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cholesterol,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mg/dL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84.9 (35.3)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86.3 (36.7)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85.5 (35.2)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lvl="1" indent="0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HDL cholesterol,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mg/dL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44.0 (11.3)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44.7 (12.0)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44.5 (11.8)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lvl="0" defTabSz="180000">
                        <a:tabLst>
                          <a:tab pos="180000" algn="l"/>
                        </a:tabLst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eGFR,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mL/min/1.73m</a:t>
                      </a:r>
                      <a:r>
                        <a:rPr lang="en-GB" sz="1600" baseline="30000" dirty="0">
                          <a:solidFill>
                            <a:schemeClr val="tx2"/>
                          </a:solidFill>
                        </a:rPr>
                        <a:t>2 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(MDRD)</a:t>
                      </a:r>
                      <a:endParaRPr lang="en-GB" sz="1600" baseline="300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73.8 (21.1)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74.3 (21.8)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74.0 (21.4)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</a:rPr>
                        <a:t>≥90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mL/min/1.73m</a:t>
                      </a:r>
                      <a:r>
                        <a:rPr lang="en-GB" sz="1600" baseline="300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488 (20.9%)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519 (22.1%)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531 (22.7%)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</a:rPr>
                        <a:t>60</a:t>
                      </a:r>
                      <a:r>
                        <a:rPr lang="en-GB" sz="1600" kern="1200" baseline="0" dirty="0">
                          <a:solidFill>
                            <a:schemeClr val="tx2"/>
                          </a:solidFill>
                        </a:rPr>
                        <a:t> to &lt;</a:t>
                      </a:r>
                      <a:r>
                        <a:rPr lang="en-GB" sz="1600" kern="1200" dirty="0">
                          <a:solidFill>
                            <a:schemeClr val="tx2"/>
                          </a:solidFill>
                        </a:rPr>
                        <a:t>90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mL/min/1.73m</a:t>
                      </a:r>
                      <a:r>
                        <a:rPr lang="en-GB" sz="1600" baseline="300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1238 (53.1%)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1221 (52.1%)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1204 (51.4%)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</a:rPr>
                        <a:t>&lt;60 </a:t>
                      </a: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mL/min/1.73m</a:t>
                      </a:r>
                      <a:r>
                        <a:rPr lang="en-GB" sz="1600" baseline="300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607 (26.0%)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605 (25.8%)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607 (25.9%)</a:t>
                      </a:r>
                    </a:p>
                  </a:txBody>
                  <a:tcPr marL="72000" marR="72000" marT="36000" marB="36000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573410"/>
              </p:ext>
            </p:extLst>
          </p:nvPr>
        </p:nvGraphicFramePr>
        <p:xfrm>
          <a:off x="320040" y="1371600"/>
          <a:ext cx="8595360" cy="17510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29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46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3513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Body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mass index, kg/m</a:t>
                      </a:r>
                      <a:r>
                        <a:rPr lang="en-GB" sz="1600" baseline="30000" dirty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30.7 (5.2)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30.6 (5.2)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30.6 (5.3)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r>
                        <a:rPr lang="nb-NO" sz="1600" dirty="0" err="1">
                          <a:solidFill>
                            <a:schemeClr val="tx2"/>
                          </a:solidFill>
                        </a:rPr>
                        <a:t>Weight</a:t>
                      </a:r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, kg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86.6</a:t>
                      </a:r>
                      <a:r>
                        <a:rPr lang="nb-NO" sz="1600" baseline="0" dirty="0">
                          <a:solidFill>
                            <a:schemeClr val="tx2"/>
                          </a:solidFill>
                        </a:rPr>
                        <a:t> (19.1)</a:t>
                      </a:r>
                      <a:endParaRPr lang="nb-NO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85.9 (18.8)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86.5 (19.0)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dirty="0" err="1">
                          <a:solidFill>
                            <a:schemeClr val="tx2"/>
                          </a:solidFill>
                        </a:rPr>
                        <a:t>Waist</a:t>
                      </a:r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nb-NO" sz="1600" dirty="0" err="1">
                          <a:solidFill>
                            <a:schemeClr val="tx2"/>
                          </a:solidFill>
                        </a:rPr>
                        <a:t>circumference</a:t>
                      </a:r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, cm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105.0 (14.0)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104.7 (13.7)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dirty="0">
                          <a:solidFill>
                            <a:schemeClr val="tx2"/>
                          </a:solidFill>
                        </a:rPr>
                        <a:t>104.8 (13.7)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Baseline characteristics: CV risk factors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5971401"/>
            <a:ext cx="68433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A5A5A"/>
                </a:solidFill>
              </a:rPr>
              <a:t>Data are n (%) or mean (SD) in patients treated with </a:t>
            </a:r>
            <a:r>
              <a:rPr lang="en-US" sz="1200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sz="1200" dirty="0">
                <a:solidFill>
                  <a:srgbClr val="5A5A5A"/>
                </a:solidFill>
              </a:rPr>
              <a:t>dose of study drug 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*Mean (SE). </a:t>
            </a:r>
            <a:r>
              <a:rPr lang="en-US" dirty="0"/>
              <a:t>LDL, low density lipoprotein; HDL, high density lipoprotein; eGFR, estimated glomerular filtration rate; MDRD, Modification of Diet in Renal Disease equation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323528" y="2168860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ctangle 13"/>
          <p:cNvSpPr/>
          <p:nvPr/>
        </p:nvSpPr>
        <p:spPr>
          <a:xfrm>
            <a:off x="323528" y="3115850"/>
            <a:ext cx="8586216" cy="64807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323528" y="4066186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323528" y="5642217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521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Baseline characteristics: CV complications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967622"/>
              </p:ext>
            </p:extLst>
          </p:nvPr>
        </p:nvGraphicFramePr>
        <p:xfrm>
          <a:off x="323525" y="1371600"/>
          <a:ext cx="8591874" cy="413376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07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3513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lvl="0" defTabSz="180000">
                        <a:tabLst>
                          <a:tab pos="180000" algn="l"/>
                        </a:tabLst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Any CV risk factor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2307 (98.9%)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2333 (99.5%)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2324 (99.2%)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Coronary artery disease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1763 (75.6%)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1782 (76.0%)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1763 (75.3%)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Multi-vessel coronary artery disease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1100 (47.1%)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1078 (46.0%)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1101 (47.0%)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History of MI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1083 (46.4%)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1107 (47.2%)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1083 (46.2%)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Coronary artery bypass graft</a:t>
                      </a: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563 (24.1%)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594 (25.3%)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581 (24.8%)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History of stroke</a:t>
                      </a:r>
                      <a:endParaRPr lang="en-GB" sz="1600" kern="1200" baseline="300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553 (23.7%)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535 (22.8%)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549 (23.4%)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Peripheral</a:t>
                      </a:r>
                      <a:r>
                        <a:rPr lang="en-GB" sz="160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artery disease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479 (20.5%)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465 (19.8%)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517 (22.1%)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Single vessel coronary artery disease</a:t>
                      </a:r>
                      <a:endParaRPr lang="en-GB" sz="1600" kern="1200" baseline="300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238 (10.2%)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258 (11.0%)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240 (10.2%)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 lvl="0" defTabSz="180000">
                        <a:tabLst>
                          <a:tab pos="180000" algn="l"/>
                        </a:tabLst>
                      </a:pP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Cardiac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failure*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244 (10.5%)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240 (10.2%)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222 (9.5%)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28600" y="5514201"/>
            <a:ext cx="68433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A5A5A"/>
                </a:solidFill>
              </a:rPr>
              <a:t>Data are n (%) in patients treated with </a:t>
            </a:r>
            <a:r>
              <a:rPr lang="en-US" sz="1200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sz="1200" dirty="0">
                <a:solidFill>
                  <a:srgbClr val="5A5A5A"/>
                </a:solidFill>
              </a:rPr>
              <a:t>dose of study drug 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*Based on narrow standardised MedDRA query “cardiac failure”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3528" y="3360338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ctangle 11"/>
          <p:cNvSpPr/>
          <p:nvPr/>
        </p:nvSpPr>
        <p:spPr>
          <a:xfrm>
            <a:off x="323528" y="5185017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097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Baseline characteristics: CV medication (1)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25887"/>
              </p:ext>
            </p:extLst>
          </p:nvPr>
        </p:nvGraphicFramePr>
        <p:xfrm>
          <a:off x="323525" y="1371600"/>
          <a:ext cx="8591874" cy="35740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07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3513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Anti-hypertensive therapy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2221 (95.2%)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2227 (95.0%)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2219 (94.7%)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ACE inhibitors/ARBs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1868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(80.1%)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1896 (80.9%)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1902 (81.2%)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Beta-blockers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1498 (64.2%)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1530 (65.2%)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1526 (65.2%)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Diuretics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988 (42.3%)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1036 (44.2%)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1011 (43.2%)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Calcium channel</a:t>
                      </a:r>
                      <a:r>
                        <a:rPr lang="en-GB" sz="160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blockers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788 (33.8%)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781 (33.3%)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748 (31.9%)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Mi</a:t>
                      </a:r>
                      <a:r>
                        <a:rPr lang="en-US" sz="1600" dirty="0">
                          <a:solidFill>
                            <a:schemeClr val="tx2"/>
                          </a:solidFill>
                        </a:rPr>
                        <a:t>neralocorticoid receptor</a:t>
                      </a:r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antagonists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136 (5.8%)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157 (6.7%)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148 (6.3%)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Renin inhibitors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 (0.8%)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16 (0.7%)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11 (0.5%)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18000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191 (8.2%)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193 (8.2%)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190 (8.1%)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28600" y="4953000"/>
            <a:ext cx="68433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A5A5A"/>
                </a:solidFill>
              </a:rPr>
              <a:t>Data are n (%) in patients treated with </a:t>
            </a:r>
            <a:r>
              <a:rPr lang="en-US" sz="1200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sz="1200" dirty="0">
                <a:solidFill>
                  <a:srgbClr val="5A5A5A"/>
                </a:solidFill>
              </a:rPr>
              <a:t>dose of study drug 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ACE, angiotensin-converting enzyme; ARB, angiotensin receptor blockers </a:t>
            </a:r>
          </a:p>
        </p:txBody>
      </p:sp>
      <p:sp>
        <p:nvSpPr>
          <p:cNvPr id="7" name="Rectangle 6"/>
          <p:cNvSpPr/>
          <p:nvPr/>
        </p:nvSpPr>
        <p:spPr>
          <a:xfrm>
            <a:off x="323528" y="2474470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Baseline characteristics: CV medication (2)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564445"/>
              </p:ext>
            </p:extLst>
          </p:nvPr>
        </p:nvGraphicFramePr>
        <p:xfrm>
          <a:off x="323525" y="1371600"/>
          <a:ext cx="8591874" cy="4244712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07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3513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indent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Lipid-lowering drugs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1864 (79.9%)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1926 (82.1%)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1894 (80.9%)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69863" indent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Statins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1773 (76.0%)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1827 (77.9%)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1803 (77.0%)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69863" indent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Fibrates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199 (8.5%)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214 (9.1%)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217 (9.3%)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69863" indent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Ezetimibe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81 (3.5%)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95 (4.1%)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94 (4.0%)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69863" indent="0"/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Niacin</a:t>
                      </a: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35 (1.5%)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56 (2.4%)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35 (1.5%)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69863" indent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endParaRPr lang="en-US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175 (7.5%)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172 (7.3%)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193 (8.2%)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Anti-coagulants and anti-platelets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2090 (89.6%)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2098 (89.5%)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2064 (88.1%)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73038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Acetylsalicylic acid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1927 (82.6%)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1939 (82.7%)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1937 (82.7%)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73038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Clopidogrel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249 (10.7%)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253 (10.8%)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241 (10.3%)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173038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Vitamin K antagonists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156 (6.7%)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141 (6.0%)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7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125 (5.3%)</a:t>
                      </a:r>
                      <a:endParaRPr lang="en-GB" sz="16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28600" y="5625961"/>
            <a:ext cx="68433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A5A5A"/>
                </a:solidFill>
              </a:rPr>
              <a:t>Data are n (%) in patients treated with </a:t>
            </a:r>
            <a:r>
              <a:rPr lang="en-US" sz="1200" dirty="0">
                <a:solidFill>
                  <a:srgbClr val="5A5A5A"/>
                </a:solidFill>
                <a:cs typeface="Times New Roman"/>
              </a:rPr>
              <a:t>≥1 </a:t>
            </a:r>
            <a:r>
              <a:rPr lang="en-US" sz="1200" dirty="0">
                <a:solidFill>
                  <a:srgbClr val="5A5A5A"/>
                </a:solidFill>
              </a:rPr>
              <a:t>dose of study drug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528" y="2474470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323528" y="4642250"/>
            <a:ext cx="8586216" cy="32918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592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Exposure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167116"/>
              </p:ext>
            </p:extLst>
          </p:nvPr>
        </p:nvGraphicFramePr>
        <p:xfrm>
          <a:off x="323525" y="1371600"/>
          <a:ext cx="8591874" cy="14352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707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70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3513">
                <a:tc>
                  <a:txBody>
                    <a:bodyPr/>
                    <a:lstStyle/>
                    <a:p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Placebo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(n=2333)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10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(n=2345)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Empagliflozin </a:t>
                      </a:r>
                      <a:br>
                        <a:rPr lang="en-GB" sz="160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25</a:t>
                      </a: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 mg </a:t>
                      </a:r>
                      <a:br>
                        <a:rPr lang="en-GB" sz="1600" baseline="0" dirty="0">
                          <a:solidFill>
                            <a:schemeClr val="tx2"/>
                          </a:solidFill>
                        </a:rPr>
                      </a:br>
                      <a:r>
                        <a:rPr lang="en-GB" sz="1600" baseline="0" dirty="0">
                          <a:solidFill>
                            <a:schemeClr val="tx2"/>
                          </a:solidFill>
                        </a:rPr>
                        <a:t>(n=2342)</a:t>
                      </a:r>
                      <a:endParaRPr lang="en-GB" sz="1600" dirty="0">
                        <a:solidFill>
                          <a:schemeClr val="tx2"/>
                        </a:solidFill>
                      </a:endParaRP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Treatment</a:t>
                      </a:r>
                      <a:r>
                        <a:rPr lang="en-GB" sz="1600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 duration</a:t>
                      </a:r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, years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2.6 (1.8-3.4)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2.6 (1.9-3.4)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2.6 (2.0-3.4)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5131">
                <a:tc>
                  <a:txBody>
                    <a:bodyPr/>
                    <a:lstStyle/>
                    <a:p>
                      <a:pPr marL="0"/>
                      <a:r>
                        <a:rPr lang="en-GB" sz="160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Observation time, years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3.1 (2.2-3.5)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3.2 (2.2-3.6)</a:t>
                      </a:r>
                    </a:p>
                  </a:txBody>
                  <a:tcPr marL="72000" marR="72000"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2"/>
                          </a:solidFill>
                        </a:rPr>
                        <a:t>3.2 (2.2-3.6)</a:t>
                      </a:r>
                    </a:p>
                  </a:txBody>
                  <a:tcPr marL="72000" marR="72000" marT="36000" marB="36000"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243206" y="2819400"/>
            <a:ext cx="76815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A5A5A"/>
                </a:solidFill>
              </a:rPr>
              <a:t>Data are median (interquartile range) in patients treated with </a:t>
            </a:r>
            <a:r>
              <a:rPr lang="en-US" sz="1200" dirty="0">
                <a:solidFill>
                  <a:srgbClr val="5A5A5A"/>
                </a:solidFill>
                <a:cs typeface="Times New Roman"/>
              </a:rPr>
              <a:t>≥</a:t>
            </a:r>
            <a:r>
              <a:rPr lang="en-US" sz="1200" dirty="0">
                <a:solidFill>
                  <a:srgbClr val="5A5A5A"/>
                </a:solidFill>
              </a:rPr>
              <a:t>1 dose of study drug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1968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5A5A5A"/>
      </a:dk2>
      <a:lt2>
        <a:srgbClr val="D7D7D7"/>
      </a:lt2>
      <a:accent1>
        <a:srgbClr val="F0414B"/>
      </a:accent1>
      <a:accent2>
        <a:srgbClr val="6482C3"/>
      </a:accent2>
      <a:accent3>
        <a:srgbClr val="5A5A5A"/>
      </a:accent3>
      <a:accent4>
        <a:srgbClr val="962891"/>
      </a:accent4>
      <a:accent5>
        <a:srgbClr val="009999"/>
      </a:accent5>
      <a:accent6>
        <a:srgbClr val="FF9933"/>
      </a:accent6>
      <a:hlink>
        <a:srgbClr val="5A5A5A"/>
      </a:hlink>
      <a:folHlink>
        <a:srgbClr val="5A5A5A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1389</Words>
  <Application>Microsoft Macintosh PowerPoint</Application>
  <PresentationFormat>On-screen Show (4:3)</PresentationFormat>
  <Paragraphs>314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Times New Roman</vt:lpstr>
      <vt:lpstr>Arial</vt:lpstr>
      <vt:lpstr>1_Office Theme</vt:lpstr>
      <vt:lpstr>Baseline characteristics and effectiveness results</vt:lpstr>
      <vt:lpstr>Disclosures</vt:lpstr>
      <vt:lpstr>Baseline characteristics </vt:lpstr>
      <vt:lpstr>Baseline characteristics: type 2 diabetes</vt:lpstr>
      <vt:lpstr>Baseline characteristics: CV risk factors</vt:lpstr>
      <vt:lpstr>Baseline characteristics: CV complications</vt:lpstr>
      <vt:lpstr>Baseline characteristics: CV medication (1)</vt:lpstr>
      <vt:lpstr>Baseline characteristics: CV medication (2)</vt:lpstr>
      <vt:lpstr>Exposure</vt:lpstr>
    </vt:vector>
  </TitlesOfParts>
  <Company>Fleishman-Hillard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Johansen</dc:creator>
  <cp:lastModifiedBy>Monica Dennis</cp:lastModifiedBy>
  <cp:revision>354</cp:revision>
  <dcterms:created xsi:type="dcterms:W3CDTF">2015-08-03T10:23:40Z</dcterms:created>
  <dcterms:modified xsi:type="dcterms:W3CDTF">2016-12-08T02:50:59Z</dcterms:modified>
</cp:coreProperties>
</file>