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431" r:id="rId2"/>
    <p:sldId id="432" r:id="rId3"/>
    <p:sldId id="499" r:id="rId4"/>
    <p:sldId id="500" r:id="rId5"/>
    <p:sldId id="435" r:id="rId6"/>
    <p:sldId id="436" r:id="rId7"/>
    <p:sldId id="466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993">
          <p15:clr>
            <a:srgbClr val="A4A3A4"/>
          </p15:clr>
        </p15:guide>
        <p15:guide id="3" pos="22">
          <p15:clr>
            <a:srgbClr val="A4A3A4"/>
          </p15:clr>
        </p15:guide>
        <p15:guide id="4" pos="53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izabeth.Ng" initials="EN" lastIdx="47" clrIdx="0"/>
  <p:cmAuthor id="1" name="Bernard Zinman" initials="BZ" lastIdx="10" clrIdx="1"/>
  <p:cmAuthor id="2" name="Johansen,Dr.,Odd-Erik  BI-NO-A" initials="OEJ" lastIdx="24" clrIdx="2"/>
  <p:cmAuthor id="3" name="Broedl,Dr.,Uli (TA_MET) BIP-DE-I" initials="B(B" lastIdx="2" clrIdx="3"/>
  <p:cmAuthor id="4" name="Gabriella Ribenfors" initials="GR" lastIdx="2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80" autoAdjust="0"/>
    <p:restoredTop sz="78650" autoAdjust="0"/>
  </p:normalViewPr>
  <p:slideViewPr>
    <p:cSldViewPr showGuides="1">
      <p:cViewPr varScale="1">
        <p:scale>
          <a:sx n="96" d="100"/>
          <a:sy n="96" d="100"/>
        </p:scale>
        <p:origin x="1776" y="168"/>
      </p:cViewPr>
      <p:guideLst>
        <p:guide orient="horz"/>
        <p:guide pos="2993"/>
        <p:guide pos="22"/>
        <p:guide pos="53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533"/>
    </p:cViewPr>
  </p:sorterViewPr>
  <p:notesViewPr>
    <p:cSldViewPr showGuides="1">
      <p:cViewPr varScale="1">
        <p:scale>
          <a:sx n="85" d="100"/>
          <a:sy n="85" d="100"/>
        </p:scale>
        <p:origin x="-3786" y="-96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HR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Sheet1!$H$2:$H$3</c:f>
                <c:numCache>
                  <c:formatCode>General</c:formatCode>
                  <c:ptCount val="2"/>
                  <c:pt idx="0">
                    <c:v>0.24</c:v>
                  </c:pt>
                  <c:pt idx="1">
                    <c:v>0.1</c:v>
                  </c:pt>
                </c:numCache>
              </c:numRef>
            </c:plus>
            <c:minus>
              <c:numRef>
                <c:f>Sheet1!$G$2:$G$3</c:f>
                <c:numCache>
                  <c:formatCode>General</c:formatCode>
                  <c:ptCount val="2"/>
                  <c:pt idx="0">
                    <c:v>0.21</c:v>
                  </c:pt>
                  <c:pt idx="1">
                    <c:v>0.0900000000000001</c:v>
                  </c:pt>
                </c:numCache>
              </c:numRef>
            </c:minus>
          </c:errBars>
          <c:cat>
            <c:strRef>
              <c:f>Sheet1!$A$2:$A$3</c:f>
              <c:strCache>
                <c:ptCount val="2"/>
                <c:pt idx="0">
                  <c:v>CV death</c:v>
                </c:pt>
                <c:pt idx="1">
                  <c:v>All-cause mortality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2.319999999999997</c:v>
                </c:pt>
                <c:pt idx="1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AAA-44C3-8B55-1BAABFFE6E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604930800"/>
        <c:axId val="-1604927008"/>
      </c:barChart>
      <c:catAx>
        <c:axId val="-1604930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5A5A5A"/>
                </a:solidFill>
              </a:defRPr>
            </a:pPr>
            <a:endParaRPr lang="en-US"/>
          </a:p>
        </c:txPr>
        <c:crossAx val="-1604927008"/>
        <c:crosses val="autoZero"/>
        <c:auto val="1"/>
        <c:lblAlgn val="ctr"/>
        <c:lblOffset val="100"/>
        <c:noMultiLvlLbl val="0"/>
      </c:catAx>
      <c:valAx>
        <c:axId val="-16049270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>
                    <a:solidFill>
                      <a:srgbClr val="5A5A5A"/>
                    </a:solidFill>
                  </a:defRPr>
                </a:pPr>
                <a:r>
                  <a:rPr lang="en-US" b="0" dirty="0">
                    <a:solidFill>
                      <a:srgbClr val="5A5A5A"/>
                    </a:solidFill>
                  </a:rPr>
                  <a:t>Hazard</a:t>
                </a:r>
                <a:r>
                  <a:rPr lang="en-US" b="0" baseline="0" dirty="0">
                    <a:solidFill>
                      <a:srgbClr val="5A5A5A"/>
                    </a:solidFill>
                  </a:rPr>
                  <a:t> ratio (95% CI) (diabetes vs no diabetes)</a:t>
                </a:r>
                <a:endParaRPr lang="en-US" b="0" dirty="0">
                  <a:solidFill>
                    <a:srgbClr val="5A5A5A"/>
                  </a:solidFill>
                </a:endParaRPr>
              </a:p>
            </c:rich>
          </c:tx>
          <c:layout>
            <c:manualLayout>
              <c:xMode val="edge"/>
              <c:yMode val="edge"/>
              <c:x val="0.00847457627118645"/>
              <c:y val="0.075352854405526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2"/>
                </a:solidFill>
              </a:defRPr>
            </a:pPr>
            <a:endParaRPr lang="en-US"/>
          </a:p>
        </c:txPr>
        <c:crossAx val="-1604930800"/>
        <c:crosses val="autoZero"/>
        <c:crossBetween val="between"/>
        <c:majorUnit val="1.0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528808898257363"/>
          <c:y val="0.0493562054743157"/>
          <c:w val="0.810537529728335"/>
          <c:h val="0.69123134608174"/>
        </c:manualLayout>
      </c:layout>
      <c:bubbleChart>
        <c:varyColors val="0"/>
        <c:ser>
          <c:idx val="0"/>
          <c:order val="0"/>
          <c:spPr>
            <a:solidFill>
              <a:srgbClr val="F0414B"/>
            </a:solidFill>
            <a:ln>
              <a:solidFill>
                <a:srgbClr val="F0414B"/>
              </a:solidFill>
            </a:ln>
          </c:spPr>
          <c:invertIfNegative val="0"/>
          <c:errBars>
            <c:errDir val="x"/>
            <c:errBarType val="both"/>
            <c:errValType val="cust"/>
            <c:noEndCap val="0"/>
            <c:plus>
              <c:numRef>
                <c:f>BW!$N$2:$N$39</c:f>
                <c:numCache>
                  <c:formatCode>General</c:formatCode>
                  <c:ptCount val="38"/>
                  <c:pt idx="1">
                    <c:v>0.14</c:v>
                  </c:pt>
                  <c:pt idx="3">
                    <c:v>0.09</c:v>
                  </c:pt>
                  <c:pt idx="5">
                    <c:v>0.16</c:v>
                  </c:pt>
                </c:numCache>
              </c:numRef>
            </c:plus>
            <c:minus>
              <c:numRef>
                <c:f>BW!$M$2:$M$39</c:f>
                <c:numCache>
                  <c:formatCode>General</c:formatCode>
                  <c:ptCount val="38"/>
                  <c:pt idx="1">
                    <c:v>0.13</c:v>
                  </c:pt>
                  <c:pt idx="3">
                    <c:v>0.09</c:v>
                  </c:pt>
                  <c:pt idx="5">
                    <c:v>0.14</c:v>
                  </c:pt>
                </c:numCache>
              </c:numRef>
            </c:minus>
            <c:spPr>
              <a:ln w="31750">
                <a:solidFill>
                  <a:srgbClr val="F0414B"/>
                </a:solidFill>
              </a:ln>
            </c:spPr>
          </c:errBars>
          <c:xVal>
            <c:numRef>
              <c:f>BW!$J$2:$J$39</c:f>
              <c:numCache>
                <c:formatCode>General</c:formatCode>
                <c:ptCount val="38"/>
                <c:pt idx="1">
                  <c:v>0.96</c:v>
                </c:pt>
                <c:pt idx="3">
                  <c:v>0.85</c:v>
                </c:pt>
                <c:pt idx="5">
                  <c:v>1.0</c:v>
                </c:pt>
              </c:numCache>
            </c:numRef>
          </c:xVal>
          <c:yVal>
            <c:numRef>
              <c:f>BW!$K$2:$K$39</c:f>
              <c:numCache>
                <c:formatCode>General</c:formatCode>
                <c:ptCount val="38"/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</c:numCache>
            </c:numRef>
          </c:yVal>
          <c:bubbleSize>
            <c:numRef>
              <c:f>BW!$L$2:$L$39</c:f>
              <c:numCache>
                <c:formatCode>General</c:formatCode>
                <c:ptCount val="38"/>
                <c:pt idx="1">
                  <c:v>7020.0</c:v>
                </c:pt>
                <c:pt idx="2">
                  <c:v>0.0</c:v>
                </c:pt>
                <c:pt idx="3">
                  <c:v>7020.0</c:v>
                </c:pt>
                <c:pt idx="4">
                  <c:v>0.0</c:v>
                </c:pt>
                <c:pt idx="5">
                  <c:v>7020.0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409-4D1F-9148-C54776B31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5"/>
        <c:showNegBubbles val="0"/>
        <c:axId val="-1584520960"/>
        <c:axId val="-1584516880"/>
      </c:bubbleChart>
      <c:valAx>
        <c:axId val="-1584520960"/>
        <c:scaling>
          <c:logBase val="2.0"/>
          <c:orientation val="minMax"/>
          <c:max val="2.0"/>
          <c:min val="0.5"/>
        </c:scaling>
        <c:delete val="0"/>
        <c:axPos val="t"/>
        <c:numFmt formatCode="#,##0.00" sourceLinked="0"/>
        <c:majorTickMark val="in"/>
        <c:minorTickMark val="none"/>
        <c:tickLblPos val="high"/>
        <c:txPr>
          <a:bodyPr/>
          <a:lstStyle/>
          <a:p>
            <a:pPr>
              <a:defRPr sz="1400">
                <a:solidFill>
                  <a:srgbClr val="5A5A5A"/>
                </a:solidFill>
                <a:latin typeface="+mn-lt"/>
                <a:cs typeface="Arial" panose="020B0604020202020204" pitchFamily="34" charset="0"/>
              </a:defRPr>
            </a:pPr>
            <a:endParaRPr lang="en-US"/>
          </a:p>
        </c:txPr>
        <c:crossAx val="-1584516880"/>
        <c:crossesAt val="38.0"/>
        <c:crossBetween val="midCat"/>
      </c:valAx>
      <c:valAx>
        <c:axId val="-1584516880"/>
        <c:scaling>
          <c:orientation val="maxMin"/>
          <c:max val="6.0"/>
          <c:min val="0.0"/>
        </c:scaling>
        <c:delete val="0"/>
        <c:axPos val="l"/>
        <c:numFmt formatCode="General" sourceLinked="1"/>
        <c:majorTickMark val="none"/>
        <c:minorTickMark val="none"/>
        <c:tickLblPos val="none"/>
        <c:crossAx val="-1584520960"/>
        <c:crossesAt val="1.0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528808898257363"/>
          <c:y val="0.0493562054743157"/>
          <c:w val="0.810537529728335"/>
          <c:h val="0.69123134608174"/>
        </c:manualLayout>
      </c:layout>
      <c:bubbleChart>
        <c:varyColors val="0"/>
        <c:ser>
          <c:idx val="0"/>
          <c:order val="0"/>
          <c:spPr>
            <a:solidFill>
              <a:srgbClr val="F0414B"/>
            </a:solidFill>
            <a:ln>
              <a:solidFill>
                <a:srgbClr val="F0414B"/>
              </a:solidFill>
            </a:ln>
          </c:spPr>
          <c:invertIfNegative val="0"/>
          <c:errBars>
            <c:errDir val="x"/>
            <c:errBarType val="both"/>
            <c:errValType val="cust"/>
            <c:noEndCap val="0"/>
            <c:plus>
              <c:numRef>
                <c:f>BW!$N$2:$N$39</c:f>
                <c:numCache>
                  <c:formatCode>General</c:formatCode>
                  <c:ptCount val="38"/>
                  <c:pt idx="1">
                    <c:v>0.16</c:v>
                  </c:pt>
                  <c:pt idx="3">
                    <c:v>0.32</c:v>
                  </c:pt>
                  <c:pt idx="5">
                    <c:v>0.16</c:v>
                  </c:pt>
                </c:numCache>
              </c:numRef>
            </c:plus>
            <c:minus>
              <c:numRef>
                <c:f>BW!$M$2:$M$39</c:f>
                <c:numCache>
                  <c:formatCode>General</c:formatCode>
                  <c:ptCount val="38"/>
                  <c:pt idx="1">
                    <c:v>0.14</c:v>
                  </c:pt>
                  <c:pt idx="3">
                    <c:v>0.26</c:v>
                  </c:pt>
                  <c:pt idx="5">
                    <c:v>0.13</c:v>
                  </c:pt>
                </c:numCache>
              </c:numRef>
            </c:minus>
            <c:spPr>
              <a:ln w="31750">
                <a:solidFill>
                  <a:srgbClr val="F0414B"/>
                </a:solidFill>
              </a:ln>
            </c:spPr>
          </c:errBars>
          <c:xVal>
            <c:numRef>
              <c:f>BW!$J$2:$J$39</c:f>
              <c:numCache>
                <c:formatCode>General</c:formatCode>
                <c:ptCount val="38"/>
                <c:pt idx="1">
                  <c:v>1.04</c:v>
                </c:pt>
                <c:pt idx="3">
                  <c:v>1.1</c:v>
                </c:pt>
                <c:pt idx="5">
                  <c:v>1.02</c:v>
                </c:pt>
              </c:numCache>
            </c:numRef>
          </c:xVal>
          <c:yVal>
            <c:numRef>
              <c:f>BW!$K$2:$K$39</c:f>
              <c:numCache>
                <c:formatCode>General</c:formatCode>
                <c:ptCount val="38"/>
                <c:pt idx="1">
                  <c:v>1.0</c:v>
                </c:pt>
                <c:pt idx="2">
                  <c:v>2.0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6.0</c:v>
                </c:pt>
              </c:numCache>
            </c:numRef>
          </c:yVal>
          <c:bubbleSize>
            <c:numRef>
              <c:f>BW!$L$2:$L$39</c:f>
              <c:numCache>
                <c:formatCode>General</c:formatCode>
                <c:ptCount val="38"/>
                <c:pt idx="1">
                  <c:v>7020.0</c:v>
                </c:pt>
                <c:pt idx="2">
                  <c:v>0.0</c:v>
                </c:pt>
                <c:pt idx="3">
                  <c:v>7020.0</c:v>
                </c:pt>
                <c:pt idx="4">
                  <c:v>0.0</c:v>
                </c:pt>
                <c:pt idx="5">
                  <c:v>7020.0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3FD-4A3E-A279-7DA0D2BD93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5"/>
        <c:showNegBubbles val="0"/>
        <c:axId val="-1582944560"/>
        <c:axId val="-1582940480"/>
      </c:bubbleChart>
      <c:valAx>
        <c:axId val="-1582944560"/>
        <c:scaling>
          <c:logBase val="2.0"/>
          <c:orientation val="minMax"/>
          <c:max val="2.0"/>
          <c:min val="0.5"/>
        </c:scaling>
        <c:delete val="0"/>
        <c:axPos val="t"/>
        <c:numFmt formatCode="#,##0.00" sourceLinked="0"/>
        <c:majorTickMark val="in"/>
        <c:minorTickMark val="none"/>
        <c:tickLblPos val="high"/>
        <c:txPr>
          <a:bodyPr/>
          <a:lstStyle/>
          <a:p>
            <a:pPr>
              <a:defRPr sz="1400">
                <a:solidFill>
                  <a:srgbClr val="5A5A5A"/>
                </a:solidFill>
                <a:latin typeface="+mn-lt"/>
                <a:cs typeface="Arial" panose="020B0604020202020204" pitchFamily="34" charset="0"/>
              </a:defRPr>
            </a:pPr>
            <a:endParaRPr lang="en-US"/>
          </a:p>
        </c:txPr>
        <c:crossAx val="-1582940480"/>
        <c:crossesAt val="38.0"/>
        <c:crossBetween val="midCat"/>
      </c:valAx>
      <c:valAx>
        <c:axId val="-1582940480"/>
        <c:scaling>
          <c:orientation val="maxMin"/>
          <c:max val="6.0"/>
          <c:min val="0.0"/>
        </c:scaling>
        <c:delete val="0"/>
        <c:axPos val="l"/>
        <c:numFmt formatCode="General" sourceLinked="1"/>
        <c:majorTickMark val="none"/>
        <c:minorTickMark val="none"/>
        <c:tickLblPos val="none"/>
        <c:crossAx val="-1582944560"/>
        <c:crossesAt val="1.0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F789A-959E-4387-B350-ACDCE8031AD9}" type="datetimeFigureOut">
              <a:rPr lang="en-GB" smtClean="0"/>
              <a:pPr/>
              <a:t>07/12/2016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0B2A28-4996-47B4-AC2C-288A394EC05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1685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16029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3489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>
                <a:solidFill>
                  <a:prstClr val="black"/>
                </a:solidFill>
              </a:rPr>
              <a:pPr/>
              <a:t>3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783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9391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5CF5D-EFED-4911-972C-905BD70294F8}" type="slidenum">
              <a:rPr lang="en-GB" smtClean="0">
                <a:solidFill>
                  <a:prstClr val="black"/>
                </a:solidFill>
              </a:rPr>
              <a:pPr/>
              <a:t>5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33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5CF5D-EFED-4911-972C-905BD70294F8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333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2662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248" y="188639"/>
            <a:ext cx="8639504" cy="2140173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0454" y="2420888"/>
            <a:ext cx="7623092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6816" y="4483169"/>
            <a:ext cx="5230368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018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116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40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248" y="1340768"/>
            <a:ext cx="4262602" cy="48361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40768"/>
            <a:ext cx="4262602" cy="48361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82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542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56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48" y="457200"/>
            <a:ext cx="3671679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66903" y="0"/>
            <a:ext cx="5077097" cy="586105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2248" y="2057400"/>
            <a:ext cx="36716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94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F6F95BD5-C3FD-4E9B-9240-B27EACB3D069}" type="slidenum">
              <a:rPr lang="en-GB" smtClean="0">
                <a:solidFill>
                  <a:srgbClr val="4D4D4F">
                    <a:tint val="7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4D4D4F">
                  <a:tint val="75000"/>
                </a:srgb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 rot="5400000">
            <a:off x="5916491" y="3167643"/>
            <a:ext cx="5899380" cy="323851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chemeClr val="accent4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0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3560" y="6165304"/>
            <a:ext cx="1728192" cy="54383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248" y="188641"/>
            <a:ext cx="8639504" cy="10081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248" y="1340768"/>
            <a:ext cx="8639504" cy="4836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000" y="6382800"/>
            <a:ext cx="6843600" cy="2448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8624" y="6597352"/>
            <a:ext cx="935376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91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81" r:id="rId8"/>
    <p:sldLayoutId id="2147483683" r:id="rId9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Calibri" panose="020F0502020204030204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Calibri" panose="020F0502020204030204" pitchFamily="34" charset="0"/>
        <a:buChar char="–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image" Target="../media/image3.emf"/><Relationship Id="rId5" Type="http://schemas.openxmlformats.org/officeDocument/2006/relationships/image" Target="../media/image4.png"/><Relationship Id="rId6" Type="http://schemas.openxmlformats.org/officeDocument/2006/relationships/hyperlink" Target="http://www.idf.org/diabetesatlas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04648" y="341039"/>
            <a:ext cx="8639504" cy="21401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878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Disclosure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Consultations and Honoraria </a:t>
            </a:r>
          </a:p>
          <a:p>
            <a:pPr lvl="1"/>
            <a:r>
              <a:rPr lang="nb-NO" dirty="0"/>
              <a:t>AstraZeneca, Boehringer Ingelheim, Eli Lilly, Janssen, Merck, </a:t>
            </a:r>
            <a:br>
              <a:rPr lang="nb-NO" dirty="0"/>
            </a:br>
            <a:r>
              <a:rPr lang="nb-NO" dirty="0"/>
              <a:t>Novo Nordisk, Sanofi, Takeda</a:t>
            </a:r>
          </a:p>
          <a:p>
            <a:endParaRPr lang="nb-NO" dirty="0"/>
          </a:p>
          <a:p>
            <a:r>
              <a:rPr lang="nb-NO" dirty="0"/>
              <a:t>Grant Support</a:t>
            </a:r>
          </a:p>
          <a:p>
            <a:pPr lvl="1"/>
            <a:r>
              <a:rPr lang="nb-NO" dirty="0"/>
              <a:t>Boehringer Ingelheim, Novo Nordisk, Merck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737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292261054"/>
              </p:ext>
            </p:extLst>
          </p:nvPr>
        </p:nvGraphicFramePr>
        <p:xfrm>
          <a:off x="4441892" y="2484000"/>
          <a:ext cx="4495800" cy="3472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Type 2 diabetes is increasingly prevalent</a:t>
            </a: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381000" y="1285252"/>
            <a:ext cx="4038600" cy="862409"/>
          </a:xfrm>
        </p:spPr>
        <p:txBody>
          <a:bodyPr/>
          <a:lstStyle/>
          <a:p>
            <a:pPr algn="ctr">
              <a:spcAft>
                <a:spcPts val="600"/>
              </a:spcAft>
            </a:pPr>
            <a:r>
              <a:rPr lang="en-GB" dirty="0">
                <a:solidFill>
                  <a:srgbClr val="5A5A5A"/>
                </a:solidFill>
              </a:rPr>
              <a:t>Globally, 387 million people are living with diabetes</a:t>
            </a:r>
            <a:r>
              <a:rPr lang="en-GB" baseline="30000" dirty="0">
                <a:solidFill>
                  <a:srgbClr val="5A5A5A"/>
                </a:solidFill>
              </a:rPr>
              <a:t>1</a:t>
            </a:r>
          </a:p>
          <a:p>
            <a:pPr marL="285750" indent="-285750">
              <a:spcAft>
                <a:spcPts val="600"/>
              </a:spcAft>
            </a:pPr>
            <a:endParaRPr lang="en-GB" b="1" dirty="0">
              <a:solidFill>
                <a:srgbClr val="5A5A5A"/>
              </a:solidFill>
            </a:endParaRPr>
          </a:p>
          <a:p>
            <a:pPr marL="285750" indent="-285750">
              <a:spcAft>
                <a:spcPts val="600"/>
              </a:spcAft>
            </a:pPr>
            <a:endParaRPr lang="en-GB" b="1" dirty="0">
              <a:solidFill>
                <a:srgbClr val="5A5A5A"/>
              </a:solidFill>
            </a:endParaRPr>
          </a:p>
          <a:p>
            <a:pPr marL="285750" indent="-285750">
              <a:spcAft>
                <a:spcPts val="600"/>
              </a:spcAft>
            </a:pPr>
            <a:endParaRPr lang="en-GB" b="1" dirty="0">
              <a:solidFill>
                <a:srgbClr val="5A5A5A"/>
              </a:solidFill>
            </a:endParaRPr>
          </a:p>
          <a:p>
            <a:pPr marL="285750" indent="-285750">
              <a:spcAft>
                <a:spcPts val="600"/>
              </a:spcAft>
            </a:pPr>
            <a:endParaRPr lang="en-GB" b="1" dirty="0">
              <a:solidFill>
                <a:srgbClr val="5A5A5A"/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endParaRPr lang="en-GB" baseline="30000" dirty="0">
              <a:solidFill>
                <a:srgbClr val="5A5A5A"/>
              </a:solidFill>
            </a:endParaRPr>
          </a:p>
          <a:p>
            <a:pPr marL="285750" indent="-285750">
              <a:spcAft>
                <a:spcPts val="600"/>
              </a:spcAft>
            </a:pPr>
            <a:endParaRPr lang="en-GB" baseline="30000" dirty="0">
              <a:solidFill>
                <a:srgbClr val="5A5A5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6"/>
          <p:cNvSpPr txBox="1">
            <a:spLocks/>
          </p:cNvSpPr>
          <p:nvPr/>
        </p:nvSpPr>
        <p:spPr>
          <a:xfrm>
            <a:off x="4319972" y="1295400"/>
            <a:ext cx="47244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Calibri" panose="020F0502020204030204" pitchFamily="34" charset="0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600"/>
              </a:spcAft>
              <a:buClr>
                <a:srgbClr val="F0414B"/>
              </a:buClr>
            </a:pPr>
            <a:r>
              <a:rPr lang="en-GB" dirty="0">
                <a:solidFill>
                  <a:srgbClr val="5A5A5A"/>
                </a:solidFill>
              </a:rPr>
              <a:t>At least 68% of people &gt;65 years with diabetes die of heart disease</a:t>
            </a:r>
            <a:r>
              <a:rPr lang="en-GB" baseline="30000" dirty="0">
                <a:solidFill>
                  <a:srgbClr val="5A5A5A"/>
                </a:solidFill>
              </a:rPr>
              <a:t>2</a:t>
            </a:r>
            <a:endParaRPr lang="en-GB" dirty="0">
              <a:solidFill>
                <a:srgbClr val="5A5A5A"/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F0414B"/>
              </a:buClr>
            </a:pPr>
            <a:endParaRPr lang="en-GB" baseline="30000" dirty="0">
              <a:solidFill>
                <a:srgbClr val="5A5A5A"/>
              </a:solidFill>
            </a:endParaRPr>
          </a:p>
          <a:p>
            <a:pPr marL="285750" indent="-285750">
              <a:spcAft>
                <a:spcPts val="600"/>
              </a:spcAft>
              <a:buClr>
                <a:srgbClr val="F0414B"/>
              </a:buClr>
            </a:pPr>
            <a:endParaRPr lang="en-GB" baseline="30000" dirty="0">
              <a:solidFill>
                <a:srgbClr val="5A5A5A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959337" y="5297269"/>
            <a:ext cx="3025966" cy="646331"/>
            <a:chOff x="924652" y="5157192"/>
            <a:chExt cx="3025966" cy="646331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4652" y="5271782"/>
              <a:ext cx="432048" cy="41715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1153419" y="5157192"/>
              <a:ext cx="25684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600"/>
                </a:spcAft>
              </a:pPr>
              <a:r>
                <a:rPr lang="en-GB" dirty="0">
                  <a:solidFill>
                    <a:srgbClr val="5A5A5A"/>
                  </a:solidFill>
                </a:rPr>
                <a:t>This will rise to 592 million by 2035</a:t>
              </a:r>
              <a:r>
                <a:rPr lang="en-GB" baseline="30000" dirty="0">
                  <a:solidFill>
                    <a:srgbClr val="5A5A5A"/>
                  </a:solidFill>
                </a:rPr>
                <a:t>1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flipH="1">
              <a:off x="3518570" y="5271782"/>
              <a:ext cx="432048" cy="417150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9965" y="2200925"/>
            <a:ext cx="2324710" cy="3024336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1. IDF Diabetes Atlas 6th Edition 2014 </a:t>
            </a:r>
            <a:r>
              <a:rPr lang="en-GB" dirty="0">
                <a:hlinkClick r:id="rId6"/>
              </a:rPr>
              <a:t>http://www.idf.org/diabetesatlas</a:t>
            </a:r>
            <a:r>
              <a:rPr lang="en-GB" dirty="0"/>
              <a:t>; 2. Centers for Disease Control and Prevention 2011; 3. Seshasai et al. N Engl J Med 2011;364:829-41</a:t>
            </a:r>
            <a:endParaRPr lang="nb-NO" dirty="0"/>
          </a:p>
        </p:txBody>
      </p:sp>
      <p:sp>
        <p:nvSpPr>
          <p:cNvPr id="14" name="Content Placeholder 7"/>
          <p:cNvSpPr txBox="1">
            <a:spLocks/>
          </p:cNvSpPr>
          <p:nvPr/>
        </p:nvSpPr>
        <p:spPr>
          <a:xfrm>
            <a:off x="5103626" y="2116261"/>
            <a:ext cx="3905250" cy="7366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Calibri" panose="020F0502020204030204" pitchFamily="34" charset="0"/>
              <a:buChar char="–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sz="1800" b="1" dirty="0">
                <a:solidFill>
                  <a:schemeClr val="accent2"/>
                </a:solidFill>
              </a:rPr>
              <a:t>Mortality risk associated with diabetes (n=820,900)</a:t>
            </a:r>
            <a:r>
              <a:rPr lang="nb-NO" sz="1800" b="1" baseline="30000" dirty="0">
                <a:solidFill>
                  <a:schemeClr val="accent2"/>
                </a:solidFill>
              </a:rPr>
              <a:t>3</a:t>
            </a:r>
            <a:endParaRPr lang="nb-NO" sz="1800" b="1" dirty="0">
              <a:solidFill>
                <a:schemeClr val="accent2"/>
              </a:solidFill>
            </a:endParaRPr>
          </a:p>
          <a:p>
            <a:endParaRPr lang="en-GB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4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6482C3"/>
                </a:solidFill>
              </a:rPr>
              <a:t>Diabetes is associated with significant loss of </a:t>
            </a:r>
            <a:br>
              <a:rPr lang="en-GB" dirty="0">
                <a:solidFill>
                  <a:srgbClr val="6482C3"/>
                </a:solidFill>
              </a:rPr>
            </a:br>
            <a:r>
              <a:rPr lang="en-GB" dirty="0">
                <a:solidFill>
                  <a:srgbClr val="6482C3"/>
                </a:solidFill>
              </a:rPr>
              <a:t>life years</a:t>
            </a:r>
            <a:endParaRPr lang="en-GB" dirty="0"/>
          </a:p>
        </p:txBody>
      </p:sp>
      <p:sp>
        <p:nvSpPr>
          <p:cNvPr id="39" name="Footer Placeholder 3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Seshasai et al. N Engl J Med 2011;364:829-41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56032" y="192024"/>
            <a:ext cx="8599118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solidFill>
                <a:srgbClr val="6482C3"/>
              </a:solidFill>
            </a:endParaRPr>
          </a:p>
        </p:txBody>
      </p:sp>
      <p:sp>
        <p:nvSpPr>
          <p:cNvPr id="6" name="Text Placeholder 6"/>
          <p:cNvSpPr txBox="1">
            <a:spLocks/>
          </p:cNvSpPr>
          <p:nvPr/>
        </p:nvSpPr>
        <p:spPr>
          <a:xfrm>
            <a:off x="457200" y="5575300"/>
            <a:ext cx="7086600" cy="48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prstClr val="black">
                    <a:tint val="75000"/>
                  </a:prstClr>
                </a:solidFill>
              </a:rPr>
              <a:t>.</a:t>
            </a:r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64632" y="4537814"/>
            <a:ext cx="179523" cy="0"/>
          </a:xfrm>
          <a:prstGeom prst="line">
            <a:avLst/>
          </a:prstGeom>
          <a:ln w="19050" cmpd="sng">
            <a:solidFill>
              <a:schemeClr val="tx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885825" y="4487015"/>
            <a:ext cx="95696" cy="114657"/>
          </a:xfrm>
          <a:prstGeom prst="line">
            <a:avLst/>
          </a:prstGeom>
          <a:ln w="19050" cmpd="sng">
            <a:solidFill>
              <a:schemeClr val="tx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1072" y="457309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tx2"/>
                </a:solidFill>
                <a:cs typeface="Arial"/>
              </a:rPr>
              <a:t>0</a:t>
            </a:r>
          </a:p>
        </p:txBody>
      </p:sp>
      <p:grpSp>
        <p:nvGrpSpPr>
          <p:cNvPr id="85" name="Group 84"/>
          <p:cNvGrpSpPr/>
          <p:nvPr/>
        </p:nvGrpSpPr>
        <p:grpSpPr>
          <a:xfrm>
            <a:off x="176925" y="1339466"/>
            <a:ext cx="4078419" cy="3883334"/>
            <a:chOff x="176925" y="1339466"/>
            <a:chExt cx="4078419" cy="3883334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834233" y="1530703"/>
              <a:ext cx="0" cy="3096344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003995" y="4537814"/>
              <a:ext cx="3251349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grpSp>
          <p:nvGrpSpPr>
            <p:cNvPr id="13" name="Group 12"/>
            <p:cNvGrpSpPr/>
            <p:nvPr/>
          </p:nvGrpSpPr>
          <p:grpSpPr>
            <a:xfrm>
              <a:off x="757983" y="1525646"/>
              <a:ext cx="66491" cy="2581860"/>
              <a:chOff x="757983" y="2127800"/>
              <a:chExt cx="3497360" cy="2581860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>
                <a:off x="757983" y="4709660"/>
                <a:ext cx="3497360" cy="0"/>
              </a:xfrm>
              <a:prstGeom prst="line">
                <a:avLst/>
              </a:prstGeom>
              <a:ln w="19050" cmpd="sng">
                <a:solidFill>
                  <a:schemeClr val="tx2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757983" y="4279350"/>
                <a:ext cx="3497360" cy="0"/>
              </a:xfrm>
              <a:prstGeom prst="line">
                <a:avLst/>
              </a:prstGeom>
              <a:ln w="19050" cmpd="sng">
                <a:solidFill>
                  <a:schemeClr val="tx2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757983" y="3849040"/>
                <a:ext cx="3497360" cy="0"/>
              </a:xfrm>
              <a:prstGeom prst="line">
                <a:avLst/>
              </a:prstGeom>
              <a:ln w="19050" cmpd="sng">
                <a:solidFill>
                  <a:schemeClr val="tx2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757983" y="3418730"/>
                <a:ext cx="3497360" cy="0"/>
              </a:xfrm>
              <a:prstGeom prst="line">
                <a:avLst/>
              </a:prstGeom>
              <a:ln w="19050" cmpd="sng">
                <a:solidFill>
                  <a:schemeClr val="tx2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757983" y="2988420"/>
                <a:ext cx="3497360" cy="0"/>
              </a:xfrm>
              <a:prstGeom prst="line">
                <a:avLst/>
              </a:prstGeom>
              <a:ln w="19050" cmpd="sng">
                <a:solidFill>
                  <a:schemeClr val="tx2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757983" y="2558110"/>
                <a:ext cx="3497360" cy="0"/>
              </a:xfrm>
              <a:prstGeom prst="line">
                <a:avLst/>
              </a:prstGeom>
              <a:ln w="19050" cmpd="sng">
                <a:solidFill>
                  <a:schemeClr val="tx2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757983" y="2127800"/>
                <a:ext cx="3497360" cy="0"/>
              </a:xfrm>
              <a:prstGeom prst="line">
                <a:avLst/>
              </a:prstGeom>
              <a:ln w="19050" cmpd="sng">
                <a:solidFill>
                  <a:schemeClr val="tx2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cxnSp>
          <p:nvCxnSpPr>
            <p:cNvPr id="14" name="Straight Connector 13"/>
            <p:cNvCxnSpPr/>
            <p:nvPr/>
          </p:nvCxnSpPr>
          <p:spPr>
            <a:xfrm>
              <a:off x="1073596" y="4537814"/>
              <a:ext cx="0" cy="89232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652057" y="4537814"/>
              <a:ext cx="0" cy="89232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230519" y="4537814"/>
              <a:ext cx="0" cy="89232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808979" y="4537814"/>
              <a:ext cx="0" cy="89232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387440" y="4537814"/>
              <a:ext cx="0" cy="89232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965899" y="4537814"/>
              <a:ext cx="0" cy="89232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412237" y="1339466"/>
              <a:ext cx="406131" cy="3408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Aft>
                  <a:spcPts val="1460"/>
                </a:spcAft>
              </a:pPr>
              <a:r>
                <a:rPr lang="en-US" sz="1600" dirty="0">
                  <a:solidFill>
                    <a:schemeClr val="tx2"/>
                  </a:solidFill>
                  <a:cs typeface="Arial"/>
                </a:rPr>
                <a:t>7</a:t>
              </a:r>
            </a:p>
            <a:p>
              <a:pPr algn="r">
                <a:spcAft>
                  <a:spcPts val="1460"/>
                </a:spcAft>
              </a:pPr>
              <a:r>
                <a:rPr lang="en-US" sz="1600" dirty="0">
                  <a:solidFill>
                    <a:schemeClr val="tx2"/>
                  </a:solidFill>
                  <a:cs typeface="Arial"/>
                </a:rPr>
                <a:t>6</a:t>
              </a:r>
            </a:p>
            <a:p>
              <a:pPr algn="r">
                <a:spcAft>
                  <a:spcPts val="1460"/>
                </a:spcAft>
              </a:pPr>
              <a:r>
                <a:rPr lang="en-US" sz="1600" dirty="0">
                  <a:solidFill>
                    <a:schemeClr val="tx2"/>
                  </a:solidFill>
                  <a:cs typeface="Arial"/>
                </a:rPr>
                <a:t>5</a:t>
              </a:r>
            </a:p>
            <a:p>
              <a:pPr algn="r">
                <a:spcAft>
                  <a:spcPts val="1460"/>
                </a:spcAft>
              </a:pPr>
              <a:r>
                <a:rPr lang="en-US" sz="1600" dirty="0">
                  <a:solidFill>
                    <a:schemeClr val="tx2"/>
                  </a:solidFill>
                  <a:cs typeface="Arial"/>
                </a:rPr>
                <a:t>4</a:t>
              </a:r>
            </a:p>
            <a:p>
              <a:pPr algn="r">
                <a:spcAft>
                  <a:spcPts val="1460"/>
                </a:spcAft>
              </a:pPr>
              <a:r>
                <a:rPr lang="en-US" sz="1600" dirty="0">
                  <a:solidFill>
                    <a:schemeClr val="tx2"/>
                  </a:solidFill>
                  <a:cs typeface="Arial"/>
                </a:rPr>
                <a:t>3</a:t>
              </a:r>
            </a:p>
            <a:p>
              <a:pPr algn="r">
                <a:spcAft>
                  <a:spcPts val="1460"/>
                </a:spcAft>
              </a:pPr>
              <a:r>
                <a:rPr lang="en-US" sz="1600" dirty="0">
                  <a:solidFill>
                    <a:schemeClr val="tx2"/>
                  </a:solidFill>
                  <a:cs typeface="Arial"/>
                </a:rPr>
                <a:t>2</a:t>
              </a:r>
            </a:p>
            <a:p>
              <a:pPr algn="r">
                <a:spcAft>
                  <a:spcPts val="1460"/>
                </a:spcAft>
              </a:pPr>
              <a:r>
                <a:rPr lang="en-US" sz="1600" dirty="0">
                  <a:solidFill>
                    <a:schemeClr val="tx2"/>
                  </a:solidFill>
                  <a:cs typeface="Arial"/>
                </a:rPr>
                <a:t>1</a:t>
              </a:r>
            </a:p>
            <a:p>
              <a:pPr algn="r">
                <a:spcAft>
                  <a:spcPts val="1460"/>
                </a:spcAft>
              </a:pPr>
              <a:r>
                <a:rPr lang="en-US" sz="1600" dirty="0">
                  <a:solidFill>
                    <a:schemeClr val="tx2"/>
                  </a:solidFill>
                  <a:cs typeface="Arial"/>
                </a:rPr>
                <a:t>0</a:t>
              </a:r>
            </a:p>
          </p:txBody>
        </p:sp>
        <p:cxnSp>
          <p:nvCxnSpPr>
            <p:cNvPr id="21" name="Straight Connector 20"/>
            <p:cNvCxnSpPr/>
            <p:nvPr/>
          </p:nvCxnSpPr>
          <p:spPr>
            <a:xfrm flipH="1">
              <a:off x="942975" y="4487015"/>
              <a:ext cx="95696" cy="114657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865464" y="4573096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cs typeface="Arial"/>
                </a:rPr>
                <a:t>40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49664" y="4573096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cs typeface="Arial"/>
                </a:rPr>
                <a:t>50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021164" y="4573096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cs typeface="Arial"/>
                </a:rPr>
                <a:t>60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599015" y="4573096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cs typeface="Arial"/>
                </a:rPr>
                <a:t>70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83215" y="4573096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cs typeface="Arial"/>
                </a:rPr>
                <a:t>80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757890" y="4573096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cs typeface="Arial"/>
                </a:rPr>
                <a:t>90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871423" y="4884246"/>
              <a:ext cx="13404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cs typeface="Arial"/>
                </a:rPr>
                <a:t>Age (years)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 rot="16200000">
              <a:off x="-512367" y="2891524"/>
              <a:ext cx="171713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cs typeface="Arial"/>
                </a:rPr>
                <a:t>Years of life lost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2202441" y="1096072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cs typeface="Arial"/>
              </a:rPr>
              <a:t>Men</a:t>
            </a:r>
          </a:p>
        </p:txBody>
      </p:sp>
      <p:cxnSp>
        <p:nvCxnSpPr>
          <p:cNvPr id="38" name="Straight Connector 37"/>
          <p:cNvCxnSpPr/>
          <p:nvPr/>
        </p:nvCxnSpPr>
        <p:spPr>
          <a:xfrm>
            <a:off x="5665079" y="4537814"/>
            <a:ext cx="3251349" cy="0"/>
          </a:xfrm>
          <a:prstGeom prst="line">
            <a:avLst/>
          </a:prstGeom>
          <a:ln w="19050" cmpd="sng">
            <a:solidFill>
              <a:schemeClr val="tx2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87" name="Group 86"/>
          <p:cNvGrpSpPr/>
          <p:nvPr/>
        </p:nvGrpSpPr>
        <p:grpSpPr>
          <a:xfrm>
            <a:off x="5073321" y="1339466"/>
            <a:ext cx="3757945" cy="3883334"/>
            <a:chOff x="5073321" y="1339466"/>
            <a:chExt cx="3757945" cy="3883334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5495317" y="1530703"/>
              <a:ext cx="0" cy="3096344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grpSp>
          <p:nvGrpSpPr>
            <p:cNvPr id="41" name="Group 40"/>
            <p:cNvGrpSpPr/>
            <p:nvPr/>
          </p:nvGrpSpPr>
          <p:grpSpPr>
            <a:xfrm>
              <a:off x="5419067" y="1525646"/>
              <a:ext cx="66491" cy="2581860"/>
              <a:chOff x="757983" y="2127800"/>
              <a:chExt cx="3497360" cy="2581860"/>
            </a:xfrm>
          </p:grpSpPr>
          <p:cxnSp>
            <p:nvCxnSpPr>
              <p:cNvPr id="60" name="Straight Connector 59"/>
              <p:cNvCxnSpPr/>
              <p:nvPr/>
            </p:nvCxnSpPr>
            <p:spPr>
              <a:xfrm>
                <a:off x="757983" y="4709660"/>
                <a:ext cx="3497360" cy="0"/>
              </a:xfrm>
              <a:prstGeom prst="line">
                <a:avLst/>
              </a:prstGeom>
              <a:ln w="19050" cmpd="sng">
                <a:solidFill>
                  <a:schemeClr val="tx2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>
                <a:off x="757983" y="4279350"/>
                <a:ext cx="3497360" cy="0"/>
              </a:xfrm>
              <a:prstGeom prst="line">
                <a:avLst/>
              </a:prstGeom>
              <a:ln w="19050" cmpd="sng">
                <a:solidFill>
                  <a:schemeClr val="tx2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757983" y="3849040"/>
                <a:ext cx="3497360" cy="0"/>
              </a:xfrm>
              <a:prstGeom prst="line">
                <a:avLst/>
              </a:prstGeom>
              <a:ln w="19050" cmpd="sng">
                <a:solidFill>
                  <a:schemeClr val="tx2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757983" y="3418730"/>
                <a:ext cx="3497360" cy="0"/>
              </a:xfrm>
              <a:prstGeom prst="line">
                <a:avLst/>
              </a:prstGeom>
              <a:ln w="19050" cmpd="sng">
                <a:solidFill>
                  <a:schemeClr val="tx2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757983" y="2988420"/>
                <a:ext cx="3497360" cy="0"/>
              </a:xfrm>
              <a:prstGeom prst="line">
                <a:avLst/>
              </a:prstGeom>
              <a:ln w="19050" cmpd="sng">
                <a:solidFill>
                  <a:schemeClr val="tx2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757983" y="2558110"/>
                <a:ext cx="3497360" cy="0"/>
              </a:xfrm>
              <a:prstGeom prst="line">
                <a:avLst/>
              </a:prstGeom>
              <a:ln w="19050" cmpd="sng">
                <a:solidFill>
                  <a:schemeClr val="tx2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>
                <a:off x="757983" y="2127800"/>
                <a:ext cx="3497360" cy="0"/>
              </a:xfrm>
              <a:prstGeom prst="line">
                <a:avLst/>
              </a:prstGeom>
              <a:ln w="19050" cmpd="sng">
                <a:solidFill>
                  <a:schemeClr val="tx2"/>
                </a:solidFill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</p:cxnSp>
        </p:grpSp>
        <p:cxnSp>
          <p:nvCxnSpPr>
            <p:cNvPr id="42" name="Straight Connector 41"/>
            <p:cNvCxnSpPr/>
            <p:nvPr/>
          </p:nvCxnSpPr>
          <p:spPr>
            <a:xfrm>
              <a:off x="5425716" y="4537814"/>
              <a:ext cx="179523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5734680" y="4537814"/>
              <a:ext cx="0" cy="89232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6313141" y="4537814"/>
              <a:ext cx="0" cy="89232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6891603" y="4537814"/>
              <a:ext cx="0" cy="89232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7470063" y="4537814"/>
              <a:ext cx="0" cy="89232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8048524" y="4537814"/>
              <a:ext cx="0" cy="89232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8626983" y="4537814"/>
              <a:ext cx="0" cy="89232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5073321" y="1339466"/>
              <a:ext cx="406131" cy="3408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Aft>
                  <a:spcPts val="1460"/>
                </a:spcAft>
              </a:pPr>
              <a:r>
                <a:rPr lang="en-US" sz="1600" dirty="0">
                  <a:solidFill>
                    <a:schemeClr val="tx2"/>
                  </a:solidFill>
                  <a:cs typeface="Arial"/>
                </a:rPr>
                <a:t>7</a:t>
              </a:r>
            </a:p>
            <a:p>
              <a:pPr algn="r">
                <a:spcAft>
                  <a:spcPts val="1460"/>
                </a:spcAft>
              </a:pPr>
              <a:r>
                <a:rPr lang="en-US" sz="1600" dirty="0">
                  <a:solidFill>
                    <a:schemeClr val="tx2"/>
                  </a:solidFill>
                  <a:cs typeface="Arial"/>
                </a:rPr>
                <a:t>6</a:t>
              </a:r>
            </a:p>
            <a:p>
              <a:pPr algn="r">
                <a:spcAft>
                  <a:spcPts val="1460"/>
                </a:spcAft>
              </a:pPr>
              <a:r>
                <a:rPr lang="en-US" sz="1600" dirty="0">
                  <a:solidFill>
                    <a:schemeClr val="tx2"/>
                  </a:solidFill>
                  <a:cs typeface="Arial"/>
                </a:rPr>
                <a:t>5</a:t>
              </a:r>
            </a:p>
            <a:p>
              <a:pPr algn="r">
                <a:spcAft>
                  <a:spcPts val="1460"/>
                </a:spcAft>
              </a:pPr>
              <a:r>
                <a:rPr lang="en-US" sz="1600" dirty="0">
                  <a:solidFill>
                    <a:schemeClr val="tx2"/>
                  </a:solidFill>
                  <a:cs typeface="Arial"/>
                </a:rPr>
                <a:t>4</a:t>
              </a:r>
            </a:p>
            <a:p>
              <a:pPr algn="r">
                <a:spcAft>
                  <a:spcPts val="1460"/>
                </a:spcAft>
              </a:pPr>
              <a:r>
                <a:rPr lang="en-US" sz="1600" dirty="0">
                  <a:solidFill>
                    <a:schemeClr val="tx2"/>
                  </a:solidFill>
                  <a:cs typeface="Arial"/>
                </a:rPr>
                <a:t>3</a:t>
              </a:r>
            </a:p>
            <a:p>
              <a:pPr algn="r">
                <a:spcAft>
                  <a:spcPts val="1460"/>
                </a:spcAft>
              </a:pPr>
              <a:r>
                <a:rPr lang="en-US" sz="1600" dirty="0">
                  <a:solidFill>
                    <a:schemeClr val="tx2"/>
                  </a:solidFill>
                  <a:cs typeface="Arial"/>
                </a:rPr>
                <a:t>2</a:t>
              </a:r>
            </a:p>
            <a:p>
              <a:pPr algn="r">
                <a:spcAft>
                  <a:spcPts val="1460"/>
                </a:spcAft>
              </a:pPr>
              <a:r>
                <a:rPr lang="en-US" sz="1600" dirty="0">
                  <a:solidFill>
                    <a:schemeClr val="tx2"/>
                  </a:solidFill>
                  <a:cs typeface="Arial"/>
                </a:rPr>
                <a:t>1</a:t>
              </a:r>
            </a:p>
            <a:p>
              <a:pPr algn="r">
                <a:spcAft>
                  <a:spcPts val="1460"/>
                </a:spcAft>
              </a:pPr>
              <a:r>
                <a:rPr lang="en-US" sz="1600" dirty="0">
                  <a:solidFill>
                    <a:schemeClr val="tx2"/>
                  </a:solidFill>
                  <a:cs typeface="Arial"/>
                </a:rPr>
                <a:t>0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 flipH="1">
              <a:off x="5546909" y="4487015"/>
              <a:ext cx="95696" cy="114657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5604059" y="4487015"/>
              <a:ext cx="95696" cy="114657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5526548" y="4573096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cs typeface="Arial"/>
                </a:rPr>
                <a:t>40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110748" y="4573096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cs typeface="Arial"/>
                </a:rPr>
                <a:t>50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682248" y="4573096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cs typeface="Arial"/>
                </a:rPr>
                <a:t>60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260099" y="4573096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cs typeface="Arial"/>
                </a:rPr>
                <a:t>70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7844299" y="4573096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cs typeface="Arial"/>
                </a:rPr>
                <a:t>80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418974" y="4573096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cs typeface="Arial"/>
                </a:rPr>
                <a:t>90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342156" y="4573096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cs typeface="Arial"/>
                </a:rPr>
                <a:t>0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6532507" y="4884246"/>
              <a:ext cx="13404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  <a:cs typeface="Arial"/>
                </a:rPr>
                <a:t>Age (years)</a:t>
              </a: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6681587" y="1096072"/>
            <a:ext cx="10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  <a:cs typeface="Arial"/>
              </a:rPr>
              <a:t>Women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952457" y="1474459"/>
            <a:ext cx="2247279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solidFill>
                  <a:schemeClr val="tx2"/>
                </a:solidFill>
                <a:cs typeface="Arial"/>
              </a:rPr>
              <a:t>Non-vascular deaths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solidFill>
                  <a:schemeClr val="tx2"/>
                </a:solidFill>
                <a:cs typeface="Arial"/>
              </a:rPr>
              <a:t>Vascular deaths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2819400" y="1585491"/>
            <a:ext cx="126331" cy="126330"/>
          </a:xfrm>
          <a:prstGeom prst="rect">
            <a:avLst/>
          </a:prstGeom>
          <a:solidFill>
            <a:srgbClr val="828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819400" y="1912114"/>
            <a:ext cx="126331" cy="126330"/>
          </a:xfrm>
          <a:prstGeom prst="rect">
            <a:avLst/>
          </a:prstGeom>
          <a:solidFill>
            <a:srgbClr val="F04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5732198" y="1599278"/>
            <a:ext cx="3211830" cy="2928374"/>
          </a:xfrm>
          <a:custGeom>
            <a:avLst/>
            <a:gdLst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567257 h 1571067"/>
              <a:gd name="connsiteX1" fmla="*/ 7620 w 3063240"/>
              <a:gd name="connsiteY1" fmla="*/ 104217 h 1571067"/>
              <a:gd name="connsiteX2" fmla="*/ 308610 w 3063240"/>
              <a:gd name="connsiteY2" fmla="*/ 127077 h 1571067"/>
              <a:gd name="connsiteX3" fmla="*/ 594360 w 3063240"/>
              <a:gd name="connsiteY3" fmla="*/ 195657 h 1571067"/>
              <a:gd name="connsiteX4" fmla="*/ 937260 w 3063240"/>
              <a:gd name="connsiteY4" fmla="*/ 344247 h 1571067"/>
              <a:gd name="connsiteX5" fmla="*/ 1337310 w 3063240"/>
              <a:gd name="connsiteY5" fmla="*/ 553797 h 1571067"/>
              <a:gd name="connsiteX6" fmla="*/ 1760220 w 3063240"/>
              <a:gd name="connsiteY6" fmla="*/ 877647 h 1571067"/>
              <a:gd name="connsiteX7" fmla="*/ 2110740 w 3063240"/>
              <a:gd name="connsiteY7" fmla="*/ 1174827 h 1571067"/>
              <a:gd name="connsiteX8" fmla="*/ 2247900 w 3063240"/>
              <a:gd name="connsiteY8" fmla="*/ 1296747 h 1571067"/>
              <a:gd name="connsiteX9" fmla="*/ 2468880 w 3063240"/>
              <a:gd name="connsiteY9" fmla="*/ 1430097 h 1571067"/>
              <a:gd name="connsiteX10" fmla="*/ 2750820 w 3063240"/>
              <a:gd name="connsiteY10" fmla="*/ 1529157 h 1571067"/>
              <a:gd name="connsiteX11" fmla="*/ 3063240 w 3063240"/>
              <a:gd name="connsiteY11" fmla="*/ 1571067 h 1571067"/>
              <a:gd name="connsiteX12" fmla="*/ 0 w 3063240"/>
              <a:gd name="connsiteY12" fmla="*/ 1567257 h 1571067"/>
              <a:gd name="connsiteX0" fmla="*/ 0 w 3063240"/>
              <a:gd name="connsiteY0" fmla="*/ 1568070 h 1571880"/>
              <a:gd name="connsiteX1" fmla="*/ 7620 w 3063240"/>
              <a:gd name="connsiteY1" fmla="*/ 105030 h 1571880"/>
              <a:gd name="connsiteX2" fmla="*/ 308610 w 3063240"/>
              <a:gd name="connsiteY2" fmla="*/ 127890 h 1571880"/>
              <a:gd name="connsiteX3" fmla="*/ 594360 w 3063240"/>
              <a:gd name="connsiteY3" fmla="*/ 196470 h 1571880"/>
              <a:gd name="connsiteX4" fmla="*/ 937260 w 3063240"/>
              <a:gd name="connsiteY4" fmla="*/ 345060 h 1571880"/>
              <a:gd name="connsiteX5" fmla="*/ 1337310 w 3063240"/>
              <a:gd name="connsiteY5" fmla="*/ 554610 h 1571880"/>
              <a:gd name="connsiteX6" fmla="*/ 1760220 w 3063240"/>
              <a:gd name="connsiteY6" fmla="*/ 878460 h 1571880"/>
              <a:gd name="connsiteX7" fmla="*/ 2110740 w 3063240"/>
              <a:gd name="connsiteY7" fmla="*/ 1175640 h 1571880"/>
              <a:gd name="connsiteX8" fmla="*/ 2247900 w 3063240"/>
              <a:gd name="connsiteY8" fmla="*/ 1297560 h 1571880"/>
              <a:gd name="connsiteX9" fmla="*/ 2468880 w 3063240"/>
              <a:gd name="connsiteY9" fmla="*/ 1430910 h 1571880"/>
              <a:gd name="connsiteX10" fmla="*/ 2750820 w 3063240"/>
              <a:gd name="connsiteY10" fmla="*/ 1529970 h 1571880"/>
              <a:gd name="connsiteX11" fmla="*/ 3063240 w 3063240"/>
              <a:gd name="connsiteY11" fmla="*/ 1571880 h 1571880"/>
              <a:gd name="connsiteX12" fmla="*/ 0 w 3063240"/>
              <a:gd name="connsiteY12" fmla="*/ 1568070 h 157188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08610 w 3221060"/>
              <a:gd name="connsiteY2" fmla="*/ 22860 h 1466850"/>
              <a:gd name="connsiteX3" fmla="*/ 594360 w 3221060"/>
              <a:gd name="connsiteY3" fmla="*/ 91440 h 1466850"/>
              <a:gd name="connsiteX4" fmla="*/ 937260 w 3221060"/>
              <a:gd name="connsiteY4" fmla="*/ 24003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110740 w 3221060"/>
              <a:gd name="connsiteY7" fmla="*/ 107061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08610 w 3221060"/>
              <a:gd name="connsiteY2" fmla="*/ 2286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110740 w 3221060"/>
              <a:gd name="connsiteY7" fmla="*/ 107061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08610 w 3221060"/>
              <a:gd name="connsiteY2" fmla="*/ 2286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12420 w 3221060"/>
              <a:gd name="connsiteY2" fmla="*/ 1905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12420 w 3221060"/>
              <a:gd name="connsiteY2" fmla="*/ 1905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570 h 1467380"/>
              <a:gd name="connsiteX1" fmla="*/ 7620 w 3221060"/>
              <a:gd name="connsiteY1" fmla="*/ 530 h 1467380"/>
              <a:gd name="connsiteX2" fmla="*/ 312420 w 3221060"/>
              <a:gd name="connsiteY2" fmla="*/ 19580 h 1467380"/>
              <a:gd name="connsiteX3" fmla="*/ 594360 w 3221060"/>
              <a:gd name="connsiteY3" fmla="*/ 91970 h 1467380"/>
              <a:gd name="connsiteX4" fmla="*/ 937260 w 3221060"/>
              <a:gd name="connsiteY4" fmla="*/ 232940 h 1467380"/>
              <a:gd name="connsiteX5" fmla="*/ 1337310 w 3221060"/>
              <a:gd name="connsiteY5" fmla="*/ 450110 h 1467380"/>
              <a:gd name="connsiteX6" fmla="*/ 1760220 w 3221060"/>
              <a:gd name="connsiteY6" fmla="*/ 773960 h 1467380"/>
              <a:gd name="connsiteX7" fmla="*/ 2042160 w 3221060"/>
              <a:gd name="connsiteY7" fmla="*/ 1017800 h 1467380"/>
              <a:gd name="connsiteX8" fmla="*/ 2247900 w 3221060"/>
              <a:gd name="connsiteY8" fmla="*/ 1193060 h 1467380"/>
              <a:gd name="connsiteX9" fmla="*/ 2468880 w 3221060"/>
              <a:gd name="connsiteY9" fmla="*/ 1326410 h 1467380"/>
              <a:gd name="connsiteX10" fmla="*/ 2750820 w 3221060"/>
              <a:gd name="connsiteY10" fmla="*/ 1425470 h 1467380"/>
              <a:gd name="connsiteX11" fmla="*/ 3063240 w 3221060"/>
              <a:gd name="connsiteY11" fmla="*/ 1467380 h 1467380"/>
              <a:gd name="connsiteX12" fmla="*/ 0 w 3221060"/>
              <a:gd name="connsiteY12" fmla="*/ 1463570 h 146738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54330 w 3221060"/>
              <a:gd name="connsiteY2" fmla="*/ 2667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54330 w 3221060"/>
              <a:gd name="connsiteY2" fmla="*/ 2667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54330 w 3221060"/>
              <a:gd name="connsiteY2" fmla="*/ 2667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682"/>
              <a:gd name="connsiteY0" fmla="*/ 1463040 h 1466850"/>
              <a:gd name="connsiteX1" fmla="*/ 7620 w 3221682"/>
              <a:gd name="connsiteY1" fmla="*/ 0 h 1466850"/>
              <a:gd name="connsiteX2" fmla="*/ 354330 w 3221682"/>
              <a:gd name="connsiteY2" fmla="*/ 26670 h 1466850"/>
              <a:gd name="connsiteX3" fmla="*/ 594360 w 3221682"/>
              <a:gd name="connsiteY3" fmla="*/ 91440 h 1466850"/>
              <a:gd name="connsiteX4" fmla="*/ 937260 w 3221682"/>
              <a:gd name="connsiteY4" fmla="*/ 232410 h 1466850"/>
              <a:gd name="connsiteX5" fmla="*/ 1337310 w 3221682"/>
              <a:gd name="connsiteY5" fmla="*/ 449580 h 1466850"/>
              <a:gd name="connsiteX6" fmla="*/ 1760220 w 3221682"/>
              <a:gd name="connsiteY6" fmla="*/ 773430 h 1466850"/>
              <a:gd name="connsiteX7" fmla="*/ 2042160 w 3221682"/>
              <a:gd name="connsiteY7" fmla="*/ 1017270 h 1466850"/>
              <a:gd name="connsiteX8" fmla="*/ 2247900 w 3221682"/>
              <a:gd name="connsiteY8" fmla="*/ 1192530 h 1466850"/>
              <a:gd name="connsiteX9" fmla="*/ 2472690 w 3221682"/>
              <a:gd name="connsiteY9" fmla="*/ 1333500 h 1466850"/>
              <a:gd name="connsiteX10" fmla="*/ 2750820 w 3221682"/>
              <a:gd name="connsiteY10" fmla="*/ 1424940 h 1466850"/>
              <a:gd name="connsiteX11" fmla="*/ 3063240 w 3221682"/>
              <a:gd name="connsiteY11" fmla="*/ 1466850 h 1466850"/>
              <a:gd name="connsiteX12" fmla="*/ 0 w 3221682"/>
              <a:gd name="connsiteY12" fmla="*/ 1463040 h 1466850"/>
              <a:gd name="connsiteX0" fmla="*/ 0 w 3221682"/>
              <a:gd name="connsiteY0" fmla="*/ 1463040 h 1466850"/>
              <a:gd name="connsiteX1" fmla="*/ 7620 w 3221682"/>
              <a:gd name="connsiteY1" fmla="*/ 0 h 1466850"/>
              <a:gd name="connsiteX2" fmla="*/ 354330 w 3221682"/>
              <a:gd name="connsiteY2" fmla="*/ 26670 h 1466850"/>
              <a:gd name="connsiteX3" fmla="*/ 594360 w 3221682"/>
              <a:gd name="connsiteY3" fmla="*/ 91440 h 1466850"/>
              <a:gd name="connsiteX4" fmla="*/ 937260 w 3221682"/>
              <a:gd name="connsiteY4" fmla="*/ 232410 h 1466850"/>
              <a:gd name="connsiteX5" fmla="*/ 1337310 w 3221682"/>
              <a:gd name="connsiteY5" fmla="*/ 449580 h 1466850"/>
              <a:gd name="connsiteX6" fmla="*/ 1760220 w 3221682"/>
              <a:gd name="connsiteY6" fmla="*/ 773430 h 1466850"/>
              <a:gd name="connsiteX7" fmla="*/ 2042160 w 3221682"/>
              <a:gd name="connsiteY7" fmla="*/ 1017270 h 1466850"/>
              <a:gd name="connsiteX8" fmla="*/ 2247900 w 3221682"/>
              <a:gd name="connsiteY8" fmla="*/ 1192530 h 1466850"/>
              <a:gd name="connsiteX9" fmla="*/ 2472690 w 3221682"/>
              <a:gd name="connsiteY9" fmla="*/ 1333500 h 1466850"/>
              <a:gd name="connsiteX10" fmla="*/ 2750820 w 3221682"/>
              <a:gd name="connsiteY10" fmla="*/ 1424940 h 1466850"/>
              <a:gd name="connsiteX11" fmla="*/ 3063240 w 3221682"/>
              <a:gd name="connsiteY11" fmla="*/ 1466850 h 1466850"/>
              <a:gd name="connsiteX12" fmla="*/ 0 w 3221682"/>
              <a:gd name="connsiteY12" fmla="*/ 1463040 h 1466850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54330 w 3221682"/>
              <a:gd name="connsiteY2" fmla="*/ 16446 h 1456626"/>
              <a:gd name="connsiteX3" fmla="*/ 594360 w 3221682"/>
              <a:gd name="connsiteY3" fmla="*/ 81216 h 1456626"/>
              <a:gd name="connsiteX4" fmla="*/ 937260 w 3221682"/>
              <a:gd name="connsiteY4" fmla="*/ 222186 h 1456626"/>
              <a:gd name="connsiteX5" fmla="*/ 1337310 w 3221682"/>
              <a:gd name="connsiteY5" fmla="*/ 439356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94360 w 3221682"/>
              <a:gd name="connsiteY3" fmla="*/ 81216 h 1456626"/>
              <a:gd name="connsiteX4" fmla="*/ 937260 w 3221682"/>
              <a:gd name="connsiteY4" fmla="*/ 222186 h 1456626"/>
              <a:gd name="connsiteX5" fmla="*/ 1337310 w 3221682"/>
              <a:gd name="connsiteY5" fmla="*/ 439356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37260 w 3221682"/>
              <a:gd name="connsiteY4" fmla="*/ 222186 h 1456626"/>
              <a:gd name="connsiteX5" fmla="*/ 1337310 w 3221682"/>
              <a:gd name="connsiteY5" fmla="*/ 439356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37260 w 3221682"/>
              <a:gd name="connsiteY4" fmla="*/ 222186 h 1456626"/>
              <a:gd name="connsiteX5" fmla="*/ 1337310 w 3221682"/>
              <a:gd name="connsiteY5" fmla="*/ 439356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14400 w 3221682"/>
              <a:gd name="connsiteY4" fmla="*/ 277397 h 1456626"/>
              <a:gd name="connsiteX5" fmla="*/ 1337310 w 3221682"/>
              <a:gd name="connsiteY5" fmla="*/ 439356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14400 w 3221682"/>
              <a:gd name="connsiteY4" fmla="*/ 277397 h 1456626"/>
              <a:gd name="connsiteX5" fmla="*/ 1337310 w 3221682"/>
              <a:gd name="connsiteY5" fmla="*/ 439356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14400 w 3221682"/>
              <a:gd name="connsiteY4" fmla="*/ 277397 h 1456626"/>
              <a:gd name="connsiteX5" fmla="*/ 1337310 w 3221682"/>
              <a:gd name="connsiteY5" fmla="*/ 439356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14400 w 3221682"/>
              <a:gd name="connsiteY4" fmla="*/ 277397 h 1456626"/>
              <a:gd name="connsiteX5" fmla="*/ 1337310 w 3221682"/>
              <a:gd name="connsiteY5" fmla="*/ 439356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14400 w 3221682"/>
              <a:gd name="connsiteY4" fmla="*/ 277397 h 1456626"/>
              <a:gd name="connsiteX5" fmla="*/ 1299210 w 3221682"/>
              <a:gd name="connsiteY5" fmla="*/ 504792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14400 w 3221682"/>
              <a:gd name="connsiteY4" fmla="*/ 277397 h 1456626"/>
              <a:gd name="connsiteX5" fmla="*/ 1299210 w 3221682"/>
              <a:gd name="connsiteY5" fmla="*/ 504792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14400 w 3221682"/>
              <a:gd name="connsiteY4" fmla="*/ 277397 h 1456626"/>
              <a:gd name="connsiteX5" fmla="*/ 1299210 w 3221682"/>
              <a:gd name="connsiteY5" fmla="*/ 504792 h 1456626"/>
              <a:gd name="connsiteX6" fmla="*/ 1695450 w 3221682"/>
              <a:gd name="connsiteY6" fmla="*/ 800013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14400 w 3221682"/>
              <a:gd name="connsiteY4" fmla="*/ 277397 h 1456626"/>
              <a:gd name="connsiteX5" fmla="*/ 1299210 w 3221682"/>
              <a:gd name="connsiteY5" fmla="*/ 504792 h 1456626"/>
              <a:gd name="connsiteX6" fmla="*/ 1695450 w 3221682"/>
              <a:gd name="connsiteY6" fmla="*/ 800013 h 1456626"/>
              <a:gd name="connsiteX7" fmla="*/ 2011680 w 3221682"/>
              <a:gd name="connsiteY7" fmla="*/ 1027495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14400 w 3221682"/>
              <a:gd name="connsiteY4" fmla="*/ 277397 h 1456626"/>
              <a:gd name="connsiteX5" fmla="*/ 1299210 w 3221682"/>
              <a:gd name="connsiteY5" fmla="*/ 504792 h 1456626"/>
              <a:gd name="connsiteX6" fmla="*/ 1695450 w 3221682"/>
              <a:gd name="connsiteY6" fmla="*/ 800013 h 1456626"/>
              <a:gd name="connsiteX7" fmla="*/ 2011680 w 3221682"/>
              <a:gd name="connsiteY7" fmla="*/ 1027495 h 1456626"/>
              <a:gd name="connsiteX8" fmla="*/ 2251710 w 3221682"/>
              <a:gd name="connsiteY8" fmla="*/ 1188441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0707"/>
              <a:gd name="connsiteY0" fmla="*/ 1452816 h 1456626"/>
              <a:gd name="connsiteX1" fmla="*/ 7620 w 3220707"/>
              <a:gd name="connsiteY1" fmla="*/ 0 h 1456626"/>
              <a:gd name="connsiteX2" fmla="*/ 361950 w 3220707"/>
              <a:gd name="connsiteY2" fmla="*/ 63478 h 1456626"/>
              <a:gd name="connsiteX3" fmla="*/ 579120 w 3220707"/>
              <a:gd name="connsiteY3" fmla="*/ 130293 h 1456626"/>
              <a:gd name="connsiteX4" fmla="*/ 914400 w 3220707"/>
              <a:gd name="connsiteY4" fmla="*/ 277397 h 1456626"/>
              <a:gd name="connsiteX5" fmla="*/ 1299210 w 3220707"/>
              <a:gd name="connsiteY5" fmla="*/ 504792 h 1456626"/>
              <a:gd name="connsiteX6" fmla="*/ 1695450 w 3220707"/>
              <a:gd name="connsiteY6" fmla="*/ 800013 h 1456626"/>
              <a:gd name="connsiteX7" fmla="*/ 2011680 w 3220707"/>
              <a:gd name="connsiteY7" fmla="*/ 1027495 h 1456626"/>
              <a:gd name="connsiteX8" fmla="*/ 2251710 w 3220707"/>
              <a:gd name="connsiteY8" fmla="*/ 1188441 h 1456626"/>
              <a:gd name="connsiteX9" fmla="*/ 2514600 w 3220707"/>
              <a:gd name="connsiteY9" fmla="*/ 1321231 h 1456626"/>
              <a:gd name="connsiteX10" fmla="*/ 2750820 w 3220707"/>
              <a:gd name="connsiteY10" fmla="*/ 1414716 h 1456626"/>
              <a:gd name="connsiteX11" fmla="*/ 3063240 w 3220707"/>
              <a:gd name="connsiteY11" fmla="*/ 1456626 h 1456626"/>
              <a:gd name="connsiteX12" fmla="*/ 0 w 3220707"/>
              <a:gd name="connsiteY12" fmla="*/ 1452816 h 1456626"/>
              <a:gd name="connsiteX0" fmla="*/ 0 w 3225547"/>
              <a:gd name="connsiteY0" fmla="*/ 1452816 h 1456626"/>
              <a:gd name="connsiteX1" fmla="*/ 7620 w 3225547"/>
              <a:gd name="connsiteY1" fmla="*/ 0 h 1456626"/>
              <a:gd name="connsiteX2" fmla="*/ 361950 w 3225547"/>
              <a:gd name="connsiteY2" fmla="*/ 63478 h 1456626"/>
              <a:gd name="connsiteX3" fmla="*/ 579120 w 3225547"/>
              <a:gd name="connsiteY3" fmla="*/ 130293 h 1456626"/>
              <a:gd name="connsiteX4" fmla="*/ 914400 w 3225547"/>
              <a:gd name="connsiteY4" fmla="*/ 277397 h 1456626"/>
              <a:gd name="connsiteX5" fmla="*/ 1299210 w 3225547"/>
              <a:gd name="connsiteY5" fmla="*/ 504792 h 1456626"/>
              <a:gd name="connsiteX6" fmla="*/ 1695450 w 3225547"/>
              <a:gd name="connsiteY6" fmla="*/ 800013 h 1456626"/>
              <a:gd name="connsiteX7" fmla="*/ 2011680 w 3225547"/>
              <a:gd name="connsiteY7" fmla="*/ 1027495 h 1456626"/>
              <a:gd name="connsiteX8" fmla="*/ 2251710 w 3225547"/>
              <a:gd name="connsiteY8" fmla="*/ 1188441 h 1456626"/>
              <a:gd name="connsiteX9" fmla="*/ 2514600 w 3225547"/>
              <a:gd name="connsiteY9" fmla="*/ 1321231 h 1456626"/>
              <a:gd name="connsiteX10" fmla="*/ 2781300 w 3225547"/>
              <a:gd name="connsiteY10" fmla="*/ 1402447 h 1456626"/>
              <a:gd name="connsiteX11" fmla="*/ 3063240 w 3225547"/>
              <a:gd name="connsiteY11" fmla="*/ 1456626 h 1456626"/>
              <a:gd name="connsiteX12" fmla="*/ 0 w 3225547"/>
              <a:gd name="connsiteY12" fmla="*/ 1452816 h 1456626"/>
              <a:gd name="connsiteX0" fmla="*/ 0 w 3321997"/>
              <a:gd name="connsiteY0" fmla="*/ 1452816 h 1458671"/>
              <a:gd name="connsiteX1" fmla="*/ 7620 w 3321997"/>
              <a:gd name="connsiteY1" fmla="*/ 0 h 1458671"/>
              <a:gd name="connsiteX2" fmla="*/ 361950 w 3321997"/>
              <a:gd name="connsiteY2" fmla="*/ 63478 h 1458671"/>
              <a:gd name="connsiteX3" fmla="*/ 579120 w 3321997"/>
              <a:gd name="connsiteY3" fmla="*/ 130293 h 1458671"/>
              <a:gd name="connsiteX4" fmla="*/ 914400 w 3321997"/>
              <a:gd name="connsiteY4" fmla="*/ 277397 h 1458671"/>
              <a:gd name="connsiteX5" fmla="*/ 1299210 w 3321997"/>
              <a:gd name="connsiteY5" fmla="*/ 504792 h 1458671"/>
              <a:gd name="connsiteX6" fmla="*/ 1695450 w 3321997"/>
              <a:gd name="connsiteY6" fmla="*/ 800013 h 1458671"/>
              <a:gd name="connsiteX7" fmla="*/ 2011680 w 3321997"/>
              <a:gd name="connsiteY7" fmla="*/ 1027495 h 1458671"/>
              <a:gd name="connsiteX8" fmla="*/ 2251710 w 3321997"/>
              <a:gd name="connsiteY8" fmla="*/ 1188441 h 1458671"/>
              <a:gd name="connsiteX9" fmla="*/ 2514600 w 3321997"/>
              <a:gd name="connsiteY9" fmla="*/ 1321231 h 1458671"/>
              <a:gd name="connsiteX10" fmla="*/ 2781300 w 3321997"/>
              <a:gd name="connsiteY10" fmla="*/ 1402447 h 1458671"/>
              <a:gd name="connsiteX11" fmla="*/ 3173730 w 3321997"/>
              <a:gd name="connsiteY11" fmla="*/ 1458671 h 1458671"/>
              <a:gd name="connsiteX12" fmla="*/ 0 w 3321997"/>
              <a:gd name="connsiteY12" fmla="*/ 1452816 h 1458671"/>
              <a:gd name="connsiteX0" fmla="*/ 0 w 3189309"/>
              <a:gd name="connsiteY0" fmla="*/ 1452816 h 1458671"/>
              <a:gd name="connsiteX1" fmla="*/ 7620 w 3189309"/>
              <a:gd name="connsiteY1" fmla="*/ 0 h 1458671"/>
              <a:gd name="connsiteX2" fmla="*/ 361950 w 3189309"/>
              <a:gd name="connsiteY2" fmla="*/ 63478 h 1458671"/>
              <a:gd name="connsiteX3" fmla="*/ 579120 w 3189309"/>
              <a:gd name="connsiteY3" fmla="*/ 130293 h 1458671"/>
              <a:gd name="connsiteX4" fmla="*/ 914400 w 3189309"/>
              <a:gd name="connsiteY4" fmla="*/ 277397 h 1458671"/>
              <a:gd name="connsiteX5" fmla="*/ 1299210 w 3189309"/>
              <a:gd name="connsiteY5" fmla="*/ 504792 h 1458671"/>
              <a:gd name="connsiteX6" fmla="*/ 1695450 w 3189309"/>
              <a:gd name="connsiteY6" fmla="*/ 800013 h 1458671"/>
              <a:gd name="connsiteX7" fmla="*/ 2011680 w 3189309"/>
              <a:gd name="connsiteY7" fmla="*/ 1027495 h 1458671"/>
              <a:gd name="connsiteX8" fmla="*/ 2251710 w 3189309"/>
              <a:gd name="connsiteY8" fmla="*/ 1188441 h 1458671"/>
              <a:gd name="connsiteX9" fmla="*/ 2514600 w 3189309"/>
              <a:gd name="connsiteY9" fmla="*/ 1321231 h 1458671"/>
              <a:gd name="connsiteX10" fmla="*/ 2781300 w 3189309"/>
              <a:gd name="connsiteY10" fmla="*/ 1402447 h 1458671"/>
              <a:gd name="connsiteX11" fmla="*/ 3173730 w 3189309"/>
              <a:gd name="connsiteY11" fmla="*/ 1458671 h 1458671"/>
              <a:gd name="connsiteX12" fmla="*/ 0 w 3189309"/>
              <a:gd name="connsiteY12" fmla="*/ 1452816 h 1458671"/>
              <a:gd name="connsiteX0" fmla="*/ 0 w 3189309"/>
              <a:gd name="connsiteY0" fmla="*/ 1452816 h 1458671"/>
              <a:gd name="connsiteX1" fmla="*/ 7620 w 3189309"/>
              <a:gd name="connsiteY1" fmla="*/ 0 h 1458671"/>
              <a:gd name="connsiteX2" fmla="*/ 361950 w 3189309"/>
              <a:gd name="connsiteY2" fmla="*/ 63478 h 1458671"/>
              <a:gd name="connsiteX3" fmla="*/ 579120 w 3189309"/>
              <a:gd name="connsiteY3" fmla="*/ 130293 h 1458671"/>
              <a:gd name="connsiteX4" fmla="*/ 914400 w 3189309"/>
              <a:gd name="connsiteY4" fmla="*/ 277397 h 1458671"/>
              <a:gd name="connsiteX5" fmla="*/ 1299210 w 3189309"/>
              <a:gd name="connsiteY5" fmla="*/ 504792 h 1458671"/>
              <a:gd name="connsiteX6" fmla="*/ 1695450 w 3189309"/>
              <a:gd name="connsiteY6" fmla="*/ 800013 h 1458671"/>
              <a:gd name="connsiteX7" fmla="*/ 2011680 w 3189309"/>
              <a:gd name="connsiteY7" fmla="*/ 1027495 h 1458671"/>
              <a:gd name="connsiteX8" fmla="*/ 2251710 w 3189309"/>
              <a:gd name="connsiteY8" fmla="*/ 1188441 h 1458671"/>
              <a:gd name="connsiteX9" fmla="*/ 2514600 w 3189309"/>
              <a:gd name="connsiteY9" fmla="*/ 1321231 h 1458671"/>
              <a:gd name="connsiteX10" fmla="*/ 2781300 w 3189309"/>
              <a:gd name="connsiteY10" fmla="*/ 1402447 h 1458671"/>
              <a:gd name="connsiteX11" fmla="*/ 3173730 w 3189309"/>
              <a:gd name="connsiteY11" fmla="*/ 1458671 h 1458671"/>
              <a:gd name="connsiteX12" fmla="*/ 0 w 3189309"/>
              <a:gd name="connsiteY12" fmla="*/ 1452816 h 1458671"/>
              <a:gd name="connsiteX0" fmla="*/ 0 w 3191213"/>
              <a:gd name="connsiteY0" fmla="*/ 1452816 h 1458671"/>
              <a:gd name="connsiteX1" fmla="*/ 7620 w 3191213"/>
              <a:gd name="connsiteY1" fmla="*/ 0 h 1458671"/>
              <a:gd name="connsiteX2" fmla="*/ 361950 w 3191213"/>
              <a:gd name="connsiteY2" fmla="*/ 63478 h 1458671"/>
              <a:gd name="connsiteX3" fmla="*/ 579120 w 3191213"/>
              <a:gd name="connsiteY3" fmla="*/ 130293 h 1458671"/>
              <a:gd name="connsiteX4" fmla="*/ 914400 w 3191213"/>
              <a:gd name="connsiteY4" fmla="*/ 277397 h 1458671"/>
              <a:gd name="connsiteX5" fmla="*/ 1299210 w 3191213"/>
              <a:gd name="connsiteY5" fmla="*/ 504792 h 1458671"/>
              <a:gd name="connsiteX6" fmla="*/ 1695450 w 3191213"/>
              <a:gd name="connsiteY6" fmla="*/ 800013 h 1458671"/>
              <a:gd name="connsiteX7" fmla="*/ 2011680 w 3191213"/>
              <a:gd name="connsiteY7" fmla="*/ 1027495 h 1458671"/>
              <a:gd name="connsiteX8" fmla="*/ 2251710 w 3191213"/>
              <a:gd name="connsiteY8" fmla="*/ 1188441 h 1458671"/>
              <a:gd name="connsiteX9" fmla="*/ 2514600 w 3191213"/>
              <a:gd name="connsiteY9" fmla="*/ 1321231 h 1458671"/>
              <a:gd name="connsiteX10" fmla="*/ 2830830 w 3191213"/>
              <a:gd name="connsiteY10" fmla="*/ 1408581 h 1458671"/>
              <a:gd name="connsiteX11" fmla="*/ 3173730 w 3191213"/>
              <a:gd name="connsiteY11" fmla="*/ 1458671 h 1458671"/>
              <a:gd name="connsiteX12" fmla="*/ 0 w 3191213"/>
              <a:gd name="connsiteY12" fmla="*/ 1452816 h 1458671"/>
              <a:gd name="connsiteX0" fmla="*/ 0 w 3190755"/>
              <a:gd name="connsiteY0" fmla="*/ 1452816 h 1458671"/>
              <a:gd name="connsiteX1" fmla="*/ 7620 w 3190755"/>
              <a:gd name="connsiteY1" fmla="*/ 0 h 1458671"/>
              <a:gd name="connsiteX2" fmla="*/ 361950 w 3190755"/>
              <a:gd name="connsiteY2" fmla="*/ 63478 h 1458671"/>
              <a:gd name="connsiteX3" fmla="*/ 579120 w 3190755"/>
              <a:gd name="connsiteY3" fmla="*/ 130293 h 1458671"/>
              <a:gd name="connsiteX4" fmla="*/ 914400 w 3190755"/>
              <a:gd name="connsiteY4" fmla="*/ 277397 h 1458671"/>
              <a:gd name="connsiteX5" fmla="*/ 1299210 w 3190755"/>
              <a:gd name="connsiteY5" fmla="*/ 504792 h 1458671"/>
              <a:gd name="connsiteX6" fmla="*/ 1695450 w 3190755"/>
              <a:gd name="connsiteY6" fmla="*/ 800013 h 1458671"/>
              <a:gd name="connsiteX7" fmla="*/ 2011680 w 3190755"/>
              <a:gd name="connsiteY7" fmla="*/ 1027495 h 1458671"/>
              <a:gd name="connsiteX8" fmla="*/ 2251710 w 3190755"/>
              <a:gd name="connsiteY8" fmla="*/ 1188441 h 1458671"/>
              <a:gd name="connsiteX9" fmla="*/ 2514600 w 3190755"/>
              <a:gd name="connsiteY9" fmla="*/ 1321231 h 1458671"/>
              <a:gd name="connsiteX10" fmla="*/ 2830830 w 3190755"/>
              <a:gd name="connsiteY10" fmla="*/ 1408581 h 1458671"/>
              <a:gd name="connsiteX11" fmla="*/ 3173730 w 3190755"/>
              <a:gd name="connsiteY11" fmla="*/ 1458671 h 1458671"/>
              <a:gd name="connsiteX12" fmla="*/ 0 w 3190755"/>
              <a:gd name="connsiteY12" fmla="*/ 1452816 h 1458671"/>
              <a:gd name="connsiteX0" fmla="*/ 0 w 3173730"/>
              <a:gd name="connsiteY0" fmla="*/ 1452816 h 1458671"/>
              <a:gd name="connsiteX1" fmla="*/ 7620 w 3173730"/>
              <a:gd name="connsiteY1" fmla="*/ 0 h 1458671"/>
              <a:gd name="connsiteX2" fmla="*/ 361950 w 3173730"/>
              <a:gd name="connsiteY2" fmla="*/ 63478 h 1458671"/>
              <a:gd name="connsiteX3" fmla="*/ 579120 w 3173730"/>
              <a:gd name="connsiteY3" fmla="*/ 130293 h 1458671"/>
              <a:gd name="connsiteX4" fmla="*/ 914400 w 3173730"/>
              <a:gd name="connsiteY4" fmla="*/ 277397 h 1458671"/>
              <a:gd name="connsiteX5" fmla="*/ 1299210 w 3173730"/>
              <a:gd name="connsiteY5" fmla="*/ 504792 h 1458671"/>
              <a:gd name="connsiteX6" fmla="*/ 1695450 w 3173730"/>
              <a:gd name="connsiteY6" fmla="*/ 800013 h 1458671"/>
              <a:gd name="connsiteX7" fmla="*/ 2011680 w 3173730"/>
              <a:gd name="connsiteY7" fmla="*/ 1027495 h 1458671"/>
              <a:gd name="connsiteX8" fmla="*/ 2251710 w 3173730"/>
              <a:gd name="connsiteY8" fmla="*/ 1188441 h 1458671"/>
              <a:gd name="connsiteX9" fmla="*/ 2514600 w 3173730"/>
              <a:gd name="connsiteY9" fmla="*/ 1321231 h 1458671"/>
              <a:gd name="connsiteX10" fmla="*/ 2830830 w 3173730"/>
              <a:gd name="connsiteY10" fmla="*/ 1408581 h 1458671"/>
              <a:gd name="connsiteX11" fmla="*/ 3173730 w 3173730"/>
              <a:gd name="connsiteY11" fmla="*/ 1458671 h 1458671"/>
              <a:gd name="connsiteX12" fmla="*/ 0 w 3173730"/>
              <a:gd name="connsiteY12" fmla="*/ 1452816 h 1458671"/>
              <a:gd name="connsiteX0" fmla="*/ 0 w 3211830"/>
              <a:gd name="connsiteY0" fmla="*/ 1452816 h 1456626"/>
              <a:gd name="connsiteX1" fmla="*/ 7620 w 3211830"/>
              <a:gd name="connsiteY1" fmla="*/ 0 h 1456626"/>
              <a:gd name="connsiteX2" fmla="*/ 361950 w 3211830"/>
              <a:gd name="connsiteY2" fmla="*/ 63478 h 1456626"/>
              <a:gd name="connsiteX3" fmla="*/ 579120 w 3211830"/>
              <a:gd name="connsiteY3" fmla="*/ 130293 h 1456626"/>
              <a:gd name="connsiteX4" fmla="*/ 914400 w 3211830"/>
              <a:gd name="connsiteY4" fmla="*/ 277397 h 1456626"/>
              <a:gd name="connsiteX5" fmla="*/ 1299210 w 3211830"/>
              <a:gd name="connsiteY5" fmla="*/ 504792 h 1456626"/>
              <a:gd name="connsiteX6" fmla="*/ 1695450 w 3211830"/>
              <a:gd name="connsiteY6" fmla="*/ 800013 h 1456626"/>
              <a:gd name="connsiteX7" fmla="*/ 2011680 w 3211830"/>
              <a:gd name="connsiteY7" fmla="*/ 1027495 h 1456626"/>
              <a:gd name="connsiteX8" fmla="*/ 2251710 w 3211830"/>
              <a:gd name="connsiteY8" fmla="*/ 1188441 h 1456626"/>
              <a:gd name="connsiteX9" fmla="*/ 2514600 w 3211830"/>
              <a:gd name="connsiteY9" fmla="*/ 1321231 h 1456626"/>
              <a:gd name="connsiteX10" fmla="*/ 2830830 w 3211830"/>
              <a:gd name="connsiteY10" fmla="*/ 1408581 h 1456626"/>
              <a:gd name="connsiteX11" fmla="*/ 3211830 w 3211830"/>
              <a:gd name="connsiteY11" fmla="*/ 1456626 h 1456626"/>
              <a:gd name="connsiteX12" fmla="*/ 0 w 3211830"/>
              <a:gd name="connsiteY12" fmla="*/ 1452816 h 1456626"/>
              <a:gd name="connsiteX0" fmla="*/ 0 w 3211830"/>
              <a:gd name="connsiteY0" fmla="*/ 1452816 h 1456626"/>
              <a:gd name="connsiteX1" fmla="*/ 7620 w 3211830"/>
              <a:gd name="connsiteY1" fmla="*/ 0 h 1456626"/>
              <a:gd name="connsiteX2" fmla="*/ 361950 w 3211830"/>
              <a:gd name="connsiteY2" fmla="*/ 63478 h 1456626"/>
              <a:gd name="connsiteX3" fmla="*/ 579120 w 3211830"/>
              <a:gd name="connsiteY3" fmla="*/ 130293 h 1456626"/>
              <a:gd name="connsiteX4" fmla="*/ 914400 w 3211830"/>
              <a:gd name="connsiteY4" fmla="*/ 277397 h 1456626"/>
              <a:gd name="connsiteX5" fmla="*/ 1299210 w 3211830"/>
              <a:gd name="connsiteY5" fmla="*/ 504792 h 1456626"/>
              <a:gd name="connsiteX6" fmla="*/ 1695450 w 3211830"/>
              <a:gd name="connsiteY6" fmla="*/ 800013 h 1456626"/>
              <a:gd name="connsiteX7" fmla="*/ 2011680 w 3211830"/>
              <a:gd name="connsiteY7" fmla="*/ 1027495 h 1456626"/>
              <a:gd name="connsiteX8" fmla="*/ 2251710 w 3211830"/>
              <a:gd name="connsiteY8" fmla="*/ 1188441 h 1456626"/>
              <a:gd name="connsiteX9" fmla="*/ 2514600 w 3211830"/>
              <a:gd name="connsiteY9" fmla="*/ 1321231 h 1456626"/>
              <a:gd name="connsiteX10" fmla="*/ 2830830 w 3211830"/>
              <a:gd name="connsiteY10" fmla="*/ 1408581 h 1456626"/>
              <a:gd name="connsiteX11" fmla="*/ 3211830 w 3211830"/>
              <a:gd name="connsiteY11" fmla="*/ 1456626 h 1456626"/>
              <a:gd name="connsiteX12" fmla="*/ 0 w 3211830"/>
              <a:gd name="connsiteY12" fmla="*/ 1452816 h 1456626"/>
              <a:gd name="connsiteX0" fmla="*/ 0 w 3211830"/>
              <a:gd name="connsiteY0" fmla="*/ 1452816 h 1456626"/>
              <a:gd name="connsiteX1" fmla="*/ 7620 w 3211830"/>
              <a:gd name="connsiteY1" fmla="*/ 0 h 1456626"/>
              <a:gd name="connsiteX2" fmla="*/ 361950 w 3211830"/>
              <a:gd name="connsiteY2" fmla="*/ 63478 h 1456626"/>
              <a:gd name="connsiteX3" fmla="*/ 579120 w 3211830"/>
              <a:gd name="connsiteY3" fmla="*/ 130293 h 1456626"/>
              <a:gd name="connsiteX4" fmla="*/ 914400 w 3211830"/>
              <a:gd name="connsiteY4" fmla="*/ 277397 h 1456626"/>
              <a:gd name="connsiteX5" fmla="*/ 1299210 w 3211830"/>
              <a:gd name="connsiteY5" fmla="*/ 504792 h 1456626"/>
              <a:gd name="connsiteX6" fmla="*/ 1695450 w 3211830"/>
              <a:gd name="connsiteY6" fmla="*/ 800013 h 1456626"/>
              <a:gd name="connsiteX7" fmla="*/ 2011680 w 3211830"/>
              <a:gd name="connsiteY7" fmla="*/ 1027495 h 1456626"/>
              <a:gd name="connsiteX8" fmla="*/ 2251710 w 3211830"/>
              <a:gd name="connsiteY8" fmla="*/ 1188441 h 1456626"/>
              <a:gd name="connsiteX9" fmla="*/ 2514600 w 3211830"/>
              <a:gd name="connsiteY9" fmla="*/ 1321231 h 1456626"/>
              <a:gd name="connsiteX10" fmla="*/ 2830830 w 3211830"/>
              <a:gd name="connsiteY10" fmla="*/ 1408581 h 1456626"/>
              <a:gd name="connsiteX11" fmla="*/ 3211830 w 3211830"/>
              <a:gd name="connsiteY11" fmla="*/ 1456626 h 1456626"/>
              <a:gd name="connsiteX12" fmla="*/ 0 w 3211830"/>
              <a:gd name="connsiteY12" fmla="*/ 1452816 h 1456626"/>
              <a:gd name="connsiteX0" fmla="*/ 0 w 3211830"/>
              <a:gd name="connsiteY0" fmla="*/ 1458951 h 1462761"/>
              <a:gd name="connsiteX1" fmla="*/ 3810 w 3211830"/>
              <a:gd name="connsiteY1" fmla="*/ 0 h 1462761"/>
              <a:gd name="connsiteX2" fmla="*/ 361950 w 3211830"/>
              <a:gd name="connsiteY2" fmla="*/ 69613 h 1462761"/>
              <a:gd name="connsiteX3" fmla="*/ 579120 w 3211830"/>
              <a:gd name="connsiteY3" fmla="*/ 136428 h 1462761"/>
              <a:gd name="connsiteX4" fmla="*/ 914400 w 3211830"/>
              <a:gd name="connsiteY4" fmla="*/ 283532 h 1462761"/>
              <a:gd name="connsiteX5" fmla="*/ 1299210 w 3211830"/>
              <a:gd name="connsiteY5" fmla="*/ 510927 h 1462761"/>
              <a:gd name="connsiteX6" fmla="*/ 1695450 w 3211830"/>
              <a:gd name="connsiteY6" fmla="*/ 806148 h 1462761"/>
              <a:gd name="connsiteX7" fmla="*/ 2011680 w 3211830"/>
              <a:gd name="connsiteY7" fmla="*/ 1033630 h 1462761"/>
              <a:gd name="connsiteX8" fmla="*/ 2251710 w 3211830"/>
              <a:gd name="connsiteY8" fmla="*/ 1194576 h 1462761"/>
              <a:gd name="connsiteX9" fmla="*/ 2514600 w 3211830"/>
              <a:gd name="connsiteY9" fmla="*/ 1327366 h 1462761"/>
              <a:gd name="connsiteX10" fmla="*/ 2830830 w 3211830"/>
              <a:gd name="connsiteY10" fmla="*/ 1414716 h 1462761"/>
              <a:gd name="connsiteX11" fmla="*/ 3211830 w 3211830"/>
              <a:gd name="connsiteY11" fmla="*/ 1462761 h 1462761"/>
              <a:gd name="connsiteX12" fmla="*/ 0 w 3211830"/>
              <a:gd name="connsiteY12" fmla="*/ 1458951 h 1462761"/>
              <a:gd name="connsiteX0" fmla="*/ 0 w 3211830"/>
              <a:gd name="connsiteY0" fmla="*/ 1458951 h 1462761"/>
              <a:gd name="connsiteX1" fmla="*/ 3810 w 3211830"/>
              <a:gd name="connsiteY1" fmla="*/ 0 h 1462761"/>
              <a:gd name="connsiteX2" fmla="*/ 361950 w 3211830"/>
              <a:gd name="connsiteY2" fmla="*/ 69613 h 1462761"/>
              <a:gd name="connsiteX3" fmla="*/ 579120 w 3211830"/>
              <a:gd name="connsiteY3" fmla="*/ 136428 h 1462761"/>
              <a:gd name="connsiteX4" fmla="*/ 914400 w 3211830"/>
              <a:gd name="connsiteY4" fmla="*/ 283532 h 1462761"/>
              <a:gd name="connsiteX5" fmla="*/ 1299210 w 3211830"/>
              <a:gd name="connsiteY5" fmla="*/ 510927 h 1462761"/>
              <a:gd name="connsiteX6" fmla="*/ 1695450 w 3211830"/>
              <a:gd name="connsiteY6" fmla="*/ 806148 h 1462761"/>
              <a:gd name="connsiteX7" fmla="*/ 2011680 w 3211830"/>
              <a:gd name="connsiteY7" fmla="*/ 1033630 h 1462761"/>
              <a:gd name="connsiteX8" fmla="*/ 2251710 w 3211830"/>
              <a:gd name="connsiteY8" fmla="*/ 1194576 h 1462761"/>
              <a:gd name="connsiteX9" fmla="*/ 2514600 w 3211830"/>
              <a:gd name="connsiteY9" fmla="*/ 1327366 h 1462761"/>
              <a:gd name="connsiteX10" fmla="*/ 2830830 w 3211830"/>
              <a:gd name="connsiteY10" fmla="*/ 1414716 h 1462761"/>
              <a:gd name="connsiteX11" fmla="*/ 3211830 w 3211830"/>
              <a:gd name="connsiteY11" fmla="*/ 1462761 h 1462761"/>
              <a:gd name="connsiteX12" fmla="*/ 0 w 3211830"/>
              <a:gd name="connsiteY12" fmla="*/ 1458951 h 1462761"/>
              <a:gd name="connsiteX0" fmla="*/ 0 w 3211830"/>
              <a:gd name="connsiteY0" fmla="*/ 1458951 h 1462761"/>
              <a:gd name="connsiteX1" fmla="*/ 3810 w 3211830"/>
              <a:gd name="connsiteY1" fmla="*/ 0 h 1462761"/>
              <a:gd name="connsiteX2" fmla="*/ 361950 w 3211830"/>
              <a:gd name="connsiteY2" fmla="*/ 69613 h 1462761"/>
              <a:gd name="connsiteX3" fmla="*/ 579120 w 3211830"/>
              <a:gd name="connsiteY3" fmla="*/ 136428 h 1462761"/>
              <a:gd name="connsiteX4" fmla="*/ 914400 w 3211830"/>
              <a:gd name="connsiteY4" fmla="*/ 283532 h 1462761"/>
              <a:gd name="connsiteX5" fmla="*/ 1299210 w 3211830"/>
              <a:gd name="connsiteY5" fmla="*/ 510927 h 1462761"/>
              <a:gd name="connsiteX6" fmla="*/ 1695450 w 3211830"/>
              <a:gd name="connsiteY6" fmla="*/ 806148 h 1462761"/>
              <a:gd name="connsiteX7" fmla="*/ 2011680 w 3211830"/>
              <a:gd name="connsiteY7" fmla="*/ 1033630 h 1462761"/>
              <a:gd name="connsiteX8" fmla="*/ 2251710 w 3211830"/>
              <a:gd name="connsiteY8" fmla="*/ 1194576 h 1462761"/>
              <a:gd name="connsiteX9" fmla="*/ 2514600 w 3211830"/>
              <a:gd name="connsiteY9" fmla="*/ 1327366 h 1462761"/>
              <a:gd name="connsiteX10" fmla="*/ 2830830 w 3211830"/>
              <a:gd name="connsiteY10" fmla="*/ 1414716 h 1462761"/>
              <a:gd name="connsiteX11" fmla="*/ 3211830 w 3211830"/>
              <a:gd name="connsiteY11" fmla="*/ 1462761 h 1462761"/>
              <a:gd name="connsiteX12" fmla="*/ 0 w 3211830"/>
              <a:gd name="connsiteY12" fmla="*/ 1458951 h 1462761"/>
              <a:gd name="connsiteX0" fmla="*/ 0 w 3211830"/>
              <a:gd name="connsiteY0" fmla="*/ 1458951 h 1462761"/>
              <a:gd name="connsiteX1" fmla="*/ 3810 w 3211830"/>
              <a:gd name="connsiteY1" fmla="*/ 0 h 1462761"/>
              <a:gd name="connsiteX2" fmla="*/ 411480 w 3211830"/>
              <a:gd name="connsiteY2" fmla="*/ 52485 h 1462761"/>
              <a:gd name="connsiteX3" fmla="*/ 579120 w 3211830"/>
              <a:gd name="connsiteY3" fmla="*/ 136428 h 1462761"/>
              <a:gd name="connsiteX4" fmla="*/ 914400 w 3211830"/>
              <a:gd name="connsiteY4" fmla="*/ 283532 h 1462761"/>
              <a:gd name="connsiteX5" fmla="*/ 1299210 w 3211830"/>
              <a:gd name="connsiteY5" fmla="*/ 510927 h 1462761"/>
              <a:gd name="connsiteX6" fmla="*/ 1695450 w 3211830"/>
              <a:gd name="connsiteY6" fmla="*/ 806148 h 1462761"/>
              <a:gd name="connsiteX7" fmla="*/ 2011680 w 3211830"/>
              <a:gd name="connsiteY7" fmla="*/ 1033630 h 1462761"/>
              <a:gd name="connsiteX8" fmla="*/ 2251710 w 3211830"/>
              <a:gd name="connsiteY8" fmla="*/ 1194576 h 1462761"/>
              <a:gd name="connsiteX9" fmla="*/ 2514600 w 3211830"/>
              <a:gd name="connsiteY9" fmla="*/ 1327366 h 1462761"/>
              <a:gd name="connsiteX10" fmla="*/ 2830830 w 3211830"/>
              <a:gd name="connsiteY10" fmla="*/ 1414716 h 1462761"/>
              <a:gd name="connsiteX11" fmla="*/ 3211830 w 3211830"/>
              <a:gd name="connsiteY11" fmla="*/ 1462761 h 1462761"/>
              <a:gd name="connsiteX12" fmla="*/ 0 w 3211830"/>
              <a:gd name="connsiteY12" fmla="*/ 1458951 h 1462761"/>
              <a:gd name="connsiteX0" fmla="*/ 0 w 3211830"/>
              <a:gd name="connsiteY0" fmla="*/ 1458951 h 1462761"/>
              <a:gd name="connsiteX1" fmla="*/ 3810 w 3211830"/>
              <a:gd name="connsiteY1" fmla="*/ 0 h 1462761"/>
              <a:gd name="connsiteX2" fmla="*/ 411480 w 3211830"/>
              <a:gd name="connsiteY2" fmla="*/ 52485 h 1462761"/>
              <a:gd name="connsiteX3" fmla="*/ 735330 w 3211830"/>
              <a:gd name="connsiteY3" fmla="*/ 134525 h 1462761"/>
              <a:gd name="connsiteX4" fmla="*/ 914400 w 3211830"/>
              <a:gd name="connsiteY4" fmla="*/ 283532 h 1462761"/>
              <a:gd name="connsiteX5" fmla="*/ 1299210 w 3211830"/>
              <a:gd name="connsiteY5" fmla="*/ 510927 h 1462761"/>
              <a:gd name="connsiteX6" fmla="*/ 1695450 w 3211830"/>
              <a:gd name="connsiteY6" fmla="*/ 806148 h 1462761"/>
              <a:gd name="connsiteX7" fmla="*/ 2011680 w 3211830"/>
              <a:gd name="connsiteY7" fmla="*/ 1033630 h 1462761"/>
              <a:gd name="connsiteX8" fmla="*/ 2251710 w 3211830"/>
              <a:gd name="connsiteY8" fmla="*/ 1194576 h 1462761"/>
              <a:gd name="connsiteX9" fmla="*/ 2514600 w 3211830"/>
              <a:gd name="connsiteY9" fmla="*/ 1327366 h 1462761"/>
              <a:gd name="connsiteX10" fmla="*/ 2830830 w 3211830"/>
              <a:gd name="connsiteY10" fmla="*/ 1414716 h 1462761"/>
              <a:gd name="connsiteX11" fmla="*/ 3211830 w 3211830"/>
              <a:gd name="connsiteY11" fmla="*/ 1462761 h 1462761"/>
              <a:gd name="connsiteX12" fmla="*/ 0 w 3211830"/>
              <a:gd name="connsiteY12" fmla="*/ 1458951 h 1462761"/>
              <a:gd name="connsiteX0" fmla="*/ 0 w 3211830"/>
              <a:gd name="connsiteY0" fmla="*/ 1458951 h 1462761"/>
              <a:gd name="connsiteX1" fmla="*/ 3810 w 3211830"/>
              <a:gd name="connsiteY1" fmla="*/ 0 h 1462761"/>
              <a:gd name="connsiteX2" fmla="*/ 411480 w 3211830"/>
              <a:gd name="connsiteY2" fmla="*/ 52485 h 1462761"/>
              <a:gd name="connsiteX3" fmla="*/ 735330 w 3211830"/>
              <a:gd name="connsiteY3" fmla="*/ 134525 h 1462761"/>
              <a:gd name="connsiteX4" fmla="*/ 1089660 w 3211830"/>
              <a:gd name="connsiteY4" fmla="*/ 274016 h 1462761"/>
              <a:gd name="connsiteX5" fmla="*/ 1299210 w 3211830"/>
              <a:gd name="connsiteY5" fmla="*/ 510927 h 1462761"/>
              <a:gd name="connsiteX6" fmla="*/ 1695450 w 3211830"/>
              <a:gd name="connsiteY6" fmla="*/ 806148 h 1462761"/>
              <a:gd name="connsiteX7" fmla="*/ 2011680 w 3211830"/>
              <a:gd name="connsiteY7" fmla="*/ 1033630 h 1462761"/>
              <a:gd name="connsiteX8" fmla="*/ 2251710 w 3211830"/>
              <a:gd name="connsiteY8" fmla="*/ 1194576 h 1462761"/>
              <a:gd name="connsiteX9" fmla="*/ 2514600 w 3211830"/>
              <a:gd name="connsiteY9" fmla="*/ 1327366 h 1462761"/>
              <a:gd name="connsiteX10" fmla="*/ 2830830 w 3211830"/>
              <a:gd name="connsiteY10" fmla="*/ 1414716 h 1462761"/>
              <a:gd name="connsiteX11" fmla="*/ 3211830 w 3211830"/>
              <a:gd name="connsiteY11" fmla="*/ 1462761 h 1462761"/>
              <a:gd name="connsiteX12" fmla="*/ 0 w 3211830"/>
              <a:gd name="connsiteY12" fmla="*/ 1458951 h 1462761"/>
              <a:gd name="connsiteX0" fmla="*/ 0 w 3211830"/>
              <a:gd name="connsiteY0" fmla="*/ 1458951 h 1462761"/>
              <a:gd name="connsiteX1" fmla="*/ 3810 w 3211830"/>
              <a:gd name="connsiteY1" fmla="*/ 0 h 1462761"/>
              <a:gd name="connsiteX2" fmla="*/ 411480 w 3211830"/>
              <a:gd name="connsiteY2" fmla="*/ 52485 h 1462761"/>
              <a:gd name="connsiteX3" fmla="*/ 735330 w 3211830"/>
              <a:gd name="connsiteY3" fmla="*/ 134525 h 1462761"/>
              <a:gd name="connsiteX4" fmla="*/ 1089660 w 3211830"/>
              <a:gd name="connsiteY4" fmla="*/ 274016 h 1462761"/>
              <a:gd name="connsiteX5" fmla="*/ 1512570 w 3211830"/>
              <a:gd name="connsiteY5" fmla="*/ 501411 h 1462761"/>
              <a:gd name="connsiteX6" fmla="*/ 1695450 w 3211830"/>
              <a:gd name="connsiteY6" fmla="*/ 806148 h 1462761"/>
              <a:gd name="connsiteX7" fmla="*/ 2011680 w 3211830"/>
              <a:gd name="connsiteY7" fmla="*/ 1033630 h 1462761"/>
              <a:gd name="connsiteX8" fmla="*/ 2251710 w 3211830"/>
              <a:gd name="connsiteY8" fmla="*/ 1194576 h 1462761"/>
              <a:gd name="connsiteX9" fmla="*/ 2514600 w 3211830"/>
              <a:gd name="connsiteY9" fmla="*/ 1327366 h 1462761"/>
              <a:gd name="connsiteX10" fmla="*/ 2830830 w 3211830"/>
              <a:gd name="connsiteY10" fmla="*/ 1414716 h 1462761"/>
              <a:gd name="connsiteX11" fmla="*/ 3211830 w 3211830"/>
              <a:gd name="connsiteY11" fmla="*/ 1462761 h 1462761"/>
              <a:gd name="connsiteX12" fmla="*/ 0 w 3211830"/>
              <a:gd name="connsiteY12" fmla="*/ 1458951 h 1462761"/>
              <a:gd name="connsiteX0" fmla="*/ 0 w 3211830"/>
              <a:gd name="connsiteY0" fmla="*/ 1458951 h 1462761"/>
              <a:gd name="connsiteX1" fmla="*/ 3810 w 3211830"/>
              <a:gd name="connsiteY1" fmla="*/ 0 h 1462761"/>
              <a:gd name="connsiteX2" fmla="*/ 411480 w 3211830"/>
              <a:gd name="connsiteY2" fmla="*/ 52485 h 1462761"/>
              <a:gd name="connsiteX3" fmla="*/ 735330 w 3211830"/>
              <a:gd name="connsiteY3" fmla="*/ 134525 h 1462761"/>
              <a:gd name="connsiteX4" fmla="*/ 1089660 w 3211830"/>
              <a:gd name="connsiteY4" fmla="*/ 274016 h 1462761"/>
              <a:gd name="connsiteX5" fmla="*/ 1512570 w 3211830"/>
              <a:gd name="connsiteY5" fmla="*/ 501411 h 1462761"/>
              <a:gd name="connsiteX6" fmla="*/ 1889760 w 3211830"/>
              <a:gd name="connsiteY6" fmla="*/ 773795 h 1462761"/>
              <a:gd name="connsiteX7" fmla="*/ 2011680 w 3211830"/>
              <a:gd name="connsiteY7" fmla="*/ 1033630 h 1462761"/>
              <a:gd name="connsiteX8" fmla="*/ 2251710 w 3211830"/>
              <a:gd name="connsiteY8" fmla="*/ 1194576 h 1462761"/>
              <a:gd name="connsiteX9" fmla="*/ 2514600 w 3211830"/>
              <a:gd name="connsiteY9" fmla="*/ 1327366 h 1462761"/>
              <a:gd name="connsiteX10" fmla="*/ 2830830 w 3211830"/>
              <a:gd name="connsiteY10" fmla="*/ 1414716 h 1462761"/>
              <a:gd name="connsiteX11" fmla="*/ 3211830 w 3211830"/>
              <a:gd name="connsiteY11" fmla="*/ 1462761 h 1462761"/>
              <a:gd name="connsiteX12" fmla="*/ 0 w 3211830"/>
              <a:gd name="connsiteY12" fmla="*/ 1458951 h 1462761"/>
              <a:gd name="connsiteX0" fmla="*/ 0 w 3211830"/>
              <a:gd name="connsiteY0" fmla="*/ 1458951 h 1462761"/>
              <a:gd name="connsiteX1" fmla="*/ 3810 w 3211830"/>
              <a:gd name="connsiteY1" fmla="*/ 0 h 1462761"/>
              <a:gd name="connsiteX2" fmla="*/ 411480 w 3211830"/>
              <a:gd name="connsiteY2" fmla="*/ 52485 h 1462761"/>
              <a:gd name="connsiteX3" fmla="*/ 735330 w 3211830"/>
              <a:gd name="connsiteY3" fmla="*/ 134525 h 1462761"/>
              <a:gd name="connsiteX4" fmla="*/ 1089660 w 3211830"/>
              <a:gd name="connsiteY4" fmla="*/ 274016 h 1462761"/>
              <a:gd name="connsiteX5" fmla="*/ 1512570 w 3211830"/>
              <a:gd name="connsiteY5" fmla="*/ 501411 h 1462761"/>
              <a:gd name="connsiteX6" fmla="*/ 1889760 w 3211830"/>
              <a:gd name="connsiteY6" fmla="*/ 773795 h 1462761"/>
              <a:gd name="connsiteX7" fmla="*/ 2190750 w 3211830"/>
              <a:gd name="connsiteY7" fmla="*/ 1018405 h 1462761"/>
              <a:gd name="connsiteX8" fmla="*/ 2251710 w 3211830"/>
              <a:gd name="connsiteY8" fmla="*/ 1194576 h 1462761"/>
              <a:gd name="connsiteX9" fmla="*/ 2514600 w 3211830"/>
              <a:gd name="connsiteY9" fmla="*/ 1327366 h 1462761"/>
              <a:gd name="connsiteX10" fmla="*/ 2830830 w 3211830"/>
              <a:gd name="connsiteY10" fmla="*/ 1414716 h 1462761"/>
              <a:gd name="connsiteX11" fmla="*/ 3211830 w 3211830"/>
              <a:gd name="connsiteY11" fmla="*/ 1462761 h 1462761"/>
              <a:gd name="connsiteX12" fmla="*/ 0 w 3211830"/>
              <a:gd name="connsiteY12" fmla="*/ 1458951 h 1462761"/>
              <a:gd name="connsiteX0" fmla="*/ 0 w 3211830"/>
              <a:gd name="connsiteY0" fmla="*/ 1458951 h 1462761"/>
              <a:gd name="connsiteX1" fmla="*/ 3810 w 3211830"/>
              <a:gd name="connsiteY1" fmla="*/ 0 h 1462761"/>
              <a:gd name="connsiteX2" fmla="*/ 411480 w 3211830"/>
              <a:gd name="connsiteY2" fmla="*/ 52485 h 1462761"/>
              <a:gd name="connsiteX3" fmla="*/ 735330 w 3211830"/>
              <a:gd name="connsiteY3" fmla="*/ 134525 h 1462761"/>
              <a:gd name="connsiteX4" fmla="*/ 1089660 w 3211830"/>
              <a:gd name="connsiteY4" fmla="*/ 274016 h 1462761"/>
              <a:gd name="connsiteX5" fmla="*/ 1512570 w 3211830"/>
              <a:gd name="connsiteY5" fmla="*/ 501411 h 1462761"/>
              <a:gd name="connsiteX6" fmla="*/ 1889760 w 3211830"/>
              <a:gd name="connsiteY6" fmla="*/ 773795 h 1462761"/>
              <a:gd name="connsiteX7" fmla="*/ 2190750 w 3211830"/>
              <a:gd name="connsiteY7" fmla="*/ 1018405 h 1462761"/>
              <a:gd name="connsiteX8" fmla="*/ 2388870 w 3211830"/>
              <a:gd name="connsiteY8" fmla="*/ 1160319 h 1462761"/>
              <a:gd name="connsiteX9" fmla="*/ 2514600 w 3211830"/>
              <a:gd name="connsiteY9" fmla="*/ 1327366 h 1462761"/>
              <a:gd name="connsiteX10" fmla="*/ 2830830 w 3211830"/>
              <a:gd name="connsiteY10" fmla="*/ 1414716 h 1462761"/>
              <a:gd name="connsiteX11" fmla="*/ 3211830 w 3211830"/>
              <a:gd name="connsiteY11" fmla="*/ 1462761 h 1462761"/>
              <a:gd name="connsiteX12" fmla="*/ 0 w 3211830"/>
              <a:gd name="connsiteY12" fmla="*/ 1458951 h 1462761"/>
              <a:gd name="connsiteX0" fmla="*/ 0 w 3211830"/>
              <a:gd name="connsiteY0" fmla="*/ 1458951 h 1462761"/>
              <a:gd name="connsiteX1" fmla="*/ 3810 w 3211830"/>
              <a:gd name="connsiteY1" fmla="*/ 0 h 1462761"/>
              <a:gd name="connsiteX2" fmla="*/ 411480 w 3211830"/>
              <a:gd name="connsiteY2" fmla="*/ 52485 h 1462761"/>
              <a:gd name="connsiteX3" fmla="*/ 735330 w 3211830"/>
              <a:gd name="connsiteY3" fmla="*/ 134525 h 1462761"/>
              <a:gd name="connsiteX4" fmla="*/ 1089660 w 3211830"/>
              <a:gd name="connsiteY4" fmla="*/ 274016 h 1462761"/>
              <a:gd name="connsiteX5" fmla="*/ 1512570 w 3211830"/>
              <a:gd name="connsiteY5" fmla="*/ 501411 h 1462761"/>
              <a:gd name="connsiteX6" fmla="*/ 1889760 w 3211830"/>
              <a:gd name="connsiteY6" fmla="*/ 773795 h 1462761"/>
              <a:gd name="connsiteX7" fmla="*/ 2190750 w 3211830"/>
              <a:gd name="connsiteY7" fmla="*/ 1018405 h 1462761"/>
              <a:gd name="connsiteX8" fmla="*/ 2388870 w 3211830"/>
              <a:gd name="connsiteY8" fmla="*/ 1160319 h 1462761"/>
              <a:gd name="connsiteX9" fmla="*/ 2625090 w 3211830"/>
              <a:gd name="connsiteY9" fmla="*/ 1319753 h 1462761"/>
              <a:gd name="connsiteX10" fmla="*/ 2830830 w 3211830"/>
              <a:gd name="connsiteY10" fmla="*/ 1414716 h 1462761"/>
              <a:gd name="connsiteX11" fmla="*/ 3211830 w 3211830"/>
              <a:gd name="connsiteY11" fmla="*/ 1462761 h 1462761"/>
              <a:gd name="connsiteX12" fmla="*/ 0 w 3211830"/>
              <a:gd name="connsiteY12" fmla="*/ 1458951 h 1462761"/>
              <a:gd name="connsiteX0" fmla="*/ 0 w 3211830"/>
              <a:gd name="connsiteY0" fmla="*/ 1458951 h 1462761"/>
              <a:gd name="connsiteX1" fmla="*/ 3810 w 3211830"/>
              <a:gd name="connsiteY1" fmla="*/ 0 h 1462761"/>
              <a:gd name="connsiteX2" fmla="*/ 411480 w 3211830"/>
              <a:gd name="connsiteY2" fmla="*/ 52485 h 1462761"/>
              <a:gd name="connsiteX3" fmla="*/ 735330 w 3211830"/>
              <a:gd name="connsiteY3" fmla="*/ 134525 h 1462761"/>
              <a:gd name="connsiteX4" fmla="*/ 1089660 w 3211830"/>
              <a:gd name="connsiteY4" fmla="*/ 274016 h 1462761"/>
              <a:gd name="connsiteX5" fmla="*/ 1512570 w 3211830"/>
              <a:gd name="connsiteY5" fmla="*/ 501411 h 1462761"/>
              <a:gd name="connsiteX6" fmla="*/ 1889760 w 3211830"/>
              <a:gd name="connsiteY6" fmla="*/ 773795 h 1462761"/>
              <a:gd name="connsiteX7" fmla="*/ 2190750 w 3211830"/>
              <a:gd name="connsiteY7" fmla="*/ 1018405 h 1462761"/>
              <a:gd name="connsiteX8" fmla="*/ 2388870 w 3211830"/>
              <a:gd name="connsiteY8" fmla="*/ 1160319 h 1462761"/>
              <a:gd name="connsiteX9" fmla="*/ 2625090 w 3211830"/>
              <a:gd name="connsiteY9" fmla="*/ 1319753 h 1462761"/>
              <a:gd name="connsiteX10" fmla="*/ 2865120 w 3211830"/>
              <a:gd name="connsiteY10" fmla="*/ 1410910 h 1462761"/>
              <a:gd name="connsiteX11" fmla="*/ 3211830 w 3211830"/>
              <a:gd name="connsiteY11" fmla="*/ 1462761 h 1462761"/>
              <a:gd name="connsiteX12" fmla="*/ 0 w 3211830"/>
              <a:gd name="connsiteY12" fmla="*/ 1458951 h 1462761"/>
              <a:gd name="connsiteX0" fmla="*/ 0 w 3211830"/>
              <a:gd name="connsiteY0" fmla="*/ 1458951 h 1462761"/>
              <a:gd name="connsiteX1" fmla="*/ 3810 w 3211830"/>
              <a:gd name="connsiteY1" fmla="*/ 0 h 1462761"/>
              <a:gd name="connsiteX2" fmla="*/ 411480 w 3211830"/>
              <a:gd name="connsiteY2" fmla="*/ 52485 h 1462761"/>
              <a:gd name="connsiteX3" fmla="*/ 735330 w 3211830"/>
              <a:gd name="connsiteY3" fmla="*/ 134525 h 1462761"/>
              <a:gd name="connsiteX4" fmla="*/ 1089660 w 3211830"/>
              <a:gd name="connsiteY4" fmla="*/ 274016 h 1462761"/>
              <a:gd name="connsiteX5" fmla="*/ 1512570 w 3211830"/>
              <a:gd name="connsiteY5" fmla="*/ 501411 h 1462761"/>
              <a:gd name="connsiteX6" fmla="*/ 1889760 w 3211830"/>
              <a:gd name="connsiteY6" fmla="*/ 773795 h 1462761"/>
              <a:gd name="connsiteX7" fmla="*/ 2190750 w 3211830"/>
              <a:gd name="connsiteY7" fmla="*/ 1018405 h 1462761"/>
              <a:gd name="connsiteX8" fmla="*/ 2388870 w 3211830"/>
              <a:gd name="connsiteY8" fmla="*/ 1160319 h 1462761"/>
              <a:gd name="connsiteX9" fmla="*/ 2625090 w 3211830"/>
              <a:gd name="connsiteY9" fmla="*/ 1319753 h 1462761"/>
              <a:gd name="connsiteX10" fmla="*/ 2865120 w 3211830"/>
              <a:gd name="connsiteY10" fmla="*/ 1410910 h 1462761"/>
              <a:gd name="connsiteX11" fmla="*/ 3211830 w 3211830"/>
              <a:gd name="connsiteY11" fmla="*/ 1462761 h 1462761"/>
              <a:gd name="connsiteX12" fmla="*/ 0 w 3211830"/>
              <a:gd name="connsiteY12" fmla="*/ 1458951 h 1462761"/>
              <a:gd name="connsiteX0" fmla="*/ 0 w 3211830"/>
              <a:gd name="connsiteY0" fmla="*/ 1458951 h 1462761"/>
              <a:gd name="connsiteX1" fmla="*/ 3810 w 3211830"/>
              <a:gd name="connsiteY1" fmla="*/ 0 h 1462761"/>
              <a:gd name="connsiteX2" fmla="*/ 411480 w 3211830"/>
              <a:gd name="connsiteY2" fmla="*/ 52485 h 1462761"/>
              <a:gd name="connsiteX3" fmla="*/ 735330 w 3211830"/>
              <a:gd name="connsiteY3" fmla="*/ 134525 h 1462761"/>
              <a:gd name="connsiteX4" fmla="*/ 1089660 w 3211830"/>
              <a:gd name="connsiteY4" fmla="*/ 274016 h 1462761"/>
              <a:gd name="connsiteX5" fmla="*/ 1512570 w 3211830"/>
              <a:gd name="connsiteY5" fmla="*/ 501411 h 1462761"/>
              <a:gd name="connsiteX6" fmla="*/ 1889760 w 3211830"/>
              <a:gd name="connsiteY6" fmla="*/ 773795 h 1462761"/>
              <a:gd name="connsiteX7" fmla="*/ 2190750 w 3211830"/>
              <a:gd name="connsiteY7" fmla="*/ 1018405 h 1462761"/>
              <a:gd name="connsiteX8" fmla="*/ 2388870 w 3211830"/>
              <a:gd name="connsiteY8" fmla="*/ 1160319 h 1462761"/>
              <a:gd name="connsiteX9" fmla="*/ 2625090 w 3211830"/>
              <a:gd name="connsiteY9" fmla="*/ 1319753 h 1462761"/>
              <a:gd name="connsiteX10" fmla="*/ 2865120 w 3211830"/>
              <a:gd name="connsiteY10" fmla="*/ 1410910 h 1462761"/>
              <a:gd name="connsiteX11" fmla="*/ 3211830 w 3211830"/>
              <a:gd name="connsiteY11" fmla="*/ 1462761 h 1462761"/>
              <a:gd name="connsiteX12" fmla="*/ 0 w 3211830"/>
              <a:gd name="connsiteY12" fmla="*/ 1458951 h 1462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11830" h="1462761">
                <a:moveTo>
                  <a:pt x="0" y="1458951"/>
                </a:moveTo>
                <a:cubicBezTo>
                  <a:pt x="1270" y="972634"/>
                  <a:pt x="-1270" y="1453538"/>
                  <a:pt x="3810" y="0"/>
                </a:cubicBezTo>
                <a:cubicBezTo>
                  <a:pt x="222885" y="17071"/>
                  <a:pt x="274320" y="22452"/>
                  <a:pt x="411480" y="52485"/>
                </a:cubicBezTo>
                <a:cubicBezTo>
                  <a:pt x="548640" y="82518"/>
                  <a:pt x="622300" y="97603"/>
                  <a:pt x="735330" y="134525"/>
                </a:cubicBezTo>
                <a:cubicBezTo>
                  <a:pt x="848360" y="171447"/>
                  <a:pt x="960120" y="212868"/>
                  <a:pt x="1089660" y="274016"/>
                </a:cubicBezTo>
                <a:cubicBezTo>
                  <a:pt x="1219200" y="335164"/>
                  <a:pt x="1379220" y="418115"/>
                  <a:pt x="1512570" y="501411"/>
                </a:cubicBezTo>
                <a:cubicBezTo>
                  <a:pt x="1645920" y="584708"/>
                  <a:pt x="1776730" y="687629"/>
                  <a:pt x="1889760" y="773795"/>
                </a:cubicBezTo>
                <a:cubicBezTo>
                  <a:pt x="2002790" y="859961"/>
                  <a:pt x="2107565" y="953984"/>
                  <a:pt x="2190750" y="1018405"/>
                </a:cubicBezTo>
                <a:cubicBezTo>
                  <a:pt x="2273935" y="1082826"/>
                  <a:pt x="2316480" y="1110094"/>
                  <a:pt x="2388870" y="1160319"/>
                </a:cubicBezTo>
                <a:cubicBezTo>
                  <a:pt x="2461260" y="1210544"/>
                  <a:pt x="2545715" y="1277988"/>
                  <a:pt x="2625090" y="1319753"/>
                </a:cubicBezTo>
                <a:cubicBezTo>
                  <a:pt x="2704465" y="1361518"/>
                  <a:pt x="2767330" y="1387075"/>
                  <a:pt x="2865120" y="1410910"/>
                </a:cubicBezTo>
                <a:cubicBezTo>
                  <a:pt x="2962910" y="1434745"/>
                  <a:pt x="3018790" y="1446187"/>
                  <a:pt x="3211830" y="1462761"/>
                </a:cubicBezTo>
                <a:lnTo>
                  <a:pt x="0" y="1458951"/>
                </a:lnTo>
                <a:close/>
              </a:path>
            </a:pathLst>
          </a:custGeom>
          <a:solidFill>
            <a:srgbClr val="8282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5A5A5A"/>
              </a:solidFill>
            </a:endParaRPr>
          </a:p>
        </p:txBody>
      </p:sp>
      <p:sp>
        <p:nvSpPr>
          <p:cNvPr id="72" name="Freeform 71"/>
          <p:cNvSpPr/>
          <p:nvPr/>
        </p:nvSpPr>
        <p:spPr>
          <a:xfrm>
            <a:off x="5727640" y="2767432"/>
            <a:ext cx="3185160" cy="1760219"/>
          </a:xfrm>
          <a:custGeom>
            <a:avLst/>
            <a:gdLst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567257 h 1571067"/>
              <a:gd name="connsiteX1" fmla="*/ 7620 w 3063240"/>
              <a:gd name="connsiteY1" fmla="*/ 104217 h 1571067"/>
              <a:gd name="connsiteX2" fmla="*/ 308610 w 3063240"/>
              <a:gd name="connsiteY2" fmla="*/ 127077 h 1571067"/>
              <a:gd name="connsiteX3" fmla="*/ 594360 w 3063240"/>
              <a:gd name="connsiteY3" fmla="*/ 195657 h 1571067"/>
              <a:gd name="connsiteX4" fmla="*/ 937260 w 3063240"/>
              <a:gd name="connsiteY4" fmla="*/ 344247 h 1571067"/>
              <a:gd name="connsiteX5" fmla="*/ 1337310 w 3063240"/>
              <a:gd name="connsiteY5" fmla="*/ 553797 h 1571067"/>
              <a:gd name="connsiteX6" fmla="*/ 1760220 w 3063240"/>
              <a:gd name="connsiteY6" fmla="*/ 877647 h 1571067"/>
              <a:gd name="connsiteX7" fmla="*/ 2110740 w 3063240"/>
              <a:gd name="connsiteY7" fmla="*/ 1174827 h 1571067"/>
              <a:gd name="connsiteX8" fmla="*/ 2247900 w 3063240"/>
              <a:gd name="connsiteY8" fmla="*/ 1296747 h 1571067"/>
              <a:gd name="connsiteX9" fmla="*/ 2468880 w 3063240"/>
              <a:gd name="connsiteY9" fmla="*/ 1430097 h 1571067"/>
              <a:gd name="connsiteX10" fmla="*/ 2750820 w 3063240"/>
              <a:gd name="connsiteY10" fmla="*/ 1529157 h 1571067"/>
              <a:gd name="connsiteX11" fmla="*/ 3063240 w 3063240"/>
              <a:gd name="connsiteY11" fmla="*/ 1571067 h 1571067"/>
              <a:gd name="connsiteX12" fmla="*/ 0 w 3063240"/>
              <a:gd name="connsiteY12" fmla="*/ 1567257 h 1571067"/>
              <a:gd name="connsiteX0" fmla="*/ 0 w 3063240"/>
              <a:gd name="connsiteY0" fmla="*/ 1568070 h 1571880"/>
              <a:gd name="connsiteX1" fmla="*/ 7620 w 3063240"/>
              <a:gd name="connsiteY1" fmla="*/ 105030 h 1571880"/>
              <a:gd name="connsiteX2" fmla="*/ 308610 w 3063240"/>
              <a:gd name="connsiteY2" fmla="*/ 127890 h 1571880"/>
              <a:gd name="connsiteX3" fmla="*/ 594360 w 3063240"/>
              <a:gd name="connsiteY3" fmla="*/ 196470 h 1571880"/>
              <a:gd name="connsiteX4" fmla="*/ 937260 w 3063240"/>
              <a:gd name="connsiteY4" fmla="*/ 345060 h 1571880"/>
              <a:gd name="connsiteX5" fmla="*/ 1337310 w 3063240"/>
              <a:gd name="connsiteY5" fmla="*/ 554610 h 1571880"/>
              <a:gd name="connsiteX6" fmla="*/ 1760220 w 3063240"/>
              <a:gd name="connsiteY6" fmla="*/ 878460 h 1571880"/>
              <a:gd name="connsiteX7" fmla="*/ 2110740 w 3063240"/>
              <a:gd name="connsiteY7" fmla="*/ 1175640 h 1571880"/>
              <a:gd name="connsiteX8" fmla="*/ 2247900 w 3063240"/>
              <a:gd name="connsiteY8" fmla="*/ 1297560 h 1571880"/>
              <a:gd name="connsiteX9" fmla="*/ 2468880 w 3063240"/>
              <a:gd name="connsiteY9" fmla="*/ 1430910 h 1571880"/>
              <a:gd name="connsiteX10" fmla="*/ 2750820 w 3063240"/>
              <a:gd name="connsiteY10" fmla="*/ 1529970 h 1571880"/>
              <a:gd name="connsiteX11" fmla="*/ 3063240 w 3063240"/>
              <a:gd name="connsiteY11" fmla="*/ 1571880 h 1571880"/>
              <a:gd name="connsiteX12" fmla="*/ 0 w 3063240"/>
              <a:gd name="connsiteY12" fmla="*/ 1568070 h 157188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08610 w 3221060"/>
              <a:gd name="connsiteY2" fmla="*/ 22860 h 1466850"/>
              <a:gd name="connsiteX3" fmla="*/ 594360 w 3221060"/>
              <a:gd name="connsiteY3" fmla="*/ 91440 h 1466850"/>
              <a:gd name="connsiteX4" fmla="*/ 937260 w 3221060"/>
              <a:gd name="connsiteY4" fmla="*/ 24003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110740 w 3221060"/>
              <a:gd name="connsiteY7" fmla="*/ 107061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08610 w 3221060"/>
              <a:gd name="connsiteY2" fmla="*/ 2286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110740 w 3221060"/>
              <a:gd name="connsiteY7" fmla="*/ 107061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08610 w 3221060"/>
              <a:gd name="connsiteY2" fmla="*/ 2286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12420 w 3221060"/>
              <a:gd name="connsiteY2" fmla="*/ 1905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12420 w 3221060"/>
              <a:gd name="connsiteY2" fmla="*/ 1905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570 h 1467380"/>
              <a:gd name="connsiteX1" fmla="*/ 7620 w 3221060"/>
              <a:gd name="connsiteY1" fmla="*/ 530 h 1467380"/>
              <a:gd name="connsiteX2" fmla="*/ 312420 w 3221060"/>
              <a:gd name="connsiteY2" fmla="*/ 19580 h 1467380"/>
              <a:gd name="connsiteX3" fmla="*/ 594360 w 3221060"/>
              <a:gd name="connsiteY3" fmla="*/ 91970 h 1467380"/>
              <a:gd name="connsiteX4" fmla="*/ 937260 w 3221060"/>
              <a:gd name="connsiteY4" fmla="*/ 232940 h 1467380"/>
              <a:gd name="connsiteX5" fmla="*/ 1337310 w 3221060"/>
              <a:gd name="connsiteY5" fmla="*/ 450110 h 1467380"/>
              <a:gd name="connsiteX6" fmla="*/ 1760220 w 3221060"/>
              <a:gd name="connsiteY6" fmla="*/ 773960 h 1467380"/>
              <a:gd name="connsiteX7" fmla="*/ 2042160 w 3221060"/>
              <a:gd name="connsiteY7" fmla="*/ 1017800 h 1467380"/>
              <a:gd name="connsiteX8" fmla="*/ 2247900 w 3221060"/>
              <a:gd name="connsiteY8" fmla="*/ 1193060 h 1467380"/>
              <a:gd name="connsiteX9" fmla="*/ 2468880 w 3221060"/>
              <a:gd name="connsiteY9" fmla="*/ 1326410 h 1467380"/>
              <a:gd name="connsiteX10" fmla="*/ 2750820 w 3221060"/>
              <a:gd name="connsiteY10" fmla="*/ 1425470 h 1467380"/>
              <a:gd name="connsiteX11" fmla="*/ 3063240 w 3221060"/>
              <a:gd name="connsiteY11" fmla="*/ 1467380 h 1467380"/>
              <a:gd name="connsiteX12" fmla="*/ 0 w 3221060"/>
              <a:gd name="connsiteY12" fmla="*/ 1463570 h 146738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54330 w 3221060"/>
              <a:gd name="connsiteY2" fmla="*/ 2667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54330 w 3221060"/>
              <a:gd name="connsiteY2" fmla="*/ 2667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54330 w 3221060"/>
              <a:gd name="connsiteY2" fmla="*/ 2667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682"/>
              <a:gd name="connsiteY0" fmla="*/ 1463040 h 1466850"/>
              <a:gd name="connsiteX1" fmla="*/ 7620 w 3221682"/>
              <a:gd name="connsiteY1" fmla="*/ 0 h 1466850"/>
              <a:gd name="connsiteX2" fmla="*/ 354330 w 3221682"/>
              <a:gd name="connsiteY2" fmla="*/ 26670 h 1466850"/>
              <a:gd name="connsiteX3" fmla="*/ 594360 w 3221682"/>
              <a:gd name="connsiteY3" fmla="*/ 91440 h 1466850"/>
              <a:gd name="connsiteX4" fmla="*/ 937260 w 3221682"/>
              <a:gd name="connsiteY4" fmla="*/ 232410 h 1466850"/>
              <a:gd name="connsiteX5" fmla="*/ 1337310 w 3221682"/>
              <a:gd name="connsiteY5" fmla="*/ 449580 h 1466850"/>
              <a:gd name="connsiteX6" fmla="*/ 1760220 w 3221682"/>
              <a:gd name="connsiteY6" fmla="*/ 773430 h 1466850"/>
              <a:gd name="connsiteX7" fmla="*/ 2042160 w 3221682"/>
              <a:gd name="connsiteY7" fmla="*/ 1017270 h 1466850"/>
              <a:gd name="connsiteX8" fmla="*/ 2247900 w 3221682"/>
              <a:gd name="connsiteY8" fmla="*/ 1192530 h 1466850"/>
              <a:gd name="connsiteX9" fmla="*/ 2472690 w 3221682"/>
              <a:gd name="connsiteY9" fmla="*/ 1333500 h 1466850"/>
              <a:gd name="connsiteX10" fmla="*/ 2750820 w 3221682"/>
              <a:gd name="connsiteY10" fmla="*/ 1424940 h 1466850"/>
              <a:gd name="connsiteX11" fmla="*/ 3063240 w 3221682"/>
              <a:gd name="connsiteY11" fmla="*/ 1466850 h 1466850"/>
              <a:gd name="connsiteX12" fmla="*/ 0 w 3221682"/>
              <a:gd name="connsiteY12" fmla="*/ 1463040 h 1466850"/>
              <a:gd name="connsiteX0" fmla="*/ 0 w 3221682"/>
              <a:gd name="connsiteY0" fmla="*/ 1463040 h 1466850"/>
              <a:gd name="connsiteX1" fmla="*/ 7620 w 3221682"/>
              <a:gd name="connsiteY1" fmla="*/ 0 h 1466850"/>
              <a:gd name="connsiteX2" fmla="*/ 354330 w 3221682"/>
              <a:gd name="connsiteY2" fmla="*/ 26670 h 1466850"/>
              <a:gd name="connsiteX3" fmla="*/ 594360 w 3221682"/>
              <a:gd name="connsiteY3" fmla="*/ 91440 h 1466850"/>
              <a:gd name="connsiteX4" fmla="*/ 937260 w 3221682"/>
              <a:gd name="connsiteY4" fmla="*/ 232410 h 1466850"/>
              <a:gd name="connsiteX5" fmla="*/ 1337310 w 3221682"/>
              <a:gd name="connsiteY5" fmla="*/ 449580 h 1466850"/>
              <a:gd name="connsiteX6" fmla="*/ 1760220 w 3221682"/>
              <a:gd name="connsiteY6" fmla="*/ 773430 h 1466850"/>
              <a:gd name="connsiteX7" fmla="*/ 2042160 w 3221682"/>
              <a:gd name="connsiteY7" fmla="*/ 1017270 h 1466850"/>
              <a:gd name="connsiteX8" fmla="*/ 2247900 w 3221682"/>
              <a:gd name="connsiteY8" fmla="*/ 1192530 h 1466850"/>
              <a:gd name="connsiteX9" fmla="*/ 2472690 w 3221682"/>
              <a:gd name="connsiteY9" fmla="*/ 1333500 h 1466850"/>
              <a:gd name="connsiteX10" fmla="*/ 2750820 w 3221682"/>
              <a:gd name="connsiteY10" fmla="*/ 1424940 h 1466850"/>
              <a:gd name="connsiteX11" fmla="*/ 3063240 w 3221682"/>
              <a:gd name="connsiteY11" fmla="*/ 1466850 h 1466850"/>
              <a:gd name="connsiteX12" fmla="*/ 0 w 3221682"/>
              <a:gd name="connsiteY12" fmla="*/ 1463040 h 1466850"/>
              <a:gd name="connsiteX0" fmla="*/ 0 w 3221682"/>
              <a:gd name="connsiteY0" fmla="*/ 1463040 h 1466850"/>
              <a:gd name="connsiteX1" fmla="*/ 7620 w 3221682"/>
              <a:gd name="connsiteY1" fmla="*/ 0 h 1466850"/>
              <a:gd name="connsiteX2" fmla="*/ 354330 w 3221682"/>
              <a:gd name="connsiteY2" fmla="*/ 23495 h 1466850"/>
              <a:gd name="connsiteX3" fmla="*/ 594360 w 3221682"/>
              <a:gd name="connsiteY3" fmla="*/ 91440 h 1466850"/>
              <a:gd name="connsiteX4" fmla="*/ 937260 w 3221682"/>
              <a:gd name="connsiteY4" fmla="*/ 232410 h 1466850"/>
              <a:gd name="connsiteX5" fmla="*/ 1337310 w 3221682"/>
              <a:gd name="connsiteY5" fmla="*/ 449580 h 1466850"/>
              <a:gd name="connsiteX6" fmla="*/ 1760220 w 3221682"/>
              <a:gd name="connsiteY6" fmla="*/ 773430 h 1466850"/>
              <a:gd name="connsiteX7" fmla="*/ 2042160 w 3221682"/>
              <a:gd name="connsiteY7" fmla="*/ 1017270 h 1466850"/>
              <a:gd name="connsiteX8" fmla="*/ 2247900 w 3221682"/>
              <a:gd name="connsiteY8" fmla="*/ 1192530 h 1466850"/>
              <a:gd name="connsiteX9" fmla="*/ 2472690 w 3221682"/>
              <a:gd name="connsiteY9" fmla="*/ 1333500 h 1466850"/>
              <a:gd name="connsiteX10" fmla="*/ 2750820 w 3221682"/>
              <a:gd name="connsiteY10" fmla="*/ 1424940 h 1466850"/>
              <a:gd name="connsiteX11" fmla="*/ 3063240 w 3221682"/>
              <a:gd name="connsiteY11" fmla="*/ 1466850 h 1466850"/>
              <a:gd name="connsiteX12" fmla="*/ 0 w 3221682"/>
              <a:gd name="connsiteY12" fmla="*/ 1463040 h 1466850"/>
              <a:gd name="connsiteX0" fmla="*/ 0 w 3221682"/>
              <a:gd name="connsiteY0" fmla="*/ 1463040 h 1466850"/>
              <a:gd name="connsiteX1" fmla="*/ 7620 w 3221682"/>
              <a:gd name="connsiteY1" fmla="*/ 0 h 1466850"/>
              <a:gd name="connsiteX2" fmla="*/ 354330 w 3221682"/>
              <a:gd name="connsiteY2" fmla="*/ 23495 h 1466850"/>
              <a:gd name="connsiteX3" fmla="*/ 594360 w 3221682"/>
              <a:gd name="connsiteY3" fmla="*/ 91440 h 1466850"/>
              <a:gd name="connsiteX4" fmla="*/ 937260 w 3221682"/>
              <a:gd name="connsiteY4" fmla="*/ 232410 h 1466850"/>
              <a:gd name="connsiteX5" fmla="*/ 1337310 w 3221682"/>
              <a:gd name="connsiteY5" fmla="*/ 449580 h 1466850"/>
              <a:gd name="connsiteX6" fmla="*/ 1760220 w 3221682"/>
              <a:gd name="connsiteY6" fmla="*/ 773430 h 1466850"/>
              <a:gd name="connsiteX7" fmla="*/ 2042160 w 3221682"/>
              <a:gd name="connsiteY7" fmla="*/ 1017270 h 1466850"/>
              <a:gd name="connsiteX8" fmla="*/ 2247900 w 3221682"/>
              <a:gd name="connsiteY8" fmla="*/ 1192530 h 1466850"/>
              <a:gd name="connsiteX9" fmla="*/ 2472690 w 3221682"/>
              <a:gd name="connsiteY9" fmla="*/ 1333500 h 1466850"/>
              <a:gd name="connsiteX10" fmla="*/ 2750820 w 3221682"/>
              <a:gd name="connsiteY10" fmla="*/ 1424940 h 1466850"/>
              <a:gd name="connsiteX11" fmla="*/ 3063240 w 3221682"/>
              <a:gd name="connsiteY11" fmla="*/ 1466850 h 1466850"/>
              <a:gd name="connsiteX12" fmla="*/ 0 w 3221682"/>
              <a:gd name="connsiteY12" fmla="*/ 1463040 h 1466850"/>
              <a:gd name="connsiteX0" fmla="*/ 0 w 3221682"/>
              <a:gd name="connsiteY0" fmla="*/ 1463040 h 1466850"/>
              <a:gd name="connsiteX1" fmla="*/ 7620 w 3221682"/>
              <a:gd name="connsiteY1" fmla="*/ 0 h 1466850"/>
              <a:gd name="connsiteX2" fmla="*/ 354330 w 3221682"/>
              <a:gd name="connsiteY2" fmla="*/ 23495 h 1466850"/>
              <a:gd name="connsiteX3" fmla="*/ 632460 w 3221682"/>
              <a:gd name="connsiteY3" fmla="*/ 78740 h 1466850"/>
              <a:gd name="connsiteX4" fmla="*/ 937260 w 3221682"/>
              <a:gd name="connsiteY4" fmla="*/ 232410 h 1466850"/>
              <a:gd name="connsiteX5" fmla="*/ 1337310 w 3221682"/>
              <a:gd name="connsiteY5" fmla="*/ 449580 h 1466850"/>
              <a:gd name="connsiteX6" fmla="*/ 1760220 w 3221682"/>
              <a:gd name="connsiteY6" fmla="*/ 773430 h 1466850"/>
              <a:gd name="connsiteX7" fmla="*/ 2042160 w 3221682"/>
              <a:gd name="connsiteY7" fmla="*/ 1017270 h 1466850"/>
              <a:gd name="connsiteX8" fmla="*/ 2247900 w 3221682"/>
              <a:gd name="connsiteY8" fmla="*/ 1192530 h 1466850"/>
              <a:gd name="connsiteX9" fmla="*/ 2472690 w 3221682"/>
              <a:gd name="connsiteY9" fmla="*/ 1333500 h 1466850"/>
              <a:gd name="connsiteX10" fmla="*/ 2750820 w 3221682"/>
              <a:gd name="connsiteY10" fmla="*/ 1424940 h 1466850"/>
              <a:gd name="connsiteX11" fmla="*/ 3063240 w 3221682"/>
              <a:gd name="connsiteY11" fmla="*/ 1466850 h 1466850"/>
              <a:gd name="connsiteX12" fmla="*/ 0 w 3221682"/>
              <a:gd name="connsiteY12" fmla="*/ 1463040 h 1466850"/>
              <a:gd name="connsiteX0" fmla="*/ 0 w 3221682"/>
              <a:gd name="connsiteY0" fmla="*/ 1463040 h 1466850"/>
              <a:gd name="connsiteX1" fmla="*/ 7620 w 3221682"/>
              <a:gd name="connsiteY1" fmla="*/ 0 h 1466850"/>
              <a:gd name="connsiteX2" fmla="*/ 354330 w 3221682"/>
              <a:gd name="connsiteY2" fmla="*/ 23495 h 1466850"/>
              <a:gd name="connsiteX3" fmla="*/ 632460 w 3221682"/>
              <a:gd name="connsiteY3" fmla="*/ 78740 h 1466850"/>
              <a:gd name="connsiteX4" fmla="*/ 986790 w 3221682"/>
              <a:gd name="connsiteY4" fmla="*/ 187960 h 1466850"/>
              <a:gd name="connsiteX5" fmla="*/ 1337310 w 3221682"/>
              <a:gd name="connsiteY5" fmla="*/ 449580 h 1466850"/>
              <a:gd name="connsiteX6" fmla="*/ 1760220 w 3221682"/>
              <a:gd name="connsiteY6" fmla="*/ 773430 h 1466850"/>
              <a:gd name="connsiteX7" fmla="*/ 2042160 w 3221682"/>
              <a:gd name="connsiteY7" fmla="*/ 1017270 h 1466850"/>
              <a:gd name="connsiteX8" fmla="*/ 2247900 w 3221682"/>
              <a:gd name="connsiteY8" fmla="*/ 1192530 h 1466850"/>
              <a:gd name="connsiteX9" fmla="*/ 2472690 w 3221682"/>
              <a:gd name="connsiteY9" fmla="*/ 1333500 h 1466850"/>
              <a:gd name="connsiteX10" fmla="*/ 2750820 w 3221682"/>
              <a:gd name="connsiteY10" fmla="*/ 1424940 h 1466850"/>
              <a:gd name="connsiteX11" fmla="*/ 3063240 w 3221682"/>
              <a:gd name="connsiteY11" fmla="*/ 1466850 h 1466850"/>
              <a:gd name="connsiteX12" fmla="*/ 0 w 3221682"/>
              <a:gd name="connsiteY12" fmla="*/ 1463040 h 1466850"/>
              <a:gd name="connsiteX0" fmla="*/ 0 w 3221682"/>
              <a:gd name="connsiteY0" fmla="*/ 1463040 h 1466850"/>
              <a:gd name="connsiteX1" fmla="*/ 7620 w 3221682"/>
              <a:gd name="connsiteY1" fmla="*/ 0 h 1466850"/>
              <a:gd name="connsiteX2" fmla="*/ 354330 w 3221682"/>
              <a:gd name="connsiteY2" fmla="*/ 23495 h 1466850"/>
              <a:gd name="connsiteX3" fmla="*/ 632460 w 3221682"/>
              <a:gd name="connsiteY3" fmla="*/ 78740 h 1466850"/>
              <a:gd name="connsiteX4" fmla="*/ 986790 w 3221682"/>
              <a:gd name="connsiteY4" fmla="*/ 187960 h 1466850"/>
              <a:gd name="connsiteX5" fmla="*/ 1417320 w 3221682"/>
              <a:gd name="connsiteY5" fmla="*/ 389255 h 1466850"/>
              <a:gd name="connsiteX6" fmla="*/ 1760220 w 3221682"/>
              <a:gd name="connsiteY6" fmla="*/ 773430 h 1466850"/>
              <a:gd name="connsiteX7" fmla="*/ 2042160 w 3221682"/>
              <a:gd name="connsiteY7" fmla="*/ 1017270 h 1466850"/>
              <a:gd name="connsiteX8" fmla="*/ 2247900 w 3221682"/>
              <a:gd name="connsiteY8" fmla="*/ 1192530 h 1466850"/>
              <a:gd name="connsiteX9" fmla="*/ 2472690 w 3221682"/>
              <a:gd name="connsiteY9" fmla="*/ 1333500 h 1466850"/>
              <a:gd name="connsiteX10" fmla="*/ 2750820 w 3221682"/>
              <a:gd name="connsiteY10" fmla="*/ 1424940 h 1466850"/>
              <a:gd name="connsiteX11" fmla="*/ 3063240 w 3221682"/>
              <a:gd name="connsiteY11" fmla="*/ 1466850 h 1466850"/>
              <a:gd name="connsiteX12" fmla="*/ 0 w 3221682"/>
              <a:gd name="connsiteY12" fmla="*/ 1463040 h 1466850"/>
              <a:gd name="connsiteX0" fmla="*/ 0 w 3221682"/>
              <a:gd name="connsiteY0" fmla="*/ 1463040 h 1466850"/>
              <a:gd name="connsiteX1" fmla="*/ 7620 w 3221682"/>
              <a:gd name="connsiteY1" fmla="*/ 0 h 1466850"/>
              <a:gd name="connsiteX2" fmla="*/ 354330 w 3221682"/>
              <a:gd name="connsiteY2" fmla="*/ 23495 h 1466850"/>
              <a:gd name="connsiteX3" fmla="*/ 632460 w 3221682"/>
              <a:gd name="connsiteY3" fmla="*/ 78740 h 1466850"/>
              <a:gd name="connsiteX4" fmla="*/ 986790 w 3221682"/>
              <a:gd name="connsiteY4" fmla="*/ 187960 h 1466850"/>
              <a:gd name="connsiteX5" fmla="*/ 1417320 w 3221682"/>
              <a:gd name="connsiteY5" fmla="*/ 389255 h 1466850"/>
              <a:gd name="connsiteX6" fmla="*/ 1855470 w 3221682"/>
              <a:gd name="connsiteY6" fmla="*/ 706755 h 1466850"/>
              <a:gd name="connsiteX7" fmla="*/ 2042160 w 3221682"/>
              <a:gd name="connsiteY7" fmla="*/ 1017270 h 1466850"/>
              <a:gd name="connsiteX8" fmla="*/ 2247900 w 3221682"/>
              <a:gd name="connsiteY8" fmla="*/ 1192530 h 1466850"/>
              <a:gd name="connsiteX9" fmla="*/ 2472690 w 3221682"/>
              <a:gd name="connsiteY9" fmla="*/ 1333500 h 1466850"/>
              <a:gd name="connsiteX10" fmla="*/ 2750820 w 3221682"/>
              <a:gd name="connsiteY10" fmla="*/ 1424940 h 1466850"/>
              <a:gd name="connsiteX11" fmla="*/ 3063240 w 3221682"/>
              <a:gd name="connsiteY11" fmla="*/ 1466850 h 1466850"/>
              <a:gd name="connsiteX12" fmla="*/ 0 w 3221682"/>
              <a:gd name="connsiteY12" fmla="*/ 1463040 h 1466850"/>
              <a:gd name="connsiteX0" fmla="*/ 0 w 3221682"/>
              <a:gd name="connsiteY0" fmla="*/ 1463040 h 1466850"/>
              <a:gd name="connsiteX1" fmla="*/ 7620 w 3221682"/>
              <a:gd name="connsiteY1" fmla="*/ 0 h 1466850"/>
              <a:gd name="connsiteX2" fmla="*/ 354330 w 3221682"/>
              <a:gd name="connsiteY2" fmla="*/ 23495 h 1466850"/>
              <a:gd name="connsiteX3" fmla="*/ 632460 w 3221682"/>
              <a:gd name="connsiteY3" fmla="*/ 78740 h 1466850"/>
              <a:gd name="connsiteX4" fmla="*/ 986790 w 3221682"/>
              <a:gd name="connsiteY4" fmla="*/ 187960 h 1466850"/>
              <a:gd name="connsiteX5" fmla="*/ 1417320 w 3221682"/>
              <a:gd name="connsiteY5" fmla="*/ 389255 h 1466850"/>
              <a:gd name="connsiteX6" fmla="*/ 1855470 w 3221682"/>
              <a:gd name="connsiteY6" fmla="*/ 706755 h 1466850"/>
              <a:gd name="connsiteX7" fmla="*/ 2129790 w 3221682"/>
              <a:gd name="connsiteY7" fmla="*/ 934720 h 1466850"/>
              <a:gd name="connsiteX8" fmla="*/ 2247900 w 3221682"/>
              <a:gd name="connsiteY8" fmla="*/ 1192530 h 1466850"/>
              <a:gd name="connsiteX9" fmla="*/ 2472690 w 3221682"/>
              <a:gd name="connsiteY9" fmla="*/ 1333500 h 1466850"/>
              <a:gd name="connsiteX10" fmla="*/ 2750820 w 3221682"/>
              <a:gd name="connsiteY10" fmla="*/ 1424940 h 1466850"/>
              <a:gd name="connsiteX11" fmla="*/ 3063240 w 3221682"/>
              <a:gd name="connsiteY11" fmla="*/ 1466850 h 1466850"/>
              <a:gd name="connsiteX12" fmla="*/ 0 w 3221682"/>
              <a:gd name="connsiteY12" fmla="*/ 1463040 h 1466850"/>
              <a:gd name="connsiteX0" fmla="*/ 0 w 3221682"/>
              <a:gd name="connsiteY0" fmla="*/ 1463040 h 1466850"/>
              <a:gd name="connsiteX1" fmla="*/ 7620 w 3221682"/>
              <a:gd name="connsiteY1" fmla="*/ 0 h 1466850"/>
              <a:gd name="connsiteX2" fmla="*/ 354330 w 3221682"/>
              <a:gd name="connsiteY2" fmla="*/ 23495 h 1466850"/>
              <a:gd name="connsiteX3" fmla="*/ 632460 w 3221682"/>
              <a:gd name="connsiteY3" fmla="*/ 78740 h 1466850"/>
              <a:gd name="connsiteX4" fmla="*/ 986790 w 3221682"/>
              <a:gd name="connsiteY4" fmla="*/ 187960 h 1466850"/>
              <a:gd name="connsiteX5" fmla="*/ 1417320 w 3221682"/>
              <a:gd name="connsiteY5" fmla="*/ 389255 h 1466850"/>
              <a:gd name="connsiteX6" fmla="*/ 1855470 w 3221682"/>
              <a:gd name="connsiteY6" fmla="*/ 706755 h 1466850"/>
              <a:gd name="connsiteX7" fmla="*/ 2129790 w 3221682"/>
              <a:gd name="connsiteY7" fmla="*/ 934720 h 1466850"/>
              <a:gd name="connsiteX8" fmla="*/ 2407920 w 3221682"/>
              <a:gd name="connsiteY8" fmla="*/ 1160780 h 1466850"/>
              <a:gd name="connsiteX9" fmla="*/ 2472690 w 3221682"/>
              <a:gd name="connsiteY9" fmla="*/ 1333500 h 1466850"/>
              <a:gd name="connsiteX10" fmla="*/ 2750820 w 3221682"/>
              <a:gd name="connsiteY10" fmla="*/ 1424940 h 1466850"/>
              <a:gd name="connsiteX11" fmla="*/ 3063240 w 3221682"/>
              <a:gd name="connsiteY11" fmla="*/ 1466850 h 1466850"/>
              <a:gd name="connsiteX12" fmla="*/ 0 w 3221682"/>
              <a:gd name="connsiteY12" fmla="*/ 1463040 h 1466850"/>
              <a:gd name="connsiteX0" fmla="*/ 0 w 3221682"/>
              <a:gd name="connsiteY0" fmla="*/ 1463040 h 1466850"/>
              <a:gd name="connsiteX1" fmla="*/ 7620 w 3221682"/>
              <a:gd name="connsiteY1" fmla="*/ 0 h 1466850"/>
              <a:gd name="connsiteX2" fmla="*/ 354330 w 3221682"/>
              <a:gd name="connsiteY2" fmla="*/ 23495 h 1466850"/>
              <a:gd name="connsiteX3" fmla="*/ 632460 w 3221682"/>
              <a:gd name="connsiteY3" fmla="*/ 78740 h 1466850"/>
              <a:gd name="connsiteX4" fmla="*/ 986790 w 3221682"/>
              <a:gd name="connsiteY4" fmla="*/ 187960 h 1466850"/>
              <a:gd name="connsiteX5" fmla="*/ 1417320 w 3221682"/>
              <a:gd name="connsiteY5" fmla="*/ 389255 h 1466850"/>
              <a:gd name="connsiteX6" fmla="*/ 1855470 w 3221682"/>
              <a:gd name="connsiteY6" fmla="*/ 706755 h 1466850"/>
              <a:gd name="connsiteX7" fmla="*/ 2129790 w 3221682"/>
              <a:gd name="connsiteY7" fmla="*/ 934720 h 1466850"/>
              <a:gd name="connsiteX8" fmla="*/ 2407920 w 3221682"/>
              <a:gd name="connsiteY8" fmla="*/ 1160780 h 1466850"/>
              <a:gd name="connsiteX9" fmla="*/ 2750820 w 3221682"/>
              <a:gd name="connsiteY9" fmla="*/ 1424940 h 1466850"/>
              <a:gd name="connsiteX10" fmla="*/ 3063240 w 3221682"/>
              <a:gd name="connsiteY10" fmla="*/ 1466850 h 1466850"/>
              <a:gd name="connsiteX11" fmla="*/ 0 w 3221682"/>
              <a:gd name="connsiteY11" fmla="*/ 1463040 h 1466850"/>
              <a:gd name="connsiteX0" fmla="*/ 0 w 3221090"/>
              <a:gd name="connsiteY0" fmla="*/ 1463040 h 1466850"/>
              <a:gd name="connsiteX1" fmla="*/ 7620 w 3221090"/>
              <a:gd name="connsiteY1" fmla="*/ 0 h 1466850"/>
              <a:gd name="connsiteX2" fmla="*/ 354330 w 3221090"/>
              <a:gd name="connsiteY2" fmla="*/ 23495 h 1466850"/>
              <a:gd name="connsiteX3" fmla="*/ 632460 w 3221090"/>
              <a:gd name="connsiteY3" fmla="*/ 78740 h 1466850"/>
              <a:gd name="connsiteX4" fmla="*/ 986790 w 3221090"/>
              <a:gd name="connsiteY4" fmla="*/ 187960 h 1466850"/>
              <a:gd name="connsiteX5" fmla="*/ 1417320 w 3221090"/>
              <a:gd name="connsiteY5" fmla="*/ 389255 h 1466850"/>
              <a:gd name="connsiteX6" fmla="*/ 1855470 w 3221090"/>
              <a:gd name="connsiteY6" fmla="*/ 706755 h 1466850"/>
              <a:gd name="connsiteX7" fmla="*/ 2129790 w 3221090"/>
              <a:gd name="connsiteY7" fmla="*/ 934720 h 1466850"/>
              <a:gd name="connsiteX8" fmla="*/ 2407920 w 3221090"/>
              <a:gd name="connsiteY8" fmla="*/ 1160780 h 1466850"/>
              <a:gd name="connsiteX9" fmla="*/ 2747010 w 3221090"/>
              <a:gd name="connsiteY9" fmla="*/ 1374140 h 1466850"/>
              <a:gd name="connsiteX10" fmla="*/ 3063240 w 3221090"/>
              <a:gd name="connsiteY10" fmla="*/ 1466850 h 1466850"/>
              <a:gd name="connsiteX11" fmla="*/ 0 w 3221090"/>
              <a:gd name="connsiteY11" fmla="*/ 1463040 h 1466850"/>
              <a:gd name="connsiteX0" fmla="*/ 0 w 3329720"/>
              <a:gd name="connsiteY0" fmla="*/ 1463040 h 1466850"/>
              <a:gd name="connsiteX1" fmla="*/ 7620 w 3329720"/>
              <a:gd name="connsiteY1" fmla="*/ 0 h 1466850"/>
              <a:gd name="connsiteX2" fmla="*/ 354330 w 3329720"/>
              <a:gd name="connsiteY2" fmla="*/ 23495 h 1466850"/>
              <a:gd name="connsiteX3" fmla="*/ 632460 w 3329720"/>
              <a:gd name="connsiteY3" fmla="*/ 78740 h 1466850"/>
              <a:gd name="connsiteX4" fmla="*/ 986790 w 3329720"/>
              <a:gd name="connsiteY4" fmla="*/ 187960 h 1466850"/>
              <a:gd name="connsiteX5" fmla="*/ 1417320 w 3329720"/>
              <a:gd name="connsiteY5" fmla="*/ 389255 h 1466850"/>
              <a:gd name="connsiteX6" fmla="*/ 1855470 w 3329720"/>
              <a:gd name="connsiteY6" fmla="*/ 706755 h 1466850"/>
              <a:gd name="connsiteX7" fmla="*/ 2129790 w 3329720"/>
              <a:gd name="connsiteY7" fmla="*/ 934720 h 1466850"/>
              <a:gd name="connsiteX8" fmla="*/ 2407920 w 3329720"/>
              <a:gd name="connsiteY8" fmla="*/ 1160780 h 1466850"/>
              <a:gd name="connsiteX9" fmla="*/ 2747010 w 3329720"/>
              <a:gd name="connsiteY9" fmla="*/ 1374140 h 1466850"/>
              <a:gd name="connsiteX10" fmla="*/ 3185160 w 3329720"/>
              <a:gd name="connsiteY10" fmla="*/ 1466850 h 1466850"/>
              <a:gd name="connsiteX11" fmla="*/ 0 w 3329720"/>
              <a:gd name="connsiteY11" fmla="*/ 1463040 h 1466850"/>
              <a:gd name="connsiteX0" fmla="*/ 0 w 3185160"/>
              <a:gd name="connsiteY0" fmla="*/ 1463040 h 1466850"/>
              <a:gd name="connsiteX1" fmla="*/ 7620 w 3185160"/>
              <a:gd name="connsiteY1" fmla="*/ 0 h 1466850"/>
              <a:gd name="connsiteX2" fmla="*/ 354330 w 3185160"/>
              <a:gd name="connsiteY2" fmla="*/ 23495 h 1466850"/>
              <a:gd name="connsiteX3" fmla="*/ 632460 w 3185160"/>
              <a:gd name="connsiteY3" fmla="*/ 78740 h 1466850"/>
              <a:gd name="connsiteX4" fmla="*/ 986790 w 3185160"/>
              <a:gd name="connsiteY4" fmla="*/ 187960 h 1466850"/>
              <a:gd name="connsiteX5" fmla="*/ 1417320 w 3185160"/>
              <a:gd name="connsiteY5" fmla="*/ 389255 h 1466850"/>
              <a:gd name="connsiteX6" fmla="*/ 1855470 w 3185160"/>
              <a:gd name="connsiteY6" fmla="*/ 706755 h 1466850"/>
              <a:gd name="connsiteX7" fmla="*/ 2129790 w 3185160"/>
              <a:gd name="connsiteY7" fmla="*/ 934720 h 1466850"/>
              <a:gd name="connsiteX8" fmla="*/ 2407920 w 3185160"/>
              <a:gd name="connsiteY8" fmla="*/ 1160780 h 1466850"/>
              <a:gd name="connsiteX9" fmla="*/ 2747010 w 3185160"/>
              <a:gd name="connsiteY9" fmla="*/ 1374140 h 1466850"/>
              <a:gd name="connsiteX10" fmla="*/ 3185160 w 3185160"/>
              <a:gd name="connsiteY10" fmla="*/ 1466850 h 1466850"/>
              <a:gd name="connsiteX11" fmla="*/ 0 w 3185160"/>
              <a:gd name="connsiteY11" fmla="*/ 1463040 h 1466850"/>
              <a:gd name="connsiteX0" fmla="*/ 0 w 3185160"/>
              <a:gd name="connsiteY0" fmla="*/ 1463040 h 1466850"/>
              <a:gd name="connsiteX1" fmla="*/ 7620 w 3185160"/>
              <a:gd name="connsiteY1" fmla="*/ 0 h 1466850"/>
              <a:gd name="connsiteX2" fmla="*/ 354330 w 3185160"/>
              <a:gd name="connsiteY2" fmla="*/ 23495 h 1466850"/>
              <a:gd name="connsiteX3" fmla="*/ 632460 w 3185160"/>
              <a:gd name="connsiteY3" fmla="*/ 78740 h 1466850"/>
              <a:gd name="connsiteX4" fmla="*/ 986790 w 3185160"/>
              <a:gd name="connsiteY4" fmla="*/ 187960 h 1466850"/>
              <a:gd name="connsiteX5" fmla="*/ 1417320 w 3185160"/>
              <a:gd name="connsiteY5" fmla="*/ 389255 h 1466850"/>
              <a:gd name="connsiteX6" fmla="*/ 1855470 w 3185160"/>
              <a:gd name="connsiteY6" fmla="*/ 706755 h 1466850"/>
              <a:gd name="connsiteX7" fmla="*/ 2129790 w 3185160"/>
              <a:gd name="connsiteY7" fmla="*/ 934720 h 1466850"/>
              <a:gd name="connsiteX8" fmla="*/ 2407920 w 3185160"/>
              <a:gd name="connsiteY8" fmla="*/ 1160780 h 1466850"/>
              <a:gd name="connsiteX9" fmla="*/ 2747010 w 3185160"/>
              <a:gd name="connsiteY9" fmla="*/ 1374140 h 1466850"/>
              <a:gd name="connsiteX10" fmla="*/ 3185160 w 3185160"/>
              <a:gd name="connsiteY10" fmla="*/ 1466850 h 1466850"/>
              <a:gd name="connsiteX11" fmla="*/ 0 w 3185160"/>
              <a:gd name="connsiteY11" fmla="*/ 1463040 h 1466850"/>
              <a:gd name="connsiteX0" fmla="*/ 0 w 3185160"/>
              <a:gd name="connsiteY0" fmla="*/ 1463040 h 1466850"/>
              <a:gd name="connsiteX1" fmla="*/ 7620 w 3185160"/>
              <a:gd name="connsiteY1" fmla="*/ 0 h 1466850"/>
              <a:gd name="connsiteX2" fmla="*/ 354330 w 3185160"/>
              <a:gd name="connsiteY2" fmla="*/ 23495 h 1466850"/>
              <a:gd name="connsiteX3" fmla="*/ 632460 w 3185160"/>
              <a:gd name="connsiteY3" fmla="*/ 78740 h 1466850"/>
              <a:gd name="connsiteX4" fmla="*/ 986790 w 3185160"/>
              <a:gd name="connsiteY4" fmla="*/ 187960 h 1466850"/>
              <a:gd name="connsiteX5" fmla="*/ 1417320 w 3185160"/>
              <a:gd name="connsiteY5" fmla="*/ 389255 h 1466850"/>
              <a:gd name="connsiteX6" fmla="*/ 1855470 w 3185160"/>
              <a:gd name="connsiteY6" fmla="*/ 706755 h 1466850"/>
              <a:gd name="connsiteX7" fmla="*/ 2129790 w 3185160"/>
              <a:gd name="connsiteY7" fmla="*/ 934720 h 1466850"/>
              <a:gd name="connsiteX8" fmla="*/ 2407920 w 3185160"/>
              <a:gd name="connsiteY8" fmla="*/ 1160780 h 1466850"/>
              <a:gd name="connsiteX9" fmla="*/ 2747010 w 3185160"/>
              <a:gd name="connsiteY9" fmla="*/ 1374140 h 1466850"/>
              <a:gd name="connsiteX10" fmla="*/ 3185160 w 3185160"/>
              <a:gd name="connsiteY10" fmla="*/ 1466850 h 1466850"/>
              <a:gd name="connsiteX11" fmla="*/ 0 w 3185160"/>
              <a:gd name="connsiteY11" fmla="*/ 1463040 h 1466850"/>
              <a:gd name="connsiteX0" fmla="*/ 0 w 3185160"/>
              <a:gd name="connsiteY0" fmla="*/ 1463040 h 1466850"/>
              <a:gd name="connsiteX1" fmla="*/ 7620 w 3185160"/>
              <a:gd name="connsiteY1" fmla="*/ 0 h 1466850"/>
              <a:gd name="connsiteX2" fmla="*/ 354330 w 3185160"/>
              <a:gd name="connsiteY2" fmla="*/ 23495 h 1466850"/>
              <a:gd name="connsiteX3" fmla="*/ 632460 w 3185160"/>
              <a:gd name="connsiteY3" fmla="*/ 78740 h 1466850"/>
              <a:gd name="connsiteX4" fmla="*/ 986790 w 3185160"/>
              <a:gd name="connsiteY4" fmla="*/ 187960 h 1466850"/>
              <a:gd name="connsiteX5" fmla="*/ 1417320 w 3185160"/>
              <a:gd name="connsiteY5" fmla="*/ 389255 h 1466850"/>
              <a:gd name="connsiteX6" fmla="*/ 1855470 w 3185160"/>
              <a:gd name="connsiteY6" fmla="*/ 706755 h 1466850"/>
              <a:gd name="connsiteX7" fmla="*/ 2129790 w 3185160"/>
              <a:gd name="connsiteY7" fmla="*/ 925195 h 1466850"/>
              <a:gd name="connsiteX8" fmla="*/ 2407920 w 3185160"/>
              <a:gd name="connsiteY8" fmla="*/ 1160780 h 1466850"/>
              <a:gd name="connsiteX9" fmla="*/ 2747010 w 3185160"/>
              <a:gd name="connsiteY9" fmla="*/ 1374140 h 1466850"/>
              <a:gd name="connsiteX10" fmla="*/ 3185160 w 3185160"/>
              <a:gd name="connsiteY10" fmla="*/ 1466850 h 1466850"/>
              <a:gd name="connsiteX11" fmla="*/ 0 w 3185160"/>
              <a:gd name="connsiteY11" fmla="*/ 1463040 h 1466850"/>
              <a:gd name="connsiteX0" fmla="*/ 0 w 3185160"/>
              <a:gd name="connsiteY0" fmla="*/ 1463040 h 1466850"/>
              <a:gd name="connsiteX1" fmla="*/ 7620 w 3185160"/>
              <a:gd name="connsiteY1" fmla="*/ 0 h 1466850"/>
              <a:gd name="connsiteX2" fmla="*/ 354330 w 3185160"/>
              <a:gd name="connsiteY2" fmla="*/ 23495 h 1466850"/>
              <a:gd name="connsiteX3" fmla="*/ 632460 w 3185160"/>
              <a:gd name="connsiteY3" fmla="*/ 78740 h 1466850"/>
              <a:gd name="connsiteX4" fmla="*/ 986790 w 3185160"/>
              <a:gd name="connsiteY4" fmla="*/ 187960 h 1466850"/>
              <a:gd name="connsiteX5" fmla="*/ 1417320 w 3185160"/>
              <a:gd name="connsiteY5" fmla="*/ 389255 h 1466850"/>
              <a:gd name="connsiteX6" fmla="*/ 1855470 w 3185160"/>
              <a:gd name="connsiteY6" fmla="*/ 706755 h 1466850"/>
              <a:gd name="connsiteX7" fmla="*/ 2129790 w 3185160"/>
              <a:gd name="connsiteY7" fmla="*/ 925195 h 1466850"/>
              <a:gd name="connsiteX8" fmla="*/ 2407920 w 3185160"/>
              <a:gd name="connsiteY8" fmla="*/ 1160780 h 1466850"/>
              <a:gd name="connsiteX9" fmla="*/ 2747010 w 3185160"/>
              <a:gd name="connsiteY9" fmla="*/ 1374140 h 1466850"/>
              <a:gd name="connsiteX10" fmla="*/ 3185160 w 3185160"/>
              <a:gd name="connsiteY10" fmla="*/ 1466850 h 1466850"/>
              <a:gd name="connsiteX11" fmla="*/ 0 w 3185160"/>
              <a:gd name="connsiteY11" fmla="*/ 1463040 h 1466850"/>
              <a:gd name="connsiteX0" fmla="*/ 0 w 3185160"/>
              <a:gd name="connsiteY0" fmla="*/ 1463040 h 1466850"/>
              <a:gd name="connsiteX1" fmla="*/ 7620 w 3185160"/>
              <a:gd name="connsiteY1" fmla="*/ 0 h 1466850"/>
              <a:gd name="connsiteX2" fmla="*/ 354330 w 3185160"/>
              <a:gd name="connsiteY2" fmla="*/ 23495 h 1466850"/>
              <a:gd name="connsiteX3" fmla="*/ 986790 w 3185160"/>
              <a:gd name="connsiteY3" fmla="*/ 187960 h 1466850"/>
              <a:gd name="connsiteX4" fmla="*/ 1417320 w 3185160"/>
              <a:gd name="connsiteY4" fmla="*/ 389255 h 1466850"/>
              <a:gd name="connsiteX5" fmla="*/ 1855470 w 3185160"/>
              <a:gd name="connsiteY5" fmla="*/ 706755 h 1466850"/>
              <a:gd name="connsiteX6" fmla="*/ 2129790 w 3185160"/>
              <a:gd name="connsiteY6" fmla="*/ 925195 h 1466850"/>
              <a:gd name="connsiteX7" fmla="*/ 2407920 w 3185160"/>
              <a:gd name="connsiteY7" fmla="*/ 1160780 h 1466850"/>
              <a:gd name="connsiteX8" fmla="*/ 2747010 w 3185160"/>
              <a:gd name="connsiteY8" fmla="*/ 1374140 h 1466850"/>
              <a:gd name="connsiteX9" fmla="*/ 3185160 w 3185160"/>
              <a:gd name="connsiteY9" fmla="*/ 1466850 h 1466850"/>
              <a:gd name="connsiteX10" fmla="*/ 0 w 3185160"/>
              <a:gd name="connsiteY10" fmla="*/ 1463040 h 1466850"/>
              <a:gd name="connsiteX0" fmla="*/ 0 w 3185160"/>
              <a:gd name="connsiteY0" fmla="*/ 1463040 h 1466850"/>
              <a:gd name="connsiteX1" fmla="*/ 7620 w 3185160"/>
              <a:gd name="connsiteY1" fmla="*/ 0 h 1466850"/>
              <a:gd name="connsiteX2" fmla="*/ 354330 w 3185160"/>
              <a:gd name="connsiteY2" fmla="*/ 23495 h 1466850"/>
              <a:gd name="connsiteX3" fmla="*/ 922020 w 3185160"/>
              <a:gd name="connsiteY3" fmla="*/ 159385 h 1466850"/>
              <a:gd name="connsiteX4" fmla="*/ 1417320 w 3185160"/>
              <a:gd name="connsiteY4" fmla="*/ 389255 h 1466850"/>
              <a:gd name="connsiteX5" fmla="*/ 1855470 w 3185160"/>
              <a:gd name="connsiteY5" fmla="*/ 706755 h 1466850"/>
              <a:gd name="connsiteX6" fmla="*/ 2129790 w 3185160"/>
              <a:gd name="connsiteY6" fmla="*/ 925195 h 1466850"/>
              <a:gd name="connsiteX7" fmla="*/ 2407920 w 3185160"/>
              <a:gd name="connsiteY7" fmla="*/ 1160780 h 1466850"/>
              <a:gd name="connsiteX8" fmla="*/ 2747010 w 3185160"/>
              <a:gd name="connsiteY8" fmla="*/ 1374140 h 1466850"/>
              <a:gd name="connsiteX9" fmla="*/ 3185160 w 3185160"/>
              <a:gd name="connsiteY9" fmla="*/ 1466850 h 1466850"/>
              <a:gd name="connsiteX10" fmla="*/ 0 w 3185160"/>
              <a:gd name="connsiteY10" fmla="*/ 1463040 h 1466850"/>
              <a:gd name="connsiteX0" fmla="*/ 0 w 3185160"/>
              <a:gd name="connsiteY0" fmla="*/ 1463040 h 1466850"/>
              <a:gd name="connsiteX1" fmla="*/ 7620 w 3185160"/>
              <a:gd name="connsiteY1" fmla="*/ 0 h 1466850"/>
              <a:gd name="connsiteX2" fmla="*/ 354330 w 3185160"/>
              <a:gd name="connsiteY2" fmla="*/ 23495 h 1466850"/>
              <a:gd name="connsiteX3" fmla="*/ 922020 w 3185160"/>
              <a:gd name="connsiteY3" fmla="*/ 159385 h 1466850"/>
              <a:gd name="connsiteX4" fmla="*/ 1417320 w 3185160"/>
              <a:gd name="connsiteY4" fmla="*/ 389255 h 1466850"/>
              <a:gd name="connsiteX5" fmla="*/ 1855470 w 3185160"/>
              <a:gd name="connsiteY5" fmla="*/ 706755 h 1466850"/>
              <a:gd name="connsiteX6" fmla="*/ 2129790 w 3185160"/>
              <a:gd name="connsiteY6" fmla="*/ 925195 h 1466850"/>
              <a:gd name="connsiteX7" fmla="*/ 2407920 w 3185160"/>
              <a:gd name="connsiteY7" fmla="*/ 1160780 h 1466850"/>
              <a:gd name="connsiteX8" fmla="*/ 2747010 w 3185160"/>
              <a:gd name="connsiteY8" fmla="*/ 1374140 h 1466850"/>
              <a:gd name="connsiteX9" fmla="*/ 3185160 w 3185160"/>
              <a:gd name="connsiteY9" fmla="*/ 1466850 h 1466850"/>
              <a:gd name="connsiteX10" fmla="*/ 0 w 3185160"/>
              <a:gd name="connsiteY10" fmla="*/ 1463040 h 1466850"/>
              <a:gd name="connsiteX0" fmla="*/ 0 w 3185160"/>
              <a:gd name="connsiteY0" fmla="*/ 1463040 h 1466850"/>
              <a:gd name="connsiteX1" fmla="*/ 7620 w 3185160"/>
              <a:gd name="connsiteY1" fmla="*/ 0 h 1466850"/>
              <a:gd name="connsiteX2" fmla="*/ 354330 w 3185160"/>
              <a:gd name="connsiteY2" fmla="*/ 23495 h 1466850"/>
              <a:gd name="connsiteX3" fmla="*/ 922020 w 3185160"/>
              <a:gd name="connsiteY3" fmla="*/ 159385 h 1466850"/>
              <a:gd name="connsiteX4" fmla="*/ 1417320 w 3185160"/>
              <a:gd name="connsiteY4" fmla="*/ 389255 h 1466850"/>
              <a:gd name="connsiteX5" fmla="*/ 1855470 w 3185160"/>
              <a:gd name="connsiteY5" fmla="*/ 706755 h 1466850"/>
              <a:gd name="connsiteX6" fmla="*/ 2129790 w 3185160"/>
              <a:gd name="connsiteY6" fmla="*/ 925195 h 1466850"/>
              <a:gd name="connsiteX7" fmla="*/ 2407920 w 3185160"/>
              <a:gd name="connsiteY7" fmla="*/ 1160780 h 1466850"/>
              <a:gd name="connsiteX8" fmla="*/ 2747010 w 3185160"/>
              <a:gd name="connsiteY8" fmla="*/ 1374140 h 1466850"/>
              <a:gd name="connsiteX9" fmla="*/ 3185160 w 3185160"/>
              <a:gd name="connsiteY9" fmla="*/ 1466850 h 1466850"/>
              <a:gd name="connsiteX10" fmla="*/ 0 w 3185160"/>
              <a:gd name="connsiteY10" fmla="*/ 1463040 h 1466850"/>
              <a:gd name="connsiteX0" fmla="*/ 0 w 3185160"/>
              <a:gd name="connsiteY0" fmla="*/ 1463040 h 1466850"/>
              <a:gd name="connsiteX1" fmla="*/ 7620 w 3185160"/>
              <a:gd name="connsiteY1" fmla="*/ 0 h 1466850"/>
              <a:gd name="connsiteX2" fmla="*/ 354330 w 3185160"/>
              <a:gd name="connsiteY2" fmla="*/ 23495 h 1466850"/>
              <a:gd name="connsiteX3" fmla="*/ 922020 w 3185160"/>
              <a:gd name="connsiteY3" fmla="*/ 159385 h 1466850"/>
              <a:gd name="connsiteX4" fmla="*/ 1417320 w 3185160"/>
              <a:gd name="connsiteY4" fmla="*/ 389255 h 1466850"/>
              <a:gd name="connsiteX5" fmla="*/ 1863090 w 3185160"/>
              <a:gd name="connsiteY5" fmla="*/ 697230 h 1466850"/>
              <a:gd name="connsiteX6" fmla="*/ 2129790 w 3185160"/>
              <a:gd name="connsiteY6" fmla="*/ 925195 h 1466850"/>
              <a:gd name="connsiteX7" fmla="*/ 2407920 w 3185160"/>
              <a:gd name="connsiteY7" fmla="*/ 1160780 h 1466850"/>
              <a:gd name="connsiteX8" fmla="*/ 2747010 w 3185160"/>
              <a:gd name="connsiteY8" fmla="*/ 1374140 h 1466850"/>
              <a:gd name="connsiteX9" fmla="*/ 3185160 w 3185160"/>
              <a:gd name="connsiteY9" fmla="*/ 1466850 h 1466850"/>
              <a:gd name="connsiteX10" fmla="*/ 0 w 3185160"/>
              <a:gd name="connsiteY10" fmla="*/ 1463040 h 1466850"/>
              <a:gd name="connsiteX0" fmla="*/ 0 w 3185160"/>
              <a:gd name="connsiteY0" fmla="*/ 1463040 h 1466850"/>
              <a:gd name="connsiteX1" fmla="*/ 7620 w 3185160"/>
              <a:gd name="connsiteY1" fmla="*/ 0 h 1466850"/>
              <a:gd name="connsiteX2" fmla="*/ 354330 w 3185160"/>
              <a:gd name="connsiteY2" fmla="*/ 23495 h 1466850"/>
              <a:gd name="connsiteX3" fmla="*/ 922020 w 3185160"/>
              <a:gd name="connsiteY3" fmla="*/ 159385 h 1466850"/>
              <a:gd name="connsiteX4" fmla="*/ 1417320 w 3185160"/>
              <a:gd name="connsiteY4" fmla="*/ 389255 h 1466850"/>
              <a:gd name="connsiteX5" fmla="*/ 1863090 w 3185160"/>
              <a:gd name="connsiteY5" fmla="*/ 697230 h 1466850"/>
              <a:gd name="connsiteX6" fmla="*/ 2129790 w 3185160"/>
              <a:gd name="connsiteY6" fmla="*/ 925195 h 1466850"/>
              <a:gd name="connsiteX7" fmla="*/ 2407920 w 3185160"/>
              <a:gd name="connsiteY7" fmla="*/ 1160780 h 1466850"/>
              <a:gd name="connsiteX8" fmla="*/ 2747010 w 3185160"/>
              <a:gd name="connsiteY8" fmla="*/ 1374140 h 1466850"/>
              <a:gd name="connsiteX9" fmla="*/ 3185160 w 3185160"/>
              <a:gd name="connsiteY9" fmla="*/ 1466850 h 1466850"/>
              <a:gd name="connsiteX10" fmla="*/ 0 w 3185160"/>
              <a:gd name="connsiteY10" fmla="*/ 1463040 h 1466850"/>
              <a:gd name="connsiteX0" fmla="*/ 0 w 3185160"/>
              <a:gd name="connsiteY0" fmla="*/ 1463040 h 1466850"/>
              <a:gd name="connsiteX1" fmla="*/ 7620 w 3185160"/>
              <a:gd name="connsiteY1" fmla="*/ 0 h 1466850"/>
              <a:gd name="connsiteX2" fmla="*/ 354330 w 3185160"/>
              <a:gd name="connsiteY2" fmla="*/ 23495 h 1466850"/>
              <a:gd name="connsiteX3" fmla="*/ 922020 w 3185160"/>
              <a:gd name="connsiteY3" fmla="*/ 159385 h 1466850"/>
              <a:gd name="connsiteX4" fmla="*/ 1417320 w 3185160"/>
              <a:gd name="connsiteY4" fmla="*/ 389255 h 1466850"/>
              <a:gd name="connsiteX5" fmla="*/ 1863090 w 3185160"/>
              <a:gd name="connsiteY5" fmla="*/ 697230 h 1466850"/>
              <a:gd name="connsiteX6" fmla="*/ 2129790 w 3185160"/>
              <a:gd name="connsiteY6" fmla="*/ 925195 h 1466850"/>
              <a:gd name="connsiteX7" fmla="*/ 2407920 w 3185160"/>
              <a:gd name="connsiteY7" fmla="*/ 1160780 h 1466850"/>
              <a:gd name="connsiteX8" fmla="*/ 2747010 w 3185160"/>
              <a:gd name="connsiteY8" fmla="*/ 1374140 h 1466850"/>
              <a:gd name="connsiteX9" fmla="*/ 3185160 w 3185160"/>
              <a:gd name="connsiteY9" fmla="*/ 1466850 h 1466850"/>
              <a:gd name="connsiteX10" fmla="*/ 0 w 3185160"/>
              <a:gd name="connsiteY10" fmla="*/ 1463040 h 1466850"/>
              <a:gd name="connsiteX0" fmla="*/ 0 w 3185160"/>
              <a:gd name="connsiteY0" fmla="*/ 1463040 h 1466850"/>
              <a:gd name="connsiteX1" fmla="*/ 7620 w 3185160"/>
              <a:gd name="connsiteY1" fmla="*/ 0 h 1466850"/>
              <a:gd name="connsiteX2" fmla="*/ 354330 w 3185160"/>
              <a:gd name="connsiteY2" fmla="*/ 23495 h 1466850"/>
              <a:gd name="connsiteX3" fmla="*/ 922020 w 3185160"/>
              <a:gd name="connsiteY3" fmla="*/ 159385 h 1466850"/>
              <a:gd name="connsiteX4" fmla="*/ 1417320 w 3185160"/>
              <a:gd name="connsiteY4" fmla="*/ 389255 h 1466850"/>
              <a:gd name="connsiteX5" fmla="*/ 1863090 w 3185160"/>
              <a:gd name="connsiteY5" fmla="*/ 697230 h 1466850"/>
              <a:gd name="connsiteX6" fmla="*/ 2129790 w 3185160"/>
              <a:gd name="connsiteY6" fmla="*/ 925195 h 1466850"/>
              <a:gd name="connsiteX7" fmla="*/ 2407920 w 3185160"/>
              <a:gd name="connsiteY7" fmla="*/ 1160780 h 1466850"/>
              <a:gd name="connsiteX8" fmla="*/ 2747010 w 3185160"/>
              <a:gd name="connsiteY8" fmla="*/ 1374140 h 1466850"/>
              <a:gd name="connsiteX9" fmla="*/ 3185160 w 3185160"/>
              <a:gd name="connsiteY9" fmla="*/ 1466850 h 1466850"/>
              <a:gd name="connsiteX10" fmla="*/ 0 w 3185160"/>
              <a:gd name="connsiteY10" fmla="*/ 146304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185160" h="1466850">
                <a:moveTo>
                  <a:pt x="0" y="1463040"/>
                </a:moveTo>
                <a:lnTo>
                  <a:pt x="7620" y="0"/>
                </a:lnTo>
                <a:cubicBezTo>
                  <a:pt x="127635" y="635"/>
                  <a:pt x="190500" y="-3069"/>
                  <a:pt x="354330" y="23495"/>
                </a:cubicBezTo>
                <a:cubicBezTo>
                  <a:pt x="518160" y="50059"/>
                  <a:pt x="699135" y="85725"/>
                  <a:pt x="922020" y="159385"/>
                </a:cubicBezTo>
                <a:cubicBezTo>
                  <a:pt x="1144905" y="233045"/>
                  <a:pt x="1260475" y="299614"/>
                  <a:pt x="1417320" y="389255"/>
                </a:cubicBezTo>
                <a:cubicBezTo>
                  <a:pt x="1574165" y="478896"/>
                  <a:pt x="1748155" y="607907"/>
                  <a:pt x="1863090" y="697230"/>
                </a:cubicBezTo>
                <a:cubicBezTo>
                  <a:pt x="1978025" y="786553"/>
                  <a:pt x="2038985" y="847937"/>
                  <a:pt x="2129790" y="925195"/>
                </a:cubicBezTo>
                <a:cubicBezTo>
                  <a:pt x="2220595" y="1002453"/>
                  <a:pt x="2305050" y="1085956"/>
                  <a:pt x="2407920" y="1160780"/>
                </a:cubicBezTo>
                <a:cubicBezTo>
                  <a:pt x="2510790" y="1235604"/>
                  <a:pt x="2613660" y="1316778"/>
                  <a:pt x="2747010" y="1374140"/>
                </a:cubicBezTo>
                <a:cubicBezTo>
                  <a:pt x="2880360" y="1431502"/>
                  <a:pt x="2927350" y="1431925"/>
                  <a:pt x="3185160" y="1466850"/>
                </a:cubicBezTo>
                <a:lnTo>
                  <a:pt x="0" y="1463040"/>
                </a:lnTo>
                <a:close/>
              </a:path>
            </a:pathLst>
          </a:custGeom>
          <a:solidFill>
            <a:srgbClr val="F041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5A5A5A"/>
              </a:solidFill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1084060" y="1802230"/>
            <a:ext cx="3211830" cy="2725422"/>
          </a:xfrm>
          <a:custGeom>
            <a:avLst/>
            <a:gdLst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567257 h 1571067"/>
              <a:gd name="connsiteX1" fmla="*/ 7620 w 3063240"/>
              <a:gd name="connsiteY1" fmla="*/ 104217 h 1571067"/>
              <a:gd name="connsiteX2" fmla="*/ 308610 w 3063240"/>
              <a:gd name="connsiteY2" fmla="*/ 127077 h 1571067"/>
              <a:gd name="connsiteX3" fmla="*/ 594360 w 3063240"/>
              <a:gd name="connsiteY3" fmla="*/ 195657 h 1571067"/>
              <a:gd name="connsiteX4" fmla="*/ 937260 w 3063240"/>
              <a:gd name="connsiteY4" fmla="*/ 344247 h 1571067"/>
              <a:gd name="connsiteX5" fmla="*/ 1337310 w 3063240"/>
              <a:gd name="connsiteY5" fmla="*/ 553797 h 1571067"/>
              <a:gd name="connsiteX6" fmla="*/ 1760220 w 3063240"/>
              <a:gd name="connsiteY6" fmla="*/ 877647 h 1571067"/>
              <a:gd name="connsiteX7" fmla="*/ 2110740 w 3063240"/>
              <a:gd name="connsiteY7" fmla="*/ 1174827 h 1571067"/>
              <a:gd name="connsiteX8" fmla="*/ 2247900 w 3063240"/>
              <a:gd name="connsiteY8" fmla="*/ 1296747 h 1571067"/>
              <a:gd name="connsiteX9" fmla="*/ 2468880 w 3063240"/>
              <a:gd name="connsiteY9" fmla="*/ 1430097 h 1571067"/>
              <a:gd name="connsiteX10" fmla="*/ 2750820 w 3063240"/>
              <a:gd name="connsiteY10" fmla="*/ 1529157 h 1571067"/>
              <a:gd name="connsiteX11" fmla="*/ 3063240 w 3063240"/>
              <a:gd name="connsiteY11" fmla="*/ 1571067 h 1571067"/>
              <a:gd name="connsiteX12" fmla="*/ 0 w 3063240"/>
              <a:gd name="connsiteY12" fmla="*/ 1567257 h 1571067"/>
              <a:gd name="connsiteX0" fmla="*/ 0 w 3063240"/>
              <a:gd name="connsiteY0" fmla="*/ 1568070 h 1571880"/>
              <a:gd name="connsiteX1" fmla="*/ 7620 w 3063240"/>
              <a:gd name="connsiteY1" fmla="*/ 105030 h 1571880"/>
              <a:gd name="connsiteX2" fmla="*/ 308610 w 3063240"/>
              <a:gd name="connsiteY2" fmla="*/ 127890 h 1571880"/>
              <a:gd name="connsiteX3" fmla="*/ 594360 w 3063240"/>
              <a:gd name="connsiteY3" fmla="*/ 196470 h 1571880"/>
              <a:gd name="connsiteX4" fmla="*/ 937260 w 3063240"/>
              <a:gd name="connsiteY4" fmla="*/ 345060 h 1571880"/>
              <a:gd name="connsiteX5" fmla="*/ 1337310 w 3063240"/>
              <a:gd name="connsiteY5" fmla="*/ 554610 h 1571880"/>
              <a:gd name="connsiteX6" fmla="*/ 1760220 w 3063240"/>
              <a:gd name="connsiteY6" fmla="*/ 878460 h 1571880"/>
              <a:gd name="connsiteX7" fmla="*/ 2110740 w 3063240"/>
              <a:gd name="connsiteY7" fmla="*/ 1175640 h 1571880"/>
              <a:gd name="connsiteX8" fmla="*/ 2247900 w 3063240"/>
              <a:gd name="connsiteY8" fmla="*/ 1297560 h 1571880"/>
              <a:gd name="connsiteX9" fmla="*/ 2468880 w 3063240"/>
              <a:gd name="connsiteY9" fmla="*/ 1430910 h 1571880"/>
              <a:gd name="connsiteX10" fmla="*/ 2750820 w 3063240"/>
              <a:gd name="connsiteY10" fmla="*/ 1529970 h 1571880"/>
              <a:gd name="connsiteX11" fmla="*/ 3063240 w 3063240"/>
              <a:gd name="connsiteY11" fmla="*/ 1571880 h 1571880"/>
              <a:gd name="connsiteX12" fmla="*/ 0 w 3063240"/>
              <a:gd name="connsiteY12" fmla="*/ 1568070 h 157188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08610 w 3221060"/>
              <a:gd name="connsiteY2" fmla="*/ 22860 h 1466850"/>
              <a:gd name="connsiteX3" fmla="*/ 594360 w 3221060"/>
              <a:gd name="connsiteY3" fmla="*/ 91440 h 1466850"/>
              <a:gd name="connsiteX4" fmla="*/ 937260 w 3221060"/>
              <a:gd name="connsiteY4" fmla="*/ 24003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110740 w 3221060"/>
              <a:gd name="connsiteY7" fmla="*/ 107061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08610 w 3221060"/>
              <a:gd name="connsiteY2" fmla="*/ 2286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110740 w 3221060"/>
              <a:gd name="connsiteY7" fmla="*/ 107061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08610 w 3221060"/>
              <a:gd name="connsiteY2" fmla="*/ 2286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12420 w 3221060"/>
              <a:gd name="connsiteY2" fmla="*/ 1905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12420 w 3221060"/>
              <a:gd name="connsiteY2" fmla="*/ 1905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570 h 1467380"/>
              <a:gd name="connsiteX1" fmla="*/ 7620 w 3221060"/>
              <a:gd name="connsiteY1" fmla="*/ 530 h 1467380"/>
              <a:gd name="connsiteX2" fmla="*/ 312420 w 3221060"/>
              <a:gd name="connsiteY2" fmla="*/ 19580 h 1467380"/>
              <a:gd name="connsiteX3" fmla="*/ 594360 w 3221060"/>
              <a:gd name="connsiteY3" fmla="*/ 91970 h 1467380"/>
              <a:gd name="connsiteX4" fmla="*/ 937260 w 3221060"/>
              <a:gd name="connsiteY4" fmla="*/ 232940 h 1467380"/>
              <a:gd name="connsiteX5" fmla="*/ 1337310 w 3221060"/>
              <a:gd name="connsiteY5" fmla="*/ 450110 h 1467380"/>
              <a:gd name="connsiteX6" fmla="*/ 1760220 w 3221060"/>
              <a:gd name="connsiteY6" fmla="*/ 773960 h 1467380"/>
              <a:gd name="connsiteX7" fmla="*/ 2042160 w 3221060"/>
              <a:gd name="connsiteY7" fmla="*/ 1017800 h 1467380"/>
              <a:gd name="connsiteX8" fmla="*/ 2247900 w 3221060"/>
              <a:gd name="connsiteY8" fmla="*/ 1193060 h 1467380"/>
              <a:gd name="connsiteX9" fmla="*/ 2468880 w 3221060"/>
              <a:gd name="connsiteY9" fmla="*/ 1326410 h 1467380"/>
              <a:gd name="connsiteX10" fmla="*/ 2750820 w 3221060"/>
              <a:gd name="connsiteY10" fmla="*/ 1425470 h 1467380"/>
              <a:gd name="connsiteX11" fmla="*/ 3063240 w 3221060"/>
              <a:gd name="connsiteY11" fmla="*/ 1467380 h 1467380"/>
              <a:gd name="connsiteX12" fmla="*/ 0 w 3221060"/>
              <a:gd name="connsiteY12" fmla="*/ 1463570 h 146738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54330 w 3221060"/>
              <a:gd name="connsiteY2" fmla="*/ 2667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54330 w 3221060"/>
              <a:gd name="connsiteY2" fmla="*/ 2667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54330 w 3221060"/>
              <a:gd name="connsiteY2" fmla="*/ 2667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682"/>
              <a:gd name="connsiteY0" fmla="*/ 1463040 h 1466850"/>
              <a:gd name="connsiteX1" fmla="*/ 7620 w 3221682"/>
              <a:gd name="connsiteY1" fmla="*/ 0 h 1466850"/>
              <a:gd name="connsiteX2" fmla="*/ 354330 w 3221682"/>
              <a:gd name="connsiteY2" fmla="*/ 26670 h 1466850"/>
              <a:gd name="connsiteX3" fmla="*/ 594360 w 3221682"/>
              <a:gd name="connsiteY3" fmla="*/ 91440 h 1466850"/>
              <a:gd name="connsiteX4" fmla="*/ 937260 w 3221682"/>
              <a:gd name="connsiteY4" fmla="*/ 232410 h 1466850"/>
              <a:gd name="connsiteX5" fmla="*/ 1337310 w 3221682"/>
              <a:gd name="connsiteY5" fmla="*/ 449580 h 1466850"/>
              <a:gd name="connsiteX6" fmla="*/ 1760220 w 3221682"/>
              <a:gd name="connsiteY6" fmla="*/ 773430 h 1466850"/>
              <a:gd name="connsiteX7" fmla="*/ 2042160 w 3221682"/>
              <a:gd name="connsiteY7" fmla="*/ 1017270 h 1466850"/>
              <a:gd name="connsiteX8" fmla="*/ 2247900 w 3221682"/>
              <a:gd name="connsiteY8" fmla="*/ 1192530 h 1466850"/>
              <a:gd name="connsiteX9" fmla="*/ 2472690 w 3221682"/>
              <a:gd name="connsiteY9" fmla="*/ 1333500 h 1466850"/>
              <a:gd name="connsiteX10" fmla="*/ 2750820 w 3221682"/>
              <a:gd name="connsiteY10" fmla="*/ 1424940 h 1466850"/>
              <a:gd name="connsiteX11" fmla="*/ 3063240 w 3221682"/>
              <a:gd name="connsiteY11" fmla="*/ 1466850 h 1466850"/>
              <a:gd name="connsiteX12" fmla="*/ 0 w 3221682"/>
              <a:gd name="connsiteY12" fmla="*/ 1463040 h 1466850"/>
              <a:gd name="connsiteX0" fmla="*/ 0 w 3221682"/>
              <a:gd name="connsiteY0" fmla="*/ 1463040 h 1466850"/>
              <a:gd name="connsiteX1" fmla="*/ 7620 w 3221682"/>
              <a:gd name="connsiteY1" fmla="*/ 0 h 1466850"/>
              <a:gd name="connsiteX2" fmla="*/ 354330 w 3221682"/>
              <a:gd name="connsiteY2" fmla="*/ 26670 h 1466850"/>
              <a:gd name="connsiteX3" fmla="*/ 594360 w 3221682"/>
              <a:gd name="connsiteY3" fmla="*/ 91440 h 1466850"/>
              <a:gd name="connsiteX4" fmla="*/ 937260 w 3221682"/>
              <a:gd name="connsiteY4" fmla="*/ 232410 h 1466850"/>
              <a:gd name="connsiteX5" fmla="*/ 1337310 w 3221682"/>
              <a:gd name="connsiteY5" fmla="*/ 449580 h 1466850"/>
              <a:gd name="connsiteX6" fmla="*/ 1760220 w 3221682"/>
              <a:gd name="connsiteY6" fmla="*/ 773430 h 1466850"/>
              <a:gd name="connsiteX7" fmla="*/ 2042160 w 3221682"/>
              <a:gd name="connsiteY7" fmla="*/ 1017270 h 1466850"/>
              <a:gd name="connsiteX8" fmla="*/ 2247900 w 3221682"/>
              <a:gd name="connsiteY8" fmla="*/ 1192530 h 1466850"/>
              <a:gd name="connsiteX9" fmla="*/ 2472690 w 3221682"/>
              <a:gd name="connsiteY9" fmla="*/ 1333500 h 1466850"/>
              <a:gd name="connsiteX10" fmla="*/ 2750820 w 3221682"/>
              <a:gd name="connsiteY10" fmla="*/ 1424940 h 1466850"/>
              <a:gd name="connsiteX11" fmla="*/ 3063240 w 3221682"/>
              <a:gd name="connsiteY11" fmla="*/ 1466850 h 1466850"/>
              <a:gd name="connsiteX12" fmla="*/ 0 w 3221682"/>
              <a:gd name="connsiteY12" fmla="*/ 1463040 h 1466850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54330 w 3221682"/>
              <a:gd name="connsiteY2" fmla="*/ 16446 h 1456626"/>
              <a:gd name="connsiteX3" fmla="*/ 594360 w 3221682"/>
              <a:gd name="connsiteY3" fmla="*/ 81216 h 1456626"/>
              <a:gd name="connsiteX4" fmla="*/ 937260 w 3221682"/>
              <a:gd name="connsiteY4" fmla="*/ 222186 h 1456626"/>
              <a:gd name="connsiteX5" fmla="*/ 1337310 w 3221682"/>
              <a:gd name="connsiteY5" fmla="*/ 439356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94360 w 3221682"/>
              <a:gd name="connsiteY3" fmla="*/ 81216 h 1456626"/>
              <a:gd name="connsiteX4" fmla="*/ 937260 w 3221682"/>
              <a:gd name="connsiteY4" fmla="*/ 222186 h 1456626"/>
              <a:gd name="connsiteX5" fmla="*/ 1337310 w 3221682"/>
              <a:gd name="connsiteY5" fmla="*/ 439356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37260 w 3221682"/>
              <a:gd name="connsiteY4" fmla="*/ 222186 h 1456626"/>
              <a:gd name="connsiteX5" fmla="*/ 1337310 w 3221682"/>
              <a:gd name="connsiteY5" fmla="*/ 439356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37260 w 3221682"/>
              <a:gd name="connsiteY4" fmla="*/ 222186 h 1456626"/>
              <a:gd name="connsiteX5" fmla="*/ 1337310 w 3221682"/>
              <a:gd name="connsiteY5" fmla="*/ 439356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14400 w 3221682"/>
              <a:gd name="connsiteY4" fmla="*/ 277397 h 1456626"/>
              <a:gd name="connsiteX5" fmla="*/ 1337310 w 3221682"/>
              <a:gd name="connsiteY5" fmla="*/ 439356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14400 w 3221682"/>
              <a:gd name="connsiteY4" fmla="*/ 277397 h 1456626"/>
              <a:gd name="connsiteX5" fmla="*/ 1337310 w 3221682"/>
              <a:gd name="connsiteY5" fmla="*/ 439356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14400 w 3221682"/>
              <a:gd name="connsiteY4" fmla="*/ 277397 h 1456626"/>
              <a:gd name="connsiteX5" fmla="*/ 1337310 w 3221682"/>
              <a:gd name="connsiteY5" fmla="*/ 439356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14400 w 3221682"/>
              <a:gd name="connsiteY4" fmla="*/ 277397 h 1456626"/>
              <a:gd name="connsiteX5" fmla="*/ 1337310 w 3221682"/>
              <a:gd name="connsiteY5" fmla="*/ 439356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14400 w 3221682"/>
              <a:gd name="connsiteY4" fmla="*/ 277397 h 1456626"/>
              <a:gd name="connsiteX5" fmla="*/ 1299210 w 3221682"/>
              <a:gd name="connsiteY5" fmla="*/ 504792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14400 w 3221682"/>
              <a:gd name="connsiteY4" fmla="*/ 277397 h 1456626"/>
              <a:gd name="connsiteX5" fmla="*/ 1299210 w 3221682"/>
              <a:gd name="connsiteY5" fmla="*/ 504792 h 1456626"/>
              <a:gd name="connsiteX6" fmla="*/ 1760220 w 3221682"/>
              <a:gd name="connsiteY6" fmla="*/ 763206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14400 w 3221682"/>
              <a:gd name="connsiteY4" fmla="*/ 277397 h 1456626"/>
              <a:gd name="connsiteX5" fmla="*/ 1299210 w 3221682"/>
              <a:gd name="connsiteY5" fmla="*/ 504792 h 1456626"/>
              <a:gd name="connsiteX6" fmla="*/ 1695450 w 3221682"/>
              <a:gd name="connsiteY6" fmla="*/ 800013 h 1456626"/>
              <a:gd name="connsiteX7" fmla="*/ 2042160 w 3221682"/>
              <a:gd name="connsiteY7" fmla="*/ 1007046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14400 w 3221682"/>
              <a:gd name="connsiteY4" fmla="*/ 277397 h 1456626"/>
              <a:gd name="connsiteX5" fmla="*/ 1299210 w 3221682"/>
              <a:gd name="connsiteY5" fmla="*/ 504792 h 1456626"/>
              <a:gd name="connsiteX6" fmla="*/ 1695450 w 3221682"/>
              <a:gd name="connsiteY6" fmla="*/ 800013 h 1456626"/>
              <a:gd name="connsiteX7" fmla="*/ 2011680 w 3221682"/>
              <a:gd name="connsiteY7" fmla="*/ 1027495 h 1456626"/>
              <a:gd name="connsiteX8" fmla="*/ 2247900 w 3221682"/>
              <a:gd name="connsiteY8" fmla="*/ 1182306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1682"/>
              <a:gd name="connsiteY0" fmla="*/ 1452816 h 1456626"/>
              <a:gd name="connsiteX1" fmla="*/ 7620 w 3221682"/>
              <a:gd name="connsiteY1" fmla="*/ 0 h 1456626"/>
              <a:gd name="connsiteX2" fmla="*/ 361950 w 3221682"/>
              <a:gd name="connsiteY2" fmla="*/ 63478 h 1456626"/>
              <a:gd name="connsiteX3" fmla="*/ 579120 w 3221682"/>
              <a:gd name="connsiteY3" fmla="*/ 130293 h 1456626"/>
              <a:gd name="connsiteX4" fmla="*/ 914400 w 3221682"/>
              <a:gd name="connsiteY4" fmla="*/ 277397 h 1456626"/>
              <a:gd name="connsiteX5" fmla="*/ 1299210 w 3221682"/>
              <a:gd name="connsiteY5" fmla="*/ 504792 h 1456626"/>
              <a:gd name="connsiteX6" fmla="*/ 1695450 w 3221682"/>
              <a:gd name="connsiteY6" fmla="*/ 800013 h 1456626"/>
              <a:gd name="connsiteX7" fmla="*/ 2011680 w 3221682"/>
              <a:gd name="connsiteY7" fmla="*/ 1027495 h 1456626"/>
              <a:gd name="connsiteX8" fmla="*/ 2251710 w 3221682"/>
              <a:gd name="connsiteY8" fmla="*/ 1188441 h 1456626"/>
              <a:gd name="connsiteX9" fmla="*/ 2472690 w 3221682"/>
              <a:gd name="connsiteY9" fmla="*/ 1323276 h 1456626"/>
              <a:gd name="connsiteX10" fmla="*/ 2750820 w 3221682"/>
              <a:gd name="connsiteY10" fmla="*/ 1414716 h 1456626"/>
              <a:gd name="connsiteX11" fmla="*/ 3063240 w 3221682"/>
              <a:gd name="connsiteY11" fmla="*/ 1456626 h 1456626"/>
              <a:gd name="connsiteX12" fmla="*/ 0 w 3221682"/>
              <a:gd name="connsiteY12" fmla="*/ 1452816 h 1456626"/>
              <a:gd name="connsiteX0" fmla="*/ 0 w 3220707"/>
              <a:gd name="connsiteY0" fmla="*/ 1452816 h 1456626"/>
              <a:gd name="connsiteX1" fmla="*/ 7620 w 3220707"/>
              <a:gd name="connsiteY1" fmla="*/ 0 h 1456626"/>
              <a:gd name="connsiteX2" fmla="*/ 361950 w 3220707"/>
              <a:gd name="connsiteY2" fmla="*/ 63478 h 1456626"/>
              <a:gd name="connsiteX3" fmla="*/ 579120 w 3220707"/>
              <a:gd name="connsiteY3" fmla="*/ 130293 h 1456626"/>
              <a:gd name="connsiteX4" fmla="*/ 914400 w 3220707"/>
              <a:gd name="connsiteY4" fmla="*/ 277397 h 1456626"/>
              <a:gd name="connsiteX5" fmla="*/ 1299210 w 3220707"/>
              <a:gd name="connsiteY5" fmla="*/ 504792 h 1456626"/>
              <a:gd name="connsiteX6" fmla="*/ 1695450 w 3220707"/>
              <a:gd name="connsiteY6" fmla="*/ 800013 h 1456626"/>
              <a:gd name="connsiteX7" fmla="*/ 2011680 w 3220707"/>
              <a:gd name="connsiteY7" fmla="*/ 1027495 h 1456626"/>
              <a:gd name="connsiteX8" fmla="*/ 2251710 w 3220707"/>
              <a:gd name="connsiteY8" fmla="*/ 1188441 h 1456626"/>
              <a:gd name="connsiteX9" fmla="*/ 2514600 w 3220707"/>
              <a:gd name="connsiteY9" fmla="*/ 1321231 h 1456626"/>
              <a:gd name="connsiteX10" fmla="*/ 2750820 w 3220707"/>
              <a:gd name="connsiteY10" fmla="*/ 1414716 h 1456626"/>
              <a:gd name="connsiteX11" fmla="*/ 3063240 w 3220707"/>
              <a:gd name="connsiteY11" fmla="*/ 1456626 h 1456626"/>
              <a:gd name="connsiteX12" fmla="*/ 0 w 3220707"/>
              <a:gd name="connsiteY12" fmla="*/ 1452816 h 1456626"/>
              <a:gd name="connsiteX0" fmla="*/ 0 w 3225547"/>
              <a:gd name="connsiteY0" fmla="*/ 1452816 h 1456626"/>
              <a:gd name="connsiteX1" fmla="*/ 7620 w 3225547"/>
              <a:gd name="connsiteY1" fmla="*/ 0 h 1456626"/>
              <a:gd name="connsiteX2" fmla="*/ 361950 w 3225547"/>
              <a:gd name="connsiteY2" fmla="*/ 63478 h 1456626"/>
              <a:gd name="connsiteX3" fmla="*/ 579120 w 3225547"/>
              <a:gd name="connsiteY3" fmla="*/ 130293 h 1456626"/>
              <a:gd name="connsiteX4" fmla="*/ 914400 w 3225547"/>
              <a:gd name="connsiteY4" fmla="*/ 277397 h 1456626"/>
              <a:gd name="connsiteX5" fmla="*/ 1299210 w 3225547"/>
              <a:gd name="connsiteY5" fmla="*/ 504792 h 1456626"/>
              <a:gd name="connsiteX6" fmla="*/ 1695450 w 3225547"/>
              <a:gd name="connsiteY6" fmla="*/ 800013 h 1456626"/>
              <a:gd name="connsiteX7" fmla="*/ 2011680 w 3225547"/>
              <a:gd name="connsiteY7" fmla="*/ 1027495 h 1456626"/>
              <a:gd name="connsiteX8" fmla="*/ 2251710 w 3225547"/>
              <a:gd name="connsiteY8" fmla="*/ 1188441 h 1456626"/>
              <a:gd name="connsiteX9" fmla="*/ 2514600 w 3225547"/>
              <a:gd name="connsiteY9" fmla="*/ 1321231 h 1456626"/>
              <a:gd name="connsiteX10" fmla="*/ 2781300 w 3225547"/>
              <a:gd name="connsiteY10" fmla="*/ 1402447 h 1456626"/>
              <a:gd name="connsiteX11" fmla="*/ 3063240 w 3225547"/>
              <a:gd name="connsiteY11" fmla="*/ 1456626 h 1456626"/>
              <a:gd name="connsiteX12" fmla="*/ 0 w 3225547"/>
              <a:gd name="connsiteY12" fmla="*/ 1452816 h 1456626"/>
              <a:gd name="connsiteX0" fmla="*/ 0 w 3321997"/>
              <a:gd name="connsiteY0" fmla="*/ 1452816 h 1458671"/>
              <a:gd name="connsiteX1" fmla="*/ 7620 w 3321997"/>
              <a:gd name="connsiteY1" fmla="*/ 0 h 1458671"/>
              <a:gd name="connsiteX2" fmla="*/ 361950 w 3321997"/>
              <a:gd name="connsiteY2" fmla="*/ 63478 h 1458671"/>
              <a:gd name="connsiteX3" fmla="*/ 579120 w 3321997"/>
              <a:gd name="connsiteY3" fmla="*/ 130293 h 1458671"/>
              <a:gd name="connsiteX4" fmla="*/ 914400 w 3321997"/>
              <a:gd name="connsiteY4" fmla="*/ 277397 h 1458671"/>
              <a:gd name="connsiteX5" fmla="*/ 1299210 w 3321997"/>
              <a:gd name="connsiteY5" fmla="*/ 504792 h 1458671"/>
              <a:gd name="connsiteX6" fmla="*/ 1695450 w 3321997"/>
              <a:gd name="connsiteY6" fmla="*/ 800013 h 1458671"/>
              <a:gd name="connsiteX7" fmla="*/ 2011680 w 3321997"/>
              <a:gd name="connsiteY7" fmla="*/ 1027495 h 1458671"/>
              <a:gd name="connsiteX8" fmla="*/ 2251710 w 3321997"/>
              <a:gd name="connsiteY8" fmla="*/ 1188441 h 1458671"/>
              <a:gd name="connsiteX9" fmla="*/ 2514600 w 3321997"/>
              <a:gd name="connsiteY9" fmla="*/ 1321231 h 1458671"/>
              <a:gd name="connsiteX10" fmla="*/ 2781300 w 3321997"/>
              <a:gd name="connsiteY10" fmla="*/ 1402447 h 1458671"/>
              <a:gd name="connsiteX11" fmla="*/ 3173730 w 3321997"/>
              <a:gd name="connsiteY11" fmla="*/ 1458671 h 1458671"/>
              <a:gd name="connsiteX12" fmla="*/ 0 w 3321997"/>
              <a:gd name="connsiteY12" fmla="*/ 1452816 h 1458671"/>
              <a:gd name="connsiteX0" fmla="*/ 0 w 3189309"/>
              <a:gd name="connsiteY0" fmla="*/ 1452816 h 1458671"/>
              <a:gd name="connsiteX1" fmla="*/ 7620 w 3189309"/>
              <a:gd name="connsiteY1" fmla="*/ 0 h 1458671"/>
              <a:gd name="connsiteX2" fmla="*/ 361950 w 3189309"/>
              <a:gd name="connsiteY2" fmla="*/ 63478 h 1458671"/>
              <a:gd name="connsiteX3" fmla="*/ 579120 w 3189309"/>
              <a:gd name="connsiteY3" fmla="*/ 130293 h 1458671"/>
              <a:gd name="connsiteX4" fmla="*/ 914400 w 3189309"/>
              <a:gd name="connsiteY4" fmla="*/ 277397 h 1458671"/>
              <a:gd name="connsiteX5" fmla="*/ 1299210 w 3189309"/>
              <a:gd name="connsiteY5" fmla="*/ 504792 h 1458671"/>
              <a:gd name="connsiteX6" fmla="*/ 1695450 w 3189309"/>
              <a:gd name="connsiteY6" fmla="*/ 800013 h 1458671"/>
              <a:gd name="connsiteX7" fmla="*/ 2011680 w 3189309"/>
              <a:gd name="connsiteY7" fmla="*/ 1027495 h 1458671"/>
              <a:gd name="connsiteX8" fmla="*/ 2251710 w 3189309"/>
              <a:gd name="connsiteY8" fmla="*/ 1188441 h 1458671"/>
              <a:gd name="connsiteX9" fmla="*/ 2514600 w 3189309"/>
              <a:gd name="connsiteY9" fmla="*/ 1321231 h 1458671"/>
              <a:gd name="connsiteX10" fmla="*/ 2781300 w 3189309"/>
              <a:gd name="connsiteY10" fmla="*/ 1402447 h 1458671"/>
              <a:gd name="connsiteX11" fmla="*/ 3173730 w 3189309"/>
              <a:gd name="connsiteY11" fmla="*/ 1458671 h 1458671"/>
              <a:gd name="connsiteX12" fmla="*/ 0 w 3189309"/>
              <a:gd name="connsiteY12" fmla="*/ 1452816 h 1458671"/>
              <a:gd name="connsiteX0" fmla="*/ 0 w 3189309"/>
              <a:gd name="connsiteY0" fmla="*/ 1452816 h 1458671"/>
              <a:gd name="connsiteX1" fmla="*/ 7620 w 3189309"/>
              <a:gd name="connsiteY1" fmla="*/ 0 h 1458671"/>
              <a:gd name="connsiteX2" fmla="*/ 361950 w 3189309"/>
              <a:gd name="connsiteY2" fmla="*/ 63478 h 1458671"/>
              <a:gd name="connsiteX3" fmla="*/ 579120 w 3189309"/>
              <a:gd name="connsiteY3" fmla="*/ 130293 h 1458671"/>
              <a:gd name="connsiteX4" fmla="*/ 914400 w 3189309"/>
              <a:gd name="connsiteY4" fmla="*/ 277397 h 1458671"/>
              <a:gd name="connsiteX5" fmla="*/ 1299210 w 3189309"/>
              <a:gd name="connsiteY5" fmla="*/ 504792 h 1458671"/>
              <a:gd name="connsiteX6" fmla="*/ 1695450 w 3189309"/>
              <a:gd name="connsiteY6" fmla="*/ 800013 h 1458671"/>
              <a:gd name="connsiteX7" fmla="*/ 2011680 w 3189309"/>
              <a:gd name="connsiteY7" fmla="*/ 1027495 h 1458671"/>
              <a:gd name="connsiteX8" fmla="*/ 2251710 w 3189309"/>
              <a:gd name="connsiteY8" fmla="*/ 1188441 h 1458671"/>
              <a:gd name="connsiteX9" fmla="*/ 2514600 w 3189309"/>
              <a:gd name="connsiteY9" fmla="*/ 1321231 h 1458671"/>
              <a:gd name="connsiteX10" fmla="*/ 2781300 w 3189309"/>
              <a:gd name="connsiteY10" fmla="*/ 1402447 h 1458671"/>
              <a:gd name="connsiteX11" fmla="*/ 3173730 w 3189309"/>
              <a:gd name="connsiteY11" fmla="*/ 1458671 h 1458671"/>
              <a:gd name="connsiteX12" fmla="*/ 0 w 3189309"/>
              <a:gd name="connsiteY12" fmla="*/ 1452816 h 1458671"/>
              <a:gd name="connsiteX0" fmla="*/ 0 w 3191213"/>
              <a:gd name="connsiteY0" fmla="*/ 1452816 h 1458671"/>
              <a:gd name="connsiteX1" fmla="*/ 7620 w 3191213"/>
              <a:gd name="connsiteY1" fmla="*/ 0 h 1458671"/>
              <a:gd name="connsiteX2" fmla="*/ 361950 w 3191213"/>
              <a:gd name="connsiteY2" fmla="*/ 63478 h 1458671"/>
              <a:gd name="connsiteX3" fmla="*/ 579120 w 3191213"/>
              <a:gd name="connsiteY3" fmla="*/ 130293 h 1458671"/>
              <a:gd name="connsiteX4" fmla="*/ 914400 w 3191213"/>
              <a:gd name="connsiteY4" fmla="*/ 277397 h 1458671"/>
              <a:gd name="connsiteX5" fmla="*/ 1299210 w 3191213"/>
              <a:gd name="connsiteY5" fmla="*/ 504792 h 1458671"/>
              <a:gd name="connsiteX6" fmla="*/ 1695450 w 3191213"/>
              <a:gd name="connsiteY6" fmla="*/ 800013 h 1458671"/>
              <a:gd name="connsiteX7" fmla="*/ 2011680 w 3191213"/>
              <a:gd name="connsiteY7" fmla="*/ 1027495 h 1458671"/>
              <a:gd name="connsiteX8" fmla="*/ 2251710 w 3191213"/>
              <a:gd name="connsiteY8" fmla="*/ 1188441 h 1458671"/>
              <a:gd name="connsiteX9" fmla="*/ 2514600 w 3191213"/>
              <a:gd name="connsiteY9" fmla="*/ 1321231 h 1458671"/>
              <a:gd name="connsiteX10" fmla="*/ 2830830 w 3191213"/>
              <a:gd name="connsiteY10" fmla="*/ 1408581 h 1458671"/>
              <a:gd name="connsiteX11" fmla="*/ 3173730 w 3191213"/>
              <a:gd name="connsiteY11" fmla="*/ 1458671 h 1458671"/>
              <a:gd name="connsiteX12" fmla="*/ 0 w 3191213"/>
              <a:gd name="connsiteY12" fmla="*/ 1452816 h 1458671"/>
              <a:gd name="connsiteX0" fmla="*/ 0 w 3190755"/>
              <a:gd name="connsiteY0" fmla="*/ 1452816 h 1458671"/>
              <a:gd name="connsiteX1" fmla="*/ 7620 w 3190755"/>
              <a:gd name="connsiteY1" fmla="*/ 0 h 1458671"/>
              <a:gd name="connsiteX2" fmla="*/ 361950 w 3190755"/>
              <a:gd name="connsiteY2" fmla="*/ 63478 h 1458671"/>
              <a:gd name="connsiteX3" fmla="*/ 579120 w 3190755"/>
              <a:gd name="connsiteY3" fmla="*/ 130293 h 1458671"/>
              <a:gd name="connsiteX4" fmla="*/ 914400 w 3190755"/>
              <a:gd name="connsiteY4" fmla="*/ 277397 h 1458671"/>
              <a:gd name="connsiteX5" fmla="*/ 1299210 w 3190755"/>
              <a:gd name="connsiteY5" fmla="*/ 504792 h 1458671"/>
              <a:gd name="connsiteX6" fmla="*/ 1695450 w 3190755"/>
              <a:gd name="connsiteY6" fmla="*/ 800013 h 1458671"/>
              <a:gd name="connsiteX7" fmla="*/ 2011680 w 3190755"/>
              <a:gd name="connsiteY7" fmla="*/ 1027495 h 1458671"/>
              <a:gd name="connsiteX8" fmla="*/ 2251710 w 3190755"/>
              <a:gd name="connsiteY8" fmla="*/ 1188441 h 1458671"/>
              <a:gd name="connsiteX9" fmla="*/ 2514600 w 3190755"/>
              <a:gd name="connsiteY9" fmla="*/ 1321231 h 1458671"/>
              <a:gd name="connsiteX10" fmla="*/ 2830830 w 3190755"/>
              <a:gd name="connsiteY10" fmla="*/ 1408581 h 1458671"/>
              <a:gd name="connsiteX11" fmla="*/ 3173730 w 3190755"/>
              <a:gd name="connsiteY11" fmla="*/ 1458671 h 1458671"/>
              <a:gd name="connsiteX12" fmla="*/ 0 w 3190755"/>
              <a:gd name="connsiteY12" fmla="*/ 1452816 h 1458671"/>
              <a:gd name="connsiteX0" fmla="*/ 0 w 3173730"/>
              <a:gd name="connsiteY0" fmla="*/ 1452816 h 1458671"/>
              <a:gd name="connsiteX1" fmla="*/ 7620 w 3173730"/>
              <a:gd name="connsiteY1" fmla="*/ 0 h 1458671"/>
              <a:gd name="connsiteX2" fmla="*/ 361950 w 3173730"/>
              <a:gd name="connsiteY2" fmla="*/ 63478 h 1458671"/>
              <a:gd name="connsiteX3" fmla="*/ 579120 w 3173730"/>
              <a:gd name="connsiteY3" fmla="*/ 130293 h 1458671"/>
              <a:gd name="connsiteX4" fmla="*/ 914400 w 3173730"/>
              <a:gd name="connsiteY4" fmla="*/ 277397 h 1458671"/>
              <a:gd name="connsiteX5" fmla="*/ 1299210 w 3173730"/>
              <a:gd name="connsiteY5" fmla="*/ 504792 h 1458671"/>
              <a:gd name="connsiteX6" fmla="*/ 1695450 w 3173730"/>
              <a:gd name="connsiteY6" fmla="*/ 800013 h 1458671"/>
              <a:gd name="connsiteX7" fmla="*/ 2011680 w 3173730"/>
              <a:gd name="connsiteY7" fmla="*/ 1027495 h 1458671"/>
              <a:gd name="connsiteX8" fmla="*/ 2251710 w 3173730"/>
              <a:gd name="connsiteY8" fmla="*/ 1188441 h 1458671"/>
              <a:gd name="connsiteX9" fmla="*/ 2514600 w 3173730"/>
              <a:gd name="connsiteY9" fmla="*/ 1321231 h 1458671"/>
              <a:gd name="connsiteX10" fmla="*/ 2830830 w 3173730"/>
              <a:gd name="connsiteY10" fmla="*/ 1408581 h 1458671"/>
              <a:gd name="connsiteX11" fmla="*/ 3173730 w 3173730"/>
              <a:gd name="connsiteY11" fmla="*/ 1458671 h 1458671"/>
              <a:gd name="connsiteX12" fmla="*/ 0 w 3173730"/>
              <a:gd name="connsiteY12" fmla="*/ 1452816 h 1458671"/>
              <a:gd name="connsiteX0" fmla="*/ 0 w 3211830"/>
              <a:gd name="connsiteY0" fmla="*/ 1452816 h 1456626"/>
              <a:gd name="connsiteX1" fmla="*/ 7620 w 3211830"/>
              <a:gd name="connsiteY1" fmla="*/ 0 h 1456626"/>
              <a:gd name="connsiteX2" fmla="*/ 361950 w 3211830"/>
              <a:gd name="connsiteY2" fmla="*/ 63478 h 1456626"/>
              <a:gd name="connsiteX3" fmla="*/ 579120 w 3211830"/>
              <a:gd name="connsiteY3" fmla="*/ 130293 h 1456626"/>
              <a:gd name="connsiteX4" fmla="*/ 914400 w 3211830"/>
              <a:gd name="connsiteY4" fmla="*/ 277397 h 1456626"/>
              <a:gd name="connsiteX5" fmla="*/ 1299210 w 3211830"/>
              <a:gd name="connsiteY5" fmla="*/ 504792 h 1456626"/>
              <a:gd name="connsiteX6" fmla="*/ 1695450 w 3211830"/>
              <a:gd name="connsiteY6" fmla="*/ 800013 h 1456626"/>
              <a:gd name="connsiteX7" fmla="*/ 2011680 w 3211830"/>
              <a:gd name="connsiteY7" fmla="*/ 1027495 h 1456626"/>
              <a:gd name="connsiteX8" fmla="*/ 2251710 w 3211830"/>
              <a:gd name="connsiteY8" fmla="*/ 1188441 h 1456626"/>
              <a:gd name="connsiteX9" fmla="*/ 2514600 w 3211830"/>
              <a:gd name="connsiteY9" fmla="*/ 1321231 h 1456626"/>
              <a:gd name="connsiteX10" fmla="*/ 2830830 w 3211830"/>
              <a:gd name="connsiteY10" fmla="*/ 1408581 h 1456626"/>
              <a:gd name="connsiteX11" fmla="*/ 3211830 w 3211830"/>
              <a:gd name="connsiteY11" fmla="*/ 1456626 h 1456626"/>
              <a:gd name="connsiteX12" fmla="*/ 0 w 3211830"/>
              <a:gd name="connsiteY12" fmla="*/ 1452816 h 1456626"/>
              <a:gd name="connsiteX0" fmla="*/ 0 w 3211830"/>
              <a:gd name="connsiteY0" fmla="*/ 1452816 h 1456626"/>
              <a:gd name="connsiteX1" fmla="*/ 7620 w 3211830"/>
              <a:gd name="connsiteY1" fmla="*/ 0 h 1456626"/>
              <a:gd name="connsiteX2" fmla="*/ 361950 w 3211830"/>
              <a:gd name="connsiteY2" fmla="*/ 63478 h 1456626"/>
              <a:gd name="connsiteX3" fmla="*/ 579120 w 3211830"/>
              <a:gd name="connsiteY3" fmla="*/ 130293 h 1456626"/>
              <a:gd name="connsiteX4" fmla="*/ 914400 w 3211830"/>
              <a:gd name="connsiteY4" fmla="*/ 277397 h 1456626"/>
              <a:gd name="connsiteX5" fmla="*/ 1299210 w 3211830"/>
              <a:gd name="connsiteY5" fmla="*/ 504792 h 1456626"/>
              <a:gd name="connsiteX6" fmla="*/ 1695450 w 3211830"/>
              <a:gd name="connsiteY6" fmla="*/ 800013 h 1456626"/>
              <a:gd name="connsiteX7" fmla="*/ 2011680 w 3211830"/>
              <a:gd name="connsiteY7" fmla="*/ 1027495 h 1456626"/>
              <a:gd name="connsiteX8" fmla="*/ 2251710 w 3211830"/>
              <a:gd name="connsiteY8" fmla="*/ 1188441 h 1456626"/>
              <a:gd name="connsiteX9" fmla="*/ 2514600 w 3211830"/>
              <a:gd name="connsiteY9" fmla="*/ 1321231 h 1456626"/>
              <a:gd name="connsiteX10" fmla="*/ 2830830 w 3211830"/>
              <a:gd name="connsiteY10" fmla="*/ 1408581 h 1456626"/>
              <a:gd name="connsiteX11" fmla="*/ 3211830 w 3211830"/>
              <a:gd name="connsiteY11" fmla="*/ 1456626 h 1456626"/>
              <a:gd name="connsiteX12" fmla="*/ 0 w 3211830"/>
              <a:gd name="connsiteY12" fmla="*/ 1452816 h 1456626"/>
              <a:gd name="connsiteX0" fmla="*/ 0 w 3211830"/>
              <a:gd name="connsiteY0" fmla="*/ 1452816 h 1456626"/>
              <a:gd name="connsiteX1" fmla="*/ 7620 w 3211830"/>
              <a:gd name="connsiteY1" fmla="*/ 0 h 1456626"/>
              <a:gd name="connsiteX2" fmla="*/ 361950 w 3211830"/>
              <a:gd name="connsiteY2" fmla="*/ 63478 h 1456626"/>
              <a:gd name="connsiteX3" fmla="*/ 579120 w 3211830"/>
              <a:gd name="connsiteY3" fmla="*/ 130293 h 1456626"/>
              <a:gd name="connsiteX4" fmla="*/ 914400 w 3211830"/>
              <a:gd name="connsiteY4" fmla="*/ 277397 h 1456626"/>
              <a:gd name="connsiteX5" fmla="*/ 1299210 w 3211830"/>
              <a:gd name="connsiteY5" fmla="*/ 504792 h 1456626"/>
              <a:gd name="connsiteX6" fmla="*/ 1695450 w 3211830"/>
              <a:gd name="connsiteY6" fmla="*/ 800013 h 1456626"/>
              <a:gd name="connsiteX7" fmla="*/ 2011680 w 3211830"/>
              <a:gd name="connsiteY7" fmla="*/ 1027495 h 1456626"/>
              <a:gd name="connsiteX8" fmla="*/ 2251710 w 3211830"/>
              <a:gd name="connsiteY8" fmla="*/ 1188441 h 1456626"/>
              <a:gd name="connsiteX9" fmla="*/ 2514600 w 3211830"/>
              <a:gd name="connsiteY9" fmla="*/ 1321231 h 1456626"/>
              <a:gd name="connsiteX10" fmla="*/ 2830830 w 3211830"/>
              <a:gd name="connsiteY10" fmla="*/ 1408581 h 1456626"/>
              <a:gd name="connsiteX11" fmla="*/ 3211830 w 3211830"/>
              <a:gd name="connsiteY11" fmla="*/ 1456626 h 1456626"/>
              <a:gd name="connsiteX12" fmla="*/ 0 w 3211830"/>
              <a:gd name="connsiteY12" fmla="*/ 1452816 h 1456626"/>
              <a:gd name="connsiteX0" fmla="*/ 0 w 3211830"/>
              <a:gd name="connsiteY0" fmla="*/ 1458951 h 1462761"/>
              <a:gd name="connsiteX1" fmla="*/ 3810 w 3211830"/>
              <a:gd name="connsiteY1" fmla="*/ 0 h 1462761"/>
              <a:gd name="connsiteX2" fmla="*/ 361950 w 3211830"/>
              <a:gd name="connsiteY2" fmla="*/ 69613 h 1462761"/>
              <a:gd name="connsiteX3" fmla="*/ 579120 w 3211830"/>
              <a:gd name="connsiteY3" fmla="*/ 136428 h 1462761"/>
              <a:gd name="connsiteX4" fmla="*/ 914400 w 3211830"/>
              <a:gd name="connsiteY4" fmla="*/ 283532 h 1462761"/>
              <a:gd name="connsiteX5" fmla="*/ 1299210 w 3211830"/>
              <a:gd name="connsiteY5" fmla="*/ 510927 h 1462761"/>
              <a:gd name="connsiteX6" fmla="*/ 1695450 w 3211830"/>
              <a:gd name="connsiteY6" fmla="*/ 806148 h 1462761"/>
              <a:gd name="connsiteX7" fmla="*/ 2011680 w 3211830"/>
              <a:gd name="connsiteY7" fmla="*/ 1033630 h 1462761"/>
              <a:gd name="connsiteX8" fmla="*/ 2251710 w 3211830"/>
              <a:gd name="connsiteY8" fmla="*/ 1194576 h 1462761"/>
              <a:gd name="connsiteX9" fmla="*/ 2514600 w 3211830"/>
              <a:gd name="connsiteY9" fmla="*/ 1327366 h 1462761"/>
              <a:gd name="connsiteX10" fmla="*/ 2830830 w 3211830"/>
              <a:gd name="connsiteY10" fmla="*/ 1414716 h 1462761"/>
              <a:gd name="connsiteX11" fmla="*/ 3211830 w 3211830"/>
              <a:gd name="connsiteY11" fmla="*/ 1462761 h 1462761"/>
              <a:gd name="connsiteX12" fmla="*/ 0 w 3211830"/>
              <a:gd name="connsiteY12" fmla="*/ 1458951 h 1462761"/>
              <a:gd name="connsiteX0" fmla="*/ 0 w 3211830"/>
              <a:gd name="connsiteY0" fmla="*/ 1458951 h 1462761"/>
              <a:gd name="connsiteX1" fmla="*/ 3810 w 3211830"/>
              <a:gd name="connsiteY1" fmla="*/ 0 h 1462761"/>
              <a:gd name="connsiteX2" fmla="*/ 361950 w 3211830"/>
              <a:gd name="connsiteY2" fmla="*/ 69613 h 1462761"/>
              <a:gd name="connsiteX3" fmla="*/ 579120 w 3211830"/>
              <a:gd name="connsiteY3" fmla="*/ 136428 h 1462761"/>
              <a:gd name="connsiteX4" fmla="*/ 914400 w 3211830"/>
              <a:gd name="connsiteY4" fmla="*/ 283532 h 1462761"/>
              <a:gd name="connsiteX5" fmla="*/ 1299210 w 3211830"/>
              <a:gd name="connsiteY5" fmla="*/ 510927 h 1462761"/>
              <a:gd name="connsiteX6" fmla="*/ 1695450 w 3211830"/>
              <a:gd name="connsiteY6" fmla="*/ 806148 h 1462761"/>
              <a:gd name="connsiteX7" fmla="*/ 2011680 w 3211830"/>
              <a:gd name="connsiteY7" fmla="*/ 1033630 h 1462761"/>
              <a:gd name="connsiteX8" fmla="*/ 2251710 w 3211830"/>
              <a:gd name="connsiteY8" fmla="*/ 1194576 h 1462761"/>
              <a:gd name="connsiteX9" fmla="*/ 2514600 w 3211830"/>
              <a:gd name="connsiteY9" fmla="*/ 1327366 h 1462761"/>
              <a:gd name="connsiteX10" fmla="*/ 2830830 w 3211830"/>
              <a:gd name="connsiteY10" fmla="*/ 1414716 h 1462761"/>
              <a:gd name="connsiteX11" fmla="*/ 3211830 w 3211830"/>
              <a:gd name="connsiteY11" fmla="*/ 1462761 h 1462761"/>
              <a:gd name="connsiteX12" fmla="*/ 0 w 3211830"/>
              <a:gd name="connsiteY12" fmla="*/ 1458951 h 1462761"/>
              <a:gd name="connsiteX0" fmla="*/ 0 w 3211830"/>
              <a:gd name="connsiteY0" fmla="*/ 1458951 h 1462761"/>
              <a:gd name="connsiteX1" fmla="*/ 3810 w 3211830"/>
              <a:gd name="connsiteY1" fmla="*/ 0 h 1462761"/>
              <a:gd name="connsiteX2" fmla="*/ 361950 w 3211830"/>
              <a:gd name="connsiteY2" fmla="*/ 69613 h 1462761"/>
              <a:gd name="connsiteX3" fmla="*/ 579120 w 3211830"/>
              <a:gd name="connsiteY3" fmla="*/ 136428 h 1462761"/>
              <a:gd name="connsiteX4" fmla="*/ 914400 w 3211830"/>
              <a:gd name="connsiteY4" fmla="*/ 283532 h 1462761"/>
              <a:gd name="connsiteX5" fmla="*/ 1299210 w 3211830"/>
              <a:gd name="connsiteY5" fmla="*/ 510927 h 1462761"/>
              <a:gd name="connsiteX6" fmla="*/ 1695450 w 3211830"/>
              <a:gd name="connsiteY6" fmla="*/ 806148 h 1462761"/>
              <a:gd name="connsiteX7" fmla="*/ 2011680 w 3211830"/>
              <a:gd name="connsiteY7" fmla="*/ 1033630 h 1462761"/>
              <a:gd name="connsiteX8" fmla="*/ 2251710 w 3211830"/>
              <a:gd name="connsiteY8" fmla="*/ 1194576 h 1462761"/>
              <a:gd name="connsiteX9" fmla="*/ 2514600 w 3211830"/>
              <a:gd name="connsiteY9" fmla="*/ 1327366 h 1462761"/>
              <a:gd name="connsiteX10" fmla="*/ 2830830 w 3211830"/>
              <a:gd name="connsiteY10" fmla="*/ 1414716 h 1462761"/>
              <a:gd name="connsiteX11" fmla="*/ 3211830 w 3211830"/>
              <a:gd name="connsiteY11" fmla="*/ 1462761 h 1462761"/>
              <a:gd name="connsiteX12" fmla="*/ 0 w 3211830"/>
              <a:gd name="connsiteY12" fmla="*/ 1458951 h 1462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11830" h="1462761">
                <a:moveTo>
                  <a:pt x="0" y="1458951"/>
                </a:moveTo>
                <a:cubicBezTo>
                  <a:pt x="1270" y="972634"/>
                  <a:pt x="-1270" y="1453538"/>
                  <a:pt x="3810" y="0"/>
                </a:cubicBezTo>
                <a:cubicBezTo>
                  <a:pt x="196215" y="30393"/>
                  <a:pt x="266065" y="46875"/>
                  <a:pt x="361950" y="69613"/>
                </a:cubicBezTo>
                <a:cubicBezTo>
                  <a:pt x="457835" y="92351"/>
                  <a:pt x="487045" y="100775"/>
                  <a:pt x="579120" y="136428"/>
                </a:cubicBezTo>
                <a:cubicBezTo>
                  <a:pt x="671195" y="172081"/>
                  <a:pt x="794385" y="221116"/>
                  <a:pt x="914400" y="283532"/>
                </a:cubicBezTo>
                <a:cubicBezTo>
                  <a:pt x="1034415" y="345948"/>
                  <a:pt x="1169035" y="423824"/>
                  <a:pt x="1299210" y="510927"/>
                </a:cubicBezTo>
                <a:cubicBezTo>
                  <a:pt x="1429385" y="598030"/>
                  <a:pt x="1576705" y="719031"/>
                  <a:pt x="1695450" y="806148"/>
                </a:cubicBezTo>
                <a:cubicBezTo>
                  <a:pt x="1814195" y="893265"/>
                  <a:pt x="1918970" y="968892"/>
                  <a:pt x="2011680" y="1033630"/>
                </a:cubicBezTo>
                <a:cubicBezTo>
                  <a:pt x="2104390" y="1098368"/>
                  <a:pt x="2167890" y="1145620"/>
                  <a:pt x="2251710" y="1194576"/>
                </a:cubicBezTo>
                <a:cubicBezTo>
                  <a:pt x="2335530" y="1243532"/>
                  <a:pt x="2418080" y="1290676"/>
                  <a:pt x="2514600" y="1327366"/>
                </a:cubicBezTo>
                <a:cubicBezTo>
                  <a:pt x="2611120" y="1364056"/>
                  <a:pt x="2714625" y="1392150"/>
                  <a:pt x="2830830" y="1414716"/>
                </a:cubicBezTo>
                <a:cubicBezTo>
                  <a:pt x="2947035" y="1437282"/>
                  <a:pt x="3018790" y="1446187"/>
                  <a:pt x="3211830" y="1462761"/>
                </a:cubicBezTo>
                <a:lnTo>
                  <a:pt x="0" y="1458951"/>
                </a:lnTo>
                <a:close/>
              </a:path>
            </a:pathLst>
          </a:custGeom>
          <a:solidFill>
            <a:srgbClr val="8282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5A5A5A"/>
              </a:solidFill>
            </a:endParaRPr>
          </a:p>
        </p:txBody>
      </p:sp>
      <p:sp>
        <p:nvSpPr>
          <p:cNvPr id="74" name="Freeform 73"/>
          <p:cNvSpPr/>
          <p:nvPr/>
        </p:nvSpPr>
        <p:spPr>
          <a:xfrm>
            <a:off x="1077335" y="3060801"/>
            <a:ext cx="3221682" cy="1466850"/>
          </a:xfrm>
          <a:custGeom>
            <a:avLst/>
            <a:gdLst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567257 h 1571067"/>
              <a:gd name="connsiteX1" fmla="*/ 7620 w 3063240"/>
              <a:gd name="connsiteY1" fmla="*/ 104217 h 1571067"/>
              <a:gd name="connsiteX2" fmla="*/ 308610 w 3063240"/>
              <a:gd name="connsiteY2" fmla="*/ 127077 h 1571067"/>
              <a:gd name="connsiteX3" fmla="*/ 594360 w 3063240"/>
              <a:gd name="connsiteY3" fmla="*/ 195657 h 1571067"/>
              <a:gd name="connsiteX4" fmla="*/ 937260 w 3063240"/>
              <a:gd name="connsiteY4" fmla="*/ 344247 h 1571067"/>
              <a:gd name="connsiteX5" fmla="*/ 1337310 w 3063240"/>
              <a:gd name="connsiteY5" fmla="*/ 553797 h 1571067"/>
              <a:gd name="connsiteX6" fmla="*/ 1760220 w 3063240"/>
              <a:gd name="connsiteY6" fmla="*/ 877647 h 1571067"/>
              <a:gd name="connsiteX7" fmla="*/ 2110740 w 3063240"/>
              <a:gd name="connsiteY7" fmla="*/ 1174827 h 1571067"/>
              <a:gd name="connsiteX8" fmla="*/ 2247900 w 3063240"/>
              <a:gd name="connsiteY8" fmla="*/ 1296747 h 1571067"/>
              <a:gd name="connsiteX9" fmla="*/ 2468880 w 3063240"/>
              <a:gd name="connsiteY9" fmla="*/ 1430097 h 1571067"/>
              <a:gd name="connsiteX10" fmla="*/ 2750820 w 3063240"/>
              <a:gd name="connsiteY10" fmla="*/ 1529157 h 1571067"/>
              <a:gd name="connsiteX11" fmla="*/ 3063240 w 3063240"/>
              <a:gd name="connsiteY11" fmla="*/ 1571067 h 1571067"/>
              <a:gd name="connsiteX12" fmla="*/ 0 w 3063240"/>
              <a:gd name="connsiteY12" fmla="*/ 1567257 h 1571067"/>
              <a:gd name="connsiteX0" fmla="*/ 0 w 3063240"/>
              <a:gd name="connsiteY0" fmla="*/ 1568070 h 1571880"/>
              <a:gd name="connsiteX1" fmla="*/ 7620 w 3063240"/>
              <a:gd name="connsiteY1" fmla="*/ 105030 h 1571880"/>
              <a:gd name="connsiteX2" fmla="*/ 308610 w 3063240"/>
              <a:gd name="connsiteY2" fmla="*/ 127890 h 1571880"/>
              <a:gd name="connsiteX3" fmla="*/ 594360 w 3063240"/>
              <a:gd name="connsiteY3" fmla="*/ 196470 h 1571880"/>
              <a:gd name="connsiteX4" fmla="*/ 937260 w 3063240"/>
              <a:gd name="connsiteY4" fmla="*/ 345060 h 1571880"/>
              <a:gd name="connsiteX5" fmla="*/ 1337310 w 3063240"/>
              <a:gd name="connsiteY5" fmla="*/ 554610 h 1571880"/>
              <a:gd name="connsiteX6" fmla="*/ 1760220 w 3063240"/>
              <a:gd name="connsiteY6" fmla="*/ 878460 h 1571880"/>
              <a:gd name="connsiteX7" fmla="*/ 2110740 w 3063240"/>
              <a:gd name="connsiteY7" fmla="*/ 1175640 h 1571880"/>
              <a:gd name="connsiteX8" fmla="*/ 2247900 w 3063240"/>
              <a:gd name="connsiteY8" fmla="*/ 1297560 h 1571880"/>
              <a:gd name="connsiteX9" fmla="*/ 2468880 w 3063240"/>
              <a:gd name="connsiteY9" fmla="*/ 1430910 h 1571880"/>
              <a:gd name="connsiteX10" fmla="*/ 2750820 w 3063240"/>
              <a:gd name="connsiteY10" fmla="*/ 1529970 h 1571880"/>
              <a:gd name="connsiteX11" fmla="*/ 3063240 w 3063240"/>
              <a:gd name="connsiteY11" fmla="*/ 1571880 h 1571880"/>
              <a:gd name="connsiteX12" fmla="*/ 0 w 3063240"/>
              <a:gd name="connsiteY12" fmla="*/ 1568070 h 157188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063240"/>
              <a:gd name="connsiteY0" fmla="*/ 1463040 h 1466850"/>
              <a:gd name="connsiteX1" fmla="*/ 7620 w 3063240"/>
              <a:gd name="connsiteY1" fmla="*/ 0 h 1466850"/>
              <a:gd name="connsiteX2" fmla="*/ 308610 w 3063240"/>
              <a:gd name="connsiteY2" fmla="*/ 22860 h 1466850"/>
              <a:gd name="connsiteX3" fmla="*/ 594360 w 3063240"/>
              <a:gd name="connsiteY3" fmla="*/ 91440 h 1466850"/>
              <a:gd name="connsiteX4" fmla="*/ 937260 w 3063240"/>
              <a:gd name="connsiteY4" fmla="*/ 240030 h 1466850"/>
              <a:gd name="connsiteX5" fmla="*/ 1337310 w 3063240"/>
              <a:gd name="connsiteY5" fmla="*/ 449580 h 1466850"/>
              <a:gd name="connsiteX6" fmla="*/ 1760220 w 3063240"/>
              <a:gd name="connsiteY6" fmla="*/ 773430 h 1466850"/>
              <a:gd name="connsiteX7" fmla="*/ 2110740 w 3063240"/>
              <a:gd name="connsiteY7" fmla="*/ 1070610 h 1466850"/>
              <a:gd name="connsiteX8" fmla="*/ 2247900 w 3063240"/>
              <a:gd name="connsiteY8" fmla="*/ 1192530 h 1466850"/>
              <a:gd name="connsiteX9" fmla="*/ 2468880 w 3063240"/>
              <a:gd name="connsiteY9" fmla="*/ 1325880 h 1466850"/>
              <a:gd name="connsiteX10" fmla="*/ 2750820 w 3063240"/>
              <a:gd name="connsiteY10" fmla="*/ 1424940 h 1466850"/>
              <a:gd name="connsiteX11" fmla="*/ 3063240 w 3063240"/>
              <a:gd name="connsiteY11" fmla="*/ 1466850 h 1466850"/>
              <a:gd name="connsiteX12" fmla="*/ 0 w 306324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08610 w 3221060"/>
              <a:gd name="connsiteY2" fmla="*/ 22860 h 1466850"/>
              <a:gd name="connsiteX3" fmla="*/ 594360 w 3221060"/>
              <a:gd name="connsiteY3" fmla="*/ 91440 h 1466850"/>
              <a:gd name="connsiteX4" fmla="*/ 937260 w 3221060"/>
              <a:gd name="connsiteY4" fmla="*/ 24003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110740 w 3221060"/>
              <a:gd name="connsiteY7" fmla="*/ 107061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08610 w 3221060"/>
              <a:gd name="connsiteY2" fmla="*/ 2286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110740 w 3221060"/>
              <a:gd name="connsiteY7" fmla="*/ 107061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08610 w 3221060"/>
              <a:gd name="connsiteY2" fmla="*/ 2286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12420 w 3221060"/>
              <a:gd name="connsiteY2" fmla="*/ 1905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12420 w 3221060"/>
              <a:gd name="connsiteY2" fmla="*/ 1905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570 h 1467380"/>
              <a:gd name="connsiteX1" fmla="*/ 7620 w 3221060"/>
              <a:gd name="connsiteY1" fmla="*/ 530 h 1467380"/>
              <a:gd name="connsiteX2" fmla="*/ 312420 w 3221060"/>
              <a:gd name="connsiteY2" fmla="*/ 19580 h 1467380"/>
              <a:gd name="connsiteX3" fmla="*/ 594360 w 3221060"/>
              <a:gd name="connsiteY3" fmla="*/ 91970 h 1467380"/>
              <a:gd name="connsiteX4" fmla="*/ 937260 w 3221060"/>
              <a:gd name="connsiteY4" fmla="*/ 232940 h 1467380"/>
              <a:gd name="connsiteX5" fmla="*/ 1337310 w 3221060"/>
              <a:gd name="connsiteY5" fmla="*/ 450110 h 1467380"/>
              <a:gd name="connsiteX6" fmla="*/ 1760220 w 3221060"/>
              <a:gd name="connsiteY6" fmla="*/ 773960 h 1467380"/>
              <a:gd name="connsiteX7" fmla="*/ 2042160 w 3221060"/>
              <a:gd name="connsiteY7" fmla="*/ 1017800 h 1467380"/>
              <a:gd name="connsiteX8" fmla="*/ 2247900 w 3221060"/>
              <a:gd name="connsiteY8" fmla="*/ 1193060 h 1467380"/>
              <a:gd name="connsiteX9" fmla="*/ 2468880 w 3221060"/>
              <a:gd name="connsiteY9" fmla="*/ 1326410 h 1467380"/>
              <a:gd name="connsiteX10" fmla="*/ 2750820 w 3221060"/>
              <a:gd name="connsiteY10" fmla="*/ 1425470 h 1467380"/>
              <a:gd name="connsiteX11" fmla="*/ 3063240 w 3221060"/>
              <a:gd name="connsiteY11" fmla="*/ 1467380 h 1467380"/>
              <a:gd name="connsiteX12" fmla="*/ 0 w 3221060"/>
              <a:gd name="connsiteY12" fmla="*/ 1463570 h 146738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54330 w 3221060"/>
              <a:gd name="connsiteY2" fmla="*/ 2667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54330 w 3221060"/>
              <a:gd name="connsiteY2" fmla="*/ 2667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060"/>
              <a:gd name="connsiteY0" fmla="*/ 1463040 h 1466850"/>
              <a:gd name="connsiteX1" fmla="*/ 7620 w 3221060"/>
              <a:gd name="connsiteY1" fmla="*/ 0 h 1466850"/>
              <a:gd name="connsiteX2" fmla="*/ 354330 w 3221060"/>
              <a:gd name="connsiteY2" fmla="*/ 26670 h 1466850"/>
              <a:gd name="connsiteX3" fmla="*/ 594360 w 3221060"/>
              <a:gd name="connsiteY3" fmla="*/ 91440 h 1466850"/>
              <a:gd name="connsiteX4" fmla="*/ 937260 w 3221060"/>
              <a:gd name="connsiteY4" fmla="*/ 232410 h 1466850"/>
              <a:gd name="connsiteX5" fmla="*/ 1337310 w 3221060"/>
              <a:gd name="connsiteY5" fmla="*/ 449580 h 1466850"/>
              <a:gd name="connsiteX6" fmla="*/ 1760220 w 3221060"/>
              <a:gd name="connsiteY6" fmla="*/ 773430 h 1466850"/>
              <a:gd name="connsiteX7" fmla="*/ 2042160 w 3221060"/>
              <a:gd name="connsiteY7" fmla="*/ 1017270 h 1466850"/>
              <a:gd name="connsiteX8" fmla="*/ 2247900 w 3221060"/>
              <a:gd name="connsiteY8" fmla="*/ 1192530 h 1466850"/>
              <a:gd name="connsiteX9" fmla="*/ 2468880 w 3221060"/>
              <a:gd name="connsiteY9" fmla="*/ 1325880 h 1466850"/>
              <a:gd name="connsiteX10" fmla="*/ 2750820 w 3221060"/>
              <a:gd name="connsiteY10" fmla="*/ 1424940 h 1466850"/>
              <a:gd name="connsiteX11" fmla="*/ 3063240 w 3221060"/>
              <a:gd name="connsiteY11" fmla="*/ 1466850 h 1466850"/>
              <a:gd name="connsiteX12" fmla="*/ 0 w 3221060"/>
              <a:gd name="connsiteY12" fmla="*/ 1463040 h 1466850"/>
              <a:gd name="connsiteX0" fmla="*/ 0 w 3221682"/>
              <a:gd name="connsiteY0" fmla="*/ 1463040 h 1466850"/>
              <a:gd name="connsiteX1" fmla="*/ 7620 w 3221682"/>
              <a:gd name="connsiteY1" fmla="*/ 0 h 1466850"/>
              <a:gd name="connsiteX2" fmla="*/ 354330 w 3221682"/>
              <a:gd name="connsiteY2" fmla="*/ 26670 h 1466850"/>
              <a:gd name="connsiteX3" fmla="*/ 594360 w 3221682"/>
              <a:gd name="connsiteY3" fmla="*/ 91440 h 1466850"/>
              <a:gd name="connsiteX4" fmla="*/ 937260 w 3221682"/>
              <a:gd name="connsiteY4" fmla="*/ 232410 h 1466850"/>
              <a:gd name="connsiteX5" fmla="*/ 1337310 w 3221682"/>
              <a:gd name="connsiteY5" fmla="*/ 449580 h 1466850"/>
              <a:gd name="connsiteX6" fmla="*/ 1760220 w 3221682"/>
              <a:gd name="connsiteY6" fmla="*/ 773430 h 1466850"/>
              <a:gd name="connsiteX7" fmla="*/ 2042160 w 3221682"/>
              <a:gd name="connsiteY7" fmla="*/ 1017270 h 1466850"/>
              <a:gd name="connsiteX8" fmla="*/ 2247900 w 3221682"/>
              <a:gd name="connsiteY8" fmla="*/ 1192530 h 1466850"/>
              <a:gd name="connsiteX9" fmla="*/ 2472690 w 3221682"/>
              <a:gd name="connsiteY9" fmla="*/ 1333500 h 1466850"/>
              <a:gd name="connsiteX10" fmla="*/ 2750820 w 3221682"/>
              <a:gd name="connsiteY10" fmla="*/ 1424940 h 1466850"/>
              <a:gd name="connsiteX11" fmla="*/ 3063240 w 3221682"/>
              <a:gd name="connsiteY11" fmla="*/ 1466850 h 1466850"/>
              <a:gd name="connsiteX12" fmla="*/ 0 w 3221682"/>
              <a:gd name="connsiteY12" fmla="*/ 1463040 h 1466850"/>
              <a:gd name="connsiteX0" fmla="*/ 0 w 3221682"/>
              <a:gd name="connsiteY0" fmla="*/ 1463040 h 1466850"/>
              <a:gd name="connsiteX1" fmla="*/ 7620 w 3221682"/>
              <a:gd name="connsiteY1" fmla="*/ 0 h 1466850"/>
              <a:gd name="connsiteX2" fmla="*/ 354330 w 3221682"/>
              <a:gd name="connsiteY2" fmla="*/ 26670 h 1466850"/>
              <a:gd name="connsiteX3" fmla="*/ 594360 w 3221682"/>
              <a:gd name="connsiteY3" fmla="*/ 91440 h 1466850"/>
              <a:gd name="connsiteX4" fmla="*/ 937260 w 3221682"/>
              <a:gd name="connsiteY4" fmla="*/ 232410 h 1466850"/>
              <a:gd name="connsiteX5" fmla="*/ 1337310 w 3221682"/>
              <a:gd name="connsiteY5" fmla="*/ 449580 h 1466850"/>
              <a:gd name="connsiteX6" fmla="*/ 1760220 w 3221682"/>
              <a:gd name="connsiteY6" fmla="*/ 773430 h 1466850"/>
              <a:gd name="connsiteX7" fmla="*/ 2042160 w 3221682"/>
              <a:gd name="connsiteY7" fmla="*/ 1017270 h 1466850"/>
              <a:gd name="connsiteX8" fmla="*/ 2247900 w 3221682"/>
              <a:gd name="connsiteY8" fmla="*/ 1192530 h 1466850"/>
              <a:gd name="connsiteX9" fmla="*/ 2472690 w 3221682"/>
              <a:gd name="connsiteY9" fmla="*/ 1333500 h 1466850"/>
              <a:gd name="connsiteX10" fmla="*/ 2750820 w 3221682"/>
              <a:gd name="connsiteY10" fmla="*/ 1424940 h 1466850"/>
              <a:gd name="connsiteX11" fmla="*/ 3063240 w 3221682"/>
              <a:gd name="connsiteY11" fmla="*/ 1466850 h 1466850"/>
              <a:gd name="connsiteX12" fmla="*/ 0 w 3221682"/>
              <a:gd name="connsiteY12" fmla="*/ 1463040 h 1466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21682" h="1466850">
                <a:moveTo>
                  <a:pt x="0" y="1463040"/>
                </a:moveTo>
                <a:lnTo>
                  <a:pt x="7620" y="0"/>
                </a:lnTo>
                <a:cubicBezTo>
                  <a:pt x="188595" y="3810"/>
                  <a:pt x="256540" y="11430"/>
                  <a:pt x="354330" y="26670"/>
                </a:cubicBezTo>
                <a:cubicBezTo>
                  <a:pt x="452120" y="41910"/>
                  <a:pt x="497205" y="57150"/>
                  <a:pt x="594360" y="91440"/>
                </a:cubicBezTo>
                <a:cubicBezTo>
                  <a:pt x="691515" y="125730"/>
                  <a:pt x="822960" y="185420"/>
                  <a:pt x="937260" y="232410"/>
                </a:cubicBezTo>
                <a:cubicBezTo>
                  <a:pt x="1061085" y="292100"/>
                  <a:pt x="1200150" y="359410"/>
                  <a:pt x="1337310" y="449580"/>
                </a:cubicBezTo>
                <a:cubicBezTo>
                  <a:pt x="1474470" y="539750"/>
                  <a:pt x="1642745" y="678815"/>
                  <a:pt x="1760220" y="773430"/>
                </a:cubicBezTo>
                <a:cubicBezTo>
                  <a:pt x="1877695" y="868045"/>
                  <a:pt x="1948180" y="935990"/>
                  <a:pt x="2042160" y="1017270"/>
                </a:cubicBezTo>
                <a:cubicBezTo>
                  <a:pt x="2123440" y="1087120"/>
                  <a:pt x="2176145" y="1139825"/>
                  <a:pt x="2247900" y="1192530"/>
                </a:cubicBezTo>
                <a:cubicBezTo>
                  <a:pt x="2319655" y="1245235"/>
                  <a:pt x="2401570" y="1300480"/>
                  <a:pt x="2472690" y="1333500"/>
                </a:cubicBezTo>
                <a:cubicBezTo>
                  <a:pt x="2543810" y="1366520"/>
                  <a:pt x="2652395" y="1402715"/>
                  <a:pt x="2750820" y="1424940"/>
                </a:cubicBezTo>
                <a:cubicBezTo>
                  <a:pt x="2849245" y="1447165"/>
                  <a:pt x="3521710" y="1460500"/>
                  <a:pt x="3063240" y="1466850"/>
                </a:cubicBezTo>
                <a:lnTo>
                  <a:pt x="0" y="1463040"/>
                </a:lnTo>
                <a:close/>
              </a:path>
            </a:pathLst>
          </a:custGeom>
          <a:solidFill>
            <a:srgbClr val="F041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5A5A5A"/>
              </a:solidFill>
            </a:endParaRPr>
          </a:p>
        </p:txBody>
      </p:sp>
      <p:sp>
        <p:nvSpPr>
          <p:cNvPr id="75" name="Content Placeholder 3"/>
          <p:cNvSpPr txBox="1">
            <a:spLocks/>
          </p:cNvSpPr>
          <p:nvPr/>
        </p:nvSpPr>
        <p:spPr>
          <a:xfrm>
            <a:off x="457200" y="5391150"/>
            <a:ext cx="8312150" cy="66675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txBody>
          <a:bodyPr vert="horz" lIns="0" tIns="0" rIns="0" bIns="0" rtlCol="0" anchor="ctr" anchorCtr="0">
            <a:noAutofit/>
          </a:bodyPr>
          <a:lstStyle>
            <a:lvl1pPr marL="231775" indent="-23177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200" kern="1200">
                <a:solidFill>
                  <a:srgbClr val="5A5A5A"/>
                </a:solidFill>
                <a:latin typeface="Arial"/>
                <a:ea typeface="+mn-ea"/>
                <a:cs typeface="+mn-cs"/>
              </a:defRPr>
            </a:lvl1pPr>
            <a:lvl2pPr marL="454025" indent="-2222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200" kern="1200">
                <a:solidFill>
                  <a:srgbClr val="5A5A5A"/>
                </a:solidFill>
                <a:latin typeface="Arial"/>
                <a:ea typeface="+mn-ea"/>
                <a:cs typeface="+mn-cs"/>
              </a:defRPr>
            </a:lvl2pPr>
            <a:lvl3pPr marL="685800" indent="-231775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rgbClr val="5A5A5A"/>
                </a:solidFill>
                <a:latin typeface="Arial"/>
                <a:ea typeface="+mn-ea"/>
                <a:cs typeface="+mn-cs"/>
              </a:defRPr>
            </a:lvl3pPr>
            <a:lvl4pPr marL="858838" indent="-173038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rgbClr val="5A5A5A"/>
                </a:solidFill>
                <a:latin typeface="Arial"/>
                <a:ea typeface="+mn-ea"/>
                <a:cs typeface="+mn-cs"/>
              </a:defRPr>
            </a:lvl4pPr>
            <a:lvl5pPr marL="1030288" indent="-112713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rgbClr val="5A5A5A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GB" sz="1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average, a 50-year-old individual with diabetes and no history of vascular disease will die 6 years earlier compared to someone without diabetes</a:t>
            </a:r>
          </a:p>
        </p:txBody>
      </p:sp>
    </p:spTree>
    <p:extLst>
      <p:ext uri="{BB962C8B-B14F-4D97-AF65-F5344CB8AC3E}">
        <p14:creationId xmlns:p14="http://schemas.microsoft.com/office/powerpoint/2010/main" val="3622669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1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1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1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3" grpId="0" animBg="1"/>
      <p:bldP spid="74" grpId="0" animBg="1"/>
      <p:bldP spid="7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1257922"/>
              </p:ext>
            </p:extLst>
          </p:nvPr>
        </p:nvGraphicFramePr>
        <p:xfrm>
          <a:off x="4719475" y="2042160"/>
          <a:ext cx="3905722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617964"/>
              </p:ext>
            </p:extLst>
          </p:nvPr>
        </p:nvGraphicFramePr>
        <p:xfrm>
          <a:off x="254000" y="1447800"/>
          <a:ext cx="8807895" cy="2738821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260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89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7529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39461">
                <a:tc>
                  <a:txBody>
                    <a:bodyPr/>
                    <a:lstStyle/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Number</a:t>
                      </a:r>
                      <a:r>
                        <a:rPr lang="en-GB" sz="1400" b="1" baseline="0" dirty="0">
                          <a:solidFill>
                            <a:schemeClr val="tx2"/>
                          </a:solidFill>
                        </a:rPr>
                        <a:t> of events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9461">
                <a:tc>
                  <a:txBody>
                    <a:bodyPr/>
                    <a:lstStyle/>
                    <a:p>
                      <a:pPr algn="r"/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More </a:t>
                      </a:r>
                      <a:br>
                        <a:rPr lang="en-GB" sz="1400" b="1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400" b="1" dirty="0">
                          <a:solidFill>
                            <a:schemeClr val="tx2"/>
                          </a:solidFill>
                        </a:rPr>
                        <a:t>intensive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Less</a:t>
                      </a:r>
                      <a:br>
                        <a:rPr lang="en-US" sz="1400" b="1" dirty="0">
                          <a:solidFill>
                            <a:schemeClr val="tx2"/>
                          </a:solidFill>
                        </a:rPr>
                      </a:br>
                      <a:r>
                        <a:rPr lang="en-US" sz="1400" b="1" baseline="0" dirty="0">
                          <a:solidFill>
                            <a:schemeClr val="tx2"/>
                          </a:solidFill>
                        </a:rPr>
                        <a:t>intensive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Difference</a:t>
                      </a:r>
                      <a:r>
                        <a:rPr lang="en-US" sz="1400" b="1" baseline="0" dirty="0">
                          <a:solidFill>
                            <a:schemeClr val="tx2"/>
                          </a:solidFill>
                        </a:rPr>
                        <a:t> in HbA1c (%)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HR (95% CI)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1158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2"/>
                          </a:solidFill>
                        </a:rPr>
                        <a:t>Stroke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378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370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-0.88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0.96 (0.83, 1.10)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4800">
                <a:tc gridSpan="4">
                  <a:txBody>
                    <a:bodyPr/>
                    <a:lstStyle/>
                    <a:p>
                      <a:pPr marL="0" indent="0">
                        <a:tabLst/>
                      </a:pPr>
                      <a:endParaRPr lang="en-US" sz="1400" b="0" baseline="300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111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chemeClr val="tx2"/>
                          </a:solidFill>
                        </a:rPr>
                        <a:t>Myocardial</a:t>
                      </a:r>
                      <a:r>
                        <a:rPr lang="en-GB" sz="1400" b="0" baseline="0" dirty="0">
                          <a:solidFill>
                            <a:schemeClr val="tx2"/>
                          </a:solidFill>
                        </a:rPr>
                        <a:t> infarction</a:t>
                      </a:r>
                      <a:endParaRPr lang="en-US" sz="1400" b="0" baseline="300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730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745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-0.88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0.85</a:t>
                      </a:r>
                      <a:r>
                        <a:rPr lang="en-US" sz="1400" baseline="0" dirty="0">
                          <a:solidFill>
                            <a:schemeClr val="tx2"/>
                          </a:solidFill>
                        </a:rPr>
                        <a:t> (0.76, 0.94)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15888" indent="0"/>
                      <a:endParaRPr lang="en-US" sz="1400" b="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4800">
                <a:tc rowSpan="2">
                  <a:txBody>
                    <a:bodyPr/>
                    <a:lstStyle/>
                    <a:p>
                      <a:pPr marL="111125" indent="0"/>
                      <a:r>
                        <a:rPr lang="en-US" sz="1400" b="0" dirty="0">
                          <a:solidFill>
                            <a:srgbClr val="5A5A5A"/>
                          </a:solidFill>
                        </a:rPr>
                        <a:t>Hospitalisation</a:t>
                      </a:r>
                      <a:r>
                        <a:rPr lang="en-US" sz="1400" b="0" baseline="0" dirty="0">
                          <a:solidFill>
                            <a:schemeClr val="tx2"/>
                          </a:solidFill>
                        </a:rPr>
                        <a:t> for or death from heart failure</a:t>
                      </a:r>
                      <a:endParaRPr lang="en-US" sz="1400" b="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459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446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2"/>
                          </a:solidFill>
                        </a:rPr>
                        <a:t>-0.88</a:t>
                      </a:r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2"/>
                          </a:solidFill>
                        </a:rPr>
                        <a:t>1.00 (0.86, 1.16)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pPr marL="111125" indent="0"/>
                      <a:endParaRPr lang="en-US" sz="1400" b="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2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Meta-analysis of intensive glucose control in T2DM: major CV events including heart failure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43400" y="4479589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Favours more intensive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61760" y="4479589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tx2"/>
                </a:solidFill>
                <a:cs typeface="Arial" panose="020B0604020202020204" pitchFamily="34" charset="0"/>
              </a:rPr>
              <a:t>Favours less intensive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6668770" y="4448175"/>
            <a:ext cx="1459527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sm" len="med"/>
          </a:ln>
          <a:effectLst/>
        </p:spPr>
      </p:cxnSp>
      <p:cxnSp>
        <p:nvCxnSpPr>
          <p:cNvPr id="31" name="Straight Arrow Connector 30"/>
          <p:cNvCxnSpPr/>
          <p:nvPr/>
        </p:nvCxnSpPr>
        <p:spPr>
          <a:xfrm flipH="1">
            <a:off x="4998720" y="4448175"/>
            <a:ext cx="1463040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sm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304800" y="4876800"/>
            <a:ext cx="8915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rgbClr val="5A5A5A"/>
                </a:solidFill>
              </a:rPr>
              <a:t>Meta-analysis of </a:t>
            </a:r>
            <a:r>
              <a:rPr lang="en-US" sz="1600" dirty="0">
                <a:solidFill>
                  <a:srgbClr val="5A5A5A"/>
                </a:solidFill>
              </a:rPr>
              <a:t>27,049 participants and 2370 major </a:t>
            </a:r>
            <a:r>
              <a:rPr lang="en-GB" sz="1600" dirty="0">
                <a:solidFill>
                  <a:srgbClr val="5A5A5A"/>
                </a:solidFill>
              </a:rPr>
              <a:t>vascular events from:</a:t>
            </a:r>
            <a:endParaRPr lang="nb-NO" sz="1600" dirty="0">
              <a:solidFill>
                <a:srgbClr val="5A5A5A"/>
              </a:solidFill>
            </a:endParaRPr>
          </a:p>
          <a:p>
            <a:pPr marL="742950" lvl="1" indent="-285750">
              <a:buClr>
                <a:schemeClr val="tx2"/>
              </a:buClr>
              <a:buFont typeface="Century Gothic" panose="020B0502020202020204" pitchFamily="34" charset="0"/>
              <a:buChar char="–"/>
            </a:pPr>
            <a:r>
              <a:rPr lang="nb-NO" sz="1600" dirty="0">
                <a:solidFill>
                  <a:srgbClr val="5A5A5A"/>
                </a:solidFill>
              </a:rPr>
              <a:t>ADVANCE</a:t>
            </a:r>
          </a:p>
          <a:p>
            <a:pPr marL="742950" lvl="1" indent="-285750">
              <a:buClr>
                <a:schemeClr val="tx2"/>
              </a:buClr>
              <a:buFont typeface="Century Gothic" panose="020B0502020202020204" pitchFamily="34" charset="0"/>
              <a:buChar char="–"/>
            </a:pPr>
            <a:r>
              <a:rPr lang="nb-NO" sz="1600" dirty="0">
                <a:solidFill>
                  <a:srgbClr val="5A5A5A"/>
                </a:solidFill>
              </a:rPr>
              <a:t>UKPDS</a:t>
            </a:r>
          </a:p>
          <a:p>
            <a:pPr marL="742950" lvl="1" indent="-285750">
              <a:buClr>
                <a:schemeClr val="tx2"/>
              </a:buClr>
              <a:buFont typeface="Century Gothic" panose="020B0502020202020204" pitchFamily="34" charset="0"/>
              <a:buChar char="–"/>
            </a:pPr>
            <a:r>
              <a:rPr lang="nb-NO" sz="1600" dirty="0">
                <a:solidFill>
                  <a:srgbClr val="5A5A5A"/>
                </a:solidFill>
              </a:rPr>
              <a:t>ACCORD</a:t>
            </a:r>
          </a:p>
          <a:p>
            <a:pPr marL="742950" lvl="1" indent="-285750">
              <a:buClr>
                <a:schemeClr val="tx2"/>
              </a:buClr>
              <a:buFont typeface="Century Gothic" panose="020B0502020202020204" pitchFamily="34" charset="0"/>
              <a:buChar char="–"/>
            </a:pPr>
            <a:r>
              <a:rPr lang="nb-NO" sz="1600" dirty="0">
                <a:solidFill>
                  <a:srgbClr val="5A5A5A"/>
                </a:solidFill>
              </a:rPr>
              <a:t>VADT</a:t>
            </a:r>
            <a:endParaRPr lang="en-GB" sz="1600" dirty="0">
              <a:solidFill>
                <a:srgbClr val="5A5A5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HR, hazard ratio; CV, cardiovascular</a:t>
            </a:r>
            <a:br>
              <a:rPr lang="en-GB" dirty="0"/>
            </a:br>
            <a:r>
              <a:rPr lang="en-GB" dirty="0"/>
              <a:t>Turnbull FM et al. Diabetologia 2009;52:2288–2298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489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4646178"/>
              </p:ext>
            </p:extLst>
          </p:nvPr>
        </p:nvGraphicFramePr>
        <p:xfrm>
          <a:off x="4719475" y="2042160"/>
          <a:ext cx="3905722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880162"/>
              </p:ext>
            </p:extLst>
          </p:nvPr>
        </p:nvGraphicFramePr>
        <p:xfrm>
          <a:off x="254000" y="1447800"/>
          <a:ext cx="8807895" cy="2708341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260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89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97529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39461">
                <a:tc>
                  <a:txBody>
                    <a:bodyPr/>
                    <a:lstStyle/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Number</a:t>
                      </a:r>
                      <a:r>
                        <a:rPr lang="en-GB" sz="1400" b="1" baseline="0" dirty="0">
                          <a:solidFill>
                            <a:srgbClr val="5A5A5A"/>
                          </a:solidFill>
                        </a:rPr>
                        <a:t> of events</a:t>
                      </a:r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87438" indent="-57150" algn="ctr">
                        <a:tabLst>
                          <a:tab pos="1030288" algn="l"/>
                        </a:tabLst>
                      </a:pPr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9461">
                <a:tc>
                  <a:txBody>
                    <a:bodyPr/>
                    <a:lstStyle/>
                    <a:p>
                      <a:pPr algn="r"/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More </a:t>
                      </a:r>
                      <a:br>
                        <a:rPr lang="en-GB" sz="1400" b="1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400" b="1" dirty="0">
                          <a:solidFill>
                            <a:srgbClr val="5A5A5A"/>
                          </a:solidFill>
                        </a:rPr>
                        <a:t>intensive</a:t>
                      </a:r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5A5A5A"/>
                          </a:solidFill>
                        </a:rPr>
                        <a:t>Less</a:t>
                      </a:r>
                      <a:br>
                        <a:rPr lang="en-US" sz="1400" b="1" dirty="0">
                          <a:solidFill>
                            <a:srgbClr val="5A5A5A"/>
                          </a:solidFill>
                        </a:rPr>
                      </a:br>
                      <a:r>
                        <a:rPr lang="en-US" sz="1400" b="1" baseline="0" dirty="0">
                          <a:solidFill>
                            <a:srgbClr val="5A5A5A"/>
                          </a:solidFill>
                        </a:rPr>
                        <a:t>intensive</a:t>
                      </a:r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5A5A5A"/>
                          </a:solidFill>
                        </a:rPr>
                        <a:t>Difference</a:t>
                      </a:r>
                      <a:r>
                        <a:rPr lang="en-US" sz="1400" b="1" baseline="0" dirty="0">
                          <a:solidFill>
                            <a:srgbClr val="5A5A5A"/>
                          </a:solidFill>
                        </a:rPr>
                        <a:t> in HbA1c (%)</a:t>
                      </a:r>
                      <a:endParaRPr lang="en-US" sz="1400" b="1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5A5A5A"/>
                          </a:solidFill>
                        </a:rPr>
                        <a:t>HR (95% CI)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indent="1158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5A5A5A"/>
                          </a:solidFill>
                        </a:rPr>
                        <a:t>All-cause</a:t>
                      </a:r>
                      <a:r>
                        <a:rPr lang="en-US" sz="1400" b="0" baseline="0" dirty="0">
                          <a:solidFill>
                            <a:srgbClr val="5A5A5A"/>
                          </a:solidFill>
                        </a:rPr>
                        <a:t> mortality</a:t>
                      </a:r>
                      <a:endParaRPr lang="en-US" sz="1400" b="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980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884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-0.88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1.04 (0.90,1.20)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4800">
                <a:tc gridSpan="4">
                  <a:txBody>
                    <a:bodyPr/>
                    <a:lstStyle/>
                    <a:p>
                      <a:pPr marL="0" indent="0">
                        <a:tabLst/>
                      </a:pPr>
                      <a:endParaRPr lang="en-US" sz="1400" b="0" baseline="300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111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rgbClr val="5A5A5A"/>
                          </a:solidFill>
                        </a:rPr>
                        <a:t>CV death</a:t>
                      </a:r>
                      <a:endParaRPr lang="en-US" sz="1400" b="0" baseline="300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497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441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-0.88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1.10 (0.84,1.42)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15888" indent="0"/>
                      <a:endParaRPr lang="en-US" sz="1400" b="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11125" indent="0"/>
                      <a:r>
                        <a:rPr lang="en-US" sz="1400" b="0" dirty="0">
                          <a:solidFill>
                            <a:srgbClr val="5A5A5A"/>
                          </a:solidFill>
                        </a:rPr>
                        <a:t>Non-CV</a:t>
                      </a:r>
                      <a:r>
                        <a:rPr lang="en-US" sz="1400" b="0" baseline="0" dirty="0">
                          <a:solidFill>
                            <a:srgbClr val="5A5A5A"/>
                          </a:solidFill>
                        </a:rPr>
                        <a:t> death</a:t>
                      </a:r>
                      <a:endParaRPr lang="en-US" sz="1400" b="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476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432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rgbClr val="5A5A5A"/>
                          </a:solidFill>
                        </a:rPr>
                        <a:t>-0.88</a:t>
                      </a:r>
                      <a:endParaRPr lang="en-US" sz="14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5A5A5A"/>
                          </a:solidFill>
                        </a:rPr>
                        <a:t>1.02 (0.89,1.18)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111125" indent="0"/>
                      <a:endParaRPr lang="en-US" sz="1400" b="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Meta-analysis of intensive glucose control in T2DM: mortality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43400" y="4479589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Favours more intensive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61760" y="4479589"/>
            <a:ext cx="2194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5A5A5A"/>
                </a:solidFill>
                <a:cs typeface="Arial" panose="020B0604020202020204" pitchFamily="34" charset="0"/>
              </a:rPr>
              <a:t>Favours less intensive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6668770" y="4448175"/>
            <a:ext cx="1459527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sm" len="med"/>
          </a:ln>
          <a:effectLst/>
        </p:spPr>
      </p:cxnSp>
      <p:cxnSp>
        <p:nvCxnSpPr>
          <p:cNvPr id="31" name="Straight Arrow Connector 30"/>
          <p:cNvCxnSpPr/>
          <p:nvPr/>
        </p:nvCxnSpPr>
        <p:spPr>
          <a:xfrm flipH="1">
            <a:off x="4998720" y="4448175"/>
            <a:ext cx="1463040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tailEnd type="triangle" w="sm" len="med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304800" y="4876800"/>
            <a:ext cx="8915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rgbClr val="5A5A5A"/>
                </a:solidFill>
              </a:rPr>
              <a:t>Meta-analysis of </a:t>
            </a:r>
            <a:r>
              <a:rPr lang="en-US" sz="1600" dirty="0">
                <a:solidFill>
                  <a:srgbClr val="5A5A5A"/>
                </a:solidFill>
              </a:rPr>
              <a:t>27,049 participants and 2370 major </a:t>
            </a:r>
            <a:r>
              <a:rPr lang="en-GB" sz="1600" dirty="0">
                <a:solidFill>
                  <a:srgbClr val="5A5A5A"/>
                </a:solidFill>
              </a:rPr>
              <a:t>vascular events from</a:t>
            </a:r>
            <a:endParaRPr lang="nb-NO" sz="1600" dirty="0">
              <a:solidFill>
                <a:srgbClr val="5A5A5A"/>
              </a:solidFill>
            </a:endParaRPr>
          </a:p>
          <a:p>
            <a:pPr marL="742950" lvl="1" indent="-285750">
              <a:buClr>
                <a:schemeClr val="tx2"/>
              </a:buClr>
              <a:buFont typeface="Century Gothic" panose="020B0502020202020204" pitchFamily="34" charset="0"/>
              <a:buChar char="–"/>
            </a:pPr>
            <a:r>
              <a:rPr lang="nb-NO" sz="1600" dirty="0">
                <a:solidFill>
                  <a:srgbClr val="5A5A5A"/>
                </a:solidFill>
              </a:rPr>
              <a:t>ADVANCE</a:t>
            </a:r>
          </a:p>
          <a:p>
            <a:pPr marL="742950" lvl="1" indent="-285750">
              <a:buClr>
                <a:schemeClr val="tx2"/>
              </a:buClr>
              <a:buFont typeface="Century Gothic" panose="020B0502020202020204" pitchFamily="34" charset="0"/>
              <a:buChar char="–"/>
            </a:pPr>
            <a:r>
              <a:rPr lang="nb-NO" sz="1600" dirty="0">
                <a:solidFill>
                  <a:srgbClr val="5A5A5A"/>
                </a:solidFill>
              </a:rPr>
              <a:t>UKPDS</a:t>
            </a:r>
          </a:p>
          <a:p>
            <a:pPr marL="742950" lvl="1" indent="-285750">
              <a:buClr>
                <a:schemeClr val="tx2"/>
              </a:buClr>
              <a:buFont typeface="Century Gothic" panose="020B0502020202020204" pitchFamily="34" charset="0"/>
              <a:buChar char="–"/>
            </a:pPr>
            <a:r>
              <a:rPr lang="nb-NO" sz="1600" dirty="0">
                <a:solidFill>
                  <a:srgbClr val="5A5A5A"/>
                </a:solidFill>
              </a:rPr>
              <a:t>ACCORD</a:t>
            </a:r>
          </a:p>
          <a:p>
            <a:pPr marL="742950" lvl="1" indent="-285750">
              <a:buClr>
                <a:schemeClr val="tx2"/>
              </a:buClr>
              <a:buFont typeface="Century Gothic" panose="020B0502020202020204" pitchFamily="34" charset="0"/>
              <a:buChar char="–"/>
            </a:pPr>
            <a:r>
              <a:rPr lang="nb-NO" sz="1600" dirty="0">
                <a:solidFill>
                  <a:srgbClr val="5A5A5A"/>
                </a:solidFill>
              </a:rPr>
              <a:t>VADT</a:t>
            </a:r>
            <a:endParaRPr lang="en-GB" sz="1600" dirty="0">
              <a:solidFill>
                <a:srgbClr val="5A5A5A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>
                <a:solidFill>
                  <a:srgbClr val="5A5A5A"/>
                </a:solidFill>
              </a:rPr>
              <a:t>HR, hazard ratio; CV, cardiovascular</a:t>
            </a:r>
            <a:br>
              <a:rPr lang="en-GB" dirty="0">
                <a:solidFill>
                  <a:srgbClr val="5A5A5A"/>
                </a:solidFill>
              </a:rPr>
            </a:br>
            <a:r>
              <a:rPr lang="en-GB" dirty="0">
                <a:solidFill>
                  <a:srgbClr val="4D4D4F"/>
                </a:solidFill>
              </a:rPr>
              <a:t>Turnbull FM et al. Diabetologia 2009;52:2288–2298</a:t>
            </a:r>
            <a:endParaRPr lang="en-US" dirty="0">
              <a:solidFill>
                <a:srgbClr val="4D4D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646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trials of newer glucose-lowering agents have been neutral on the primary CV outcome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12143-7E16-4CFA-8F2E-2A06F3B7808D}" type="slidenum">
              <a:rPr lang="en-US" smtClean="0">
                <a:solidFill>
                  <a:srgbClr val="4D4D4F">
                    <a:tint val="75000"/>
                  </a:srgbClr>
                </a:solidFill>
              </a:rPr>
              <a:pPr/>
              <a:t>7</a:t>
            </a:fld>
            <a:endParaRPr lang="en-US" dirty="0">
              <a:solidFill>
                <a:srgbClr val="4D4D4F">
                  <a:tint val="75000"/>
                </a:srgbClr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-36512" y="3645023"/>
            <a:ext cx="8568952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2471928" y="1700808"/>
            <a:ext cx="0" cy="1944215"/>
          </a:xfrm>
          <a:prstGeom prst="straightConnector1">
            <a:avLst/>
          </a:prstGeom>
          <a:ln w="34925">
            <a:solidFill>
              <a:schemeClr val="tx2"/>
            </a:solidFill>
            <a:headEnd type="non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5"/>
          <p:cNvSpPr>
            <a:spLocks noChangeArrowheads="1"/>
          </p:cNvSpPr>
          <p:nvPr/>
        </p:nvSpPr>
        <p:spPr bwMode="auto">
          <a:xfrm>
            <a:off x="1667256" y="1664536"/>
            <a:ext cx="1609344" cy="548640"/>
          </a:xfrm>
          <a:prstGeom prst="rect">
            <a:avLst/>
          </a:prstGeom>
          <a:solidFill>
            <a:schemeClr val="tx2"/>
          </a:solidFill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1400" b="1" dirty="0">
              <a:solidFill>
                <a:schemeClr val="bg1"/>
              </a:solidFill>
              <a:cs typeface="Calibri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b="1" dirty="0">
                <a:solidFill>
                  <a:schemeClr val="bg1"/>
                </a:solidFill>
                <a:cs typeface="Calibri"/>
              </a:rPr>
              <a:t>SAVOR-TIMI 53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1400" b="1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1667257" y="2589932"/>
            <a:ext cx="1609343" cy="551036"/>
          </a:xfrm>
          <a:prstGeom prst="rect">
            <a:avLst/>
          </a:prstGeom>
          <a:solidFill>
            <a:schemeClr val="tx2"/>
          </a:solidFill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1400" b="1" dirty="0">
              <a:solidFill>
                <a:schemeClr val="bg1"/>
              </a:solidFill>
              <a:cs typeface="Calibri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b="1" dirty="0">
                <a:solidFill>
                  <a:schemeClr val="bg1"/>
                </a:solidFill>
                <a:cs typeface="Calibri"/>
              </a:rPr>
              <a:t>EXAMINE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1400" b="1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49" name="Rectangle 45"/>
          <p:cNvSpPr>
            <a:spLocks noChangeArrowheads="1"/>
          </p:cNvSpPr>
          <p:nvPr/>
        </p:nvSpPr>
        <p:spPr bwMode="auto">
          <a:xfrm>
            <a:off x="228600" y="1664536"/>
            <a:ext cx="1342495" cy="548640"/>
          </a:xfrm>
          <a:prstGeom prst="rect">
            <a:avLst/>
          </a:prstGeom>
          <a:noFill/>
          <a:ln w="9525" algn="ctr">
            <a:solidFill>
              <a:schemeClr val="accent1"/>
            </a:solidFill>
            <a:prstDash val="sysDash"/>
            <a:round/>
            <a:headEnd/>
            <a:tailEnd/>
          </a:ln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de-DE" sz="1100" b="1" dirty="0">
                <a:solidFill>
                  <a:schemeClr val="tx2"/>
                </a:solidFill>
                <a:cs typeface="Arial" charset="0"/>
              </a:rPr>
              <a:t>HR: 1.0</a:t>
            </a:r>
            <a:br>
              <a:rPr lang="de-DE" sz="1100" b="1" dirty="0">
                <a:solidFill>
                  <a:schemeClr val="tx2"/>
                </a:solidFill>
                <a:cs typeface="Arial" charset="0"/>
              </a:rPr>
            </a:br>
            <a:r>
              <a:rPr lang="de-DE" sz="1100" b="1" dirty="0">
                <a:solidFill>
                  <a:schemeClr val="tx2"/>
                </a:solidFill>
                <a:cs typeface="Arial" charset="0"/>
              </a:rPr>
              <a:t>(95% CI: 0.89, 1.12)</a:t>
            </a:r>
            <a:endParaRPr lang="de-DE" sz="1100" b="1" dirty="0">
              <a:solidFill>
                <a:schemeClr val="tx2"/>
              </a:solidFill>
              <a:cs typeface="Calibri"/>
            </a:endParaRPr>
          </a:p>
        </p:txBody>
      </p:sp>
      <p:sp>
        <p:nvSpPr>
          <p:cNvPr id="50" name="Rectangle 45"/>
          <p:cNvSpPr>
            <a:spLocks noChangeArrowheads="1"/>
          </p:cNvSpPr>
          <p:nvPr/>
        </p:nvSpPr>
        <p:spPr bwMode="auto">
          <a:xfrm>
            <a:off x="228600" y="2589933"/>
            <a:ext cx="1342495" cy="551036"/>
          </a:xfrm>
          <a:prstGeom prst="rect">
            <a:avLst/>
          </a:prstGeom>
          <a:noFill/>
          <a:ln w="9525" algn="ctr">
            <a:solidFill>
              <a:schemeClr val="accent1"/>
            </a:solidFill>
            <a:prstDash val="sysDash"/>
            <a:round/>
            <a:headEnd/>
            <a:tailEnd/>
          </a:ln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de-DE" sz="1100" b="1" dirty="0">
                <a:solidFill>
                  <a:schemeClr val="tx2"/>
                </a:solidFill>
                <a:cs typeface="Arial" charset="0"/>
              </a:rPr>
              <a:t>HR: 0.96</a:t>
            </a:r>
            <a:br>
              <a:rPr lang="de-DE" sz="1100" b="1" dirty="0">
                <a:solidFill>
                  <a:schemeClr val="tx2"/>
                </a:solidFill>
                <a:cs typeface="Arial" charset="0"/>
              </a:rPr>
            </a:br>
            <a:r>
              <a:rPr lang="de-DE" sz="1100" b="1" dirty="0">
                <a:solidFill>
                  <a:schemeClr val="tx2"/>
                </a:solidFill>
                <a:cs typeface="Arial" charset="0"/>
              </a:rPr>
              <a:t>(95% CI: UL ≤1.16)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7151704" y="1694871"/>
            <a:ext cx="0" cy="1944215"/>
          </a:xfrm>
          <a:prstGeom prst="straightConnector1">
            <a:avLst/>
          </a:prstGeom>
          <a:ln w="34925">
            <a:solidFill>
              <a:schemeClr val="tx2"/>
            </a:solidFill>
            <a:headEnd type="non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45"/>
          <p:cNvSpPr>
            <a:spLocks noChangeArrowheads="1"/>
          </p:cNvSpPr>
          <p:nvPr/>
        </p:nvSpPr>
        <p:spPr bwMode="auto">
          <a:xfrm>
            <a:off x="6347032" y="1658599"/>
            <a:ext cx="1609344" cy="548640"/>
          </a:xfrm>
          <a:prstGeom prst="rect">
            <a:avLst/>
          </a:prstGeom>
          <a:solidFill>
            <a:schemeClr val="tx2"/>
          </a:solidFill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1400" b="1" dirty="0">
              <a:solidFill>
                <a:schemeClr val="bg1"/>
              </a:solidFill>
              <a:cs typeface="Calibri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b="1" dirty="0">
                <a:solidFill>
                  <a:schemeClr val="bg1"/>
                </a:solidFill>
                <a:cs typeface="Calibri"/>
              </a:rPr>
              <a:t>TECOS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1400" b="1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53" name="Rectangle 45"/>
          <p:cNvSpPr>
            <a:spLocks noChangeArrowheads="1"/>
          </p:cNvSpPr>
          <p:nvPr/>
        </p:nvSpPr>
        <p:spPr bwMode="auto">
          <a:xfrm>
            <a:off x="4834864" y="1658599"/>
            <a:ext cx="1398113" cy="548640"/>
          </a:xfrm>
          <a:prstGeom prst="rect">
            <a:avLst/>
          </a:prstGeom>
          <a:noFill/>
          <a:ln w="9525" algn="ctr">
            <a:solidFill>
              <a:schemeClr val="accent1"/>
            </a:solidFill>
            <a:prstDash val="sysDash"/>
            <a:round/>
            <a:headEnd/>
            <a:tailEnd/>
          </a:ln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de-DE" sz="1100" b="1" dirty="0">
                <a:solidFill>
                  <a:schemeClr val="tx2"/>
                </a:solidFill>
                <a:cs typeface="Arial" charset="0"/>
              </a:rPr>
              <a:t>HR: 0.98</a:t>
            </a:r>
            <a:br>
              <a:rPr lang="de-DE" sz="1100" b="1" dirty="0">
                <a:solidFill>
                  <a:schemeClr val="tx2"/>
                </a:solidFill>
                <a:cs typeface="Arial" charset="0"/>
              </a:rPr>
            </a:br>
            <a:r>
              <a:rPr lang="de-DE" sz="1100" b="1" dirty="0">
                <a:solidFill>
                  <a:schemeClr val="tx2"/>
                </a:solidFill>
                <a:cs typeface="Arial" charset="0"/>
              </a:rPr>
              <a:t>(95% CI: 0.88, 1.09)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 flipV="1">
            <a:off x="7850057" y="3651837"/>
            <a:ext cx="0" cy="1552943"/>
          </a:xfrm>
          <a:prstGeom prst="straightConnector1">
            <a:avLst/>
          </a:prstGeom>
          <a:ln w="34925">
            <a:solidFill>
              <a:schemeClr val="accent2"/>
            </a:solidFill>
            <a:headEnd type="non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553200" y="5166410"/>
            <a:ext cx="2174576" cy="674858"/>
          </a:xfrm>
          <a:prstGeom prst="rect">
            <a:avLst/>
          </a:prstGeom>
          <a:solidFill>
            <a:schemeClr val="accent2"/>
          </a:solidFill>
          <a:ln w="25400">
            <a:solidFill>
              <a:schemeClr val="accent2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20" tIns="45710" rIns="91420" bIns="45710" rtlCol="0" anchor="ctr">
            <a:no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a typeface="Calibri" charset="0"/>
                <a:cs typeface="Calibri" charset="0"/>
              </a:rPr>
              <a:t>EMPA-REG OUTCOME</a:t>
            </a:r>
            <a:r>
              <a:rPr lang="en-US" sz="1400" baseline="30000" dirty="0">
                <a:solidFill>
                  <a:schemeClr val="bg1"/>
                </a:solidFill>
              </a:rPr>
              <a:t>®</a:t>
            </a:r>
            <a:endParaRPr lang="en-US" sz="1400" b="1" dirty="0">
              <a:solidFill>
                <a:schemeClr val="bg1"/>
              </a:solidFill>
              <a:ea typeface="Calibri" charset="0"/>
              <a:cs typeface="Calibri" charset="0"/>
            </a:endParaRPr>
          </a:p>
        </p:txBody>
      </p:sp>
      <p:sp>
        <p:nvSpPr>
          <p:cNvPr id="58" name="Rectangle 45"/>
          <p:cNvSpPr>
            <a:spLocks noChangeArrowheads="1"/>
          </p:cNvSpPr>
          <p:nvPr/>
        </p:nvSpPr>
        <p:spPr bwMode="auto">
          <a:xfrm>
            <a:off x="5770968" y="4509120"/>
            <a:ext cx="1609344" cy="548640"/>
          </a:xfrm>
          <a:prstGeom prst="rect">
            <a:avLst/>
          </a:prstGeom>
          <a:solidFill>
            <a:schemeClr val="accent6"/>
          </a:solidFill>
          <a:ln w="9525" algn="ctr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1400" b="1" dirty="0">
              <a:solidFill>
                <a:schemeClr val="bg1"/>
              </a:solidFill>
              <a:cs typeface="Calibri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b="1" dirty="0">
                <a:solidFill>
                  <a:schemeClr val="bg1"/>
                </a:solidFill>
                <a:cs typeface="Calibri"/>
              </a:rPr>
              <a:t>ELIXA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1400" b="1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59" name="Rectangle 45"/>
          <p:cNvSpPr>
            <a:spLocks noChangeArrowheads="1"/>
          </p:cNvSpPr>
          <p:nvPr/>
        </p:nvSpPr>
        <p:spPr bwMode="auto">
          <a:xfrm>
            <a:off x="4212704" y="4509120"/>
            <a:ext cx="1444209" cy="548640"/>
          </a:xfrm>
          <a:prstGeom prst="rect">
            <a:avLst/>
          </a:prstGeom>
          <a:noFill/>
          <a:ln w="9525" algn="ctr">
            <a:solidFill>
              <a:schemeClr val="accent1"/>
            </a:solidFill>
            <a:prstDash val="sysDash"/>
            <a:round/>
            <a:headEnd/>
            <a:tailEnd/>
          </a:ln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de-DE" sz="1100" b="1" dirty="0">
                <a:solidFill>
                  <a:schemeClr val="tx2"/>
                </a:solidFill>
                <a:cs typeface="Arial" charset="0"/>
              </a:rPr>
              <a:t>HR: 1.02</a:t>
            </a:r>
            <a:br>
              <a:rPr lang="de-DE" sz="1100" b="1" dirty="0">
                <a:solidFill>
                  <a:schemeClr val="tx2"/>
                </a:solidFill>
                <a:cs typeface="Arial" charset="0"/>
              </a:rPr>
            </a:br>
            <a:r>
              <a:rPr lang="de-DE" sz="1100" b="1" dirty="0">
                <a:solidFill>
                  <a:schemeClr val="tx2"/>
                </a:solidFill>
                <a:cs typeface="Arial" charset="0"/>
              </a:rPr>
              <a:t>(95% CI: 0.89, 1.17)</a:t>
            </a:r>
          </a:p>
        </p:txBody>
      </p:sp>
      <p:sp>
        <p:nvSpPr>
          <p:cNvPr id="60" name="Rectangle 59"/>
          <p:cNvSpPr/>
          <p:nvPr/>
        </p:nvSpPr>
        <p:spPr bwMode="auto">
          <a:xfrm>
            <a:off x="395536" y="5718968"/>
            <a:ext cx="378916" cy="176188"/>
          </a:xfrm>
          <a:prstGeom prst="rect">
            <a:avLst/>
          </a:prstGeom>
          <a:solidFill>
            <a:schemeClr val="accent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de-DE" sz="12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395536" y="5001580"/>
            <a:ext cx="381000" cy="203200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de-DE" sz="1050" dirty="0">
              <a:solidFill>
                <a:srgbClr val="000000"/>
              </a:solidFill>
              <a:cs typeface="Times New Roman" pitchFamily="18" charset="0"/>
            </a:endParaRPr>
          </a:p>
        </p:txBody>
      </p:sp>
      <p:sp>
        <p:nvSpPr>
          <p:cNvPr id="62" name="Rectangle 39"/>
          <p:cNvSpPr>
            <a:spLocks noChangeArrowheads="1"/>
          </p:cNvSpPr>
          <p:nvPr/>
        </p:nvSpPr>
        <p:spPr bwMode="auto">
          <a:xfrm>
            <a:off x="396283" y="5367481"/>
            <a:ext cx="378171" cy="190500"/>
          </a:xfrm>
          <a:prstGeom prst="rect">
            <a:avLst/>
          </a:prstGeom>
          <a:solidFill>
            <a:schemeClr val="accent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12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34882" y="5672281"/>
            <a:ext cx="13962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200" dirty="0">
                <a:solidFill>
                  <a:srgbClr val="5A5A5A"/>
                </a:solidFill>
                <a:cs typeface="Arial" charset="0"/>
              </a:rPr>
              <a:t>Empagliflozin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34882" y="4963482"/>
            <a:ext cx="14724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200" dirty="0">
                <a:solidFill>
                  <a:srgbClr val="5A5A5A"/>
                </a:solidFill>
                <a:cs typeface="Arial" charset="0"/>
              </a:rPr>
              <a:t>DPP-4 inhibitors*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34882" y="5329242"/>
            <a:ext cx="13962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200" dirty="0">
                <a:solidFill>
                  <a:srgbClr val="5A5A5A"/>
                </a:solidFill>
                <a:cs typeface="Arial" charset="0"/>
              </a:rPr>
              <a:t>Lixisenatide</a:t>
            </a:r>
          </a:p>
        </p:txBody>
      </p:sp>
      <p:cxnSp>
        <p:nvCxnSpPr>
          <p:cNvPr id="66" name="Straight Arrow Connector 65"/>
          <p:cNvCxnSpPr/>
          <p:nvPr/>
        </p:nvCxnSpPr>
        <p:spPr>
          <a:xfrm flipV="1">
            <a:off x="7169081" y="3639086"/>
            <a:ext cx="0" cy="1362494"/>
          </a:xfrm>
          <a:prstGeom prst="straightConnector1">
            <a:avLst/>
          </a:prstGeom>
          <a:ln w="34925">
            <a:solidFill>
              <a:schemeClr val="accent6"/>
            </a:solidFill>
            <a:headEnd type="none"/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rgbClr val="5A5A5A"/>
                </a:solidFill>
              </a:rPr>
              <a:t>CV, cardiovascular; </a:t>
            </a:r>
            <a:r>
              <a:rPr lang="en-GB" dirty="0">
                <a:solidFill>
                  <a:srgbClr val="5A5A5A"/>
                </a:solidFill>
              </a:rPr>
              <a:t>HR, hazard ratio;</a:t>
            </a:r>
            <a:r>
              <a:rPr lang="en-US" dirty="0">
                <a:solidFill>
                  <a:srgbClr val="5A5A5A"/>
                </a:solidFill>
              </a:rPr>
              <a:t> DPP-4, dipeptidyl peptidase-4</a:t>
            </a:r>
            <a:br>
              <a:rPr lang="en-US" dirty="0">
                <a:solidFill>
                  <a:srgbClr val="5A5A5A"/>
                </a:solidFill>
              </a:rPr>
            </a:br>
            <a:r>
              <a:rPr lang="nb-NO" dirty="0">
                <a:solidFill>
                  <a:srgbClr val="5A5A5A"/>
                </a:solidFill>
              </a:rPr>
              <a:t>*Saxagliptin, alogliptin, sitagliptin</a:t>
            </a:r>
            <a:br>
              <a:rPr lang="nb-NO" dirty="0">
                <a:solidFill>
                  <a:srgbClr val="5A5A5A"/>
                </a:solidFill>
              </a:rPr>
            </a:br>
            <a:r>
              <a:rPr lang="nb-NO" dirty="0">
                <a:solidFill>
                  <a:srgbClr val="5A5A5A"/>
                </a:solidFill>
              </a:rPr>
              <a:t>Adapted from Johansen OE. World J Diabetes 2015;6:1092-96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462942"/>
              </p:ext>
            </p:extLst>
          </p:nvPr>
        </p:nvGraphicFramePr>
        <p:xfrm>
          <a:off x="457200" y="3645024"/>
          <a:ext cx="800323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7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677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677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3"/>
                          </a:solidFill>
                        </a:rPr>
                        <a:t>2013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3"/>
                          </a:solidFill>
                        </a:rPr>
                        <a:t>2014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accent3"/>
                          </a:solidFill>
                        </a:rPr>
                        <a:t>2015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101933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9">
      <a:dk1>
        <a:sysClr val="windowText" lastClr="000000"/>
      </a:dk1>
      <a:lt1>
        <a:sysClr val="window" lastClr="FFFFFF"/>
      </a:lt1>
      <a:dk2>
        <a:srgbClr val="5A5A5A"/>
      </a:dk2>
      <a:lt2>
        <a:srgbClr val="D7D7D7"/>
      </a:lt2>
      <a:accent1>
        <a:srgbClr val="F0414B"/>
      </a:accent1>
      <a:accent2>
        <a:srgbClr val="6482C3"/>
      </a:accent2>
      <a:accent3>
        <a:srgbClr val="5A5A5A"/>
      </a:accent3>
      <a:accent4>
        <a:srgbClr val="962891"/>
      </a:accent4>
      <a:accent5>
        <a:srgbClr val="009999"/>
      </a:accent5>
      <a:accent6>
        <a:srgbClr val="FF9933"/>
      </a:accent6>
      <a:hlink>
        <a:srgbClr val="5A5A5A"/>
      </a:hlink>
      <a:folHlink>
        <a:srgbClr val="5A5A5A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B0F0"/>
        </a:solidFill>
        <a:ln>
          <a:noFill/>
        </a:ln>
      </a:spPr>
      <a:bodyPr rtlCol="0" anchor="ctr"/>
      <a:lstStyle>
        <a:defPPr algn="ctr">
          <a:defRPr b="1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1370</TotalTime>
  <Words>445</Words>
  <Application>Microsoft Macintosh PowerPoint</Application>
  <PresentationFormat>On-screen Show (4:3)</PresentationFormat>
  <Paragraphs>151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Century Gothic</vt:lpstr>
      <vt:lpstr>Times New Roman</vt:lpstr>
      <vt:lpstr>Arial</vt:lpstr>
      <vt:lpstr>1_Office Theme</vt:lpstr>
      <vt:lpstr>PowerPoint Presentation</vt:lpstr>
      <vt:lpstr>Disclosure</vt:lpstr>
      <vt:lpstr>Type 2 diabetes is increasingly prevalent</vt:lpstr>
      <vt:lpstr>Diabetes is associated with significant loss of  life years</vt:lpstr>
      <vt:lpstr>Meta-analysis of intensive glucose control in T2DM: major CV events including heart failure</vt:lpstr>
      <vt:lpstr>Meta-analysis of intensive glucose control in T2DM: mortality</vt:lpstr>
      <vt:lpstr>Recent trials of newer glucose-lowering agents have been neutral on the primary CV outcome</vt:lpstr>
    </vt:vector>
  </TitlesOfParts>
  <Company>Fleishman-Hillard</Company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Johansen</dc:creator>
  <cp:lastModifiedBy>Monica Dennis</cp:lastModifiedBy>
  <cp:revision>353</cp:revision>
  <dcterms:created xsi:type="dcterms:W3CDTF">2015-08-03T10:23:40Z</dcterms:created>
  <dcterms:modified xsi:type="dcterms:W3CDTF">2016-12-08T02:50:09Z</dcterms:modified>
</cp:coreProperties>
</file>