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366" r:id="rId2"/>
    <p:sldId id="367" r:id="rId3"/>
    <p:sldId id="279" r:id="rId4"/>
    <p:sldId id="374" r:id="rId5"/>
    <p:sldId id="322" r:id="rId6"/>
    <p:sldId id="376" r:id="rId7"/>
    <p:sldId id="298" r:id="rId8"/>
    <p:sldId id="299"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B85DA"/>
    <a:srgbClr val="4C68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33"/>
    <p:restoredTop sz="93542"/>
  </p:normalViewPr>
  <p:slideViewPr>
    <p:cSldViewPr snapToGrid="0" snapToObjects="1">
      <p:cViewPr>
        <p:scale>
          <a:sx n="100" d="100"/>
          <a:sy n="100" d="100"/>
        </p:scale>
        <p:origin x="1488" y="648"/>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836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76C36-BE50-D34B-93FE-78C5CAB5054C}" type="datetimeFigureOut">
              <a:rPr lang="en-US" smtClean="0"/>
              <a:t>9/24/16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1B5341-2823-444D-B3A3-8EBFC371E9A0}" type="slidenum">
              <a:rPr lang="en-US" smtClean="0"/>
              <a:t>‹#›</a:t>
            </a:fld>
            <a:endParaRPr lang="en-US"/>
          </a:p>
        </p:txBody>
      </p:sp>
    </p:spTree>
    <p:extLst>
      <p:ext uri="{BB962C8B-B14F-4D97-AF65-F5344CB8AC3E}">
        <p14:creationId xmlns:p14="http://schemas.microsoft.com/office/powerpoint/2010/main" val="21535275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noTextEdit="1"/>
          </p:cNvSpPr>
          <p:nvPr>
            <p:ph type="sldImg"/>
          </p:nvPr>
        </p:nvSpPr>
        <p:spPr>
          <a:ln/>
        </p:spPr>
      </p:sp>
      <p:sp>
        <p:nvSpPr>
          <p:cNvPr id="140290" name="Rectangle 3"/>
          <p:cNvSpPr>
            <a:spLocks noChangeArrowheads="1"/>
          </p:cNvSpPr>
          <p:nvPr/>
        </p:nvSpPr>
        <p:spPr bwMode="auto">
          <a:xfrm>
            <a:off x="1216025" y="4405313"/>
            <a:ext cx="4775200"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59" tIns="44979" rIns="89959" bIns="44979">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altLang="en-US" sz="1200"/>
              <a:t>3. The pathology of glucose metabolism that contributes to T2DM evolved as part of an adaptive, short-term “fight or flight” mechanism; over the long term in the modern world, this mechanism leads to a maladaptive pathophysiology. The normal, adaptive role of dopamine and its diurnal variations should be contrasted with the abnormal, maladaptive suppression of dopamine surges due to disruption by high-fat/high-calorie diets and sedentary lifestyles. One advisor [Sciales] said, “Make it fun. Insulin resistance is adaptive… it’s great. We evolved with it for starvation, hibernation, and fight-or-flight responses. But, it’s only great for the short term. Over the long term, insulin resistance is maladaptive.”</a:t>
            </a:r>
            <a:r>
              <a:rPr lang="en-US" altLang="ja-JP"/>
              <a:t> </a:t>
            </a:r>
            <a:endParaRPr lang="en-US" altLang="en-US"/>
          </a:p>
        </p:txBody>
      </p:sp>
      <p:sp>
        <p:nvSpPr>
          <p:cNvPr id="140291" name="TextBox 5"/>
          <p:cNvSpPr txBox="1">
            <a:spLocks noChangeArrowheads="1"/>
          </p:cNvSpPr>
          <p:nvPr/>
        </p:nvSpPr>
        <p:spPr bwMode="auto">
          <a:xfrm>
            <a:off x="173038" y="1416050"/>
            <a:ext cx="88741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959" tIns="44979" rIns="89959" bIns="44979">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altLang="en-US" sz="1000"/>
              <a:t>Curtis 2002/p47/c1/para5, p48/Table2</a:t>
            </a:r>
          </a:p>
        </p:txBody>
      </p:sp>
    </p:spTree>
    <p:extLst>
      <p:ext uri="{BB962C8B-B14F-4D97-AF65-F5344CB8AC3E}">
        <p14:creationId xmlns:p14="http://schemas.microsoft.com/office/powerpoint/2010/main" val="909869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6"/>
          <p:cNvSpPr txBox="1">
            <a:spLocks noGrp="1"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altLang="en-US" sz="1200">
                <a:latin typeface="Times" charset="0"/>
              </a:rPr>
              <a:t>2-CYC10529</a:t>
            </a:r>
          </a:p>
        </p:txBody>
      </p:sp>
      <p:sp>
        <p:nvSpPr>
          <p:cNvPr id="1423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fld id="{16CEF7F2-E77D-0F44-B04A-A6E57634810A}" type="slidenum">
              <a:rPr lang="en-US" altLang="en-US" sz="1200">
                <a:latin typeface="Times" charset="0"/>
              </a:rPr>
              <a:pPr algn="r" eaLnBrk="1" hangingPunct="1"/>
              <a:t>2</a:t>
            </a:fld>
            <a:endParaRPr lang="en-US" altLang="en-US" sz="1200">
              <a:latin typeface="Times" charset="0"/>
            </a:endParaRPr>
          </a:p>
        </p:txBody>
      </p:sp>
      <p:sp>
        <p:nvSpPr>
          <p:cNvPr id="142339" name="Footer Placeholder 5"/>
          <p:cNvSpPr txBox="1">
            <a:spLocks noGrp="1"/>
          </p:cNvSpPr>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31" tIns="45669" rIns="91331" bIns="45669"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endParaRPr lang="en-US" altLang="en-US" sz="900">
              <a:latin typeface="Arial" charset="0"/>
            </a:endParaRPr>
          </a:p>
        </p:txBody>
      </p:sp>
      <p:sp>
        <p:nvSpPr>
          <p:cNvPr id="142340" name="Slide Image Placeholder 1"/>
          <p:cNvSpPr>
            <a:spLocks noGrp="1" noRot="1" noChangeAspect="1" noTextEdit="1"/>
          </p:cNvSpPr>
          <p:nvPr>
            <p:ph type="sldImg"/>
          </p:nvPr>
        </p:nvSpPr>
        <p:spPr>
          <a:solidFill>
            <a:srgbClr val="FFFFFF"/>
          </a:solidFill>
          <a:ln/>
        </p:spPr>
      </p:sp>
      <p:sp>
        <p:nvSpPr>
          <p:cNvPr id="142341" name="Notes Placeholder 2"/>
          <p:cNvSpPr>
            <a:spLocks noGrp="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marL="79375" indent="-79375" algn="just" eaLnBrk="1" hangingPunct="1">
              <a:spcBef>
                <a:spcPct val="0"/>
              </a:spcBef>
              <a:buFont typeface="Wingdings" charset="2"/>
              <a:buChar char="§"/>
            </a:pPr>
            <a:r>
              <a:rPr lang="en-GB" altLang="en-US">
                <a:latin typeface="Verdana" charset="0"/>
              </a:rPr>
              <a:t>The central and peripheral dopaminergic system is involved in the regulation of energy homeostasis</a:t>
            </a:r>
            <a:endParaRPr lang="en-GB" altLang="en-US" baseline="30000">
              <a:latin typeface="Verdana" charset="0"/>
            </a:endParaRPr>
          </a:p>
          <a:p>
            <a:pPr marL="79375" indent="-79375" algn="just" eaLnBrk="1" hangingPunct="1">
              <a:spcBef>
                <a:spcPct val="0"/>
              </a:spcBef>
              <a:buFont typeface="Wingdings" charset="2"/>
              <a:buChar char="§"/>
            </a:pPr>
            <a:endParaRPr lang="en-GB" altLang="en-US">
              <a:latin typeface="Verdana" charset="0"/>
            </a:endParaRPr>
          </a:p>
          <a:p>
            <a:pPr marL="79375" indent="-79375" algn="just" eaLnBrk="1" hangingPunct="1">
              <a:spcBef>
                <a:spcPct val="0"/>
              </a:spcBef>
              <a:buFont typeface="Wingdings" charset="2"/>
              <a:buChar char="§"/>
            </a:pPr>
            <a:r>
              <a:rPr lang="en-GB" altLang="en-US">
                <a:latin typeface="Verdana" charset="0"/>
              </a:rPr>
              <a:t>Dopaminergic neurotransmission is thought to affect both glucose and lipid metabolism, and in patients with diabetes there is an early morning dip in hypothalamic dopaminergic tone which leads to an increase in sympathetic tone, activation of the hypothalamic-pituitary-adrenal axis, and potentiates systemic low-grade inflammation. These actions precipitate abnormalities in glucose metabolism, insulin resistance and cardiovascular pathology.</a:t>
            </a:r>
          </a:p>
          <a:p>
            <a:pPr marL="79375" indent="-79375" algn="just" eaLnBrk="1" hangingPunct="1">
              <a:spcBef>
                <a:spcPct val="0"/>
              </a:spcBef>
              <a:buFont typeface="Wingdings" charset="2"/>
              <a:buChar char="§"/>
            </a:pPr>
            <a:endParaRPr lang="en-GB" altLang="en-US">
              <a:latin typeface="Verdana" charset="0"/>
            </a:endParaRPr>
          </a:p>
          <a:p>
            <a:pPr marL="79375" indent="-79375" algn="just" eaLnBrk="1" hangingPunct="1">
              <a:spcBef>
                <a:spcPct val="0"/>
              </a:spcBef>
              <a:buFont typeface="Wingdings" charset="2"/>
              <a:buChar char="§"/>
            </a:pPr>
            <a:r>
              <a:rPr lang="en-GB" altLang="en-US">
                <a:latin typeface="Verdana" charset="0"/>
              </a:rPr>
              <a:t>When administered within 2 hours of waking, CYCLOSET is thought to restore the dopaminergic activity via its D2-mediated action, improving postprandial glucose (at each of the three standard meals of the day) without increasing insulin secretion.  It also reduces triglycerides and free fatty acids. </a:t>
            </a:r>
          </a:p>
          <a:p>
            <a:pPr marL="79375" indent="-79375" algn="just" eaLnBrk="1" hangingPunct="1">
              <a:spcBef>
                <a:spcPct val="0"/>
              </a:spcBef>
            </a:pPr>
            <a:endParaRPr lang="en-GB" altLang="en-US">
              <a:latin typeface="Verdana" charset="0"/>
            </a:endParaRPr>
          </a:p>
        </p:txBody>
      </p:sp>
      <p:sp>
        <p:nvSpPr>
          <p:cNvPr id="142342" name="Slide Number Placeholder 3"/>
          <p:cNvSpPr txBox="1">
            <a:spLocks noGrp="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31" tIns="45669" rIns="91331" bIns="45669"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fld id="{D873A1AD-DD36-CE4F-A1D4-4664EEFD55F5}" type="slidenum">
              <a:rPr lang="en-GB" altLang="en-US" sz="1200">
                <a:latin typeface="Arial" charset="0"/>
              </a:rPr>
              <a:pPr algn="r" eaLnBrk="1" hangingPunct="1"/>
              <a:t>2</a:t>
            </a:fld>
            <a:endParaRPr lang="en-GB" altLang="en-US" sz="1200">
              <a:latin typeface="Arial" charset="0"/>
            </a:endParaRPr>
          </a:p>
        </p:txBody>
      </p:sp>
    </p:spTree>
    <p:extLst>
      <p:ext uri="{BB962C8B-B14F-4D97-AF65-F5344CB8AC3E}">
        <p14:creationId xmlns:p14="http://schemas.microsoft.com/office/powerpoint/2010/main" val="104443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FFFFFF"/>
                </a:solidFill>
              </a:rPr>
              <a:t>. Treat with Least Number of agents that address most Number of Mechanisms of hyperglycemia</a:t>
            </a:r>
            <a:br>
              <a:rPr lang="en-US" sz="1200" dirty="0" smtClean="0">
                <a:solidFill>
                  <a:srgbClr val="FFFFFF"/>
                </a:solidFill>
              </a:rPr>
            </a:br>
            <a:r>
              <a:rPr lang="en-US" sz="1200" dirty="0" smtClean="0">
                <a:solidFill>
                  <a:srgbClr val="FFFFFF"/>
                </a:solidFill>
              </a:rPr>
              <a:t>2. Treat across natural history of Diabetes</a:t>
            </a:r>
            <a:br>
              <a:rPr lang="en-US" sz="1200" dirty="0" smtClean="0">
                <a:solidFill>
                  <a:srgbClr val="FFFFFF"/>
                </a:solidFill>
              </a:rPr>
            </a:br>
            <a:r>
              <a:rPr lang="en-US" sz="1200" dirty="0" smtClean="0">
                <a:solidFill>
                  <a:srgbClr val="FFFFFF"/>
                </a:solidFill>
              </a:rPr>
              <a:t/>
            </a:r>
            <a:br>
              <a:rPr lang="en-US" sz="1200" dirty="0" smtClean="0">
                <a:solidFill>
                  <a:srgbClr val="FFFFFF"/>
                </a:solidFill>
              </a:rPr>
            </a:br>
            <a:r>
              <a:rPr lang="en-US" altLang="zh-CN" sz="1200" b="1" dirty="0" smtClean="0">
                <a:solidFill>
                  <a:srgbClr val="FFFFFF"/>
                </a:solidFill>
                <a:ea typeface="MS PGothic" charset="0"/>
                <a:cs typeface="MS PGothic" charset="0"/>
              </a:rPr>
              <a:t>Delay Need for Insulin</a:t>
            </a:r>
            <a:br>
              <a:rPr lang="en-US" altLang="zh-CN" sz="1200" b="1" dirty="0" smtClean="0">
                <a:solidFill>
                  <a:srgbClr val="FFFFFF"/>
                </a:solidFill>
                <a:ea typeface="MS PGothic" charset="0"/>
                <a:cs typeface="MS PGothic" charset="0"/>
              </a:rPr>
            </a:br>
            <a:r>
              <a:rPr lang="en-US" altLang="zh-CN" sz="1200" b="1" dirty="0" smtClean="0">
                <a:solidFill>
                  <a:srgbClr val="FFFFFF"/>
                </a:solidFill>
                <a:ea typeface="MS PGothic" charset="0"/>
                <a:cs typeface="MS PGothic" charset="0"/>
              </a:rPr>
              <a:t> No need for Early Insulin</a:t>
            </a:r>
            <a:br>
              <a:rPr lang="en-US" altLang="zh-CN" sz="1200" b="1" dirty="0" smtClean="0">
                <a:solidFill>
                  <a:srgbClr val="FFFFFF"/>
                </a:solidFill>
                <a:ea typeface="MS PGothic" charset="0"/>
                <a:cs typeface="MS PGothic" charset="0"/>
              </a:rPr>
            </a:br>
            <a:r>
              <a:rPr lang="en-US" altLang="zh-CN" sz="1400" b="1" dirty="0" smtClean="0">
                <a:solidFill>
                  <a:srgbClr val="FFFF00"/>
                </a:solidFill>
                <a:ea typeface="MS PGothic" charset="0"/>
                <a:cs typeface="MS PGothic" charset="0"/>
              </a:rPr>
              <a:t>If need Insulin, Continue Non-Insulin RX OR WITH USE NEW  GLP-1 BASAL COMBO	</a:t>
            </a:r>
            <a:br>
              <a:rPr lang="en-US" altLang="zh-CN" sz="1400" b="1" dirty="0" smtClean="0">
                <a:solidFill>
                  <a:srgbClr val="FFFF00"/>
                </a:solidFill>
                <a:ea typeface="MS PGothic" charset="0"/>
                <a:cs typeface="MS PGothic" charset="0"/>
              </a:rPr>
            </a:br>
            <a:r>
              <a:rPr lang="en-US" altLang="zh-CN" sz="1400" b="1" dirty="0" smtClean="0">
                <a:solidFill>
                  <a:srgbClr val="FFFF00"/>
                </a:solidFill>
                <a:ea typeface="MS PGothic" charset="0"/>
                <a:cs typeface="MS PGothic" charset="0"/>
              </a:rPr>
              <a:t>(Avoids need for Meal-Time Insulin- (Decrease Risk Hypoglycemia 85%- Garber)</a:t>
            </a:r>
            <a:br>
              <a:rPr lang="en-US" altLang="zh-CN" sz="1400" b="1" dirty="0" smtClean="0">
                <a:solidFill>
                  <a:srgbClr val="FFFF00"/>
                </a:solidFill>
                <a:ea typeface="MS PGothic" charset="0"/>
                <a:cs typeface="MS PGothic" charset="0"/>
              </a:rPr>
            </a:br>
            <a:r>
              <a:rPr lang="en-US" altLang="zh-CN" sz="1400" b="1" dirty="0" smtClean="0">
                <a:solidFill>
                  <a:srgbClr val="FFFF00"/>
                </a:solidFill>
                <a:ea typeface="MS PGothic" charset="0"/>
                <a:cs typeface="MS PGothic" charset="0"/>
              </a:rPr>
              <a:t/>
            </a:r>
            <a:br>
              <a:rPr lang="en-US" altLang="zh-CN" sz="1400" b="1" dirty="0" smtClean="0">
                <a:solidFill>
                  <a:srgbClr val="FFFF00"/>
                </a:solidFill>
                <a:ea typeface="MS PGothic" charset="0"/>
                <a:cs typeface="MS PGothic" charset="0"/>
              </a:rPr>
            </a:br>
            <a:r>
              <a:rPr lang="en-US" altLang="zh-CN" sz="1200" b="1" dirty="0" smtClean="0">
                <a:solidFill>
                  <a:srgbClr val="FFFFFF"/>
                </a:solidFill>
                <a:ea typeface="MS PGothic" charset="0"/>
                <a:cs typeface="MS PGothic" charset="0"/>
              </a:rPr>
              <a:t>4. Get Patients off insulin who 	had been given early Insulin</a:t>
            </a:r>
            <a:br>
              <a:rPr lang="en-US" altLang="zh-CN" sz="1200" b="1" dirty="0" smtClean="0">
                <a:solidFill>
                  <a:srgbClr val="FFFFFF"/>
                </a:solidFill>
                <a:ea typeface="MS PGothic" charset="0"/>
                <a:cs typeface="MS PGothic" charset="0"/>
              </a:rPr>
            </a:br>
            <a:r>
              <a:rPr lang="en-US" sz="1200" dirty="0" smtClean="0">
                <a:solidFill>
                  <a:srgbClr val="FFFFFF"/>
                </a:solidFill>
              </a:rPr>
              <a:t/>
            </a:r>
            <a:br>
              <a:rPr lang="en-US" sz="1200" dirty="0" smtClean="0">
                <a:solidFill>
                  <a:srgbClr val="FFFFFF"/>
                </a:solidFill>
              </a:rPr>
            </a:br>
            <a:endParaRPr lang="en-US" dirty="0"/>
          </a:p>
        </p:txBody>
      </p:sp>
      <p:sp>
        <p:nvSpPr>
          <p:cNvPr id="4" name="Slide Number Placeholder 3"/>
          <p:cNvSpPr>
            <a:spLocks noGrp="1"/>
          </p:cNvSpPr>
          <p:nvPr>
            <p:ph type="sldNum" sz="quarter" idx="10"/>
          </p:nvPr>
        </p:nvSpPr>
        <p:spPr/>
        <p:txBody>
          <a:bodyPr/>
          <a:lstStyle/>
          <a:p>
            <a:fld id="{D61B5341-2823-444D-B3A3-8EBFC371E9A0}" type="slidenum">
              <a:rPr lang="en-US" smtClean="0"/>
              <a:t>5</a:t>
            </a:fld>
            <a:endParaRPr lang="en-US"/>
          </a:p>
        </p:txBody>
      </p:sp>
    </p:spTree>
    <p:extLst>
      <p:ext uri="{BB962C8B-B14F-4D97-AF65-F5344CB8AC3E}">
        <p14:creationId xmlns:p14="http://schemas.microsoft.com/office/powerpoint/2010/main" val="2043377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974617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959655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661223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4060455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8FF4EC-382A-3144-AE5A-6878734EC015}" type="datetimeFigureOut">
              <a:rPr lang="en-US" smtClean="0"/>
              <a:t>9/24/16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68573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8FF4EC-382A-3144-AE5A-6878734EC015}" type="datetimeFigureOut">
              <a:rPr lang="en-US" smtClean="0"/>
              <a:t>9/24/16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504724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8FF4EC-382A-3144-AE5A-6878734EC015}" type="datetimeFigureOut">
              <a:rPr lang="en-US" smtClean="0"/>
              <a:t>9/24/16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26501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1701337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8FF4EC-382A-3144-AE5A-6878734EC015}" type="datetimeFigureOut">
              <a:rPr lang="en-US" smtClean="0"/>
              <a:t>9/24/16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259017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394024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8FF4EC-382A-3144-AE5A-6878734EC015}" type="datetimeFigureOut">
              <a:rPr lang="en-US" smtClean="0"/>
              <a:t>9/24/16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3D5CFF-DD04-3C4E-86DF-71DB1BE98D70}" type="slidenum">
              <a:rPr lang="en-US" smtClean="0"/>
              <a:t>‹#›</a:t>
            </a:fld>
            <a:endParaRPr lang="en-US"/>
          </a:p>
        </p:txBody>
      </p:sp>
    </p:spTree>
    <p:extLst>
      <p:ext uri="{BB962C8B-B14F-4D97-AF65-F5344CB8AC3E}">
        <p14:creationId xmlns:p14="http://schemas.microsoft.com/office/powerpoint/2010/main" val="784722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YC spkr deck Title and Content">
    <p:spTree>
      <p:nvGrpSpPr>
        <p:cNvPr id="1" name=""/>
        <p:cNvGrpSpPr/>
        <p:nvPr/>
      </p:nvGrpSpPr>
      <p:grpSpPr>
        <a:xfrm>
          <a:off x="0" y="0"/>
          <a:ext cx="0" cy="0"/>
          <a:chOff x="0" y="0"/>
          <a:chExt cx="0" cy="0"/>
        </a:xfrm>
      </p:grpSpPr>
      <p:sp>
        <p:nvSpPr>
          <p:cNvPr id="5" name="Slide Number Placeholder 5"/>
          <p:cNvSpPr txBox="1">
            <a:spLocks/>
          </p:cNvSpPr>
          <p:nvPr userDrawn="1"/>
        </p:nvSpPr>
        <p:spPr>
          <a:xfrm>
            <a:off x="8528756" y="6607176"/>
            <a:ext cx="615244" cy="250825"/>
          </a:xfrm>
          <a:prstGeom prst="rect">
            <a:avLst/>
          </a:prstGeom>
        </p:spPr>
        <p:txBody>
          <a:bodyPr anchor="b"/>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r" eaLnBrk="1" hangingPunct="1"/>
            <a:fld id="{F6D61A96-014C-BF44-887F-9A7BB2279544}" type="slidenum">
              <a:rPr lang="en-US" altLang="en-US" sz="711">
                <a:solidFill>
                  <a:srgbClr val="0069AA"/>
                </a:solidFill>
                <a:latin typeface="Arial Narrow" charset="0"/>
              </a:rPr>
              <a:pPr algn="r" eaLnBrk="1" hangingPunct="1"/>
              <a:t>‹#›</a:t>
            </a:fld>
            <a:endParaRPr lang="en-US" altLang="en-US" sz="711">
              <a:solidFill>
                <a:srgbClr val="0069AA"/>
              </a:solidFill>
              <a:latin typeface="Arial Narrow" charset="0"/>
            </a:endParaRPr>
          </a:p>
        </p:txBody>
      </p:sp>
      <p:sp>
        <p:nvSpPr>
          <p:cNvPr id="6" name="Title Placeholder 7"/>
          <p:cNvSpPr>
            <a:spLocks noGrp="1"/>
          </p:cNvSpPr>
          <p:nvPr>
            <p:ph type="title"/>
          </p:nvPr>
        </p:nvSpPr>
        <p:spPr>
          <a:xfrm>
            <a:off x="337458" y="214146"/>
            <a:ext cx="6841570" cy="769441"/>
          </a:xfrm>
          <a:prstGeom prst="rect">
            <a:avLst/>
          </a:prstGeom>
        </p:spPr>
        <p:txBody>
          <a:bodyPr rtlCol="0">
            <a:spAutoFit/>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544287" y="1354772"/>
            <a:ext cx="8360603" cy="174406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307366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FF4EC-382A-3144-AE5A-6878734EC015}" type="datetimeFigureOut">
              <a:rPr lang="en-US" smtClean="0"/>
              <a:t>9/24/16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D5CFF-DD04-3C4E-86DF-71DB1BE98D70}" type="slidenum">
              <a:rPr lang="en-US" smtClean="0"/>
              <a:t>‹#›</a:t>
            </a:fld>
            <a:endParaRPr lang="en-US"/>
          </a:p>
        </p:txBody>
      </p:sp>
    </p:spTree>
    <p:extLst>
      <p:ext uri="{BB962C8B-B14F-4D97-AF65-F5344CB8AC3E}">
        <p14:creationId xmlns:p14="http://schemas.microsoft.com/office/powerpoint/2010/main" val="1941352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39265" name="Title 12"/>
          <p:cNvSpPr>
            <a:spLocks noGrp="1"/>
          </p:cNvSpPr>
          <p:nvPr>
            <p:ph type="title"/>
          </p:nvPr>
        </p:nvSpPr>
        <p:spPr>
          <a:xfrm>
            <a:off x="0" y="234164"/>
            <a:ext cx="9144000" cy="1446550"/>
          </a:xfrm>
        </p:spPr>
        <p:txBody>
          <a:bodyPr/>
          <a:lstStyle/>
          <a:p>
            <a:r>
              <a:rPr lang="en-US" altLang="en-US"/>
              <a:t>Once Upon a Time, Insulin Resistance was Adaptive… but Not Today</a:t>
            </a:r>
          </a:p>
        </p:txBody>
      </p:sp>
      <p:sp>
        <p:nvSpPr>
          <p:cNvPr id="139266" name="TextBox 7"/>
          <p:cNvSpPr txBox="1">
            <a:spLocks noChangeArrowheads="1"/>
          </p:cNvSpPr>
          <p:nvPr/>
        </p:nvSpPr>
        <p:spPr bwMode="auto">
          <a:xfrm>
            <a:off x="0" y="6056244"/>
            <a:ext cx="51265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US" altLang="en-US" sz="1067">
                <a:latin typeface="Calibri" charset="0"/>
              </a:rPr>
              <a:t>Curtis BM, O’Keefe JA. </a:t>
            </a:r>
            <a:r>
              <a:rPr lang="en-US" altLang="en-US" sz="1067" i="1">
                <a:latin typeface="Calibri" charset="0"/>
              </a:rPr>
              <a:t>Mayo Clin Prco. </a:t>
            </a:r>
            <a:r>
              <a:rPr lang="en-US" altLang="en-US" sz="1067">
                <a:latin typeface="Calibri" charset="0"/>
              </a:rPr>
              <a:t>2002;77:45-54. </a:t>
            </a:r>
          </a:p>
          <a:p>
            <a:pPr eaLnBrk="1" hangingPunct="1"/>
            <a:r>
              <a:rPr lang="en-US" altLang="en-US" sz="1067">
                <a:latin typeface="Calibri" charset="0"/>
              </a:rPr>
              <a:t>CINCOTTA</a:t>
            </a:r>
          </a:p>
        </p:txBody>
      </p:sp>
      <p:pic>
        <p:nvPicPr>
          <p:cNvPr id="139267" name="Picture 3" descr="Screenshot 2014-11-10 19.35.5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6044" y="2343856"/>
            <a:ext cx="4165600" cy="315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9268" name="Group 6"/>
          <p:cNvGrpSpPr>
            <a:grpSpLocks/>
          </p:cNvGrpSpPr>
          <p:nvPr/>
        </p:nvGrpSpPr>
        <p:grpSpPr bwMode="auto">
          <a:xfrm>
            <a:off x="745067" y="2160412"/>
            <a:ext cx="3831167" cy="3433233"/>
            <a:chOff x="3611302" y="1397823"/>
            <a:chExt cx="4711503" cy="4338539"/>
          </a:xfrm>
        </p:grpSpPr>
        <p:pic>
          <p:nvPicPr>
            <p:cNvPr id="139273" name="Picture 1" descr="Screenshot 2014-11-10 19.35.3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11302" y="1397823"/>
              <a:ext cx="1220788" cy="41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rved Up Arrow 9"/>
            <p:cNvSpPr>
              <a:spLocks noChangeArrowheads="1"/>
            </p:cNvSpPr>
            <p:nvPr/>
          </p:nvSpPr>
          <p:spPr bwMode="auto">
            <a:xfrm rot="20779192">
              <a:off x="4964883" y="5012380"/>
              <a:ext cx="3357922" cy="723982"/>
            </a:xfrm>
            <a:prstGeom prst="curvedUpArrow">
              <a:avLst>
                <a:gd name="adj1" fmla="val 10855"/>
                <a:gd name="adj2" fmla="val 43466"/>
                <a:gd name="adj3" fmla="val 7516"/>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808080">
                  <a:alpha val="34999"/>
                </a:srgbClr>
              </a:outerShdw>
            </a:effectLst>
          </p:spPr>
          <p:txBody>
            <a:bodyPr anchor="ctr"/>
            <a:lstStyle/>
            <a:p>
              <a:pPr algn="ctr" eaLnBrk="1" hangingPunct="1">
                <a:defRPr/>
              </a:pPr>
              <a:endParaRPr lang="en-US" sz="1600">
                <a:latin typeface="Helvetica" charset="0"/>
                <a:ea typeface="ＭＳ Ｐゴシック" charset="0"/>
              </a:endParaRPr>
            </a:p>
          </p:txBody>
        </p:sp>
      </p:grpSp>
      <p:sp>
        <p:nvSpPr>
          <p:cNvPr id="11" name="TextBox 16"/>
          <p:cNvSpPr txBox="1">
            <a:spLocks noChangeArrowheads="1"/>
          </p:cNvSpPr>
          <p:nvPr/>
        </p:nvSpPr>
        <p:spPr bwMode="auto">
          <a:xfrm>
            <a:off x="1950156" y="2390422"/>
            <a:ext cx="2376311" cy="2308324"/>
          </a:xfrm>
          <a:prstGeom prst="rect">
            <a:avLst/>
          </a:prstGeom>
          <a:noFill/>
          <a:ln w="9525">
            <a:solidFill>
              <a:srgbClr val="FF0000"/>
            </a:solidFill>
            <a:miter lim="800000"/>
            <a:headEnd/>
            <a:tailEnd/>
          </a:ln>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dirty="0">
                <a:solidFill>
                  <a:schemeClr val="tx2"/>
                </a:solidFill>
              </a:rPr>
              <a:t>Cyclic DOPA surge </a:t>
            </a:r>
            <a:r>
              <a:rPr lang="en-US" altLang="en-US" sz="1600" b="1" dirty="0"/>
              <a:t>suppressed by factors in modern life:</a:t>
            </a:r>
          </a:p>
          <a:p>
            <a:pPr marL="254003" indent="-254003" eaLnBrk="1" hangingPunct="1">
              <a:buFont typeface="Arial" panose="020B0604020202020204" pitchFamily="34" charset="0"/>
              <a:buChar char="•"/>
              <a:defRPr/>
            </a:pPr>
            <a:r>
              <a:rPr lang="en-US" altLang="en-US" sz="1600" dirty="0"/>
              <a:t>High carb/fat diet</a:t>
            </a:r>
          </a:p>
          <a:p>
            <a:pPr marL="254003" indent="-254003" eaLnBrk="1" hangingPunct="1">
              <a:buFont typeface="Arial" panose="020B0604020202020204" pitchFamily="34" charset="0"/>
              <a:buChar char="•"/>
              <a:defRPr/>
            </a:pPr>
            <a:r>
              <a:rPr lang="en-US" altLang="en-US" sz="1600" dirty="0"/>
              <a:t>Lack of exercise</a:t>
            </a:r>
          </a:p>
          <a:p>
            <a:pPr marL="254003" indent="-254003" eaLnBrk="1" hangingPunct="1">
              <a:buFont typeface="Arial" panose="020B0604020202020204" pitchFamily="34" charset="0"/>
              <a:buChar char="•"/>
              <a:defRPr/>
            </a:pPr>
            <a:r>
              <a:rPr lang="en-US" altLang="en-US" sz="1600" dirty="0"/>
              <a:t>Abnormal sleep/ wake cycle</a:t>
            </a:r>
          </a:p>
          <a:p>
            <a:pPr marL="254003" indent="-254003" eaLnBrk="1" hangingPunct="1">
              <a:buFont typeface="Arial" panose="020B0604020202020204" pitchFamily="34" charset="0"/>
              <a:buChar char="•"/>
              <a:defRPr/>
            </a:pPr>
            <a:r>
              <a:rPr lang="en-US" altLang="en-US" sz="1600" dirty="0"/>
              <a:t>Obesity</a:t>
            </a:r>
          </a:p>
          <a:p>
            <a:pPr marL="254003" indent="-254003" eaLnBrk="1" hangingPunct="1">
              <a:buFont typeface="Arial" panose="020B0604020202020204" pitchFamily="34" charset="0"/>
              <a:buChar char="•"/>
              <a:defRPr/>
            </a:pPr>
            <a:r>
              <a:rPr lang="en-US" altLang="en-US" sz="1600" dirty="0"/>
              <a:t>Diabetes</a:t>
            </a:r>
          </a:p>
        </p:txBody>
      </p:sp>
      <p:sp>
        <p:nvSpPr>
          <p:cNvPr id="139270" name="TextBox 15"/>
          <p:cNvSpPr txBox="1">
            <a:spLocks noChangeArrowheads="1"/>
          </p:cNvSpPr>
          <p:nvPr/>
        </p:nvSpPr>
        <p:spPr bwMode="auto">
          <a:xfrm>
            <a:off x="0" y="1464734"/>
            <a:ext cx="29830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sz="1600" b="1">
                <a:solidFill>
                  <a:srgbClr val="FFFFFF"/>
                </a:solidFill>
                <a:latin typeface="Calibri" charset="0"/>
                <a:ea typeface="MS PGothic" charset="-128"/>
              </a:rPr>
              <a:t>Adaptive Diurnal/Seasonal</a:t>
            </a:r>
          </a:p>
          <a:p>
            <a:pPr algn="ctr" eaLnBrk="1" hangingPunct="1"/>
            <a:r>
              <a:rPr lang="en-US" altLang="en-US" sz="1600" b="1">
                <a:solidFill>
                  <a:srgbClr val="FFFFFF"/>
                </a:solidFill>
                <a:latin typeface="Calibri" charset="0"/>
                <a:ea typeface="MS PGothic" charset="-128"/>
              </a:rPr>
              <a:t>Insulin Resistance</a:t>
            </a:r>
            <a:endParaRPr lang="en-US" altLang="en-US" sz="1600">
              <a:solidFill>
                <a:srgbClr val="FFFFFF"/>
              </a:solidFill>
              <a:latin typeface="Calibri" charset="0"/>
              <a:ea typeface="MS PGothic" charset="-128"/>
            </a:endParaRPr>
          </a:p>
        </p:txBody>
      </p:sp>
      <p:sp>
        <p:nvSpPr>
          <p:cNvPr id="139271" name="TextBox 17"/>
          <p:cNvSpPr txBox="1">
            <a:spLocks noChangeArrowheads="1"/>
          </p:cNvSpPr>
          <p:nvPr/>
        </p:nvSpPr>
        <p:spPr bwMode="auto">
          <a:xfrm>
            <a:off x="5062838" y="1467556"/>
            <a:ext cx="28650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sz="1600" b="1">
                <a:solidFill>
                  <a:srgbClr val="FFFFFF"/>
                </a:solidFill>
                <a:latin typeface="Calibri" charset="0"/>
                <a:ea typeface="MS PGothic" charset="-128"/>
              </a:rPr>
              <a:t>Maladaptive Insulin Resistance,</a:t>
            </a:r>
          </a:p>
          <a:p>
            <a:pPr algn="ctr" eaLnBrk="1" hangingPunct="1"/>
            <a:r>
              <a:rPr lang="en-US" altLang="en-US" sz="1600" b="1">
                <a:solidFill>
                  <a:srgbClr val="FFFFFF"/>
                </a:solidFill>
                <a:latin typeface="Calibri" charset="0"/>
                <a:ea typeface="MS PGothic" charset="-128"/>
              </a:rPr>
              <a:t>Increased Sympathetic Tone</a:t>
            </a:r>
          </a:p>
          <a:p>
            <a:pPr algn="ctr" eaLnBrk="1" hangingPunct="1"/>
            <a:r>
              <a:rPr lang="en-US" altLang="en-US" sz="1600" b="1">
                <a:solidFill>
                  <a:srgbClr val="FFFFFF"/>
                </a:solidFill>
                <a:latin typeface="Calibri" charset="0"/>
                <a:ea typeface="MS PGothic" charset="-128"/>
              </a:rPr>
              <a:t>All Day/Year Long</a:t>
            </a:r>
          </a:p>
        </p:txBody>
      </p:sp>
      <p:cxnSp>
        <p:nvCxnSpPr>
          <p:cNvPr id="15" name="Straight Arrow Connector 14"/>
          <p:cNvCxnSpPr>
            <a:cxnSpLocks noChangeShapeType="1"/>
          </p:cNvCxnSpPr>
          <p:nvPr/>
        </p:nvCxnSpPr>
        <p:spPr bwMode="auto">
          <a:xfrm>
            <a:off x="3217334" y="1938867"/>
            <a:ext cx="1443567" cy="0"/>
          </a:xfrm>
          <a:prstGeom prst="straightConnector1">
            <a:avLst/>
          </a:prstGeom>
          <a:noFill/>
          <a:ln w="63500">
            <a:solidFill>
              <a:schemeClr val="tx1"/>
            </a:solidFill>
            <a:round/>
            <a:headEnd/>
            <a:tailEnd type="arrow" w="med" len="med"/>
          </a:ln>
          <a:effectLst>
            <a:outerShdw blurRad="40000" dist="20000" dir="5400000" rotWithShape="0">
              <a:srgbClr val="808080">
                <a:alpha val="37999"/>
              </a:srgbClr>
            </a:outerShdw>
          </a:effectLst>
          <a:extLst/>
        </p:spPr>
      </p:cxnSp>
    </p:spTree>
    <p:extLst>
      <p:ext uri="{BB962C8B-B14F-4D97-AF65-F5344CB8AC3E}">
        <p14:creationId xmlns:p14="http://schemas.microsoft.com/office/powerpoint/2010/main" val="1590702314"/>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41313" name="Title 1"/>
          <p:cNvSpPr>
            <a:spLocks noGrp="1"/>
          </p:cNvSpPr>
          <p:nvPr>
            <p:ph type="title" idx="4294967295"/>
          </p:nvPr>
        </p:nvSpPr>
        <p:spPr>
          <a:xfrm>
            <a:off x="0" y="636412"/>
            <a:ext cx="9144000" cy="673100"/>
          </a:xfrm>
        </p:spPr>
        <p:txBody>
          <a:bodyPr>
            <a:normAutofit fontScale="90000"/>
          </a:bodyPr>
          <a:lstStyle/>
          <a:p>
            <a:pPr eaLnBrk="1" hangingPunct="1"/>
            <a:r>
              <a:rPr lang="en-GB" altLang="en-US">
                <a:solidFill>
                  <a:schemeClr val="tx1"/>
                </a:solidFill>
              </a:rPr>
              <a:t>Bromocryptine QR: </a:t>
            </a:r>
            <a:br>
              <a:rPr lang="en-GB" altLang="en-US">
                <a:solidFill>
                  <a:schemeClr val="tx1"/>
                </a:solidFill>
              </a:rPr>
            </a:br>
            <a:r>
              <a:rPr lang="en-GB" altLang="en-US">
                <a:solidFill>
                  <a:schemeClr val="tx1"/>
                </a:solidFill>
              </a:rPr>
              <a:t>Proposed mechanism of action </a:t>
            </a:r>
          </a:p>
        </p:txBody>
      </p:sp>
      <p:pic>
        <p:nvPicPr>
          <p:cNvPr id="41989" name="Picture 4" descr="Brain"/>
          <p:cNvPicPr>
            <a:picLocks noChangeAspect="1" noChangeArrowheads="1"/>
          </p:cNvPicPr>
          <p:nvPr/>
        </p:nvPicPr>
        <p:blipFill>
          <a:blip r:embed="rId3">
            <a:lum bright="54000" contrast="-30000"/>
            <a:extLst>
              <a:ext uri="{28A0092B-C50C-407E-A947-70E740481C1C}">
                <a14:useLocalDpi xmlns:a14="http://schemas.microsoft.com/office/drawing/2010/main" val="0"/>
              </a:ext>
            </a:extLst>
          </a:blip>
          <a:srcRect/>
          <a:stretch>
            <a:fillRect/>
          </a:stretch>
        </p:blipFill>
        <p:spPr bwMode="auto">
          <a:xfrm>
            <a:off x="2714978" y="1587501"/>
            <a:ext cx="2913945" cy="2103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0"/>
          <p:cNvGrpSpPr>
            <a:grpSpLocks/>
          </p:cNvGrpSpPr>
          <p:nvPr/>
        </p:nvGrpSpPr>
        <p:grpSpPr bwMode="auto">
          <a:xfrm>
            <a:off x="97367" y="1823154"/>
            <a:ext cx="2623255" cy="625941"/>
            <a:chOff x="198180" y="1576390"/>
            <a:chExt cx="2496176" cy="592812"/>
          </a:xfrm>
        </p:grpSpPr>
        <p:sp>
          <p:nvSpPr>
            <p:cNvPr id="141334" name="TextBox 27"/>
            <p:cNvSpPr txBox="1">
              <a:spLocks noChangeArrowheads="1"/>
            </p:cNvSpPr>
            <p:nvPr/>
          </p:nvSpPr>
          <p:spPr bwMode="auto">
            <a:xfrm>
              <a:off x="198180" y="1576390"/>
              <a:ext cx="2070479" cy="592812"/>
            </a:xfrm>
            <a:prstGeom prst="rect">
              <a:avLst/>
            </a:prstGeom>
            <a:solidFill>
              <a:srgbClr val="00B7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GB" altLang="en-US" sz="1156" b="1"/>
                <a:t>Morning administration</a:t>
              </a:r>
            </a:p>
            <a:p>
              <a:pPr eaLnBrk="1" hangingPunct="1"/>
              <a:r>
                <a:rPr lang="en-GB" altLang="en-US" sz="1156" b="1"/>
                <a:t>(within 2 hours</a:t>
              </a:r>
            </a:p>
            <a:p>
              <a:pPr eaLnBrk="1" hangingPunct="1"/>
              <a:r>
                <a:rPr lang="en-GB" altLang="en-US" sz="1156" b="1"/>
                <a:t> of waking) of AGENT</a:t>
              </a:r>
            </a:p>
          </p:txBody>
        </p:sp>
        <p:sp>
          <p:nvSpPr>
            <p:cNvPr id="29" name="Right Arrow 28"/>
            <p:cNvSpPr/>
            <p:nvPr/>
          </p:nvSpPr>
          <p:spPr>
            <a:xfrm>
              <a:off x="1716832" y="1788882"/>
              <a:ext cx="977524" cy="358162"/>
            </a:xfrm>
            <a:prstGeom prst="rightArrow">
              <a:avLst>
                <a:gd name="adj1" fmla="val 43667"/>
                <a:gd name="adj2" fmla="val 50000"/>
              </a:avLst>
            </a:prstGeom>
            <a:solidFill>
              <a:srgbClr val="00B7C6"/>
            </a:solidFill>
            <a:ln>
              <a:solidFill>
                <a:srgbClr val="00B7C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67" b="1" dirty="0">
                  <a:solidFill>
                    <a:schemeClr val="tx1"/>
                  </a:solidFill>
                </a:rPr>
                <a:t>Corrects</a:t>
              </a:r>
            </a:p>
          </p:txBody>
        </p:sp>
      </p:grpSp>
      <p:grpSp>
        <p:nvGrpSpPr>
          <p:cNvPr id="3" name="Group 26"/>
          <p:cNvGrpSpPr>
            <a:grpSpLocks/>
          </p:cNvGrpSpPr>
          <p:nvPr/>
        </p:nvGrpSpPr>
        <p:grpSpPr bwMode="auto">
          <a:xfrm>
            <a:off x="5699479" y="1958622"/>
            <a:ext cx="3197578" cy="694036"/>
            <a:chOff x="5699993" y="1774825"/>
            <a:chExt cx="3196357" cy="780403"/>
          </a:xfrm>
        </p:grpSpPr>
        <p:sp>
          <p:nvSpPr>
            <p:cNvPr id="30" name="Right Arrow 29"/>
            <p:cNvSpPr/>
            <p:nvPr/>
          </p:nvSpPr>
          <p:spPr bwMode="auto">
            <a:xfrm>
              <a:off x="5699993" y="1835120"/>
              <a:ext cx="385086" cy="357011"/>
            </a:xfrm>
            <a:prstGeom prst="rightArrow">
              <a:avLst/>
            </a:prstGeom>
            <a:solidFill>
              <a:srgbClr val="00B7C6"/>
            </a:solidFill>
            <a:ln>
              <a:solidFill>
                <a:srgbClr val="00B7C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a:solidFill>
                  <a:srgbClr val="FFFFFF"/>
                </a:solidFill>
              </a:endParaRPr>
            </a:p>
          </p:txBody>
        </p:sp>
        <p:sp>
          <p:nvSpPr>
            <p:cNvPr id="141333" name="TextBox 30"/>
            <p:cNvSpPr txBox="1">
              <a:spLocks noChangeArrowheads="1"/>
            </p:cNvSpPr>
            <p:nvPr/>
          </p:nvSpPr>
          <p:spPr bwMode="auto">
            <a:xfrm>
              <a:off x="6064637" y="1774825"/>
              <a:ext cx="2831713" cy="780403"/>
            </a:xfrm>
            <a:prstGeom prst="rect">
              <a:avLst/>
            </a:prstGeom>
            <a:solidFill>
              <a:srgbClr val="00B7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GB" altLang="en-US" sz="1333" b="1"/>
                <a:t>Restoration of morning peak in dopaminergic activity </a:t>
              </a:r>
              <a:r>
                <a:rPr lang="en-GB" altLang="en-US" sz="1244" b="1"/>
                <a:t>(via D2 receptor-mediated activity)</a:t>
              </a:r>
              <a:endParaRPr lang="en-GB" altLang="en-US" sz="1333" b="1"/>
            </a:p>
          </p:txBody>
        </p:sp>
      </p:grpSp>
      <p:grpSp>
        <p:nvGrpSpPr>
          <p:cNvPr id="4" name="Group 26"/>
          <p:cNvGrpSpPr>
            <a:grpSpLocks/>
          </p:cNvGrpSpPr>
          <p:nvPr/>
        </p:nvGrpSpPr>
        <p:grpSpPr bwMode="auto">
          <a:xfrm>
            <a:off x="4572000" y="4715932"/>
            <a:ext cx="4357511" cy="1222229"/>
            <a:chOff x="4541838" y="4504806"/>
            <a:chExt cx="4357687" cy="1375685"/>
          </a:xfrm>
        </p:grpSpPr>
        <p:sp>
          <p:nvSpPr>
            <p:cNvPr id="141330" name="TextBox 32"/>
            <p:cNvSpPr txBox="1">
              <a:spLocks noChangeArrowheads="1"/>
            </p:cNvSpPr>
            <p:nvPr/>
          </p:nvSpPr>
          <p:spPr bwMode="auto">
            <a:xfrm>
              <a:off x="4541838" y="5037610"/>
              <a:ext cx="4357687" cy="842881"/>
            </a:xfrm>
            <a:prstGeom prst="rect">
              <a:avLst/>
            </a:prstGeom>
            <a:solidFill>
              <a:srgbClr val="00B7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GB" altLang="en-US" sz="1422" b="1"/>
                <a:t>Decreased postprandial glucose levels</a:t>
              </a:r>
            </a:p>
            <a:p>
              <a:pPr algn="ctr" eaLnBrk="1" hangingPunct="1"/>
              <a:r>
                <a:rPr lang="en-GB" altLang="en-US" sz="1422" b="1"/>
                <a:t>Reduction in insulin resistance</a:t>
              </a:r>
            </a:p>
            <a:p>
              <a:pPr algn="ctr" eaLnBrk="1" hangingPunct="1"/>
              <a:r>
                <a:rPr lang="en-GB" altLang="en-US" sz="1422" b="1"/>
                <a:t>Day-long reduction in plasma glucose, TGs and FFAs</a:t>
              </a:r>
            </a:p>
          </p:txBody>
        </p:sp>
        <p:sp>
          <p:nvSpPr>
            <p:cNvPr id="32" name="Right Arrow 31"/>
            <p:cNvSpPr/>
            <p:nvPr/>
          </p:nvSpPr>
          <p:spPr>
            <a:xfrm rot="5400000">
              <a:off x="7215623" y="4540463"/>
              <a:ext cx="500309" cy="428995"/>
            </a:xfrm>
            <a:prstGeom prst="rightArrow">
              <a:avLst/>
            </a:prstGeom>
            <a:solidFill>
              <a:srgbClr val="00B7C6"/>
            </a:solidFill>
            <a:ln>
              <a:solidFill>
                <a:srgbClr val="00B7C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a:solidFill>
                  <a:srgbClr val="FFFFFF"/>
                </a:solidFill>
              </a:endParaRPr>
            </a:p>
          </p:txBody>
        </p:sp>
      </p:grpSp>
      <p:grpSp>
        <p:nvGrpSpPr>
          <p:cNvPr id="5" name="Group 24"/>
          <p:cNvGrpSpPr>
            <a:grpSpLocks/>
          </p:cNvGrpSpPr>
          <p:nvPr/>
        </p:nvGrpSpPr>
        <p:grpSpPr bwMode="auto">
          <a:xfrm>
            <a:off x="4842934" y="2851858"/>
            <a:ext cx="3944056" cy="2011309"/>
            <a:chOff x="4843363" y="2780758"/>
            <a:chExt cx="3943350" cy="2260807"/>
          </a:xfrm>
        </p:grpSpPr>
        <p:sp>
          <p:nvSpPr>
            <p:cNvPr id="141328" name="TextBox 33"/>
            <p:cNvSpPr txBox="1">
              <a:spLocks noChangeArrowheads="1"/>
            </p:cNvSpPr>
            <p:nvPr/>
          </p:nvSpPr>
          <p:spPr bwMode="auto">
            <a:xfrm>
              <a:off x="4843363" y="3277263"/>
              <a:ext cx="3943350" cy="1764302"/>
            </a:xfrm>
            <a:prstGeom prst="rect">
              <a:avLst/>
            </a:prstGeom>
            <a:solidFill>
              <a:srgbClr val="00B7C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buFont typeface="Wingdings 3" charset="2"/>
                <a:buChar char="È"/>
              </a:pPr>
              <a:r>
                <a:rPr lang="en-GB" altLang="en-US" sz="2489" b="1">
                  <a:solidFill>
                    <a:srgbClr val="000090"/>
                  </a:solidFill>
                </a:rPr>
                <a:t>Sympathetic tone</a:t>
              </a:r>
            </a:p>
            <a:p>
              <a:pPr eaLnBrk="1" hangingPunct="1">
                <a:buFont typeface="Wingdings 3" charset="2"/>
                <a:buChar char="È"/>
              </a:pPr>
              <a:r>
                <a:rPr lang="en-GB" altLang="en-US" sz="1422" b="1"/>
                <a:t>HPA axis tone</a:t>
              </a:r>
            </a:p>
            <a:p>
              <a:pPr eaLnBrk="1" hangingPunct="1"/>
              <a:r>
                <a:rPr lang="en-GB" altLang="en-US" sz="1422" b="1">
                  <a:latin typeface="Arial" charset="0"/>
                  <a:sym typeface="Wingdings 3" charset="2"/>
                </a:rPr>
                <a:t> </a:t>
              </a:r>
              <a:r>
                <a:rPr lang="en-GB" altLang="en-US" sz="1422" b="1"/>
                <a:t>Hepatic gluconeogenesis</a:t>
              </a:r>
            </a:p>
            <a:p>
              <a:pPr eaLnBrk="1" hangingPunct="1"/>
              <a:r>
                <a:rPr lang="en-GB" altLang="en-US" sz="1422" b="1">
                  <a:latin typeface="Arial" charset="0"/>
                  <a:sym typeface="Wingdings 3" charset="2"/>
                </a:rPr>
                <a:t></a:t>
              </a:r>
              <a:r>
                <a:rPr lang="en-GB" altLang="en-US" sz="1422" b="1"/>
                <a:t> FFA and TG</a:t>
              </a:r>
            </a:p>
            <a:p>
              <a:pPr eaLnBrk="1" hangingPunct="1"/>
              <a:r>
                <a:rPr lang="en-GB" altLang="en-US" sz="1422" b="1">
                  <a:latin typeface="Arial" charset="0"/>
                  <a:sym typeface="Wingdings 3" charset="2"/>
                </a:rPr>
                <a:t></a:t>
              </a:r>
              <a:r>
                <a:rPr lang="en-GB" altLang="en-US" sz="1422" b="1">
                  <a:latin typeface="Arial" charset="0"/>
                </a:rPr>
                <a:t> </a:t>
              </a:r>
              <a:r>
                <a:rPr lang="en-GB" altLang="en-US" sz="1422" b="1"/>
                <a:t>Insulin resistance</a:t>
              </a:r>
            </a:p>
            <a:p>
              <a:pPr eaLnBrk="1" hangingPunct="1"/>
              <a:r>
                <a:rPr lang="en-GB" altLang="en-US" sz="1422" b="1">
                  <a:latin typeface="Arial" charset="0"/>
                  <a:sym typeface="Wingdings 3" charset="2"/>
                </a:rPr>
                <a:t></a:t>
              </a:r>
              <a:r>
                <a:rPr lang="en-GB" altLang="en-US" sz="1422" b="1">
                  <a:latin typeface="Arial" charset="0"/>
                </a:rPr>
                <a:t> </a:t>
              </a:r>
              <a:r>
                <a:rPr lang="en-GB" altLang="en-US" sz="1422" b="1"/>
                <a:t>Inflammation/hypercoagulation</a:t>
              </a:r>
            </a:p>
          </p:txBody>
        </p:sp>
        <p:sp>
          <p:nvSpPr>
            <p:cNvPr id="19" name="Right Arrow 18"/>
            <p:cNvSpPr/>
            <p:nvPr/>
          </p:nvSpPr>
          <p:spPr>
            <a:xfrm rot="5400000">
              <a:off x="7221443" y="2815245"/>
              <a:ext cx="496466" cy="427491"/>
            </a:xfrm>
            <a:prstGeom prst="rightArrow">
              <a:avLst/>
            </a:prstGeom>
            <a:solidFill>
              <a:srgbClr val="00B7C6"/>
            </a:solidFill>
            <a:ln>
              <a:solidFill>
                <a:srgbClr val="00B7C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a:solidFill>
                  <a:srgbClr val="FFFFFF"/>
                </a:solidFill>
              </a:endParaRPr>
            </a:p>
          </p:txBody>
        </p:sp>
      </p:grpSp>
      <p:grpSp>
        <p:nvGrpSpPr>
          <p:cNvPr id="6" name="Group 23"/>
          <p:cNvGrpSpPr>
            <a:grpSpLocks/>
          </p:cNvGrpSpPr>
          <p:nvPr/>
        </p:nvGrpSpPr>
        <p:grpSpPr bwMode="auto">
          <a:xfrm>
            <a:off x="2716389" y="1841501"/>
            <a:ext cx="2984500" cy="1327855"/>
            <a:chOff x="2701199" y="1643063"/>
            <a:chExt cx="3000374" cy="1493837"/>
          </a:xfrm>
        </p:grpSpPr>
        <p:sp>
          <p:nvSpPr>
            <p:cNvPr id="141326" name="TextBox 21"/>
            <p:cNvSpPr txBox="1">
              <a:spLocks noChangeArrowheads="1"/>
            </p:cNvSpPr>
            <p:nvPr/>
          </p:nvSpPr>
          <p:spPr bwMode="auto">
            <a:xfrm>
              <a:off x="2701199" y="1643063"/>
              <a:ext cx="3000374" cy="7961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GB" altLang="en-US" sz="1333" b="1">
                  <a:solidFill>
                    <a:srgbClr val="0000FF"/>
                  </a:solidFill>
                </a:rPr>
                <a:t>Low dopaminergic tone in hypothalamus in early morning in diabetes</a:t>
              </a:r>
            </a:p>
          </p:txBody>
        </p:sp>
        <p:sp>
          <p:nvSpPr>
            <p:cNvPr id="23" name="Down Arrow 22"/>
            <p:cNvSpPr/>
            <p:nvPr/>
          </p:nvSpPr>
          <p:spPr bwMode="auto">
            <a:xfrm>
              <a:off x="3850279" y="2408238"/>
              <a:ext cx="427003" cy="728662"/>
            </a:xfrm>
            <a:prstGeom prst="downArrow">
              <a:avLst/>
            </a:prstGeom>
            <a:ln>
              <a:solidFill>
                <a:srgbClr val="0053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a:solidFill>
                  <a:srgbClr val="FFFFFF"/>
                </a:solidFill>
              </a:endParaRPr>
            </a:p>
          </p:txBody>
        </p:sp>
      </p:grpSp>
      <p:grpSp>
        <p:nvGrpSpPr>
          <p:cNvPr id="7" name="Group 24"/>
          <p:cNvGrpSpPr>
            <a:grpSpLocks/>
          </p:cNvGrpSpPr>
          <p:nvPr/>
        </p:nvGrpSpPr>
        <p:grpSpPr bwMode="auto">
          <a:xfrm>
            <a:off x="695679" y="3208867"/>
            <a:ext cx="3952522" cy="1659467"/>
            <a:chOff x="695325" y="3181350"/>
            <a:chExt cx="3952875" cy="1866900"/>
          </a:xfrm>
        </p:grpSpPr>
        <p:sp>
          <p:nvSpPr>
            <p:cNvPr id="141324" name="TextBox 24"/>
            <p:cNvSpPr txBox="1">
              <a:spLocks noChangeArrowheads="1"/>
            </p:cNvSpPr>
            <p:nvPr/>
          </p:nvSpPr>
          <p:spPr bwMode="auto">
            <a:xfrm>
              <a:off x="695325" y="3181350"/>
              <a:ext cx="3952875" cy="1304491"/>
            </a:xfrm>
            <a:prstGeom prst="rect">
              <a:avLst/>
            </a:prstGeom>
            <a:solidFill>
              <a:srgbClr val="B7DE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buFont typeface="Wingdings 3" charset="2"/>
                <a:buChar char="Ç"/>
              </a:pPr>
              <a:r>
                <a:rPr lang="en-GB" altLang="en-US" sz="1156" b="1">
                  <a:solidFill>
                    <a:schemeClr val="bg1"/>
                  </a:solidFill>
                </a:rPr>
                <a:t>Sympathetic tone</a:t>
              </a:r>
            </a:p>
            <a:p>
              <a:pPr eaLnBrk="1" hangingPunct="1">
                <a:buFont typeface="Wingdings 3" charset="2"/>
                <a:buChar char="Ç"/>
              </a:pPr>
              <a:r>
                <a:rPr lang="en-GB" altLang="en-US" sz="1156" b="1">
                  <a:solidFill>
                    <a:schemeClr val="bg1"/>
                  </a:solidFill>
                </a:rPr>
                <a:t>HPA axis tone</a:t>
              </a:r>
            </a:p>
            <a:p>
              <a:pPr eaLnBrk="1" hangingPunct="1"/>
              <a:r>
                <a:rPr lang="en-GB" altLang="en-US" sz="1156" b="1">
                  <a:solidFill>
                    <a:schemeClr val="bg1"/>
                  </a:solidFill>
                  <a:sym typeface="Wingdings 3" charset="2"/>
                </a:rPr>
                <a:t></a:t>
              </a:r>
              <a:r>
                <a:rPr lang="en-GB" altLang="en-US" sz="1156" b="1">
                  <a:solidFill>
                    <a:schemeClr val="bg1"/>
                  </a:solidFill>
                </a:rPr>
                <a:t> Hepatic gluconeogenesis</a:t>
              </a:r>
            </a:p>
            <a:p>
              <a:pPr eaLnBrk="1" hangingPunct="1"/>
              <a:r>
                <a:rPr lang="en-GB" altLang="en-US" sz="1156" b="1">
                  <a:solidFill>
                    <a:schemeClr val="bg1"/>
                  </a:solidFill>
                  <a:sym typeface="Wingdings 3" charset="2"/>
                </a:rPr>
                <a:t></a:t>
              </a:r>
              <a:r>
                <a:rPr lang="en-GB" altLang="en-US" sz="1156" b="1">
                  <a:solidFill>
                    <a:schemeClr val="bg1"/>
                  </a:solidFill>
                </a:rPr>
                <a:t> FFA and TG</a:t>
              </a:r>
            </a:p>
            <a:p>
              <a:pPr eaLnBrk="1" hangingPunct="1"/>
              <a:r>
                <a:rPr lang="en-GB" altLang="en-US" sz="1156" b="1">
                  <a:solidFill>
                    <a:schemeClr val="bg1"/>
                  </a:solidFill>
                  <a:sym typeface="Wingdings 3" charset="2"/>
                </a:rPr>
                <a:t></a:t>
              </a:r>
              <a:r>
                <a:rPr lang="en-GB" altLang="en-US" sz="1156" b="1">
                  <a:solidFill>
                    <a:schemeClr val="bg1"/>
                  </a:solidFill>
                </a:rPr>
                <a:t> Insulin resistance</a:t>
              </a:r>
            </a:p>
            <a:p>
              <a:pPr eaLnBrk="1" hangingPunct="1"/>
              <a:r>
                <a:rPr lang="en-GB" altLang="en-US" sz="1156" b="1">
                  <a:solidFill>
                    <a:schemeClr val="bg1"/>
                  </a:solidFill>
                  <a:sym typeface="Wingdings 3" charset="2"/>
                </a:rPr>
                <a:t></a:t>
              </a:r>
              <a:r>
                <a:rPr lang="en-GB" altLang="en-US" sz="1156" b="1">
                  <a:solidFill>
                    <a:schemeClr val="bg1"/>
                  </a:solidFill>
                </a:rPr>
                <a:t> Inflammation/hypercoagulation</a:t>
              </a:r>
            </a:p>
          </p:txBody>
        </p:sp>
        <p:sp>
          <p:nvSpPr>
            <p:cNvPr id="26" name="Down Arrow 25"/>
            <p:cNvSpPr/>
            <p:nvPr/>
          </p:nvSpPr>
          <p:spPr bwMode="auto">
            <a:xfrm>
              <a:off x="1903344" y="4414838"/>
              <a:ext cx="429016" cy="633412"/>
            </a:xfrm>
            <a:prstGeom prst="downArrow">
              <a:avLst/>
            </a:prstGeom>
            <a:ln>
              <a:solidFill>
                <a:srgbClr val="0053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a:solidFill>
                  <a:srgbClr val="FFFFFF"/>
                </a:solidFill>
              </a:endParaRPr>
            </a:p>
          </p:txBody>
        </p:sp>
      </p:grpSp>
      <p:sp>
        <p:nvSpPr>
          <p:cNvPr id="41999" name="TextBox 26"/>
          <p:cNvSpPr txBox="1">
            <a:spLocks noChangeArrowheads="1"/>
          </p:cNvSpPr>
          <p:nvPr/>
        </p:nvSpPr>
        <p:spPr bwMode="auto">
          <a:xfrm>
            <a:off x="204612" y="4881034"/>
            <a:ext cx="4241800" cy="707694"/>
          </a:xfrm>
          <a:prstGeom prst="rect">
            <a:avLst/>
          </a:prstGeom>
          <a:solidFill>
            <a:srgbClr val="B7DE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GB" altLang="en-US" sz="1333" b="1">
                <a:solidFill>
                  <a:schemeClr val="bg1"/>
                </a:solidFill>
              </a:rPr>
              <a:t>Impaired glucose metabolism, hyperglycemia and insulin resistance</a:t>
            </a:r>
          </a:p>
          <a:p>
            <a:pPr algn="ctr" eaLnBrk="1" hangingPunct="1"/>
            <a:r>
              <a:rPr lang="en-GB" altLang="en-US" sz="1333" b="1">
                <a:solidFill>
                  <a:schemeClr val="bg1"/>
                </a:solidFill>
              </a:rPr>
              <a:t>Adverse cardiovascular pathology</a:t>
            </a:r>
          </a:p>
        </p:txBody>
      </p:sp>
      <p:sp>
        <p:nvSpPr>
          <p:cNvPr id="141322" name="Slide Number Placeholder 23"/>
          <p:cNvSpPr txBox="1">
            <a:spLocks noGrp="1"/>
          </p:cNvSpPr>
          <p:nvPr/>
        </p:nvSpPr>
        <p:spPr bwMode="auto">
          <a:xfrm>
            <a:off x="3124200" y="6096000"/>
            <a:ext cx="2895600" cy="19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fld id="{ECFDCF64-6299-CC4B-90C9-CC5BBBF38763}" type="slidenum">
              <a:rPr lang="en-GB" altLang="en-US" sz="1244">
                <a:solidFill>
                  <a:schemeClr val="bg2"/>
                </a:solidFill>
                <a:latin typeface="Arial" charset="0"/>
              </a:rPr>
              <a:pPr algn="ctr" eaLnBrk="1" hangingPunct="1"/>
              <a:t>2</a:t>
            </a:fld>
            <a:endParaRPr lang="en-GB" altLang="en-US" sz="1244">
              <a:solidFill>
                <a:schemeClr val="bg2"/>
              </a:solidFill>
              <a:latin typeface="Arial" charset="0"/>
            </a:endParaRPr>
          </a:p>
        </p:txBody>
      </p:sp>
      <p:sp>
        <p:nvSpPr>
          <p:cNvPr id="141323" name="TextBox 18"/>
          <p:cNvSpPr txBox="1">
            <a:spLocks noChangeArrowheads="1"/>
          </p:cNvSpPr>
          <p:nvPr/>
        </p:nvSpPr>
        <p:spPr bwMode="auto">
          <a:xfrm>
            <a:off x="1680634" y="5865990"/>
            <a:ext cx="7666566" cy="63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eaLnBrk="1" hangingPunct="1"/>
            <a:r>
              <a:rPr lang="en-GB" altLang="en-US" sz="889"/>
              <a:t>Fonseca. Use of Dopamine agonists in Type-2-Diabetes.  Oxford American Pocket Cards. OUP, 2010</a:t>
            </a:r>
          </a:p>
          <a:p>
            <a:pPr eaLnBrk="1" hangingPunct="1"/>
            <a:r>
              <a:rPr lang="en-GB" altLang="en-US" sz="889"/>
              <a:t>Cincotta.  Hypothalamic role in Insulin Resistance and insulin Resistance Syndrome. Frontiers in Animal Diabetes Research Series. Taylor and Francis, Eds Hansen, B Shafrir, E London, pp 271-312, 2002</a:t>
            </a:r>
          </a:p>
          <a:p>
            <a:pPr eaLnBrk="1" hangingPunct="1"/>
            <a:endParaRPr lang="en-GB" altLang="en-US" sz="889"/>
          </a:p>
        </p:txBody>
      </p:sp>
    </p:spTree>
    <p:extLst>
      <p:ext uri="{BB962C8B-B14F-4D97-AF65-F5344CB8AC3E}">
        <p14:creationId xmlns:p14="http://schemas.microsoft.com/office/powerpoint/2010/main" val="209975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99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9" presetClass="emph" presetSubtype="0" nodeType="withEffect">
                                  <p:stCondLst>
                                    <p:cond delay="0"/>
                                  </p:stCondLst>
                                  <p:childTnLst>
                                    <p:set>
                                      <p:cBhvr rctx="PPT">
                                        <p:cTn id="22" dur="indefinite"/>
                                        <p:tgtEl>
                                          <p:spTgt spid="6"/>
                                        </p:tgtEl>
                                        <p:attrNameLst>
                                          <p:attrName>style.opacity</p:attrName>
                                        </p:attrNameLst>
                                      </p:cBhvr>
                                      <p:to>
                                        <p:strVal val="0.5"/>
                                      </p:to>
                                    </p:set>
                                    <p:animEffect filter="image" prLst="opacity: 0.5">
                                      <p:cBhvr rctx="IE">
                                        <p:cTn id="23" dur="indefinite"/>
                                        <p:tgtEl>
                                          <p:spTgt spid="6"/>
                                        </p:tgtEl>
                                      </p:cBhvr>
                                    </p:animEffect>
                                  </p:childTnLst>
                                </p:cTn>
                              </p:par>
                              <p:par>
                                <p:cTn id="24" presetID="9" presetClass="emph" presetSubtype="0" nodeType="withEffect">
                                  <p:stCondLst>
                                    <p:cond delay="0"/>
                                  </p:stCondLst>
                                  <p:childTnLst>
                                    <p:set>
                                      <p:cBhvr rctx="PPT">
                                        <p:cTn id="25" dur="indefinite"/>
                                        <p:tgtEl>
                                          <p:spTgt spid="41989"/>
                                        </p:tgtEl>
                                        <p:attrNameLst>
                                          <p:attrName>style.opacity</p:attrName>
                                        </p:attrNameLst>
                                      </p:cBhvr>
                                      <p:to>
                                        <p:strVal val="0.5"/>
                                      </p:to>
                                    </p:set>
                                    <p:animEffect filter="image" prLst="opacity: 0.5">
                                      <p:cBhvr rctx="IE">
                                        <p:cTn id="26" dur="indefinite"/>
                                        <p:tgtEl>
                                          <p:spTgt spid="4198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9" presetClass="emph" presetSubtype="0" nodeType="withEffect">
                                  <p:stCondLst>
                                    <p:cond delay="0"/>
                                  </p:stCondLst>
                                  <p:childTnLst>
                                    <p:set>
                                      <p:cBhvr rctx="PPT">
                                        <p:cTn id="32" dur="indefinite"/>
                                        <p:tgtEl>
                                          <p:spTgt spid="7"/>
                                        </p:tgtEl>
                                        <p:attrNameLst>
                                          <p:attrName>style.opacity</p:attrName>
                                        </p:attrNameLst>
                                      </p:cBhvr>
                                      <p:to>
                                        <p:strVal val="0.5"/>
                                      </p:to>
                                    </p:set>
                                    <p:animEffect filter="image" prLst="opacity: 0.5">
                                      <p:cBhvr rctx="IE">
                                        <p:cTn id="33" dur="indefinite"/>
                                        <p:tgtEl>
                                          <p:spTgt spid="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childTnLst>
                                </p:cTn>
                              </p:par>
                              <p:par>
                                <p:cTn id="38" presetID="9" presetClass="emph" presetSubtype="0" grpId="1" nodeType="withEffect">
                                  <p:stCondLst>
                                    <p:cond delay="0"/>
                                  </p:stCondLst>
                                  <p:childTnLst>
                                    <p:set>
                                      <p:cBhvr rctx="PPT">
                                        <p:cTn id="39" dur="indefinite"/>
                                        <p:tgtEl>
                                          <p:spTgt spid="41999"/>
                                        </p:tgtEl>
                                        <p:attrNameLst>
                                          <p:attrName>style.opacity</p:attrName>
                                        </p:attrNameLst>
                                      </p:cBhvr>
                                      <p:to>
                                        <p:strVal val="0.5"/>
                                      </p:to>
                                    </p:set>
                                    <p:animEffect filter="image" prLst="opacity: 0.5">
                                      <p:cBhvr rctx="IE">
                                        <p:cTn id="40" dur="indefinite"/>
                                        <p:tgtEl>
                                          <p:spTgt spid="41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9" grpId="0" animBg="1"/>
      <p:bldP spid="4199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a:xfrm>
            <a:off x="778933" y="0"/>
            <a:ext cx="7772400" cy="1143000"/>
          </a:xfrm>
        </p:spPr>
        <p:txBody>
          <a:bodyPr>
            <a:normAutofit fontScale="90000"/>
          </a:bodyPr>
          <a:lstStyle/>
          <a:p>
            <a:r>
              <a:rPr lang="en-US" dirty="0">
                <a:solidFill>
                  <a:srgbClr val="FFFF00"/>
                </a:solidFill>
                <a:latin typeface="Helvetica" charset="0"/>
                <a:ea typeface="ＭＳ Ｐゴシック" charset="0"/>
                <a:cs typeface="ＭＳ Ｐゴシック" charset="0"/>
              </a:rPr>
              <a:t>Treatment IR induced Inflammation</a:t>
            </a:r>
          </a:p>
        </p:txBody>
      </p:sp>
      <p:pic>
        <p:nvPicPr>
          <p:cNvPr id="4" name="Picture 4" descr="Screenshot 2015-07-25 10.34.07.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3467" y="1181100"/>
            <a:ext cx="7857067" cy="5676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22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69" name="Picture 1" descr="Screen Shot 2014-04-29 at 10.04.37 A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3067" y="968022"/>
            <a:ext cx="6626578" cy="49219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0770" name="TextBox 1"/>
          <p:cNvSpPr txBox="1">
            <a:spLocks noChangeArrowheads="1"/>
          </p:cNvSpPr>
          <p:nvPr/>
        </p:nvSpPr>
        <p:spPr bwMode="auto">
          <a:xfrm>
            <a:off x="0" y="516467"/>
            <a:ext cx="9144000" cy="475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r>
              <a:rPr lang="en-US" altLang="en-US" sz="2489">
                <a:solidFill>
                  <a:srgbClr val="FFFF00"/>
                </a:solidFill>
              </a:rPr>
              <a:t>Probiotic, Prebiotic and Antibiotic Treatment of Abnormal Gut Biome </a:t>
            </a:r>
          </a:p>
        </p:txBody>
      </p:sp>
    </p:spTree>
    <p:extLst>
      <p:ext uri="{BB962C8B-B14F-4D97-AF65-F5344CB8AC3E}">
        <p14:creationId xmlns:p14="http://schemas.microsoft.com/office/powerpoint/2010/main" val="1062445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26100"/>
            <a:ext cx="9144000" cy="1143000"/>
          </a:xfrm>
        </p:spPr>
        <p:txBody>
          <a:bodyPr>
            <a:noAutofit/>
          </a:bodyPr>
          <a:lstStyle/>
          <a:p>
            <a:pPr marL="514350" indent="-514350" algn="l" fontAlgn="auto">
              <a:spcBef>
                <a:spcPts val="0"/>
              </a:spcBef>
              <a:spcAft>
                <a:spcPts val="0"/>
              </a:spcAft>
              <a:defRPr/>
            </a:pPr>
            <a:r>
              <a:rPr lang="en-US" sz="1600" b="1" dirty="0" smtClean="0">
                <a:solidFill>
                  <a:srgbClr val="FFFF00"/>
                </a:solidFill>
              </a:rPr>
              <a:t>	 Treat across natural history of Diabetes</a:t>
            </a:r>
            <a:br>
              <a:rPr lang="en-US" sz="1600" b="1" dirty="0" smtClean="0">
                <a:solidFill>
                  <a:srgbClr val="FFFF00"/>
                </a:solidFill>
              </a:rPr>
            </a:br>
            <a:r>
              <a:rPr lang="en-US" sz="1600" b="1" dirty="0" smtClean="0">
                <a:solidFill>
                  <a:srgbClr val="FFFF00"/>
                </a:solidFill>
              </a:rPr>
              <a:t>Patient-Centric, eventually </a:t>
            </a:r>
            <a:r>
              <a:rPr lang="en-US" sz="1600" b="1" dirty="0">
                <a:solidFill>
                  <a:srgbClr val="FFFF00"/>
                </a:solidFill>
              </a:rPr>
              <a:t>P</a:t>
            </a:r>
            <a:r>
              <a:rPr lang="en-US" sz="1600" b="1" dirty="0" smtClean="0">
                <a:solidFill>
                  <a:srgbClr val="FFFF00"/>
                </a:solidFill>
              </a:rPr>
              <a:t>recision Medicine</a:t>
            </a:r>
            <a:br>
              <a:rPr lang="en-US" sz="1600" b="1" dirty="0" smtClean="0">
                <a:solidFill>
                  <a:srgbClr val="FFFF00"/>
                </a:solidFill>
              </a:rPr>
            </a:br>
            <a:r>
              <a:rPr lang="en-US" sz="1600" b="1" dirty="0" smtClean="0">
                <a:solidFill>
                  <a:srgbClr val="FFFF00"/>
                </a:solidFill>
              </a:rPr>
              <a:t>Least # Agents </a:t>
            </a:r>
            <a:r>
              <a:rPr lang="en-US" sz="1600" b="1" dirty="0" err="1" smtClean="0">
                <a:solidFill>
                  <a:srgbClr val="FFFF00"/>
                </a:solidFill>
              </a:rPr>
              <a:t>Rx’ing</a:t>
            </a:r>
            <a:r>
              <a:rPr lang="en-US" sz="1600" b="1" dirty="0" smtClean="0">
                <a:solidFill>
                  <a:srgbClr val="FFFF00"/>
                </a:solidFill>
              </a:rPr>
              <a:t> Most # mechanisms Hyperglycemia</a:t>
            </a:r>
            <a:br>
              <a:rPr lang="en-US" sz="1600" b="1" dirty="0" smtClean="0">
                <a:solidFill>
                  <a:srgbClr val="FFFF00"/>
                </a:solidFill>
              </a:rPr>
            </a:br>
            <a:r>
              <a:rPr lang="en-US" sz="1600" b="1" dirty="0" smtClean="0">
                <a:solidFill>
                  <a:srgbClr val="FFFF00"/>
                </a:solidFill>
              </a:rPr>
              <a:t>NO SU/ Insulin only if don’t respond to 3-4 non-Hypoglycemic Agents</a:t>
            </a:r>
            <a:endParaRPr lang="en-US" sz="1600" b="1" dirty="0">
              <a:solidFill>
                <a:srgbClr val="FFFF00"/>
              </a:solidFill>
            </a:endParaRPr>
          </a:p>
        </p:txBody>
      </p:sp>
      <p:pic>
        <p:nvPicPr>
          <p:cNvPr id="4" name="Picture 3" descr="image001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100" y="6350"/>
            <a:ext cx="8178800" cy="5080000"/>
          </a:xfrm>
          <a:prstGeom prst="rect">
            <a:avLst/>
          </a:prstGeom>
        </p:spPr>
      </p:pic>
      <p:pic>
        <p:nvPicPr>
          <p:cNvPr id="3" name="Picture 2" descr="Screenshot 2016-05-09 08.42.2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2200" y="2940050"/>
            <a:ext cx="5143500" cy="1771650"/>
          </a:xfrm>
          <a:prstGeom prst="rect">
            <a:avLst/>
          </a:prstGeom>
        </p:spPr>
      </p:pic>
    </p:spTree>
    <p:extLst>
      <p:ext uri="{BB962C8B-B14F-4D97-AF65-F5344CB8AC3E}">
        <p14:creationId xmlns:p14="http://schemas.microsoft.com/office/powerpoint/2010/main" val="1585019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2016-04-15 12.09.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8300"/>
            <a:ext cx="9144000" cy="6099772"/>
          </a:xfrm>
          <a:prstGeom prst="rect">
            <a:avLst/>
          </a:prstGeom>
        </p:spPr>
      </p:pic>
    </p:spTree>
    <p:extLst>
      <p:ext uri="{BB962C8B-B14F-4D97-AF65-F5344CB8AC3E}">
        <p14:creationId xmlns:p14="http://schemas.microsoft.com/office/powerpoint/2010/main" val="1034210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487362"/>
          </a:xfrm>
        </p:spPr>
        <p:txBody>
          <a:bodyPr rtlCol="0">
            <a:normAutofit fontScale="90000"/>
          </a:bodyPr>
          <a:lstStyle/>
          <a:p>
            <a:pPr eaLnBrk="1" fontAlgn="auto" hangingPunct="1">
              <a:spcAft>
                <a:spcPts val="0"/>
              </a:spcAft>
              <a:defRPr/>
            </a:pPr>
            <a:r>
              <a:rPr lang="en-US" sz="3600" b="1" dirty="0" smtClean="0">
                <a:solidFill>
                  <a:srgbClr val="FFFF00"/>
                </a:solidFill>
                <a:ea typeface="+mj-ea"/>
                <a:cs typeface="+mj-cs"/>
              </a:rPr>
              <a:t>Conclusion 1</a:t>
            </a:r>
            <a:endParaRPr lang="en-US" b="1" dirty="0">
              <a:solidFill>
                <a:srgbClr val="FFFF00"/>
              </a:solidFill>
              <a:ea typeface="+mj-ea"/>
              <a:cs typeface="+mj-cs"/>
            </a:endParaRPr>
          </a:p>
        </p:txBody>
      </p:sp>
      <p:sp>
        <p:nvSpPr>
          <p:cNvPr id="103426" name="Content Placeholder 2"/>
          <p:cNvSpPr>
            <a:spLocks noGrp="1"/>
          </p:cNvSpPr>
          <p:nvPr>
            <p:ph idx="1"/>
          </p:nvPr>
        </p:nvSpPr>
        <p:spPr>
          <a:xfrm>
            <a:off x="0" y="623888"/>
            <a:ext cx="8829675" cy="6234112"/>
          </a:xfrm>
        </p:spPr>
        <p:txBody>
          <a:bodyPr>
            <a:normAutofit lnSpcReduction="10000"/>
          </a:bodyPr>
          <a:lstStyle/>
          <a:p>
            <a:pPr eaLnBrk="1" hangingPunct="1"/>
            <a:r>
              <a:rPr lang="en-US" altLang="en-US" sz="2800" dirty="0">
                <a:solidFill>
                  <a:schemeClr val="bg1"/>
                </a:solidFill>
                <a:ea typeface="ＭＳ Ｐゴシック" charset="-128"/>
              </a:rPr>
              <a:t>Current </a:t>
            </a:r>
            <a:r>
              <a:rPr lang="en-US" altLang="en-US" sz="2800" dirty="0" smtClean="0">
                <a:solidFill>
                  <a:schemeClr val="bg1"/>
                </a:solidFill>
                <a:ea typeface="ＭＳ Ｐゴシック" charset="-128"/>
              </a:rPr>
              <a:t>Guidelines and classifications </a:t>
            </a:r>
            <a:r>
              <a:rPr lang="en-US" altLang="en-US" sz="2800" dirty="0">
                <a:solidFill>
                  <a:schemeClr val="bg1"/>
                </a:solidFill>
                <a:ea typeface="ＭＳ Ｐゴシック" charset="-128"/>
              </a:rPr>
              <a:t>of DM </a:t>
            </a:r>
            <a:r>
              <a:rPr lang="en-US" altLang="en-US" sz="2800" dirty="0" smtClean="0">
                <a:solidFill>
                  <a:schemeClr val="bg1"/>
                </a:solidFill>
                <a:ea typeface="ＭＳ Ｐゴシック" charset="-128"/>
              </a:rPr>
              <a:t>, though appropriate at creation, are, given new knowledge, </a:t>
            </a:r>
            <a:r>
              <a:rPr lang="en-US" altLang="en-US" sz="2800" dirty="0">
                <a:solidFill>
                  <a:schemeClr val="bg1"/>
                </a:solidFill>
                <a:ea typeface="ＭＳ Ｐゴシック" charset="-128"/>
              </a:rPr>
              <a:t>inadequate: </a:t>
            </a:r>
          </a:p>
          <a:p>
            <a:pPr eaLnBrk="1" hangingPunct="1"/>
            <a:r>
              <a:rPr lang="en-US" altLang="en-US" sz="2800" dirty="0">
                <a:solidFill>
                  <a:srgbClr val="FFFF00"/>
                </a:solidFill>
                <a:ea typeface="ＭＳ Ｐゴシック" charset="-128"/>
              </a:rPr>
              <a:t>new classification schema -the </a:t>
            </a:r>
            <a:r>
              <a:rPr lang="el-GR" altLang="en-US" sz="2800" dirty="0">
                <a:solidFill>
                  <a:srgbClr val="FFFF00"/>
                </a:solidFill>
                <a:ea typeface="ＭＳ Ｐゴシック" charset="-128"/>
              </a:rPr>
              <a:t>β-</a:t>
            </a:r>
            <a:r>
              <a:rPr lang="en-US" altLang="en-US" sz="2800" dirty="0">
                <a:solidFill>
                  <a:srgbClr val="FFFF00"/>
                </a:solidFill>
                <a:ea typeface="ＭＳ Ｐゴシック" charset="-128"/>
              </a:rPr>
              <a:t>cell as THE CORE DEFECT in ALL </a:t>
            </a:r>
            <a:r>
              <a:rPr lang="en-US" altLang="en-US" sz="2800" dirty="0" smtClean="0">
                <a:solidFill>
                  <a:srgbClr val="FFFF00"/>
                </a:solidFill>
                <a:ea typeface="ＭＳ Ｐゴシック" charset="-128"/>
              </a:rPr>
              <a:t>DM</a:t>
            </a:r>
            <a:endParaRPr lang="en-US" altLang="en-US" sz="2800" dirty="0">
              <a:solidFill>
                <a:schemeClr val="bg1"/>
              </a:solidFill>
              <a:ea typeface="ＭＳ Ｐゴシック" charset="-128"/>
            </a:endParaRPr>
          </a:p>
          <a:p>
            <a:pPr eaLnBrk="1" hangingPunct="1"/>
            <a:r>
              <a:rPr lang="en-US" altLang="en-US" sz="2800" dirty="0">
                <a:solidFill>
                  <a:schemeClr val="bg1"/>
                </a:solidFill>
                <a:ea typeface="ＭＳ Ｐゴシック" charset="-128"/>
              </a:rPr>
              <a:t>The various </a:t>
            </a:r>
            <a:r>
              <a:rPr lang="en-US" altLang="en-US" sz="2800" dirty="0">
                <a:solidFill>
                  <a:srgbClr val="FFFF00"/>
                </a:solidFill>
                <a:ea typeface="ＭＳ Ｐゴシック" charset="-128"/>
              </a:rPr>
              <a:t>mediators of </a:t>
            </a:r>
            <a:r>
              <a:rPr lang="el-GR" altLang="en-US" sz="2800" dirty="0">
                <a:solidFill>
                  <a:srgbClr val="FFFF00"/>
                </a:solidFill>
                <a:ea typeface="ＭＳ Ｐゴシック" charset="-128"/>
              </a:rPr>
              <a:t>β-</a:t>
            </a:r>
            <a:r>
              <a:rPr lang="en-US" altLang="en-US" sz="2800" dirty="0">
                <a:solidFill>
                  <a:srgbClr val="FFFF00"/>
                </a:solidFill>
                <a:ea typeface="ＭＳ Ｐゴシック" charset="-128"/>
              </a:rPr>
              <a:t>cell dysfunction </a:t>
            </a:r>
            <a:r>
              <a:rPr lang="en-US" altLang="en-US" sz="2800" dirty="0">
                <a:solidFill>
                  <a:schemeClr val="bg1"/>
                </a:solidFill>
                <a:ea typeface="ＭＳ Ｐゴシック" charset="-128"/>
              </a:rPr>
              <a:t>offer key opportunities for </a:t>
            </a:r>
            <a:r>
              <a:rPr lang="en-US" altLang="en-US" sz="2800" dirty="0">
                <a:solidFill>
                  <a:srgbClr val="FFFF00"/>
                </a:solidFill>
                <a:ea typeface="ＭＳ Ｐゴシック" charset="-128"/>
              </a:rPr>
              <a:t>Prevention, Therapy, Research and Education</a:t>
            </a:r>
          </a:p>
          <a:p>
            <a:pPr eaLnBrk="1" hangingPunct="1"/>
            <a:r>
              <a:rPr lang="en-US" altLang="en-US" sz="2800" dirty="0">
                <a:solidFill>
                  <a:schemeClr val="bg1"/>
                </a:solidFill>
                <a:ea typeface="ＭＳ Ｐゴシック" charset="-128"/>
              </a:rPr>
              <a:t>Patient care should </a:t>
            </a:r>
            <a:r>
              <a:rPr lang="en-US" altLang="en-US" sz="2800" dirty="0">
                <a:solidFill>
                  <a:srgbClr val="FFFF00"/>
                </a:solidFill>
                <a:ea typeface="ＭＳ Ｐゴシック" charset="-128"/>
              </a:rPr>
              <a:t>shift</a:t>
            </a:r>
            <a:r>
              <a:rPr lang="en-US" altLang="en-US" sz="2800" dirty="0">
                <a:solidFill>
                  <a:schemeClr val="bg1"/>
                </a:solidFill>
                <a:ea typeface="ＭＳ Ｐゴシック" charset="-128"/>
              </a:rPr>
              <a:t> </a:t>
            </a:r>
            <a:r>
              <a:rPr lang="en-US" altLang="en-US" sz="2800" dirty="0">
                <a:solidFill>
                  <a:srgbClr val="FFFF00"/>
                </a:solidFill>
                <a:ea typeface="ＭＳ Ｐゴシック" charset="-128"/>
              </a:rPr>
              <a:t>from</a:t>
            </a:r>
            <a:r>
              <a:rPr lang="en-US" altLang="en-US" sz="2800" dirty="0">
                <a:solidFill>
                  <a:schemeClr val="bg1"/>
                </a:solidFill>
                <a:ea typeface="ＭＳ Ｐゴシック" charset="-128"/>
              </a:rPr>
              <a:t> current classifications that </a:t>
            </a:r>
            <a:r>
              <a:rPr lang="en-US" altLang="en-US" sz="2800" dirty="0">
                <a:solidFill>
                  <a:srgbClr val="FFFF00"/>
                </a:solidFill>
                <a:ea typeface="ＭＳ Ｐゴシック" charset="-128"/>
              </a:rPr>
              <a:t>limit therapeutic</a:t>
            </a:r>
            <a:r>
              <a:rPr lang="en-US" altLang="en-US" sz="2800" dirty="0">
                <a:solidFill>
                  <a:schemeClr val="bg1"/>
                </a:solidFill>
                <a:ea typeface="ＭＳ Ｐゴシック" charset="-128"/>
              </a:rPr>
              <a:t> choices to:</a:t>
            </a:r>
          </a:p>
          <a:p>
            <a:pPr eaLnBrk="1" hangingPunct="1"/>
            <a:r>
              <a:rPr lang="en-US" altLang="en-US" sz="2800" dirty="0">
                <a:solidFill>
                  <a:schemeClr val="bg1"/>
                </a:solidFill>
                <a:ea typeface="ＭＳ Ｐゴシック" charset="-128"/>
              </a:rPr>
              <a:t> one that </a:t>
            </a:r>
            <a:r>
              <a:rPr lang="en-US" altLang="en-US" sz="2800" dirty="0">
                <a:solidFill>
                  <a:srgbClr val="FFFF00"/>
                </a:solidFill>
                <a:ea typeface="ＭＳ Ｐゴシック" charset="-128"/>
              </a:rPr>
              <a:t>views a given patient’s disease and treatment course based on their individual cause(s) of metabolic dysregulation, </a:t>
            </a:r>
            <a:r>
              <a:rPr lang="en-US" altLang="en-US" sz="2800" dirty="0">
                <a:solidFill>
                  <a:schemeClr val="bg1"/>
                </a:solidFill>
                <a:ea typeface="ＭＳ Ｐゴシック" charset="-128"/>
              </a:rPr>
              <a:t>e.g. genes, inflammation, insulin resistance, gut biome, central (brain) mechanisms, etc. </a:t>
            </a:r>
          </a:p>
        </p:txBody>
      </p:sp>
    </p:spTree>
    <p:extLst>
      <p:ext uri="{BB962C8B-B14F-4D97-AF65-F5344CB8AC3E}">
        <p14:creationId xmlns:p14="http://schemas.microsoft.com/office/powerpoint/2010/main" val="467577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638"/>
            <a:ext cx="9144000" cy="487362"/>
          </a:xfrm>
        </p:spPr>
        <p:txBody>
          <a:bodyPr rtlCol="0">
            <a:normAutofit fontScale="90000"/>
          </a:bodyPr>
          <a:lstStyle/>
          <a:p>
            <a:pPr eaLnBrk="1" fontAlgn="auto" hangingPunct="1">
              <a:spcAft>
                <a:spcPts val="0"/>
              </a:spcAft>
              <a:defRPr/>
            </a:pPr>
            <a:r>
              <a:rPr lang="en-US" sz="3600" b="1" dirty="0" smtClean="0">
                <a:solidFill>
                  <a:srgbClr val="FFFF00"/>
                </a:solidFill>
                <a:ea typeface="+mj-ea"/>
                <a:cs typeface="+mj-cs"/>
              </a:rPr>
              <a:t>Conclusion-2</a:t>
            </a:r>
            <a:endParaRPr lang="en-US" b="1" dirty="0">
              <a:solidFill>
                <a:srgbClr val="FFFF00"/>
              </a:solidFill>
              <a:ea typeface="+mj-ea"/>
              <a:cs typeface="+mj-cs"/>
            </a:endParaRPr>
          </a:p>
        </p:txBody>
      </p:sp>
      <p:sp>
        <p:nvSpPr>
          <p:cNvPr id="3" name="Content Placeholder 2"/>
          <p:cNvSpPr>
            <a:spLocks noGrp="1"/>
          </p:cNvSpPr>
          <p:nvPr>
            <p:ph idx="1"/>
          </p:nvPr>
        </p:nvSpPr>
        <p:spPr>
          <a:xfrm>
            <a:off x="0" y="623888"/>
            <a:ext cx="8829675" cy="6234112"/>
          </a:xfrm>
        </p:spPr>
        <p:txBody>
          <a:bodyPr rtlCol="0">
            <a:noAutofit/>
          </a:bodyPr>
          <a:lstStyle/>
          <a:p>
            <a:pPr eaLnBrk="1" fontAlgn="auto" hangingPunct="1">
              <a:spcAft>
                <a:spcPts val="0"/>
              </a:spcAft>
              <a:buFont typeface="Arial"/>
              <a:buChar char="•"/>
              <a:defRPr/>
            </a:pPr>
            <a:r>
              <a:rPr lang="en-US" sz="2800" dirty="0" smtClean="0">
                <a:solidFill>
                  <a:srgbClr val="FFFF00"/>
                </a:solidFill>
                <a:ea typeface="+mn-ea"/>
                <a:cs typeface="+mn-cs"/>
              </a:rPr>
              <a:t>Defining markers, and Processes of Care =</a:t>
            </a:r>
            <a:r>
              <a:rPr lang="en-US" sz="2800" dirty="0" smtClean="0">
                <a:solidFill>
                  <a:schemeClr val="bg1"/>
                </a:solidFill>
                <a:ea typeface="+mn-ea"/>
                <a:cs typeface="+mn-cs"/>
              </a:rPr>
              <a:t> </a:t>
            </a:r>
            <a:r>
              <a:rPr lang="en-US" sz="2800" dirty="0" smtClean="0">
                <a:solidFill>
                  <a:srgbClr val="FFFF00"/>
                </a:solidFill>
                <a:ea typeface="+mn-ea"/>
                <a:cs typeface="+mn-cs"/>
              </a:rPr>
              <a:t>patient-centric approaches</a:t>
            </a:r>
          </a:p>
          <a:p>
            <a:pPr eaLnBrk="1" fontAlgn="auto" hangingPunct="1">
              <a:spcAft>
                <a:spcPts val="0"/>
              </a:spcAft>
              <a:buFont typeface="Arial"/>
              <a:buChar char="•"/>
              <a:defRPr/>
            </a:pPr>
            <a:endParaRPr lang="en-US" sz="2800" dirty="0" smtClean="0">
              <a:solidFill>
                <a:srgbClr val="FFFF00"/>
              </a:solidFill>
              <a:ea typeface="+mn-ea"/>
              <a:cs typeface="+mn-cs"/>
            </a:endParaRPr>
          </a:p>
          <a:p>
            <a:pPr eaLnBrk="1" fontAlgn="auto" hangingPunct="1">
              <a:spcAft>
                <a:spcPts val="0"/>
              </a:spcAft>
              <a:buFont typeface="Arial"/>
              <a:buChar char="•"/>
              <a:defRPr/>
            </a:pPr>
            <a:r>
              <a:rPr lang="en-US" sz="2800" dirty="0" smtClean="0">
                <a:solidFill>
                  <a:schemeClr val="bg1"/>
                </a:solidFill>
                <a:ea typeface="+mn-ea"/>
                <a:cs typeface="+mn-cs"/>
              </a:rPr>
              <a:t>In T1D and LADA, in particular</a:t>
            </a:r>
            <a:r>
              <a:rPr lang="en-US" sz="2800" dirty="0">
                <a:solidFill>
                  <a:srgbClr val="FFFF00"/>
                </a:solidFill>
                <a:ea typeface="+mn-ea"/>
                <a:cs typeface="+mn-cs"/>
              </a:rPr>
              <a:t>, incretins, insulin </a:t>
            </a:r>
            <a:r>
              <a:rPr lang="en-US" sz="2800" dirty="0" smtClean="0">
                <a:solidFill>
                  <a:srgbClr val="FFFF00"/>
                </a:solidFill>
                <a:ea typeface="+mn-ea"/>
                <a:cs typeface="+mn-cs"/>
              </a:rPr>
              <a:t>sensitizers, </a:t>
            </a:r>
            <a:r>
              <a:rPr lang="en-US" sz="2800" dirty="0">
                <a:solidFill>
                  <a:srgbClr val="FFFF00"/>
                </a:solidFill>
                <a:ea typeface="+mn-ea"/>
                <a:cs typeface="+mn-cs"/>
              </a:rPr>
              <a:t>SGLT-2 </a:t>
            </a:r>
            <a:r>
              <a:rPr lang="en-US" sz="2800" dirty="0" smtClean="0">
                <a:solidFill>
                  <a:srgbClr val="FFFF00"/>
                </a:solidFill>
                <a:ea typeface="+mn-ea"/>
                <a:cs typeface="+mn-cs"/>
              </a:rPr>
              <a:t>inhibitors, anti-inflammatories/ immune modulators  </a:t>
            </a:r>
            <a:r>
              <a:rPr lang="en-US" sz="2800" dirty="0" smtClean="0">
                <a:solidFill>
                  <a:schemeClr val="bg1"/>
                </a:solidFill>
                <a:ea typeface="+mn-ea"/>
                <a:cs typeface="+mn-cs"/>
              </a:rPr>
              <a:t>and others are either underutilized in some cases, and under-evaluated in others</a:t>
            </a:r>
          </a:p>
          <a:p>
            <a:pPr marL="0" indent="0" eaLnBrk="1" fontAlgn="auto" hangingPunct="1">
              <a:spcAft>
                <a:spcPts val="0"/>
              </a:spcAft>
              <a:buFont typeface="Arial"/>
              <a:buNone/>
              <a:defRPr/>
            </a:pPr>
            <a:endParaRPr lang="en-US" sz="2800" dirty="0" smtClean="0">
              <a:solidFill>
                <a:schemeClr val="bg1"/>
              </a:solidFill>
              <a:ea typeface="+mn-ea"/>
              <a:cs typeface="+mn-cs"/>
            </a:endParaRPr>
          </a:p>
          <a:p>
            <a:pPr eaLnBrk="1" fontAlgn="auto" hangingPunct="1">
              <a:spcAft>
                <a:spcPts val="0"/>
              </a:spcAft>
              <a:buFont typeface="Arial"/>
              <a:buChar char="•"/>
              <a:defRPr/>
            </a:pPr>
            <a:r>
              <a:rPr lang="en-US" sz="2800" dirty="0" smtClean="0">
                <a:solidFill>
                  <a:srgbClr val="FFFF00"/>
                </a:solidFill>
                <a:ea typeface="+mn-ea"/>
                <a:cs typeface="+mn-cs"/>
              </a:rPr>
              <a:t>More research </a:t>
            </a:r>
            <a:r>
              <a:rPr lang="en-US" sz="2800" dirty="0" smtClean="0">
                <a:solidFill>
                  <a:schemeClr val="bg1"/>
                </a:solidFill>
                <a:ea typeface="+mn-ea"/>
                <a:cs typeface="+mn-cs"/>
              </a:rPr>
              <a:t>always needed, but,</a:t>
            </a:r>
          </a:p>
          <a:p>
            <a:pPr eaLnBrk="1" fontAlgn="auto" hangingPunct="1">
              <a:spcAft>
                <a:spcPts val="0"/>
              </a:spcAft>
              <a:buFont typeface="Arial"/>
              <a:buChar char="•"/>
              <a:defRPr/>
            </a:pPr>
            <a:endParaRPr lang="en-US" sz="2800" dirty="0" smtClean="0">
              <a:solidFill>
                <a:schemeClr val="bg1"/>
              </a:solidFill>
              <a:ea typeface="+mn-ea"/>
              <a:cs typeface="+mn-cs"/>
            </a:endParaRPr>
          </a:p>
          <a:p>
            <a:pPr eaLnBrk="1" fontAlgn="auto" hangingPunct="1">
              <a:spcAft>
                <a:spcPts val="0"/>
              </a:spcAft>
              <a:buFont typeface="Arial"/>
              <a:buChar char="•"/>
              <a:defRPr/>
            </a:pPr>
            <a:r>
              <a:rPr lang="en-US" sz="2800" dirty="0" smtClean="0">
                <a:solidFill>
                  <a:schemeClr val="bg1"/>
                </a:solidFill>
                <a:ea typeface="+mn-ea"/>
                <a:cs typeface="+mn-cs"/>
              </a:rPr>
              <a:t> in an </a:t>
            </a:r>
            <a:r>
              <a:rPr lang="en-US" sz="2800" dirty="0" smtClean="0">
                <a:solidFill>
                  <a:srgbClr val="FFFF00"/>
                </a:solidFill>
                <a:ea typeface="+mn-ea"/>
                <a:cs typeface="+mn-cs"/>
              </a:rPr>
              <a:t>evidence-based PRACTICE </a:t>
            </a:r>
            <a:r>
              <a:rPr lang="en-US" sz="2800" dirty="0" smtClean="0">
                <a:solidFill>
                  <a:schemeClr val="bg1"/>
                </a:solidFill>
                <a:ea typeface="+mn-ea"/>
                <a:cs typeface="+mn-cs"/>
              </a:rPr>
              <a:t>approach to care,</a:t>
            </a:r>
          </a:p>
          <a:p>
            <a:pPr eaLnBrk="1" fontAlgn="auto" hangingPunct="1">
              <a:spcAft>
                <a:spcPts val="0"/>
              </a:spcAft>
              <a:buFont typeface="Arial"/>
              <a:buChar char="•"/>
              <a:defRPr/>
            </a:pPr>
            <a:r>
              <a:rPr lang="en-US" sz="2800" dirty="0" smtClean="0">
                <a:solidFill>
                  <a:schemeClr val="bg1"/>
                </a:solidFill>
                <a:ea typeface="+mn-ea"/>
                <a:cs typeface="+mn-cs"/>
              </a:rPr>
              <a:t> we can </a:t>
            </a:r>
            <a:r>
              <a:rPr lang="en-US" sz="2800" dirty="0" smtClean="0">
                <a:solidFill>
                  <a:srgbClr val="FFFF00"/>
                </a:solidFill>
                <a:ea typeface="+mn-ea"/>
                <a:cs typeface="+mn-cs"/>
              </a:rPr>
              <a:t>START NOW</a:t>
            </a:r>
            <a:endParaRPr lang="en-US" sz="2800" dirty="0">
              <a:solidFill>
                <a:srgbClr val="FFFF00"/>
              </a:solidFill>
              <a:ea typeface="+mn-ea"/>
              <a:cs typeface="+mn-cs"/>
            </a:endParaRPr>
          </a:p>
        </p:txBody>
      </p:sp>
    </p:spTree>
    <p:extLst>
      <p:ext uri="{BB962C8B-B14F-4D97-AF65-F5344CB8AC3E}">
        <p14:creationId xmlns:p14="http://schemas.microsoft.com/office/powerpoint/2010/main" val="9288990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836</TotalTime>
  <Words>683</Words>
  <Application>Microsoft Macintosh PowerPoint</Application>
  <PresentationFormat>On-screen Show (4:3)</PresentationFormat>
  <Paragraphs>71</Paragraphs>
  <Slides>8</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8</vt:i4>
      </vt:variant>
    </vt:vector>
  </HeadingPairs>
  <TitlesOfParts>
    <vt:vector size="20" baseType="lpstr">
      <vt:lpstr>Arial Narrow</vt:lpstr>
      <vt:lpstr>Calibri</vt:lpstr>
      <vt:lpstr>Helvetica</vt:lpstr>
      <vt:lpstr>MS PGothic</vt:lpstr>
      <vt:lpstr>ＭＳ Ｐゴシック</vt:lpstr>
      <vt:lpstr>Times</vt:lpstr>
      <vt:lpstr>Times New Roman</vt:lpstr>
      <vt:lpstr>Verdana</vt:lpstr>
      <vt:lpstr>Wingdings</vt:lpstr>
      <vt:lpstr>Wingdings 3</vt:lpstr>
      <vt:lpstr>Arial</vt:lpstr>
      <vt:lpstr>Office Theme</vt:lpstr>
      <vt:lpstr>Once Upon a Time, Insulin Resistance was Adaptive… but Not Today</vt:lpstr>
      <vt:lpstr>Bromocryptine QR:  Proposed mechanism of action </vt:lpstr>
      <vt:lpstr>Treatment IR induced Inflammation</vt:lpstr>
      <vt:lpstr>PowerPoint Presentation</vt:lpstr>
      <vt:lpstr>  Treat across natural history of Diabetes Patient-Centric, eventually Precision Medicine Least # Agents Rx’ing Most # mechanisms Hyperglycemia NO SU/ Insulin only if don’t respond to 3-4 non-Hypoglycemic Agents</vt:lpstr>
      <vt:lpstr>PowerPoint Presentation</vt:lpstr>
      <vt:lpstr>Conclusion 1</vt:lpstr>
      <vt:lpstr>Conclusion-2</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Stanley Schwartz</dc:creator>
  <cp:lastModifiedBy>Monica Dennis</cp:lastModifiedBy>
  <cp:revision>56</cp:revision>
  <dcterms:created xsi:type="dcterms:W3CDTF">2016-04-15T12:56:41Z</dcterms:created>
  <dcterms:modified xsi:type="dcterms:W3CDTF">2016-09-25T03:24:09Z</dcterms:modified>
</cp:coreProperties>
</file>