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358" r:id="rId2"/>
    <p:sldId id="359" r:id="rId3"/>
    <p:sldId id="295" r:id="rId4"/>
    <p:sldId id="355" r:id="rId5"/>
    <p:sldId id="354" r:id="rId6"/>
    <p:sldId id="268" r:id="rId7"/>
    <p:sldId id="372" r:id="rId8"/>
    <p:sldId id="267" r:id="rId9"/>
    <p:sldId id="37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85DA"/>
    <a:srgbClr val="4C6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33"/>
    <p:restoredTop sz="93542"/>
  </p:normalViewPr>
  <p:slideViewPr>
    <p:cSldViewPr snapToGrid="0" snapToObjects="1">
      <p:cViewPr>
        <p:scale>
          <a:sx n="100" d="100"/>
          <a:sy n="100" d="100"/>
        </p:scale>
        <p:origin x="1488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8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76C36-BE50-D34B-93FE-78C5CAB5054C}" type="datetimeFigureOut">
              <a:rPr lang="en-US" smtClean="0"/>
              <a:t>9/24/16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B5341-2823-444D-B3A3-8EBFC371E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27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31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977253C-E887-124E-8112-19E90F22A6C1}" type="slidenum">
              <a:rPr lang="en-US" sz="1200">
                <a:solidFill>
                  <a:srgbClr val="000000"/>
                </a:solidFill>
                <a:latin typeface="Times" charset="0"/>
              </a:rPr>
              <a:pPr/>
              <a:t>7</a:t>
            </a:fld>
            <a:endParaRPr lang="en-US" sz="1200">
              <a:solidFill>
                <a:srgbClr val="00000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48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17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5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2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55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3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24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1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3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71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48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2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FF4EC-382A-3144-AE5A-6878734EC015}" type="datetimeFigureOut">
              <a:rPr lang="en-US" smtClean="0"/>
              <a:t>9/24/16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5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NUL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50787"/>
            <a:ext cx="9144000" cy="53814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 Process Of Precision Medicine-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Matching Right Drug to Right Patient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1" y="20639"/>
            <a:ext cx="8293099" cy="5834062"/>
          </a:xfrm>
        </p:spPr>
      </p:pic>
    </p:spTree>
    <p:extLst>
      <p:ext uri="{BB962C8B-B14F-4D97-AF65-F5344CB8AC3E}">
        <p14:creationId xmlns:p14="http://schemas.microsoft.com/office/powerpoint/2010/main" val="1596890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3973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Our Guideline Principles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24501"/>
            <a:ext cx="9144000" cy="3367356"/>
          </a:xfrm>
        </p:spPr>
        <p:txBody>
          <a:bodyPr>
            <a:normAutofit fontScale="92500" lnSpcReduction="20000"/>
          </a:bodyPr>
          <a:lstStyle/>
          <a:p>
            <a:r>
              <a:rPr lang="en-US" sz="3800" dirty="0" smtClean="0">
                <a:solidFill>
                  <a:srgbClr val="FFFF00"/>
                </a:solidFill>
              </a:rPr>
              <a:t>Egregious Eleven with CV Assessment</a:t>
            </a:r>
          </a:p>
          <a:p>
            <a:pPr algn="l"/>
            <a:r>
              <a:rPr lang="en-US" sz="1700" dirty="0" smtClean="0">
                <a:solidFill>
                  <a:schemeClr val="bg1"/>
                </a:solidFill>
              </a:rPr>
              <a:t>1.   Match Right Drug to right Patient, and Vice Versa- Precision Medicine- </a:t>
            </a:r>
          </a:p>
          <a:p>
            <a:pPr marL="800100" lvl="1" indent="-342900" algn="l">
              <a:buAutoNum type="arabicPeriod"/>
            </a:pPr>
            <a:r>
              <a:rPr lang="en-US" sz="1200" dirty="0" smtClean="0">
                <a:solidFill>
                  <a:schemeClr val="bg1"/>
                </a:solidFill>
              </a:rPr>
              <a:t>Based on co-morbidities, drug tolerance, cautions</a:t>
            </a:r>
          </a:p>
          <a:p>
            <a:pPr algn="l"/>
            <a:r>
              <a:rPr lang="en-US" sz="1700" dirty="0" smtClean="0">
                <a:solidFill>
                  <a:schemeClr val="bg1"/>
                </a:solidFill>
              </a:rPr>
              <a:t>2.   Early Combination Therapy-Use Least Number of Agents that Treat Most Number of Mechanisms of </a:t>
            </a:r>
          </a:p>
          <a:p>
            <a:pPr lvl="1" algn="l"/>
            <a:r>
              <a:rPr lang="en-US" sz="1700" dirty="0" smtClean="0">
                <a:solidFill>
                  <a:schemeClr val="bg1"/>
                </a:solidFill>
              </a:rPr>
              <a:t>Hyperglycemia</a:t>
            </a:r>
          </a:p>
          <a:p>
            <a:pPr algn="l"/>
            <a:r>
              <a:rPr lang="en-US" sz="1600" dirty="0" smtClean="0">
                <a:solidFill>
                  <a:schemeClr val="bg1"/>
                </a:solidFill>
              </a:rPr>
              <a:t>3.    Not first Line, Second Line, Third Line</a:t>
            </a:r>
          </a:p>
          <a:p>
            <a:pPr algn="l"/>
            <a:r>
              <a:rPr lang="en-US" sz="1600" dirty="0" smtClean="0">
                <a:solidFill>
                  <a:schemeClr val="bg1"/>
                </a:solidFill>
              </a:rPr>
              <a:t>4.    Not Competition Between Classes</a:t>
            </a:r>
          </a:p>
          <a:p>
            <a:pPr algn="l"/>
            <a:r>
              <a:rPr lang="en-US" sz="1600" dirty="0" smtClean="0">
                <a:solidFill>
                  <a:schemeClr val="bg1"/>
                </a:solidFill>
              </a:rPr>
              <a:t>5     Prioritization Based on Glycemic Benefit PLUS, CV risk factor or Outcome reduction, and weight reduction</a:t>
            </a:r>
          </a:p>
          <a:p>
            <a:pPr algn="l"/>
            <a:r>
              <a:rPr lang="en-US" sz="1600" dirty="0" smtClean="0">
                <a:solidFill>
                  <a:schemeClr val="bg1"/>
                </a:solidFill>
              </a:rPr>
              <a:t>6.    Fast Therapeutic Changes- Consider </a:t>
            </a:r>
            <a:r>
              <a:rPr lang="en-US" sz="1600" dirty="0" err="1" smtClean="0">
                <a:solidFill>
                  <a:schemeClr val="bg1"/>
                </a:solidFill>
              </a:rPr>
              <a:t>Fructosamine</a:t>
            </a:r>
            <a:r>
              <a:rPr lang="en-US" sz="1600" dirty="0" smtClean="0">
                <a:solidFill>
                  <a:schemeClr val="bg1"/>
                </a:solidFill>
              </a:rPr>
              <a:t> 1 Month after a Change</a:t>
            </a:r>
          </a:p>
          <a:p>
            <a:pPr algn="l"/>
            <a:r>
              <a:rPr lang="en-US" sz="1600" dirty="0" smtClean="0">
                <a:solidFill>
                  <a:schemeClr val="bg1"/>
                </a:solidFill>
              </a:rPr>
              <a:t>7.</a:t>
            </a:r>
          </a:p>
          <a:p>
            <a:pPr algn="l"/>
            <a:r>
              <a:rPr lang="en-US" sz="1600" dirty="0" smtClean="0">
                <a:solidFill>
                  <a:schemeClr val="bg1"/>
                </a:solidFill>
              </a:rPr>
              <a:t>8.</a:t>
            </a:r>
          </a:p>
          <a:p>
            <a:r>
              <a:rPr lang="en-US" sz="3800" dirty="0" smtClean="0">
                <a:solidFill>
                  <a:srgbClr val="FFFF00"/>
                </a:solidFill>
              </a:rPr>
              <a:t>Use Over Natural History of Diabetes</a:t>
            </a:r>
          </a:p>
          <a:p>
            <a:pPr algn="l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078841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FF"/>
                </a:solidFill>
              </a:rPr>
              <a:t>Consider Therapy for Prevention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2.   Treat Pre-Diabetes</a:t>
            </a:r>
            <a:endParaRPr lang="en-US" dirty="0">
              <a:solidFill>
                <a:srgbClr val="FFFFFF"/>
              </a:solidFill>
            </a:endParaRPr>
          </a:p>
          <a:p>
            <a:pPr marL="342900" indent="-342900">
              <a:buAutoNum type="arabicPeriod" startAt="3"/>
            </a:pPr>
            <a:r>
              <a:rPr lang="en-US" dirty="0" smtClean="0">
                <a:solidFill>
                  <a:srgbClr val="FFFFFF"/>
                </a:solidFill>
              </a:rPr>
              <a:t>EE principles</a:t>
            </a:r>
          </a:p>
          <a:p>
            <a:pPr marL="342900" indent="-342900">
              <a:buAutoNum type="arabicPeriod" startAt="3"/>
            </a:pPr>
            <a:r>
              <a:rPr lang="en-US" dirty="0" smtClean="0">
                <a:solidFill>
                  <a:srgbClr val="FFFFFF"/>
                </a:solidFill>
              </a:rPr>
              <a:t>No Need for Early Insulin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5.   Delay Need for Insulin Inherent in EE as Using Agents that are Neutral or Preserve Beta-cell 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Function</a:t>
            </a:r>
            <a:endParaRPr lang="en-US" dirty="0">
              <a:solidFill>
                <a:srgbClr val="FFFFFF"/>
              </a:solidFill>
            </a:endParaRPr>
          </a:p>
          <a:p>
            <a:pPr marL="342900" indent="-342900">
              <a:buAutoNum type="arabicPeriod" startAt="6"/>
            </a:pPr>
            <a:r>
              <a:rPr lang="en-US" dirty="0" smtClean="0">
                <a:solidFill>
                  <a:srgbClr val="FFFFFF"/>
                </a:solidFill>
              </a:rPr>
              <a:t>If need Insulin keep non-insulin therapies, add basal- will likely not need bolus therapy</a:t>
            </a:r>
            <a:endParaRPr lang="en-US" dirty="0">
              <a:solidFill>
                <a:srgbClr val="FFFFFF"/>
              </a:solidFill>
            </a:endParaRPr>
          </a:p>
          <a:p>
            <a:pPr marL="342900" indent="-342900">
              <a:buAutoNum type="arabicPeriod" startAt="6"/>
            </a:pPr>
            <a:r>
              <a:rPr lang="en-US" dirty="0" smtClean="0">
                <a:solidFill>
                  <a:srgbClr val="FFFFFF"/>
                </a:solidFill>
              </a:rPr>
              <a:t>Consider Trying to Get Patients off Insulin who have Residual Beta-Cell Function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8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453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Related Principles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706880"/>
            <a:ext cx="914399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Treat  to prevent /delay diabetes via Rx pre-diabetes- </a:t>
            </a:r>
            <a:r>
              <a:rPr lang="en-US" sz="2800" dirty="0" err="1" smtClean="0">
                <a:solidFill>
                  <a:schemeClr val="bg1"/>
                </a:solidFill>
              </a:rPr>
              <a:t>Defronzo</a:t>
            </a:r>
            <a:r>
              <a:rPr lang="en-US" sz="2800" dirty="0" smtClean="0">
                <a:solidFill>
                  <a:schemeClr val="bg1"/>
                </a:solidFill>
              </a:rPr>
              <a:t> Triple Therapy data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Treat Cardio-metabolic syndrome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Treat insulin resistance multiple ways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Treat ‘Type 1’s with ‘</a:t>
            </a:r>
            <a:r>
              <a:rPr lang="en-US" sz="2800" dirty="0" err="1" smtClean="0">
                <a:solidFill>
                  <a:schemeClr val="bg1"/>
                </a:solidFill>
              </a:rPr>
              <a:t>Adjuctive</a:t>
            </a:r>
            <a:r>
              <a:rPr lang="en-US" sz="2800" dirty="0" smtClean="0">
                <a:solidFill>
                  <a:schemeClr val="bg1"/>
                </a:solidFill>
              </a:rPr>
              <a:t>’ therapies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NO ORAL MEDS THAT POTENTIALLY DECREASE       B-Cell Function or mass- </a:t>
            </a:r>
            <a:r>
              <a:rPr lang="en-US" sz="2800" dirty="0" err="1" smtClean="0">
                <a:solidFill>
                  <a:schemeClr val="bg1"/>
                </a:solidFill>
              </a:rPr>
              <a:t>eg</a:t>
            </a:r>
            <a:r>
              <a:rPr lang="en-US" sz="2800" dirty="0" smtClean="0">
                <a:solidFill>
                  <a:schemeClr val="bg1"/>
                </a:solidFill>
              </a:rPr>
              <a:t>: NO SU/ </a:t>
            </a:r>
            <a:r>
              <a:rPr lang="en-US" sz="2800" dirty="0" err="1" smtClean="0">
                <a:solidFill>
                  <a:schemeClr val="bg1"/>
                </a:solidFill>
              </a:rPr>
              <a:t>glinides</a:t>
            </a:r>
            <a:endParaRPr lang="en-US" sz="2800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Minimize/ avoid insulin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Avoid bolus insulin- 87% hypo with BB due bolus-(Garber)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Take folks off insulin (myth most ‘T2DM’ will have b-cell failure- </a:t>
            </a:r>
            <a:r>
              <a:rPr lang="en-US" sz="2800" dirty="0" err="1" smtClean="0">
                <a:solidFill>
                  <a:schemeClr val="bg1"/>
                </a:solidFill>
              </a:rPr>
              <a:t>eg</a:t>
            </a:r>
            <a:r>
              <a:rPr lang="en-US" sz="2800" dirty="0" smtClean="0">
                <a:solidFill>
                  <a:schemeClr val="bg1"/>
                </a:solidFill>
              </a:rPr>
              <a:t>: think of bariatric surgery folk</a:t>
            </a:r>
          </a:p>
          <a:p>
            <a:pPr marL="342900" indent="-342900">
              <a:buAutoNum type="arabicPeriod"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71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Related Principles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706880"/>
            <a:ext cx="914399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Treat  to prevent /delay diabetes via Rx pre-diabetes- </a:t>
            </a:r>
            <a:r>
              <a:rPr lang="en-US" sz="2800" dirty="0" err="1" smtClean="0">
                <a:solidFill>
                  <a:schemeClr val="bg1"/>
                </a:solidFill>
              </a:rPr>
              <a:t>Defronzo</a:t>
            </a:r>
            <a:r>
              <a:rPr lang="en-US" sz="2800" dirty="0" smtClean="0">
                <a:solidFill>
                  <a:schemeClr val="bg1"/>
                </a:solidFill>
              </a:rPr>
              <a:t> Triple Therapy data</a:t>
            </a:r>
          </a:p>
          <a:p>
            <a:pPr marL="342900" indent="-342900">
              <a:buAutoNum type="arabicPeriod"/>
            </a:pPr>
            <a:endParaRPr lang="en-US" sz="2800" dirty="0">
              <a:solidFill>
                <a:schemeClr val="bg1"/>
              </a:solidFill>
            </a:endParaRP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List ref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13961"/>
            <a:ext cx="81534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Related Principles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706880"/>
            <a:ext cx="91439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Treat Cardio-metabolic syndrome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chemeClr val="bg1"/>
                </a:solidFill>
              </a:rPr>
              <a:t>Treat insulin resistance multiple ways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5" name="Text Box 3"/>
          <p:cNvSpPr txBox="1">
            <a:spLocks noChangeArrowheads="1"/>
          </p:cNvSpPr>
          <p:nvPr/>
        </p:nvSpPr>
        <p:spPr bwMode="auto">
          <a:xfrm>
            <a:off x="6469063" y="1419225"/>
            <a:ext cx="1546225" cy="3381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solidFill>
                  <a:schemeClr val="bg1"/>
                </a:solidFill>
              </a:rPr>
              <a:t>INACTIVITY,DIET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791556" name="Line 4"/>
          <p:cNvSpPr>
            <a:spLocks noChangeShapeType="1"/>
          </p:cNvSpPr>
          <p:nvPr/>
        </p:nvSpPr>
        <p:spPr bwMode="auto">
          <a:xfrm>
            <a:off x="8188325" y="1852613"/>
            <a:ext cx="198438" cy="635000"/>
          </a:xfrm>
          <a:prstGeom prst="line">
            <a:avLst/>
          </a:prstGeom>
          <a:noFill/>
          <a:ln w="76200">
            <a:solidFill>
              <a:srgbClr val="E0005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91557" name="Text Box 5"/>
          <p:cNvSpPr txBox="1">
            <a:spLocks noChangeArrowheads="1"/>
          </p:cNvSpPr>
          <p:nvPr/>
        </p:nvSpPr>
        <p:spPr bwMode="auto">
          <a:xfrm>
            <a:off x="6442075" y="2527300"/>
            <a:ext cx="2227263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>
                <a:solidFill>
                  <a:schemeClr val="bg1"/>
                </a:solidFill>
              </a:rPr>
              <a:t>INFLAMMATION, OXIDATIVE STRESS</a:t>
            </a: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791558" name="Line 6"/>
          <p:cNvSpPr>
            <a:spLocks noChangeShapeType="1"/>
          </p:cNvSpPr>
          <p:nvPr/>
        </p:nvSpPr>
        <p:spPr bwMode="auto">
          <a:xfrm flipH="1">
            <a:off x="6070600" y="2525713"/>
            <a:ext cx="344488" cy="0"/>
          </a:xfrm>
          <a:prstGeom prst="line">
            <a:avLst/>
          </a:prstGeom>
          <a:noFill/>
          <a:ln w="28575">
            <a:solidFill>
              <a:srgbClr val="E0005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91559" name="Text Box 7"/>
          <p:cNvSpPr txBox="1">
            <a:spLocks noChangeArrowheads="1"/>
          </p:cNvSpPr>
          <p:nvPr/>
        </p:nvSpPr>
        <p:spPr bwMode="auto">
          <a:xfrm>
            <a:off x="6656388" y="3009900"/>
            <a:ext cx="1828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/>
              <a:t>INCREASED PAI-1,NFKB,MMPS,</a:t>
            </a:r>
          </a:p>
          <a:p>
            <a:pPr>
              <a:defRPr/>
            </a:pPr>
            <a:r>
              <a:rPr lang="en-US" sz="1000"/>
              <a:t>ROS,AP-1,Egr-1</a:t>
            </a:r>
          </a:p>
        </p:txBody>
      </p:sp>
      <p:sp>
        <p:nvSpPr>
          <p:cNvPr id="791560" name="Text Box 8"/>
          <p:cNvSpPr txBox="1">
            <a:spLocks noChangeArrowheads="1"/>
          </p:cNvSpPr>
          <p:nvPr/>
        </p:nvSpPr>
        <p:spPr bwMode="auto">
          <a:xfrm>
            <a:off x="6600825" y="2079625"/>
            <a:ext cx="5238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/>
              <a:t>FFAs</a:t>
            </a:r>
            <a:endParaRPr lang="en-US"/>
          </a:p>
        </p:txBody>
      </p:sp>
      <p:sp>
        <p:nvSpPr>
          <p:cNvPr id="791561" name="Line 9"/>
          <p:cNvSpPr>
            <a:spLocks noChangeShapeType="1"/>
          </p:cNvSpPr>
          <p:nvPr/>
        </p:nvSpPr>
        <p:spPr bwMode="auto">
          <a:xfrm flipH="1">
            <a:off x="7123113" y="2098675"/>
            <a:ext cx="265112" cy="104775"/>
          </a:xfrm>
          <a:prstGeom prst="line">
            <a:avLst/>
          </a:prstGeom>
          <a:noFill/>
          <a:ln w="28575">
            <a:solidFill>
              <a:srgbClr val="E0005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91562" name="Line 10"/>
          <p:cNvSpPr>
            <a:spLocks noChangeShapeType="1"/>
          </p:cNvSpPr>
          <p:nvPr/>
        </p:nvSpPr>
        <p:spPr bwMode="auto">
          <a:xfrm flipH="1">
            <a:off x="6064250" y="2241550"/>
            <a:ext cx="595313" cy="0"/>
          </a:xfrm>
          <a:prstGeom prst="line">
            <a:avLst/>
          </a:prstGeom>
          <a:noFill/>
          <a:ln w="28575">
            <a:solidFill>
              <a:srgbClr val="E0005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58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dirty="0">
                <a:solidFill>
                  <a:srgbClr val="FFFF00"/>
                </a:solidFill>
              </a:rPr>
              <a:t>Primary </a:t>
            </a:r>
            <a:r>
              <a:rPr lang="en-US" sz="3200" dirty="0" err="1">
                <a:solidFill>
                  <a:srgbClr val="FFFF00"/>
                </a:solidFill>
              </a:rPr>
              <a:t>Hyperinsulinemia</a:t>
            </a:r>
            <a:r>
              <a:rPr lang="en-US" sz="3200" dirty="0">
                <a:solidFill>
                  <a:srgbClr val="FFFF00"/>
                </a:solidFill>
              </a:rPr>
              <a:t>- Genetic </a:t>
            </a:r>
            <a:r>
              <a:rPr lang="en-US" sz="3200" dirty="0" smtClean="0">
                <a:solidFill>
                  <a:srgbClr val="FFFF00"/>
                </a:solidFill>
              </a:rPr>
              <a:t>propensity</a:t>
            </a:r>
          </a:p>
          <a:p>
            <a:pPr algn="ctr" eaLnBrk="1" hangingPunct="1"/>
            <a:r>
              <a:rPr lang="en-US" sz="3200" dirty="0" smtClean="0">
                <a:solidFill>
                  <a:srgbClr val="FFFF00"/>
                </a:solidFill>
              </a:rPr>
              <a:t>( </a:t>
            </a:r>
            <a:r>
              <a:rPr lang="en-US" sz="3200" dirty="0" err="1">
                <a:solidFill>
                  <a:srgbClr val="FFFF00"/>
                </a:solidFill>
              </a:rPr>
              <a:t>Corkey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</a:p>
        </p:txBody>
      </p:sp>
      <p:cxnSp>
        <p:nvCxnSpPr>
          <p:cNvPr id="4" name="Straight Arrow Connector 3"/>
          <p:cNvCxnSpPr>
            <a:stCxn id="27658" idx="2"/>
          </p:cNvCxnSpPr>
          <p:nvPr/>
        </p:nvCxnSpPr>
        <p:spPr>
          <a:xfrm flipH="1" flipV="1">
            <a:off x="4570413" y="1025525"/>
            <a:ext cx="1587" cy="516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025525"/>
            <a:ext cx="8197850" cy="583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75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136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ctrTitle"/>
          </p:nvPr>
        </p:nvSpPr>
        <p:spPr>
          <a:xfrm>
            <a:off x="762000" y="23813"/>
            <a:ext cx="7772400" cy="509587"/>
          </a:xfrm>
        </p:spPr>
        <p:txBody>
          <a:bodyPr>
            <a:normAutofit fontScale="90000"/>
          </a:bodyPr>
          <a:lstStyle/>
          <a:p>
            <a:r>
              <a:rPr lang="en-US" sz="3200">
                <a:solidFill>
                  <a:srgbClr val="FFFF00"/>
                </a:solidFill>
                <a:latin typeface="Calibri" charset="0"/>
              </a:rPr>
              <a:t>IR and Vasculature-</a:t>
            </a:r>
          </a:p>
        </p:txBody>
      </p:sp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304800" y="6396038"/>
            <a:ext cx="853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en-US" sz="1200">
              <a:solidFill>
                <a:schemeClr val="bg1"/>
              </a:solidFill>
            </a:endParaRPr>
          </a:p>
          <a:p>
            <a:pPr eaLnBrk="1" hangingPunct="1"/>
            <a:r>
              <a:rPr lang="en-US" sz="1200">
                <a:solidFill>
                  <a:schemeClr val="bg1"/>
                </a:solidFill>
              </a:rPr>
              <a:t> Nitricoxide and mitochondria in metabolic syndrome </a:t>
            </a:r>
            <a:r>
              <a:rPr lang="en-US" sz="1200" b="1" i="1">
                <a:solidFill>
                  <a:schemeClr val="bg1"/>
                </a:solidFill>
              </a:rPr>
              <a:t>LarisaLitvinova, Frontiers in Physiology</a:t>
            </a:r>
            <a:r>
              <a:rPr lang="en-US" sz="1200" b="1" i="1">
                <a:solidFill>
                  <a:srgbClr val="FFFFFF"/>
                </a:solidFill>
              </a:rPr>
              <a:t>, </a:t>
            </a:r>
            <a:r>
              <a:rPr lang="en-US" sz="1200">
                <a:solidFill>
                  <a:srgbClr val="FFFFFF"/>
                </a:solidFill>
              </a:rPr>
              <a:t>February2015|Volume6|Article20 | </a:t>
            </a:r>
            <a:r>
              <a:rPr lang="en-US" sz="1200" b="1">
                <a:solidFill>
                  <a:srgbClr val="FFFFFF"/>
                </a:solidFill>
              </a:rPr>
              <a:t>1</a:t>
            </a:r>
            <a:r>
              <a:rPr lang="en-US" sz="1200" b="1" i="1">
                <a:solidFill>
                  <a:srgbClr val="FFFFFF"/>
                </a:solidFill>
              </a:rPr>
              <a:t> </a:t>
            </a:r>
            <a:endParaRPr lang="en-US" sz="1200">
              <a:solidFill>
                <a:srgbClr val="FFFFFF"/>
              </a:solidFill>
            </a:endParaRPr>
          </a:p>
        </p:txBody>
      </p:sp>
      <p:pic>
        <p:nvPicPr>
          <p:cNvPr id="22531" name="Picture 4" descr="Screenshot 2016-01-14 11.10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1755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86200" y="4648200"/>
            <a:ext cx="1295400" cy="2286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4" descr="Screenshot 2016-01-14 11.10.4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1755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2992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0" y="162126"/>
            <a:ext cx="9144000" cy="656451"/>
          </a:xfrm>
        </p:spPr>
        <p:txBody>
          <a:bodyPr>
            <a:noAutofit/>
          </a:bodyPr>
          <a:lstStyle/>
          <a:p>
            <a:r>
              <a:rPr lang="en-US" altLang="zh-CN" sz="2800" b="1" dirty="0">
                <a:solidFill>
                  <a:srgbClr val="FFFF00"/>
                </a:solidFill>
                <a:ea typeface="MS PGothic" charset="0"/>
              </a:rPr>
              <a:t>Potential Causes of Insulin </a:t>
            </a:r>
            <a:r>
              <a:rPr lang="en-US" altLang="zh-CN" sz="2800" b="1" dirty="0" smtClean="0">
                <a:solidFill>
                  <a:srgbClr val="FFFF00"/>
                </a:solidFill>
                <a:ea typeface="MS PGothic" charset="0"/>
              </a:rPr>
              <a:t>Resistance </a:t>
            </a:r>
            <a:br>
              <a:rPr lang="en-US" altLang="zh-CN" sz="2800" b="1" dirty="0" smtClean="0">
                <a:solidFill>
                  <a:srgbClr val="FFFF00"/>
                </a:solidFill>
                <a:ea typeface="MS PGothic" charset="0"/>
              </a:rPr>
            </a:br>
            <a:r>
              <a:rPr lang="en-US" altLang="zh-CN" sz="2800" b="1" dirty="0" smtClean="0">
                <a:solidFill>
                  <a:srgbClr val="FFFF00"/>
                </a:solidFill>
                <a:ea typeface="MS PGothic" charset="0"/>
              </a:rPr>
              <a:t>and </a:t>
            </a:r>
            <a:r>
              <a:rPr lang="en-US" altLang="zh-CN" sz="2800" b="1" dirty="0">
                <a:solidFill>
                  <a:srgbClr val="FFFF00"/>
                </a:solidFill>
                <a:ea typeface="MS PGothic" charset="0"/>
              </a:rPr>
              <a:t>Their Interplay</a:t>
            </a: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3661518" y="3906043"/>
            <a:ext cx="1850680" cy="1359778"/>
          </a:xfrm>
          <a:prstGeom prst="ellipse">
            <a:avLst/>
          </a:prstGeom>
          <a:gradFill rotWithShape="1">
            <a:gsLst>
              <a:gs pos="0">
                <a:srgbClr val="8B94E7"/>
              </a:gs>
              <a:gs pos="100000">
                <a:srgbClr val="DEE9FE"/>
              </a:gs>
            </a:gsLst>
            <a:lin ang="5400000"/>
          </a:gradFill>
          <a:ln w="19050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1C1795"/>
                </a:solidFill>
              </a:rPr>
              <a:t>Peripheral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1C1795"/>
                </a:solidFill>
              </a:rPr>
              <a:t>IR</a:t>
            </a: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427677" y="4111593"/>
            <a:ext cx="2328103" cy="1861504"/>
          </a:xfrm>
          <a:prstGeom prst="ellipse">
            <a:avLst/>
          </a:prstGeom>
          <a:gradFill rotWithShape="1">
            <a:gsLst>
              <a:gs pos="0">
                <a:srgbClr val="8B94E7"/>
              </a:gs>
              <a:gs pos="100000">
                <a:srgbClr val="DEE9FE"/>
              </a:gs>
            </a:gsLst>
            <a:lin ang="5400000"/>
          </a:gradFill>
          <a:ln w="9525">
            <a:solidFill>
              <a:srgbClr val="B1D9F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 b="1" dirty="0" smtClean="0">
                <a:solidFill>
                  <a:srgbClr val="1C1795"/>
                </a:solidFill>
              </a:rPr>
              <a:t>Inflammation</a:t>
            </a:r>
            <a:endParaRPr lang="en-US" sz="2000" b="1" dirty="0">
              <a:solidFill>
                <a:srgbClr val="1C1795"/>
              </a:solidFill>
            </a:endParaRPr>
          </a:p>
          <a:p>
            <a:pPr algn="ctr">
              <a:defRPr/>
            </a:pPr>
            <a:r>
              <a:rPr lang="en-US" sz="2000" b="1" dirty="0">
                <a:solidFill>
                  <a:srgbClr val="1C1795"/>
                </a:solidFill>
              </a:rPr>
              <a:t>IR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404262" y="3800039"/>
            <a:ext cx="2230042" cy="1822063"/>
          </a:xfrm>
          <a:prstGeom prst="ellipse">
            <a:avLst/>
          </a:prstGeom>
          <a:gradFill rotWithShape="1">
            <a:gsLst>
              <a:gs pos="0">
                <a:srgbClr val="8B94E7"/>
              </a:gs>
              <a:gs pos="100000">
                <a:srgbClr val="DEE9FE"/>
              </a:gs>
            </a:gsLst>
            <a:lin ang="5400000"/>
          </a:gradFill>
          <a:ln w="9525">
            <a:solidFill>
              <a:srgbClr val="B1D9F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1C1795"/>
                </a:solidFill>
              </a:rPr>
              <a:t>Biome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1C1795"/>
                </a:solidFill>
              </a:rPr>
              <a:t>IR</a:t>
            </a:r>
          </a:p>
        </p:txBody>
      </p: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 flipV="1">
            <a:off x="2723151" y="4661916"/>
            <a:ext cx="816898" cy="228518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>
            <a:off x="4613035" y="3301530"/>
            <a:ext cx="0" cy="514350"/>
          </a:xfrm>
          <a:prstGeom prst="straightConnector1">
            <a:avLst/>
          </a:prstGeom>
          <a:noFill/>
          <a:ln w="57150">
            <a:solidFill>
              <a:srgbClr val="FFFF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 flipH="1" flipV="1">
            <a:off x="5636336" y="4894663"/>
            <a:ext cx="674628" cy="199644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1210" name="TextBox 28"/>
          <p:cNvSpPr txBox="1">
            <a:spLocks noChangeArrowheads="1"/>
          </p:cNvSpPr>
          <p:nvPr/>
        </p:nvSpPr>
        <p:spPr bwMode="auto">
          <a:xfrm>
            <a:off x="3810000" y="5535936"/>
            <a:ext cx="2423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altLang="zh-CN" sz="180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67552" y="3478305"/>
            <a:ext cx="1870148" cy="369332"/>
          </a:xfrm>
          <a:prstGeom prst="rect">
            <a:avLst/>
          </a:prstGeom>
          <a:solidFill>
            <a:srgbClr val="FFFF00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Hyperinsulinemia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608729" y="4020286"/>
            <a:ext cx="483835" cy="335014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body_parts_musc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487" y="4927474"/>
            <a:ext cx="1646203" cy="1062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7847172" y="5206250"/>
            <a:ext cx="705725" cy="628870"/>
            <a:chOff x="2031362" y="4464998"/>
            <a:chExt cx="1061811" cy="991954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031362" y="4464998"/>
              <a:ext cx="1061811" cy="991954"/>
            </a:xfrm>
            <a:prstGeom prst="rect">
              <a:avLst/>
            </a:prstGeom>
            <a:ln w="41275">
              <a:solidFill>
                <a:srgbClr val="9B460D"/>
              </a:solidFill>
            </a:ln>
          </p:spPr>
        </p:pic>
        <p:sp>
          <p:nvSpPr>
            <p:cNvPr id="22" name="Oval 21"/>
            <p:cNvSpPr/>
            <p:nvPr/>
          </p:nvSpPr>
          <p:spPr>
            <a:xfrm>
              <a:off x="2303584" y="4589837"/>
              <a:ext cx="506769" cy="544872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441592" y="4895392"/>
              <a:ext cx="120675" cy="115709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prstClr val="white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72" y="5070685"/>
            <a:ext cx="755692" cy="690749"/>
          </a:xfrm>
          <a:prstGeom prst="rect">
            <a:avLst/>
          </a:prstGeom>
          <a:ln w="41275">
            <a:solidFill>
              <a:srgbClr val="AC4A00"/>
            </a:solidFill>
          </a:ln>
        </p:spPr>
      </p:pic>
      <p:sp>
        <p:nvSpPr>
          <p:cNvPr id="27" name="TextBox 33"/>
          <p:cNvSpPr txBox="1">
            <a:spLocks noChangeArrowheads="1"/>
          </p:cNvSpPr>
          <p:nvPr/>
        </p:nvSpPr>
        <p:spPr bwMode="auto">
          <a:xfrm>
            <a:off x="295096" y="1955365"/>
            <a:ext cx="203485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chemeClr val="bg1"/>
                </a:solidFill>
                <a:latin typeface="+mn-lt"/>
              </a:rPr>
              <a:t>Weight </a:t>
            </a:r>
            <a:r>
              <a:rPr lang="en-US" altLang="zh-CN" sz="2000" dirty="0" smtClean="0">
                <a:solidFill>
                  <a:schemeClr val="bg1"/>
                </a:solidFill>
                <a:latin typeface="+mn-lt"/>
              </a:rPr>
              <a:t>Reduction</a:t>
            </a:r>
          </a:p>
          <a:p>
            <a:pPr algn="ctr" eaLnBrk="1" hangingPunct="1"/>
            <a:r>
              <a:rPr lang="en-US" altLang="zh-CN" sz="2000" dirty="0" smtClean="0">
                <a:solidFill>
                  <a:schemeClr val="bg1"/>
                </a:solidFill>
                <a:latin typeface="+mn-lt"/>
              </a:rPr>
              <a:t>Agents</a:t>
            </a:r>
            <a:endParaRPr lang="en-US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8" name="TextBox 30"/>
          <p:cNvSpPr txBox="1">
            <a:spLocks noChangeArrowheads="1"/>
          </p:cNvSpPr>
          <p:nvPr/>
        </p:nvSpPr>
        <p:spPr bwMode="auto">
          <a:xfrm>
            <a:off x="6642956" y="2475889"/>
            <a:ext cx="2204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altLang="zh-CN" sz="2000" dirty="0" err="1" smtClean="0">
                <a:solidFill>
                  <a:srgbClr val="FFFFFF"/>
                </a:solidFill>
                <a:latin typeface="+mn-lt"/>
              </a:rPr>
              <a:t>Bromocriptine</a:t>
            </a:r>
            <a:r>
              <a:rPr lang="en-US" altLang="zh-CN" sz="2000" dirty="0" smtClean="0">
                <a:solidFill>
                  <a:srgbClr val="FFFFFF"/>
                </a:solidFill>
                <a:latin typeface="+mn-lt"/>
              </a:rPr>
              <a:t>-QR</a:t>
            </a:r>
            <a:r>
              <a:rPr lang="en-US" altLang="zh-CN" sz="2000" dirty="0" smtClean="0">
                <a:solidFill>
                  <a:srgbClr val="000090"/>
                </a:solidFill>
                <a:latin typeface="+mn-lt"/>
              </a:rPr>
              <a:t>-</a:t>
            </a:r>
            <a:endParaRPr lang="en-US" altLang="zh-CN" sz="2000" dirty="0">
              <a:solidFill>
                <a:srgbClr val="000090"/>
              </a:solidFill>
              <a:latin typeface="+mn-lt"/>
            </a:endParaRPr>
          </a:p>
        </p:txBody>
      </p:sp>
      <p:sp>
        <p:nvSpPr>
          <p:cNvPr id="29" name="TextBox 31"/>
          <p:cNvSpPr txBox="1">
            <a:spLocks noChangeArrowheads="1"/>
          </p:cNvSpPr>
          <p:nvPr/>
        </p:nvSpPr>
        <p:spPr bwMode="auto">
          <a:xfrm>
            <a:off x="3456033" y="5675303"/>
            <a:ext cx="12378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altLang="zh-CN" sz="1800" b="1" dirty="0">
                <a:solidFill>
                  <a:srgbClr val="FFFFFF"/>
                </a:solidFill>
                <a:latin typeface="+mn-lt"/>
              </a:rPr>
              <a:t>TZD (</a:t>
            </a:r>
            <a:r>
              <a:rPr lang="en-US" altLang="zh-CN" sz="1800" b="1" dirty="0" err="1">
                <a:solidFill>
                  <a:srgbClr val="FFFFFF"/>
                </a:solidFill>
                <a:latin typeface="+mn-lt"/>
              </a:rPr>
              <a:t>Pio</a:t>
            </a:r>
            <a:r>
              <a:rPr lang="en-US" altLang="zh-CN" sz="1800" b="1" dirty="0">
                <a:solidFill>
                  <a:srgbClr val="FFFFFF"/>
                </a:solidFill>
                <a:latin typeface="+mn-lt"/>
              </a:rPr>
              <a:t>-) ,</a:t>
            </a:r>
            <a:endParaRPr lang="en-US" altLang="zh-CN" sz="1400" dirty="0">
              <a:solidFill>
                <a:srgbClr val="FFFFFF"/>
              </a:solidFill>
              <a:latin typeface="+mn-lt"/>
            </a:endParaRPr>
          </a:p>
          <a:p>
            <a:pPr algn="ctr" eaLnBrk="1" hangingPunct="1"/>
            <a:r>
              <a:rPr lang="en-US" altLang="zh-CN" sz="1800" dirty="0">
                <a:solidFill>
                  <a:srgbClr val="FFFFFF"/>
                </a:solidFill>
                <a:latin typeface="+mn-lt"/>
              </a:rPr>
              <a:t>Metformin</a:t>
            </a:r>
            <a:endParaRPr lang="en-US" altLang="zh-CN" sz="14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0" name="TextBox 32"/>
          <p:cNvSpPr txBox="1">
            <a:spLocks noChangeArrowheads="1"/>
          </p:cNvSpPr>
          <p:nvPr/>
        </p:nvSpPr>
        <p:spPr bwMode="auto">
          <a:xfrm>
            <a:off x="1472986" y="5593653"/>
            <a:ext cx="161146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altLang="zh-CN" sz="1800" dirty="0" smtClean="0">
                <a:solidFill>
                  <a:srgbClr val="FFFFFF"/>
                </a:solidFill>
                <a:latin typeface="+mn-lt"/>
              </a:rPr>
              <a:t>Pro-</a:t>
            </a:r>
            <a:r>
              <a:rPr lang="en-US" altLang="zh-CN" sz="1800" dirty="0" err="1" smtClean="0">
                <a:solidFill>
                  <a:srgbClr val="FFFFFF"/>
                </a:solidFill>
                <a:latin typeface="+mn-lt"/>
              </a:rPr>
              <a:t>Biotics</a:t>
            </a:r>
            <a:r>
              <a:rPr lang="en-US" altLang="zh-CN" sz="1800" dirty="0">
                <a:solidFill>
                  <a:srgbClr val="FFFFFF"/>
                </a:solidFill>
                <a:latin typeface="+mn-lt"/>
              </a:rPr>
              <a:t>,</a:t>
            </a:r>
          </a:p>
          <a:p>
            <a:pPr eaLnBrk="1" hangingPunct="1"/>
            <a:r>
              <a:rPr lang="en-US" altLang="zh-CN" sz="1800" dirty="0">
                <a:solidFill>
                  <a:srgbClr val="FFFFFF"/>
                </a:solidFill>
                <a:latin typeface="+mn-lt"/>
              </a:rPr>
              <a:t>Pre-</a:t>
            </a:r>
            <a:r>
              <a:rPr lang="en-US" altLang="zh-CN" sz="1800" dirty="0" err="1" smtClean="0">
                <a:solidFill>
                  <a:srgbClr val="FFFFFF"/>
                </a:solidFill>
                <a:latin typeface="+mn-lt"/>
              </a:rPr>
              <a:t>Biotics</a:t>
            </a:r>
            <a:r>
              <a:rPr lang="en-US" altLang="zh-CN" sz="1800" dirty="0" smtClean="0">
                <a:solidFill>
                  <a:srgbClr val="FFFFFF"/>
                </a:solidFill>
                <a:latin typeface="+mn-lt"/>
              </a:rPr>
              <a:t>,</a:t>
            </a:r>
          </a:p>
          <a:p>
            <a:pPr eaLnBrk="1" hangingPunct="1"/>
            <a:r>
              <a:rPr lang="en-US" altLang="zh-CN" sz="1800" dirty="0" smtClean="0">
                <a:solidFill>
                  <a:srgbClr val="FFFFFF"/>
                </a:solidFill>
                <a:latin typeface="+mn-lt"/>
              </a:rPr>
              <a:t>Antibiotics</a:t>
            </a:r>
            <a:endParaRPr lang="en-US" altLang="zh-CN" sz="1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25566" y="6024794"/>
            <a:ext cx="2801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FFFFFF"/>
                </a:solidFill>
              </a:rPr>
              <a:t>Anti</a:t>
            </a:r>
            <a:r>
              <a:rPr lang="en-US" altLang="zh-CN" dirty="0">
                <a:solidFill>
                  <a:srgbClr val="FFFFFF"/>
                </a:solidFill>
              </a:rPr>
              <a:t>-</a:t>
            </a:r>
            <a:r>
              <a:rPr lang="en-US" altLang="zh-CN" dirty="0" smtClean="0">
                <a:solidFill>
                  <a:srgbClr val="FFFFFF"/>
                </a:solidFill>
              </a:rPr>
              <a:t>Inflammatories</a:t>
            </a:r>
          </a:p>
          <a:p>
            <a:r>
              <a:rPr lang="en-US" altLang="zh-CN" dirty="0" smtClean="0">
                <a:solidFill>
                  <a:srgbClr val="FFFFFF"/>
                </a:solidFill>
              </a:rPr>
              <a:t>Immune modulators</a:t>
            </a:r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auto">
          <a:xfrm>
            <a:off x="2634305" y="1233759"/>
            <a:ext cx="4189072" cy="1901179"/>
          </a:xfrm>
          <a:prstGeom prst="ellipse">
            <a:avLst/>
          </a:prstGeom>
          <a:gradFill rotWithShape="1">
            <a:gsLst>
              <a:gs pos="0">
                <a:srgbClr val="8B94E7"/>
              </a:gs>
              <a:gs pos="100000">
                <a:srgbClr val="DEE9FE"/>
              </a:gs>
            </a:gsLst>
            <a:lin ang="5400000"/>
          </a:gradFill>
          <a:ln w="9525">
            <a:solidFill>
              <a:srgbClr val="B1D9F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1C1795"/>
                </a:solidFill>
              </a:rPr>
              <a:t>Central IR </a:t>
            </a:r>
            <a:r>
              <a:rPr lang="en-US" sz="2400" b="1" dirty="0" smtClean="0">
                <a:solidFill>
                  <a:srgbClr val="1C1795"/>
                </a:solidFill>
              </a:rPr>
              <a:t> </a:t>
            </a:r>
            <a:endParaRPr lang="en-US" sz="2400" b="1" dirty="0">
              <a:solidFill>
                <a:srgbClr val="1C1795"/>
              </a:solidFill>
            </a:endParaRPr>
          </a:p>
          <a:p>
            <a:pPr algn="ctr">
              <a:defRPr/>
            </a:pPr>
            <a:r>
              <a:rPr lang="en-US" sz="1600" b="1" dirty="0">
                <a:solidFill>
                  <a:srgbClr val="1C1795"/>
                </a:solidFill>
              </a:rPr>
              <a:t>Loss of dopamine surge </a:t>
            </a:r>
            <a:r>
              <a:rPr lang="en-US" sz="1600" b="1" dirty="0" smtClean="0">
                <a:solidFill>
                  <a:srgbClr val="1C1795"/>
                </a:solidFill>
              </a:rPr>
              <a:t>in SCN</a:t>
            </a:r>
          </a:p>
          <a:p>
            <a:pPr algn="ctr">
              <a:defRPr/>
            </a:pPr>
            <a:r>
              <a:rPr lang="en-US" sz="1600" b="1" dirty="0" smtClean="0">
                <a:solidFill>
                  <a:srgbClr val="1C1795"/>
                </a:solidFill>
              </a:rPr>
              <a:t> increased appetite</a:t>
            </a:r>
          </a:p>
          <a:p>
            <a:pPr algn="ctr">
              <a:defRPr/>
            </a:pPr>
            <a:r>
              <a:rPr lang="en-US" sz="1600" b="1" dirty="0" smtClean="0">
                <a:solidFill>
                  <a:srgbClr val="1C1795"/>
                </a:solidFill>
              </a:rPr>
              <a:t>Increased sympathetic tone</a:t>
            </a:r>
            <a:endParaRPr lang="en-US" sz="1600" b="1" dirty="0">
              <a:solidFill>
                <a:srgbClr val="1C1795"/>
              </a:solidFill>
            </a:endParaRPr>
          </a:p>
        </p:txBody>
      </p:sp>
      <p:pic>
        <p:nvPicPr>
          <p:cNvPr id="32" name="Picture 206" descr="body_parts_brai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885" y="1019430"/>
            <a:ext cx="1747006" cy="1129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Arrow Connector 23"/>
          <p:cNvCxnSpPr/>
          <p:nvPr/>
        </p:nvCxnSpPr>
        <p:spPr>
          <a:xfrm flipH="1" flipV="1">
            <a:off x="6092564" y="2663251"/>
            <a:ext cx="550392" cy="705151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98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836</TotalTime>
  <Words>367</Words>
  <Application>Microsoft Macintosh PowerPoint</Application>
  <PresentationFormat>On-screen Show (4:3)</PresentationFormat>
  <Paragraphs>73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Calibri</vt:lpstr>
      <vt:lpstr>MS PGothic</vt:lpstr>
      <vt:lpstr>ＭＳ Ｐゴシック</vt:lpstr>
      <vt:lpstr>Times</vt:lpstr>
      <vt:lpstr>Times New Roman</vt:lpstr>
      <vt:lpstr>宋体</vt:lpstr>
      <vt:lpstr>Arial</vt:lpstr>
      <vt:lpstr>Office Theme</vt:lpstr>
      <vt:lpstr>A Process Of Precision Medicine- Matching Right Drug to Right Patient</vt:lpstr>
      <vt:lpstr>Our Guideline Principles</vt:lpstr>
      <vt:lpstr>Related Principles</vt:lpstr>
      <vt:lpstr>Related Principles</vt:lpstr>
      <vt:lpstr>Related Principles</vt:lpstr>
      <vt:lpstr>PowerPoint Presentation</vt:lpstr>
      <vt:lpstr>PowerPoint Presentation</vt:lpstr>
      <vt:lpstr>IR and Vasculature-</vt:lpstr>
      <vt:lpstr>Potential Causes of Insulin Resistance  and Their Interplay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Stanley Schwartz</dc:creator>
  <cp:lastModifiedBy>Monica Dennis</cp:lastModifiedBy>
  <cp:revision>56</cp:revision>
  <dcterms:created xsi:type="dcterms:W3CDTF">2016-04-15T12:56:41Z</dcterms:created>
  <dcterms:modified xsi:type="dcterms:W3CDTF">2016-09-25T03:23:33Z</dcterms:modified>
</cp:coreProperties>
</file>