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371" r:id="rId2"/>
    <p:sldId id="346" r:id="rId3"/>
    <p:sldId id="291" r:id="rId4"/>
    <p:sldId id="360" r:id="rId5"/>
    <p:sldId id="361" r:id="rId6"/>
    <p:sldId id="362" r:id="rId7"/>
    <p:sldId id="363" r:id="rId8"/>
    <p:sldId id="364" r:id="rId9"/>
    <p:sldId id="365" r:id="rId10"/>
    <p:sldId id="369" r:id="rId11"/>
    <p:sldId id="368" r:id="rId12"/>
    <p:sldId id="37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85DA"/>
    <a:srgbClr val="4C6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9"/>
    <p:restoredTop sz="93571"/>
  </p:normalViewPr>
  <p:slideViewPr>
    <p:cSldViewPr snapToGrid="0" snapToObjects="1">
      <p:cViewPr>
        <p:scale>
          <a:sx n="100" d="100"/>
          <a:sy n="100" d="100"/>
        </p:scale>
        <p:origin x="1424" y="-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8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76C36-BE50-D34B-93FE-78C5CAB5054C}" type="datetimeFigureOut">
              <a:rPr lang="en-US" smtClean="0"/>
              <a:t>9/25/16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B5341-2823-444D-B3A3-8EBFC371E9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27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70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70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78297897-F2EB-8841-A44C-433AC8D950F0}" type="slidenum">
              <a:rPr lang="en-US" sz="1200">
                <a:latin typeface="Calibri" charset="0"/>
              </a:rPr>
              <a:pPr/>
              <a:t>1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331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rgbClr val="FFFFFF"/>
                </a:solidFill>
              </a:rPr>
              <a:t>. Treat with Least Number of agents that address most Number of Mechanisms of hyperglycemia</a:t>
            </a:r>
            <a:br>
              <a:rPr lang="en-US" sz="1200" dirty="0" smtClean="0">
                <a:solidFill>
                  <a:srgbClr val="FFFFFF"/>
                </a:solidFill>
              </a:rPr>
            </a:br>
            <a:r>
              <a:rPr lang="en-US" sz="1200" dirty="0" smtClean="0">
                <a:solidFill>
                  <a:srgbClr val="FFFFFF"/>
                </a:solidFill>
              </a:rPr>
              <a:t>2. Treat across natural history of Diabetes</a:t>
            </a:r>
            <a:br>
              <a:rPr lang="en-US" sz="1200" dirty="0" smtClean="0">
                <a:solidFill>
                  <a:srgbClr val="FFFFFF"/>
                </a:solidFill>
              </a:rPr>
            </a:br>
            <a:r>
              <a:rPr lang="en-US" sz="1200" dirty="0" smtClean="0">
                <a:solidFill>
                  <a:srgbClr val="FFFFFF"/>
                </a:solidFill>
              </a:rPr>
              <a:t/>
            </a:r>
            <a:br>
              <a:rPr lang="en-US" sz="1200" dirty="0" smtClean="0">
                <a:solidFill>
                  <a:srgbClr val="FFFFFF"/>
                </a:solidFill>
              </a:rPr>
            </a:br>
            <a:r>
              <a:rPr lang="en-US" altLang="zh-CN" sz="1200" b="1" dirty="0" smtClean="0">
                <a:solidFill>
                  <a:srgbClr val="FFFFFF"/>
                </a:solidFill>
                <a:ea typeface="MS PGothic" charset="0"/>
                <a:cs typeface="MS PGothic" charset="0"/>
              </a:rPr>
              <a:t>Delay Need for Insulin</a:t>
            </a:r>
            <a:br>
              <a:rPr lang="en-US" altLang="zh-CN" sz="1200" b="1" dirty="0" smtClean="0">
                <a:solidFill>
                  <a:srgbClr val="FFFFFF"/>
                </a:solidFill>
                <a:ea typeface="MS PGothic" charset="0"/>
                <a:cs typeface="MS PGothic" charset="0"/>
              </a:rPr>
            </a:br>
            <a:r>
              <a:rPr lang="en-US" altLang="zh-CN" sz="1200" b="1" dirty="0" smtClean="0">
                <a:solidFill>
                  <a:srgbClr val="FFFFFF"/>
                </a:solidFill>
                <a:ea typeface="MS PGothic" charset="0"/>
                <a:cs typeface="MS PGothic" charset="0"/>
              </a:rPr>
              <a:t> No need for Early Insulin</a:t>
            </a:r>
            <a:br>
              <a:rPr lang="en-US" altLang="zh-CN" sz="1200" b="1" dirty="0" smtClean="0">
                <a:solidFill>
                  <a:srgbClr val="FFFFFF"/>
                </a:solidFill>
                <a:ea typeface="MS PGothic" charset="0"/>
                <a:cs typeface="MS PGothic" charset="0"/>
              </a:rPr>
            </a:br>
            <a:r>
              <a:rPr lang="en-US" altLang="zh-CN" sz="1400" b="1" dirty="0" smtClean="0">
                <a:solidFill>
                  <a:srgbClr val="FFFF00"/>
                </a:solidFill>
                <a:ea typeface="MS PGothic" charset="0"/>
                <a:cs typeface="MS PGothic" charset="0"/>
              </a:rPr>
              <a:t>If need Insulin, Continue Non-Insulin RX OR WITH USE NEW  GLP-1 BASAL COMBO	</a:t>
            </a:r>
            <a:br>
              <a:rPr lang="en-US" altLang="zh-CN" sz="1400" b="1" dirty="0" smtClean="0">
                <a:solidFill>
                  <a:srgbClr val="FFFF00"/>
                </a:solidFill>
                <a:ea typeface="MS PGothic" charset="0"/>
                <a:cs typeface="MS PGothic" charset="0"/>
              </a:rPr>
            </a:br>
            <a:r>
              <a:rPr lang="en-US" altLang="zh-CN" sz="1400" b="1" dirty="0" smtClean="0">
                <a:solidFill>
                  <a:srgbClr val="FFFF00"/>
                </a:solidFill>
                <a:ea typeface="MS PGothic" charset="0"/>
                <a:cs typeface="MS PGothic" charset="0"/>
              </a:rPr>
              <a:t>(Avoids need for Meal-Time Insulin- (Decrease Risk Hypoglycemia 85%- Garber)</a:t>
            </a:r>
            <a:br>
              <a:rPr lang="en-US" altLang="zh-CN" sz="1400" b="1" dirty="0" smtClean="0">
                <a:solidFill>
                  <a:srgbClr val="FFFF00"/>
                </a:solidFill>
                <a:ea typeface="MS PGothic" charset="0"/>
                <a:cs typeface="MS PGothic" charset="0"/>
              </a:rPr>
            </a:br>
            <a:r>
              <a:rPr lang="en-US" altLang="zh-CN" sz="1400" b="1" dirty="0" smtClean="0">
                <a:solidFill>
                  <a:srgbClr val="FFFF00"/>
                </a:solidFill>
                <a:ea typeface="MS PGothic" charset="0"/>
                <a:cs typeface="MS PGothic" charset="0"/>
              </a:rPr>
              <a:t/>
            </a:r>
            <a:br>
              <a:rPr lang="en-US" altLang="zh-CN" sz="1400" b="1" dirty="0" smtClean="0">
                <a:solidFill>
                  <a:srgbClr val="FFFF00"/>
                </a:solidFill>
                <a:ea typeface="MS PGothic" charset="0"/>
                <a:cs typeface="MS PGothic" charset="0"/>
              </a:rPr>
            </a:br>
            <a:r>
              <a:rPr lang="en-US" altLang="zh-CN" sz="1200" b="1" dirty="0" smtClean="0">
                <a:solidFill>
                  <a:srgbClr val="FFFFFF"/>
                </a:solidFill>
                <a:ea typeface="MS PGothic" charset="0"/>
                <a:cs typeface="MS PGothic" charset="0"/>
              </a:rPr>
              <a:t>4. Get Patients off insulin who 	had been given early Insulin</a:t>
            </a:r>
            <a:br>
              <a:rPr lang="en-US" altLang="zh-CN" sz="1200" b="1" dirty="0" smtClean="0">
                <a:solidFill>
                  <a:srgbClr val="FFFFFF"/>
                </a:solidFill>
                <a:ea typeface="MS PGothic" charset="0"/>
                <a:cs typeface="MS PGothic" charset="0"/>
              </a:rPr>
            </a:br>
            <a:r>
              <a:rPr lang="en-US" sz="1200" dirty="0" smtClean="0">
                <a:solidFill>
                  <a:srgbClr val="FFFFFF"/>
                </a:solidFill>
              </a:rPr>
              <a:t/>
            </a:r>
            <a:br>
              <a:rPr lang="en-US" sz="1200" dirty="0" smtClean="0">
                <a:solidFill>
                  <a:srgbClr val="FFFFFF"/>
                </a:solidFill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B5341-2823-444D-B3A3-8EBFC371E9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441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17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5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2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455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3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24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01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37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71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4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22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FF4EC-382A-3144-AE5A-6878734EC015}" type="datetimeFigureOut">
              <a:rPr lang="en-US" smtClean="0"/>
              <a:t>9/25/16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D5CFF-DD04-3C4E-86DF-71DB1BE98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4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4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5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CV Outcome Studies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FF00"/>
                </a:solidFill>
              </a:rPr>
              <a:t>Empa-reg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Leader</a:t>
            </a:r>
          </a:p>
          <a:p>
            <a:r>
              <a:rPr lang="en-US" dirty="0" err="1" smtClean="0">
                <a:solidFill>
                  <a:srgbClr val="FFFF00"/>
                </a:solidFill>
              </a:rPr>
              <a:t>Pio</a:t>
            </a:r>
            <a:r>
              <a:rPr lang="en-US" dirty="0" smtClean="0">
                <a:solidFill>
                  <a:srgbClr val="FFFF00"/>
                </a:solidFill>
              </a:rPr>
              <a:t> Stroke  (Proactive)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bg1"/>
                </a:solidFill>
              </a:rPr>
              <a:t>Bromocriptine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Metformin-UKPDS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24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object 2"/>
          <p:cNvSpPr>
            <a:spLocks noChangeArrowheads="1"/>
          </p:cNvSpPr>
          <p:nvPr/>
        </p:nvSpPr>
        <p:spPr bwMode="auto">
          <a:xfrm>
            <a:off x="0" y="1541464"/>
            <a:ext cx="9144000" cy="409733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 lIns="0" tIns="426720" rIns="0" bIns="0" rtlCol="0">
            <a:noAutofit/>
          </a:bodyPr>
          <a:lstStyle/>
          <a:p>
            <a:pPr marL="12700">
              <a:defRPr/>
            </a:pPr>
            <a:r>
              <a:rPr lang="en-US" sz="2800" spc="-15" dirty="0" err="1" smtClean="0">
                <a:solidFill>
                  <a:srgbClr val="FFFF00"/>
                </a:solidFill>
                <a:latin typeface="Century Gothic"/>
                <a:cs typeface="Century Gothic"/>
              </a:rPr>
              <a:t>Empa-Reg</a:t>
            </a:r>
            <a:r>
              <a:rPr lang="en-US" sz="2800" spc="-15" dirty="0" smtClean="0">
                <a:solidFill>
                  <a:srgbClr val="FFFF00"/>
                </a:solidFill>
                <a:latin typeface="Century Gothic"/>
                <a:cs typeface="Century Gothic"/>
              </a:rPr>
              <a:t> reduction in </a:t>
            </a:r>
            <a:r>
              <a:rPr sz="2800" spc="-15" dirty="0" smtClean="0">
                <a:solidFill>
                  <a:srgbClr val="FFFF00"/>
                </a:solidFill>
                <a:latin typeface="Century Gothic"/>
                <a:cs typeface="Century Gothic"/>
              </a:rPr>
              <a:t>All-</a:t>
            </a:r>
            <a:r>
              <a:rPr sz="2800" spc="-20" dirty="0" smtClean="0">
                <a:solidFill>
                  <a:srgbClr val="FFFF00"/>
                </a:solidFill>
                <a:latin typeface="Century Gothic"/>
                <a:cs typeface="Century Gothic"/>
              </a:rPr>
              <a:t>cause</a:t>
            </a:r>
            <a:r>
              <a:rPr sz="2800" spc="20" dirty="0" smtClean="0">
                <a:solidFill>
                  <a:srgbClr val="FFFF00"/>
                </a:solidFill>
                <a:latin typeface="Century Gothic"/>
                <a:cs typeface="Century Gothic"/>
              </a:rPr>
              <a:t> </a:t>
            </a:r>
            <a:r>
              <a:rPr sz="2800" spc="-30" dirty="0" smtClean="0">
                <a:solidFill>
                  <a:srgbClr val="FFFF00"/>
                </a:solidFill>
                <a:latin typeface="Century Gothic"/>
                <a:cs typeface="Century Gothic"/>
              </a:rPr>
              <a:t>m</a:t>
            </a:r>
            <a:r>
              <a:rPr sz="2800" spc="-15" dirty="0" smtClean="0">
                <a:solidFill>
                  <a:srgbClr val="FFFF00"/>
                </a:solidFill>
                <a:latin typeface="Century Gothic"/>
                <a:cs typeface="Century Gothic"/>
              </a:rPr>
              <a:t>ortal</a:t>
            </a:r>
            <a:r>
              <a:rPr sz="2800" spc="5" dirty="0" smtClean="0">
                <a:solidFill>
                  <a:srgbClr val="FFFF00"/>
                </a:solidFill>
                <a:latin typeface="Century Gothic"/>
                <a:cs typeface="Century Gothic"/>
              </a:rPr>
              <a:t>i</a:t>
            </a:r>
            <a:r>
              <a:rPr sz="2800" spc="-15" dirty="0" smtClean="0">
                <a:solidFill>
                  <a:srgbClr val="FFFF00"/>
                </a:solidFill>
                <a:latin typeface="Century Gothic"/>
                <a:cs typeface="Century Gothic"/>
              </a:rPr>
              <a:t>ty</a:t>
            </a:r>
            <a:endParaRPr sz="2800" dirty="0">
              <a:solidFill>
                <a:srgbClr val="FFFF00"/>
              </a:solidFill>
              <a:latin typeface="Century Gothic"/>
              <a:cs typeface="Century Gothic"/>
            </a:endParaRPr>
          </a:p>
        </p:txBody>
      </p:sp>
      <p:sp>
        <p:nvSpPr>
          <p:cNvPr id="226307" name="object 4"/>
          <p:cNvSpPr>
            <a:spLocks noChangeArrowheads="1"/>
          </p:cNvSpPr>
          <p:nvPr/>
        </p:nvSpPr>
        <p:spPr bwMode="auto">
          <a:xfrm>
            <a:off x="0" y="1520825"/>
            <a:ext cx="9144000" cy="40005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6308" name="object 5"/>
          <p:cNvSpPr txBox="1">
            <a:spLocks noChangeArrowheads="1"/>
          </p:cNvSpPr>
          <p:nvPr/>
        </p:nvSpPr>
        <p:spPr bwMode="auto">
          <a:xfrm>
            <a:off x="2044701" y="1698625"/>
            <a:ext cx="1560689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400" b="1">
                <a:solidFill>
                  <a:srgbClr val="5A5A5A"/>
                </a:solidFill>
                <a:latin typeface="Century Gothic" charset="0"/>
                <a:cs typeface="Century Gothic" charset="0"/>
              </a:rPr>
              <a:t>HR 0.68</a:t>
            </a:r>
            <a:endParaRPr lang="en-US" sz="1400">
              <a:latin typeface="Century Gothic" charset="0"/>
              <a:cs typeface="Century Gothic" charset="0"/>
            </a:endParaRPr>
          </a:p>
          <a:p>
            <a:pPr algn="ctr" eaLnBrk="1" hangingPunct="1">
              <a:lnSpc>
                <a:spcPts val="1675"/>
              </a:lnSpc>
            </a:pPr>
            <a:r>
              <a:rPr lang="en-US" sz="1400">
                <a:solidFill>
                  <a:srgbClr val="5A5A5A"/>
                </a:solidFill>
                <a:latin typeface="Century Gothic" charset="0"/>
                <a:cs typeface="Century Gothic" charset="0"/>
              </a:rPr>
              <a:t>(95% CI 0.57, 0.82)</a:t>
            </a:r>
            <a:endParaRPr lang="en-US" sz="1400">
              <a:latin typeface="Century Gothic" charset="0"/>
              <a:cs typeface="Century Gothic" charset="0"/>
            </a:endParaRPr>
          </a:p>
          <a:p>
            <a:pPr algn="ctr" eaLnBrk="1" hangingPunct="1"/>
            <a:r>
              <a:rPr lang="en-US" sz="1400" i="1">
                <a:solidFill>
                  <a:srgbClr val="5A5A5A"/>
                </a:solidFill>
                <a:latin typeface="Century Gothic" charset="0"/>
                <a:cs typeface="Century Gothic" charset="0"/>
              </a:rPr>
              <a:t>p</a:t>
            </a:r>
            <a:r>
              <a:rPr lang="en-US" sz="1400">
                <a:solidFill>
                  <a:srgbClr val="5A5A5A"/>
                </a:solidFill>
                <a:latin typeface="Century Gothic" charset="0"/>
                <a:cs typeface="Century Gothic" charset="0"/>
              </a:rPr>
              <a:t>&lt;0.0001</a:t>
            </a:r>
            <a:endParaRPr lang="en-US" sz="1400">
              <a:latin typeface="Century Gothic" charset="0"/>
              <a:cs typeface="Century Gothic" charset="0"/>
            </a:endParaRPr>
          </a:p>
        </p:txBody>
      </p:sp>
      <p:sp>
        <p:nvSpPr>
          <p:cNvPr id="226309" name="object 6"/>
          <p:cNvSpPr>
            <a:spLocks/>
          </p:cNvSpPr>
          <p:nvPr/>
        </p:nvSpPr>
        <p:spPr bwMode="auto">
          <a:xfrm>
            <a:off x="3880556" y="2122489"/>
            <a:ext cx="1574800" cy="731837"/>
          </a:xfrm>
          <a:custGeom>
            <a:avLst/>
            <a:gdLst>
              <a:gd name="T0" fmla="*/ 0 w 1574546"/>
              <a:gd name="T1" fmla="*/ 733440 h 731570"/>
              <a:gd name="T2" fmla="*/ 3595119 w 1574546"/>
              <a:gd name="T3" fmla="*/ 733440 h 731570"/>
              <a:gd name="T4" fmla="*/ 3595119 w 1574546"/>
              <a:gd name="T5" fmla="*/ 0 h 731570"/>
              <a:gd name="T6" fmla="*/ 0 w 1574546"/>
              <a:gd name="T7" fmla="*/ 0 h 731570"/>
              <a:gd name="T8" fmla="*/ 0 w 1574546"/>
              <a:gd name="T9" fmla="*/ 733440 h 7315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74546" h="731570">
                <a:moveTo>
                  <a:pt x="0" y="731570"/>
                </a:moveTo>
                <a:lnTo>
                  <a:pt x="1574546" y="731570"/>
                </a:lnTo>
                <a:lnTo>
                  <a:pt x="1574546" y="0"/>
                </a:lnTo>
                <a:lnTo>
                  <a:pt x="0" y="0"/>
                </a:lnTo>
                <a:lnTo>
                  <a:pt x="0" y="7315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6310" name="object 7"/>
          <p:cNvSpPr>
            <a:spLocks noChangeArrowheads="1"/>
          </p:cNvSpPr>
          <p:nvPr/>
        </p:nvSpPr>
        <p:spPr bwMode="auto">
          <a:xfrm>
            <a:off x="0" y="5543550"/>
            <a:ext cx="9144000" cy="4953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object 8"/>
          <p:cNvSpPr txBox="1"/>
          <p:nvPr/>
        </p:nvSpPr>
        <p:spPr>
          <a:xfrm>
            <a:off x="330200" y="6429376"/>
            <a:ext cx="2470856" cy="161925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defRPr/>
            </a:pPr>
            <a:r>
              <a:rPr sz="1000" spc="-10" dirty="0">
                <a:solidFill>
                  <a:srgbClr val="5A5A5A"/>
                </a:solidFill>
                <a:latin typeface="Century Gothic"/>
                <a:cs typeface="Century Gothic"/>
              </a:rPr>
              <a:t>Kapla</a:t>
            </a:r>
            <a:r>
              <a:rPr sz="1000" spc="-5" dirty="0">
                <a:solidFill>
                  <a:srgbClr val="5A5A5A"/>
                </a:solidFill>
                <a:latin typeface="Century Gothic"/>
                <a:cs typeface="Century Gothic"/>
              </a:rPr>
              <a:t>n</a:t>
            </a:r>
            <a:r>
              <a:rPr sz="1000" dirty="0">
                <a:solidFill>
                  <a:srgbClr val="5A5A5A"/>
                </a:solidFill>
                <a:latin typeface="Century Gothic"/>
                <a:cs typeface="Century Gothic"/>
              </a:rPr>
              <a:t>-</a:t>
            </a:r>
            <a:r>
              <a:rPr sz="1000" spc="-5" dirty="0">
                <a:solidFill>
                  <a:srgbClr val="5A5A5A"/>
                </a:solidFill>
                <a:latin typeface="Century Gothic"/>
                <a:cs typeface="Century Gothic"/>
              </a:rPr>
              <a:t>Meier</a:t>
            </a:r>
            <a:r>
              <a:rPr sz="1000" spc="10" dirty="0">
                <a:solidFill>
                  <a:srgbClr val="5A5A5A"/>
                </a:solidFill>
                <a:latin typeface="Century Gothic"/>
                <a:cs typeface="Century Gothic"/>
              </a:rPr>
              <a:t> </a:t>
            </a:r>
            <a:r>
              <a:rPr sz="1000" spc="-10" dirty="0">
                <a:solidFill>
                  <a:srgbClr val="5A5A5A"/>
                </a:solidFill>
                <a:latin typeface="Century Gothic"/>
                <a:cs typeface="Century Gothic"/>
              </a:rPr>
              <a:t>es</a:t>
            </a:r>
            <a:r>
              <a:rPr sz="1000" dirty="0">
                <a:solidFill>
                  <a:srgbClr val="5A5A5A"/>
                </a:solidFill>
                <a:latin typeface="Century Gothic"/>
                <a:cs typeface="Century Gothic"/>
              </a:rPr>
              <a:t>t</a:t>
            </a:r>
            <a:r>
              <a:rPr sz="1000" spc="-10" dirty="0">
                <a:solidFill>
                  <a:srgbClr val="5A5A5A"/>
                </a:solidFill>
                <a:latin typeface="Century Gothic"/>
                <a:cs typeface="Century Gothic"/>
              </a:rPr>
              <a:t>ima</a:t>
            </a:r>
            <a:r>
              <a:rPr sz="1000" dirty="0">
                <a:solidFill>
                  <a:srgbClr val="5A5A5A"/>
                </a:solidFill>
                <a:latin typeface="Century Gothic"/>
                <a:cs typeface="Century Gothic"/>
              </a:rPr>
              <a:t>t</a:t>
            </a:r>
            <a:r>
              <a:rPr sz="1000" spc="-5" dirty="0">
                <a:solidFill>
                  <a:srgbClr val="5A5A5A"/>
                </a:solidFill>
                <a:latin typeface="Century Gothic"/>
                <a:cs typeface="Century Gothic"/>
              </a:rPr>
              <a:t>e.</a:t>
            </a:r>
            <a:r>
              <a:rPr sz="1000" spc="-25" dirty="0">
                <a:solidFill>
                  <a:srgbClr val="5A5A5A"/>
                </a:solidFill>
                <a:latin typeface="Century Gothic"/>
                <a:cs typeface="Century Gothic"/>
              </a:rPr>
              <a:t> </a:t>
            </a:r>
            <a:r>
              <a:rPr sz="1000" spc="-10" dirty="0">
                <a:solidFill>
                  <a:srgbClr val="5A5A5A"/>
                </a:solidFill>
                <a:latin typeface="Century Gothic"/>
                <a:cs typeface="Century Gothic"/>
              </a:rPr>
              <a:t>H</a:t>
            </a:r>
            <a:r>
              <a:rPr sz="1000" spc="-15" dirty="0">
                <a:solidFill>
                  <a:srgbClr val="5A5A5A"/>
                </a:solidFill>
                <a:latin typeface="Century Gothic"/>
                <a:cs typeface="Century Gothic"/>
              </a:rPr>
              <a:t>R</a:t>
            </a:r>
            <a:r>
              <a:rPr sz="1000" spc="-5" dirty="0">
                <a:solidFill>
                  <a:srgbClr val="5A5A5A"/>
                </a:solidFill>
                <a:latin typeface="Century Gothic"/>
                <a:cs typeface="Century Gothic"/>
              </a:rPr>
              <a:t>,</a:t>
            </a:r>
            <a:r>
              <a:rPr sz="1000" spc="20" dirty="0">
                <a:solidFill>
                  <a:srgbClr val="5A5A5A"/>
                </a:solidFill>
                <a:latin typeface="Century Gothic"/>
                <a:cs typeface="Century Gothic"/>
              </a:rPr>
              <a:t> </a:t>
            </a:r>
            <a:r>
              <a:rPr sz="1000" spc="-10" dirty="0">
                <a:solidFill>
                  <a:srgbClr val="5A5A5A"/>
                </a:solidFill>
                <a:latin typeface="Century Gothic"/>
                <a:cs typeface="Century Gothic"/>
              </a:rPr>
              <a:t>hazard</a:t>
            </a:r>
            <a:r>
              <a:rPr sz="1000" spc="25" dirty="0">
                <a:solidFill>
                  <a:srgbClr val="5A5A5A"/>
                </a:solidFill>
                <a:latin typeface="Century Gothic"/>
                <a:cs typeface="Century Gothic"/>
              </a:rPr>
              <a:t> </a:t>
            </a:r>
            <a:r>
              <a:rPr sz="1000" spc="-5" dirty="0">
                <a:solidFill>
                  <a:srgbClr val="5A5A5A"/>
                </a:solidFill>
                <a:latin typeface="Century Gothic"/>
                <a:cs typeface="Century Gothic"/>
              </a:rPr>
              <a:t>ra</a:t>
            </a:r>
            <a:r>
              <a:rPr sz="1000" dirty="0">
                <a:solidFill>
                  <a:srgbClr val="5A5A5A"/>
                </a:solidFill>
                <a:latin typeface="Century Gothic"/>
                <a:cs typeface="Century Gothic"/>
              </a:rPr>
              <a:t>t</a:t>
            </a:r>
            <a:r>
              <a:rPr sz="1000" spc="-5" dirty="0">
                <a:solidFill>
                  <a:srgbClr val="5A5A5A"/>
                </a:solidFill>
                <a:latin typeface="Century Gothic"/>
                <a:cs typeface="Century Gothic"/>
              </a:rPr>
              <a:t>io</a:t>
            </a:r>
            <a:endParaRPr sz="1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>
            <a:spLocks noGrp="1"/>
          </p:cNvSpPr>
          <p:nvPr>
            <p:ph type="sldNum" sz="quarter" idx="4294967295"/>
          </p:nvPr>
        </p:nvSpPr>
        <p:spPr>
          <a:xfrm>
            <a:off x="8888589" y="6651626"/>
            <a:ext cx="190500" cy="161925"/>
          </a:xfrm>
          <a:prstGeom prst="rect">
            <a:avLst/>
          </a:prstGeom>
        </p:spPr>
        <p:txBody>
          <a:bodyPr lIns="0" tIns="0" rIns="0" bIns="0"/>
          <a:lstStyle/>
          <a:p>
            <a:pPr marL="25400">
              <a:defRPr/>
            </a:pPr>
            <a:fld id="{C65CC0A3-3454-0A4E-B190-B9CCFB181161}" type="slidenum">
              <a:rPr sz="1000" spc="-10" dirty="0">
                <a:solidFill>
                  <a:srgbClr val="888888"/>
                </a:solidFill>
                <a:latin typeface="Century Gothic"/>
                <a:cs typeface="Century Gothic"/>
              </a:rPr>
              <a:pPr marL="25400">
                <a:defRPr/>
              </a:pPr>
              <a:t>4</a:t>
            </a:fld>
            <a:endParaRPr sz="1000">
              <a:latin typeface="Century Gothic"/>
              <a:cs typeface="Century Gothic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828800" y="4191000"/>
            <a:ext cx="0" cy="457200"/>
          </a:xfrm>
          <a:prstGeom prst="straightConnector1">
            <a:avLst/>
          </a:prstGeom>
          <a:ln w="57150" cmpd="sng"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786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29" name="Title 1"/>
          <p:cNvSpPr>
            <a:spLocks noGrp="1"/>
          </p:cNvSpPr>
          <p:nvPr>
            <p:ph type="title"/>
          </p:nvPr>
        </p:nvSpPr>
        <p:spPr>
          <a:xfrm>
            <a:off x="711200" y="127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00"/>
                </a:solidFill>
                <a:latin typeface="Helvetica" charset="0"/>
                <a:ea typeface="ＭＳ Ｐゴシック" charset="0"/>
                <a:cs typeface="ＭＳ Ｐゴシック" charset="0"/>
              </a:rPr>
              <a:t>Reduction in CHF admissions</a:t>
            </a:r>
          </a:p>
        </p:txBody>
      </p:sp>
      <p:pic>
        <p:nvPicPr>
          <p:cNvPr id="278530" name="Content Placeholder 3" descr="Screenshot 2015-10-02 08.52.23.pn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" y="990600"/>
            <a:ext cx="7772400" cy="5105400"/>
          </a:xfrm>
        </p:spPr>
      </p:pic>
    </p:spTree>
    <p:extLst>
      <p:ext uri="{BB962C8B-B14F-4D97-AF65-F5344CB8AC3E}">
        <p14:creationId xmlns:p14="http://schemas.microsoft.com/office/powerpoint/2010/main" val="142893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400"/>
            <a:ext cx="9144000" cy="679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5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31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49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Postulate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These effects-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Decrease arterial stiffness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Decreases sympathetic tone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Results in early benefit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Suggested by no increased pulse with decreased BP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Similar pattern in </a:t>
            </a:r>
            <a:r>
              <a:rPr lang="en-US" dirty="0" err="1" smtClean="0">
                <a:solidFill>
                  <a:schemeClr val="bg1"/>
                </a:solidFill>
              </a:rPr>
              <a:t>bromocriptine</a:t>
            </a:r>
            <a:r>
              <a:rPr lang="en-US" dirty="0" smtClean="0">
                <a:solidFill>
                  <a:schemeClr val="bg1"/>
                </a:solidFill>
              </a:rPr>
              <a:t>-QR study where benefits attributed to decreased sympathetic tone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5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B85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LEADER Trial with Liraglutide Reduce CV  Outcomes: TBA 6/16</a:t>
            </a:r>
          </a:p>
        </p:txBody>
      </p:sp>
      <p:sp>
        <p:nvSpPr>
          <p:cNvPr id="18841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The company said that the placebo-controlled trial had met the primary endpoint of showing non-inferiority and had also demonstrated </a:t>
            </a:r>
            <a:r>
              <a:rPr lang="en-US" altLang="en-US">
                <a:solidFill>
                  <a:srgbClr val="FFFF00"/>
                </a:solidFill>
              </a:rPr>
              <a:t>"a statistically significant reduction in cardiovascular risk.</a:t>
            </a:r>
            <a:r>
              <a:rPr lang="en-US" altLang="en-US"/>
              <a:t>" The company said that </a:t>
            </a:r>
            <a:r>
              <a:rPr lang="en-US" altLang="en-US">
                <a:solidFill>
                  <a:srgbClr val="FFFF00"/>
                </a:solidFill>
              </a:rPr>
              <a:t>"the superior reduction of major adverse cardiovascular events ... was derived from all three components of the endpoint</a:t>
            </a:r>
            <a:r>
              <a:rPr lang="en-US" altLang="en-US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64377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Title 1"/>
          <p:cNvSpPr>
            <a:spLocks noGrp="1"/>
          </p:cNvSpPr>
          <p:nvPr>
            <p:ph type="title"/>
          </p:nvPr>
        </p:nvSpPr>
        <p:spPr>
          <a:xfrm>
            <a:off x="643467" y="392289"/>
            <a:ext cx="7772400" cy="1016000"/>
          </a:xfrm>
        </p:spPr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FFFF00"/>
                </a:solidFill>
              </a:rPr>
              <a:t>Pioglitazone Decreases </a:t>
            </a:r>
            <a:r>
              <a:rPr lang="en-US" altLang="en-US" dirty="0" smtClean="0">
                <a:solidFill>
                  <a:srgbClr val="FFFF00"/>
                </a:solidFill>
              </a:rPr>
              <a:t>MI and CVA</a:t>
            </a:r>
            <a:r>
              <a:rPr lang="en-US" altLang="en-US" dirty="0">
                <a:solidFill>
                  <a:srgbClr val="FFFF00"/>
                </a:solidFill>
              </a:rPr>
              <a:t/>
            </a:r>
            <a:br>
              <a:rPr lang="en-US" altLang="en-US" dirty="0">
                <a:solidFill>
                  <a:srgbClr val="FFFF00"/>
                </a:solidFill>
              </a:rPr>
            </a:br>
            <a:r>
              <a:rPr lang="en-US" altLang="en-US" dirty="0">
                <a:solidFill>
                  <a:srgbClr val="FFFF00"/>
                </a:solidFill>
              </a:rPr>
              <a:t> in IR patients after </a:t>
            </a:r>
            <a:r>
              <a:rPr lang="en-US" altLang="en-US" dirty="0" smtClean="0">
                <a:solidFill>
                  <a:srgbClr val="FFFF00"/>
                </a:solidFill>
              </a:rPr>
              <a:t>TIA- </a:t>
            </a:r>
            <a:r>
              <a:rPr lang="en-US" altLang="en-US" smtClean="0">
                <a:solidFill>
                  <a:srgbClr val="FFFF00"/>
                </a:solidFill>
              </a:rPr>
              <a:t>IRIS study</a:t>
            </a:r>
            <a:endParaRPr lang="en-US" altLang="en-US" dirty="0">
              <a:solidFill>
                <a:srgbClr val="FFFF00"/>
              </a:solidFill>
            </a:endParaRPr>
          </a:p>
        </p:txBody>
      </p:sp>
      <p:sp>
        <p:nvSpPr>
          <p:cNvPr id="151554" name="Rectangle 4"/>
          <p:cNvSpPr>
            <a:spLocks noChangeArrowheads="1"/>
          </p:cNvSpPr>
          <p:nvPr/>
        </p:nvSpPr>
        <p:spPr bwMode="auto">
          <a:xfrm>
            <a:off x="1049867" y="6258279"/>
            <a:ext cx="8094133" cy="22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r>
              <a:rPr lang="en-US" altLang="en-US" sz="889">
                <a:solidFill>
                  <a:srgbClr val="FFFF00"/>
                </a:solidFill>
              </a:rPr>
              <a:t>Nat Rev Cardiol. 2016 Apr;13(4):182. doi: 10.1038/nrcardio.2016.34. Epub 2016 Mar 3. Cerebrovascular disease: Pioglitazone reduces risk of stroke or MI. Huynh K.</a:t>
            </a:r>
          </a:p>
        </p:txBody>
      </p:sp>
      <p:pic>
        <p:nvPicPr>
          <p:cNvPr id="151555" name="Picture 6" descr="Screenshot 2016-03-19 15.16.12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867" y="1464734"/>
            <a:ext cx="6163733" cy="471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1556" name="TextBox 1"/>
          <p:cNvSpPr txBox="1">
            <a:spLocks noChangeArrowheads="1"/>
          </p:cNvSpPr>
          <p:nvPr/>
        </p:nvSpPr>
        <p:spPr bwMode="auto">
          <a:xfrm>
            <a:off x="7213600" y="2616200"/>
            <a:ext cx="1762021" cy="2718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r>
              <a:rPr lang="en-US" altLang="en-US" sz="2133">
                <a:solidFill>
                  <a:schemeClr val="bg1"/>
                </a:solidFill>
              </a:rPr>
              <a:t>Rx 100 pts, </a:t>
            </a:r>
          </a:p>
          <a:p>
            <a:r>
              <a:rPr lang="en-US" altLang="en-US" sz="2133">
                <a:solidFill>
                  <a:schemeClr val="bg1"/>
                </a:solidFill>
              </a:rPr>
              <a:t>Will stop a</a:t>
            </a:r>
          </a:p>
          <a:p>
            <a:r>
              <a:rPr lang="en-US" altLang="en-US" sz="2133">
                <a:solidFill>
                  <a:schemeClr val="bg1"/>
                </a:solidFill>
              </a:rPr>
              <a:t> CVA in </a:t>
            </a:r>
          </a:p>
          <a:p>
            <a:r>
              <a:rPr lang="en-US" altLang="en-US" sz="2133">
                <a:solidFill>
                  <a:schemeClr val="bg1"/>
                </a:solidFill>
              </a:rPr>
              <a:t>3 patients;</a:t>
            </a:r>
          </a:p>
          <a:p>
            <a:r>
              <a:rPr lang="en-US" altLang="en-US" sz="2133">
                <a:solidFill>
                  <a:schemeClr val="bg1"/>
                </a:solidFill>
              </a:rPr>
              <a:t>Or</a:t>
            </a:r>
          </a:p>
          <a:p>
            <a:r>
              <a:rPr lang="en-US" altLang="en-US" sz="2133">
                <a:solidFill>
                  <a:srgbClr val="FFFF00"/>
                </a:solidFill>
              </a:rPr>
              <a:t>Rx 33 patients</a:t>
            </a:r>
          </a:p>
          <a:p>
            <a:r>
              <a:rPr lang="en-US" altLang="en-US" sz="2133">
                <a:solidFill>
                  <a:srgbClr val="FFFF00"/>
                </a:solidFill>
              </a:rPr>
              <a:t> to prevent 1</a:t>
            </a:r>
          </a:p>
          <a:p>
            <a:r>
              <a:rPr lang="en-US" altLang="en-US" sz="2133">
                <a:solidFill>
                  <a:srgbClr val="FFFF00"/>
                </a:solidFill>
              </a:rPr>
              <a:t> CVA</a:t>
            </a:r>
          </a:p>
        </p:txBody>
      </p:sp>
    </p:spTree>
    <p:extLst>
      <p:ext uri="{BB962C8B-B14F-4D97-AF65-F5344CB8AC3E}">
        <p14:creationId xmlns:p14="http://schemas.microsoft.com/office/powerpoint/2010/main" val="494504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" y="0"/>
            <a:ext cx="91397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5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848</TotalTime>
  <Words>212</Words>
  <Application>Microsoft Macintosh PowerPoint</Application>
  <PresentationFormat>On-screen Show (4:3)</PresentationFormat>
  <Paragraphs>36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Calibri</vt:lpstr>
      <vt:lpstr>Century Gothic</vt:lpstr>
      <vt:lpstr>Helvetica</vt:lpstr>
      <vt:lpstr>MS PGothic</vt:lpstr>
      <vt:lpstr>ＭＳ Ｐゴシック</vt:lpstr>
      <vt:lpstr>Times New Roman</vt:lpstr>
      <vt:lpstr>Arial</vt:lpstr>
      <vt:lpstr>Office Theme</vt:lpstr>
      <vt:lpstr>PowerPoint Presentation</vt:lpstr>
      <vt:lpstr>PowerPoint Presentation</vt:lpstr>
      <vt:lpstr>CV Outcome Studies</vt:lpstr>
      <vt:lpstr>Empa-Reg reduction in All-cause mortality</vt:lpstr>
      <vt:lpstr>Reduction in CHF admissions</vt:lpstr>
      <vt:lpstr>PowerPoint Presentation</vt:lpstr>
      <vt:lpstr>PowerPoint Presentation</vt:lpstr>
      <vt:lpstr>PowerPoint Presentation</vt:lpstr>
      <vt:lpstr>Postulate</vt:lpstr>
      <vt:lpstr>LEADER Trial with Liraglutide Reduce CV  Outcomes: TBA 6/16</vt:lpstr>
      <vt:lpstr>Pioglitazone Decreases MI and CVA  in IR patients after TIA- IRIS study</vt:lpstr>
      <vt:lpstr>PowerPoint Presentation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Stanley Schwartz</dc:creator>
  <cp:lastModifiedBy>Monica Dennis</cp:lastModifiedBy>
  <cp:revision>58</cp:revision>
  <dcterms:created xsi:type="dcterms:W3CDTF">2016-04-15T12:56:41Z</dcterms:created>
  <dcterms:modified xsi:type="dcterms:W3CDTF">2016-09-25T04:20:14Z</dcterms:modified>
</cp:coreProperties>
</file>