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319" r:id="rId2"/>
    <p:sldId id="309" r:id="rId3"/>
    <p:sldId id="348" r:id="rId4"/>
    <p:sldId id="349" r:id="rId5"/>
    <p:sldId id="296" r:id="rId6"/>
    <p:sldId id="338" r:id="rId7"/>
    <p:sldId id="347" r:id="rId8"/>
    <p:sldId id="273" r:id="rId9"/>
    <p:sldId id="274" r:id="rId10"/>
    <p:sldId id="370" r:id="rId11"/>
    <p:sldId id="292" r:id="rId12"/>
    <p:sldId id="351" r:id="rId13"/>
    <p:sldId id="35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B85DA"/>
    <a:srgbClr val="4C68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29"/>
    <p:restoredTop sz="93571"/>
  </p:normalViewPr>
  <p:slideViewPr>
    <p:cSldViewPr snapToGrid="0" snapToObjects="1">
      <p:cViewPr>
        <p:scale>
          <a:sx n="100" d="100"/>
          <a:sy n="100" d="100"/>
        </p:scale>
        <p:origin x="1424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83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776C36-BE50-D34B-93FE-78C5CAB5054C}" type="datetimeFigureOut">
              <a:rPr lang="en-US" smtClean="0"/>
              <a:t>9/24/16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1B5341-2823-444D-B3A3-8EBFC371E9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5275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000000"/>
                </a:solidFill>
                <a:latin typeface="Lucida Grande" charset="0"/>
                <a:sym typeface="Lucida Grande" charset="0"/>
              </a:rPr>
              <a:t>The final study cohort comprised 860,845 patients with type 2 diabetes.</a:t>
            </a:r>
          </a:p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3075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latin typeface="Calibri" charset="0"/>
                <a:ea typeface="MS PGothic" charset="0"/>
                <a:cs typeface="MS PGothic" charset="0"/>
              </a:rPr>
              <a:t>All because all insulin results in </a:t>
            </a:r>
            <a:r>
              <a:rPr lang="en-US" dirty="0" err="1" smtClean="0">
                <a:latin typeface="Calibri" charset="0"/>
                <a:ea typeface="MS PGothic" charset="0"/>
                <a:cs typeface="MS PGothic" charset="0"/>
              </a:rPr>
              <a:t>hyperinsulinemia</a:t>
            </a:r>
            <a:r>
              <a:rPr lang="en-US" dirty="0" smtClean="0">
                <a:latin typeface="Calibri" charset="0"/>
                <a:ea typeface="MS PGothic" charset="0"/>
                <a:cs typeface="MS PGothic" charset="0"/>
              </a:rPr>
              <a:t> with risk of negative consequences</a:t>
            </a:r>
            <a:endParaRPr lang="en-US" dirty="0">
              <a:latin typeface="Calibri" charset="0"/>
              <a:ea typeface="MS PGothic" charset="0"/>
              <a:cs typeface="MS PGothic" charset="0"/>
            </a:endParaRPr>
          </a:p>
        </p:txBody>
      </p:sp>
      <p:sp>
        <p:nvSpPr>
          <p:cNvPr id="5427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fld id="{17B2A8ED-8A29-B447-A805-D1B28D0693B7}" type="slidenum">
              <a:rPr lang="en-US" sz="1200">
                <a:ea typeface="MS PGothic" charset="0"/>
                <a:cs typeface="MS PGothic" charset="0"/>
              </a:rPr>
              <a:pPr eaLnBrk="1" hangingPunct="1"/>
              <a:t>4</a:t>
            </a:fld>
            <a:endParaRPr lang="en-US" sz="1200">
              <a:ea typeface="MS PGothic" charset="0"/>
              <a:cs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5758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608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460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95F9D96-77BD-E247-A503-67D529F37C2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3711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813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481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39E253C-D851-0543-BC73-989A1832882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3431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90D2C5A3-4806-0B48-9E6B-797DFDB41615}" type="slidenum">
              <a:rPr lang="en-US" sz="1200">
                <a:latin typeface="Times" charset="0"/>
              </a:rPr>
              <a:pPr/>
              <a:t>10</a:t>
            </a:fld>
            <a:endParaRPr lang="en-US" sz="1200">
              <a:latin typeface="Times" charset="0"/>
            </a:endParaRPr>
          </a:p>
        </p:txBody>
      </p:sp>
      <p:sp>
        <p:nvSpPr>
          <p:cNvPr id="215042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/>
            <a:fld id="{B05486FE-F7C4-0A4A-A42F-1346981AAC5F}" type="slidenum">
              <a:rPr lang="en-US" sz="1200">
                <a:latin typeface="Times" charset="0"/>
              </a:rPr>
              <a:pPr algn="r" eaLnBrk="1" hangingPunct="1"/>
              <a:t>10</a:t>
            </a:fld>
            <a:endParaRPr lang="en-US" sz="1200">
              <a:latin typeface="Times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1430" tIns="45715" rIns="91430" bIns="45715"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1124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FF4EC-382A-3144-AE5A-6878734EC015}" type="datetimeFigureOut">
              <a:rPr lang="en-US" smtClean="0"/>
              <a:t>9/24/16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5CFF-DD04-3C4E-86DF-71DB1BE98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617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FF4EC-382A-3144-AE5A-6878734EC015}" type="datetimeFigureOut">
              <a:rPr lang="en-US" smtClean="0"/>
              <a:t>9/24/16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5CFF-DD04-3C4E-86DF-71DB1BE98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655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FF4EC-382A-3144-AE5A-6878734EC015}" type="datetimeFigureOut">
              <a:rPr lang="en-US" smtClean="0"/>
              <a:t>9/24/16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5CFF-DD04-3C4E-86DF-71DB1BE98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223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FF4EC-382A-3144-AE5A-6878734EC015}" type="datetimeFigureOut">
              <a:rPr lang="en-US" smtClean="0"/>
              <a:t>9/24/16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5CFF-DD04-3C4E-86DF-71DB1BE98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455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FF4EC-382A-3144-AE5A-6878734EC015}" type="datetimeFigureOut">
              <a:rPr lang="en-US" smtClean="0"/>
              <a:t>9/24/16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5CFF-DD04-3C4E-86DF-71DB1BE98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733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FF4EC-382A-3144-AE5A-6878734EC015}" type="datetimeFigureOut">
              <a:rPr lang="en-US" smtClean="0"/>
              <a:t>9/24/16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5CFF-DD04-3C4E-86DF-71DB1BE98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724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FF4EC-382A-3144-AE5A-6878734EC015}" type="datetimeFigureOut">
              <a:rPr lang="en-US" smtClean="0"/>
              <a:t>9/24/16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5CFF-DD04-3C4E-86DF-71DB1BE98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011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FF4EC-382A-3144-AE5A-6878734EC015}" type="datetimeFigureOut">
              <a:rPr lang="en-US" smtClean="0"/>
              <a:t>9/24/16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5CFF-DD04-3C4E-86DF-71DB1BE98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337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FF4EC-382A-3144-AE5A-6878734EC015}" type="datetimeFigureOut">
              <a:rPr lang="en-US" smtClean="0"/>
              <a:t>9/24/16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5CFF-DD04-3C4E-86DF-71DB1BE98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171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FF4EC-382A-3144-AE5A-6878734EC015}" type="datetimeFigureOut">
              <a:rPr lang="en-US" smtClean="0"/>
              <a:t>9/24/16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5CFF-DD04-3C4E-86DF-71DB1BE98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248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FF4EC-382A-3144-AE5A-6878734EC015}" type="datetimeFigureOut">
              <a:rPr lang="en-US" smtClean="0"/>
              <a:t>9/24/16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5CFF-DD04-3C4E-86DF-71DB1BE98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722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8FF4EC-382A-3144-AE5A-6878734EC015}" type="datetimeFigureOut">
              <a:rPr lang="en-US" smtClean="0"/>
              <a:t>9/24/16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3D5CFF-DD04-3C4E-86DF-71DB1BE98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352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3" name="Rectangle 1026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81000"/>
            <a:ext cx="9144000" cy="677863"/>
          </a:xfrm>
        </p:spPr>
        <p:txBody>
          <a:bodyPr>
            <a:normAutofit fontScale="90000"/>
          </a:bodyPr>
          <a:lstStyle/>
          <a:p>
            <a:pPr algn="r" eaLnBrk="1" hangingPunct="1"/>
            <a:r>
              <a:rPr lang="en-US" altLang="zh-CN">
                <a:solidFill>
                  <a:srgbClr val="FFFF00"/>
                </a:solidFill>
                <a:latin typeface="Arial Black" charset="0"/>
              </a:rPr>
              <a:t>CV Risk of SU and Insulin</a:t>
            </a:r>
          </a:p>
        </p:txBody>
      </p:sp>
      <p:sp>
        <p:nvSpPr>
          <p:cNvPr id="202755" name="Rectangle 7"/>
          <p:cNvSpPr>
            <a:spLocks noChangeArrowheads="1"/>
          </p:cNvSpPr>
          <p:nvPr/>
        </p:nvSpPr>
        <p:spPr bwMode="auto">
          <a:xfrm>
            <a:off x="5109634" y="6220455"/>
            <a:ext cx="4034366" cy="256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b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zh-CN" sz="1067"/>
              <a:t>Pharmacoepidemiology and Drug Safety. 2008;(17):753-759.</a:t>
            </a:r>
          </a:p>
        </p:txBody>
      </p:sp>
      <p:cxnSp>
        <p:nvCxnSpPr>
          <p:cNvPr id="202756" name="Straight Connector 6"/>
          <p:cNvCxnSpPr>
            <a:cxnSpLocks noChangeShapeType="1"/>
          </p:cNvCxnSpPr>
          <p:nvPr/>
        </p:nvCxnSpPr>
        <p:spPr bwMode="auto">
          <a:xfrm>
            <a:off x="4504267" y="2480733"/>
            <a:ext cx="812800" cy="1412"/>
          </a:xfrm>
          <a:prstGeom prst="line">
            <a:avLst/>
          </a:prstGeom>
          <a:noFill/>
          <a:ln w="50800">
            <a:solidFill>
              <a:srgbClr val="FF0066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2757" name="Straight Connector 7"/>
          <p:cNvCxnSpPr>
            <a:cxnSpLocks noChangeShapeType="1"/>
          </p:cNvCxnSpPr>
          <p:nvPr/>
        </p:nvCxnSpPr>
        <p:spPr bwMode="auto">
          <a:xfrm>
            <a:off x="4504267" y="3225800"/>
            <a:ext cx="812800" cy="1412"/>
          </a:xfrm>
          <a:prstGeom prst="line">
            <a:avLst/>
          </a:prstGeom>
          <a:noFill/>
          <a:ln w="50800">
            <a:solidFill>
              <a:srgbClr val="FF0066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02758" name="TextBox 8"/>
          <p:cNvSpPr txBox="1">
            <a:spLocks noChangeArrowheads="1"/>
          </p:cNvSpPr>
          <p:nvPr/>
        </p:nvSpPr>
        <p:spPr bwMode="auto">
          <a:xfrm>
            <a:off x="5384800" y="2142067"/>
            <a:ext cx="3759200" cy="2390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133">
                <a:solidFill>
                  <a:srgbClr val="FFFF00"/>
                </a:solidFill>
                <a:latin typeface="Times New Roman" charset="0"/>
              </a:rPr>
              <a:t>So benefit of  both SU/Insulin in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133">
                <a:solidFill>
                  <a:srgbClr val="FFFF00"/>
                </a:solidFill>
                <a:latin typeface="Times New Roman" charset="0"/>
              </a:rPr>
              <a:t> research studies –UKPDS, DCCT/EDIC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133">
              <a:latin typeface="Times New Roman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rgbClr val="FFFF00"/>
                </a:solidFill>
                <a:latin typeface="Times New Roman" charset="0"/>
              </a:rPr>
              <a:t>But  adverse risk in ‘real world’ use</a:t>
            </a:r>
          </a:p>
        </p:txBody>
      </p:sp>
      <p:pic>
        <p:nvPicPr>
          <p:cNvPr id="8" name="Picture 1028" descr="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979170"/>
            <a:ext cx="4199467" cy="5520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380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ext Box 6"/>
          <p:cNvSpPr txBox="1">
            <a:spLocks noChangeArrowheads="1"/>
          </p:cNvSpPr>
          <p:nvPr/>
        </p:nvSpPr>
        <p:spPr bwMode="auto">
          <a:xfrm>
            <a:off x="0" y="6643688"/>
            <a:ext cx="9144000" cy="214312"/>
          </a:xfrm>
          <a:prstGeom prst="rect">
            <a:avLst/>
          </a:prstGeom>
          <a:solidFill>
            <a:srgbClr val="6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cs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cs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cs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cs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cs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cs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cs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cs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cs typeface="ヒラギノ角ゴ ProN W3" charset="-128"/>
                <a:sym typeface="Gill Sans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 sz="800">
              <a:latin typeface="Arial" charset="0"/>
              <a:ea typeface="MS PGothic" charset="-128"/>
            </a:endParaRPr>
          </a:p>
        </p:txBody>
      </p:sp>
      <p:pic>
        <p:nvPicPr>
          <p:cNvPr id="82947" name="Picture 5" descr="aace logo 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29600" y="5791200"/>
            <a:ext cx="814388" cy="81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948" name="Text Box 6"/>
          <p:cNvSpPr txBox="1">
            <a:spLocks noChangeArrowheads="1"/>
          </p:cNvSpPr>
          <p:nvPr/>
        </p:nvSpPr>
        <p:spPr bwMode="auto">
          <a:xfrm>
            <a:off x="0" y="0"/>
            <a:ext cx="9144000" cy="214313"/>
          </a:xfrm>
          <a:prstGeom prst="rect">
            <a:avLst/>
          </a:prstGeom>
          <a:solidFill>
            <a:srgbClr val="6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cs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cs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cs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cs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cs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cs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cs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cs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cs typeface="ヒラギノ角ゴ ProN W3" charset="-128"/>
                <a:sym typeface="Gill Sans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 sz="800">
              <a:latin typeface="Arial" charset="0"/>
              <a:ea typeface="MS PGothic" charset="-128"/>
            </a:endParaRPr>
          </a:p>
        </p:txBody>
      </p:sp>
      <p:sp>
        <p:nvSpPr>
          <p:cNvPr id="107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" y="214313"/>
            <a:ext cx="8915400" cy="1477962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3200" smtClean="0">
                <a:solidFill>
                  <a:srgbClr val="C2000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old" charset="0"/>
                <a:cs typeface="Arial Bold" charset="0"/>
                <a:sym typeface="Arial Bold" charset="0"/>
              </a:rPr>
              <a:t>Link between hypoglycemia and acute cardiovascular events in type 2 diabetes</a:t>
            </a:r>
            <a:endParaRPr lang="en-US" sz="3200" smtClean="0">
              <a:solidFill>
                <a:srgbClr val="C2000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old" charset="0"/>
              <a:sym typeface="Arial Bold" charset="0"/>
            </a:endParaRPr>
          </a:p>
        </p:txBody>
      </p:sp>
      <p:sp>
        <p:nvSpPr>
          <p:cNvPr id="108" name="Rectangle 5"/>
          <p:cNvSpPr txBox="1">
            <a:spLocks noChangeArrowheads="1"/>
          </p:cNvSpPr>
          <p:nvPr/>
        </p:nvSpPr>
        <p:spPr>
          <a:xfrm>
            <a:off x="334963" y="4267200"/>
            <a:ext cx="8186737" cy="2224088"/>
          </a:xfrm>
          <a:prstGeom prst="rect">
            <a:avLst/>
          </a:prstGeom>
          <a:ln/>
        </p:spPr>
        <p:txBody>
          <a:bodyPr>
            <a:normAutofit/>
          </a:bodyPr>
          <a:lstStyle>
            <a:lvl1pPr marL="304800" indent="-304800" defTabSz="457200" eaLnBrk="0" hangingPunct="0">
              <a:defRPr sz="4200">
                <a:solidFill>
                  <a:srgbClr val="000000"/>
                </a:solidFill>
                <a:latin typeface="Gill Sans" charset="0"/>
                <a:sym typeface="Gill Sans" charset="0"/>
              </a:defRPr>
            </a:lvl1pPr>
            <a:lvl2pPr marL="742950" indent="-285750" defTabSz="457200" eaLnBrk="0" hangingPunct="0">
              <a:defRPr sz="4200">
                <a:solidFill>
                  <a:srgbClr val="000000"/>
                </a:solidFill>
                <a:latin typeface="Gill Sans" charset="0"/>
                <a:sym typeface="Gill Sans" charset="0"/>
              </a:defRPr>
            </a:lvl2pPr>
            <a:lvl3pPr marL="1143000" indent="-228600" defTabSz="457200" eaLnBrk="0" hangingPunct="0">
              <a:defRPr sz="4200">
                <a:solidFill>
                  <a:srgbClr val="000000"/>
                </a:solidFill>
                <a:latin typeface="Gill Sans" charset="0"/>
                <a:sym typeface="Gill Sans" charset="0"/>
              </a:defRPr>
            </a:lvl3pPr>
            <a:lvl4pPr marL="1600200" indent="-228600" defTabSz="457200" eaLnBrk="0" hangingPunct="0">
              <a:defRPr sz="4200">
                <a:solidFill>
                  <a:srgbClr val="000000"/>
                </a:solidFill>
                <a:latin typeface="Gill Sans" charset="0"/>
                <a:sym typeface="Gill Sans" charset="0"/>
              </a:defRPr>
            </a:lvl4pPr>
            <a:lvl5pPr marL="2057400" indent="-228600" defTabSz="457200" eaLnBrk="0" hangingPunct="0">
              <a:defRPr sz="4200">
                <a:solidFill>
                  <a:srgbClr val="000000"/>
                </a:solidFill>
                <a:latin typeface="Gill Sans" charset="0"/>
                <a:sym typeface="Gill Sans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sym typeface="Gill Sans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sym typeface="Gill Sans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sym typeface="Gill Sans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sym typeface="Gill Sans" charset="0"/>
              </a:defRPr>
            </a:lvl9pPr>
          </a:lstStyle>
          <a:p>
            <a:pPr algn="l" eaLnBrk="1" hangingPunct="1">
              <a:buClr>
                <a:srgbClr val="FF0000"/>
              </a:buClr>
              <a:buFont typeface="Arial" charset="0"/>
              <a:buChar char="•"/>
              <a:defRPr/>
            </a:pPr>
            <a:r>
              <a:rPr lang="en-US" sz="2000" smtClean="0">
                <a:solidFill>
                  <a:schemeClr val="tx1"/>
                </a:solidFill>
                <a:latin typeface="Arial Bold" charset="0"/>
                <a:ea typeface="+mn-ea"/>
                <a:cs typeface="Arial Bold" charset="0"/>
                <a:sym typeface="Arial Bold" charset="0"/>
              </a:rPr>
              <a:t>Retrospective, observational study (n=860,845) assessing association between hypoglycemia and acute CV events</a:t>
            </a:r>
            <a:endParaRPr lang="en-US" sz="3200" smtClean="0">
              <a:solidFill>
                <a:schemeClr val="tx1"/>
              </a:solidFill>
              <a:latin typeface="Arial" charset="0"/>
              <a:ea typeface="+mn-ea"/>
              <a:cs typeface="+mn-cs"/>
              <a:sym typeface="Arial" charset="0"/>
            </a:endParaRPr>
          </a:p>
          <a:p>
            <a:pPr algn="l" eaLnBrk="1" hangingPunct="1">
              <a:spcBef>
                <a:spcPts val="500"/>
              </a:spcBef>
              <a:buClr>
                <a:srgbClr val="FF0000"/>
              </a:buClr>
              <a:buFont typeface="Arial" charset="0"/>
              <a:buChar char="•"/>
              <a:defRPr/>
            </a:pPr>
            <a:r>
              <a:rPr lang="en-US" sz="2000" smtClean="0">
                <a:solidFill>
                  <a:schemeClr val="tx1"/>
                </a:solidFill>
                <a:latin typeface="Arial Bold" charset="0"/>
                <a:ea typeface="+mn-ea"/>
                <a:cs typeface="Arial Bold" charset="0"/>
                <a:sym typeface="Arial Bold" charset="0"/>
              </a:rPr>
              <a:t>Patients who experienced hypoglycemia had </a:t>
            </a:r>
            <a:r>
              <a:rPr lang="en-US" sz="2000" u="sng" smtClean="0">
                <a:solidFill>
                  <a:srgbClr val="C2000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old Italic" charset="0"/>
                <a:ea typeface="+mn-ea"/>
                <a:cs typeface="Arial Bold Italic" charset="0"/>
                <a:sym typeface="Arial Bold Italic" charset="0"/>
              </a:rPr>
              <a:t>79% higher odds </a:t>
            </a:r>
            <a:r>
              <a:rPr lang="en-US" sz="2000" smtClean="0">
                <a:solidFill>
                  <a:schemeClr val="tx1"/>
                </a:solidFill>
                <a:latin typeface="Arial Bold" charset="0"/>
                <a:ea typeface="+mn-ea"/>
                <a:cs typeface="Arial Bold" charset="0"/>
                <a:sym typeface="Arial Bold" charset="0"/>
              </a:rPr>
              <a:t>of an acute CV event than patients without hypoglycemia</a:t>
            </a:r>
            <a:endParaRPr lang="en-US" sz="2000" smtClean="0">
              <a:solidFill>
                <a:schemeClr val="tx1"/>
              </a:solidFill>
              <a:latin typeface="Arial Bold" charset="0"/>
              <a:ea typeface="+mn-ea"/>
              <a:cs typeface="+mn-cs"/>
              <a:sym typeface="Arial Bold" charset="0"/>
            </a:endParaRPr>
          </a:p>
        </p:txBody>
      </p:sp>
      <p:sp>
        <p:nvSpPr>
          <p:cNvPr id="82952" name="Rectangle 6"/>
          <p:cNvSpPr>
            <a:spLocks/>
          </p:cNvSpPr>
          <p:nvPr/>
        </p:nvSpPr>
        <p:spPr bwMode="auto">
          <a:xfrm>
            <a:off x="614363" y="6248400"/>
            <a:ext cx="871220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lIns="38100" tIns="38100" rIns="38100" bIns="38100" anchor="b"/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cs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cs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cs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cs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cs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cs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cs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cs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cs typeface="ヒラギノ角ゴ ProN W3" charset="-128"/>
                <a:sym typeface="Gill Sans" charset="0"/>
              </a:defRPr>
            </a:lvl9pPr>
          </a:lstStyle>
          <a:p>
            <a:pPr algn="l" eaLnBrk="1" hangingPunct="1">
              <a:spcBef>
                <a:spcPts val="713"/>
              </a:spcBef>
            </a:pPr>
            <a:r>
              <a:rPr lang="en-US" altLang="en-US" sz="1200">
                <a:solidFill>
                  <a:schemeClr val="tx1"/>
                </a:solidFill>
                <a:latin typeface="Arial Bold Italic" charset="0"/>
                <a:sym typeface="Arial Bold Italic" charset="0"/>
              </a:rPr>
              <a:t>Johnston et al. Diabetes Care 2011; 34:1164–70</a:t>
            </a:r>
          </a:p>
        </p:txBody>
      </p:sp>
      <p:grpSp>
        <p:nvGrpSpPr>
          <p:cNvPr id="11" name="Group 3"/>
          <p:cNvGrpSpPr>
            <a:grpSpLocks/>
          </p:cNvGrpSpPr>
          <p:nvPr/>
        </p:nvGrpSpPr>
        <p:grpSpPr bwMode="auto">
          <a:xfrm>
            <a:off x="609600" y="1371600"/>
            <a:ext cx="7708900" cy="2743201"/>
            <a:chOff x="0" y="0"/>
            <a:chExt cx="4856" cy="1728"/>
          </a:xfrm>
        </p:grpSpPr>
        <p:pic>
          <p:nvPicPr>
            <p:cNvPr id="12" name="Picture 1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11249"/>
            <a:stretch>
              <a:fillRect/>
            </a:stretch>
          </p:blipFill>
          <p:spPr bwMode="auto">
            <a:xfrm>
              <a:off x="48" y="24"/>
              <a:ext cx="4715" cy="1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13" name="Rectangle 2"/>
            <p:cNvSpPr>
              <a:spLocks/>
            </p:cNvSpPr>
            <p:nvPr/>
          </p:nvSpPr>
          <p:spPr bwMode="auto">
            <a:xfrm>
              <a:off x="0" y="0"/>
              <a:ext cx="4856" cy="4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cs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cs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cs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cs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cs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cs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cs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cs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cs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007510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0376"/>
            <a:ext cx="91440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rgbClr val="FFFF00"/>
                </a:solidFill>
              </a:rPr>
              <a:t>No SULFONYLUREAS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smtClean="0">
                <a:solidFill>
                  <a:srgbClr val="FFFF00"/>
                </a:solidFill>
              </a:rPr>
              <a:t>or </a:t>
            </a:r>
            <a:r>
              <a:rPr lang="en-US" dirty="0" err="1" smtClean="0">
                <a:solidFill>
                  <a:srgbClr val="FFFF00"/>
                </a:solidFill>
              </a:rPr>
              <a:t>Glinides</a:t>
            </a:r>
            <a:r>
              <a:rPr lang="en-US" dirty="0" smtClean="0">
                <a:solidFill>
                  <a:srgbClr val="FFFF00"/>
                </a:solidFill>
              </a:rPr>
              <a:t/>
            </a:r>
            <a:br>
              <a:rPr lang="en-US" dirty="0" smtClean="0">
                <a:solidFill>
                  <a:srgbClr val="FFFF00"/>
                </a:solidFill>
              </a:rPr>
            </a:br>
            <a:r>
              <a:rPr lang="en-US" dirty="0">
                <a:solidFill>
                  <a:srgbClr val="FFFF00"/>
                </a:solidFill>
              </a:rPr>
              <a:t>	</a:t>
            </a:r>
            <a:r>
              <a:rPr lang="en-US" sz="3100" dirty="0" smtClean="0">
                <a:solidFill>
                  <a:srgbClr val="FFFF00"/>
                </a:solidFill>
              </a:rPr>
              <a:t>lose ischemic preconditioning;</a:t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3100" dirty="0" smtClean="0">
                <a:solidFill>
                  <a:srgbClr val="FFFF00"/>
                </a:solidFill>
              </a:rPr>
              <a:t>      beta-cell apoptosis, </a:t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3100" dirty="0">
                <a:solidFill>
                  <a:srgbClr val="FFFF00"/>
                </a:solidFill>
              </a:rPr>
              <a:t>	</a:t>
            </a:r>
            <a:r>
              <a:rPr lang="en-US" sz="3100" dirty="0" smtClean="0">
                <a:solidFill>
                  <a:srgbClr val="FFFF00"/>
                </a:solidFill>
              </a:rPr>
              <a:t>could not pass FDA CV safety if new one applied</a:t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3100" dirty="0">
                <a:solidFill>
                  <a:srgbClr val="FFFF00"/>
                </a:solidFill>
              </a:rPr>
              <a:t>	</a:t>
            </a:r>
            <a:r>
              <a:rPr lang="en-US" sz="3100" dirty="0" smtClean="0">
                <a:solidFill>
                  <a:srgbClr val="FFFF00"/>
                </a:solidFill>
              </a:rPr>
              <a:t>not cheap, if consider test strip cost, accidents ER visits,</a:t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3100" dirty="0">
                <a:solidFill>
                  <a:srgbClr val="FFFF00"/>
                </a:solidFill>
              </a:rPr>
              <a:t>	</a:t>
            </a:r>
            <a:r>
              <a:rPr lang="en-US" sz="3100" dirty="0" smtClean="0">
                <a:solidFill>
                  <a:srgbClr val="FFFF00"/>
                </a:solidFill>
              </a:rPr>
              <a:t>	 hospitalizations</a:t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dirty="0" smtClean="0">
                <a:solidFill>
                  <a:srgbClr val="FFFF00"/>
                </a:solidFill>
              </a:rPr>
              <a:t/>
            </a:r>
            <a:br>
              <a:rPr lang="en-US" dirty="0" smtClean="0">
                <a:solidFill>
                  <a:srgbClr val="FFFF00"/>
                </a:solidFill>
              </a:rPr>
            </a:br>
            <a:r>
              <a:rPr lang="en-US" dirty="0" smtClean="0">
                <a:solidFill>
                  <a:srgbClr val="FFFF00"/>
                </a:solidFill>
              </a:rPr>
              <a:t>Delay Insulin</a:t>
            </a:r>
            <a:br>
              <a:rPr lang="en-US" dirty="0" smtClean="0">
                <a:solidFill>
                  <a:srgbClr val="FFFF00"/>
                </a:solidFill>
              </a:rPr>
            </a:br>
            <a:r>
              <a:rPr lang="en-US" dirty="0">
                <a:solidFill>
                  <a:srgbClr val="FFFF00"/>
                </a:solidFill>
              </a:rPr>
              <a:t>	</a:t>
            </a:r>
            <a:r>
              <a:rPr lang="en-US" sz="3100" dirty="0" smtClean="0">
                <a:solidFill>
                  <a:srgbClr val="FFFF00"/>
                </a:solidFill>
              </a:rPr>
              <a:t>HYPOGLYCEMIA- cv risk</a:t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3100" dirty="0">
                <a:solidFill>
                  <a:srgbClr val="FFFF00"/>
                </a:solidFill>
              </a:rPr>
              <a:t>	</a:t>
            </a:r>
            <a:r>
              <a:rPr lang="en-US" sz="3100" dirty="0" smtClean="0">
                <a:solidFill>
                  <a:srgbClr val="FFFF00"/>
                </a:solidFill>
              </a:rPr>
              <a:t>Increase Weight</a:t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3100" dirty="0">
                <a:solidFill>
                  <a:srgbClr val="FFFF00"/>
                </a:solidFill>
              </a:rPr>
              <a:t> </a:t>
            </a:r>
            <a:r>
              <a:rPr lang="en-US" sz="3100" dirty="0" smtClean="0">
                <a:solidFill>
                  <a:srgbClr val="FFFF00"/>
                </a:solidFill>
              </a:rPr>
              <a:t>	Increase Insulin Resistance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br>
              <a:rPr lang="en-US" dirty="0" smtClean="0">
                <a:solidFill>
                  <a:srgbClr val="FFFF00"/>
                </a:solidFill>
              </a:rPr>
            </a:br>
            <a:r>
              <a:rPr lang="en-US" dirty="0">
                <a:solidFill>
                  <a:srgbClr val="FFFF00"/>
                </a:solidFill>
              </a:rPr>
              <a:t>	</a:t>
            </a:r>
            <a:r>
              <a:rPr lang="en-US" dirty="0" smtClean="0">
                <a:solidFill>
                  <a:srgbClr val="FFFF00"/>
                </a:solidFill>
              </a:rPr>
              <a:t>	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093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42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15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638"/>
            <a:ext cx="9144000" cy="114300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</a:rPr>
              <a:t>Reduced Need for </a:t>
            </a:r>
            <a:r>
              <a:rPr lang="en-US" sz="3600" b="1" dirty="0" err="1" smtClean="0">
                <a:solidFill>
                  <a:srgbClr val="FFFF00"/>
                </a:solidFill>
              </a:rPr>
              <a:t>Insulin:Debunking</a:t>
            </a:r>
            <a:r>
              <a:rPr lang="en-US" sz="3600" b="1" dirty="0" smtClean="0">
                <a:solidFill>
                  <a:srgbClr val="FFFF00"/>
                </a:solidFill>
              </a:rPr>
              <a:t> a Myth</a:t>
            </a:r>
            <a:r>
              <a:rPr lang="en-US" sz="3200" b="1" dirty="0" smtClean="0">
                <a:solidFill>
                  <a:srgbClr val="FFFF00"/>
                </a:solidFill>
              </a:rPr>
              <a:t>:</a:t>
            </a:r>
            <a:r>
              <a:rPr lang="en-US" sz="3600" b="1" dirty="0" smtClean="0">
                <a:solidFill>
                  <a:srgbClr val="FFFF00"/>
                </a:solidFill>
              </a:rPr>
              <a:t/>
            </a:r>
            <a:br>
              <a:rPr lang="en-US" sz="3600" b="1" dirty="0" smtClean="0">
                <a:solidFill>
                  <a:srgbClr val="FFFF00"/>
                </a:solidFill>
              </a:rPr>
            </a:br>
            <a:r>
              <a:rPr lang="en-US" sz="2800" b="1" dirty="0" smtClean="0">
                <a:solidFill>
                  <a:srgbClr val="FFFF00"/>
                </a:solidFill>
              </a:rPr>
              <a:t>Taking </a:t>
            </a:r>
            <a:r>
              <a:rPr lang="en-US" sz="2800" b="1" dirty="0" err="1" smtClean="0">
                <a:solidFill>
                  <a:srgbClr val="FFFF00"/>
                </a:solidFill>
              </a:rPr>
              <a:t>DeFronzo’s</a:t>
            </a:r>
            <a:r>
              <a:rPr lang="en-US" sz="2800" b="1" dirty="0" smtClean="0">
                <a:solidFill>
                  <a:srgbClr val="FFFF00"/>
                </a:solidFill>
              </a:rPr>
              <a:t> EASD 2015 Lecture 1 step further </a:t>
            </a:r>
            <a:r>
              <a:rPr lang="en-US" sz="2800" b="1" dirty="0" smtClean="0">
                <a:solidFill>
                  <a:srgbClr val="FFFF00"/>
                </a:solidFill>
                <a:sym typeface="Wingdings"/>
              </a:rPr>
              <a:t>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450" y="1455738"/>
            <a:ext cx="8972550" cy="5194300"/>
          </a:xfrm>
        </p:spPr>
        <p:txBody>
          <a:bodyPr>
            <a:normAutofit fontScale="70000" lnSpcReduction="20000"/>
          </a:bodyPr>
          <a:lstStyle/>
          <a:p>
            <a:r>
              <a:rPr lang="en-US" sz="3000" dirty="0" smtClean="0">
                <a:solidFill>
                  <a:schemeClr val="bg1"/>
                </a:solidFill>
              </a:rPr>
              <a:t>MYTH: “Most Patients with ‘T2DM’ will eventually progress to insulin because of inexorable </a:t>
            </a:r>
            <a:r>
              <a:rPr lang="en-US" sz="3000" b="1" dirty="0" smtClean="0">
                <a:solidFill>
                  <a:srgbClr val="FFFFFF"/>
                </a:solidFill>
              </a:rPr>
              <a:t>β-Cell  loss”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FFFF"/>
                </a:solidFill>
              </a:rPr>
              <a:t>	</a:t>
            </a:r>
            <a:r>
              <a:rPr lang="en-US" b="1" dirty="0" smtClean="0">
                <a:solidFill>
                  <a:srgbClr val="FFFFFF"/>
                </a:solidFill>
              </a:rPr>
              <a:t>- </a:t>
            </a:r>
            <a:r>
              <a:rPr lang="en-US" sz="2400" dirty="0">
                <a:solidFill>
                  <a:srgbClr val="FFFFFF"/>
                </a:solidFill>
              </a:rPr>
              <a:t>B</a:t>
            </a:r>
            <a:r>
              <a:rPr lang="en-US" sz="2400" dirty="0" smtClean="0">
                <a:solidFill>
                  <a:srgbClr val="FFFFFF"/>
                </a:solidFill>
              </a:rPr>
              <a:t>ut data obtained on SU=apoptosis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FFFFFF"/>
                </a:solidFill>
              </a:rPr>
              <a:t>	</a:t>
            </a:r>
            <a:r>
              <a:rPr lang="en-US" sz="2400" dirty="0" smtClean="0">
                <a:solidFill>
                  <a:srgbClr val="FFFFFF"/>
                </a:solidFill>
              </a:rPr>
              <a:t>    </a:t>
            </a:r>
            <a:r>
              <a:rPr lang="en-US" sz="2400" dirty="0" err="1" smtClean="0">
                <a:solidFill>
                  <a:srgbClr val="FFFFFF"/>
                </a:solidFill>
              </a:rPr>
              <a:t>Hyperinsulinism</a:t>
            </a:r>
            <a:r>
              <a:rPr lang="en-US" sz="2400" dirty="0" smtClean="0">
                <a:solidFill>
                  <a:srgbClr val="FFFFFF"/>
                </a:solidFill>
              </a:rPr>
              <a:t> with weight gain&gt; increased IR&gt; </a:t>
            </a:r>
            <a:r>
              <a:rPr lang="en-US" sz="2400" dirty="0" err="1" smtClean="0">
                <a:solidFill>
                  <a:srgbClr val="FFFFFF"/>
                </a:solidFill>
              </a:rPr>
              <a:t>adipocytokines</a:t>
            </a:r>
            <a:r>
              <a:rPr lang="en-US" sz="2400" dirty="0" smtClean="0">
                <a:solidFill>
                  <a:srgbClr val="FFFFFF"/>
                </a:solidFill>
              </a:rPr>
              <a:t> and increased  TG which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FFFFFF"/>
                </a:solidFill>
              </a:rPr>
              <a:t>	</a:t>
            </a:r>
            <a:r>
              <a:rPr lang="en-US" sz="2400" dirty="0" smtClean="0">
                <a:solidFill>
                  <a:srgbClr val="FFFFFF"/>
                </a:solidFill>
              </a:rPr>
              <a:t>	decrease beta-cell function</a:t>
            </a:r>
          </a:p>
          <a:p>
            <a:pPr marL="0" indent="0">
              <a:buNone/>
            </a:pPr>
            <a:endParaRPr lang="en-US" sz="2400" b="1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FFFF00"/>
                </a:solidFill>
              </a:rPr>
              <a:t>	</a:t>
            </a:r>
            <a:r>
              <a:rPr lang="en-US" sz="2400" b="1" dirty="0" smtClean="0">
                <a:solidFill>
                  <a:srgbClr val="FFFFFF"/>
                </a:solidFill>
              </a:rPr>
              <a:t>- T</a:t>
            </a:r>
            <a:r>
              <a:rPr lang="en-US" sz="2400" dirty="0" smtClean="0">
                <a:solidFill>
                  <a:srgbClr val="FFFFFF"/>
                </a:solidFill>
              </a:rPr>
              <a:t>hink of bariatric patients –no insulin after 25  years DM/ 20 years   	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FFFFFF"/>
                </a:solidFill>
              </a:rPr>
              <a:t>	</a:t>
            </a:r>
            <a:r>
              <a:rPr lang="en-US" sz="2400" dirty="0" smtClean="0">
                <a:solidFill>
                  <a:srgbClr val="FFFFFF"/>
                </a:solidFill>
              </a:rPr>
              <a:t>	    insulin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smtClean="0">
                <a:solidFill>
                  <a:srgbClr val="FFFFFF"/>
                </a:solidFill>
              </a:rPr>
              <a:t>      - Most patients dying with DM have &gt; 20% </a:t>
            </a:r>
            <a:r>
              <a:rPr lang="en-US" sz="2400" b="1" dirty="0">
                <a:solidFill>
                  <a:srgbClr val="FFFF00"/>
                </a:solidFill>
              </a:rPr>
              <a:t>β-</a:t>
            </a:r>
            <a:r>
              <a:rPr lang="en-US" sz="2400" b="1" dirty="0" smtClean="0">
                <a:solidFill>
                  <a:srgbClr val="FFFF00"/>
                </a:solidFill>
              </a:rPr>
              <a:t>Cell </a:t>
            </a:r>
            <a:r>
              <a:rPr lang="en-US" sz="2400" dirty="0" smtClean="0">
                <a:solidFill>
                  <a:srgbClr val="FFFFFF"/>
                </a:solidFill>
              </a:rPr>
              <a:t>mass- Butler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FFFFFF"/>
                </a:solidFill>
              </a:rPr>
              <a:t>       - Need to remove &gt;80% pancreas in sub-total </a:t>
            </a:r>
            <a:r>
              <a:rPr lang="en-US" sz="2400" dirty="0" err="1" smtClean="0">
                <a:solidFill>
                  <a:srgbClr val="FFFFFF"/>
                </a:solidFill>
              </a:rPr>
              <a:t>pancreatectomies</a:t>
            </a:r>
            <a:r>
              <a:rPr lang="en-US" sz="2400" dirty="0" smtClean="0">
                <a:solidFill>
                  <a:srgbClr val="FFFFFF"/>
                </a:solidFill>
              </a:rPr>
              <a:t> to 	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FFFFFF"/>
                </a:solidFill>
              </a:rPr>
              <a:t>		      leave  patient with DM post-op</a:t>
            </a:r>
          </a:p>
          <a:p>
            <a:pPr marL="0" indent="0">
              <a:buNone/>
            </a:pPr>
            <a:endParaRPr lang="en-US" sz="2400" dirty="0" smtClean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FFFF00"/>
                </a:solidFill>
              </a:rPr>
              <a:t>Triple therapy Durable Effect in  Improving Beta-Cell Function-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1800" dirty="0" err="1" smtClean="0">
                <a:solidFill>
                  <a:srgbClr val="FFFF00"/>
                </a:solidFill>
              </a:rPr>
              <a:t>DeFronzo</a:t>
            </a:r>
            <a:r>
              <a:rPr lang="en-US" sz="1800" dirty="0" smtClean="0">
                <a:solidFill>
                  <a:srgbClr val="FFFF00"/>
                </a:solidFill>
              </a:rPr>
              <a:t>(Diabetes, Obesity, </a:t>
            </a:r>
            <a:r>
              <a:rPr lang="en-US" sz="1800" dirty="0" err="1" smtClean="0">
                <a:solidFill>
                  <a:srgbClr val="FFFF00"/>
                </a:solidFill>
              </a:rPr>
              <a:t>Metab</a:t>
            </a:r>
            <a:r>
              <a:rPr lang="en-US" sz="1800" dirty="0" smtClean="0">
                <a:solidFill>
                  <a:srgbClr val="FFFF00"/>
                </a:solidFill>
              </a:rPr>
              <a:t> 2015</a:t>
            </a:r>
            <a:r>
              <a:rPr lang="en-US" sz="1800" dirty="0" smtClean="0">
                <a:solidFill>
                  <a:srgbClr val="FFFFFF"/>
                </a:solidFill>
              </a:rPr>
              <a:t>)</a:t>
            </a:r>
          </a:p>
          <a:p>
            <a:pPr marL="0" indent="0">
              <a:buNone/>
            </a:pPr>
            <a:endParaRPr lang="en-US" sz="2400" dirty="0">
              <a:solidFill>
                <a:srgbClr val="FFFFFF"/>
              </a:solidFill>
            </a:endParaRPr>
          </a:p>
          <a:p>
            <a:pPr marL="0" indent="0" algn="ctr">
              <a:buNone/>
            </a:pPr>
            <a:r>
              <a:rPr lang="en-US" sz="3500" dirty="0" smtClean="0">
                <a:solidFill>
                  <a:srgbClr val="FFFF00"/>
                </a:solidFill>
              </a:rPr>
              <a:t>THUS: SELECT AGENTS </a:t>
            </a:r>
            <a:r>
              <a:rPr lang="en-US" sz="3500" dirty="0">
                <a:solidFill>
                  <a:srgbClr val="FFFF00"/>
                </a:solidFill>
              </a:rPr>
              <a:t>THAT CAN </a:t>
            </a:r>
            <a:r>
              <a:rPr lang="en-US" sz="3500" dirty="0" smtClean="0">
                <a:solidFill>
                  <a:srgbClr val="FFFF00"/>
                </a:solidFill>
              </a:rPr>
              <a:t>PRESERVE</a:t>
            </a:r>
          </a:p>
          <a:p>
            <a:pPr marL="0" indent="0" algn="ctr">
              <a:buNone/>
            </a:pPr>
            <a:r>
              <a:rPr lang="en-US" sz="3500" dirty="0" smtClean="0">
                <a:solidFill>
                  <a:srgbClr val="FFFFFF"/>
                </a:solidFill>
              </a:rPr>
              <a:t> </a:t>
            </a:r>
            <a:r>
              <a:rPr lang="en-US" sz="3500" b="1" dirty="0">
                <a:solidFill>
                  <a:srgbClr val="FFFF00"/>
                </a:solidFill>
              </a:rPr>
              <a:t>β-Cell </a:t>
            </a:r>
            <a:r>
              <a:rPr lang="en-US" sz="3500" b="1" dirty="0" smtClean="0">
                <a:solidFill>
                  <a:srgbClr val="FFFF00"/>
                </a:solidFill>
              </a:rPr>
              <a:t> function/mass</a:t>
            </a:r>
            <a:endParaRPr lang="en-US" sz="35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073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700"/>
            <a:ext cx="9144000" cy="6829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445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" y="0"/>
            <a:ext cx="90560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79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1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67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39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058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700"/>
            <a:ext cx="9144000" cy="6826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5087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1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52452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941" y="0"/>
            <a:ext cx="9052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446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But Guidelines </a:t>
            </a:r>
            <a:r>
              <a:rPr lang="en-US" dirty="0" err="1" smtClean="0">
                <a:solidFill>
                  <a:srgbClr val="002060"/>
                </a:solidFill>
              </a:rPr>
              <a:t>Gluco</a:t>
            </a:r>
            <a:r>
              <a:rPr lang="en-US" dirty="0" smtClean="0">
                <a:solidFill>
                  <a:srgbClr val="002060"/>
                </a:solidFill>
              </a:rPr>
              <a:t>-Centric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900" y="2540000"/>
            <a:ext cx="8674100" cy="4525963"/>
          </a:xfrm>
        </p:spPr>
        <p:txBody>
          <a:bodyPr/>
          <a:lstStyle/>
          <a:p>
            <a:r>
              <a:rPr lang="en-US" dirty="0" smtClean="0"/>
              <a:t>Shouldn’t we take into account avoiding hypo</a:t>
            </a:r>
          </a:p>
          <a:p>
            <a:r>
              <a:rPr lang="en-US" dirty="0"/>
              <a:t>Shouldn’t we take into account </a:t>
            </a:r>
            <a:r>
              <a:rPr lang="en-US" dirty="0" smtClean="0"/>
              <a:t>avoiding weight gain</a:t>
            </a:r>
          </a:p>
          <a:p>
            <a:endParaRPr lang="en-US" sz="4000" dirty="0"/>
          </a:p>
          <a:p>
            <a:r>
              <a:rPr lang="en-US" sz="4000" dirty="0"/>
              <a:t>Shouldn’t we take into </a:t>
            </a:r>
            <a:r>
              <a:rPr lang="en-US" sz="4000" dirty="0" smtClean="0"/>
              <a:t>account CV </a:t>
            </a:r>
            <a:r>
              <a:rPr lang="en-US" sz="4000" dirty="0"/>
              <a:t>risk</a:t>
            </a:r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87624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853</TotalTime>
  <Words>177</Words>
  <Application>Microsoft Macintosh PowerPoint</Application>
  <PresentationFormat>On-screen Show (4:3)</PresentationFormat>
  <Paragraphs>40</Paragraphs>
  <Slides>13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8" baseType="lpstr">
      <vt:lpstr>Arial Black</vt:lpstr>
      <vt:lpstr>Arial Bold</vt:lpstr>
      <vt:lpstr>Arial Bold Italic</vt:lpstr>
      <vt:lpstr>Calibri</vt:lpstr>
      <vt:lpstr>Gill Sans</vt:lpstr>
      <vt:lpstr>Lucida Grande</vt:lpstr>
      <vt:lpstr>MS PGothic</vt:lpstr>
      <vt:lpstr>ＭＳ Ｐゴシック</vt:lpstr>
      <vt:lpstr>Times</vt:lpstr>
      <vt:lpstr>Times New Roman</vt:lpstr>
      <vt:lpstr>Wingdings</vt:lpstr>
      <vt:lpstr>ヒラギノ角ゴ ProN W3</vt:lpstr>
      <vt:lpstr>宋体</vt:lpstr>
      <vt:lpstr>Arial</vt:lpstr>
      <vt:lpstr>Office Theme</vt:lpstr>
      <vt:lpstr>CV Risk of SU and Insulin</vt:lpstr>
      <vt:lpstr>Link between hypoglycemia and acute cardiovascular events in type 2 diabetes</vt:lpstr>
      <vt:lpstr>No SULFONYLUREAS or Glinides  lose ischemic preconditioning;       beta-cell apoptosis,   could not pass FDA CV safety if new one applied  not cheap, if consider test strip cost, accidents ER visits,    hospitalizations  Delay Insulin  HYPOGLYCEMIA- cv risk  Increase Weight   Increase Insulin Resistance    </vt:lpstr>
      <vt:lpstr>PowerPoint Presentation</vt:lpstr>
      <vt:lpstr>Reduced Need for Insulin:Debunking a Myth: Taking DeFronzo’s EASD 2015 Lecture 1 step further 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But Guidelines Gluco-Centric</vt:lpstr>
    </vt:vector>
  </TitlesOfParts>
  <Company/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Stanley Schwartz</dc:creator>
  <cp:lastModifiedBy>Monica Dennis</cp:lastModifiedBy>
  <cp:revision>59</cp:revision>
  <dcterms:created xsi:type="dcterms:W3CDTF">2016-04-15T12:56:41Z</dcterms:created>
  <dcterms:modified xsi:type="dcterms:W3CDTF">2016-09-25T04:06:04Z</dcterms:modified>
</cp:coreProperties>
</file>