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7" r:id="rId2"/>
    <p:sldId id="327" r:id="rId3"/>
    <p:sldId id="266" r:id="rId4"/>
    <p:sldId id="345" r:id="rId5"/>
    <p:sldId id="344" r:id="rId6"/>
    <p:sldId id="336" r:id="rId7"/>
    <p:sldId id="337" r:id="rId8"/>
    <p:sldId id="339" r:id="rId9"/>
    <p:sldId id="340" r:id="rId10"/>
    <p:sldId id="341" r:id="rId11"/>
    <p:sldId id="342" r:id="rId12"/>
    <p:sldId id="377" r:id="rId13"/>
    <p:sldId id="350"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85DA"/>
    <a:srgbClr val="4C68D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33"/>
    <p:restoredTop sz="93542"/>
  </p:normalViewPr>
  <p:slideViewPr>
    <p:cSldViewPr snapToGrid="0" snapToObjects="1">
      <p:cViewPr>
        <p:scale>
          <a:sx n="100" d="100"/>
          <a:sy n="100" d="100"/>
        </p:scale>
        <p:origin x="1488" y="648"/>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836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76C36-BE50-D34B-93FE-78C5CAB5054C}" type="datetimeFigureOut">
              <a:rPr lang="en-US" smtClean="0"/>
              <a:t>9/24/16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1B5341-2823-444D-B3A3-8EBFC371E9A0}" type="slidenum">
              <a:rPr lang="en-US" smtClean="0"/>
              <a:t>‹#›</a:t>
            </a:fld>
            <a:endParaRPr lang="en-US"/>
          </a:p>
        </p:txBody>
      </p:sp>
    </p:spTree>
    <p:extLst>
      <p:ext uri="{BB962C8B-B14F-4D97-AF65-F5344CB8AC3E}">
        <p14:creationId xmlns:p14="http://schemas.microsoft.com/office/powerpoint/2010/main" val="21535275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0C4C2560-367E-4741-A5C3-2C2839A9EF84}" type="slidenum">
              <a:rPr lang="en-US" sz="1200">
                <a:latin typeface="Times" charset="0"/>
              </a:rPr>
              <a:pPr eaLnBrk="1" hangingPunct="1"/>
              <a:t>1</a:t>
            </a:fld>
            <a:endParaRPr lang="en-US" sz="1200">
              <a:latin typeface="Times" charset="0"/>
            </a:endParaRPr>
          </a:p>
        </p:txBody>
      </p:sp>
      <p:sp>
        <p:nvSpPr>
          <p:cNvPr id="1126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fld id="{BAE6F4EF-B2D0-5144-95DA-0BC1095F798C}" type="slidenum">
              <a:rPr lang="en-US" sz="1200">
                <a:latin typeface="Times" charset="0"/>
              </a:rPr>
              <a:pPr algn="r" eaLnBrk="1" hangingPunct="1"/>
              <a:t>1</a:t>
            </a:fld>
            <a:endParaRPr lang="en-US" sz="1200">
              <a:latin typeface="Times" charset="0"/>
            </a:endParaRPr>
          </a:p>
        </p:txBody>
      </p:sp>
      <p:sp>
        <p:nvSpPr>
          <p:cNvPr id="11267"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268"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Tree>
    <p:extLst>
      <p:ext uri="{BB962C8B-B14F-4D97-AF65-F5344CB8AC3E}">
        <p14:creationId xmlns:p14="http://schemas.microsoft.com/office/powerpoint/2010/main" val="305286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0"/>
              </a:defRPr>
            </a:lvl9pPr>
          </a:lstStyle>
          <a:p>
            <a:fld id="{EDFB774C-5EB2-664D-A3A5-7C1712EF471A}" type="slidenum">
              <a:rPr lang="en-US">
                <a:latin typeface="Times" charset="0"/>
              </a:rPr>
              <a:pPr/>
              <a:t>3</a:t>
            </a:fld>
            <a:endParaRPr lang="en-US">
              <a:latin typeface="Times" charset="0"/>
            </a:endParaRPr>
          </a:p>
        </p:txBody>
      </p:sp>
      <p:sp>
        <p:nvSpPr>
          <p:cNvPr id="12390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0"/>
              </a:defRPr>
            </a:lvl9pPr>
          </a:lstStyle>
          <a:p>
            <a:pPr algn="r" eaLnBrk="1" hangingPunct="1"/>
            <a:fld id="{AD2864E2-60E1-764E-90A7-DB2EE08CF306}" type="slidenum">
              <a:rPr lang="en-US">
                <a:latin typeface="Times" charset="0"/>
              </a:rPr>
              <a:pPr algn="r" eaLnBrk="1" hangingPunct="1"/>
              <a:t>3</a:t>
            </a:fld>
            <a:endParaRPr lang="en-US">
              <a:latin typeface="Times" charset="0"/>
            </a:endParaRPr>
          </a:p>
        </p:txBody>
      </p:sp>
      <p:sp>
        <p:nvSpPr>
          <p:cNvPr id="123907" name="Rectangle 6"/>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Times New Roman" charset="0"/>
                <a:ea typeface="ＭＳ Ｐゴシック" charset="0"/>
                <a:cs typeface="ＭＳ Ｐゴシック" charset="0"/>
              </a:defRPr>
            </a:lvl1pPr>
            <a:lvl2pPr marL="742950" indent="-285750">
              <a:defRPr sz="1200">
                <a:solidFill>
                  <a:schemeClr val="tx1"/>
                </a:solidFill>
                <a:latin typeface="Times New Roman" charset="0"/>
                <a:ea typeface="ＭＳ Ｐゴシック" charset="0"/>
              </a:defRPr>
            </a:lvl2pPr>
            <a:lvl3pPr marL="1143000" indent="-228600">
              <a:defRPr sz="1200">
                <a:solidFill>
                  <a:schemeClr val="tx1"/>
                </a:solidFill>
                <a:latin typeface="Times New Roman" charset="0"/>
                <a:ea typeface="ＭＳ Ｐゴシック" charset="0"/>
              </a:defRPr>
            </a:lvl3pPr>
            <a:lvl4pPr marL="1600200" indent="-228600">
              <a:defRPr sz="1200">
                <a:solidFill>
                  <a:schemeClr val="tx1"/>
                </a:solidFill>
                <a:latin typeface="Times New Roman" charset="0"/>
                <a:ea typeface="ＭＳ Ｐゴシック" charset="0"/>
              </a:defRPr>
            </a:lvl4pPr>
            <a:lvl5pPr marL="2057400" indent="-228600">
              <a:defRPr sz="1200">
                <a:solidFill>
                  <a:schemeClr val="tx1"/>
                </a:solidFill>
                <a:latin typeface="Times New Roman" charset="0"/>
                <a:ea typeface="ＭＳ Ｐゴシック" charset="0"/>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0"/>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0"/>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0"/>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0"/>
              </a:defRPr>
            </a:lvl9pPr>
          </a:lstStyle>
          <a:p>
            <a:pPr algn="r" eaLnBrk="1" hangingPunct="1"/>
            <a:fld id="{6DCE5FCA-9681-FC42-93D5-2C024ACE585E}" type="slidenum">
              <a:rPr lang="en-US">
                <a:latin typeface="Times" charset="0"/>
              </a:rPr>
              <a:pPr algn="r" eaLnBrk="1" hangingPunct="1"/>
              <a:t>3</a:t>
            </a:fld>
            <a:endParaRPr lang="en-US">
              <a:latin typeface="Times" charset="0"/>
            </a:endParaRPr>
          </a:p>
        </p:txBody>
      </p:sp>
      <p:sp>
        <p:nvSpPr>
          <p:cNvPr id="123908" name="Rectangle 2"/>
          <p:cNvSpPr>
            <a:spLocks noGrp="1" noRot="1" noChangeAspect="1" noChangeArrowheads="1" noTextEdit="1"/>
          </p:cNvSpPr>
          <p:nvPr>
            <p:ph type="sldImg"/>
          </p:nvPr>
        </p:nvSpPr>
        <p:spPr>
          <a:xfrm>
            <a:off x="1146175" y="684213"/>
            <a:ext cx="4573588" cy="3429000"/>
          </a:xfrm>
          <a:solidFill>
            <a:srgbClr val="FFFFFF"/>
          </a:solidFill>
          <a:ln/>
        </p:spPr>
      </p:sp>
      <p:sp>
        <p:nvSpPr>
          <p:cNvPr id="123909" name="Rectangle 3"/>
          <p:cNvSpPr>
            <a:spLocks noGrp="1" noChangeArrowheads="1"/>
          </p:cNvSpPr>
          <p:nvPr>
            <p:ph type="body" idx="1"/>
          </p:nvPr>
        </p:nvSpPr>
        <p:spPr>
          <a:xfrm>
            <a:off x="223838" y="4351338"/>
            <a:ext cx="6408737" cy="4116387"/>
          </a:xfrm>
          <a:noFill/>
          <a:ln>
            <a:solidFill>
              <a:srgbClr val="000000"/>
            </a:solidFill>
          </a:ln>
          <a:extLst>
            <a:ext uri="{909E8E84-426E-40dd-AFC4-6F175D3DCCD1}">
              <a14:hiddenFill xmlns="" xmlns:a14="http://schemas.microsoft.com/office/drawing/2010/main">
                <a:solidFill>
                  <a:srgbClr val="FFFFFF"/>
                </a:solidFill>
              </a14:hiddenFill>
            </a:ext>
          </a:extLst>
        </p:spPr>
        <p:txBody>
          <a:bodyPr lIns="91357" tIns="45681" rIns="91357" bIns="45681"/>
          <a:lstStyle/>
          <a:p>
            <a:pPr marL="228600" indent="-228600"/>
            <a:r>
              <a:rPr lang="en-US" b="1">
                <a:ea typeface="ＭＳ Ｐゴシック" charset="0"/>
                <a:cs typeface="ＭＳ Ｐゴシック" charset="0"/>
              </a:rPr>
              <a:t>Hyperglycemia Leads to Diabetic Complications</a:t>
            </a:r>
          </a:p>
          <a:p>
            <a:pPr marL="228600" indent="-228600"/>
            <a:r>
              <a:rPr lang="en-US">
                <a:ea typeface="ＭＳ Ｐゴシック" charset="0"/>
                <a:cs typeface="ＭＳ Ｐゴシック" charset="0"/>
              </a:rPr>
              <a:t>T2DM is marked by the development and progression of long-term complications. Hyperglycemia leads to acute toxicity due to postprandial glucose spikes, and chronic toxicity due to continuous elevations in glycosylated hemoglobin A1C (A1C) level, which both lead to microvascular (ie, retinopathy, nephropathy, neuropathy) and macrovascular (ie, peripheral vascular disease [PVD], myocardial infarction [MI], stroke) complications.</a:t>
            </a:r>
            <a:r>
              <a:rPr lang="en-US" baseline="30000">
                <a:ea typeface="ＭＳ Ｐゴシック" charset="0"/>
                <a:cs typeface="ＭＳ Ｐゴシック" charset="0"/>
              </a:rPr>
              <a:t>1-3</a:t>
            </a:r>
            <a:endParaRPr lang="en-US">
              <a:ea typeface="ＭＳ Ｐゴシック" charset="0"/>
              <a:cs typeface="ＭＳ Ｐゴシック" charset="0"/>
              <a:sym typeface="Symbol" charset="0"/>
            </a:endParaRPr>
          </a:p>
          <a:p>
            <a:pPr marL="228600" indent="-228600"/>
            <a:endParaRPr lang="en-US">
              <a:ea typeface="ＭＳ Ｐゴシック" charset="0"/>
              <a:cs typeface="ＭＳ Ｐゴシック" charset="0"/>
            </a:endParaRPr>
          </a:p>
          <a:p>
            <a:pPr marL="228600" indent="-228600"/>
            <a:r>
              <a:rPr lang="en-US" sz="1000" b="1">
                <a:ea typeface="ＭＳ Ｐゴシック" charset="0"/>
                <a:cs typeface="ＭＳ Ｐゴシック" charset="0"/>
              </a:rPr>
              <a:t>References:</a:t>
            </a:r>
            <a:endParaRPr lang="en-US" sz="1000">
              <a:ea typeface="ＭＳ Ｐゴシック" charset="0"/>
              <a:cs typeface="ＭＳ Ｐゴシック" charset="0"/>
            </a:endParaRPr>
          </a:p>
          <a:p>
            <a:pPr marL="228600" indent="-228600"/>
            <a:r>
              <a:rPr lang="en-US" sz="1000">
                <a:ea typeface="ＭＳ Ｐゴシック" charset="0"/>
                <a:cs typeface="ＭＳ Ｐゴシック" charset="0"/>
              </a:rPr>
              <a:t>American Diabetes Association. Complications of diabetes in the United States. Available at: http://www.diabetes.org/diabetes-statistics/complications.jsp. Accessed March 22, 2006. </a:t>
            </a:r>
          </a:p>
          <a:p>
            <a:pPr marL="228600" indent="-228600"/>
            <a:r>
              <a:rPr lang="en-US" sz="1000">
                <a:ea typeface="ＭＳ Ｐゴシック" charset="0"/>
                <a:cs typeface="ＭＳ Ｐゴシック" charset="0"/>
              </a:rPr>
              <a:t>Brownlee M. Advanced products of nonenzymatic glycosylation and the pathogenesis of diabetic complications. In: Rifkin H, Porte D, eds. 4th ed. </a:t>
            </a:r>
            <a:r>
              <a:rPr lang="en-US" sz="1000" i="1">
                <a:ea typeface="ＭＳ Ｐゴシック" charset="0"/>
                <a:cs typeface="ＭＳ Ｐゴシック" charset="0"/>
              </a:rPr>
              <a:t>Diabetes mellitus: theory and practice.</a:t>
            </a:r>
            <a:r>
              <a:rPr lang="en-US" sz="1000">
                <a:ea typeface="ＭＳ Ｐゴシック" charset="0"/>
                <a:cs typeface="ＭＳ Ｐゴシック" charset="0"/>
              </a:rPr>
              <a:t> New York, NY: Elsevier Science Publishing Co., Inc; 1990:279-291.</a:t>
            </a:r>
          </a:p>
          <a:p>
            <a:pPr marL="228600" indent="-228600"/>
            <a:r>
              <a:rPr lang="en-US" sz="1000">
                <a:ea typeface="ＭＳ Ｐゴシック" charset="0"/>
                <a:cs typeface="ＭＳ Ｐゴシック" charset="0"/>
              </a:rPr>
              <a:t>Ceriello A. Postprandial hyperglycemia and diabetes complications: is it time to treat? </a:t>
            </a:r>
            <a:r>
              <a:rPr lang="en-US" sz="1000" i="1">
                <a:ea typeface="ＭＳ Ｐゴシック" charset="0"/>
                <a:cs typeface="ＭＳ Ｐゴシック" charset="0"/>
              </a:rPr>
              <a:t>Diabetes</a:t>
            </a:r>
            <a:r>
              <a:rPr lang="en-US" sz="1000">
                <a:ea typeface="ＭＳ Ｐゴシック" charset="0"/>
                <a:cs typeface="ＭＳ Ｐゴシック" charset="0"/>
              </a:rPr>
              <a:t>. 2005;54:1-7.</a:t>
            </a:r>
          </a:p>
          <a:p>
            <a:pPr marL="228600" indent="-228600"/>
            <a:endParaRPr lang="en-US" sz="1000">
              <a:ea typeface="ＭＳ Ｐゴシック" charset="0"/>
              <a:cs typeface="ＭＳ Ｐゴシック" charset="0"/>
            </a:endParaRPr>
          </a:p>
          <a:p>
            <a:pPr marL="228600" indent="-228600"/>
            <a:r>
              <a:rPr lang="en-US" sz="1000">
                <a:ea typeface="ＭＳ Ｐゴシック" charset="0"/>
                <a:cs typeface="ＭＳ Ｐゴシック" charset="0"/>
              </a:rPr>
              <a:t>Category: Hyperglycemia, Diabetes</a:t>
            </a:r>
          </a:p>
          <a:p>
            <a:pPr marL="228600" indent="-228600"/>
            <a:r>
              <a:rPr lang="en-US" sz="1000">
                <a:ea typeface="ＭＳ Ｐゴシック" charset="0"/>
                <a:cs typeface="ＭＳ Ｐゴシック" charset="0"/>
              </a:rPr>
              <a:t>Keywords: hyperglycemia, diabetes, complications</a:t>
            </a:r>
          </a:p>
        </p:txBody>
      </p:sp>
    </p:spTree>
    <p:extLst>
      <p:ext uri="{BB962C8B-B14F-4D97-AF65-F5344CB8AC3E}">
        <p14:creationId xmlns:p14="http://schemas.microsoft.com/office/powerpoint/2010/main" val="10315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fld id="{41CC7EEE-6099-0044-9892-51A3D50AC6A5}" type="slidenum">
              <a:rPr lang="en-US" altLang="en-US" sz="1200">
                <a:latin typeface="Times" charset="0"/>
              </a:rPr>
              <a:pPr eaLnBrk="1" hangingPunct="1"/>
              <a:t>4</a:t>
            </a:fld>
            <a:endParaRPr lang="en-US" altLang="en-US" sz="1200">
              <a:latin typeface="Times" charset="0"/>
            </a:endParaRPr>
          </a:p>
        </p:txBody>
      </p:sp>
      <p:sp>
        <p:nvSpPr>
          <p:cNvPr id="126978" name="Rectangle 2"/>
          <p:cNvSpPr>
            <a:spLocks noGrp="1" noRot="1" noChangeAspect="1" noChangeArrowheads="1" noTextEdit="1"/>
          </p:cNvSpPr>
          <p:nvPr>
            <p:ph type="sldImg"/>
          </p:nvPr>
        </p:nvSpPr>
        <p:spPr>
          <a:xfrm>
            <a:off x="1209675" y="530225"/>
            <a:ext cx="4448175" cy="3335338"/>
          </a:xfrm>
          <a:solidFill>
            <a:srgbClr val="FFFFFF"/>
          </a:solidFill>
          <a:ln/>
        </p:spPr>
      </p:sp>
      <p:sp>
        <p:nvSpPr>
          <p:cNvPr id="126979" name="Rectangle 3"/>
          <p:cNvSpPr>
            <a:spLocks noGrp="1" noChangeArrowheads="1"/>
          </p:cNvSpPr>
          <p:nvPr>
            <p:ph type="body" idx="1"/>
          </p:nvPr>
        </p:nvSpPr>
        <p:spPr>
          <a:xfrm>
            <a:off x="304800" y="4722813"/>
            <a:ext cx="6248400" cy="3508375"/>
          </a:xfrm>
          <a:solidFill>
            <a:srgbClr val="FFFFFF"/>
          </a:solidFill>
          <a:ln>
            <a:solidFill>
              <a:srgbClr val="000000"/>
            </a:solidFill>
          </a:ln>
        </p:spPr>
        <p:txBody>
          <a:bodyPr lIns="90443" tIns="45222" rIns="90443" bIns="45222"/>
          <a:lstStyle/>
          <a:p>
            <a:pPr eaLnBrk="1" hangingPunct="1"/>
            <a:r>
              <a:rPr lang="en-US" altLang="en-US"/>
              <a:t>Cardiovascular (CV) disease is the primary complication of diabetes; approximately 65% </a:t>
            </a:r>
            <a:br>
              <a:rPr lang="en-US" altLang="en-US"/>
            </a:br>
            <a:r>
              <a:rPr lang="en-US" altLang="en-US"/>
              <a:t>of deaths in people with diabetes are due to heart disease and stroke. </a:t>
            </a:r>
          </a:p>
          <a:p>
            <a:pPr eaLnBrk="1" hangingPunct="1"/>
            <a:r>
              <a:rPr lang="en-US" altLang="en-US"/>
              <a:t>Adults with diabetes have higher rates of coronary heart disease (CHD), stroke, and heart failure (HF) than nondiabetic adults:</a:t>
            </a:r>
          </a:p>
          <a:p>
            <a:pPr lvl="1" eaLnBrk="1" hangingPunct="1"/>
            <a:r>
              <a:rPr lang="en-US" altLang="en-US"/>
              <a:t>CHD death rates are 2 to 4 times higher 	</a:t>
            </a:r>
          </a:p>
          <a:p>
            <a:pPr lvl="1" eaLnBrk="1" hangingPunct="1"/>
            <a:r>
              <a:rPr lang="en-US" altLang="en-US"/>
              <a:t>Risk of stroke is 2 to 4 times higher</a:t>
            </a:r>
          </a:p>
          <a:p>
            <a:pPr lvl="1" eaLnBrk="1" hangingPunct="1"/>
            <a:r>
              <a:rPr lang="en-US" altLang="en-US"/>
              <a:t>HF occurs twice as frequently in men and 5 times more frequently in women aged </a:t>
            </a:r>
            <a:br>
              <a:rPr lang="en-US" altLang="en-US"/>
            </a:br>
            <a:r>
              <a:rPr lang="en-US" altLang="en-US"/>
              <a:t>45 to 74 years</a:t>
            </a:r>
          </a:p>
          <a:p>
            <a:pPr eaLnBrk="1" hangingPunct="1"/>
            <a:r>
              <a:rPr lang="en-US" altLang="en-US"/>
              <a:t>In 2004, the estimated prevalence of physician-diagnosed diabetes among adults was </a:t>
            </a:r>
            <a:br>
              <a:rPr lang="en-US" altLang="en-US"/>
            </a:br>
            <a:r>
              <a:rPr lang="en-US" altLang="en-US"/>
              <a:t>15.2 million; the prevalence of undiagnosed diabetes was 5 million. According to the most recent government statistics, approximately one-third of the US population with diabetes </a:t>
            </a:r>
            <a:br>
              <a:rPr lang="en-US" altLang="en-US"/>
            </a:br>
            <a:r>
              <a:rPr lang="en-US" altLang="en-US"/>
              <a:t>is undiagnosed.(1) </a:t>
            </a:r>
          </a:p>
          <a:p>
            <a:pPr eaLnBrk="1" hangingPunct="1"/>
            <a:endParaRPr lang="en-US" altLang="en-US"/>
          </a:p>
        </p:txBody>
      </p:sp>
      <p:sp>
        <p:nvSpPr>
          <p:cNvPr id="126980" name="Text Box 4"/>
          <p:cNvSpPr txBox="1">
            <a:spLocks noChangeArrowheads="1"/>
          </p:cNvSpPr>
          <p:nvPr/>
        </p:nvSpPr>
        <p:spPr bwMode="auto">
          <a:xfrm>
            <a:off x="304800" y="4302125"/>
            <a:ext cx="6248400" cy="269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0" tIns="46002" rIns="0" bIns="46002" anchor="b">
            <a:spAutoFit/>
          </a:bodyPr>
          <a:lstStyle>
            <a:lvl1pPr defTabSz="923925" eaLnBrk="0" hangingPunct="0">
              <a:defRPr sz="2400">
                <a:solidFill>
                  <a:schemeClr val="tx1"/>
                </a:solidFill>
                <a:latin typeface="Times New Roman" charset="0"/>
                <a:ea typeface="ＭＳ Ｐゴシック" charset="-128"/>
                <a:cs typeface="ＭＳ Ｐゴシック" charset="-128"/>
              </a:defRPr>
            </a:lvl1pPr>
            <a:lvl2pPr marL="742950" indent="-285750" defTabSz="923925" eaLnBrk="0" hangingPunct="0">
              <a:defRPr sz="2400">
                <a:solidFill>
                  <a:schemeClr val="tx1"/>
                </a:solidFill>
                <a:latin typeface="Times New Roman" charset="0"/>
                <a:ea typeface="ＭＳ Ｐゴシック" charset="-128"/>
                <a:cs typeface="ＭＳ Ｐゴシック" charset="-128"/>
              </a:defRPr>
            </a:lvl2pPr>
            <a:lvl3pPr marL="1143000" indent="-228600" defTabSz="923925" eaLnBrk="0" hangingPunct="0">
              <a:defRPr sz="2400">
                <a:solidFill>
                  <a:schemeClr val="tx1"/>
                </a:solidFill>
                <a:latin typeface="Times New Roman" charset="0"/>
                <a:ea typeface="ＭＳ Ｐゴシック" charset="-128"/>
                <a:cs typeface="ＭＳ Ｐゴシック" charset="-128"/>
              </a:defRPr>
            </a:lvl3pPr>
            <a:lvl4pPr marL="1600200" indent="-228600" defTabSz="923925" eaLnBrk="0" hangingPunct="0">
              <a:defRPr sz="2400">
                <a:solidFill>
                  <a:schemeClr val="tx1"/>
                </a:solidFill>
                <a:latin typeface="Times New Roman" charset="0"/>
                <a:ea typeface="ＭＳ Ｐゴシック" charset="-128"/>
                <a:cs typeface="ＭＳ Ｐゴシック" charset="-128"/>
              </a:defRPr>
            </a:lvl4pPr>
            <a:lvl5pPr marL="2057400" indent="-228600" defTabSz="923925" eaLnBrk="0" hangingPunct="0">
              <a:defRPr sz="2400">
                <a:solidFill>
                  <a:schemeClr val="tx1"/>
                </a:solidFill>
                <a:latin typeface="Times New Roman" charset="0"/>
                <a:ea typeface="ＭＳ Ｐゴシック" charset="-128"/>
                <a:cs typeface="ＭＳ Ｐゴシック" charset="-128"/>
              </a:defRPr>
            </a:lvl5pPr>
            <a:lvl6pPr marL="2514600" indent="-228600" defTabSz="923925"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defTabSz="923925"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defTabSz="923925"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defTabSz="923925"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ctr">
              <a:spcBef>
                <a:spcPct val="50000"/>
              </a:spcBef>
            </a:pPr>
            <a:r>
              <a:rPr lang="en-US" altLang="en-US" sz="1200">
                <a:latin typeface="Arial" charset="0"/>
              </a:rPr>
              <a:t> </a:t>
            </a:r>
            <a:r>
              <a:rPr lang="en-US" altLang="en-US" sz="1200" b="1">
                <a:latin typeface="Arial" charset="0"/>
              </a:rPr>
              <a:t>Cardiovascular disease and diabetes</a:t>
            </a:r>
            <a:r>
              <a:rPr lang="en-US" altLang="en-US" sz="1200">
                <a:latin typeface="Arial" charset="0"/>
              </a:rPr>
              <a:t> </a:t>
            </a:r>
          </a:p>
        </p:txBody>
      </p:sp>
      <p:sp>
        <p:nvSpPr>
          <p:cNvPr id="126981" name="Rectangle 5"/>
          <p:cNvSpPr>
            <a:spLocks noChangeArrowheads="1"/>
          </p:cNvSpPr>
          <p:nvPr/>
        </p:nvSpPr>
        <p:spPr bwMode="auto">
          <a:xfrm>
            <a:off x="301625" y="8548688"/>
            <a:ext cx="4748213" cy="24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wrap="none" lIns="89729" tIns="44865" rIns="89729" bIns="44865" anchor="ctr">
            <a:spAutoFit/>
          </a:bodyPr>
          <a:lstStyle>
            <a:lvl1pPr defTabSz="896938" eaLnBrk="0" hangingPunct="0">
              <a:defRPr sz="2400">
                <a:solidFill>
                  <a:schemeClr val="tx1"/>
                </a:solidFill>
                <a:latin typeface="Times New Roman" charset="0"/>
                <a:ea typeface="ＭＳ Ｐゴシック" charset="-128"/>
                <a:cs typeface="ＭＳ Ｐゴシック" charset="-128"/>
              </a:defRPr>
            </a:lvl1pPr>
            <a:lvl2pPr marL="742950" indent="-285750" defTabSz="896938" eaLnBrk="0" hangingPunct="0">
              <a:defRPr sz="2400">
                <a:solidFill>
                  <a:schemeClr val="tx1"/>
                </a:solidFill>
                <a:latin typeface="Times New Roman" charset="0"/>
                <a:ea typeface="ＭＳ Ｐゴシック" charset="-128"/>
                <a:cs typeface="ＭＳ Ｐゴシック" charset="-128"/>
              </a:defRPr>
            </a:lvl2pPr>
            <a:lvl3pPr marL="1143000" indent="-228600" defTabSz="896938" eaLnBrk="0" hangingPunct="0">
              <a:defRPr sz="2400">
                <a:solidFill>
                  <a:schemeClr val="tx1"/>
                </a:solidFill>
                <a:latin typeface="Times New Roman" charset="0"/>
                <a:ea typeface="ＭＳ Ｐゴシック" charset="-128"/>
                <a:cs typeface="ＭＳ Ｐゴシック" charset="-128"/>
              </a:defRPr>
            </a:lvl3pPr>
            <a:lvl4pPr marL="1600200" indent="-228600" defTabSz="896938" eaLnBrk="0" hangingPunct="0">
              <a:defRPr sz="2400">
                <a:solidFill>
                  <a:schemeClr val="tx1"/>
                </a:solidFill>
                <a:latin typeface="Times New Roman" charset="0"/>
                <a:ea typeface="ＭＳ Ｐゴシック" charset="-128"/>
                <a:cs typeface="ＭＳ Ｐゴシック" charset="-128"/>
              </a:defRPr>
            </a:lvl4pPr>
            <a:lvl5pPr marL="2057400" indent="-228600" defTabSz="896938" eaLnBrk="0" hangingPunct="0">
              <a:defRPr sz="2400">
                <a:solidFill>
                  <a:schemeClr val="tx1"/>
                </a:solidFill>
                <a:latin typeface="Times New Roman" charset="0"/>
                <a:ea typeface="ＭＳ Ｐゴシック" charset="-128"/>
                <a:cs typeface="ＭＳ Ｐゴシック" charset="-128"/>
              </a:defRPr>
            </a:lvl5pPr>
            <a:lvl6pPr marL="2514600" indent="-228600" defTabSz="896938"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defTabSz="896938"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defTabSz="896938"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defTabSz="896938"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spcBef>
                <a:spcPct val="50000"/>
              </a:spcBef>
            </a:pPr>
            <a:r>
              <a:rPr lang="en-US" altLang="en-US" sz="1000">
                <a:latin typeface="Arial" charset="0"/>
              </a:rPr>
              <a:t>1. American Heart Association. </a:t>
            </a:r>
            <a:r>
              <a:rPr lang="en-US" altLang="en-US" sz="1000" i="1">
                <a:latin typeface="Arial" charset="0"/>
              </a:rPr>
              <a:t>Heart Disease and Stroke Statistics</a:t>
            </a:r>
            <a:r>
              <a:rPr lang="en-US" altLang="en-US" sz="1000">
                <a:latin typeface="Arial" charset="0"/>
              </a:rPr>
              <a:t>. 2007 Update.</a:t>
            </a:r>
          </a:p>
        </p:txBody>
      </p:sp>
      <p:sp>
        <p:nvSpPr>
          <p:cNvPr id="126982" name="Line 6"/>
          <p:cNvSpPr>
            <a:spLocks noChangeShapeType="1"/>
          </p:cNvSpPr>
          <p:nvPr/>
        </p:nvSpPr>
        <p:spPr bwMode="auto">
          <a:xfrm>
            <a:off x="288925" y="8548688"/>
            <a:ext cx="6218238" cy="0"/>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val="913835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5" tIns="45718" rIns="91435" bIns="45718" anchor="b"/>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r" eaLnBrk="1" hangingPunct="1"/>
            <a:fld id="{B215B90A-0F3E-894A-BDC8-B2BE12F306EA}" type="slidenum">
              <a:rPr lang="en-US" altLang="zh-CN" sz="1200"/>
              <a:pPr algn="r" eaLnBrk="1" hangingPunct="1"/>
              <a:t>7</a:t>
            </a:fld>
            <a:endParaRPr lang="en-US" altLang="zh-CN" sz="1200"/>
          </a:p>
        </p:txBody>
      </p:sp>
      <p:sp>
        <p:nvSpPr>
          <p:cNvPr id="131074" name="Rectangle 2"/>
          <p:cNvSpPr>
            <a:spLocks noGrp="1" noRot="1" noChangeAspect="1" noChangeArrowheads="1" noTextEdit="1"/>
          </p:cNvSpPr>
          <p:nvPr>
            <p:ph type="sldImg"/>
          </p:nvPr>
        </p:nvSpPr>
        <p:spPr>
          <a:solidFill>
            <a:srgbClr val="FFFFFF"/>
          </a:solidFill>
          <a:ln/>
        </p:spPr>
      </p:sp>
      <p:sp>
        <p:nvSpPr>
          <p:cNvPr id="131075" name="Rectangle 3"/>
          <p:cNvSpPr>
            <a:spLocks noGrp="1" noChangeArrowheads="1"/>
          </p:cNvSpPr>
          <p:nvPr>
            <p:ph type="body" idx="1"/>
          </p:nvPr>
        </p:nvSpPr>
        <p:spPr>
          <a:solidFill>
            <a:srgbClr val="FFFFFF"/>
          </a:solidFill>
          <a:ln>
            <a:solidFill>
              <a:srgbClr val="000000"/>
            </a:solidFill>
          </a:ln>
        </p:spPr>
        <p:txBody>
          <a:bodyPr lIns="91435" tIns="45718" rIns="91435" bIns="45718"/>
          <a:lstStyle/>
          <a:p>
            <a:pPr eaLnBrk="1" hangingPunct="1">
              <a:spcBef>
                <a:spcPct val="0"/>
              </a:spcBef>
            </a:pPr>
            <a:endParaRPr lang="zh-CN" altLang="en-US" sz="2400"/>
          </a:p>
        </p:txBody>
      </p:sp>
    </p:spTree>
    <p:extLst>
      <p:ext uri="{BB962C8B-B14F-4D97-AF65-F5344CB8AC3E}">
        <p14:creationId xmlns:p14="http://schemas.microsoft.com/office/powerpoint/2010/main" val="278736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1"/>
          <p:cNvSpPr>
            <a:spLocks noGrp="1" noRot="1" noChangeAspect="1" noChangeArrowheads="1"/>
          </p:cNvSpPr>
          <p:nvPr>
            <p:ph type="sldImg"/>
          </p:nvPr>
        </p:nvSpPr>
        <p:spPr>
          <a:solidFill>
            <a:srgbClr val="FFFFFF"/>
          </a:solidFill>
          <a:ln/>
        </p:spPr>
      </p:sp>
      <p:sp>
        <p:nvSpPr>
          <p:cNvPr id="138242" name="Rectangle 2"/>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1275" eaLnBrk="1" hangingPunct="1">
              <a:lnSpc>
                <a:spcPct val="90000"/>
              </a:lnSpc>
              <a:spcBef>
                <a:spcPts val="350"/>
              </a:spcBef>
            </a:pPr>
            <a:r>
              <a:rPr lang="en-US" altLang="en-US" sz="1100">
                <a:solidFill>
                  <a:srgbClr val="000000"/>
                </a:solidFill>
                <a:latin typeface="Arial Bold" charset="0"/>
                <a:ea typeface="MS PGothic" charset="-128"/>
                <a:sym typeface="Arial Bold" charset="0"/>
              </a:rPr>
              <a:t>Frequency of Hypoglycemic Symptoms Among Patients With Type 2 Diabetes</a:t>
            </a:r>
          </a:p>
          <a:p>
            <a:pPr marL="41275" eaLnBrk="1" hangingPunct="1">
              <a:lnSpc>
                <a:spcPct val="90000"/>
              </a:lnSpc>
              <a:spcBef>
                <a:spcPts val="350"/>
              </a:spcBef>
            </a:pPr>
            <a:endParaRPr lang="en-US" altLang="en-US" sz="1100">
              <a:solidFill>
                <a:srgbClr val="000000"/>
              </a:solidFill>
              <a:latin typeface="Arial Bold" charset="0"/>
              <a:ea typeface="MS PGothic" charset="-128"/>
              <a:sym typeface="Arial Bold" charset="0"/>
            </a:endParaRPr>
          </a:p>
          <a:p>
            <a:pPr marL="41275" eaLnBrk="1" hangingPunct="1">
              <a:lnSpc>
                <a:spcPct val="90000"/>
              </a:lnSpc>
              <a:spcBef>
                <a:spcPts val="350"/>
              </a:spcBef>
            </a:pPr>
            <a:endParaRPr lang="en-US" altLang="en-US" sz="2200">
              <a:latin typeface="Lucida Grande" charset="0"/>
              <a:ea typeface="MS PGothic" charset="-128"/>
              <a:sym typeface="Lucida Grande" charset="0"/>
            </a:endParaRPr>
          </a:p>
          <a:p>
            <a:pPr marL="41275" eaLnBrk="1" hangingPunct="1">
              <a:lnSpc>
                <a:spcPct val="90000"/>
              </a:lnSpc>
              <a:spcBef>
                <a:spcPts val="350"/>
              </a:spcBef>
            </a:pPr>
            <a:endParaRPr lang="en-US" altLang="en-US" sz="2200">
              <a:latin typeface="Lucida Grande" charset="0"/>
              <a:ea typeface="MS PGothic" charset="-128"/>
              <a:sym typeface="Lucida Grande" charset="0"/>
            </a:endParaRPr>
          </a:p>
          <a:p>
            <a:pPr marL="41275" eaLnBrk="1" hangingPunct="1">
              <a:lnSpc>
                <a:spcPct val="90000"/>
              </a:lnSpc>
              <a:spcBef>
                <a:spcPts val="350"/>
              </a:spcBef>
            </a:pPr>
            <a:endParaRPr lang="en-US" altLang="en-US" sz="2200">
              <a:latin typeface="Lucida Grande" charset="0"/>
              <a:ea typeface="MS PGothic" charset="-128"/>
              <a:sym typeface="Lucida Grande" charset="0"/>
            </a:endParaRPr>
          </a:p>
          <a:p>
            <a:pPr marL="41275" eaLnBrk="1" hangingPunct="1">
              <a:lnSpc>
                <a:spcPct val="90000"/>
              </a:lnSpc>
              <a:spcBef>
                <a:spcPts val="350"/>
              </a:spcBef>
            </a:pPr>
            <a:endParaRPr lang="en-US" altLang="en-US" sz="2200">
              <a:latin typeface="Lucida Grande" charset="0"/>
              <a:ea typeface="MS PGothic" charset="-128"/>
              <a:sym typeface="Lucida Grande" charset="0"/>
            </a:endParaRPr>
          </a:p>
          <a:p>
            <a:pPr marL="41275" eaLnBrk="1" hangingPunct="1">
              <a:lnSpc>
                <a:spcPct val="90000"/>
              </a:lnSpc>
              <a:spcBef>
                <a:spcPts val="350"/>
              </a:spcBef>
            </a:pPr>
            <a:endParaRPr lang="en-US" altLang="en-US" sz="2200">
              <a:latin typeface="Lucida Grande" charset="0"/>
              <a:ea typeface="MS PGothic" charset="-128"/>
              <a:sym typeface="Lucida Grande" charset="0"/>
            </a:endParaRPr>
          </a:p>
          <a:p>
            <a:pPr marL="41275" eaLnBrk="1" hangingPunct="1">
              <a:lnSpc>
                <a:spcPct val="90000"/>
              </a:lnSpc>
              <a:spcBef>
                <a:spcPts val="350"/>
              </a:spcBef>
            </a:pPr>
            <a:r>
              <a:rPr lang="en-US" altLang="en-US" sz="1100">
                <a:solidFill>
                  <a:srgbClr val="000000"/>
                </a:solidFill>
                <a:latin typeface="Arial" charset="0"/>
                <a:ea typeface="MS PGothic" charset="-128"/>
                <a:sym typeface="Arial" charset="0"/>
              </a:rPr>
              <a:t>Lundkvist et al</a:t>
            </a:r>
            <a:r>
              <a:rPr lang="en-US" altLang="en-US" sz="1100" baseline="30000">
                <a:solidFill>
                  <a:srgbClr val="000000"/>
                </a:solidFill>
                <a:latin typeface="Arial" charset="0"/>
                <a:ea typeface="MS PGothic" charset="-128"/>
                <a:sym typeface="Arial" charset="0"/>
              </a:rPr>
              <a:t>1</a:t>
            </a:r>
            <a:r>
              <a:rPr lang="en-US" altLang="en-US" sz="1100">
                <a:solidFill>
                  <a:srgbClr val="000000"/>
                </a:solidFill>
                <a:latin typeface="Arial" charset="0"/>
                <a:ea typeface="MS PGothic" charset="-128"/>
                <a:sym typeface="Arial" charset="0"/>
              </a:rPr>
              <a:t> compared the frequency of hypoglycemic symptoms among 309 patients with  type 2 diabetes who were receiving oral agents only or insulin. </a:t>
            </a:r>
          </a:p>
          <a:p>
            <a:pPr marL="41275" eaLnBrk="1" hangingPunct="1">
              <a:lnSpc>
                <a:spcPct val="90000"/>
              </a:lnSpc>
              <a:spcBef>
                <a:spcPts val="350"/>
              </a:spcBef>
            </a:pPr>
            <a:r>
              <a:rPr lang="en-US" altLang="en-US" sz="1100">
                <a:solidFill>
                  <a:srgbClr val="000000"/>
                </a:solidFill>
                <a:latin typeface="Arial" charset="0"/>
                <a:ea typeface="MS PGothic" charset="-128"/>
                <a:sym typeface="Arial" charset="0"/>
              </a:rPr>
              <a:t>Symptoms of hypoglycemia were reported by 115 patients during the previous month, representing a 37% incidence of hypoglycemia (24% of patients experienced symptoms once during the month, 11% every week, and 2% every day).</a:t>
            </a:r>
            <a:r>
              <a:rPr lang="en-US" altLang="en-US" sz="1100" baseline="30000">
                <a:solidFill>
                  <a:srgbClr val="000000"/>
                </a:solidFill>
                <a:latin typeface="Arial" charset="0"/>
                <a:ea typeface="MS PGothic" charset="-128"/>
                <a:sym typeface="Arial" charset="0"/>
              </a:rPr>
              <a:t>1</a:t>
            </a:r>
            <a:r>
              <a:rPr lang="en-US" altLang="en-US" sz="1100">
                <a:solidFill>
                  <a:srgbClr val="000000"/>
                </a:solidFill>
                <a:latin typeface="Arial" charset="0"/>
                <a:ea typeface="MS PGothic" charset="-128"/>
                <a:sym typeface="Arial" charset="0"/>
              </a:rPr>
              <a:t> The results demonstrated that the frequency of hypoglycemic symptoms in 1 month was lower for patients with type 2 diabetes using only oral agents than in patients taking insulin, as seen on this chart.</a:t>
            </a:r>
            <a:r>
              <a:rPr lang="en-US" altLang="en-US" sz="1100" baseline="30000">
                <a:solidFill>
                  <a:srgbClr val="000000"/>
                </a:solidFill>
                <a:latin typeface="Arial" charset="0"/>
                <a:ea typeface="MS PGothic" charset="-128"/>
                <a:sym typeface="Arial" charset="0"/>
              </a:rPr>
              <a:t>1</a:t>
            </a:r>
          </a:p>
          <a:p>
            <a:pPr marL="41275" eaLnBrk="1" hangingPunct="1">
              <a:lnSpc>
                <a:spcPct val="90000"/>
              </a:lnSpc>
              <a:spcBef>
                <a:spcPts val="350"/>
              </a:spcBef>
            </a:pPr>
            <a:r>
              <a:rPr lang="en-US" altLang="en-US" sz="1100">
                <a:solidFill>
                  <a:srgbClr val="000000"/>
                </a:solidFill>
                <a:latin typeface="Arial" charset="0"/>
                <a:ea typeface="MS PGothic" charset="-128"/>
                <a:sym typeface="Arial" charset="0"/>
              </a:rPr>
              <a:t>Other studies in Asia and Europe have shown similar prevalence of self-reported hypoglycemia in patients with type 2 diabetes treated with oral agents.</a:t>
            </a:r>
            <a:r>
              <a:rPr lang="en-US" altLang="en-US" sz="1100" baseline="30000">
                <a:solidFill>
                  <a:srgbClr val="000000"/>
                </a:solidFill>
                <a:latin typeface="Arial" charset="0"/>
                <a:ea typeface="MS PGothic" charset="-128"/>
                <a:sym typeface="Arial" charset="0"/>
              </a:rPr>
              <a:t>2,3</a:t>
            </a:r>
          </a:p>
        </p:txBody>
      </p:sp>
    </p:spTree>
    <p:extLst>
      <p:ext uri="{BB962C8B-B14F-4D97-AF65-F5344CB8AC3E}">
        <p14:creationId xmlns:p14="http://schemas.microsoft.com/office/powerpoint/2010/main" val="599729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1"/>
          <p:cNvSpPr>
            <a:spLocks noGrp="1" noRot="1" noChangeAspect="1" noChangeArrowheads="1"/>
          </p:cNvSpPr>
          <p:nvPr>
            <p:ph type="sldImg"/>
          </p:nvPr>
        </p:nvSpPr>
        <p:spPr>
          <a:solidFill>
            <a:srgbClr val="FFFFFF"/>
          </a:solidFill>
          <a:ln/>
        </p:spPr>
      </p:sp>
      <p:sp>
        <p:nvSpPr>
          <p:cNvPr id="140290" name="Rectangle 2"/>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1275" eaLnBrk="1" hangingPunct="1">
              <a:lnSpc>
                <a:spcPct val="90000"/>
              </a:lnSpc>
              <a:spcBef>
                <a:spcPts val="350"/>
              </a:spcBef>
            </a:pPr>
            <a:r>
              <a:rPr lang="en-US" altLang="en-US" sz="1100">
                <a:solidFill>
                  <a:srgbClr val="000000"/>
                </a:solidFill>
                <a:latin typeface="Arial Bold" charset="0"/>
                <a:ea typeface="MS PGothic" charset="-128"/>
                <a:sym typeface="Arial Bold" charset="0"/>
              </a:rPr>
              <a:t>Asymptomatic Episodes of Hypoglycemia May Go Unreported </a:t>
            </a:r>
          </a:p>
          <a:p>
            <a:pPr marL="41275" eaLnBrk="1" hangingPunct="1">
              <a:lnSpc>
                <a:spcPct val="90000"/>
              </a:lnSpc>
              <a:spcBef>
                <a:spcPts val="350"/>
              </a:spcBef>
            </a:pPr>
            <a:endParaRPr lang="en-US" altLang="en-US" sz="1100">
              <a:solidFill>
                <a:srgbClr val="000000"/>
              </a:solidFill>
              <a:latin typeface="Arial Bold" charset="0"/>
              <a:ea typeface="MS PGothic" charset="-128"/>
              <a:sym typeface="Arial Bold" charset="0"/>
            </a:endParaRPr>
          </a:p>
          <a:p>
            <a:pPr marL="41275" eaLnBrk="1" hangingPunct="1">
              <a:lnSpc>
                <a:spcPct val="90000"/>
              </a:lnSpc>
              <a:spcBef>
                <a:spcPts val="350"/>
              </a:spcBef>
            </a:pPr>
            <a:endParaRPr lang="en-US" altLang="en-US" sz="2200">
              <a:latin typeface="Lucida Grande" charset="0"/>
              <a:ea typeface="MS PGothic" charset="-128"/>
              <a:sym typeface="Lucida Grande" charset="0"/>
            </a:endParaRPr>
          </a:p>
          <a:p>
            <a:pPr marL="41275" eaLnBrk="1" hangingPunct="1">
              <a:lnSpc>
                <a:spcPct val="90000"/>
              </a:lnSpc>
              <a:spcBef>
                <a:spcPts val="350"/>
              </a:spcBef>
            </a:pPr>
            <a:endParaRPr lang="en-US" altLang="en-US" sz="2200">
              <a:latin typeface="Lucida Grande" charset="0"/>
              <a:ea typeface="MS PGothic" charset="-128"/>
              <a:sym typeface="Lucida Grande" charset="0"/>
            </a:endParaRPr>
          </a:p>
          <a:p>
            <a:pPr marL="41275" eaLnBrk="1" hangingPunct="1">
              <a:lnSpc>
                <a:spcPct val="90000"/>
              </a:lnSpc>
              <a:spcBef>
                <a:spcPts val="350"/>
              </a:spcBef>
            </a:pPr>
            <a:endParaRPr lang="en-US" altLang="en-US" sz="2200">
              <a:latin typeface="Lucida Grande" charset="0"/>
              <a:ea typeface="MS PGothic" charset="-128"/>
              <a:sym typeface="Lucida Grande" charset="0"/>
            </a:endParaRPr>
          </a:p>
          <a:p>
            <a:pPr marL="41275" eaLnBrk="1" hangingPunct="1">
              <a:lnSpc>
                <a:spcPct val="90000"/>
              </a:lnSpc>
              <a:spcBef>
                <a:spcPts val="350"/>
              </a:spcBef>
            </a:pPr>
            <a:endParaRPr lang="en-US" altLang="en-US" sz="2200">
              <a:latin typeface="Lucida Grande" charset="0"/>
              <a:ea typeface="MS PGothic" charset="-128"/>
              <a:sym typeface="Lucida Grande" charset="0"/>
            </a:endParaRPr>
          </a:p>
          <a:p>
            <a:pPr marL="41275" eaLnBrk="1" hangingPunct="1">
              <a:lnSpc>
                <a:spcPct val="90000"/>
              </a:lnSpc>
              <a:spcBef>
                <a:spcPts val="350"/>
              </a:spcBef>
            </a:pPr>
            <a:r>
              <a:rPr lang="en-US" altLang="en-US" sz="1100">
                <a:solidFill>
                  <a:srgbClr val="000000"/>
                </a:solidFill>
                <a:latin typeface="Arial" charset="0"/>
                <a:ea typeface="MS PGothic" charset="-128"/>
                <a:sym typeface="Arial" charset="0"/>
              </a:rPr>
              <a:t>In clinical studies of continuous glucose monitoring (CGM), episodes of hypoglycemia have been found to go unrecognized.</a:t>
            </a:r>
            <a:r>
              <a:rPr lang="en-US" altLang="en-US" sz="1100" baseline="30000">
                <a:solidFill>
                  <a:srgbClr val="000000"/>
                </a:solidFill>
                <a:latin typeface="Arial" charset="0"/>
                <a:ea typeface="MS PGothic" charset="-128"/>
                <a:sym typeface="Arial" charset="0"/>
              </a:rPr>
              <a:t>1–3</a:t>
            </a:r>
            <a:r>
              <a:rPr lang="en-US" altLang="en-US" sz="1100">
                <a:solidFill>
                  <a:srgbClr val="000000"/>
                </a:solidFill>
                <a:latin typeface="Arial" charset="0"/>
                <a:ea typeface="MS PGothic" charset="-128"/>
                <a:sym typeface="Arial" charset="0"/>
              </a:rPr>
              <a:t> </a:t>
            </a:r>
          </a:p>
          <a:p>
            <a:pPr marL="41275" eaLnBrk="1" hangingPunct="1">
              <a:lnSpc>
                <a:spcPct val="90000"/>
              </a:lnSpc>
              <a:spcBef>
                <a:spcPts val="350"/>
              </a:spcBef>
            </a:pPr>
            <a:r>
              <a:rPr lang="en-US" altLang="en-US" sz="1100">
                <a:solidFill>
                  <a:srgbClr val="000000"/>
                </a:solidFill>
                <a:latin typeface="Arial" charset="0"/>
                <a:ea typeface="MS PGothic" charset="-128"/>
                <a:sym typeface="Arial" charset="0"/>
              </a:rPr>
              <a:t>Chico et al</a:t>
            </a:r>
            <a:r>
              <a:rPr lang="en-US" altLang="en-US" sz="1100" baseline="30000">
                <a:solidFill>
                  <a:srgbClr val="000000"/>
                </a:solidFill>
                <a:latin typeface="Arial" charset="0"/>
                <a:ea typeface="MS PGothic" charset="-128"/>
                <a:sym typeface="Arial" charset="0"/>
              </a:rPr>
              <a:t>1</a:t>
            </a:r>
            <a:r>
              <a:rPr lang="en-US" altLang="en-US" sz="1100">
                <a:solidFill>
                  <a:srgbClr val="000000"/>
                </a:solidFill>
                <a:latin typeface="Arial" charset="0"/>
                <a:ea typeface="MS PGothic" charset="-128"/>
                <a:sym typeface="Arial" charset="0"/>
              </a:rPr>
              <a:t> used CGM to measure the frequency of unrecognized episodes of hypoglycemia in patients with type 1 (n=40) and type 2 (n=30) diabetes. CGM detected unrecognized hypoglycemic events in 55.7% of all patients. In the subset of patients with type 2 diabetes, CGM detected hypoglycemic events in 46.6% of patients.</a:t>
            </a:r>
            <a:r>
              <a:rPr lang="en-US" altLang="en-US" sz="1100" baseline="30000">
                <a:solidFill>
                  <a:srgbClr val="000000"/>
                </a:solidFill>
                <a:latin typeface="Arial" charset="0"/>
                <a:ea typeface="MS PGothic" charset="-128"/>
                <a:sym typeface="Arial" charset="0"/>
              </a:rPr>
              <a:t>1</a:t>
            </a:r>
            <a:r>
              <a:rPr lang="en-US" altLang="en-US" sz="1100">
                <a:solidFill>
                  <a:srgbClr val="000000"/>
                </a:solidFill>
                <a:latin typeface="Arial" charset="0"/>
                <a:ea typeface="MS PGothic" charset="-128"/>
                <a:sym typeface="Arial" charset="0"/>
              </a:rPr>
              <a:t> </a:t>
            </a:r>
          </a:p>
          <a:p>
            <a:pPr marL="41275" eaLnBrk="1" hangingPunct="1">
              <a:lnSpc>
                <a:spcPct val="90000"/>
              </a:lnSpc>
              <a:spcBef>
                <a:spcPts val="350"/>
              </a:spcBef>
            </a:pPr>
            <a:r>
              <a:rPr lang="en-US" altLang="en-US" sz="1100">
                <a:solidFill>
                  <a:srgbClr val="000000"/>
                </a:solidFill>
                <a:latin typeface="Arial" charset="0"/>
                <a:ea typeface="MS PGothic" charset="-128"/>
                <a:sym typeface="Arial" charset="0"/>
              </a:rPr>
              <a:t>Other researchers have reported similar findings.</a:t>
            </a:r>
            <a:r>
              <a:rPr lang="en-US" altLang="en-US" sz="1100" baseline="30000">
                <a:solidFill>
                  <a:srgbClr val="000000"/>
                </a:solidFill>
                <a:latin typeface="Arial" charset="0"/>
                <a:ea typeface="MS PGothic" charset="-128"/>
                <a:sym typeface="Arial" charset="0"/>
              </a:rPr>
              <a:t>2,3</a:t>
            </a:r>
          </a:p>
        </p:txBody>
      </p:sp>
    </p:spTree>
    <p:extLst>
      <p:ext uri="{BB962C8B-B14F-4D97-AF65-F5344CB8AC3E}">
        <p14:creationId xmlns:p14="http://schemas.microsoft.com/office/powerpoint/2010/main" val="1177016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FF4EC-382A-3144-AE5A-6878734EC015}" type="datetimeFigureOut">
              <a:rPr lang="en-US" smtClean="0"/>
              <a:t>9/24/16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1974617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FF4EC-382A-3144-AE5A-6878734EC015}" type="datetimeFigureOut">
              <a:rPr lang="en-US" smtClean="0"/>
              <a:t>9/24/16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2959655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FF4EC-382A-3144-AE5A-6878734EC015}" type="datetimeFigureOut">
              <a:rPr lang="en-US" smtClean="0"/>
              <a:t>9/24/16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661223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FF4EC-382A-3144-AE5A-6878734EC015}" type="datetimeFigureOut">
              <a:rPr lang="en-US" smtClean="0"/>
              <a:t>9/24/16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4060455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FF4EC-382A-3144-AE5A-6878734EC015}" type="datetimeFigureOut">
              <a:rPr lang="en-US" smtClean="0"/>
              <a:t>9/24/16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1685733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FF4EC-382A-3144-AE5A-6878734EC015}" type="datetimeFigureOut">
              <a:rPr lang="en-US" smtClean="0"/>
              <a:t>9/24/16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1504724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FF4EC-382A-3144-AE5A-6878734EC015}" type="datetimeFigureOut">
              <a:rPr lang="en-US" smtClean="0"/>
              <a:t>9/24/16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226501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FF4EC-382A-3144-AE5A-6878734EC015}" type="datetimeFigureOut">
              <a:rPr lang="en-US" smtClean="0"/>
              <a:t>9/24/16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1701337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FF4EC-382A-3144-AE5A-6878734EC015}" type="datetimeFigureOut">
              <a:rPr lang="en-US" smtClean="0"/>
              <a:t>9/24/16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2590171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FF4EC-382A-3144-AE5A-6878734EC015}" type="datetimeFigureOut">
              <a:rPr lang="en-US" smtClean="0"/>
              <a:t>9/24/16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3940248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FF4EC-382A-3144-AE5A-6878734EC015}" type="datetimeFigureOut">
              <a:rPr lang="en-US" smtClean="0"/>
              <a:t>9/24/16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7847229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FF4EC-382A-3144-AE5A-6878734EC015}" type="datetimeFigureOut">
              <a:rPr lang="en-US" smtClean="0"/>
              <a:t>9/24/16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D5CFF-DD04-3C4E-86DF-71DB1BE98D70}" type="slidenum">
              <a:rPr lang="en-US" smtClean="0"/>
              <a:t>‹#›</a:t>
            </a:fld>
            <a:endParaRPr lang="en-US"/>
          </a:p>
        </p:txBody>
      </p:sp>
    </p:spTree>
    <p:extLst>
      <p:ext uri="{BB962C8B-B14F-4D97-AF65-F5344CB8AC3E}">
        <p14:creationId xmlns:p14="http://schemas.microsoft.com/office/powerpoint/2010/main" val="194135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7.xml"/><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0" y="0"/>
            <a:ext cx="7772400" cy="1143000"/>
          </a:xfrm>
        </p:spPr>
        <p:txBody>
          <a:bodyPr/>
          <a:lstStyle/>
          <a:p>
            <a:pPr eaLnBrk="1" hangingPunct="1"/>
            <a:r>
              <a:rPr lang="en-US" b="1">
                <a:latin typeface="Calibri" charset="0"/>
              </a:rPr>
              <a:t>Natural History of </a:t>
            </a:r>
            <a:r>
              <a:rPr lang="en-US" b="1">
                <a:solidFill>
                  <a:srgbClr val="000099"/>
                </a:solidFill>
                <a:latin typeface="Calibri" charset="0"/>
              </a:rPr>
              <a:t>ALL</a:t>
            </a:r>
            <a:r>
              <a:rPr lang="en-US" b="1">
                <a:solidFill>
                  <a:srgbClr val="FFFF00"/>
                </a:solidFill>
                <a:latin typeface="Calibri" charset="0"/>
              </a:rPr>
              <a:t> </a:t>
            </a:r>
            <a:r>
              <a:rPr lang="en-US" b="1">
                <a:solidFill>
                  <a:srgbClr val="000099"/>
                </a:solidFill>
                <a:latin typeface="Calibri" charset="0"/>
              </a:rPr>
              <a:t>DM</a:t>
            </a:r>
          </a:p>
        </p:txBody>
      </p:sp>
      <p:sp>
        <p:nvSpPr>
          <p:cNvPr id="10243" name="Rectangle 7"/>
          <p:cNvSpPr>
            <a:spLocks noChangeArrowheads="1"/>
          </p:cNvSpPr>
          <p:nvPr/>
        </p:nvSpPr>
        <p:spPr bwMode="auto">
          <a:xfrm>
            <a:off x="4098925" y="6340475"/>
            <a:ext cx="2933700"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spcBef>
                <a:spcPct val="50000"/>
              </a:spcBef>
              <a:buClr>
                <a:schemeClr val="tx2"/>
              </a:buClr>
              <a:buFont typeface="Symbol" charset="0"/>
              <a:buNone/>
            </a:pPr>
            <a:r>
              <a:rPr lang="en-US" sz="1600" b="1">
                <a:solidFill>
                  <a:srgbClr val="182B6E"/>
                </a:solidFill>
                <a:latin typeface="Helvetica" charset="0"/>
              </a:rPr>
              <a:t>Risk of Dev. Complications</a:t>
            </a:r>
          </a:p>
        </p:txBody>
      </p:sp>
      <p:sp>
        <p:nvSpPr>
          <p:cNvPr id="10244" name="Rectangle 8"/>
          <p:cNvSpPr>
            <a:spLocks noChangeArrowheads="1"/>
          </p:cNvSpPr>
          <p:nvPr/>
        </p:nvSpPr>
        <p:spPr bwMode="auto">
          <a:xfrm>
            <a:off x="4514850" y="5064125"/>
            <a:ext cx="941388" cy="739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spcBef>
                <a:spcPct val="50000"/>
              </a:spcBef>
              <a:buClr>
                <a:schemeClr val="tx2"/>
              </a:buClr>
              <a:buFont typeface="Symbol" charset="0"/>
              <a:buNone/>
            </a:pPr>
            <a:r>
              <a:rPr lang="en-US" sz="1400" b="1">
                <a:solidFill>
                  <a:srgbClr val="182B6E"/>
                </a:solidFill>
                <a:latin typeface="Helvetica" charset="0"/>
              </a:rPr>
              <a:t>ETOH</a:t>
            </a:r>
            <a:br>
              <a:rPr lang="en-US" sz="1400" b="1">
                <a:solidFill>
                  <a:srgbClr val="182B6E"/>
                </a:solidFill>
                <a:latin typeface="Helvetica" charset="0"/>
              </a:rPr>
            </a:br>
            <a:r>
              <a:rPr lang="en-US" sz="1400" b="1">
                <a:solidFill>
                  <a:srgbClr val="182B6E"/>
                </a:solidFill>
                <a:latin typeface="Helvetica" charset="0"/>
              </a:rPr>
              <a:t>BP</a:t>
            </a:r>
            <a:br>
              <a:rPr lang="en-US" sz="1400" b="1">
                <a:solidFill>
                  <a:srgbClr val="182B6E"/>
                </a:solidFill>
                <a:latin typeface="Helvetica" charset="0"/>
              </a:rPr>
            </a:br>
            <a:r>
              <a:rPr lang="en-US" sz="1400" b="1">
                <a:solidFill>
                  <a:srgbClr val="182B6E"/>
                </a:solidFill>
                <a:latin typeface="Helvetica" charset="0"/>
              </a:rPr>
              <a:t>Smoking</a:t>
            </a:r>
          </a:p>
        </p:txBody>
      </p:sp>
      <p:sp>
        <p:nvSpPr>
          <p:cNvPr id="10245" name="Rectangle 9"/>
          <p:cNvSpPr>
            <a:spLocks noChangeArrowheads="1"/>
          </p:cNvSpPr>
          <p:nvPr/>
        </p:nvSpPr>
        <p:spPr bwMode="auto">
          <a:xfrm>
            <a:off x="5838825" y="5053013"/>
            <a:ext cx="781050" cy="738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spcBef>
                <a:spcPct val="50000"/>
              </a:spcBef>
              <a:buClr>
                <a:schemeClr val="tx2"/>
              </a:buClr>
              <a:buFont typeface="Symbol" charset="0"/>
              <a:buNone/>
            </a:pPr>
            <a:r>
              <a:rPr lang="en-US" sz="1400" b="1">
                <a:solidFill>
                  <a:srgbClr val="182B6E"/>
                </a:solidFill>
                <a:latin typeface="Helvetica" charset="0"/>
              </a:rPr>
              <a:t>Eye</a:t>
            </a:r>
            <a:br>
              <a:rPr lang="en-US" sz="1400" b="1">
                <a:solidFill>
                  <a:srgbClr val="182B6E"/>
                </a:solidFill>
                <a:latin typeface="Helvetica" charset="0"/>
              </a:rPr>
            </a:br>
            <a:r>
              <a:rPr lang="en-US" sz="1400" b="1">
                <a:solidFill>
                  <a:srgbClr val="182B6E"/>
                </a:solidFill>
                <a:latin typeface="Helvetica" charset="0"/>
              </a:rPr>
              <a:t>Nerve</a:t>
            </a:r>
            <a:br>
              <a:rPr lang="en-US" sz="1400" b="1">
                <a:solidFill>
                  <a:srgbClr val="182B6E"/>
                </a:solidFill>
                <a:latin typeface="Helvetica" charset="0"/>
              </a:rPr>
            </a:br>
            <a:r>
              <a:rPr lang="en-US" sz="1400" b="1">
                <a:solidFill>
                  <a:srgbClr val="182B6E"/>
                </a:solidFill>
                <a:latin typeface="Helvetica" charset="0"/>
              </a:rPr>
              <a:t>Kidney</a:t>
            </a:r>
          </a:p>
        </p:txBody>
      </p:sp>
      <p:sp>
        <p:nvSpPr>
          <p:cNvPr id="10246" name="Rectangle 12"/>
          <p:cNvSpPr>
            <a:spLocks noChangeArrowheads="1"/>
          </p:cNvSpPr>
          <p:nvPr/>
        </p:nvSpPr>
        <p:spPr bwMode="auto">
          <a:xfrm>
            <a:off x="7454900" y="4695825"/>
            <a:ext cx="1177925" cy="738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spcBef>
                <a:spcPct val="50000"/>
              </a:spcBef>
              <a:buClr>
                <a:schemeClr val="tx2"/>
              </a:buClr>
              <a:buFont typeface="Symbol" charset="0"/>
              <a:buNone/>
            </a:pPr>
            <a:r>
              <a:rPr lang="en-US" sz="1400" b="1">
                <a:solidFill>
                  <a:srgbClr val="182B6E"/>
                </a:solidFill>
                <a:latin typeface="Helvetica" charset="0"/>
              </a:rPr>
              <a:t>Blindness</a:t>
            </a:r>
            <a:br>
              <a:rPr lang="en-US" sz="1400" b="1">
                <a:solidFill>
                  <a:srgbClr val="182B6E"/>
                </a:solidFill>
                <a:latin typeface="Helvetica" charset="0"/>
              </a:rPr>
            </a:br>
            <a:r>
              <a:rPr lang="en-US" sz="1400" b="1">
                <a:solidFill>
                  <a:srgbClr val="182B6E"/>
                </a:solidFill>
                <a:latin typeface="Helvetica" charset="0"/>
              </a:rPr>
              <a:t>Amputation</a:t>
            </a:r>
            <a:br>
              <a:rPr lang="en-US" sz="1400" b="1">
                <a:solidFill>
                  <a:srgbClr val="182B6E"/>
                </a:solidFill>
                <a:latin typeface="Helvetica" charset="0"/>
              </a:rPr>
            </a:br>
            <a:r>
              <a:rPr lang="en-US" sz="1400" b="1">
                <a:solidFill>
                  <a:srgbClr val="182B6E"/>
                </a:solidFill>
                <a:latin typeface="Helvetica" charset="0"/>
              </a:rPr>
              <a:t>CRF</a:t>
            </a:r>
          </a:p>
        </p:txBody>
      </p:sp>
      <p:sp>
        <p:nvSpPr>
          <p:cNvPr id="10247" name="Rectangle 13"/>
          <p:cNvSpPr>
            <a:spLocks noChangeArrowheads="1"/>
          </p:cNvSpPr>
          <p:nvPr/>
        </p:nvSpPr>
        <p:spPr bwMode="auto">
          <a:xfrm>
            <a:off x="7146925" y="2673350"/>
            <a:ext cx="123031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spcBef>
                <a:spcPct val="50000"/>
              </a:spcBef>
              <a:buClr>
                <a:schemeClr val="tx2"/>
              </a:buClr>
              <a:buFont typeface="Symbol" charset="0"/>
              <a:buNone/>
            </a:pPr>
            <a:r>
              <a:rPr lang="en-US" sz="1600" b="1">
                <a:solidFill>
                  <a:srgbClr val="182B6E"/>
                </a:solidFill>
                <a:latin typeface="Helvetica" charset="0"/>
              </a:rPr>
              <a:t>Disability</a:t>
            </a:r>
          </a:p>
        </p:txBody>
      </p:sp>
      <p:sp>
        <p:nvSpPr>
          <p:cNvPr id="10248" name="Rectangle 14"/>
          <p:cNvSpPr>
            <a:spLocks noChangeArrowheads="1"/>
          </p:cNvSpPr>
          <p:nvPr/>
        </p:nvSpPr>
        <p:spPr bwMode="auto">
          <a:xfrm>
            <a:off x="7243763" y="5518150"/>
            <a:ext cx="1133475"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spcBef>
                <a:spcPct val="50000"/>
              </a:spcBef>
              <a:buClr>
                <a:schemeClr val="tx2"/>
              </a:buClr>
              <a:buFont typeface="Symbol" charset="0"/>
              <a:buNone/>
            </a:pPr>
            <a:r>
              <a:rPr lang="en-US" sz="1600" b="1">
                <a:solidFill>
                  <a:srgbClr val="182B6E"/>
                </a:solidFill>
                <a:latin typeface="Helvetica" charset="0"/>
              </a:rPr>
              <a:t>Disability</a:t>
            </a:r>
          </a:p>
        </p:txBody>
      </p:sp>
      <p:sp>
        <p:nvSpPr>
          <p:cNvPr id="10249" name="Rectangle 15"/>
          <p:cNvSpPr>
            <a:spLocks noChangeArrowheads="1"/>
          </p:cNvSpPr>
          <p:nvPr/>
        </p:nvSpPr>
        <p:spPr bwMode="auto">
          <a:xfrm>
            <a:off x="7586663" y="2973388"/>
            <a:ext cx="584200" cy="739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spcBef>
                <a:spcPct val="50000"/>
              </a:spcBef>
              <a:buClr>
                <a:schemeClr val="tx2"/>
              </a:buClr>
              <a:buFont typeface="Symbol" charset="0"/>
              <a:buNone/>
            </a:pPr>
            <a:r>
              <a:rPr lang="en-US" sz="1400" b="1">
                <a:solidFill>
                  <a:srgbClr val="182B6E"/>
                </a:solidFill>
                <a:latin typeface="Helvetica" charset="0"/>
              </a:rPr>
              <a:t>MI</a:t>
            </a:r>
            <a:br>
              <a:rPr lang="en-US" sz="1400" b="1">
                <a:solidFill>
                  <a:srgbClr val="182B6E"/>
                </a:solidFill>
                <a:latin typeface="Helvetica" charset="0"/>
              </a:rPr>
            </a:br>
            <a:r>
              <a:rPr lang="en-US" sz="1400" b="1">
                <a:solidFill>
                  <a:srgbClr val="182B6E"/>
                </a:solidFill>
                <a:latin typeface="Helvetica" charset="0"/>
              </a:rPr>
              <a:t>CVA</a:t>
            </a:r>
            <a:br>
              <a:rPr lang="en-US" sz="1400" b="1">
                <a:solidFill>
                  <a:srgbClr val="182B6E"/>
                </a:solidFill>
                <a:latin typeface="Helvetica" charset="0"/>
              </a:rPr>
            </a:br>
            <a:r>
              <a:rPr lang="en-US" sz="1400" b="1">
                <a:solidFill>
                  <a:srgbClr val="182B6E"/>
                </a:solidFill>
                <a:latin typeface="Helvetica" charset="0"/>
              </a:rPr>
              <a:t>Amp</a:t>
            </a:r>
          </a:p>
        </p:txBody>
      </p:sp>
      <p:sp>
        <p:nvSpPr>
          <p:cNvPr id="10250" name="Text Box 16"/>
          <p:cNvSpPr txBox="1">
            <a:spLocks noChangeArrowheads="1"/>
          </p:cNvSpPr>
          <p:nvPr/>
        </p:nvSpPr>
        <p:spPr bwMode="auto">
          <a:xfrm>
            <a:off x="609600" y="1371600"/>
            <a:ext cx="6010275"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177800" eaLnBrk="0" hangingPunct="0">
              <a:defRPr sz="2400">
                <a:solidFill>
                  <a:schemeClr val="tx1"/>
                </a:solidFill>
                <a:latin typeface="Calibri" charset="0"/>
                <a:ea typeface="ＭＳ Ｐゴシック" charset="0"/>
                <a:cs typeface="ＭＳ Ｐゴシック" charset="0"/>
              </a:defRPr>
            </a:lvl1pPr>
            <a:lvl2pPr marL="742950" indent="-285750" defTabSz="177800" eaLnBrk="0" hangingPunct="0">
              <a:defRPr sz="2400">
                <a:solidFill>
                  <a:schemeClr val="tx1"/>
                </a:solidFill>
                <a:latin typeface="Calibri" charset="0"/>
                <a:ea typeface="ＭＳ Ｐゴシック" charset="0"/>
              </a:defRPr>
            </a:lvl2pPr>
            <a:lvl3pPr marL="1143000" indent="-228600" defTabSz="177800" eaLnBrk="0" hangingPunct="0">
              <a:defRPr sz="2400">
                <a:solidFill>
                  <a:schemeClr val="tx1"/>
                </a:solidFill>
                <a:latin typeface="Calibri" charset="0"/>
                <a:ea typeface="ＭＳ Ｐゴシック" charset="0"/>
              </a:defRPr>
            </a:lvl3pPr>
            <a:lvl4pPr marL="1600200" indent="-228600" defTabSz="177800" eaLnBrk="0" hangingPunct="0">
              <a:defRPr sz="2400">
                <a:solidFill>
                  <a:schemeClr val="tx1"/>
                </a:solidFill>
                <a:latin typeface="Calibri" charset="0"/>
                <a:ea typeface="ＭＳ Ｐゴシック" charset="0"/>
              </a:defRPr>
            </a:lvl4pPr>
            <a:lvl5pPr marL="2057400" indent="-228600" defTabSz="177800" eaLnBrk="0" hangingPunct="0">
              <a:defRPr sz="2400">
                <a:solidFill>
                  <a:schemeClr val="tx1"/>
                </a:solidFill>
                <a:latin typeface="Calibri" charset="0"/>
                <a:ea typeface="ＭＳ Ｐゴシック" charset="0"/>
              </a:defRPr>
            </a:lvl5pPr>
            <a:lvl6pPr marL="2514600" indent="-228600" defTabSz="177800" eaLnBrk="0" fontAlgn="base" hangingPunct="0">
              <a:spcBef>
                <a:spcPct val="0"/>
              </a:spcBef>
              <a:spcAft>
                <a:spcPct val="0"/>
              </a:spcAft>
              <a:defRPr sz="2400">
                <a:solidFill>
                  <a:schemeClr val="tx1"/>
                </a:solidFill>
                <a:latin typeface="Calibri" charset="0"/>
                <a:ea typeface="ＭＳ Ｐゴシック" charset="0"/>
              </a:defRPr>
            </a:lvl6pPr>
            <a:lvl7pPr marL="2971800" indent="-228600" defTabSz="177800" eaLnBrk="0" fontAlgn="base" hangingPunct="0">
              <a:spcBef>
                <a:spcPct val="0"/>
              </a:spcBef>
              <a:spcAft>
                <a:spcPct val="0"/>
              </a:spcAft>
              <a:defRPr sz="2400">
                <a:solidFill>
                  <a:schemeClr val="tx1"/>
                </a:solidFill>
                <a:latin typeface="Calibri" charset="0"/>
                <a:ea typeface="ＭＳ Ｐゴシック" charset="0"/>
              </a:defRPr>
            </a:lvl7pPr>
            <a:lvl8pPr marL="3429000" indent="-228600" defTabSz="177800" eaLnBrk="0" fontAlgn="base" hangingPunct="0">
              <a:spcBef>
                <a:spcPct val="0"/>
              </a:spcBef>
              <a:spcAft>
                <a:spcPct val="0"/>
              </a:spcAft>
              <a:defRPr sz="2400">
                <a:solidFill>
                  <a:schemeClr val="tx1"/>
                </a:solidFill>
                <a:latin typeface="Calibri" charset="0"/>
                <a:ea typeface="ＭＳ Ｐゴシック" charset="0"/>
              </a:defRPr>
            </a:lvl8pPr>
            <a:lvl9pPr marL="3886200" indent="-228600" defTabSz="1778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b="1">
                <a:solidFill>
                  <a:srgbClr val="002076"/>
                </a:solidFill>
                <a:latin typeface="Helvetica" charset="0"/>
              </a:rPr>
              <a:t>Age 		0-15				15-40+				15-50+						25-70+</a:t>
            </a:r>
          </a:p>
        </p:txBody>
      </p:sp>
      <p:sp>
        <p:nvSpPr>
          <p:cNvPr id="10251" name="Line 17"/>
          <p:cNvSpPr>
            <a:spLocks noChangeShapeType="1"/>
          </p:cNvSpPr>
          <p:nvPr/>
        </p:nvSpPr>
        <p:spPr bwMode="auto">
          <a:xfrm>
            <a:off x="712788" y="1719263"/>
            <a:ext cx="7713662" cy="0"/>
          </a:xfrm>
          <a:prstGeom prst="line">
            <a:avLst/>
          </a:prstGeom>
          <a:noFill/>
          <a:ln w="22225">
            <a:solidFill>
              <a:schemeClr val="tx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252" name="AutoShape 18"/>
          <p:cNvSpPr>
            <a:spLocks noChangeArrowheads="1"/>
          </p:cNvSpPr>
          <p:nvPr/>
        </p:nvSpPr>
        <p:spPr bwMode="auto">
          <a:xfrm>
            <a:off x="3517900" y="2070100"/>
            <a:ext cx="5516563" cy="731838"/>
          </a:xfrm>
          <a:prstGeom prst="rightArrow">
            <a:avLst>
              <a:gd name="adj1" fmla="val 63583"/>
              <a:gd name="adj2" fmla="val 93003"/>
            </a:avLst>
          </a:prstGeom>
          <a:solidFill>
            <a:srgbClr val="260066"/>
          </a:solidFill>
          <a:ln w="9525">
            <a:solidFill>
              <a:srgbClr val="000066"/>
            </a:solidFill>
            <a:miter lim="800000"/>
            <a:headEnd/>
            <a:tailEnd/>
          </a:ln>
        </p:spPr>
        <p:txBody>
          <a:bodyPr wrap="none" anchor="ctr"/>
          <a:lstStyle/>
          <a:p>
            <a:pPr algn="ctr"/>
            <a:r>
              <a:rPr lang="en-US" sz="2000" b="1">
                <a:solidFill>
                  <a:srgbClr val="FFFF00"/>
                </a:solidFill>
                <a:latin typeface="Helvetica" charset="0"/>
              </a:rPr>
              <a:t>Macrovascular Complications</a:t>
            </a:r>
          </a:p>
        </p:txBody>
      </p:sp>
      <p:sp>
        <p:nvSpPr>
          <p:cNvPr id="10253" name="AutoShape 19"/>
          <p:cNvSpPr>
            <a:spLocks noChangeArrowheads="1"/>
          </p:cNvSpPr>
          <p:nvPr/>
        </p:nvSpPr>
        <p:spPr bwMode="auto">
          <a:xfrm>
            <a:off x="4327525" y="3910013"/>
            <a:ext cx="3857625" cy="723900"/>
          </a:xfrm>
          <a:prstGeom prst="rightArrow">
            <a:avLst>
              <a:gd name="adj1" fmla="val 59398"/>
              <a:gd name="adj2" fmla="val 70905"/>
            </a:avLst>
          </a:prstGeom>
          <a:solidFill>
            <a:srgbClr val="260066"/>
          </a:solidFill>
          <a:ln w="9525">
            <a:solidFill>
              <a:srgbClr val="000066"/>
            </a:solidFill>
            <a:miter lim="800000"/>
            <a:headEnd/>
            <a:tailEnd/>
          </a:ln>
        </p:spPr>
        <p:txBody>
          <a:bodyPr wrap="none" anchor="ctr"/>
          <a:lstStyle/>
          <a:p>
            <a:pPr algn="ctr"/>
            <a:r>
              <a:rPr lang="en-US" b="1">
                <a:solidFill>
                  <a:srgbClr val="FFFF00"/>
                </a:solidFill>
                <a:latin typeface="Helvetica" charset="0"/>
              </a:rPr>
              <a:t>IGT                       ALL DM</a:t>
            </a:r>
          </a:p>
        </p:txBody>
      </p:sp>
      <p:sp>
        <p:nvSpPr>
          <p:cNvPr id="10254" name="AutoShape 20"/>
          <p:cNvSpPr>
            <a:spLocks noChangeArrowheads="1"/>
          </p:cNvSpPr>
          <p:nvPr/>
        </p:nvSpPr>
        <p:spPr bwMode="auto">
          <a:xfrm>
            <a:off x="4327525" y="5667375"/>
            <a:ext cx="4649788" cy="760413"/>
          </a:xfrm>
          <a:prstGeom prst="rightArrow">
            <a:avLst>
              <a:gd name="adj1" fmla="val 58546"/>
              <a:gd name="adj2" fmla="val 67489"/>
            </a:avLst>
          </a:prstGeom>
          <a:solidFill>
            <a:srgbClr val="260066"/>
          </a:solidFill>
          <a:ln w="9525">
            <a:solidFill>
              <a:srgbClr val="000066"/>
            </a:solidFill>
            <a:miter lim="800000"/>
            <a:headEnd/>
            <a:tailEnd/>
          </a:ln>
        </p:spPr>
        <p:txBody>
          <a:bodyPr wrap="none" anchor="ctr"/>
          <a:lstStyle/>
          <a:p>
            <a:pPr algn="ctr"/>
            <a:r>
              <a:rPr lang="en-US" b="1">
                <a:solidFill>
                  <a:srgbClr val="FFFF00"/>
                </a:solidFill>
                <a:latin typeface="Helvetica" charset="0"/>
              </a:rPr>
              <a:t>Microvascular Complications</a:t>
            </a:r>
          </a:p>
        </p:txBody>
      </p:sp>
      <p:sp>
        <p:nvSpPr>
          <p:cNvPr id="10255" name="Line 21"/>
          <p:cNvSpPr>
            <a:spLocks noChangeShapeType="1"/>
          </p:cNvSpPr>
          <p:nvPr/>
        </p:nvSpPr>
        <p:spPr bwMode="auto">
          <a:xfrm flipV="1">
            <a:off x="6824663" y="5289550"/>
            <a:ext cx="630237" cy="457200"/>
          </a:xfrm>
          <a:prstGeom prst="line">
            <a:avLst/>
          </a:prstGeom>
          <a:noFill/>
          <a:ln w="22225">
            <a:solidFill>
              <a:schemeClr val="tx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256" name="Line 22"/>
          <p:cNvSpPr>
            <a:spLocks noChangeShapeType="1"/>
          </p:cNvSpPr>
          <p:nvPr/>
        </p:nvSpPr>
        <p:spPr bwMode="auto">
          <a:xfrm flipV="1">
            <a:off x="8215313" y="4433888"/>
            <a:ext cx="444500" cy="354012"/>
          </a:xfrm>
          <a:prstGeom prst="line">
            <a:avLst/>
          </a:prstGeom>
          <a:noFill/>
          <a:ln w="22225">
            <a:solidFill>
              <a:schemeClr val="tx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257" name="Line 23"/>
          <p:cNvSpPr>
            <a:spLocks noChangeShapeType="1"/>
          </p:cNvSpPr>
          <p:nvPr/>
        </p:nvSpPr>
        <p:spPr bwMode="auto">
          <a:xfrm>
            <a:off x="6596063" y="2654300"/>
            <a:ext cx="990600" cy="533400"/>
          </a:xfrm>
          <a:prstGeom prst="line">
            <a:avLst/>
          </a:prstGeom>
          <a:noFill/>
          <a:ln w="22225">
            <a:solidFill>
              <a:schemeClr val="tx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258" name="Line 24"/>
          <p:cNvSpPr>
            <a:spLocks noChangeShapeType="1"/>
          </p:cNvSpPr>
          <p:nvPr/>
        </p:nvSpPr>
        <p:spPr bwMode="auto">
          <a:xfrm>
            <a:off x="8145463" y="3584575"/>
            <a:ext cx="495300" cy="404813"/>
          </a:xfrm>
          <a:prstGeom prst="line">
            <a:avLst/>
          </a:prstGeom>
          <a:noFill/>
          <a:ln w="22225">
            <a:solidFill>
              <a:schemeClr val="tx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259" name="Text Box 26"/>
          <p:cNvSpPr txBox="1">
            <a:spLocks noChangeArrowheads="1"/>
          </p:cNvSpPr>
          <p:nvPr/>
        </p:nvSpPr>
        <p:spPr bwMode="auto">
          <a:xfrm>
            <a:off x="8102600" y="4043363"/>
            <a:ext cx="10414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spcBef>
                <a:spcPct val="50000"/>
              </a:spcBef>
            </a:pPr>
            <a:r>
              <a:rPr lang="en-US" sz="1800" b="1">
                <a:solidFill>
                  <a:srgbClr val="182B6E"/>
                </a:solidFill>
                <a:latin typeface="Helvetica" charset="0"/>
              </a:rPr>
              <a:t> DEATH</a:t>
            </a:r>
          </a:p>
        </p:txBody>
      </p:sp>
      <p:sp>
        <p:nvSpPr>
          <p:cNvPr id="10260" name="Line 28"/>
          <p:cNvSpPr>
            <a:spLocks noChangeShapeType="1"/>
          </p:cNvSpPr>
          <p:nvPr/>
        </p:nvSpPr>
        <p:spPr bwMode="auto">
          <a:xfrm flipH="1">
            <a:off x="4114800" y="4505325"/>
            <a:ext cx="741363" cy="1593850"/>
          </a:xfrm>
          <a:prstGeom prst="line">
            <a:avLst/>
          </a:prstGeom>
          <a:noFill/>
          <a:ln w="22225">
            <a:solidFill>
              <a:schemeClr val="tx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261" name="Line 29"/>
          <p:cNvSpPr>
            <a:spLocks noChangeShapeType="1"/>
          </p:cNvSpPr>
          <p:nvPr/>
        </p:nvSpPr>
        <p:spPr bwMode="auto">
          <a:xfrm flipV="1">
            <a:off x="5249863" y="2654300"/>
            <a:ext cx="804862" cy="1317625"/>
          </a:xfrm>
          <a:prstGeom prst="line">
            <a:avLst/>
          </a:prstGeom>
          <a:noFill/>
          <a:ln w="22225">
            <a:solidFill>
              <a:schemeClr val="tx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262" name="Line 31"/>
          <p:cNvSpPr>
            <a:spLocks noChangeShapeType="1"/>
          </p:cNvSpPr>
          <p:nvPr/>
        </p:nvSpPr>
        <p:spPr bwMode="auto">
          <a:xfrm flipV="1">
            <a:off x="4114800" y="6043613"/>
            <a:ext cx="741363" cy="0"/>
          </a:xfrm>
          <a:prstGeom prst="line">
            <a:avLst/>
          </a:prstGeom>
          <a:noFill/>
          <a:ln w="22225">
            <a:solidFill>
              <a:schemeClr val="tx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cxnSp>
        <p:nvCxnSpPr>
          <p:cNvPr id="84" name="Straight Arrow Connector 83"/>
          <p:cNvCxnSpPr/>
          <p:nvPr/>
        </p:nvCxnSpPr>
        <p:spPr>
          <a:xfrm flipV="1">
            <a:off x="3327400" y="3175000"/>
            <a:ext cx="452438" cy="26511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264" name="TextBox 26"/>
          <p:cNvSpPr txBox="1">
            <a:spLocks noChangeArrowheads="1"/>
          </p:cNvSpPr>
          <p:nvPr/>
        </p:nvSpPr>
        <p:spPr bwMode="auto">
          <a:xfrm>
            <a:off x="3425825" y="2879725"/>
            <a:ext cx="1325563" cy="33813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1">
                <a:solidFill>
                  <a:srgbClr val="182B6E"/>
                </a:solidFill>
              </a:rPr>
              <a:t>IR Phenotype</a:t>
            </a:r>
          </a:p>
        </p:txBody>
      </p:sp>
      <p:cxnSp>
        <p:nvCxnSpPr>
          <p:cNvPr id="89" name="Straight Arrow Connector 88"/>
          <p:cNvCxnSpPr/>
          <p:nvPr/>
        </p:nvCxnSpPr>
        <p:spPr>
          <a:xfrm flipV="1">
            <a:off x="3678238" y="2598738"/>
            <a:ext cx="242887" cy="28257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endCxn id="10253" idx="1"/>
          </p:cNvCxnSpPr>
          <p:nvPr/>
        </p:nvCxnSpPr>
        <p:spPr>
          <a:xfrm flipV="1">
            <a:off x="3327400" y="4271963"/>
            <a:ext cx="1000125" cy="1582737"/>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38" y="3086100"/>
            <a:ext cx="3279774" cy="3095625"/>
          </a:xfrm>
          <a:prstGeom prst="rect">
            <a:avLst/>
          </a:prstGeom>
        </p:spPr>
      </p:pic>
    </p:spTree>
    <p:extLst>
      <p:ext uri="{BB962C8B-B14F-4D97-AF65-F5344CB8AC3E}">
        <p14:creationId xmlns:p14="http://schemas.microsoft.com/office/powerpoint/2010/main" val="29020707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0" y="6643688"/>
            <a:ext cx="9144000" cy="230832"/>
          </a:xfrm>
          <a:prstGeom prst="rect">
            <a:avLst/>
          </a:prstGeom>
          <a:solidFill>
            <a:srgbClr val="600000"/>
          </a:solidFill>
          <a:ln w="9525">
            <a:noFill/>
            <a:miter lim="800000"/>
            <a:headEnd/>
            <a:tailEnd/>
          </a:ln>
          <a:effectLst/>
        </p:spPr>
        <p:txBody>
          <a:bodyPr>
            <a:spAutoFit/>
          </a:bodyPr>
          <a:lstStyle/>
          <a:p>
            <a:r>
              <a:rPr lang="en-US" sz="900" b="1" dirty="0">
                <a:solidFill>
                  <a:srgbClr val="FFFFFF"/>
                </a:solidFill>
              </a:rPr>
              <a:t>*Environment=Genetic </a:t>
            </a:r>
            <a:r>
              <a:rPr lang="en-US" sz="900" b="1" dirty="0" err="1">
                <a:solidFill>
                  <a:srgbClr val="FFFFFF"/>
                </a:solidFill>
              </a:rPr>
              <a:t>suceptibility</a:t>
            </a:r>
            <a:r>
              <a:rPr lang="en-US" sz="900" b="1" dirty="0">
                <a:solidFill>
                  <a:srgbClr val="FFFFFF"/>
                </a:solidFill>
              </a:rPr>
              <a:t> to </a:t>
            </a:r>
            <a:r>
              <a:rPr lang="en-US" sz="900" b="1" dirty="0" smtClean="0">
                <a:solidFill>
                  <a:srgbClr val="FFFFFF"/>
                </a:solidFill>
              </a:rPr>
              <a:t>  </a:t>
            </a:r>
            <a:r>
              <a:rPr lang="en-US" sz="900" b="1" dirty="0" err="1">
                <a:solidFill>
                  <a:srgbClr val="FFFFFF"/>
                </a:solidFill>
              </a:rPr>
              <a:t>eg</a:t>
            </a:r>
            <a:r>
              <a:rPr lang="en-US" sz="900" b="1" dirty="0">
                <a:solidFill>
                  <a:srgbClr val="FFFFFF"/>
                </a:solidFill>
              </a:rPr>
              <a:t>: viruses, endocrine disruptors, food AGEs, Gut </a:t>
            </a:r>
            <a:r>
              <a:rPr lang="en-US" sz="900" b="1" dirty="0" smtClean="0">
                <a:solidFill>
                  <a:srgbClr val="FFFFFF"/>
                </a:solidFill>
              </a:rPr>
              <a:t>Biome; **</a:t>
            </a:r>
            <a:r>
              <a:rPr lang="en-US" sz="900" b="1" dirty="0">
                <a:solidFill>
                  <a:srgbClr val="FFFFFF"/>
                </a:solidFill>
              </a:rPr>
              <a:t>Insulin Resistance= Centrally Induced, Peripheral, Stress Hormones, Gut Biome</a:t>
            </a:r>
          </a:p>
        </p:txBody>
      </p:sp>
      <p:sp>
        <p:nvSpPr>
          <p:cNvPr id="10" name="Text Box 6"/>
          <p:cNvSpPr txBox="1">
            <a:spLocks noChangeArrowheads="1"/>
          </p:cNvSpPr>
          <p:nvPr/>
        </p:nvSpPr>
        <p:spPr bwMode="auto">
          <a:xfrm>
            <a:off x="0" y="0"/>
            <a:ext cx="9144000" cy="214312"/>
          </a:xfrm>
          <a:prstGeom prst="rect">
            <a:avLst/>
          </a:prstGeom>
          <a:solidFill>
            <a:srgbClr val="600000"/>
          </a:solidFill>
          <a:ln w="9525">
            <a:noFill/>
            <a:miter lim="800000"/>
            <a:headEnd/>
            <a:tailEnd/>
          </a:ln>
          <a:effectLst/>
        </p:spPr>
        <p:txBody>
          <a:bodyPr>
            <a:spAutoFit/>
          </a:bodyPr>
          <a:lstStyle/>
          <a:p>
            <a:pPr eaLnBrk="1" hangingPunct="1">
              <a:spcBef>
                <a:spcPct val="50000"/>
              </a:spcBef>
            </a:pPr>
            <a:endParaRPr lang="en-US" sz="800" dirty="0">
              <a:latin typeface="Arial" pitchFamily="34" charset="0"/>
              <a:ea typeface="MS PGothic" pitchFamily="34" charset="-128"/>
            </a:endParaRPr>
          </a:p>
        </p:txBody>
      </p:sp>
      <p:sp>
        <p:nvSpPr>
          <p:cNvPr id="9" name="Content Placeholder 2"/>
          <p:cNvSpPr>
            <a:spLocks noGrp="1"/>
          </p:cNvSpPr>
          <p:nvPr>
            <p:ph idx="1"/>
          </p:nvPr>
        </p:nvSpPr>
        <p:spPr>
          <a:xfrm>
            <a:off x="279400" y="1348625"/>
            <a:ext cx="8407400" cy="5256963"/>
          </a:xfrm>
        </p:spPr>
        <p:txBody>
          <a:bodyPr>
            <a:noAutofit/>
          </a:bodyPr>
          <a:lstStyle/>
          <a:p>
            <a:pPr marL="0" indent="0">
              <a:buNone/>
            </a:pPr>
            <a:r>
              <a:rPr lang="en-US" sz="900" dirty="0"/>
              <a:t>*Environment=Genetic susceptibility to </a:t>
            </a:r>
          </a:p>
          <a:p>
            <a:pPr marL="0" indent="0">
              <a:buNone/>
            </a:pPr>
            <a:r>
              <a:rPr lang="en-US" sz="900" dirty="0"/>
              <a:t>      </a:t>
            </a:r>
            <a:r>
              <a:rPr lang="en-US" sz="900" dirty="0" err="1"/>
              <a:t>eg</a:t>
            </a:r>
            <a:r>
              <a:rPr lang="en-US" sz="900" dirty="0"/>
              <a:t>: poor </a:t>
            </a:r>
            <a:r>
              <a:rPr lang="en-US" sz="900" dirty="0" err="1"/>
              <a:t>diet,lack</a:t>
            </a:r>
            <a:r>
              <a:rPr lang="en-US" sz="900" dirty="0"/>
              <a:t> of exercise, sleep disorders,, food AGEs, Gut Biome</a:t>
            </a:r>
          </a:p>
          <a:p>
            <a:pPr marL="0" indent="0">
              <a:buNone/>
            </a:pPr>
            <a:r>
              <a:rPr lang="en-US" sz="900" dirty="0"/>
              <a:t>**Insulin Resistance= Centrally Induced, Peripheral, Stress Hormones, Gut Biome</a:t>
            </a:r>
          </a:p>
          <a:p>
            <a:pPr marL="0" indent="0">
              <a:buNone/>
            </a:pPr>
            <a:endParaRPr lang="en-US" sz="2200" b="1" dirty="0"/>
          </a:p>
        </p:txBody>
      </p:sp>
      <p:sp>
        <p:nvSpPr>
          <p:cNvPr id="12" name="Title 1"/>
          <p:cNvSpPr>
            <a:spLocks noGrp="1"/>
          </p:cNvSpPr>
          <p:nvPr>
            <p:ph type="title"/>
          </p:nvPr>
        </p:nvSpPr>
        <p:spPr>
          <a:xfrm>
            <a:off x="0" y="274638"/>
            <a:ext cx="8915400" cy="1143000"/>
          </a:xfrm>
        </p:spPr>
        <p:txBody>
          <a:bodyPr>
            <a:noAutofit/>
          </a:bodyPr>
          <a:lstStyle/>
          <a:p>
            <a:pPr algn="r"/>
            <a:r>
              <a:rPr lang="en-US" sz="2800" b="1" dirty="0" smtClean="0">
                <a:effectLst>
                  <a:outerShdw blurRad="50800" dist="38100" dir="2700000">
                    <a:srgbClr val="000000">
                      <a:alpha val="43000"/>
                    </a:srgbClr>
                  </a:outerShdw>
                </a:effectLst>
              </a:rPr>
              <a:t/>
            </a:r>
            <a:br>
              <a:rPr lang="en-US" sz="2800" b="1" dirty="0" smtClean="0">
                <a:effectLst>
                  <a:outerShdw blurRad="50800" dist="38100" dir="2700000">
                    <a:srgbClr val="000000">
                      <a:alpha val="43000"/>
                    </a:srgbClr>
                  </a:outerShdw>
                </a:effectLst>
              </a:rPr>
            </a:br>
            <a:r>
              <a:rPr lang="en-US" sz="2800" b="1" dirty="0" smtClean="0">
                <a:effectLst>
                  <a:outerShdw blurRad="50800" dist="38100" dir="2700000">
                    <a:srgbClr val="000000">
                      <a:alpha val="43000"/>
                    </a:srgbClr>
                  </a:outerShdw>
                </a:effectLst>
              </a:rPr>
              <a:t>Most </a:t>
            </a:r>
            <a:r>
              <a:rPr lang="en-US" sz="2800" b="1" dirty="0">
                <a:effectLst>
                  <a:outerShdw blurRad="50800" dist="38100" dir="2700000">
                    <a:srgbClr val="000000">
                      <a:alpha val="43000"/>
                    </a:srgbClr>
                  </a:outerShdw>
                </a:effectLst>
              </a:rPr>
              <a:t>Mechanisms of B-Cell Damage (Hyperglycemia) Overlap with </a:t>
            </a:r>
            <a:r>
              <a:rPr lang="en-US" sz="2800" b="1" dirty="0" smtClean="0">
                <a:effectLst>
                  <a:outerShdw blurRad="50800" dist="38100" dir="2700000">
                    <a:srgbClr val="000000">
                      <a:alpha val="43000"/>
                    </a:srgbClr>
                  </a:outerShdw>
                </a:effectLst>
              </a:rPr>
              <a:t>Causes </a:t>
            </a:r>
            <a:r>
              <a:rPr lang="en-US" sz="2800" b="1" dirty="0">
                <a:effectLst>
                  <a:outerShdw blurRad="50800" dist="38100" dir="2700000">
                    <a:srgbClr val="000000">
                      <a:alpha val="43000"/>
                    </a:srgbClr>
                  </a:outerShdw>
                </a:effectLst>
              </a:rPr>
              <a:t>of Vascular Disease : </a:t>
            </a:r>
            <a:r>
              <a:rPr lang="en-US" sz="2800" b="1" dirty="0" smtClean="0">
                <a:effectLst>
                  <a:outerShdw blurRad="50800" dist="38100" dir="2700000">
                    <a:srgbClr val="000000">
                      <a:alpha val="43000"/>
                    </a:srgbClr>
                  </a:outerShdw>
                </a:effectLst>
              </a:rPr>
              <a:t/>
            </a:r>
            <a:br>
              <a:rPr lang="en-US" sz="2800" b="1" dirty="0" smtClean="0">
                <a:effectLst>
                  <a:outerShdw blurRad="50800" dist="38100" dir="2700000">
                    <a:srgbClr val="000000">
                      <a:alpha val="43000"/>
                    </a:srgbClr>
                  </a:outerShdw>
                </a:effectLst>
              </a:rPr>
            </a:br>
            <a:r>
              <a:rPr lang="en-US" sz="2800" b="1" dirty="0" smtClean="0">
                <a:effectLst>
                  <a:outerShdw blurRad="50800" dist="38100" dir="2700000">
                    <a:srgbClr val="000000">
                      <a:alpha val="43000"/>
                    </a:srgbClr>
                  </a:outerShdw>
                </a:effectLst>
              </a:rPr>
              <a:t>Provides </a:t>
            </a:r>
            <a:r>
              <a:rPr lang="en-US" sz="2800" b="1" dirty="0">
                <a:effectLst>
                  <a:outerShdw blurRad="50800" dist="38100" dir="2700000">
                    <a:srgbClr val="000000">
                      <a:alpha val="43000"/>
                    </a:srgbClr>
                  </a:outerShdw>
                </a:effectLst>
              </a:rPr>
              <a:t>Logic for treatment Regimes</a:t>
            </a:r>
            <a:br>
              <a:rPr lang="en-US" sz="2800" b="1" dirty="0">
                <a:effectLst>
                  <a:outerShdw blurRad="50800" dist="38100" dir="2700000">
                    <a:srgbClr val="000000">
                      <a:alpha val="43000"/>
                    </a:srgbClr>
                  </a:outerShdw>
                </a:effectLst>
              </a:rPr>
            </a:br>
            <a:endParaRPr lang="en-US" sz="2800" dirty="0"/>
          </a:p>
        </p:txBody>
      </p:sp>
      <p:pic>
        <p:nvPicPr>
          <p:cNvPr id="8" name="Picture 7" descr="Screenshot 2016-04-15 14.42.0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815212" y="1868732"/>
            <a:ext cx="4615850" cy="2611897"/>
          </a:xfrm>
          <a:prstGeom prst="rect">
            <a:avLst/>
          </a:prstGeom>
        </p:spPr>
      </p:pic>
      <p:pic>
        <p:nvPicPr>
          <p:cNvPr id="11" name="Picture 10" descr="Screenshot 2016-04-15 14.42.0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851" y="3942827"/>
            <a:ext cx="4615850" cy="2700861"/>
          </a:xfrm>
          <a:prstGeom prst="rect">
            <a:avLst/>
          </a:prstGeom>
        </p:spPr>
      </p:pic>
      <p:sp>
        <p:nvSpPr>
          <p:cNvPr id="3" name="Rectangle 2"/>
          <p:cNvSpPr/>
          <p:nvPr/>
        </p:nvSpPr>
        <p:spPr>
          <a:xfrm>
            <a:off x="3624943" y="1925381"/>
            <a:ext cx="1600200" cy="8831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t>MacroVascular</a:t>
            </a:r>
            <a:endParaRPr lang="en-US" dirty="0" smtClean="0"/>
          </a:p>
          <a:p>
            <a:pPr algn="ctr"/>
            <a:r>
              <a:rPr lang="en-US" dirty="0" smtClean="0"/>
              <a:t>Damage</a:t>
            </a:r>
            <a:endParaRPr lang="en-US" dirty="0"/>
          </a:p>
        </p:txBody>
      </p:sp>
      <p:sp>
        <p:nvSpPr>
          <p:cNvPr id="4" name="Rectangle 3"/>
          <p:cNvSpPr/>
          <p:nvPr/>
        </p:nvSpPr>
        <p:spPr>
          <a:xfrm>
            <a:off x="2699657" y="2808514"/>
            <a:ext cx="1240972" cy="6640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Inflammation</a:t>
            </a:r>
          </a:p>
          <a:p>
            <a:pPr algn="ctr"/>
            <a:r>
              <a:rPr lang="en-US" sz="1400" dirty="0" smtClean="0"/>
              <a:t>Immune Reg.</a:t>
            </a:r>
            <a:endParaRPr lang="en-US" sz="1400" dirty="0"/>
          </a:p>
        </p:txBody>
      </p:sp>
      <p:sp>
        <p:nvSpPr>
          <p:cNvPr id="5" name="Rectangle 4"/>
          <p:cNvSpPr/>
          <p:nvPr/>
        </p:nvSpPr>
        <p:spPr>
          <a:xfrm>
            <a:off x="3766456" y="3942827"/>
            <a:ext cx="3015343" cy="59445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t>Insulin Resistance</a:t>
            </a:r>
            <a:r>
              <a:rPr lang="en-US" sz="1200" dirty="0"/>
              <a:t>-Part of</a:t>
            </a:r>
          </a:p>
          <a:p>
            <a:r>
              <a:rPr lang="en-US" sz="1200" dirty="0"/>
              <a:t> </a:t>
            </a:r>
            <a:r>
              <a:rPr lang="en-US" sz="1200" dirty="0" err="1"/>
              <a:t>Cardiometabolic</a:t>
            </a:r>
            <a:r>
              <a:rPr lang="en-US" sz="1200" dirty="0"/>
              <a:t> Syn.                   with BP, Lipid</a:t>
            </a:r>
          </a:p>
        </p:txBody>
      </p:sp>
      <p:sp>
        <p:nvSpPr>
          <p:cNvPr id="13" name="Rectangle 12"/>
          <p:cNvSpPr/>
          <p:nvPr/>
        </p:nvSpPr>
        <p:spPr>
          <a:xfrm>
            <a:off x="2481943" y="3581400"/>
            <a:ext cx="1055914" cy="2503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Environment</a:t>
            </a:r>
            <a:endParaRPr lang="en-US" sz="1200" dirty="0"/>
          </a:p>
        </p:txBody>
      </p:sp>
      <p:sp>
        <p:nvSpPr>
          <p:cNvPr id="14" name="Rectangle 13"/>
          <p:cNvSpPr/>
          <p:nvPr/>
        </p:nvSpPr>
        <p:spPr>
          <a:xfrm>
            <a:off x="800851" y="1887281"/>
            <a:ext cx="2824092" cy="219105"/>
          </a:xfrm>
          <a:prstGeom prst="rect">
            <a:avLst/>
          </a:prstGeom>
          <a:gradFill>
            <a:gsLst>
              <a:gs pos="0">
                <a:schemeClr val="bg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7130143" y="3581400"/>
            <a:ext cx="1785257" cy="12192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Brownlee’s Unified</a:t>
            </a:r>
          </a:p>
          <a:p>
            <a:r>
              <a:rPr lang="en-US" dirty="0"/>
              <a:t> Theory of </a:t>
            </a:r>
          </a:p>
          <a:p>
            <a:r>
              <a:rPr lang="en-US" dirty="0"/>
              <a:t>Complications</a:t>
            </a:r>
          </a:p>
        </p:txBody>
      </p:sp>
      <p:sp>
        <p:nvSpPr>
          <p:cNvPr id="16" name="Rectangle 15"/>
          <p:cNvSpPr/>
          <p:nvPr/>
        </p:nvSpPr>
        <p:spPr>
          <a:xfrm>
            <a:off x="6183086" y="5671457"/>
            <a:ext cx="1839685" cy="7402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err="1"/>
              <a:t>MicroVascular</a:t>
            </a:r>
            <a:r>
              <a:rPr lang="en-US" dirty="0"/>
              <a:t> </a:t>
            </a:r>
          </a:p>
          <a:p>
            <a:r>
              <a:rPr lang="en-US" dirty="0"/>
              <a:t>Damage</a:t>
            </a:r>
          </a:p>
        </p:txBody>
      </p:sp>
      <p:cxnSp>
        <p:nvCxnSpPr>
          <p:cNvPr id="18" name="Straight Arrow Connector 17"/>
          <p:cNvCxnSpPr>
            <a:endCxn id="3" idx="3"/>
          </p:cNvCxnSpPr>
          <p:nvPr/>
        </p:nvCxnSpPr>
        <p:spPr>
          <a:xfrm flipH="1" flipV="1">
            <a:off x="5225143" y="2366948"/>
            <a:ext cx="2492828" cy="121445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flipV="1">
            <a:off x="5274127" y="2656114"/>
            <a:ext cx="1197430" cy="158393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H="1" flipV="1">
            <a:off x="5127171" y="2808514"/>
            <a:ext cx="1055915" cy="151311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5274127" y="4800600"/>
            <a:ext cx="1856016" cy="124097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7271657" y="4800600"/>
            <a:ext cx="609600" cy="870857"/>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707571" y="2974174"/>
            <a:ext cx="772886" cy="3350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Polygenic</a:t>
            </a:r>
          </a:p>
          <a:p>
            <a:pPr algn="ctr"/>
            <a:r>
              <a:rPr lang="en-US" sz="1000" dirty="0" smtClean="0"/>
              <a:t>monogenic</a:t>
            </a:r>
            <a:endParaRPr lang="en-US" sz="1000" dirty="0"/>
          </a:p>
        </p:txBody>
      </p:sp>
      <p:sp>
        <p:nvSpPr>
          <p:cNvPr id="28" name="TextBox 27"/>
          <p:cNvSpPr txBox="1"/>
          <p:nvPr/>
        </p:nvSpPr>
        <p:spPr>
          <a:xfrm>
            <a:off x="1664936" y="3248873"/>
            <a:ext cx="833498" cy="276999"/>
          </a:xfrm>
          <a:prstGeom prst="rect">
            <a:avLst/>
          </a:prstGeom>
          <a:solidFill>
            <a:schemeClr val="bg2"/>
          </a:solidFill>
        </p:spPr>
        <p:txBody>
          <a:bodyPr wrap="none" rtlCol="0">
            <a:spAutoFit/>
          </a:bodyPr>
          <a:lstStyle/>
          <a:p>
            <a:r>
              <a:rPr lang="en-US" sz="1200" dirty="0" smtClean="0"/>
              <a:t>epigenetic</a:t>
            </a:r>
            <a:endParaRPr lang="en-US" sz="1200" dirty="0"/>
          </a:p>
        </p:txBody>
      </p:sp>
    </p:spTree>
    <p:extLst>
      <p:ext uri="{BB962C8B-B14F-4D97-AF65-F5344CB8AC3E}">
        <p14:creationId xmlns:p14="http://schemas.microsoft.com/office/powerpoint/2010/main" val="11968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1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10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1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2"/>
          <p:cNvSpPr txBox="1">
            <a:spLocks noGrp="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charset="0"/>
                <a:ea typeface="ＭＳ Ｐゴシック" charset="0"/>
                <a:cs typeface="ＭＳ Ｐゴシック" charset="0"/>
              </a:defRPr>
            </a:lvl1pPr>
            <a:lvl2pPr>
              <a:defRPr sz="2000">
                <a:solidFill>
                  <a:schemeClr val="tx1"/>
                </a:solidFill>
                <a:latin typeface="Helvetica" charset="0"/>
                <a:ea typeface="ＭＳ Ｐゴシック" charset="0"/>
              </a:defRPr>
            </a:lvl2pPr>
            <a:lvl3pPr>
              <a:defRPr sz="2000">
                <a:solidFill>
                  <a:schemeClr val="tx1"/>
                </a:solidFill>
                <a:latin typeface="Helvetica" charset="0"/>
                <a:ea typeface="ＭＳ Ｐゴシック" charset="0"/>
              </a:defRPr>
            </a:lvl3pPr>
            <a:lvl4pPr>
              <a:defRPr sz="2000">
                <a:solidFill>
                  <a:schemeClr val="tx1"/>
                </a:solidFill>
                <a:latin typeface="Helvetica" charset="0"/>
                <a:ea typeface="ＭＳ Ｐゴシック" charset="0"/>
              </a:defRPr>
            </a:lvl4pPr>
            <a:lvl5pPr>
              <a:defRPr sz="2000">
                <a:solidFill>
                  <a:schemeClr val="tx1"/>
                </a:solidFill>
                <a:latin typeface="Helvetica" charset="0"/>
                <a:ea typeface="ＭＳ Ｐゴシック" charset="0"/>
              </a:defRPr>
            </a:lvl5pPr>
            <a:lvl6pPr eaLnBrk="0" hangingPunct="0">
              <a:buFont typeface="Symbol" charset="0"/>
              <a:defRPr sz="2000">
                <a:solidFill>
                  <a:schemeClr val="tx1"/>
                </a:solidFill>
                <a:latin typeface="Helvetica" charset="0"/>
                <a:ea typeface="ＭＳ Ｐゴシック" charset="0"/>
              </a:defRPr>
            </a:lvl6pPr>
            <a:lvl7pPr eaLnBrk="0" hangingPunct="0">
              <a:buFont typeface="Symbol" charset="0"/>
              <a:defRPr sz="2000">
                <a:solidFill>
                  <a:schemeClr val="tx1"/>
                </a:solidFill>
                <a:latin typeface="Helvetica" charset="0"/>
                <a:ea typeface="ＭＳ Ｐゴシック" charset="0"/>
              </a:defRPr>
            </a:lvl7pPr>
            <a:lvl8pPr eaLnBrk="0" hangingPunct="0">
              <a:buFont typeface="Symbol" charset="0"/>
              <a:defRPr sz="2000">
                <a:solidFill>
                  <a:schemeClr val="tx1"/>
                </a:solidFill>
                <a:latin typeface="Helvetica" charset="0"/>
                <a:ea typeface="ＭＳ Ｐゴシック" charset="0"/>
              </a:defRPr>
            </a:lvl8pPr>
            <a:lvl9pPr eaLnBrk="0" hangingPunct="0">
              <a:buFont typeface="Symbol" charset="0"/>
              <a:defRPr sz="2000">
                <a:solidFill>
                  <a:schemeClr val="tx1"/>
                </a:solidFill>
                <a:latin typeface="Helvetica" charset="0"/>
                <a:ea typeface="ＭＳ Ｐゴシック" charset="0"/>
              </a:defRPr>
            </a:lvl9pPr>
          </a:lstStyle>
          <a:p>
            <a:pPr algn="ctr" eaLnBrk="1" hangingPunct="1"/>
            <a:fld id="{4E1B115B-12C1-8A4C-934C-7B66195EF559}" type="slidenum">
              <a:rPr lang="en-US" sz="1400">
                <a:latin typeface="Times New Roman" charset="0"/>
              </a:rPr>
              <a:pPr algn="ctr" eaLnBrk="1" hangingPunct="1"/>
              <a:t>3</a:t>
            </a:fld>
            <a:endParaRPr lang="en-US" sz="1400">
              <a:latin typeface="Times New Roman" charset="0"/>
            </a:endParaRPr>
          </a:p>
        </p:txBody>
      </p:sp>
      <p:sp>
        <p:nvSpPr>
          <p:cNvPr id="122882" name="Text Box 2"/>
          <p:cNvSpPr txBox="1">
            <a:spLocks noChangeArrowheads="1"/>
          </p:cNvSpPr>
          <p:nvPr/>
        </p:nvSpPr>
        <p:spPr bwMode="auto">
          <a:xfrm>
            <a:off x="517879" y="1630364"/>
            <a:ext cx="7677855" cy="344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700" b="1" dirty="0">
                <a:solidFill>
                  <a:srgbClr val="FFFF00"/>
                </a:solidFill>
                <a:latin typeface="Arial" charset="0"/>
              </a:rPr>
              <a:t>Hyperglycemia</a:t>
            </a:r>
          </a:p>
        </p:txBody>
      </p:sp>
      <p:sp>
        <p:nvSpPr>
          <p:cNvPr id="122883" name="Text Box 3"/>
          <p:cNvSpPr txBox="1">
            <a:spLocks noChangeArrowheads="1"/>
          </p:cNvSpPr>
          <p:nvPr/>
        </p:nvSpPr>
        <p:spPr bwMode="auto">
          <a:xfrm>
            <a:off x="625123" y="2187576"/>
            <a:ext cx="1639711" cy="608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700" b="1">
                <a:solidFill>
                  <a:srgbClr val="FFFF00"/>
                </a:solidFill>
                <a:latin typeface="Arial" charset="0"/>
              </a:rPr>
              <a:t>Spike  (+variability)</a:t>
            </a:r>
          </a:p>
        </p:txBody>
      </p:sp>
      <p:sp>
        <p:nvSpPr>
          <p:cNvPr id="122884" name="Text Box 4"/>
          <p:cNvSpPr txBox="1">
            <a:spLocks noChangeArrowheads="1"/>
          </p:cNvSpPr>
          <p:nvPr/>
        </p:nvSpPr>
        <p:spPr bwMode="auto">
          <a:xfrm>
            <a:off x="732368" y="2686050"/>
            <a:ext cx="1639711" cy="344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r">
              <a:spcBef>
                <a:spcPct val="50000"/>
              </a:spcBef>
            </a:pPr>
            <a:r>
              <a:rPr lang="en-US" sz="1700" b="1">
                <a:solidFill>
                  <a:schemeClr val="bg1"/>
                </a:solidFill>
                <a:latin typeface="Arial" charset="0"/>
              </a:rPr>
              <a:t>PPG</a:t>
            </a:r>
          </a:p>
        </p:txBody>
      </p:sp>
      <p:sp>
        <p:nvSpPr>
          <p:cNvPr id="122885" name="Text Box 5"/>
          <p:cNvSpPr txBox="1">
            <a:spLocks noChangeArrowheads="1"/>
          </p:cNvSpPr>
          <p:nvPr/>
        </p:nvSpPr>
        <p:spPr bwMode="auto">
          <a:xfrm>
            <a:off x="6540501" y="2319339"/>
            <a:ext cx="1639711" cy="344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700" b="1">
                <a:solidFill>
                  <a:srgbClr val="FFFF00"/>
                </a:solidFill>
                <a:latin typeface="Arial" charset="0"/>
              </a:rPr>
              <a:t>Continuous</a:t>
            </a:r>
          </a:p>
        </p:txBody>
      </p:sp>
      <p:sp>
        <p:nvSpPr>
          <p:cNvPr id="122886" name="Text Box 6"/>
          <p:cNvSpPr txBox="1">
            <a:spLocks noChangeArrowheads="1"/>
          </p:cNvSpPr>
          <p:nvPr/>
        </p:nvSpPr>
        <p:spPr bwMode="auto">
          <a:xfrm>
            <a:off x="7181145" y="2686050"/>
            <a:ext cx="1641122" cy="344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700" b="1">
                <a:solidFill>
                  <a:srgbClr val="FFFFFF"/>
                </a:solidFill>
                <a:latin typeface="Arial" charset="0"/>
              </a:rPr>
              <a:t>A1C</a:t>
            </a:r>
          </a:p>
        </p:txBody>
      </p:sp>
      <p:sp>
        <p:nvSpPr>
          <p:cNvPr id="122887" name="Text Box 7"/>
          <p:cNvSpPr txBox="1">
            <a:spLocks noChangeArrowheads="1"/>
          </p:cNvSpPr>
          <p:nvPr/>
        </p:nvSpPr>
        <p:spPr bwMode="auto">
          <a:xfrm>
            <a:off x="608190" y="3208339"/>
            <a:ext cx="1638300" cy="344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700" b="1">
                <a:solidFill>
                  <a:srgbClr val="FFFFFF"/>
                </a:solidFill>
                <a:latin typeface="Arial" charset="0"/>
              </a:rPr>
              <a:t>Acute toxicity</a:t>
            </a:r>
          </a:p>
        </p:txBody>
      </p:sp>
      <p:sp>
        <p:nvSpPr>
          <p:cNvPr id="122888" name="Text Box 8"/>
          <p:cNvSpPr txBox="1">
            <a:spLocks noChangeArrowheads="1"/>
          </p:cNvSpPr>
          <p:nvPr/>
        </p:nvSpPr>
        <p:spPr bwMode="auto">
          <a:xfrm>
            <a:off x="6523568" y="3016650"/>
            <a:ext cx="1639711" cy="6088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700" b="1">
                <a:solidFill>
                  <a:srgbClr val="FFFFFF"/>
                </a:solidFill>
                <a:latin typeface="Arial" charset="0"/>
              </a:rPr>
              <a:t>Chronic toxicity</a:t>
            </a:r>
          </a:p>
        </p:txBody>
      </p:sp>
      <p:sp>
        <p:nvSpPr>
          <p:cNvPr id="122889" name="Text Box 9"/>
          <p:cNvSpPr txBox="1">
            <a:spLocks noChangeArrowheads="1"/>
          </p:cNvSpPr>
          <p:nvPr/>
        </p:nvSpPr>
        <p:spPr bwMode="auto">
          <a:xfrm>
            <a:off x="3402189" y="3670300"/>
            <a:ext cx="2098322" cy="344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700" b="1">
                <a:solidFill>
                  <a:srgbClr val="FFFFFF"/>
                </a:solidFill>
                <a:latin typeface="Arial" charset="0"/>
              </a:rPr>
              <a:t>Tissue lesion</a:t>
            </a:r>
          </a:p>
        </p:txBody>
      </p:sp>
      <p:sp>
        <p:nvSpPr>
          <p:cNvPr id="122890" name="Text Box 10"/>
          <p:cNvSpPr txBox="1">
            <a:spLocks noChangeArrowheads="1"/>
          </p:cNvSpPr>
          <p:nvPr/>
        </p:nvSpPr>
        <p:spPr bwMode="auto">
          <a:xfrm>
            <a:off x="619479" y="4002089"/>
            <a:ext cx="7677855" cy="344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700" b="1">
                <a:solidFill>
                  <a:srgbClr val="FFFF00"/>
                </a:solidFill>
                <a:latin typeface="Arial" charset="0"/>
              </a:rPr>
              <a:t>Diabetic complications</a:t>
            </a:r>
          </a:p>
        </p:txBody>
      </p:sp>
      <p:sp>
        <p:nvSpPr>
          <p:cNvPr id="122891" name="Text Box 11"/>
          <p:cNvSpPr txBox="1">
            <a:spLocks noChangeArrowheads="1"/>
          </p:cNvSpPr>
          <p:nvPr/>
        </p:nvSpPr>
        <p:spPr bwMode="auto">
          <a:xfrm>
            <a:off x="1172634" y="4673600"/>
            <a:ext cx="1641122" cy="344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700" b="1">
                <a:solidFill>
                  <a:srgbClr val="FFFF00"/>
                </a:solidFill>
                <a:latin typeface="Arial" charset="0"/>
              </a:rPr>
              <a:t>Microvascular</a:t>
            </a:r>
          </a:p>
        </p:txBody>
      </p:sp>
      <p:sp>
        <p:nvSpPr>
          <p:cNvPr id="122892" name="Text Box 12"/>
          <p:cNvSpPr txBox="1">
            <a:spLocks noChangeArrowheads="1"/>
          </p:cNvSpPr>
          <p:nvPr/>
        </p:nvSpPr>
        <p:spPr bwMode="auto">
          <a:xfrm>
            <a:off x="6523567" y="4708525"/>
            <a:ext cx="1816100" cy="344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700" b="1">
                <a:solidFill>
                  <a:srgbClr val="FFFF00"/>
                </a:solidFill>
                <a:latin typeface="Arial" charset="0"/>
              </a:rPr>
              <a:t>Macrovascular</a:t>
            </a:r>
          </a:p>
        </p:txBody>
      </p:sp>
      <p:sp>
        <p:nvSpPr>
          <p:cNvPr id="122893" name="Text Box 13"/>
          <p:cNvSpPr txBox="1">
            <a:spLocks noChangeArrowheads="1"/>
          </p:cNvSpPr>
          <p:nvPr/>
        </p:nvSpPr>
        <p:spPr bwMode="auto">
          <a:xfrm>
            <a:off x="143934" y="5510214"/>
            <a:ext cx="1337733" cy="31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r">
              <a:spcBef>
                <a:spcPct val="50000"/>
              </a:spcBef>
            </a:pPr>
            <a:r>
              <a:rPr lang="en-US" sz="1500" b="1">
                <a:solidFill>
                  <a:srgbClr val="FFFFFF"/>
                </a:solidFill>
                <a:latin typeface="Arial" charset="0"/>
              </a:rPr>
              <a:t>Retinopathy</a:t>
            </a:r>
            <a:r>
              <a:rPr lang="en-US" sz="1500" b="1">
                <a:solidFill>
                  <a:schemeClr val="bg1"/>
                </a:solidFill>
                <a:latin typeface="Arial" charset="0"/>
              </a:rPr>
              <a:t> </a:t>
            </a:r>
            <a:endParaRPr lang="en-US" sz="1500" b="1">
              <a:latin typeface="Arial" charset="0"/>
            </a:endParaRPr>
          </a:p>
        </p:txBody>
      </p:sp>
      <p:sp>
        <p:nvSpPr>
          <p:cNvPr id="122894" name="Text Box 14"/>
          <p:cNvSpPr txBox="1">
            <a:spLocks noChangeArrowheads="1"/>
          </p:cNvSpPr>
          <p:nvPr/>
        </p:nvSpPr>
        <p:spPr bwMode="auto">
          <a:xfrm>
            <a:off x="1083734" y="5486401"/>
            <a:ext cx="1680634" cy="31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r">
              <a:spcBef>
                <a:spcPct val="50000"/>
              </a:spcBef>
            </a:pPr>
            <a:r>
              <a:rPr lang="en-US" sz="1500" b="1">
                <a:solidFill>
                  <a:srgbClr val="FFFFFF"/>
                </a:solidFill>
                <a:latin typeface="Arial" charset="0"/>
              </a:rPr>
              <a:t>Nephropathy</a:t>
            </a:r>
          </a:p>
        </p:txBody>
      </p:sp>
      <p:sp>
        <p:nvSpPr>
          <p:cNvPr id="122895" name="Text Box 15"/>
          <p:cNvSpPr txBox="1">
            <a:spLocks noChangeArrowheads="1"/>
          </p:cNvSpPr>
          <p:nvPr/>
        </p:nvSpPr>
        <p:spPr bwMode="auto">
          <a:xfrm>
            <a:off x="2764367" y="5510214"/>
            <a:ext cx="1336322" cy="31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r">
              <a:spcBef>
                <a:spcPct val="50000"/>
              </a:spcBef>
            </a:pPr>
            <a:r>
              <a:rPr lang="en-US" sz="1500" b="1">
                <a:solidFill>
                  <a:srgbClr val="FFFFFF"/>
                </a:solidFill>
                <a:latin typeface="Arial" charset="0"/>
              </a:rPr>
              <a:t>Neuropathy</a:t>
            </a:r>
            <a:r>
              <a:rPr lang="en-US" sz="1500" b="1">
                <a:latin typeface="Arial" charset="0"/>
              </a:rPr>
              <a:t> </a:t>
            </a:r>
          </a:p>
        </p:txBody>
      </p:sp>
      <p:sp>
        <p:nvSpPr>
          <p:cNvPr id="122896" name="Text Box 16"/>
          <p:cNvSpPr txBox="1">
            <a:spLocks noChangeArrowheads="1"/>
          </p:cNvSpPr>
          <p:nvPr/>
        </p:nvSpPr>
        <p:spPr bwMode="auto">
          <a:xfrm>
            <a:off x="5788378" y="5510214"/>
            <a:ext cx="587022" cy="31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500" b="1">
                <a:solidFill>
                  <a:srgbClr val="FFFFFF"/>
                </a:solidFill>
                <a:latin typeface="Arial" charset="0"/>
              </a:rPr>
              <a:t>PVD</a:t>
            </a:r>
          </a:p>
        </p:txBody>
      </p:sp>
      <p:sp>
        <p:nvSpPr>
          <p:cNvPr id="122897" name="Text Box 17"/>
          <p:cNvSpPr txBox="1">
            <a:spLocks noChangeArrowheads="1"/>
          </p:cNvSpPr>
          <p:nvPr/>
        </p:nvSpPr>
        <p:spPr bwMode="auto">
          <a:xfrm>
            <a:off x="6946901" y="5508626"/>
            <a:ext cx="706966" cy="31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500" b="1">
                <a:solidFill>
                  <a:srgbClr val="FFFFFF"/>
                </a:solidFill>
                <a:latin typeface="Arial" charset="0"/>
              </a:rPr>
              <a:t> MI</a:t>
            </a:r>
          </a:p>
        </p:txBody>
      </p:sp>
      <p:sp>
        <p:nvSpPr>
          <p:cNvPr id="122898" name="Text Box 18"/>
          <p:cNvSpPr txBox="1">
            <a:spLocks noChangeArrowheads="1"/>
          </p:cNvSpPr>
          <p:nvPr/>
        </p:nvSpPr>
        <p:spPr bwMode="auto">
          <a:xfrm>
            <a:off x="8111067" y="5508626"/>
            <a:ext cx="883356" cy="31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4756" tIns="42378" rIns="84756" bIns="42378" anchor="ctr">
            <a:spAutoFit/>
          </a:bodyPr>
          <a:lstStyle>
            <a:lvl1pPr defTabSz="847725">
              <a:defRPr sz="2400">
                <a:solidFill>
                  <a:schemeClr val="tx1"/>
                </a:solidFill>
                <a:latin typeface="Helvetica" charset="0"/>
                <a:ea typeface="ＭＳ Ｐゴシック" charset="0"/>
                <a:cs typeface="ＭＳ Ｐゴシック" charset="0"/>
              </a:defRPr>
            </a:lvl1pPr>
            <a:lvl2pPr defTabSz="847725">
              <a:defRPr sz="2000">
                <a:solidFill>
                  <a:schemeClr val="tx1"/>
                </a:solidFill>
                <a:latin typeface="Helvetica" charset="0"/>
                <a:ea typeface="ＭＳ Ｐゴシック" charset="0"/>
              </a:defRPr>
            </a:lvl2pPr>
            <a:lvl3pPr defTabSz="847725">
              <a:defRPr sz="2000">
                <a:solidFill>
                  <a:schemeClr val="tx1"/>
                </a:solidFill>
                <a:latin typeface="Helvetica" charset="0"/>
                <a:ea typeface="ＭＳ Ｐゴシック" charset="0"/>
              </a:defRPr>
            </a:lvl3pPr>
            <a:lvl4pPr defTabSz="847725">
              <a:defRPr sz="2000">
                <a:solidFill>
                  <a:schemeClr val="tx1"/>
                </a:solidFill>
                <a:latin typeface="Helvetica" charset="0"/>
                <a:ea typeface="ＭＳ Ｐゴシック" charset="0"/>
              </a:defRPr>
            </a:lvl4pPr>
            <a:lvl5pPr defTabSz="847725">
              <a:defRPr sz="2000">
                <a:solidFill>
                  <a:schemeClr val="tx1"/>
                </a:solidFill>
                <a:latin typeface="Helvetica" charset="0"/>
                <a:ea typeface="ＭＳ Ｐゴシック" charset="0"/>
              </a:defRPr>
            </a:lvl5pPr>
            <a:lvl6pPr defTabSz="847725" eaLnBrk="0" hangingPunct="0">
              <a:buFont typeface="Symbol" charset="0"/>
              <a:defRPr sz="2000">
                <a:solidFill>
                  <a:schemeClr val="tx1"/>
                </a:solidFill>
                <a:latin typeface="Helvetica" charset="0"/>
                <a:ea typeface="ＭＳ Ｐゴシック" charset="0"/>
              </a:defRPr>
            </a:lvl6pPr>
            <a:lvl7pPr defTabSz="847725" eaLnBrk="0" hangingPunct="0">
              <a:buFont typeface="Symbol" charset="0"/>
              <a:defRPr sz="2000">
                <a:solidFill>
                  <a:schemeClr val="tx1"/>
                </a:solidFill>
                <a:latin typeface="Helvetica" charset="0"/>
                <a:ea typeface="ＭＳ Ｐゴシック" charset="0"/>
              </a:defRPr>
            </a:lvl7pPr>
            <a:lvl8pPr defTabSz="847725" eaLnBrk="0" hangingPunct="0">
              <a:buFont typeface="Symbol" charset="0"/>
              <a:defRPr sz="2000">
                <a:solidFill>
                  <a:schemeClr val="tx1"/>
                </a:solidFill>
                <a:latin typeface="Helvetica" charset="0"/>
                <a:ea typeface="ＭＳ Ｐゴシック" charset="0"/>
              </a:defRPr>
            </a:lvl8pPr>
            <a:lvl9pPr defTabSz="847725" eaLnBrk="0" hangingPunct="0">
              <a:buFont typeface="Symbol" charset="0"/>
              <a:defRPr sz="2000">
                <a:solidFill>
                  <a:schemeClr val="tx1"/>
                </a:solidFill>
                <a:latin typeface="Helvetica" charset="0"/>
                <a:ea typeface="ＭＳ Ｐゴシック" charset="0"/>
              </a:defRPr>
            </a:lvl9pPr>
          </a:lstStyle>
          <a:p>
            <a:pPr algn="ctr">
              <a:spcBef>
                <a:spcPct val="50000"/>
              </a:spcBef>
            </a:pPr>
            <a:r>
              <a:rPr lang="en-US" sz="1500" b="1">
                <a:solidFill>
                  <a:srgbClr val="FFFFFF"/>
                </a:solidFill>
                <a:latin typeface="Arial" charset="0"/>
              </a:rPr>
              <a:t>Stroke</a:t>
            </a:r>
          </a:p>
        </p:txBody>
      </p:sp>
      <p:sp>
        <p:nvSpPr>
          <p:cNvPr id="1546260" name="Text Box 19"/>
          <p:cNvSpPr txBox="1">
            <a:spLocks noChangeArrowheads="1"/>
          </p:cNvSpPr>
          <p:nvPr/>
        </p:nvSpPr>
        <p:spPr bwMode="auto">
          <a:xfrm>
            <a:off x="393700" y="6211888"/>
            <a:ext cx="8267700" cy="633412"/>
          </a:xfrm>
          <a:prstGeom prst="rect">
            <a:avLst/>
          </a:prstGeom>
          <a:noFill/>
          <a:ln>
            <a:noFill/>
          </a:ln>
          <a:extLst/>
        </p:spPr>
        <p:txBody>
          <a:bodyPr lIns="84756" tIns="42378" rIns="84756" bIns="42378" anchor="b">
            <a:spAutoFit/>
          </a:bodyPr>
          <a:lstStyle>
            <a:lvl1pPr marL="457200" indent="-457200" algn="l" defTabSz="847725">
              <a:defRPr>
                <a:solidFill>
                  <a:schemeClr val="tx1"/>
                </a:solidFill>
                <a:latin typeface="Arial" charset="0"/>
                <a:ea typeface="ＭＳ Ｐゴシック" charset="0"/>
              </a:defRPr>
            </a:lvl1pPr>
            <a:lvl2pPr marL="37931725" indent="-37474525" algn="l" defTabSz="847725">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pPr algn="r">
              <a:defRPr/>
            </a:pPr>
            <a:r>
              <a:rPr lang="en-US" sz="1200" dirty="0">
                <a:solidFill>
                  <a:schemeClr val="accent3"/>
                </a:solidFill>
              </a:rPr>
              <a:t>American Diabetes Association. At: </a:t>
            </a:r>
            <a:r>
              <a:rPr lang="en-US" sz="1200" dirty="0" err="1">
                <a:solidFill>
                  <a:schemeClr val="accent3"/>
                </a:solidFill>
              </a:rPr>
              <a:t>http://www.diabetes.org/diabetes-statistics/complications.jsp</a:t>
            </a:r>
            <a:r>
              <a:rPr lang="en-US" sz="1200" dirty="0">
                <a:solidFill>
                  <a:schemeClr val="accent3"/>
                </a:solidFill>
              </a:rPr>
              <a:t>.</a:t>
            </a:r>
          </a:p>
          <a:p>
            <a:pPr algn="r">
              <a:defRPr/>
            </a:pPr>
            <a:r>
              <a:rPr lang="en-US" sz="1200" dirty="0">
                <a:solidFill>
                  <a:schemeClr val="accent3"/>
                </a:solidFill>
              </a:rPr>
              <a:t>Brownlee </a:t>
            </a:r>
            <a:r>
              <a:rPr lang="en-US" sz="1200" dirty="0" err="1">
                <a:solidFill>
                  <a:schemeClr val="accent3"/>
                </a:solidFill>
              </a:rPr>
              <a:t>M</a:t>
            </a:r>
            <a:r>
              <a:rPr lang="en-US" sz="1200" dirty="0">
                <a:solidFill>
                  <a:schemeClr val="accent3"/>
                </a:solidFill>
              </a:rPr>
              <a:t>. </a:t>
            </a:r>
            <a:r>
              <a:rPr lang="en-US" sz="1200" i="1" dirty="0">
                <a:solidFill>
                  <a:schemeClr val="accent3"/>
                </a:solidFill>
              </a:rPr>
              <a:t>Diabetes mellitus: theory and practice.</a:t>
            </a:r>
            <a:r>
              <a:rPr lang="en-US" sz="1200" dirty="0">
                <a:solidFill>
                  <a:schemeClr val="accent3"/>
                </a:solidFill>
              </a:rPr>
              <a:t> Elsevier Science Publishing Co., Inc; 1990:279-291.</a:t>
            </a:r>
          </a:p>
          <a:p>
            <a:pPr algn="r">
              <a:defRPr/>
            </a:pPr>
            <a:r>
              <a:rPr lang="en-US" sz="1200" dirty="0" err="1">
                <a:solidFill>
                  <a:schemeClr val="accent3"/>
                </a:solidFill>
              </a:rPr>
              <a:t>Ceriello</a:t>
            </a:r>
            <a:r>
              <a:rPr lang="en-US" sz="1200" dirty="0">
                <a:solidFill>
                  <a:schemeClr val="accent3"/>
                </a:solidFill>
              </a:rPr>
              <a:t> A. </a:t>
            </a:r>
            <a:r>
              <a:rPr lang="en-US" sz="1200" i="1" dirty="0">
                <a:solidFill>
                  <a:schemeClr val="accent3"/>
                </a:solidFill>
              </a:rPr>
              <a:t>Diabetes</a:t>
            </a:r>
            <a:r>
              <a:rPr lang="en-US" sz="1200" dirty="0">
                <a:solidFill>
                  <a:schemeClr val="accent3"/>
                </a:solidFill>
              </a:rPr>
              <a:t>. 2005;54:1-7.</a:t>
            </a:r>
          </a:p>
        </p:txBody>
      </p:sp>
      <p:grpSp>
        <p:nvGrpSpPr>
          <p:cNvPr id="122900" name="Group 40"/>
          <p:cNvGrpSpPr>
            <a:grpSpLocks/>
          </p:cNvGrpSpPr>
          <p:nvPr/>
        </p:nvGrpSpPr>
        <p:grpSpPr bwMode="auto">
          <a:xfrm>
            <a:off x="642056" y="1846263"/>
            <a:ext cx="7893756" cy="3613150"/>
            <a:chOff x="404" y="1163"/>
            <a:chExt cx="4973" cy="2276"/>
          </a:xfrm>
        </p:grpSpPr>
        <p:grpSp>
          <p:nvGrpSpPr>
            <p:cNvPr id="122903" name="Group 20"/>
            <p:cNvGrpSpPr>
              <a:grpSpLocks/>
            </p:cNvGrpSpPr>
            <p:nvPr/>
          </p:nvGrpSpPr>
          <p:grpSpPr bwMode="auto">
            <a:xfrm>
              <a:off x="404" y="3178"/>
              <a:ext cx="1763" cy="255"/>
              <a:chOff x="404" y="3178"/>
              <a:chExt cx="1763" cy="255"/>
            </a:xfrm>
          </p:grpSpPr>
          <p:grpSp>
            <p:nvGrpSpPr>
              <p:cNvPr id="122917" name="Group 21"/>
              <p:cNvGrpSpPr>
                <a:grpSpLocks/>
              </p:cNvGrpSpPr>
              <p:nvPr/>
            </p:nvGrpSpPr>
            <p:grpSpPr bwMode="auto">
              <a:xfrm>
                <a:off x="404" y="3312"/>
                <a:ext cx="1763" cy="110"/>
                <a:chOff x="432" y="3283"/>
                <a:chExt cx="1884" cy="120"/>
              </a:xfrm>
            </p:grpSpPr>
            <p:sp>
              <p:nvSpPr>
                <p:cNvPr id="122919" name="Line 22"/>
                <p:cNvSpPr>
                  <a:spLocks noChangeShapeType="1"/>
                </p:cNvSpPr>
                <p:nvPr/>
              </p:nvSpPr>
              <p:spPr bwMode="auto">
                <a:xfrm>
                  <a:off x="432" y="3291"/>
                  <a:ext cx="1884" cy="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122920" name="Line 23"/>
                <p:cNvSpPr>
                  <a:spLocks noChangeShapeType="1"/>
                </p:cNvSpPr>
                <p:nvPr/>
              </p:nvSpPr>
              <p:spPr bwMode="auto">
                <a:xfrm>
                  <a:off x="436" y="3283"/>
                  <a:ext cx="0" cy="12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122921" name="Line 24"/>
                <p:cNvSpPr>
                  <a:spLocks noChangeShapeType="1"/>
                </p:cNvSpPr>
                <p:nvPr/>
              </p:nvSpPr>
              <p:spPr bwMode="auto">
                <a:xfrm>
                  <a:off x="2316" y="3283"/>
                  <a:ext cx="0" cy="12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wrap="none" anchor="ctr">
                  <a:spAutoFit/>
                </a:bodyPr>
                <a:lstStyle/>
                <a:p>
                  <a:endParaRPr lang="en-US"/>
                </a:p>
              </p:txBody>
            </p:sp>
          </p:grpSp>
          <p:sp>
            <p:nvSpPr>
              <p:cNvPr id="122918" name="Line 25"/>
              <p:cNvSpPr>
                <a:spLocks noChangeShapeType="1"/>
              </p:cNvSpPr>
              <p:nvPr/>
            </p:nvSpPr>
            <p:spPr bwMode="auto">
              <a:xfrm>
                <a:off x="1295" y="3178"/>
                <a:ext cx="0" cy="255"/>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grpSp>
        <p:sp>
          <p:nvSpPr>
            <p:cNvPr id="122904" name="Line 26"/>
            <p:cNvSpPr>
              <a:spLocks noChangeShapeType="1"/>
            </p:cNvSpPr>
            <p:nvPr/>
          </p:nvSpPr>
          <p:spPr bwMode="auto">
            <a:xfrm>
              <a:off x="3839" y="3316"/>
              <a:ext cx="1538" cy="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122905" name="Line 27"/>
            <p:cNvSpPr>
              <a:spLocks noChangeShapeType="1"/>
            </p:cNvSpPr>
            <p:nvPr/>
          </p:nvSpPr>
          <p:spPr bwMode="auto">
            <a:xfrm>
              <a:off x="3842" y="3307"/>
              <a:ext cx="0" cy="129"/>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122906" name="Line 28"/>
            <p:cNvSpPr>
              <a:spLocks noChangeShapeType="1"/>
            </p:cNvSpPr>
            <p:nvPr/>
          </p:nvSpPr>
          <p:spPr bwMode="auto">
            <a:xfrm>
              <a:off x="5377" y="3307"/>
              <a:ext cx="0" cy="129"/>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122907" name="Line 29"/>
            <p:cNvSpPr>
              <a:spLocks noChangeShapeType="1"/>
            </p:cNvSpPr>
            <p:nvPr/>
          </p:nvSpPr>
          <p:spPr bwMode="auto">
            <a:xfrm>
              <a:off x="4616" y="3190"/>
              <a:ext cx="0" cy="249"/>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nchor="ctr">
              <a:spAutoFit/>
            </a:bodyPr>
            <a:lstStyle/>
            <a:p>
              <a:endParaRPr lang="en-US"/>
            </a:p>
          </p:txBody>
        </p:sp>
        <p:sp>
          <p:nvSpPr>
            <p:cNvPr id="122908" name="Line 30"/>
            <p:cNvSpPr>
              <a:spLocks noChangeShapeType="1"/>
            </p:cNvSpPr>
            <p:nvPr/>
          </p:nvSpPr>
          <p:spPr bwMode="auto">
            <a:xfrm>
              <a:off x="3266" y="1163"/>
              <a:ext cx="999" cy="286"/>
            </a:xfrm>
            <a:prstGeom prst="line">
              <a:avLst/>
            </a:prstGeom>
            <a:noFill/>
            <a:ln w="25400">
              <a:solidFill>
                <a:schemeClr val="accent1"/>
              </a:solidFill>
              <a:round/>
              <a:headEnd/>
              <a:tailEnd type="triangle" w="med" len="me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122909" name="Line 31"/>
            <p:cNvSpPr>
              <a:spLocks noChangeShapeType="1"/>
            </p:cNvSpPr>
            <p:nvPr/>
          </p:nvSpPr>
          <p:spPr bwMode="auto">
            <a:xfrm flipH="1">
              <a:off x="988" y="1164"/>
              <a:ext cx="1169" cy="307"/>
            </a:xfrm>
            <a:prstGeom prst="line">
              <a:avLst/>
            </a:prstGeom>
            <a:noFill/>
            <a:ln w="25400">
              <a:solidFill>
                <a:schemeClr val="accent1"/>
              </a:solidFill>
              <a:round/>
              <a:headEnd/>
              <a:tailEnd type="triangle" w="med" len="med"/>
            </a:ln>
            <a:extLst>
              <a:ext uri="{909E8E84-426E-40dd-AFC4-6F175D3DCCD1}">
                <a14:hiddenFill xmlns="" xmlns:a14="http://schemas.microsoft.com/office/drawing/2010/main">
                  <a:noFill/>
                </a14:hiddenFill>
              </a:ext>
            </a:extLst>
          </p:spPr>
          <p:txBody>
            <a:bodyPr anchor="ctr">
              <a:spAutoFit/>
            </a:bodyPr>
            <a:lstStyle/>
            <a:p>
              <a:endParaRPr lang="en-US"/>
            </a:p>
          </p:txBody>
        </p:sp>
        <p:sp>
          <p:nvSpPr>
            <p:cNvPr id="122910" name="Line 32"/>
            <p:cNvSpPr>
              <a:spLocks noChangeShapeType="1"/>
            </p:cNvSpPr>
            <p:nvPr/>
          </p:nvSpPr>
          <p:spPr bwMode="auto">
            <a:xfrm>
              <a:off x="921" y="1658"/>
              <a:ext cx="0" cy="362"/>
            </a:xfrm>
            <a:prstGeom prst="line">
              <a:avLst/>
            </a:prstGeom>
            <a:noFill/>
            <a:ln w="25400">
              <a:solidFill>
                <a:schemeClr val="accent1"/>
              </a:solidFill>
              <a:round/>
              <a:headEnd/>
              <a:tailEnd type="triangle" w="med" len="me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122911" name="Line 33"/>
            <p:cNvSpPr>
              <a:spLocks noChangeShapeType="1"/>
            </p:cNvSpPr>
            <p:nvPr/>
          </p:nvSpPr>
          <p:spPr bwMode="auto">
            <a:xfrm>
              <a:off x="4636" y="1658"/>
              <a:ext cx="0" cy="362"/>
            </a:xfrm>
            <a:prstGeom prst="line">
              <a:avLst/>
            </a:prstGeom>
            <a:noFill/>
            <a:ln w="25400">
              <a:solidFill>
                <a:schemeClr val="accent1"/>
              </a:solidFill>
              <a:round/>
              <a:headEnd/>
              <a:tailEnd type="triangle" w="med" len="me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122912" name="Line 34"/>
            <p:cNvSpPr>
              <a:spLocks noChangeShapeType="1"/>
            </p:cNvSpPr>
            <p:nvPr/>
          </p:nvSpPr>
          <p:spPr bwMode="auto">
            <a:xfrm>
              <a:off x="1425" y="2153"/>
              <a:ext cx="865" cy="262"/>
            </a:xfrm>
            <a:prstGeom prst="line">
              <a:avLst/>
            </a:prstGeom>
            <a:noFill/>
            <a:ln w="25400">
              <a:solidFill>
                <a:schemeClr val="accent1"/>
              </a:solidFill>
              <a:round/>
              <a:headEnd/>
              <a:tailEnd type="triangle" w="med" len="med"/>
            </a:ln>
            <a:extLst>
              <a:ext uri="{909E8E84-426E-40dd-AFC4-6F175D3DCCD1}">
                <a14:hiddenFill xmlns="" xmlns:a14="http://schemas.microsoft.com/office/drawing/2010/main">
                  <a:noFill/>
                </a14:hiddenFill>
              </a:ext>
            </a:extLst>
          </p:spPr>
          <p:txBody>
            <a:bodyPr anchor="ctr">
              <a:spAutoFit/>
            </a:bodyPr>
            <a:lstStyle/>
            <a:p>
              <a:endParaRPr lang="en-US"/>
            </a:p>
          </p:txBody>
        </p:sp>
        <p:sp>
          <p:nvSpPr>
            <p:cNvPr id="122913" name="Line 35"/>
            <p:cNvSpPr>
              <a:spLocks noChangeShapeType="1"/>
            </p:cNvSpPr>
            <p:nvPr/>
          </p:nvSpPr>
          <p:spPr bwMode="auto">
            <a:xfrm flipH="1">
              <a:off x="3280" y="2121"/>
              <a:ext cx="1042" cy="305"/>
            </a:xfrm>
            <a:prstGeom prst="line">
              <a:avLst/>
            </a:prstGeom>
            <a:noFill/>
            <a:ln w="25400">
              <a:solidFill>
                <a:schemeClr val="accent1"/>
              </a:solidFill>
              <a:round/>
              <a:headEnd/>
              <a:tailEnd type="triangle" w="med" len="med"/>
            </a:ln>
            <a:extLst>
              <a:ext uri="{909E8E84-426E-40dd-AFC4-6F175D3DCCD1}">
                <a14:hiddenFill xmlns="" xmlns:a14="http://schemas.microsoft.com/office/drawing/2010/main">
                  <a:noFill/>
                </a14:hiddenFill>
              </a:ext>
            </a:extLst>
          </p:spPr>
          <p:txBody>
            <a:bodyPr anchor="ctr">
              <a:spAutoFit/>
            </a:bodyPr>
            <a:lstStyle/>
            <a:p>
              <a:endParaRPr lang="en-US"/>
            </a:p>
          </p:txBody>
        </p:sp>
        <p:grpSp>
          <p:nvGrpSpPr>
            <p:cNvPr id="122914" name="Group 36"/>
            <p:cNvGrpSpPr>
              <a:grpSpLocks/>
            </p:cNvGrpSpPr>
            <p:nvPr/>
          </p:nvGrpSpPr>
          <p:grpSpPr bwMode="auto">
            <a:xfrm>
              <a:off x="1793" y="2745"/>
              <a:ext cx="2356" cy="340"/>
              <a:chOff x="1944" y="2879"/>
              <a:chExt cx="2459" cy="156"/>
            </a:xfrm>
          </p:grpSpPr>
          <p:sp>
            <p:nvSpPr>
              <p:cNvPr id="122915" name="Line 37"/>
              <p:cNvSpPr>
                <a:spLocks noChangeShapeType="1"/>
              </p:cNvSpPr>
              <p:nvPr/>
            </p:nvSpPr>
            <p:spPr bwMode="auto">
              <a:xfrm>
                <a:off x="3024" y="2879"/>
                <a:ext cx="1379" cy="156"/>
              </a:xfrm>
              <a:prstGeom prst="line">
                <a:avLst/>
              </a:prstGeom>
              <a:noFill/>
              <a:ln w="25400">
                <a:solidFill>
                  <a:schemeClr val="accent1"/>
                </a:solidFill>
                <a:round/>
                <a:headEnd/>
                <a:tailEnd type="triangle" w="med" len="med"/>
              </a:ln>
              <a:extLst>
                <a:ext uri="{909E8E84-426E-40dd-AFC4-6F175D3DCCD1}">
                  <a14:hiddenFill xmlns="" xmlns:a14="http://schemas.microsoft.com/office/drawing/2010/main">
                    <a:noFill/>
                  </a14:hiddenFill>
                </a:ext>
              </a:extLst>
            </p:spPr>
            <p:txBody>
              <a:bodyPr wrap="none" anchor="ctr">
                <a:spAutoFit/>
              </a:bodyPr>
              <a:lstStyle/>
              <a:p>
                <a:endParaRPr lang="en-US"/>
              </a:p>
            </p:txBody>
          </p:sp>
          <p:sp>
            <p:nvSpPr>
              <p:cNvPr id="122916" name="Line 38"/>
              <p:cNvSpPr>
                <a:spLocks noChangeShapeType="1"/>
              </p:cNvSpPr>
              <p:nvPr/>
            </p:nvSpPr>
            <p:spPr bwMode="auto">
              <a:xfrm flipH="1">
                <a:off x="1944" y="2879"/>
                <a:ext cx="1092" cy="144"/>
              </a:xfrm>
              <a:prstGeom prst="line">
                <a:avLst/>
              </a:prstGeom>
              <a:noFill/>
              <a:ln w="25400">
                <a:solidFill>
                  <a:schemeClr val="accent1"/>
                </a:solidFill>
                <a:round/>
                <a:headEnd/>
                <a:tailEnd type="triangle" w="med" len="med"/>
              </a:ln>
              <a:extLst>
                <a:ext uri="{909E8E84-426E-40dd-AFC4-6F175D3DCCD1}">
                  <a14:hiddenFill xmlns="" xmlns:a14="http://schemas.microsoft.com/office/drawing/2010/main">
                    <a:noFill/>
                  </a14:hiddenFill>
                </a:ext>
              </a:extLst>
            </p:spPr>
            <p:txBody>
              <a:bodyPr wrap="none" anchor="ctr">
                <a:spAutoFit/>
              </a:bodyPr>
              <a:lstStyle/>
              <a:p>
                <a:endParaRPr lang="en-US"/>
              </a:p>
            </p:txBody>
          </p:sp>
        </p:grpSp>
      </p:grpSp>
      <p:sp>
        <p:nvSpPr>
          <p:cNvPr id="122901" name="Rectangle 39"/>
          <p:cNvSpPr>
            <a:spLocks noGrp="1" noChangeArrowheads="1"/>
          </p:cNvSpPr>
          <p:nvPr>
            <p:ph type="title" idx="4294967295"/>
          </p:nvPr>
        </p:nvSpPr>
        <p:spPr>
          <a:xfrm>
            <a:off x="0" y="203200"/>
            <a:ext cx="9144000" cy="609600"/>
          </a:xfrm>
        </p:spPr>
        <p:txBody>
          <a:bodyPr>
            <a:noAutofit/>
          </a:bodyPr>
          <a:lstStyle/>
          <a:p>
            <a:r>
              <a:rPr lang="en-US" sz="3200" dirty="0">
                <a:solidFill>
                  <a:srgbClr val="FFFF00"/>
                </a:solidFill>
                <a:latin typeface="Helvetica" charset="0"/>
                <a:ea typeface="ＭＳ Ｐゴシック" charset="0"/>
                <a:cs typeface="ＭＳ Ｐゴシック" charset="0"/>
              </a:rPr>
              <a:t>Hyperglycemia </a:t>
            </a:r>
            <a:r>
              <a:rPr lang="en-US" sz="3200" dirty="0">
                <a:solidFill>
                  <a:srgbClr val="FFFF00"/>
                </a:solidFill>
                <a:latin typeface="Helvetica" charset="0"/>
                <a:ea typeface="ＭＳ Ｐゴシック" charset="0"/>
                <a:cs typeface="ＭＳ Ｐゴシック" charset="0"/>
                <a:sym typeface="Symbol" charset="0"/>
              </a:rPr>
              <a:t>Leads to </a:t>
            </a:r>
            <a:r>
              <a:rPr lang="en-US" sz="3200" dirty="0">
                <a:solidFill>
                  <a:srgbClr val="FFFF00"/>
                </a:solidFill>
                <a:latin typeface="Helvetica" charset="0"/>
                <a:ea typeface="ＭＳ Ｐゴシック" charset="0"/>
                <a:cs typeface="ＭＳ Ｐゴシック" charset="0"/>
              </a:rPr>
              <a:t>Complications:</a:t>
            </a:r>
            <a:br>
              <a:rPr lang="en-US" sz="3200" dirty="0">
                <a:solidFill>
                  <a:srgbClr val="FFFF00"/>
                </a:solidFill>
                <a:latin typeface="Helvetica" charset="0"/>
                <a:ea typeface="ＭＳ Ｐゴシック" charset="0"/>
                <a:cs typeface="ＭＳ Ｐゴシック" charset="0"/>
              </a:rPr>
            </a:br>
            <a:r>
              <a:rPr lang="en-US" sz="3200" dirty="0">
                <a:solidFill>
                  <a:srgbClr val="FFFF00"/>
                </a:solidFill>
                <a:latin typeface="Helvetica" charset="0"/>
                <a:ea typeface="ＭＳ Ｐゴシック" charset="0"/>
                <a:cs typeface="ＭＳ Ｐゴシック" charset="0"/>
              </a:rPr>
              <a:t> May Be Present Prior to Diagnosis</a:t>
            </a:r>
          </a:p>
        </p:txBody>
      </p:sp>
      <p:sp>
        <p:nvSpPr>
          <p:cNvPr id="122902" name="TextBox 41"/>
          <p:cNvSpPr txBox="1">
            <a:spLocks noChangeArrowheads="1"/>
          </p:cNvSpPr>
          <p:nvPr/>
        </p:nvSpPr>
        <p:spPr bwMode="auto">
          <a:xfrm>
            <a:off x="3149600" y="2209800"/>
            <a:ext cx="3381329" cy="1631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Helvetica" charset="0"/>
                <a:ea typeface="ＭＳ Ｐゴシック" charset="0"/>
                <a:cs typeface="ＭＳ Ｐゴシック" charset="0"/>
              </a:defRPr>
            </a:lvl1pPr>
            <a:lvl2pPr>
              <a:defRPr sz="2000">
                <a:solidFill>
                  <a:schemeClr val="tx1"/>
                </a:solidFill>
                <a:latin typeface="Helvetica" charset="0"/>
                <a:ea typeface="ＭＳ Ｐゴシック" charset="0"/>
              </a:defRPr>
            </a:lvl2pPr>
            <a:lvl3pPr>
              <a:defRPr sz="2000">
                <a:solidFill>
                  <a:schemeClr val="tx1"/>
                </a:solidFill>
                <a:latin typeface="Helvetica" charset="0"/>
                <a:ea typeface="ＭＳ Ｐゴシック" charset="0"/>
              </a:defRPr>
            </a:lvl3pPr>
            <a:lvl4pPr>
              <a:defRPr sz="2000">
                <a:solidFill>
                  <a:schemeClr val="tx1"/>
                </a:solidFill>
                <a:latin typeface="Helvetica" charset="0"/>
                <a:ea typeface="ＭＳ Ｐゴシック" charset="0"/>
              </a:defRPr>
            </a:lvl4pPr>
            <a:lvl5pPr>
              <a:defRPr sz="2000">
                <a:solidFill>
                  <a:schemeClr val="tx1"/>
                </a:solidFill>
                <a:latin typeface="Helvetica" charset="0"/>
                <a:ea typeface="ＭＳ Ｐゴシック" charset="0"/>
              </a:defRPr>
            </a:lvl5pPr>
            <a:lvl6pPr eaLnBrk="0" hangingPunct="0">
              <a:buFont typeface="Symbol" charset="0"/>
              <a:defRPr sz="2000">
                <a:solidFill>
                  <a:schemeClr val="tx1"/>
                </a:solidFill>
                <a:latin typeface="Helvetica" charset="0"/>
                <a:ea typeface="ＭＳ Ｐゴシック" charset="0"/>
              </a:defRPr>
            </a:lvl6pPr>
            <a:lvl7pPr eaLnBrk="0" hangingPunct="0">
              <a:buFont typeface="Symbol" charset="0"/>
              <a:defRPr sz="2000">
                <a:solidFill>
                  <a:schemeClr val="tx1"/>
                </a:solidFill>
                <a:latin typeface="Helvetica" charset="0"/>
                <a:ea typeface="ＭＳ Ｐゴシック" charset="0"/>
              </a:defRPr>
            </a:lvl7pPr>
            <a:lvl8pPr eaLnBrk="0" hangingPunct="0">
              <a:buFont typeface="Symbol" charset="0"/>
              <a:defRPr sz="2000">
                <a:solidFill>
                  <a:schemeClr val="tx1"/>
                </a:solidFill>
                <a:latin typeface="Helvetica" charset="0"/>
                <a:ea typeface="ＭＳ Ｐゴシック" charset="0"/>
              </a:defRPr>
            </a:lvl8pPr>
            <a:lvl9pPr eaLnBrk="0" hangingPunct="0">
              <a:buFont typeface="Symbol" charset="0"/>
              <a:defRPr sz="2000">
                <a:solidFill>
                  <a:schemeClr val="tx1"/>
                </a:solidFill>
                <a:latin typeface="Helvetica" charset="0"/>
                <a:ea typeface="ＭＳ Ｐゴシック" charset="0"/>
              </a:defRPr>
            </a:lvl9pPr>
          </a:lstStyle>
          <a:p>
            <a:pPr eaLnBrk="1" hangingPunct="1"/>
            <a:r>
              <a:rPr lang="en-US" sz="2000">
                <a:solidFill>
                  <a:srgbClr val="FFFFFF"/>
                </a:solidFill>
                <a:latin typeface="Times New Roman" charset="0"/>
              </a:rPr>
              <a:t>Argument for Early Discovery</a:t>
            </a:r>
          </a:p>
          <a:p>
            <a:pPr eaLnBrk="1" hangingPunct="1"/>
            <a:r>
              <a:rPr lang="en-US" sz="2000">
                <a:solidFill>
                  <a:srgbClr val="FFFFFF"/>
                </a:solidFill>
                <a:latin typeface="Times New Roman" charset="0"/>
              </a:rPr>
              <a:t> Pre-diabetes, Early Treatment,</a:t>
            </a:r>
          </a:p>
          <a:p>
            <a:pPr eaLnBrk="1" hangingPunct="1"/>
            <a:r>
              <a:rPr lang="en-US" sz="2000" b="1">
                <a:solidFill>
                  <a:srgbClr val="FFFFFF"/>
                </a:solidFill>
                <a:latin typeface="Times New Roman" charset="0"/>
              </a:rPr>
              <a:t>Determine on Hospital  </a:t>
            </a:r>
          </a:p>
          <a:p>
            <a:pPr eaLnBrk="1" hangingPunct="1"/>
            <a:r>
              <a:rPr lang="en-US" sz="2000" b="1">
                <a:solidFill>
                  <a:srgbClr val="FFFFFF"/>
                </a:solidFill>
                <a:latin typeface="Times New Roman" charset="0"/>
              </a:rPr>
              <a:t>Admission</a:t>
            </a:r>
          </a:p>
          <a:p>
            <a:pPr eaLnBrk="1" hangingPunct="1"/>
            <a:endParaRPr lang="en-US" sz="2000">
              <a:latin typeface="Times New Roman" charset="0"/>
            </a:endParaRPr>
          </a:p>
        </p:txBody>
      </p:sp>
    </p:spTree>
    <p:custDataLst>
      <p:tags r:id="rId1"/>
    </p:custDataLst>
    <p:extLst>
      <p:ext uri="{BB962C8B-B14F-4D97-AF65-F5344CB8AC3E}">
        <p14:creationId xmlns:p14="http://schemas.microsoft.com/office/powerpoint/2010/main" val="3432273805"/>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25954" name="Freeform 2"/>
          <p:cNvSpPr>
            <a:spLocks/>
          </p:cNvSpPr>
          <p:nvPr/>
        </p:nvSpPr>
        <p:spPr bwMode="ltGray">
          <a:xfrm rot="-2700000">
            <a:off x="3611034" y="1761067"/>
            <a:ext cx="1924756" cy="1710267"/>
          </a:xfrm>
          <a:custGeom>
            <a:avLst/>
            <a:gdLst>
              <a:gd name="T0" fmla="*/ 2147483647 w 202"/>
              <a:gd name="T1" fmla="*/ 2147483647 h 202"/>
              <a:gd name="T2" fmla="*/ 0 w 202"/>
              <a:gd name="T3" fmla="*/ 0 h 202"/>
              <a:gd name="T4" fmla="*/ 0 w 202"/>
              <a:gd name="T5" fmla="*/ 2147483647 h 202"/>
              <a:gd name="T6" fmla="*/ 2147483647 w 202"/>
              <a:gd name="T7" fmla="*/ 2147483647 h 202"/>
              <a:gd name="T8" fmla="*/ 0 60000 65536"/>
              <a:gd name="T9" fmla="*/ 0 60000 65536"/>
              <a:gd name="T10" fmla="*/ 0 60000 65536"/>
              <a:gd name="T11" fmla="*/ 0 60000 65536"/>
              <a:gd name="T12" fmla="*/ 0 w 202"/>
              <a:gd name="T13" fmla="*/ 0 h 202"/>
              <a:gd name="T14" fmla="*/ 202 w 202"/>
              <a:gd name="T15" fmla="*/ 202 h 202"/>
            </a:gdLst>
            <a:ahLst/>
            <a:cxnLst>
              <a:cxn ang="T8">
                <a:pos x="T0" y="T1"/>
              </a:cxn>
              <a:cxn ang="T9">
                <a:pos x="T2" y="T3"/>
              </a:cxn>
              <a:cxn ang="T10">
                <a:pos x="T4" y="T5"/>
              </a:cxn>
              <a:cxn ang="T11">
                <a:pos x="T6" y="T7"/>
              </a:cxn>
            </a:cxnLst>
            <a:rect l="T12" t="T13" r="T14" b="T15"/>
            <a:pathLst>
              <a:path w="202" h="202">
                <a:moveTo>
                  <a:pt x="202" y="202"/>
                </a:moveTo>
                <a:cubicBezTo>
                  <a:pt x="202" y="90"/>
                  <a:pt x="111" y="0"/>
                  <a:pt x="0" y="0"/>
                </a:cubicBezTo>
                <a:lnTo>
                  <a:pt x="0" y="202"/>
                </a:lnTo>
                <a:lnTo>
                  <a:pt x="202" y="202"/>
                </a:lnTo>
                <a:close/>
              </a:path>
            </a:pathLst>
          </a:custGeom>
          <a:gradFill rotWithShape="0">
            <a:gsLst>
              <a:gs pos="0">
                <a:srgbClr val="050E18">
                  <a:alpha val="0"/>
                </a:srgbClr>
              </a:gs>
              <a:gs pos="100000">
                <a:srgbClr val="3399FF"/>
              </a:gs>
            </a:gsLst>
            <a:lin ang="5400000" scaled="1"/>
          </a:gradFill>
          <a:ln>
            <a:noFill/>
          </a:ln>
          <a:extLst>
            <a:ext uri="{91240B29-F687-4f45-9708-019B960494DF}">
              <a14:hiddenLine xmlns:a14="http://schemas.microsoft.com/office/drawing/2010/main" xmlns="" w="19050">
                <a:solidFill>
                  <a:srgbClr val="000000"/>
                </a:solidFill>
                <a:round/>
                <a:headEnd/>
                <a:tailEnd/>
              </a14:hiddenLine>
            </a:ext>
          </a:extLst>
        </p:spPr>
        <p:txBody>
          <a:bodyPr/>
          <a:lstStyle/>
          <a:p>
            <a:endParaRPr lang="en-US" sz="1600"/>
          </a:p>
        </p:txBody>
      </p:sp>
      <p:sp>
        <p:nvSpPr>
          <p:cNvPr id="125955" name="Freeform 3"/>
          <p:cNvSpPr>
            <a:spLocks/>
          </p:cNvSpPr>
          <p:nvPr/>
        </p:nvSpPr>
        <p:spPr bwMode="ltGray">
          <a:xfrm rot="-2700000">
            <a:off x="4968522" y="2971800"/>
            <a:ext cx="1924756" cy="1700389"/>
          </a:xfrm>
          <a:custGeom>
            <a:avLst/>
            <a:gdLst>
              <a:gd name="T0" fmla="*/ 0 w 202"/>
              <a:gd name="T1" fmla="*/ 2147483647 h 201"/>
              <a:gd name="T2" fmla="*/ 2147483647 w 202"/>
              <a:gd name="T3" fmla="*/ 0 h 201"/>
              <a:gd name="T4" fmla="*/ 0 w 202"/>
              <a:gd name="T5" fmla="*/ 0 h 201"/>
              <a:gd name="T6" fmla="*/ 0 w 202"/>
              <a:gd name="T7" fmla="*/ 2147483647 h 201"/>
              <a:gd name="T8" fmla="*/ 0 60000 65536"/>
              <a:gd name="T9" fmla="*/ 0 60000 65536"/>
              <a:gd name="T10" fmla="*/ 0 60000 65536"/>
              <a:gd name="T11" fmla="*/ 0 60000 65536"/>
              <a:gd name="T12" fmla="*/ 0 w 202"/>
              <a:gd name="T13" fmla="*/ 0 h 201"/>
              <a:gd name="T14" fmla="*/ 202 w 202"/>
              <a:gd name="T15" fmla="*/ 201 h 201"/>
            </a:gdLst>
            <a:ahLst/>
            <a:cxnLst>
              <a:cxn ang="T8">
                <a:pos x="T0" y="T1"/>
              </a:cxn>
              <a:cxn ang="T9">
                <a:pos x="T2" y="T3"/>
              </a:cxn>
              <a:cxn ang="T10">
                <a:pos x="T4" y="T5"/>
              </a:cxn>
              <a:cxn ang="T11">
                <a:pos x="T6" y="T7"/>
              </a:cxn>
            </a:cxnLst>
            <a:rect l="T12" t="T13" r="T14" b="T15"/>
            <a:pathLst>
              <a:path w="202" h="201">
                <a:moveTo>
                  <a:pt x="0" y="201"/>
                </a:moveTo>
                <a:cubicBezTo>
                  <a:pt x="111" y="201"/>
                  <a:pt x="202" y="111"/>
                  <a:pt x="202" y="0"/>
                </a:cubicBezTo>
                <a:lnTo>
                  <a:pt x="0" y="0"/>
                </a:lnTo>
                <a:lnTo>
                  <a:pt x="0" y="201"/>
                </a:lnTo>
                <a:close/>
              </a:path>
            </a:pathLst>
          </a:custGeom>
          <a:gradFill rotWithShape="0">
            <a:gsLst>
              <a:gs pos="0">
                <a:srgbClr val="3399FF"/>
              </a:gs>
              <a:gs pos="100000">
                <a:srgbClr val="050E18">
                  <a:alpha val="0"/>
                </a:srgbClr>
              </a:gs>
            </a:gsLst>
            <a:lin ang="0" scaled="1"/>
          </a:gradFill>
          <a:ln>
            <a:noFill/>
          </a:ln>
          <a:extLst>
            <a:ext uri="{91240B29-F687-4f45-9708-019B960494DF}">
              <a14:hiddenLine xmlns:a14="http://schemas.microsoft.com/office/drawing/2010/main" xmlns="" w="19050">
                <a:solidFill>
                  <a:srgbClr val="000000"/>
                </a:solidFill>
                <a:round/>
                <a:headEnd/>
                <a:tailEnd/>
              </a14:hiddenLine>
            </a:ext>
          </a:extLst>
        </p:spPr>
        <p:txBody>
          <a:bodyPr/>
          <a:lstStyle/>
          <a:p>
            <a:endParaRPr lang="en-US" sz="1600"/>
          </a:p>
        </p:txBody>
      </p:sp>
      <p:sp>
        <p:nvSpPr>
          <p:cNvPr id="125956" name="Freeform 4"/>
          <p:cNvSpPr>
            <a:spLocks/>
          </p:cNvSpPr>
          <p:nvPr/>
        </p:nvSpPr>
        <p:spPr bwMode="ltGray">
          <a:xfrm rot="-2700000">
            <a:off x="3609623" y="4181123"/>
            <a:ext cx="1923345" cy="1700388"/>
          </a:xfrm>
          <a:custGeom>
            <a:avLst/>
            <a:gdLst>
              <a:gd name="T0" fmla="*/ 0 w 202"/>
              <a:gd name="T1" fmla="*/ 0 h 201"/>
              <a:gd name="T2" fmla="*/ 2147483647 w 202"/>
              <a:gd name="T3" fmla="*/ 2147483647 h 201"/>
              <a:gd name="T4" fmla="*/ 2147483647 w 202"/>
              <a:gd name="T5" fmla="*/ 0 h 201"/>
              <a:gd name="T6" fmla="*/ 0 w 202"/>
              <a:gd name="T7" fmla="*/ 0 h 201"/>
              <a:gd name="T8" fmla="*/ 0 60000 65536"/>
              <a:gd name="T9" fmla="*/ 0 60000 65536"/>
              <a:gd name="T10" fmla="*/ 0 60000 65536"/>
              <a:gd name="T11" fmla="*/ 0 60000 65536"/>
              <a:gd name="T12" fmla="*/ 0 w 202"/>
              <a:gd name="T13" fmla="*/ 0 h 201"/>
              <a:gd name="T14" fmla="*/ 202 w 202"/>
              <a:gd name="T15" fmla="*/ 201 h 201"/>
            </a:gdLst>
            <a:ahLst/>
            <a:cxnLst>
              <a:cxn ang="T8">
                <a:pos x="T0" y="T1"/>
              </a:cxn>
              <a:cxn ang="T9">
                <a:pos x="T2" y="T3"/>
              </a:cxn>
              <a:cxn ang="T10">
                <a:pos x="T4" y="T5"/>
              </a:cxn>
              <a:cxn ang="T11">
                <a:pos x="T6" y="T7"/>
              </a:cxn>
            </a:cxnLst>
            <a:rect l="T12" t="T13" r="T14" b="T15"/>
            <a:pathLst>
              <a:path w="202" h="201">
                <a:moveTo>
                  <a:pt x="0" y="0"/>
                </a:moveTo>
                <a:cubicBezTo>
                  <a:pt x="0" y="111"/>
                  <a:pt x="90" y="201"/>
                  <a:pt x="201" y="201"/>
                </a:cubicBezTo>
                <a:lnTo>
                  <a:pt x="202" y="0"/>
                </a:lnTo>
                <a:lnTo>
                  <a:pt x="0" y="0"/>
                </a:lnTo>
                <a:close/>
              </a:path>
            </a:pathLst>
          </a:custGeom>
          <a:gradFill rotWithShape="0">
            <a:gsLst>
              <a:gs pos="0">
                <a:srgbClr val="3399FF"/>
              </a:gs>
              <a:gs pos="100000">
                <a:srgbClr val="050E18">
                  <a:alpha val="0"/>
                </a:srgbClr>
              </a:gs>
            </a:gsLst>
            <a:lin ang="5400000" scaled="1"/>
          </a:gradFill>
          <a:ln>
            <a:noFill/>
          </a:ln>
          <a:extLst>
            <a:ext uri="{91240B29-F687-4f45-9708-019B960494DF}">
              <a14:hiddenLine xmlns:a14="http://schemas.microsoft.com/office/drawing/2010/main" xmlns="" w="19050">
                <a:solidFill>
                  <a:srgbClr val="000000"/>
                </a:solidFill>
                <a:round/>
                <a:headEnd/>
                <a:tailEnd/>
              </a14:hiddenLine>
            </a:ext>
          </a:extLst>
        </p:spPr>
        <p:txBody>
          <a:bodyPr/>
          <a:lstStyle/>
          <a:p>
            <a:endParaRPr lang="en-US" sz="1600"/>
          </a:p>
        </p:txBody>
      </p:sp>
      <p:sp>
        <p:nvSpPr>
          <p:cNvPr id="125957" name="Freeform 5"/>
          <p:cNvSpPr>
            <a:spLocks/>
          </p:cNvSpPr>
          <p:nvPr/>
        </p:nvSpPr>
        <p:spPr bwMode="ltGray">
          <a:xfrm rot="-2700000">
            <a:off x="2252134" y="2970389"/>
            <a:ext cx="1923345" cy="1710267"/>
          </a:xfrm>
          <a:custGeom>
            <a:avLst/>
            <a:gdLst>
              <a:gd name="T0" fmla="*/ 2147483647 w 202"/>
              <a:gd name="T1" fmla="*/ 0 h 202"/>
              <a:gd name="T2" fmla="*/ 0 w 202"/>
              <a:gd name="T3" fmla="*/ 2147483647 h 202"/>
              <a:gd name="T4" fmla="*/ 2147483647 w 202"/>
              <a:gd name="T5" fmla="*/ 2147483647 h 202"/>
              <a:gd name="T6" fmla="*/ 2147483647 w 202"/>
              <a:gd name="T7" fmla="*/ 0 h 202"/>
              <a:gd name="T8" fmla="*/ 0 60000 65536"/>
              <a:gd name="T9" fmla="*/ 0 60000 65536"/>
              <a:gd name="T10" fmla="*/ 0 60000 65536"/>
              <a:gd name="T11" fmla="*/ 0 60000 65536"/>
              <a:gd name="T12" fmla="*/ 0 w 202"/>
              <a:gd name="T13" fmla="*/ 0 h 202"/>
              <a:gd name="T14" fmla="*/ 202 w 202"/>
              <a:gd name="T15" fmla="*/ 202 h 202"/>
            </a:gdLst>
            <a:ahLst/>
            <a:cxnLst>
              <a:cxn ang="T8">
                <a:pos x="T0" y="T1"/>
              </a:cxn>
              <a:cxn ang="T9">
                <a:pos x="T2" y="T3"/>
              </a:cxn>
              <a:cxn ang="T10">
                <a:pos x="T4" y="T5"/>
              </a:cxn>
              <a:cxn ang="T11">
                <a:pos x="T6" y="T7"/>
              </a:cxn>
            </a:cxnLst>
            <a:rect l="T12" t="T13" r="T14" b="T15"/>
            <a:pathLst>
              <a:path w="202" h="202">
                <a:moveTo>
                  <a:pt x="201" y="0"/>
                </a:moveTo>
                <a:cubicBezTo>
                  <a:pt x="90" y="0"/>
                  <a:pt x="0" y="90"/>
                  <a:pt x="0" y="201"/>
                </a:cubicBezTo>
                <a:lnTo>
                  <a:pt x="202" y="202"/>
                </a:lnTo>
                <a:lnTo>
                  <a:pt x="201" y="0"/>
                </a:lnTo>
                <a:close/>
              </a:path>
            </a:pathLst>
          </a:custGeom>
          <a:gradFill rotWithShape="0">
            <a:gsLst>
              <a:gs pos="0">
                <a:srgbClr val="050E18">
                  <a:alpha val="0"/>
                </a:srgbClr>
              </a:gs>
              <a:gs pos="100000">
                <a:srgbClr val="3399FF"/>
              </a:gs>
            </a:gsLst>
            <a:lin ang="0" scaled="1"/>
          </a:gradFill>
          <a:ln>
            <a:noFill/>
          </a:ln>
          <a:extLst>
            <a:ext uri="{91240B29-F687-4f45-9708-019B960494DF}">
              <a14:hiddenLine xmlns:a14="http://schemas.microsoft.com/office/drawing/2010/main" xmlns="" w="19050">
                <a:solidFill>
                  <a:srgbClr val="000000"/>
                </a:solidFill>
                <a:round/>
                <a:headEnd/>
                <a:tailEnd/>
              </a14:hiddenLine>
            </a:ext>
          </a:extLst>
        </p:spPr>
        <p:txBody>
          <a:bodyPr/>
          <a:lstStyle/>
          <a:p>
            <a:endParaRPr lang="en-US" sz="1600"/>
          </a:p>
        </p:txBody>
      </p:sp>
      <p:sp>
        <p:nvSpPr>
          <p:cNvPr id="125958" name="Rectangle 6"/>
          <p:cNvSpPr>
            <a:spLocks noGrp="1" noChangeArrowheads="1"/>
          </p:cNvSpPr>
          <p:nvPr>
            <p:ph type="title" idx="4294967295"/>
          </p:nvPr>
        </p:nvSpPr>
        <p:spPr>
          <a:xfrm>
            <a:off x="702733" y="12152"/>
            <a:ext cx="7772400" cy="1016000"/>
          </a:xfrm>
          <a:solidFill>
            <a:schemeClr val="bg1">
              <a:lumMod val="85000"/>
            </a:schemeClr>
          </a:solidFill>
        </p:spPr>
        <p:txBody>
          <a:bodyPr vert="horz" lIns="0" tIns="0" rIns="0" bIns="0" rtlCol="0" anchor="b">
            <a:normAutofit/>
          </a:bodyPr>
          <a:lstStyle/>
          <a:p>
            <a:pPr eaLnBrk="1" hangingPunct="1"/>
            <a:r>
              <a:rPr lang="en-US" altLang="en-US" sz="3911"/>
              <a:t>Cardiovascular disease and diabetes</a:t>
            </a:r>
            <a:endParaRPr lang="en-US" altLang="en-US"/>
          </a:p>
        </p:txBody>
      </p:sp>
      <p:sp>
        <p:nvSpPr>
          <p:cNvPr id="125959" name="Text Box 7"/>
          <p:cNvSpPr txBox="1">
            <a:spLocks noChangeArrowheads="1"/>
          </p:cNvSpPr>
          <p:nvPr/>
        </p:nvSpPr>
        <p:spPr bwMode="auto">
          <a:xfrm>
            <a:off x="5089879" y="5829301"/>
            <a:ext cx="184731" cy="256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endParaRPr lang="en-US" altLang="en-US" sz="1067">
              <a:latin typeface="Arial" charset="0"/>
            </a:endParaRPr>
          </a:p>
        </p:txBody>
      </p:sp>
      <p:sp>
        <p:nvSpPr>
          <p:cNvPr id="125960" name="Text Box 8"/>
          <p:cNvSpPr txBox="1">
            <a:spLocks noChangeArrowheads="1"/>
          </p:cNvSpPr>
          <p:nvPr/>
        </p:nvSpPr>
        <p:spPr bwMode="auto">
          <a:xfrm>
            <a:off x="3522133" y="6111066"/>
            <a:ext cx="2133600" cy="3659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b">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r" eaLnBrk="1" hangingPunct="1"/>
            <a:r>
              <a:rPr lang="en-US" altLang="en-US" sz="1067">
                <a:latin typeface="Arial" charset="0"/>
              </a:rPr>
              <a:t> </a:t>
            </a:r>
            <a:r>
              <a:rPr lang="en-US" altLang="en-US" sz="711">
                <a:latin typeface="Arial" charset="0"/>
              </a:rPr>
              <a:t>Bell DSH. </a:t>
            </a:r>
            <a:r>
              <a:rPr lang="en-US" altLang="en-US" sz="711" i="1">
                <a:latin typeface="Arial" charset="0"/>
              </a:rPr>
              <a:t>Diabetes Care</a:t>
            </a:r>
            <a:r>
              <a:rPr lang="en-US" altLang="en-US" sz="711">
                <a:latin typeface="Arial" charset="0"/>
              </a:rPr>
              <a:t>. 2003;26:2433-41.</a:t>
            </a:r>
          </a:p>
          <a:p>
            <a:pPr algn="r" eaLnBrk="1" hangingPunct="1"/>
            <a:r>
              <a:rPr lang="en-US" altLang="en-US" sz="711">
                <a:latin typeface="Arial" charset="0"/>
              </a:rPr>
              <a:t>Centers for Disease Control (CDC). www.cdc.gov.</a:t>
            </a:r>
          </a:p>
        </p:txBody>
      </p:sp>
      <p:sp>
        <p:nvSpPr>
          <p:cNvPr id="125961" name="Text Box 9"/>
          <p:cNvSpPr txBox="1">
            <a:spLocks noChangeArrowheads="1"/>
          </p:cNvSpPr>
          <p:nvPr/>
        </p:nvSpPr>
        <p:spPr bwMode="auto">
          <a:xfrm>
            <a:off x="1083733" y="6193204"/>
            <a:ext cx="2438400" cy="283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b">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244" b="1">
                <a:latin typeface="Arial" charset="0"/>
              </a:rPr>
              <a:t>T2DM = type 2 diabetes mellitus</a:t>
            </a:r>
          </a:p>
        </p:txBody>
      </p:sp>
      <p:sp>
        <p:nvSpPr>
          <p:cNvPr id="125962" name="Line 10"/>
          <p:cNvSpPr>
            <a:spLocks noChangeShapeType="1"/>
          </p:cNvSpPr>
          <p:nvPr/>
        </p:nvSpPr>
        <p:spPr bwMode="black">
          <a:xfrm flipV="1">
            <a:off x="3200400" y="2630312"/>
            <a:ext cx="2727678" cy="2424289"/>
          </a:xfrm>
          <a:prstGeom prst="line">
            <a:avLst/>
          </a:prstGeom>
          <a:noFill/>
          <a:ln w="19050">
            <a:solidFill>
              <a:schemeClr val="bg1"/>
            </a:solidFill>
            <a:round/>
            <a:headEnd/>
            <a:tailEnd/>
          </a:ln>
          <a:extLst>
            <a:ext uri="{909E8E84-426E-40dd-AFC4-6F175D3DCCD1}">
              <a14:hiddenFill xmlns:a14="http://schemas.microsoft.com/office/drawing/2010/main" xmlns="">
                <a:noFill/>
              </a14:hiddenFill>
            </a:ext>
          </a:extLst>
        </p:spPr>
        <p:txBody>
          <a:bodyPr wrap="none" anchor="ctr"/>
          <a:lstStyle/>
          <a:p>
            <a:endParaRPr lang="en-US" sz="1600"/>
          </a:p>
        </p:txBody>
      </p:sp>
      <p:sp>
        <p:nvSpPr>
          <p:cNvPr id="125963" name="Line 11"/>
          <p:cNvSpPr>
            <a:spLocks noChangeShapeType="1"/>
          </p:cNvSpPr>
          <p:nvPr/>
        </p:nvSpPr>
        <p:spPr bwMode="black">
          <a:xfrm flipH="1" flipV="1">
            <a:off x="3200400" y="2613378"/>
            <a:ext cx="2727678" cy="2424289"/>
          </a:xfrm>
          <a:prstGeom prst="line">
            <a:avLst/>
          </a:prstGeom>
          <a:noFill/>
          <a:ln w="19050">
            <a:solidFill>
              <a:schemeClr val="bg1"/>
            </a:solidFill>
            <a:round/>
            <a:headEnd/>
            <a:tailEnd/>
          </a:ln>
          <a:extLst>
            <a:ext uri="{909E8E84-426E-40dd-AFC4-6F175D3DCCD1}">
              <a14:hiddenFill xmlns:a14="http://schemas.microsoft.com/office/drawing/2010/main" xmlns="">
                <a:noFill/>
              </a14:hiddenFill>
            </a:ext>
          </a:extLst>
        </p:spPr>
        <p:txBody>
          <a:bodyPr wrap="none" anchor="ctr"/>
          <a:lstStyle/>
          <a:p>
            <a:endParaRPr lang="en-US" sz="1600"/>
          </a:p>
        </p:txBody>
      </p:sp>
      <p:sp>
        <p:nvSpPr>
          <p:cNvPr id="125964" name="Oval 12"/>
          <p:cNvSpPr>
            <a:spLocks noChangeArrowheads="1"/>
          </p:cNvSpPr>
          <p:nvPr/>
        </p:nvSpPr>
        <p:spPr bwMode="blackWhite">
          <a:xfrm>
            <a:off x="3251200" y="2819401"/>
            <a:ext cx="2844800" cy="2012244"/>
          </a:xfrm>
          <a:prstGeom prst="ellipse">
            <a:avLst/>
          </a:prstGeom>
          <a:solidFill>
            <a:schemeClr val="bg1"/>
          </a:solidFill>
          <a:ln>
            <a:noFill/>
          </a:ln>
          <a:extLst>
            <a:ext uri="{91240B29-F687-4f45-9708-019B960494DF}">
              <a14:hiddenLine xmlns:a14="http://schemas.microsoft.com/office/drawing/2010/main" xmlns="" w="19050">
                <a:solidFill>
                  <a:srgbClr val="000000"/>
                </a:solidFill>
                <a:round/>
                <a:headEnd/>
                <a:tailEnd/>
              </a14:hiddenLine>
            </a:ext>
          </a:extLst>
        </p:spPr>
        <p:txBody>
          <a:bodyPr lIns="0" tIns="0" rIns="0" bIns="0" anchor="ct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ctr" eaLnBrk="1" hangingPunct="1">
              <a:spcBef>
                <a:spcPct val="50000"/>
              </a:spcBef>
            </a:pPr>
            <a:r>
              <a:rPr lang="en-US" altLang="en-US" sz="2133" b="1">
                <a:solidFill>
                  <a:schemeClr val="accent1"/>
                </a:solidFill>
                <a:latin typeface="Arial" charset="0"/>
              </a:rPr>
              <a:t>Cardiovascular complications of T2DM</a:t>
            </a:r>
          </a:p>
        </p:txBody>
      </p:sp>
      <p:grpSp>
        <p:nvGrpSpPr>
          <p:cNvPr id="125965" name="Group 13"/>
          <p:cNvGrpSpPr>
            <a:grpSpLocks/>
          </p:cNvGrpSpPr>
          <p:nvPr/>
        </p:nvGrpSpPr>
        <p:grpSpPr bwMode="auto">
          <a:xfrm>
            <a:off x="3183467" y="3632201"/>
            <a:ext cx="3048000" cy="318911"/>
            <a:chOff x="2064" y="2342"/>
            <a:chExt cx="1632" cy="192"/>
          </a:xfrm>
        </p:grpSpPr>
        <p:sp>
          <p:nvSpPr>
            <p:cNvPr id="125975" name="AutoShape 14"/>
            <p:cNvSpPr>
              <a:spLocks noChangeArrowheads="1"/>
            </p:cNvSpPr>
            <p:nvPr/>
          </p:nvSpPr>
          <p:spPr bwMode="auto">
            <a:xfrm rot="5400000">
              <a:off x="3456" y="2294"/>
              <a:ext cx="192" cy="288"/>
            </a:xfrm>
            <a:prstGeom prst="upArrow">
              <a:avLst>
                <a:gd name="adj1" fmla="val 44222"/>
                <a:gd name="adj2" fmla="val 70688"/>
              </a:avLst>
            </a:pr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xmlns="" w="19050">
                  <a:solidFill>
                    <a:srgbClr val="000000"/>
                  </a:solidFill>
                  <a:miter lim="800000"/>
                  <a:headEnd/>
                  <a:tailEnd/>
                </a14:hiddenLine>
              </a:ext>
            </a:extLst>
          </p:spPr>
          <p:txBody>
            <a:bodyPr rot="10800000" vert="eaVert" wrap="none" anchor="ct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r" eaLnBrk="1" hangingPunct="1"/>
              <a:endParaRPr lang="en-US" altLang="en-US" sz="2133"/>
            </a:p>
          </p:txBody>
        </p:sp>
        <p:sp>
          <p:nvSpPr>
            <p:cNvPr id="125976" name="AutoShape 15"/>
            <p:cNvSpPr>
              <a:spLocks noChangeArrowheads="1"/>
            </p:cNvSpPr>
            <p:nvPr/>
          </p:nvSpPr>
          <p:spPr bwMode="auto">
            <a:xfrm rot="16200000" flipH="1">
              <a:off x="2112" y="2294"/>
              <a:ext cx="192" cy="288"/>
            </a:xfrm>
            <a:prstGeom prst="upArrow">
              <a:avLst>
                <a:gd name="adj1" fmla="val 44222"/>
                <a:gd name="adj2" fmla="val 70688"/>
              </a:avLst>
            </a:pr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xmlns="" w="19050">
                  <a:solidFill>
                    <a:srgbClr val="000000"/>
                  </a:solidFill>
                  <a:miter lim="800000"/>
                  <a:headEnd/>
                  <a:tailEnd/>
                </a14:hiddenLine>
              </a:ext>
            </a:extLst>
          </p:spPr>
          <p:txBody>
            <a:bodyPr vert="eaVert" wrap="none" anchor="ct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r" eaLnBrk="1" hangingPunct="1"/>
              <a:endParaRPr lang="en-US" altLang="en-US" sz="2133"/>
            </a:p>
          </p:txBody>
        </p:sp>
      </p:grpSp>
      <p:grpSp>
        <p:nvGrpSpPr>
          <p:cNvPr id="125966" name="Group 16"/>
          <p:cNvGrpSpPr>
            <a:grpSpLocks/>
          </p:cNvGrpSpPr>
          <p:nvPr/>
        </p:nvGrpSpPr>
        <p:grpSpPr bwMode="auto">
          <a:xfrm rot="-5400000">
            <a:off x="3217334" y="3642078"/>
            <a:ext cx="2709333" cy="358422"/>
            <a:chOff x="2064" y="2342"/>
            <a:chExt cx="1632" cy="192"/>
          </a:xfrm>
        </p:grpSpPr>
        <p:sp>
          <p:nvSpPr>
            <p:cNvPr id="125973" name="AutoShape 17"/>
            <p:cNvSpPr>
              <a:spLocks noChangeArrowheads="1"/>
            </p:cNvSpPr>
            <p:nvPr/>
          </p:nvSpPr>
          <p:spPr bwMode="auto">
            <a:xfrm rot="5400000">
              <a:off x="3456" y="2294"/>
              <a:ext cx="192" cy="288"/>
            </a:xfrm>
            <a:prstGeom prst="upArrow">
              <a:avLst>
                <a:gd name="adj1" fmla="val 44222"/>
                <a:gd name="adj2" fmla="val 70688"/>
              </a:avLst>
            </a:pr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xmlns="" w="19050">
                  <a:solidFill>
                    <a:srgbClr val="000000"/>
                  </a:solidFill>
                  <a:miter lim="800000"/>
                  <a:headEnd/>
                  <a:tailEnd/>
                </a14:hiddenLine>
              </a:ext>
            </a:extLst>
          </p:spPr>
          <p:txBody>
            <a:bodyPr wrap="none" anchor="ct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r" eaLnBrk="1" hangingPunct="1"/>
              <a:endParaRPr lang="en-US" altLang="en-US" sz="2133"/>
            </a:p>
          </p:txBody>
        </p:sp>
        <p:sp>
          <p:nvSpPr>
            <p:cNvPr id="125974" name="AutoShape 18"/>
            <p:cNvSpPr>
              <a:spLocks noChangeArrowheads="1"/>
            </p:cNvSpPr>
            <p:nvPr/>
          </p:nvSpPr>
          <p:spPr bwMode="auto">
            <a:xfrm rot="16200000" flipH="1">
              <a:off x="2112" y="2294"/>
              <a:ext cx="192" cy="288"/>
            </a:xfrm>
            <a:prstGeom prst="upArrow">
              <a:avLst>
                <a:gd name="adj1" fmla="val 44222"/>
                <a:gd name="adj2" fmla="val 70688"/>
              </a:avLst>
            </a:prstGeom>
            <a:gradFill rotWithShape="1">
              <a:gsLst>
                <a:gs pos="0">
                  <a:schemeClr val="accent1"/>
                </a:gs>
                <a:gs pos="100000">
                  <a:schemeClr val="bg1"/>
                </a:gs>
              </a:gsLst>
              <a:lin ang="5400000" scaled="1"/>
            </a:gradFill>
            <a:ln>
              <a:noFill/>
            </a:ln>
            <a:extLst>
              <a:ext uri="{91240B29-F687-4f45-9708-019B960494DF}">
                <a14:hiddenLine xmlns:a14="http://schemas.microsoft.com/office/drawing/2010/main" xmlns="" w="19050">
                  <a:solidFill>
                    <a:srgbClr val="000000"/>
                  </a:solidFill>
                  <a:miter lim="800000"/>
                  <a:headEnd/>
                  <a:tailEnd/>
                </a14:hiddenLine>
              </a:ext>
            </a:extLst>
          </p:spPr>
          <p:txBody>
            <a:bodyPr wrap="none" anchor="ct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r" eaLnBrk="1" hangingPunct="1"/>
              <a:endParaRPr lang="en-US" altLang="en-US" sz="2133"/>
            </a:p>
          </p:txBody>
        </p:sp>
      </p:grpSp>
      <p:sp>
        <p:nvSpPr>
          <p:cNvPr id="125967" name="Text Box 19"/>
          <p:cNvSpPr txBox="1">
            <a:spLocks noChangeArrowheads="1"/>
          </p:cNvSpPr>
          <p:nvPr/>
        </p:nvSpPr>
        <p:spPr bwMode="auto">
          <a:xfrm>
            <a:off x="1943101" y="1857022"/>
            <a:ext cx="5257800"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ctr" eaLnBrk="1" hangingPunct="1">
              <a:spcBef>
                <a:spcPct val="50000"/>
              </a:spcBef>
              <a:buClr>
                <a:schemeClr val="tx2"/>
              </a:buClr>
            </a:pPr>
            <a:r>
              <a:rPr lang="en-US" altLang="en-US" sz="2133" b="1">
                <a:latin typeface="Arial" charset="0"/>
              </a:rPr>
              <a:t>~65% of deaths are  due to CV disease</a:t>
            </a:r>
            <a:endParaRPr lang="en-US" altLang="en-US" sz="1511">
              <a:latin typeface="Arial" charset="0"/>
            </a:endParaRPr>
          </a:p>
        </p:txBody>
      </p:sp>
      <p:sp>
        <p:nvSpPr>
          <p:cNvPr id="125968" name="Text Box 20"/>
          <p:cNvSpPr txBox="1">
            <a:spLocks noChangeArrowheads="1"/>
          </p:cNvSpPr>
          <p:nvPr/>
        </p:nvSpPr>
        <p:spPr bwMode="auto">
          <a:xfrm>
            <a:off x="990600" y="3434645"/>
            <a:ext cx="2057400" cy="1405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ctr" eaLnBrk="1" hangingPunct="1"/>
            <a:r>
              <a:rPr lang="en-US" altLang="en-US" sz="2133" b="1" dirty="0">
                <a:latin typeface="Arial" charset="0"/>
              </a:rPr>
              <a:t>Coronary heart disease deaths</a:t>
            </a:r>
            <a:br>
              <a:rPr lang="en-US" altLang="en-US" sz="2133" b="1" dirty="0">
                <a:latin typeface="Arial" charset="0"/>
              </a:rPr>
            </a:br>
            <a:r>
              <a:rPr lang="en-US" altLang="en-US" sz="2133" b="1" dirty="0" smtClean="0">
                <a:latin typeface="Arial" charset="0"/>
              </a:rPr>
              <a:t>2- </a:t>
            </a:r>
            <a:r>
              <a:rPr lang="en-US" altLang="en-US" sz="2133" b="1" dirty="0">
                <a:latin typeface="Arial" charset="0"/>
              </a:rPr>
              <a:t>to 4-fold</a:t>
            </a:r>
            <a:endParaRPr lang="en-US" altLang="en-US" sz="1511" b="1" dirty="0">
              <a:latin typeface="Arial" charset="0"/>
            </a:endParaRPr>
          </a:p>
        </p:txBody>
      </p:sp>
      <p:sp>
        <p:nvSpPr>
          <p:cNvPr id="125969" name="Text Box 21"/>
          <p:cNvSpPr txBox="1">
            <a:spLocks noChangeArrowheads="1"/>
          </p:cNvSpPr>
          <p:nvPr/>
        </p:nvSpPr>
        <p:spPr bwMode="auto">
          <a:xfrm>
            <a:off x="6246734" y="3565218"/>
            <a:ext cx="1676400" cy="7487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ctr" eaLnBrk="1" hangingPunct="1"/>
            <a:r>
              <a:rPr lang="en-US" altLang="en-US" sz="2133" b="1" dirty="0">
                <a:latin typeface="Arial" charset="0"/>
              </a:rPr>
              <a:t>Stroke risk</a:t>
            </a:r>
          </a:p>
          <a:p>
            <a:pPr algn="ctr" eaLnBrk="1" hangingPunct="1"/>
            <a:r>
              <a:rPr lang="en-US" altLang="en-US" sz="2133" b="1" dirty="0" smtClean="0">
                <a:latin typeface="Arial" charset="0"/>
              </a:rPr>
              <a:t>2- </a:t>
            </a:r>
            <a:r>
              <a:rPr lang="en-US" altLang="en-US" sz="2133" b="1" dirty="0">
                <a:latin typeface="Arial" charset="0"/>
              </a:rPr>
              <a:t>to 4-fold</a:t>
            </a:r>
          </a:p>
        </p:txBody>
      </p:sp>
      <p:sp>
        <p:nvSpPr>
          <p:cNvPr id="125970" name="Text Box 22"/>
          <p:cNvSpPr txBox="1">
            <a:spLocks noChangeArrowheads="1"/>
          </p:cNvSpPr>
          <p:nvPr/>
        </p:nvSpPr>
        <p:spPr bwMode="auto">
          <a:xfrm>
            <a:off x="3581400" y="5175956"/>
            <a:ext cx="1981200" cy="7487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algn="ctr" eaLnBrk="1" hangingPunct="1">
              <a:spcBef>
                <a:spcPct val="50000"/>
              </a:spcBef>
            </a:pPr>
            <a:r>
              <a:rPr lang="en-US" altLang="en-US" sz="2133" b="1" dirty="0">
                <a:latin typeface="Arial" charset="0"/>
              </a:rPr>
              <a:t>Heart failure </a:t>
            </a:r>
            <a:br>
              <a:rPr lang="en-US" altLang="en-US" sz="2133" b="1" dirty="0">
                <a:latin typeface="Arial" charset="0"/>
              </a:rPr>
            </a:br>
            <a:r>
              <a:rPr lang="en-US" altLang="en-US" sz="2133" b="1" dirty="0" smtClean="0">
                <a:latin typeface="Arial" charset="0"/>
              </a:rPr>
              <a:t>2- </a:t>
            </a:r>
            <a:r>
              <a:rPr lang="en-US" altLang="en-US" sz="2133" b="1" dirty="0">
                <a:latin typeface="Arial" charset="0"/>
              </a:rPr>
              <a:t>to 5-fold</a:t>
            </a:r>
            <a:endParaRPr lang="en-US" altLang="en-US" sz="1511" b="1" dirty="0">
              <a:latin typeface="Arial" charset="0"/>
            </a:endParaRPr>
          </a:p>
        </p:txBody>
      </p:sp>
      <p:sp>
        <p:nvSpPr>
          <p:cNvPr id="125971" name="Text Box 24"/>
          <p:cNvSpPr txBox="1">
            <a:spLocks noChangeArrowheads="1"/>
          </p:cNvSpPr>
          <p:nvPr/>
        </p:nvSpPr>
        <p:spPr bwMode="auto">
          <a:xfrm>
            <a:off x="7436556" y="1642534"/>
            <a:ext cx="1707444" cy="15535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lnSpc>
                <a:spcPct val="90000"/>
              </a:lnSpc>
              <a:spcBef>
                <a:spcPct val="30000"/>
              </a:spcBef>
              <a:buClr>
                <a:srgbClr val="FBD63D"/>
              </a:buClr>
            </a:pPr>
            <a:r>
              <a:rPr lang="en-US" altLang="en-US" sz="1778" dirty="0">
                <a:solidFill>
                  <a:srgbClr val="0070C0"/>
                </a:solidFill>
                <a:latin typeface="Arial Narrow" charset="0"/>
              </a:rPr>
              <a:t>No A1C threshold</a:t>
            </a:r>
          </a:p>
          <a:p>
            <a:pPr eaLnBrk="1" hangingPunct="1">
              <a:lnSpc>
                <a:spcPct val="90000"/>
              </a:lnSpc>
              <a:spcBef>
                <a:spcPct val="30000"/>
              </a:spcBef>
              <a:buClr>
                <a:srgbClr val="FBD63D"/>
              </a:buClr>
            </a:pPr>
            <a:r>
              <a:rPr lang="en-US" altLang="en-US" sz="1778" dirty="0">
                <a:solidFill>
                  <a:srgbClr val="0070C0"/>
                </a:solidFill>
                <a:latin typeface="Arial Narrow" charset="0"/>
              </a:rPr>
              <a:t> is apparent</a:t>
            </a:r>
            <a:endParaRPr lang="en-US" altLang="en-US" sz="1067" dirty="0">
              <a:solidFill>
                <a:srgbClr val="0070C0"/>
              </a:solidFill>
              <a:latin typeface="Arial Narrow" charset="0"/>
            </a:endParaRPr>
          </a:p>
          <a:p>
            <a:pPr eaLnBrk="1" hangingPunct="1">
              <a:lnSpc>
                <a:spcPct val="90000"/>
              </a:lnSpc>
              <a:spcBef>
                <a:spcPct val="30000"/>
              </a:spcBef>
              <a:buClr>
                <a:srgbClr val="FBD63D"/>
              </a:buClr>
            </a:pPr>
            <a:r>
              <a:rPr lang="en-US" altLang="en-US" sz="1067" dirty="0">
                <a:latin typeface="Arial Narrow" charset="0"/>
              </a:rPr>
              <a:t>Finnish study by </a:t>
            </a:r>
            <a:r>
              <a:rPr lang="en-US" altLang="en-US" sz="1067" dirty="0" err="1">
                <a:latin typeface="Arial Narrow" charset="0"/>
              </a:rPr>
              <a:t>Kuusisto</a:t>
            </a:r>
            <a:r>
              <a:rPr lang="en-US" altLang="en-US" sz="1067" dirty="0">
                <a:latin typeface="Arial Narrow" charset="0"/>
              </a:rPr>
              <a:t> et al;</a:t>
            </a:r>
          </a:p>
          <a:p>
            <a:pPr eaLnBrk="1" hangingPunct="1">
              <a:lnSpc>
                <a:spcPct val="90000"/>
              </a:lnSpc>
              <a:spcBef>
                <a:spcPct val="30000"/>
              </a:spcBef>
              <a:buClr>
                <a:srgbClr val="FBD63D"/>
              </a:buClr>
            </a:pPr>
            <a:r>
              <a:rPr lang="en-US" altLang="en-US" sz="1067" dirty="0">
                <a:latin typeface="Arial Narrow" charset="0"/>
              </a:rPr>
              <a:t>UKPDS epidemiologic analysis;</a:t>
            </a:r>
          </a:p>
          <a:p>
            <a:pPr eaLnBrk="1" hangingPunct="1">
              <a:lnSpc>
                <a:spcPct val="90000"/>
              </a:lnSpc>
              <a:spcBef>
                <a:spcPct val="30000"/>
              </a:spcBef>
              <a:buClr>
                <a:srgbClr val="FBD63D"/>
              </a:buClr>
            </a:pPr>
            <a:r>
              <a:rPr lang="en-US" altLang="en-US" sz="1067" dirty="0">
                <a:latin typeface="Arial Narrow" charset="0"/>
              </a:rPr>
              <a:t> EPIC-Norfolk Study</a:t>
            </a:r>
          </a:p>
        </p:txBody>
      </p:sp>
      <p:sp>
        <p:nvSpPr>
          <p:cNvPr id="125972" name="Text Box 25"/>
          <p:cNvSpPr txBox="1">
            <a:spLocks noChangeArrowheads="1"/>
          </p:cNvSpPr>
          <p:nvPr/>
        </p:nvSpPr>
        <p:spPr bwMode="auto">
          <a:xfrm>
            <a:off x="6030834" y="4722076"/>
            <a:ext cx="2967479" cy="17833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lnSpc>
                <a:spcPct val="90000"/>
              </a:lnSpc>
              <a:spcBef>
                <a:spcPct val="30000"/>
              </a:spcBef>
              <a:buClr>
                <a:srgbClr val="FBD63D"/>
              </a:buClr>
            </a:pPr>
            <a:r>
              <a:rPr lang="en-US" altLang="en-US" sz="1778" dirty="0">
                <a:solidFill>
                  <a:srgbClr val="0070C0"/>
                </a:solidFill>
                <a:latin typeface="Arial Narrow" charset="0"/>
              </a:rPr>
              <a:t>Impaired glucose tolerance (IGT) </a:t>
            </a:r>
          </a:p>
          <a:p>
            <a:pPr eaLnBrk="1" hangingPunct="1">
              <a:lnSpc>
                <a:spcPct val="90000"/>
              </a:lnSpc>
              <a:spcBef>
                <a:spcPct val="30000"/>
              </a:spcBef>
              <a:buClr>
                <a:srgbClr val="FBD63D"/>
              </a:buClr>
            </a:pPr>
            <a:r>
              <a:rPr lang="en-US" altLang="en-US" sz="1778" dirty="0">
                <a:solidFill>
                  <a:srgbClr val="0070C0"/>
                </a:solidFill>
                <a:latin typeface="Arial Narrow" charset="0"/>
              </a:rPr>
              <a:t>and postprandial hyperglycemia</a:t>
            </a:r>
          </a:p>
          <a:p>
            <a:pPr eaLnBrk="1" hangingPunct="1">
              <a:lnSpc>
                <a:spcPct val="90000"/>
              </a:lnSpc>
              <a:spcBef>
                <a:spcPct val="30000"/>
              </a:spcBef>
              <a:buClr>
                <a:srgbClr val="FBD63D"/>
              </a:buClr>
            </a:pPr>
            <a:r>
              <a:rPr lang="en-US" altLang="en-US" sz="1778" dirty="0">
                <a:solidFill>
                  <a:srgbClr val="0070C0"/>
                </a:solidFill>
                <a:latin typeface="Arial Narrow" charset="0"/>
              </a:rPr>
              <a:t> are CV risk factors</a:t>
            </a:r>
            <a:endParaRPr lang="en-US" altLang="en-US" sz="1067" dirty="0">
              <a:solidFill>
                <a:srgbClr val="0070C0"/>
              </a:solidFill>
              <a:latin typeface="Arial Narrow" charset="0"/>
            </a:endParaRPr>
          </a:p>
          <a:p>
            <a:pPr eaLnBrk="1" hangingPunct="1">
              <a:lnSpc>
                <a:spcPct val="90000"/>
              </a:lnSpc>
              <a:spcBef>
                <a:spcPct val="30000"/>
              </a:spcBef>
              <a:buClr>
                <a:srgbClr val="FBD63D"/>
              </a:buClr>
            </a:pPr>
            <a:r>
              <a:rPr lang="en-US" altLang="en-US" sz="1067" dirty="0" err="1">
                <a:latin typeface="Arial Narrow" charset="0"/>
              </a:rPr>
              <a:t>Funagata</a:t>
            </a:r>
            <a:r>
              <a:rPr lang="en-US" altLang="en-US" sz="1067" dirty="0">
                <a:latin typeface="Arial Narrow" charset="0"/>
              </a:rPr>
              <a:t> Diabetes Study;</a:t>
            </a:r>
          </a:p>
          <a:p>
            <a:pPr eaLnBrk="1" hangingPunct="1">
              <a:lnSpc>
                <a:spcPct val="90000"/>
              </a:lnSpc>
              <a:spcBef>
                <a:spcPct val="30000"/>
              </a:spcBef>
              <a:buClr>
                <a:srgbClr val="FBD63D"/>
              </a:buClr>
            </a:pPr>
            <a:r>
              <a:rPr lang="en-US" altLang="en-US" sz="1067" dirty="0">
                <a:latin typeface="Arial Narrow" charset="0"/>
              </a:rPr>
              <a:t>Honolulu Heart Program; </a:t>
            </a:r>
          </a:p>
          <a:p>
            <a:pPr eaLnBrk="1" hangingPunct="1">
              <a:lnSpc>
                <a:spcPct val="90000"/>
              </a:lnSpc>
              <a:spcBef>
                <a:spcPct val="30000"/>
              </a:spcBef>
              <a:buClr>
                <a:srgbClr val="FBD63D"/>
              </a:buClr>
            </a:pPr>
            <a:r>
              <a:rPr lang="en-US" altLang="en-US" sz="1067" dirty="0">
                <a:latin typeface="Arial Narrow" charset="0"/>
              </a:rPr>
              <a:t>DECODE Study; </a:t>
            </a:r>
          </a:p>
          <a:p>
            <a:pPr eaLnBrk="1" hangingPunct="1">
              <a:lnSpc>
                <a:spcPct val="90000"/>
              </a:lnSpc>
              <a:spcBef>
                <a:spcPct val="30000"/>
              </a:spcBef>
              <a:buClr>
                <a:srgbClr val="FBD63D"/>
              </a:buClr>
            </a:pPr>
            <a:r>
              <a:rPr lang="en-US" altLang="en-US" sz="1067" dirty="0">
                <a:latin typeface="Arial Narrow" charset="0"/>
              </a:rPr>
              <a:t>Rancho Bernardo Study</a:t>
            </a:r>
          </a:p>
        </p:txBody>
      </p:sp>
    </p:spTree>
    <p:extLst>
      <p:ext uri="{BB962C8B-B14F-4D97-AF65-F5344CB8AC3E}">
        <p14:creationId xmlns:p14="http://schemas.microsoft.com/office/powerpoint/2010/main" val="77218763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24930" name="object 2"/>
          <p:cNvSpPr txBox="1">
            <a:spLocks noChangeArrowheads="1"/>
          </p:cNvSpPr>
          <p:nvPr/>
        </p:nvSpPr>
        <p:spPr bwMode="auto">
          <a:xfrm>
            <a:off x="0" y="288926"/>
            <a:ext cx="5400323" cy="86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800" dirty="0">
                <a:solidFill>
                  <a:srgbClr val="000090"/>
                </a:solidFill>
                <a:latin typeface="Century Gothic" charset="0"/>
                <a:cs typeface="Century Gothic" charset="0"/>
              </a:rPr>
              <a:t>Diabetes is associated</a:t>
            </a:r>
          </a:p>
          <a:p>
            <a:pPr eaLnBrk="1" hangingPunct="1"/>
            <a:r>
              <a:rPr lang="en-US" sz="2800" dirty="0">
                <a:solidFill>
                  <a:srgbClr val="000090"/>
                </a:solidFill>
                <a:latin typeface="Century Gothic" charset="0"/>
                <a:cs typeface="Century Gothic" charset="0"/>
              </a:rPr>
              <a:t> with significant loss of life years</a:t>
            </a:r>
          </a:p>
        </p:txBody>
      </p:sp>
      <p:sp>
        <p:nvSpPr>
          <p:cNvPr id="3" name="object 3"/>
          <p:cNvSpPr txBox="1"/>
          <p:nvPr/>
        </p:nvSpPr>
        <p:spPr>
          <a:xfrm>
            <a:off x="536223" y="5738813"/>
            <a:ext cx="60678" cy="163512"/>
          </a:xfrm>
          <a:prstGeom prst="rect">
            <a:avLst/>
          </a:prstGeom>
        </p:spPr>
        <p:txBody>
          <a:bodyPr lIns="0" tIns="0" rIns="0" bIns="0"/>
          <a:lstStyle/>
          <a:p>
            <a:pPr marL="12700">
              <a:defRPr/>
            </a:pPr>
            <a:r>
              <a:rPr sz="1000" spc="-5" dirty="0">
                <a:solidFill>
                  <a:srgbClr val="888888"/>
                </a:solidFill>
                <a:latin typeface="Century Gothic"/>
                <a:cs typeface="Century Gothic"/>
              </a:rPr>
              <a:t>.</a:t>
            </a:r>
            <a:endParaRPr sz="1000">
              <a:latin typeface="Century Gothic"/>
              <a:cs typeface="Century Gothic"/>
            </a:endParaRPr>
          </a:p>
        </p:txBody>
      </p:sp>
      <p:sp>
        <p:nvSpPr>
          <p:cNvPr id="124932" name="object 4"/>
          <p:cNvSpPr>
            <a:spLocks/>
          </p:cNvSpPr>
          <p:nvPr/>
        </p:nvSpPr>
        <p:spPr bwMode="auto">
          <a:xfrm>
            <a:off x="764822" y="4537075"/>
            <a:ext cx="179212" cy="0"/>
          </a:xfrm>
          <a:custGeom>
            <a:avLst/>
            <a:gdLst>
              <a:gd name="T0" fmla="*/ 0 w 179527"/>
              <a:gd name="T1" fmla="*/ 404435 w 179527"/>
              <a:gd name="T2" fmla="*/ 0 60000 65536"/>
              <a:gd name="T3" fmla="*/ 0 60000 65536"/>
            </a:gdLst>
            <a:ahLst/>
            <a:cxnLst>
              <a:cxn ang="T2">
                <a:pos x="T0" y="0"/>
              </a:cxn>
              <a:cxn ang="T3">
                <a:pos x="T1" y="0"/>
              </a:cxn>
            </a:cxnLst>
            <a:rect l="0" t="0" r="r" b="b"/>
            <a:pathLst>
              <a:path w="179527">
                <a:moveTo>
                  <a:pt x="0" y="0"/>
                </a:moveTo>
                <a:lnTo>
                  <a:pt x="179527"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33" name="object 5"/>
          <p:cNvSpPr>
            <a:spLocks/>
          </p:cNvSpPr>
          <p:nvPr/>
        </p:nvSpPr>
        <p:spPr bwMode="auto">
          <a:xfrm>
            <a:off x="886178" y="4486275"/>
            <a:ext cx="95956" cy="115888"/>
          </a:xfrm>
          <a:custGeom>
            <a:avLst/>
            <a:gdLst>
              <a:gd name="T0" fmla="*/ 222459 w 95694"/>
              <a:gd name="T1" fmla="*/ 0 h 114680"/>
              <a:gd name="T2" fmla="*/ 0 w 95694"/>
              <a:gd name="T3" fmla="*/ 123410 h 114680"/>
              <a:gd name="T4" fmla="*/ 0 60000 65536"/>
              <a:gd name="T5" fmla="*/ 0 60000 65536"/>
            </a:gdLst>
            <a:ahLst/>
            <a:cxnLst>
              <a:cxn ang="T4">
                <a:pos x="T0" y="T1"/>
              </a:cxn>
              <a:cxn ang="T5">
                <a:pos x="T2" y="T3"/>
              </a:cxn>
            </a:cxnLst>
            <a:rect l="0" t="0" r="r" b="b"/>
            <a:pathLst>
              <a:path w="95694" h="114680">
                <a:moveTo>
                  <a:pt x="95694" y="0"/>
                </a:moveTo>
                <a:lnTo>
                  <a:pt x="0" y="114681"/>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34" name="object 6"/>
          <p:cNvSpPr>
            <a:spLocks/>
          </p:cNvSpPr>
          <p:nvPr/>
        </p:nvSpPr>
        <p:spPr bwMode="auto">
          <a:xfrm>
            <a:off x="833967" y="1530351"/>
            <a:ext cx="0" cy="3097213"/>
          </a:xfrm>
          <a:custGeom>
            <a:avLst/>
            <a:gdLst>
              <a:gd name="T0" fmla="*/ 0 h 3096260"/>
              <a:gd name="T1" fmla="*/ 3102937 h 3096260"/>
              <a:gd name="T2" fmla="*/ 0 60000 65536"/>
              <a:gd name="T3" fmla="*/ 0 60000 65536"/>
            </a:gdLst>
            <a:ahLst/>
            <a:cxnLst>
              <a:cxn ang="T2">
                <a:pos x="0" y="T0"/>
              </a:cxn>
              <a:cxn ang="T3">
                <a:pos x="0" y="T1"/>
              </a:cxn>
            </a:cxnLst>
            <a:rect l="0" t="0" r="r" b="b"/>
            <a:pathLst>
              <a:path h="3096260">
                <a:moveTo>
                  <a:pt x="0" y="0"/>
                </a:moveTo>
                <a:lnTo>
                  <a:pt x="0" y="309626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35" name="object 7"/>
          <p:cNvSpPr>
            <a:spLocks/>
          </p:cNvSpPr>
          <p:nvPr/>
        </p:nvSpPr>
        <p:spPr bwMode="auto">
          <a:xfrm>
            <a:off x="1003301" y="4537075"/>
            <a:ext cx="3252611" cy="0"/>
          </a:xfrm>
          <a:custGeom>
            <a:avLst/>
            <a:gdLst>
              <a:gd name="T0" fmla="*/ 0 w 3251390"/>
              <a:gd name="T1" fmla="*/ 7434946 w 3251390"/>
              <a:gd name="T2" fmla="*/ 0 60000 65536"/>
              <a:gd name="T3" fmla="*/ 0 60000 65536"/>
            </a:gdLst>
            <a:ahLst/>
            <a:cxnLst>
              <a:cxn ang="T2">
                <a:pos x="T0" y="0"/>
              </a:cxn>
              <a:cxn ang="T3">
                <a:pos x="T1" y="0"/>
              </a:cxn>
            </a:cxnLst>
            <a:rect l="0" t="0" r="r" b="b"/>
            <a:pathLst>
              <a:path w="3251390">
                <a:moveTo>
                  <a:pt x="0" y="0"/>
                </a:moveTo>
                <a:lnTo>
                  <a:pt x="3251390"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36" name="object 8"/>
          <p:cNvSpPr>
            <a:spLocks/>
          </p:cNvSpPr>
          <p:nvPr/>
        </p:nvSpPr>
        <p:spPr bwMode="auto">
          <a:xfrm>
            <a:off x="757767" y="4106863"/>
            <a:ext cx="66322" cy="0"/>
          </a:xfrm>
          <a:custGeom>
            <a:avLst/>
            <a:gdLst>
              <a:gd name="T0" fmla="*/ 0 w 66484"/>
              <a:gd name="T1" fmla="*/ 149059 w 66484"/>
              <a:gd name="T2" fmla="*/ 0 60000 65536"/>
              <a:gd name="T3" fmla="*/ 0 60000 65536"/>
            </a:gdLst>
            <a:ahLst/>
            <a:cxnLst>
              <a:cxn ang="T2">
                <a:pos x="T0" y="0"/>
              </a:cxn>
              <a:cxn ang="T3">
                <a:pos x="T1" y="0"/>
              </a:cxn>
            </a:cxnLst>
            <a:rect l="0" t="0" r="r" b="b"/>
            <a:pathLst>
              <a:path w="66484">
                <a:moveTo>
                  <a:pt x="0" y="0"/>
                </a:moveTo>
                <a:lnTo>
                  <a:pt x="66484"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37" name="object 9"/>
          <p:cNvSpPr>
            <a:spLocks/>
          </p:cNvSpPr>
          <p:nvPr/>
        </p:nvSpPr>
        <p:spPr bwMode="auto">
          <a:xfrm>
            <a:off x="757767" y="3676650"/>
            <a:ext cx="66322" cy="0"/>
          </a:xfrm>
          <a:custGeom>
            <a:avLst/>
            <a:gdLst>
              <a:gd name="T0" fmla="*/ 0 w 66484"/>
              <a:gd name="T1" fmla="*/ 149059 w 66484"/>
              <a:gd name="T2" fmla="*/ 0 60000 65536"/>
              <a:gd name="T3" fmla="*/ 0 60000 65536"/>
            </a:gdLst>
            <a:ahLst/>
            <a:cxnLst>
              <a:cxn ang="T2">
                <a:pos x="T0" y="0"/>
              </a:cxn>
              <a:cxn ang="T3">
                <a:pos x="T1" y="0"/>
              </a:cxn>
            </a:cxnLst>
            <a:rect l="0" t="0" r="r" b="b"/>
            <a:pathLst>
              <a:path w="66484">
                <a:moveTo>
                  <a:pt x="0" y="0"/>
                </a:moveTo>
                <a:lnTo>
                  <a:pt x="66484"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38" name="object 10"/>
          <p:cNvSpPr>
            <a:spLocks/>
          </p:cNvSpPr>
          <p:nvPr/>
        </p:nvSpPr>
        <p:spPr bwMode="auto">
          <a:xfrm>
            <a:off x="757767" y="3246438"/>
            <a:ext cx="66322" cy="0"/>
          </a:xfrm>
          <a:custGeom>
            <a:avLst/>
            <a:gdLst>
              <a:gd name="T0" fmla="*/ 0 w 66484"/>
              <a:gd name="T1" fmla="*/ 149059 w 66484"/>
              <a:gd name="T2" fmla="*/ 0 60000 65536"/>
              <a:gd name="T3" fmla="*/ 0 60000 65536"/>
            </a:gdLst>
            <a:ahLst/>
            <a:cxnLst>
              <a:cxn ang="T2">
                <a:pos x="T0" y="0"/>
              </a:cxn>
              <a:cxn ang="T3">
                <a:pos x="T1" y="0"/>
              </a:cxn>
            </a:cxnLst>
            <a:rect l="0" t="0" r="r" b="b"/>
            <a:pathLst>
              <a:path w="66484">
                <a:moveTo>
                  <a:pt x="0" y="0"/>
                </a:moveTo>
                <a:lnTo>
                  <a:pt x="66484"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39" name="object 11"/>
          <p:cNvSpPr>
            <a:spLocks/>
          </p:cNvSpPr>
          <p:nvPr/>
        </p:nvSpPr>
        <p:spPr bwMode="auto">
          <a:xfrm>
            <a:off x="757767" y="2816225"/>
            <a:ext cx="66322" cy="0"/>
          </a:xfrm>
          <a:custGeom>
            <a:avLst/>
            <a:gdLst>
              <a:gd name="T0" fmla="*/ 0 w 66484"/>
              <a:gd name="T1" fmla="*/ 149059 w 66484"/>
              <a:gd name="T2" fmla="*/ 0 60000 65536"/>
              <a:gd name="T3" fmla="*/ 0 60000 65536"/>
            </a:gdLst>
            <a:ahLst/>
            <a:cxnLst>
              <a:cxn ang="T2">
                <a:pos x="T0" y="0"/>
              </a:cxn>
              <a:cxn ang="T3">
                <a:pos x="T1" y="0"/>
              </a:cxn>
            </a:cxnLst>
            <a:rect l="0" t="0" r="r" b="b"/>
            <a:pathLst>
              <a:path w="66484">
                <a:moveTo>
                  <a:pt x="0" y="0"/>
                </a:moveTo>
                <a:lnTo>
                  <a:pt x="66484"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40" name="object 12"/>
          <p:cNvSpPr>
            <a:spLocks/>
          </p:cNvSpPr>
          <p:nvPr/>
        </p:nvSpPr>
        <p:spPr bwMode="auto">
          <a:xfrm>
            <a:off x="757767" y="2386013"/>
            <a:ext cx="66322" cy="0"/>
          </a:xfrm>
          <a:custGeom>
            <a:avLst/>
            <a:gdLst>
              <a:gd name="T0" fmla="*/ 0 w 66484"/>
              <a:gd name="T1" fmla="*/ 0 h 126"/>
              <a:gd name="T2" fmla="*/ 149059 w 66484"/>
              <a:gd name="T3" fmla="*/ 0 h 126"/>
              <a:gd name="T4" fmla="*/ 0 60000 65536"/>
              <a:gd name="T5" fmla="*/ 0 60000 65536"/>
            </a:gdLst>
            <a:ahLst/>
            <a:cxnLst>
              <a:cxn ang="T4">
                <a:pos x="T0" y="T1"/>
              </a:cxn>
              <a:cxn ang="T5">
                <a:pos x="T2" y="T3"/>
              </a:cxn>
            </a:cxnLst>
            <a:rect l="0" t="0" r="r" b="b"/>
            <a:pathLst>
              <a:path w="66484" h="126">
                <a:moveTo>
                  <a:pt x="0" y="0"/>
                </a:moveTo>
                <a:lnTo>
                  <a:pt x="66484" y="126"/>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41" name="object 13"/>
          <p:cNvSpPr>
            <a:spLocks/>
          </p:cNvSpPr>
          <p:nvPr/>
        </p:nvSpPr>
        <p:spPr bwMode="auto">
          <a:xfrm>
            <a:off x="757767" y="1955800"/>
            <a:ext cx="66322" cy="0"/>
          </a:xfrm>
          <a:custGeom>
            <a:avLst/>
            <a:gdLst>
              <a:gd name="T0" fmla="*/ 0 w 66484"/>
              <a:gd name="T1" fmla="*/ 149059 w 66484"/>
              <a:gd name="T2" fmla="*/ 0 60000 65536"/>
              <a:gd name="T3" fmla="*/ 0 60000 65536"/>
            </a:gdLst>
            <a:ahLst/>
            <a:cxnLst>
              <a:cxn ang="T2">
                <a:pos x="T0" y="0"/>
              </a:cxn>
              <a:cxn ang="T3">
                <a:pos x="T1" y="0"/>
              </a:cxn>
            </a:cxnLst>
            <a:rect l="0" t="0" r="r" b="b"/>
            <a:pathLst>
              <a:path w="66484">
                <a:moveTo>
                  <a:pt x="0" y="0"/>
                </a:moveTo>
                <a:lnTo>
                  <a:pt x="66484"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42" name="object 14"/>
          <p:cNvSpPr>
            <a:spLocks/>
          </p:cNvSpPr>
          <p:nvPr/>
        </p:nvSpPr>
        <p:spPr bwMode="auto">
          <a:xfrm>
            <a:off x="757767" y="1525588"/>
            <a:ext cx="66322" cy="0"/>
          </a:xfrm>
          <a:custGeom>
            <a:avLst/>
            <a:gdLst>
              <a:gd name="T0" fmla="*/ 0 w 66484"/>
              <a:gd name="T1" fmla="*/ 149059 w 66484"/>
              <a:gd name="T2" fmla="*/ 0 60000 65536"/>
              <a:gd name="T3" fmla="*/ 0 60000 65536"/>
            </a:gdLst>
            <a:ahLst/>
            <a:cxnLst>
              <a:cxn ang="T2">
                <a:pos x="T0" y="0"/>
              </a:cxn>
              <a:cxn ang="T3">
                <a:pos x="T1" y="0"/>
              </a:cxn>
            </a:cxnLst>
            <a:rect l="0" t="0" r="r" b="b"/>
            <a:pathLst>
              <a:path w="66484">
                <a:moveTo>
                  <a:pt x="0" y="0"/>
                </a:moveTo>
                <a:lnTo>
                  <a:pt x="66484"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43" name="object 15"/>
          <p:cNvSpPr>
            <a:spLocks/>
          </p:cNvSpPr>
          <p:nvPr/>
        </p:nvSpPr>
        <p:spPr bwMode="auto">
          <a:xfrm>
            <a:off x="1073856"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44" name="object 16"/>
          <p:cNvSpPr>
            <a:spLocks/>
          </p:cNvSpPr>
          <p:nvPr/>
        </p:nvSpPr>
        <p:spPr bwMode="auto">
          <a:xfrm>
            <a:off x="1652412"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45" name="object 17"/>
          <p:cNvSpPr>
            <a:spLocks/>
          </p:cNvSpPr>
          <p:nvPr/>
        </p:nvSpPr>
        <p:spPr bwMode="auto">
          <a:xfrm>
            <a:off x="2230967"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46" name="object 18"/>
          <p:cNvSpPr>
            <a:spLocks/>
          </p:cNvSpPr>
          <p:nvPr/>
        </p:nvSpPr>
        <p:spPr bwMode="auto">
          <a:xfrm>
            <a:off x="2809523"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47" name="object 19"/>
          <p:cNvSpPr>
            <a:spLocks/>
          </p:cNvSpPr>
          <p:nvPr/>
        </p:nvSpPr>
        <p:spPr bwMode="auto">
          <a:xfrm>
            <a:off x="3388078"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48" name="object 20"/>
          <p:cNvSpPr>
            <a:spLocks/>
          </p:cNvSpPr>
          <p:nvPr/>
        </p:nvSpPr>
        <p:spPr bwMode="auto">
          <a:xfrm>
            <a:off x="3966634"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49" name="object 21"/>
          <p:cNvSpPr>
            <a:spLocks/>
          </p:cNvSpPr>
          <p:nvPr/>
        </p:nvSpPr>
        <p:spPr bwMode="auto">
          <a:xfrm>
            <a:off x="942622" y="4486275"/>
            <a:ext cx="95956" cy="115888"/>
          </a:xfrm>
          <a:custGeom>
            <a:avLst/>
            <a:gdLst>
              <a:gd name="T0" fmla="*/ 222459 w 95694"/>
              <a:gd name="T1" fmla="*/ 0 h 114680"/>
              <a:gd name="T2" fmla="*/ 0 w 95694"/>
              <a:gd name="T3" fmla="*/ 123410 h 114680"/>
              <a:gd name="T4" fmla="*/ 0 60000 65536"/>
              <a:gd name="T5" fmla="*/ 0 60000 65536"/>
            </a:gdLst>
            <a:ahLst/>
            <a:cxnLst>
              <a:cxn ang="T4">
                <a:pos x="T0" y="T1"/>
              </a:cxn>
              <a:cxn ang="T5">
                <a:pos x="T2" y="T3"/>
              </a:cxn>
            </a:cxnLst>
            <a:rect l="0" t="0" r="r" b="b"/>
            <a:pathLst>
              <a:path w="95694" h="114680">
                <a:moveTo>
                  <a:pt x="95694" y="0"/>
                </a:moveTo>
                <a:lnTo>
                  <a:pt x="0" y="114681"/>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22" name="object 22"/>
          <p:cNvSpPr txBox="1"/>
          <p:nvPr/>
        </p:nvSpPr>
        <p:spPr>
          <a:xfrm>
            <a:off x="760589" y="4614863"/>
            <a:ext cx="2363611" cy="563562"/>
          </a:xfrm>
          <a:prstGeom prst="rect">
            <a:avLst/>
          </a:prstGeom>
        </p:spPr>
        <p:txBody>
          <a:bodyPr lIns="0" tIns="0" rIns="0" bIns="0"/>
          <a:lstStyle/>
          <a:p>
            <a:pPr marL="12700">
              <a:tabLst>
                <a:tab pos="782320" algn="l"/>
                <a:tab pos="1353820" algn="l"/>
                <a:tab pos="1931670" algn="l"/>
              </a:tabLst>
              <a:defRPr/>
            </a:pPr>
            <a:r>
              <a:rPr sz="1600" spc="-10" dirty="0">
                <a:solidFill>
                  <a:srgbClr val="5A5A5A"/>
                </a:solidFill>
                <a:latin typeface="Century Gothic"/>
                <a:cs typeface="Century Gothic"/>
              </a:rPr>
              <a:t>0</a:t>
            </a:r>
            <a:r>
              <a:rPr sz="1600" spc="135" dirty="0">
                <a:solidFill>
                  <a:srgbClr val="5A5A5A"/>
                </a:solidFill>
                <a:latin typeface="Century Gothic"/>
                <a:cs typeface="Century Gothic"/>
              </a:rPr>
              <a:t> </a:t>
            </a:r>
            <a:r>
              <a:rPr sz="1600" spc="-10" dirty="0">
                <a:solidFill>
                  <a:srgbClr val="5A5A5A"/>
                </a:solidFill>
                <a:latin typeface="Century Gothic"/>
                <a:cs typeface="Century Gothic"/>
              </a:rPr>
              <a:t>40	50	60	70</a:t>
            </a:r>
            <a:endParaRPr sz="1600">
              <a:latin typeface="Century Gothic"/>
              <a:cs typeface="Century Gothic"/>
            </a:endParaRPr>
          </a:p>
          <a:p>
            <a:pPr>
              <a:lnSpc>
                <a:spcPts val="500"/>
              </a:lnSpc>
              <a:spcBef>
                <a:spcPts val="30"/>
              </a:spcBef>
              <a:defRPr/>
            </a:pPr>
            <a:endParaRPr sz="500"/>
          </a:p>
          <a:p>
            <a:pPr marL="1212850">
              <a:defRPr/>
            </a:pPr>
            <a:r>
              <a:rPr sz="1600" dirty="0">
                <a:solidFill>
                  <a:srgbClr val="5A5A5A"/>
                </a:solidFill>
                <a:latin typeface="Century Gothic"/>
                <a:cs typeface="Century Gothic"/>
              </a:rPr>
              <a:t>A</a:t>
            </a:r>
            <a:r>
              <a:rPr sz="1600" spc="-25" dirty="0">
                <a:solidFill>
                  <a:srgbClr val="5A5A5A"/>
                </a:solidFill>
                <a:latin typeface="Century Gothic"/>
                <a:cs typeface="Century Gothic"/>
              </a:rPr>
              <a:t>g</a:t>
            </a:r>
            <a:r>
              <a:rPr sz="1600" spc="-15" dirty="0">
                <a:solidFill>
                  <a:srgbClr val="5A5A5A"/>
                </a:solidFill>
                <a:latin typeface="Century Gothic"/>
                <a:cs typeface="Century Gothic"/>
              </a:rPr>
              <a:t>e </a:t>
            </a:r>
            <a:r>
              <a:rPr sz="1600" spc="-50" dirty="0">
                <a:solidFill>
                  <a:srgbClr val="5A5A5A"/>
                </a:solidFill>
                <a:latin typeface="Century Gothic"/>
                <a:cs typeface="Century Gothic"/>
              </a:rPr>
              <a:t>(</a:t>
            </a:r>
            <a:r>
              <a:rPr sz="1600" spc="-5" dirty="0">
                <a:solidFill>
                  <a:srgbClr val="5A5A5A"/>
                </a:solidFill>
                <a:latin typeface="Century Gothic"/>
                <a:cs typeface="Century Gothic"/>
              </a:rPr>
              <a:t>y</a:t>
            </a:r>
            <a:r>
              <a:rPr sz="1600" spc="-20" dirty="0">
                <a:solidFill>
                  <a:srgbClr val="5A5A5A"/>
                </a:solidFill>
                <a:latin typeface="Century Gothic"/>
                <a:cs typeface="Century Gothic"/>
              </a:rPr>
              <a:t>e</a:t>
            </a:r>
            <a:r>
              <a:rPr sz="1600" spc="-10" dirty="0">
                <a:solidFill>
                  <a:srgbClr val="5A5A5A"/>
                </a:solidFill>
                <a:latin typeface="Century Gothic"/>
                <a:cs typeface="Century Gothic"/>
              </a:rPr>
              <a:t>ars)</a:t>
            </a:r>
            <a:endParaRPr sz="1600">
              <a:latin typeface="Century Gothic"/>
              <a:cs typeface="Century Gothic"/>
            </a:endParaRPr>
          </a:p>
        </p:txBody>
      </p:sp>
      <p:sp>
        <p:nvSpPr>
          <p:cNvPr id="23" name="object 23"/>
          <p:cNvSpPr txBox="1"/>
          <p:nvPr/>
        </p:nvSpPr>
        <p:spPr>
          <a:xfrm>
            <a:off x="601133" y="1814513"/>
            <a:ext cx="136878" cy="252412"/>
          </a:xfrm>
          <a:prstGeom prst="rect">
            <a:avLst/>
          </a:prstGeom>
        </p:spPr>
        <p:txBody>
          <a:bodyPr lIns="0" tIns="0" rIns="0" bIns="0"/>
          <a:lstStyle/>
          <a:p>
            <a:pPr marL="12700">
              <a:defRPr/>
            </a:pPr>
            <a:r>
              <a:rPr sz="1600" spc="-10" dirty="0">
                <a:solidFill>
                  <a:srgbClr val="5A5A5A"/>
                </a:solidFill>
                <a:latin typeface="Century Gothic"/>
                <a:cs typeface="Century Gothic"/>
              </a:rPr>
              <a:t>6</a:t>
            </a:r>
            <a:endParaRPr sz="1600">
              <a:latin typeface="Century Gothic"/>
              <a:cs typeface="Century Gothic"/>
            </a:endParaRPr>
          </a:p>
        </p:txBody>
      </p:sp>
      <p:sp>
        <p:nvSpPr>
          <p:cNvPr id="24" name="object 24"/>
          <p:cNvSpPr txBox="1"/>
          <p:nvPr/>
        </p:nvSpPr>
        <p:spPr>
          <a:xfrm>
            <a:off x="601133" y="2249488"/>
            <a:ext cx="136878" cy="252412"/>
          </a:xfrm>
          <a:prstGeom prst="rect">
            <a:avLst/>
          </a:prstGeom>
        </p:spPr>
        <p:txBody>
          <a:bodyPr lIns="0" tIns="0" rIns="0" bIns="0"/>
          <a:lstStyle/>
          <a:p>
            <a:pPr marL="12700">
              <a:defRPr/>
            </a:pPr>
            <a:r>
              <a:rPr sz="1600" spc="-10" dirty="0">
                <a:solidFill>
                  <a:srgbClr val="5A5A5A"/>
                </a:solidFill>
                <a:latin typeface="Century Gothic"/>
                <a:cs typeface="Century Gothic"/>
              </a:rPr>
              <a:t>5</a:t>
            </a:r>
            <a:endParaRPr sz="1600">
              <a:latin typeface="Century Gothic"/>
              <a:cs typeface="Century Gothic"/>
            </a:endParaRPr>
          </a:p>
        </p:txBody>
      </p:sp>
      <p:sp>
        <p:nvSpPr>
          <p:cNvPr id="25" name="object 25"/>
          <p:cNvSpPr txBox="1"/>
          <p:nvPr/>
        </p:nvSpPr>
        <p:spPr>
          <a:xfrm>
            <a:off x="601134" y="2684463"/>
            <a:ext cx="138289" cy="252412"/>
          </a:xfrm>
          <a:prstGeom prst="rect">
            <a:avLst/>
          </a:prstGeom>
        </p:spPr>
        <p:txBody>
          <a:bodyPr lIns="0" tIns="0" rIns="0" bIns="0"/>
          <a:lstStyle/>
          <a:p>
            <a:pPr marL="12700">
              <a:defRPr/>
            </a:pPr>
            <a:r>
              <a:rPr sz="1600" spc="-10" dirty="0">
                <a:solidFill>
                  <a:srgbClr val="5A5A5A"/>
                </a:solidFill>
                <a:latin typeface="Century Gothic"/>
                <a:cs typeface="Century Gothic"/>
              </a:rPr>
              <a:t>4</a:t>
            </a:r>
            <a:endParaRPr sz="1600">
              <a:latin typeface="Century Gothic"/>
              <a:cs typeface="Century Gothic"/>
            </a:endParaRPr>
          </a:p>
        </p:txBody>
      </p:sp>
      <p:sp>
        <p:nvSpPr>
          <p:cNvPr id="26" name="object 26"/>
          <p:cNvSpPr txBox="1"/>
          <p:nvPr/>
        </p:nvSpPr>
        <p:spPr>
          <a:xfrm>
            <a:off x="601133" y="3117851"/>
            <a:ext cx="136878" cy="252413"/>
          </a:xfrm>
          <a:prstGeom prst="rect">
            <a:avLst/>
          </a:prstGeom>
        </p:spPr>
        <p:txBody>
          <a:bodyPr lIns="0" tIns="0" rIns="0" bIns="0"/>
          <a:lstStyle/>
          <a:p>
            <a:pPr marL="12700">
              <a:defRPr/>
            </a:pPr>
            <a:r>
              <a:rPr sz="1600" spc="-10" dirty="0">
                <a:solidFill>
                  <a:srgbClr val="5A5A5A"/>
                </a:solidFill>
                <a:latin typeface="Century Gothic"/>
                <a:cs typeface="Century Gothic"/>
              </a:rPr>
              <a:t>3</a:t>
            </a:r>
            <a:endParaRPr sz="1600">
              <a:latin typeface="Century Gothic"/>
              <a:cs typeface="Century Gothic"/>
            </a:endParaRPr>
          </a:p>
        </p:txBody>
      </p:sp>
      <p:sp>
        <p:nvSpPr>
          <p:cNvPr id="27" name="object 27"/>
          <p:cNvSpPr txBox="1"/>
          <p:nvPr/>
        </p:nvSpPr>
        <p:spPr>
          <a:xfrm>
            <a:off x="601133" y="3552826"/>
            <a:ext cx="136878" cy="252413"/>
          </a:xfrm>
          <a:prstGeom prst="rect">
            <a:avLst/>
          </a:prstGeom>
        </p:spPr>
        <p:txBody>
          <a:bodyPr lIns="0" tIns="0" rIns="0" bIns="0"/>
          <a:lstStyle/>
          <a:p>
            <a:pPr marL="12700">
              <a:defRPr/>
            </a:pPr>
            <a:r>
              <a:rPr sz="1600" spc="-10" dirty="0">
                <a:solidFill>
                  <a:srgbClr val="5A5A5A"/>
                </a:solidFill>
                <a:latin typeface="Century Gothic"/>
                <a:cs typeface="Century Gothic"/>
              </a:rPr>
              <a:t>2</a:t>
            </a:r>
            <a:endParaRPr sz="1600">
              <a:latin typeface="Century Gothic"/>
              <a:cs typeface="Century Gothic"/>
            </a:endParaRPr>
          </a:p>
        </p:txBody>
      </p:sp>
      <p:sp>
        <p:nvSpPr>
          <p:cNvPr id="28" name="object 28"/>
          <p:cNvSpPr txBox="1"/>
          <p:nvPr/>
        </p:nvSpPr>
        <p:spPr>
          <a:xfrm>
            <a:off x="601133" y="3986213"/>
            <a:ext cx="136878" cy="254000"/>
          </a:xfrm>
          <a:prstGeom prst="rect">
            <a:avLst/>
          </a:prstGeom>
        </p:spPr>
        <p:txBody>
          <a:bodyPr lIns="0" tIns="0" rIns="0" bIns="0"/>
          <a:lstStyle/>
          <a:p>
            <a:pPr marL="12700">
              <a:defRPr/>
            </a:pPr>
            <a:r>
              <a:rPr sz="1600" spc="-10" dirty="0">
                <a:solidFill>
                  <a:srgbClr val="5A5A5A"/>
                </a:solidFill>
                <a:latin typeface="Century Gothic"/>
                <a:cs typeface="Century Gothic"/>
              </a:rPr>
              <a:t>1</a:t>
            </a:r>
            <a:endParaRPr sz="1600">
              <a:latin typeface="Century Gothic"/>
              <a:cs typeface="Century Gothic"/>
            </a:endParaRPr>
          </a:p>
        </p:txBody>
      </p:sp>
      <p:sp>
        <p:nvSpPr>
          <p:cNvPr id="29" name="object 29"/>
          <p:cNvSpPr txBox="1"/>
          <p:nvPr/>
        </p:nvSpPr>
        <p:spPr>
          <a:xfrm>
            <a:off x="601133" y="4421188"/>
            <a:ext cx="136878" cy="252412"/>
          </a:xfrm>
          <a:prstGeom prst="rect">
            <a:avLst/>
          </a:prstGeom>
        </p:spPr>
        <p:txBody>
          <a:bodyPr lIns="0" tIns="0" rIns="0" bIns="0"/>
          <a:lstStyle/>
          <a:p>
            <a:pPr marL="12700">
              <a:defRPr/>
            </a:pPr>
            <a:r>
              <a:rPr sz="1600" spc="-10" dirty="0">
                <a:solidFill>
                  <a:srgbClr val="5A5A5A"/>
                </a:solidFill>
                <a:latin typeface="Century Gothic"/>
                <a:cs typeface="Century Gothic"/>
              </a:rPr>
              <a:t>0</a:t>
            </a:r>
            <a:endParaRPr sz="1600">
              <a:latin typeface="Century Gothic"/>
              <a:cs typeface="Century Gothic"/>
            </a:endParaRPr>
          </a:p>
        </p:txBody>
      </p:sp>
      <p:sp>
        <p:nvSpPr>
          <p:cNvPr id="30" name="object 30"/>
          <p:cNvSpPr txBox="1"/>
          <p:nvPr/>
        </p:nvSpPr>
        <p:spPr>
          <a:xfrm>
            <a:off x="3263901" y="4614863"/>
            <a:ext cx="826911" cy="252412"/>
          </a:xfrm>
          <a:prstGeom prst="rect">
            <a:avLst/>
          </a:prstGeom>
        </p:spPr>
        <p:txBody>
          <a:bodyPr lIns="0" tIns="0" rIns="0" bIns="0"/>
          <a:lstStyle/>
          <a:p>
            <a:pPr marL="12700">
              <a:tabLst>
                <a:tab pos="586740" algn="l"/>
              </a:tabLst>
              <a:defRPr/>
            </a:pPr>
            <a:r>
              <a:rPr sz="1600" spc="-10" dirty="0">
                <a:solidFill>
                  <a:srgbClr val="5A5A5A"/>
                </a:solidFill>
                <a:latin typeface="Century Gothic"/>
                <a:cs typeface="Century Gothic"/>
              </a:rPr>
              <a:t>80	90</a:t>
            </a:r>
            <a:endParaRPr sz="1600">
              <a:latin typeface="Century Gothic"/>
              <a:cs typeface="Century Gothic"/>
            </a:endParaRPr>
          </a:p>
        </p:txBody>
      </p:sp>
      <p:sp>
        <p:nvSpPr>
          <p:cNvPr id="31" name="object 31"/>
          <p:cNvSpPr txBox="1"/>
          <p:nvPr/>
        </p:nvSpPr>
        <p:spPr>
          <a:xfrm>
            <a:off x="217729" y="2301668"/>
            <a:ext cx="252729" cy="1521460"/>
          </a:xfrm>
          <a:prstGeom prst="rect">
            <a:avLst/>
          </a:prstGeom>
        </p:spPr>
        <p:txBody>
          <a:bodyPr vert="vert270" lIns="0" tIns="0" rIns="0" bIns="0"/>
          <a:lstStyle/>
          <a:p>
            <a:pPr marL="12700">
              <a:defRPr/>
            </a:pPr>
            <a:r>
              <a:rPr sz="1600" dirty="0">
                <a:solidFill>
                  <a:srgbClr val="5A5A5A"/>
                </a:solidFill>
                <a:latin typeface="Century Gothic"/>
                <a:cs typeface="Century Gothic"/>
              </a:rPr>
              <a:t>Years</a:t>
            </a:r>
            <a:r>
              <a:rPr sz="1600" spc="5" dirty="0">
                <a:solidFill>
                  <a:srgbClr val="5A5A5A"/>
                </a:solidFill>
                <a:latin typeface="Century Gothic"/>
                <a:cs typeface="Century Gothic"/>
              </a:rPr>
              <a:t> </a:t>
            </a:r>
            <a:r>
              <a:rPr sz="1600" dirty="0">
                <a:solidFill>
                  <a:srgbClr val="5A5A5A"/>
                </a:solidFill>
                <a:latin typeface="Century Gothic"/>
                <a:cs typeface="Century Gothic"/>
              </a:rPr>
              <a:t>of </a:t>
            </a:r>
            <a:r>
              <a:rPr sz="1600" spc="15" dirty="0">
                <a:solidFill>
                  <a:srgbClr val="5A5A5A"/>
                </a:solidFill>
                <a:latin typeface="Century Gothic"/>
                <a:cs typeface="Century Gothic"/>
              </a:rPr>
              <a:t>l</a:t>
            </a:r>
            <a:r>
              <a:rPr sz="1600" dirty="0">
                <a:solidFill>
                  <a:srgbClr val="5A5A5A"/>
                </a:solidFill>
                <a:latin typeface="Century Gothic"/>
                <a:cs typeface="Century Gothic"/>
              </a:rPr>
              <a:t>ife</a:t>
            </a:r>
            <a:r>
              <a:rPr sz="1600" spc="-15" dirty="0">
                <a:solidFill>
                  <a:srgbClr val="5A5A5A"/>
                </a:solidFill>
                <a:latin typeface="Century Gothic"/>
                <a:cs typeface="Century Gothic"/>
              </a:rPr>
              <a:t> </a:t>
            </a:r>
            <a:r>
              <a:rPr sz="1600" spc="15" dirty="0">
                <a:solidFill>
                  <a:srgbClr val="5A5A5A"/>
                </a:solidFill>
                <a:latin typeface="Century Gothic"/>
                <a:cs typeface="Century Gothic"/>
              </a:rPr>
              <a:t>l</a:t>
            </a:r>
            <a:r>
              <a:rPr sz="1600" dirty="0">
                <a:solidFill>
                  <a:srgbClr val="5A5A5A"/>
                </a:solidFill>
                <a:latin typeface="Century Gothic"/>
                <a:cs typeface="Century Gothic"/>
              </a:rPr>
              <a:t>ost</a:t>
            </a:r>
            <a:endParaRPr sz="1600">
              <a:latin typeface="Century Gothic"/>
              <a:cs typeface="Century Gothic"/>
            </a:endParaRPr>
          </a:p>
        </p:txBody>
      </p:sp>
      <p:sp>
        <p:nvSpPr>
          <p:cNvPr id="124960" name="object 32"/>
          <p:cNvSpPr>
            <a:spLocks/>
          </p:cNvSpPr>
          <p:nvPr/>
        </p:nvSpPr>
        <p:spPr bwMode="auto">
          <a:xfrm>
            <a:off x="5665612" y="4537075"/>
            <a:ext cx="3251200" cy="0"/>
          </a:xfrm>
          <a:custGeom>
            <a:avLst/>
            <a:gdLst>
              <a:gd name="T0" fmla="*/ 0 w 3251327"/>
              <a:gd name="T1" fmla="*/ 7413265 w 3251327"/>
              <a:gd name="T2" fmla="*/ 0 60000 65536"/>
              <a:gd name="T3" fmla="*/ 0 60000 65536"/>
            </a:gdLst>
            <a:ahLst/>
            <a:cxnLst>
              <a:cxn ang="T2">
                <a:pos x="T0" y="0"/>
              </a:cxn>
              <a:cxn ang="T3">
                <a:pos x="T1" y="0"/>
              </a:cxn>
            </a:cxnLst>
            <a:rect l="0" t="0" r="r" b="b"/>
            <a:pathLst>
              <a:path w="3251327">
                <a:moveTo>
                  <a:pt x="0" y="0"/>
                </a:moveTo>
                <a:lnTo>
                  <a:pt x="3251327"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61" name="object 33"/>
          <p:cNvSpPr>
            <a:spLocks/>
          </p:cNvSpPr>
          <p:nvPr/>
        </p:nvSpPr>
        <p:spPr bwMode="auto">
          <a:xfrm>
            <a:off x="5494867" y="1530351"/>
            <a:ext cx="0" cy="3097213"/>
          </a:xfrm>
          <a:custGeom>
            <a:avLst/>
            <a:gdLst>
              <a:gd name="T0" fmla="*/ 0 h 3096260"/>
              <a:gd name="T1" fmla="*/ 3102937 h 3096260"/>
              <a:gd name="T2" fmla="*/ 0 60000 65536"/>
              <a:gd name="T3" fmla="*/ 0 60000 65536"/>
            </a:gdLst>
            <a:ahLst/>
            <a:cxnLst>
              <a:cxn ang="T2">
                <a:pos x="0" y="T0"/>
              </a:cxn>
              <a:cxn ang="T3">
                <a:pos x="0" y="T1"/>
              </a:cxn>
            </a:cxnLst>
            <a:rect l="0" t="0" r="r" b="b"/>
            <a:pathLst>
              <a:path h="3096260">
                <a:moveTo>
                  <a:pt x="0" y="0"/>
                </a:moveTo>
                <a:lnTo>
                  <a:pt x="0" y="309626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62" name="object 34"/>
          <p:cNvSpPr>
            <a:spLocks/>
          </p:cNvSpPr>
          <p:nvPr/>
        </p:nvSpPr>
        <p:spPr bwMode="auto">
          <a:xfrm>
            <a:off x="5418667" y="4106863"/>
            <a:ext cx="66323" cy="0"/>
          </a:xfrm>
          <a:custGeom>
            <a:avLst/>
            <a:gdLst>
              <a:gd name="T0" fmla="*/ 0 w 66421"/>
              <a:gd name="T1" fmla="*/ 149921 w 66421"/>
              <a:gd name="T2" fmla="*/ 0 60000 65536"/>
              <a:gd name="T3" fmla="*/ 0 60000 65536"/>
            </a:gdLst>
            <a:ahLst/>
            <a:cxnLst>
              <a:cxn ang="T2">
                <a:pos x="T0" y="0"/>
              </a:cxn>
              <a:cxn ang="T3">
                <a:pos x="T1" y="0"/>
              </a:cxn>
            </a:cxnLst>
            <a:rect l="0" t="0" r="r" b="b"/>
            <a:pathLst>
              <a:path w="66421">
                <a:moveTo>
                  <a:pt x="0" y="0"/>
                </a:moveTo>
                <a:lnTo>
                  <a:pt x="66421"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63" name="object 35"/>
          <p:cNvSpPr>
            <a:spLocks/>
          </p:cNvSpPr>
          <p:nvPr/>
        </p:nvSpPr>
        <p:spPr bwMode="auto">
          <a:xfrm>
            <a:off x="5418667" y="3676650"/>
            <a:ext cx="66323" cy="0"/>
          </a:xfrm>
          <a:custGeom>
            <a:avLst/>
            <a:gdLst>
              <a:gd name="T0" fmla="*/ 0 w 66421"/>
              <a:gd name="T1" fmla="*/ 149921 w 66421"/>
              <a:gd name="T2" fmla="*/ 0 60000 65536"/>
              <a:gd name="T3" fmla="*/ 0 60000 65536"/>
            </a:gdLst>
            <a:ahLst/>
            <a:cxnLst>
              <a:cxn ang="T2">
                <a:pos x="T0" y="0"/>
              </a:cxn>
              <a:cxn ang="T3">
                <a:pos x="T1" y="0"/>
              </a:cxn>
            </a:cxnLst>
            <a:rect l="0" t="0" r="r" b="b"/>
            <a:pathLst>
              <a:path w="66421">
                <a:moveTo>
                  <a:pt x="0" y="0"/>
                </a:moveTo>
                <a:lnTo>
                  <a:pt x="66421"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64" name="object 36"/>
          <p:cNvSpPr>
            <a:spLocks/>
          </p:cNvSpPr>
          <p:nvPr/>
        </p:nvSpPr>
        <p:spPr bwMode="auto">
          <a:xfrm>
            <a:off x="5418667" y="3246438"/>
            <a:ext cx="66323" cy="0"/>
          </a:xfrm>
          <a:custGeom>
            <a:avLst/>
            <a:gdLst>
              <a:gd name="T0" fmla="*/ 0 w 66421"/>
              <a:gd name="T1" fmla="*/ 149921 w 66421"/>
              <a:gd name="T2" fmla="*/ 0 60000 65536"/>
              <a:gd name="T3" fmla="*/ 0 60000 65536"/>
            </a:gdLst>
            <a:ahLst/>
            <a:cxnLst>
              <a:cxn ang="T2">
                <a:pos x="T0" y="0"/>
              </a:cxn>
              <a:cxn ang="T3">
                <a:pos x="T1" y="0"/>
              </a:cxn>
            </a:cxnLst>
            <a:rect l="0" t="0" r="r" b="b"/>
            <a:pathLst>
              <a:path w="66421">
                <a:moveTo>
                  <a:pt x="0" y="0"/>
                </a:moveTo>
                <a:lnTo>
                  <a:pt x="66421"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65" name="object 37"/>
          <p:cNvSpPr>
            <a:spLocks/>
          </p:cNvSpPr>
          <p:nvPr/>
        </p:nvSpPr>
        <p:spPr bwMode="auto">
          <a:xfrm>
            <a:off x="5418667" y="2816225"/>
            <a:ext cx="66323" cy="0"/>
          </a:xfrm>
          <a:custGeom>
            <a:avLst/>
            <a:gdLst>
              <a:gd name="T0" fmla="*/ 0 w 66421"/>
              <a:gd name="T1" fmla="*/ 149921 w 66421"/>
              <a:gd name="T2" fmla="*/ 0 60000 65536"/>
              <a:gd name="T3" fmla="*/ 0 60000 65536"/>
            </a:gdLst>
            <a:ahLst/>
            <a:cxnLst>
              <a:cxn ang="T2">
                <a:pos x="T0" y="0"/>
              </a:cxn>
              <a:cxn ang="T3">
                <a:pos x="T1" y="0"/>
              </a:cxn>
            </a:cxnLst>
            <a:rect l="0" t="0" r="r" b="b"/>
            <a:pathLst>
              <a:path w="66421">
                <a:moveTo>
                  <a:pt x="0" y="0"/>
                </a:moveTo>
                <a:lnTo>
                  <a:pt x="66421"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66" name="object 38"/>
          <p:cNvSpPr>
            <a:spLocks/>
          </p:cNvSpPr>
          <p:nvPr/>
        </p:nvSpPr>
        <p:spPr bwMode="auto">
          <a:xfrm>
            <a:off x="5418667" y="2386013"/>
            <a:ext cx="66323" cy="0"/>
          </a:xfrm>
          <a:custGeom>
            <a:avLst/>
            <a:gdLst>
              <a:gd name="T0" fmla="*/ 0 w 66421"/>
              <a:gd name="T1" fmla="*/ 0 h 126"/>
              <a:gd name="T2" fmla="*/ 149921 w 66421"/>
              <a:gd name="T3" fmla="*/ 0 h 126"/>
              <a:gd name="T4" fmla="*/ 0 60000 65536"/>
              <a:gd name="T5" fmla="*/ 0 60000 65536"/>
            </a:gdLst>
            <a:ahLst/>
            <a:cxnLst>
              <a:cxn ang="T4">
                <a:pos x="T0" y="T1"/>
              </a:cxn>
              <a:cxn ang="T5">
                <a:pos x="T2" y="T3"/>
              </a:cxn>
            </a:cxnLst>
            <a:rect l="0" t="0" r="r" b="b"/>
            <a:pathLst>
              <a:path w="66421" h="126">
                <a:moveTo>
                  <a:pt x="0" y="0"/>
                </a:moveTo>
                <a:lnTo>
                  <a:pt x="66421" y="126"/>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67" name="object 39"/>
          <p:cNvSpPr>
            <a:spLocks/>
          </p:cNvSpPr>
          <p:nvPr/>
        </p:nvSpPr>
        <p:spPr bwMode="auto">
          <a:xfrm>
            <a:off x="5418667" y="1955800"/>
            <a:ext cx="66323" cy="0"/>
          </a:xfrm>
          <a:custGeom>
            <a:avLst/>
            <a:gdLst>
              <a:gd name="T0" fmla="*/ 0 w 66421"/>
              <a:gd name="T1" fmla="*/ 149921 w 66421"/>
              <a:gd name="T2" fmla="*/ 0 60000 65536"/>
              <a:gd name="T3" fmla="*/ 0 60000 65536"/>
            </a:gdLst>
            <a:ahLst/>
            <a:cxnLst>
              <a:cxn ang="T2">
                <a:pos x="T0" y="0"/>
              </a:cxn>
              <a:cxn ang="T3">
                <a:pos x="T1" y="0"/>
              </a:cxn>
            </a:cxnLst>
            <a:rect l="0" t="0" r="r" b="b"/>
            <a:pathLst>
              <a:path w="66421">
                <a:moveTo>
                  <a:pt x="0" y="0"/>
                </a:moveTo>
                <a:lnTo>
                  <a:pt x="66421"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68" name="object 40"/>
          <p:cNvSpPr>
            <a:spLocks/>
          </p:cNvSpPr>
          <p:nvPr/>
        </p:nvSpPr>
        <p:spPr bwMode="auto">
          <a:xfrm>
            <a:off x="5418667" y="1525588"/>
            <a:ext cx="66323" cy="0"/>
          </a:xfrm>
          <a:custGeom>
            <a:avLst/>
            <a:gdLst>
              <a:gd name="T0" fmla="*/ 0 w 66421"/>
              <a:gd name="T1" fmla="*/ 149921 w 66421"/>
              <a:gd name="T2" fmla="*/ 0 60000 65536"/>
              <a:gd name="T3" fmla="*/ 0 60000 65536"/>
            </a:gdLst>
            <a:ahLst/>
            <a:cxnLst>
              <a:cxn ang="T2">
                <a:pos x="T0" y="0"/>
              </a:cxn>
              <a:cxn ang="T3">
                <a:pos x="T1" y="0"/>
              </a:cxn>
            </a:cxnLst>
            <a:rect l="0" t="0" r="r" b="b"/>
            <a:pathLst>
              <a:path w="66421">
                <a:moveTo>
                  <a:pt x="0" y="0"/>
                </a:moveTo>
                <a:lnTo>
                  <a:pt x="66421"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69" name="object 41"/>
          <p:cNvSpPr>
            <a:spLocks/>
          </p:cNvSpPr>
          <p:nvPr/>
        </p:nvSpPr>
        <p:spPr bwMode="auto">
          <a:xfrm>
            <a:off x="5425723" y="4537075"/>
            <a:ext cx="179211" cy="0"/>
          </a:xfrm>
          <a:custGeom>
            <a:avLst/>
            <a:gdLst>
              <a:gd name="T0" fmla="*/ 0 w 179577"/>
              <a:gd name="T1" fmla="*/ 403747 w 179577"/>
              <a:gd name="T2" fmla="*/ 0 60000 65536"/>
              <a:gd name="T3" fmla="*/ 0 60000 65536"/>
            </a:gdLst>
            <a:ahLst/>
            <a:cxnLst>
              <a:cxn ang="T2">
                <a:pos x="T0" y="0"/>
              </a:cxn>
              <a:cxn ang="T3">
                <a:pos x="T1" y="0"/>
              </a:cxn>
            </a:cxnLst>
            <a:rect l="0" t="0" r="r" b="b"/>
            <a:pathLst>
              <a:path w="179577">
                <a:moveTo>
                  <a:pt x="0" y="0"/>
                </a:moveTo>
                <a:lnTo>
                  <a:pt x="179577" y="0"/>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70" name="object 42"/>
          <p:cNvSpPr>
            <a:spLocks/>
          </p:cNvSpPr>
          <p:nvPr/>
        </p:nvSpPr>
        <p:spPr bwMode="auto">
          <a:xfrm>
            <a:off x="5734756"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71" name="object 43"/>
          <p:cNvSpPr>
            <a:spLocks/>
          </p:cNvSpPr>
          <p:nvPr/>
        </p:nvSpPr>
        <p:spPr bwMode="auto">
          <a:xfrm>
            <a:off x="6313311"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72" name="object 44"/>
          <p:cNvSpPr>
            <a:spLocks/>
          </p:cNvSpPr>
          <p:nvPr/>
        </p:nvSpPr>
        <p:spPr bwMode="auto">
          <a:xfrm>
            <a:off x="6891867"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73" name="object 45"/>
          <p:cNvSpPr>
            <a:spLocks/>
          </p:cNvSpPr>
          <p:nvPr/>
        </p:nvSpPr>
        <p:spPr bwMode="auto">
          <a:xfrm>
            <a:off x="7470422"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74" name="object 46"/>
          <p:cNvSpPr>
            <a:spLocks/>
          </p:cNvSpPr>
          <p:nvPr/>
        </p:nvSpPr>
        <p:spPr bwMode="auto">
          <a:xfrm>
            <a:off x="8048978"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75" name="object 47"/>
          <p:cNvSpPr>
            <a:spLocks/>
          </p:cNvSpPr>
          <p:nvPr/>
        </p:nvSpPr>
        <p:spPr bwMode="auto">
          <a:xfrm>
            <a:off x="8627533" y="4537075"/>
            <a:ext cx="0" cy="90488"/>
          </a:xfrm>
          <a:custGeom>
            <a:avLst/>
            <a:gdLst>
              <a:gd name="T0" fmla="*/ 0 h 89153"/>
              <a:gd name="T1" fmla="*/ 98930 h 89153"/>
              <a:gd name="T2" fmla="*/ 0 60000 65536"/>
              <a:gd name="T3" fmla="*/ 0 60000 65536"/>
            </a:gdLst>
            <a:ahLst/>
            <a:cxnLst>
              <a:cxn ang="T2">
                <a:pos x="0" y="T0"/>
              </a:cxn>
              <a:cxn ang="T3">
                <a:pos x="0" y="T1"/>
              </a:cxn>
            </a:cxnLst>
            <a:rect l="0" t="0" r="r" b="b"/>
            <a:pathLst>
              <a:path h="89153">
                <a:moveTo>
                  <a:pt x="0" y="0"/>
                </a:moveTo>
                <a:lnTo>
                  <a:pt x="0" y="89154"/>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48" name="object 48"/>
          <p:cNvSpPr txBox="1"/>
          <p:nvPr/>
        </p:nvSpPr>
        <p:spPr>
          <a:xfrm>
            <a:off x="601134" y="1381126"/>
            <a:ext cx="4799189" cy="252413"/>
          </a:xfrm>
          <a:prstGeom prst="rect">
            <a:avLst/>
          </a:prstGeom>
        </p:spPr>
        <p:txBody>
          <a:bodyPr lIns="0" tIns="0" rIns="0" bIns="0"/>
          <a:lstStyle/>
          <a:p>
            <a:pPr marL="12700">
              <a:tabLst>
                <a:tab pos="4674235" algn="l"/>
              </a:tabLst>
              <a:defRPr/>
            </a:pPr>
            <a:r>
              <a:rPr sz="1600" spc="-10" dirty="0">
                <a:solidFill>
                  <a:srgbClr val="5A5A5A"/>
                </a:solidFill>
                <a:latin typeface="Century Gothic"/>
                <a:cs typeface="Century Gothic"/>
              </a:rPr>
              <a:t>7	7</a:t>
            </a:r>
            <a:endParaRPr sz="1600">
              <a:latin typeface="Century Gothic"/>
              <a:cs typeface="Century Gothic"/>
            </a:endParaRPr>
          </a:p>
        </p:txBody>
      </p:sp>
      <p:sp>
        <p:nvSpPr>
          <p:cNvPr id="49" name="object 49"/>
          <p:cNvSpPr txBox="1"/>
          <p:nvPr/>
        </p:nvSpPr>
        <p:spPr>
          <a:xfrm>
            <a:off x="5263445" y="1814513"/>
            <a:ext cx="136878" cy="252412"/>
          </a:xfrm>
          <a:prstGeom prst="rect">
            <a:avLst/>
          </a:prstGeom>
        </p:spPr>
        <p:txBody>
          <a:bodyPr lIns="0" tIns="0" rIns="0" bIns="0"/>
          <a:lstStyle/>
          <a:p>
            <a:pPr marL="12700">
              <a:defRPr/>
            </a:pPr>
            <a:r>
              <a:rPr sz="1600" spc="-10" dirty="0">
                <a:solidFill>
                  <a:srgbClr val="5A5A5A"/>
                </a:solidFill>
                <a:latin typeface="Century Gothic"/>
                <a:cs typeface="Century Gothic"/>
              </a:rPr>
              <a:t>6</a:t>
            </a:r>
            <a:endParaRPr sz="1600">
              <a:latin typeface="Century Gothic"/>
              <a:cs typeface="Century Gothic"/>
            </a:endParaRPr>
          </a:p>
        </p:txBody>
      </p:sp>
      <p:sp>
        <p:nvSpPr>
          <p:cNvPr id="50" name="object 50"/>
          <p:cNvSpPr txBox="1"/>
          <p:nvPr/>
        </p:nvSpPr>
        <p:spPr>
          <a:xfrm>
            <a:off x="5263445" y="2249488"/>
            <a:ext cx="136878" cy="252412"/>
          </a:xfrm>
          <a:prstGeom prst="rect">
            <a:avLst/>
          </a:prstGeom>
        </p:spPr>
        <p:txBody>
          <a:bodyPr lIns="0" tIns="0" rIns="0" bIns="0"/>
          <a:lstStyle/>
          <a:p>
            <a:pPr marL="12700">
              <a:defRPr/>
            </a:pPr>
            <a:r>
              <a:rPr sz="1600" spc="-10" dirty="0">
                <a:solidFill>
                  <a:srgbClr val="5A5A5A"/>
                </a:solidFill>
                <a:latin typeface="Century Gothic"/>
                <a:cs typeface="Century Gothic"/>
              </a:rPr>
              <a:t>5</a:t>
            </a:r>
            <a:endParaRPr sz="1600">
              <a:latin typeface="Century Gothic"/>
              <a:cs typeface="Century Gothic"/>
            </a:endParaRPr>
          </a:p>
        </p:txBody>
      </p:sp>
      <p:sp>
        <p:nvSpPr>
          <p:cNvPr id="51" name="object 51"/>
          <p:cNvSpPr txBox="1"/>
          <p:nvPr/>
        </p:nvSpPr>
        <p:spPr>
          <a:xfrm>
            <a:off x="5263445" y="2684463"/>
            <a:ext cx="138289" cy="252412"/>
          </a:xfrm>
          <a:prstGeom prst="rect">
            <a:avLst/>
          </a:prstGeom>
        </p:spPr>
        <p:txBody>
          <a:bodyPr lIns="0" tIns="0" rIns="0" bIns="0"/>
          <a:lstStyle/>
          <a:p>
            <a:pPr marL="12700">
              <a:defRPr/>
            </a:pPr>
            <a:r>
              <a:rPr sz="1600" spc="-10" dirty="0">
                <a:solidFill>
                  <a:srgbClr val="5A5A5A"/>
                </a:solidFill>
                <a:latin typeface="Century Gothic"/>
                <a:cs typeface="Century Gothic"/>
              </a:rPr>
              <a:t>4</a:t>
            </a:r>
            <a:endParaRPr sz="1600">
              <a:latin typeface="Century Gothic"/>
              <a:cs typeface="Century Gothic"/>
            </a:endParaRPr>
          </a:p>
        </p:txBody>
      </p:sp>
      <p:sp>
        <p:nvSpPr>
          <p:cNvPr id="52" name="object 52"/>
          <p:cNvSpPr txBox="1"/>
          <p:nvPr/>
        </p:nvSpPr>
        <p:spPr>
          <a:xfrm>
            <a:off x="5263445" y="3117851"/>
            <a:ext cx="136878" cy="252413"/>
          </a:xfrm>
          <a:prstGeom prst="rect">
            <a:avLst/>
          </a:prstGeom>
        </p:spPr>
        <p:txBody>
          <a:bodyPr lIns="0" tIns="0" rIns="0" bIns="0"/>
          <a:lstStyle/>
          <a:p>
            <a:pPr marL="12700">
              <a:defRPr/>
            </a:pPr>
            <a:r>
              <a:rPr sz="1600" spc="-10" dirty="0">
                <a:solidFill>
                  <a:srgbClr val="5A5A5A"/>
                </a:solidFill>
                <a:latin typeface="Century Gothic"/>
                <a:cs typeface="Century Gothic"/>
              </a:rPr>
              <a:t>3</a:t>
            </a:r>
            <a:endParaRPr sz="1600">
              <a:latin typeface="Century Gothic"/>
              <a:cs typeface="Century Gothic"/>
            </a:endParaRPr>
          </a:p>
        </p:txBody>
      </p:sp>
      <p:sp>
        <p:nvSpPr>
          <p:cNvPr id="53" name="object 53"/>
          <p:cNvSpPr txBox="1"/>
          <p:nvPr/>
        </p:nvSpPr>
        <p:spPr>
          <a:xfrm>
            <a:off x="5263445" y="3552826"/>
            <a:ext cx="136878" cy="252413"/>
          </a:xfrm>
          <a:prstGeom prst="rect">
            <a:avLst/>
          </a:prstGeom>
        </p:spPr>
        <p:txBody>
          <a:bodyPr lIns="0" tIns="0" rIns="0" bIns="0"/>
          <a:lstStyle/>
          <a:p>
            <a:pPr marL="12700">
              <a:defRPr/>
            </a:pPr>
            <a:r>
              <a:rPr sz="1600" spc="-10" dirty="0">
                <a:solidFill>
                  <a:srgbClr val="5A5A5A"/>
                </a:solidFill>
                <a:latin typeface="Century Gothic"/>
                <a:cs typeface="Century Gothic"/>
              </a:rPr>
              <a:t>2</a:t>
            </a:r>
            <a:endParaRPr sz="1600">
              <a:latin typeface="Century Gothic"/>
              <a:cs typeface="Century Gothic"/>
            </a:endParaRPr>
          </a:p>
        </p:txBody>
      </p:sp>
      <p:sp>
        <p:nvSpPr>
          <p:cNvPr id="54" name="object 54"/>
          <p:cNvSpPr txBox="1"/>
          <p:nvPr/>
        </p:nvSpPr>
        <p:spPr>
          <a:xfrm>
            <a:off x="5263445" y="3986213"/>
            <a:ext cx="136878" cy="254000"/>
          </a:xfrm>
          <a:prstGeom prst="rect">
            <a:avLst/>
          </a:prstGeom>
        </p:spPr>
        <p:txBody>
          <a:bodyPr lIns="0" tIns="0" rIns="0" bIns="0"/>
          <a:lstStyle/>
          <a:p>
            <a:pPr marL="12700">
              <a:defRPr/>
            </a:pPr>
            <a:r>
              <a:rPr sz="1600" spc="-10" dirty="0">
                <a:solidFill>
                  <a:srgbClr val="5A5A5A"/>
                </a:solidFill>
                <a:latin typeface="Century Gothic"/>
                <a:cs typeface="Century Gothic"/>
              </a:rPr>
              <a:t>1</a:t>
            </a:r>
            <a:endParaRPr sz="1600">
              <a:latin typeface="Century Gothic"/>
              <a:cs typeface="Century Gothic"/>
            </a:endParaRPr>
          </a:p>
        </p:txBody>
      </p:sp>
      <p:sp>
        <p:nvSpPr>
          <p:cNvPr id="55" name="object 55"/>
          <p:cNvSpPr txBox="1"/>
          <p:nvPr/>
        </p:nvSpPr>
        <p:spPr>
          <a:xfrm>
            <a:off x="5263445" y="4421188"/>
            <a:ext cx="136878" cy="252412"/>
          </a:xfrm>
          <a:prstGeom prst="rect">
            <a:avLst/>
          </a:prstGeom>
        </p:spPr>
        <p:txBody>
          <a:bodyPr lIns="0" tIns="0" rIns="0" bIns="0"/>
          <a:lstStyle/>
          <a:p>
            <a:pPr marL="12700">
              <a:defRPr/>
            </a:pPr>
            <a:r>
              <a:rPr sz="1600" spc="-10" dirty="0">
                <a:solidFill>
                  <a:srgbClr val="5A5A5A"/>
                </a:solidFill>
                <a:latin typeface="Century Gothic"/>
                <a:cs typeface="Century Gothic"/>
              </a:rPr>
              <a:t>0</a:t>
            </a:r>
            <a:endParaRPr sz="1600">
              <a:latin typeface="Century Gothic"/>
              <a:cs typeface="Century Gothic"/>
            </a:endParaRPr>
          </a:p>
        </p:txBody>
      </p:sp>
      <p:sp>
        <p:nvSpPr>
          <p:cNvPr id="124984" name="object 56"/>
          <p:cNvSpPr>
            <a:spLocks/>
          </p:cNvSpPr>
          <p:nvPr/>
        </p:nvSpPr>
        <p:spPr bwMode="auto">
          <a:xfrm>
            <a:off x="5547078" y="4486275"/>
            <a:ext cx="95956" cy="115888"/>
          </a:xfrm>
          <a:custGeom>
            <a:avLst/>
            <a:gdLst>
              <a:gd name="T0" fmla="*/ 221568 w 95758"/>
              <a:gd name="T1" fmla="*/ 0 h 114680"/>
              <a:gd name="T2" fmla="*/ 0 w 95758"/>
              <a:gd name="T3" fmla="*/ 123410 h 114680"/>
              <a:gd name="T4" fmla="*/ 0 60000 65536"/>
              <a:gd name="T5" fmla="*/ 0 60000 65536"/>
            </a:gdLst>
            <a:ahLst/>
            <a:cxnLst>
              <a:cxn ang="T4">
                <a:pos x="T0" y="T1"/>
              </a:cxn>
              <a:cxn ang="T5">
                <a:pos x="T2" y="T3"/>
              </a:cxn>
            </a:cxnLst>
            <a:rect l="0" t="0" r="r" b="b"/>
            <a:pathLst>
              <a:path w="95758" h="114680">
                <a:moveTo>
                  <a:pt x="95758" y="0"/>
                </a:moveTo>
                <a:lnTo>
                  <a:pt x="0" y="114681"/>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85" name="object 57"/>
          <p:cNvSpPr>
            <a:spLocks/>
          </p:cNvSpPr>
          <p:nvPr/>
        </p:nvSpPr>
        <p:spPr bwMode="auto">
          <a:xfrm>
            <a:off x="5603522" y="4486275"/>
            <a:ext cx="95956" cy="115888"/>
          </a:xfrm>
          <a:custGeom>
            <a:avLst/>
            <a:gdLst>
              <a:gd name="T0" fmla="*/ 221568 w 95758"/>
              <a:gd name="T1" fmla="*/ 0 h 114680"/>
              <a:gd name="T2" fmla="*/ 0 w 95758"/>
              <a:gd name="T3" fmla="*/ 123410 h 114680"/>
              <a:gd name="T4" fmla="*/ 0 60000 65536"/>
              <a:gd name="T5" fmla="*/ 0 60000 65536"/>
            </a:gdLst>
            <a:ahLst/>
            <a:cxnLst>
              <a:cxn ang="T4">
                <a:pos x="T0" y="T1"/>
              </a:cxn>
              <a:cxn ang="T5">
                <a:pos x="T2" y="T3"/>
              </a:cxn>
            </a:cxnLst>
            <a:rect l="0" t="0" r="r" b="b"/>
            <a:pathLst>
              <a:path w="95758" h="114680">
                <a:moveTo>
                  <a:pt x="95758" y="0"/>
                </a:moveTo>
                <a:lnTo>
                  <a:pt x="0" y="114681"/>
                </a:lnTo>
              </a:path>
            </a:pathLst>
          </a:custGeom>
          <a:noFill/>
          <a:ln w="19050">
            <a:solidFill>
              <a:srgbClr val="5A5A5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sp>
        <p:nvSpPr>
          <p:cNvPr id="124986" name="object 58"/>
          <p:cNvSpPr txBox="1">
            <a:spLocks noChangeArrowheads="1"/>
          </p:cNvSpPr>
          <p:nvPr/>
        </p:nvSpPr>
        <p:spPr bwMode="auto">
          <a:xfrm>
            <a:off x="1117600" y="1143001"/>
            <a:ext cx="5357989" cy="28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tabLst>
                <a:tab pos="4492625" algn="l"/>
              </a:tabLst>
              <a:defRPr sz="2400">
                <a:solidFill>
                  <a:schemeClr val="tx1"/>
                </a:solidFill>
                <a:latin typeface="Times New Roman" charset="0"/>
                <a:ea typeface="ＭＳ Ｐゴシック" charset="0"/>
                <a:cs typeface="ＭＳ Ｐゴシック" charset="0"/>
              </a:defRPr>
            </a:lvl1pPr>
            <a:lvl2pPr marL="742950" indent="-285750" eaLnBrk="0" hangingPunct="0">
              <a:tabLst>
                <a:tab pos="4492625" algn="l"/>
              </a:tabLst>
              <a:defRPr sz="2400">
                <a:solidFill>
                  <a:schemeClr val="tx1"/>
                </a:solidFill>
                <a:latin typeface="Times New Roman" charset="0"/>
                <a:ea typeface="ＭＳ Ｐゴシック" charset="0"/>
              </a:defRPr>
            </a:lvl2pPr>
            <a:lvl3pPr marL="1143000" indent="-228600" eaLnBrk="0" hangingPunct="0">
              <a:tabLst>
                <a:tab pos="4492625" algn="l"/>
              </a:tabLst>
              <a:defRPr sz="2400">
                <a:solidFill>
                  <a:schemeClr val="tx1"/>
                </a:solidFill>
                <a:latin typeface="Times New Roman" charset="0"/>
                <a:ea typeface="ＭＳ Ｐゴシック" charset="0"/>
              </a:defRPr>
            </a:lvl3pPr>
            <a:lvl4pPr marL="1600200" indent="-228600" eaLnBrk="0" hangingPunct="0">
              <a:tabLst>
                <a:tab pos="4492625" algn="l"/>
              </a:tabLst>
              <a:defRPr sz="2400">
                <a:solidFill>
                  <a:schemeClr val="tx1"/>
                </a:solidFill>
                <a:latin typeface="Times New Roman" charset="0"/>
                <a:ea typeface="ＭＳ Ｐゴシック" charset="0"/>
              </a:defRPr>
            </a:lvl4pPr>
            <a:lvl5pPr marL="2057400" indent="-228600" eaLnBrk="0" hangingPunct="0">
              <a:tabLst>
                <a:tab pos="4492625" algn="l"/>
              </a:tabLst>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tabLst>
                <a:tab pos="4492625" algn="l"/>
              </a:tabLs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tabLst>
                <a:tab pos="4492625" algn="l"/>
              </a:tabLs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tabLst>
                <a:tab pos="4492625" algn="l"/>
              </a:tabLs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tabLst>
                <a:tab pos="4492625" algn="l"/>
              </a:tabLst>
              <a:defRPr sz="2400">
                <a:solidFill>
                  <a:schemeClr val="tx1"/>
                </a:solidFill>
                <a:latin typeface="Times New Roman" charset="0"/>
                <a:ea typeface="ＭＳ Ｐゴシック" charset="0"/>
              </a:defRPr>
            </a:lvl9pPr>
          </a:lstStyle>
          <a:p>
            <a:pPr eaLnBrk="1" hangingPunct="1"/>
            <a:r>
              <a:rPr lang="en-US" sz="1800" b="1">
                <a:solidFill>
                  <a:srgbClr val="5A5A5A"/>
                </a:solidFill>
                <a:latin typeface="Century Gothic" charset="0"/>
                <a:cs typeface="Century Gothic" charset="0"/>
              </a:rPr>
              <a:t>Men	        Women</a:t>
            </a:r>
            <a:endParaRPr lang="en-US" sz="1800">
              <a:latin typeface="Century Gothic" charset="0"/>
              <a:cs typeface="Century Gothic" charset="0"/>
            </a:endParaRPr>
          </a:p>
        </p:txBody>
      </p:sp>
      <p:sp>
        <p:nvSpPr>
          <p:cNvPr id="59" name="object 59"/>
          <p:cNvSpPr txBox="1"/>
          <p:nvPr/>
        </p:nvSpPr>
        <p:spPr>
          <a:xfrm>
            <a:off x="5422900" y="4614863"/>
            <a:ext cx="2363611" cy="563562"/>
          </a:xfrm>
          <a:prstGeom prst="rect">
            <a:avLst/>
          </a:prstGeom>
        </p:spPr>
        <p:txBody>
          <a:bodyPr lIns="0" tIns="0" rIns="0" bIns="0"/>
          <a:lstStyle/>
          <a:p>
            <a:pPr marL="12700">
              <a:tabLst>
                <a:tab pos="782320" algn="l"/>
                <a:tab pos="1353820" algn="l"/>
                <a:tab pos="1931670" algn="l"/>
              </a:tabLst>
              <a:defRPr/>
            </a:pPr>
            <a:r>
              <a:rPr sz="1600" spc="-10" dirty="0">
                <a:solidFill>
                  <a:srgbClr val="5A5A5A"/>
                </a:solidFill>
                <a:latin typeface="Century Gothic"/>
                <a:cs typeface="Century Gothic"/>
              </a:rPr>
              <a:t>0</a:t>
            </a:r>
            <a:r>
              <a:rPr sz="1600" spc="130" dirty="0">
                <a:solidFill>
                  <a:srgbClr val="5A5A5A"/>
                </a:solidFill>
                <a:latin typeface="Century Gothic"/>
                <a:cs typeface="Century Gothic"/>
              </a:rPr>
              <a:t> </a:t>
            </a:r>
            <a:r>
              <a:rPr sz="1600" spc="-10" dirty="0">
                <a:solidFill>
                  <a:srgbClr val="5A5A5A"/>
                </a:solidFill>
                <a:latin typeface="Century Gothic"/>
                <a:cs typeface="Century Gothic"/>
              </a:rPr>
              <a:t>40	50	60	70</a:t>
            </a:r>
            <a:endParaRPr sz="1600">
              <a:latin typeface="Century Gothic"/>
              <a:cs typeface="Century Gothic"/>
            </a:endParaRPr>
          </a:p>
          <a:p>
            <a:pPr>
              <a:lnSpc>
                <a:spcPts val="500"/>
              </a:lnSpc>
              <a:spcBef>
                <a:spcPts val="30"/>
              </a:spcBef>
              <a:defRPr/>
            </a:pPr>
            <a:endParaRPr sz="500"/>
          </a:p>
          <a:p>
            <a:pPr marL="1212850">
              <a:defRPr/>
            </a:pPr>
            <a:r>
              <a:rPr sz="1600" dirty="0">
                <a:solidFill>
                  <a:srgbClr val="5A5A5A"/>
                </a:solidFill>
                <a:latin typeface="Century Gothic"/>
                <a:cs typeface="Century Gothic"/>
              </a:rPr>
              <a:t>A</a:t>
            </a:r>
            <a:r>
              <a:rPr sz="1600" spc="-25" dirty="0">
                <a:solidFill>
                  <a:srgbClr val="5A5A5A"/>
                </a:solidFill>
                <a:latin typeface="Century Gothic"/>
                <a:cs typeface="Century Gothic"/>
              </a:rPr>
              <a:t>g</a:t>
            </a:r>
            <a:r>
              <a:rPr sz="1600" spc="-15" dirty="0">
                <a:solidFill>
                  <a:srgbClr val="5A5A5A"/>
                </a:solidFill>
                <a:latin typeface="Century Gothic"/>
                <a:cs typeface="Century Gothic"/>
              </a:rPr>
              <a:t>e </a:t>
            </a:r>
            <a:r>
              <a:rPr sz="1600" spc="-50" dirty="0">
                <a:solidFill>
                  <a:srgbClr val="5A5A5A"/>
                </a:solidFill>
                <a:latin typeface="Century Gothic"/>
                <a:cs typeface="Century Gothic"/>
              </a:rPr>
              <a:t>(</a:t>
            </a:r>
            <a:r>
              <a:rPr sz="1600" spc="-5" dirty="0">
                <a:solidFill>
                  <a:srgbClr val="5A5A5A"/>
                </a:solidFill>
                <a:latin typeface="Century Gothic"/>
                <a:cs typeface="Century Gothic"/>
              </a:rPr>
              <a:t>y</a:t>
            </a:r>
            <a:r>
              <a:rPr sz="1600" spc="-20" dirty="0">
                <a:solidFill>
                  <a:srgbClr val="5A5A5A"/>
                </a:solidFill>
                <a:latin typeface="Century Gothic"/>
                <a:cs typeface="Century Gothic"/>
              </a:rPr>
              <a:t>e</a:t>
            </a:r>
            <a:r>
              <a:rPr sz="1600" spc="-10" dirty="0">
                <a:solidFill>
                  <a:srgbClr val="5A5A5A"/>
                </a:solidFill>
                <a:latin typeface="Century Gothic"/>
                <a:cs typeface="Century Gothic"/>
              </a:rPr>
              <a:t>ars)</a:t>
            </a:r>
            <a:endParaRPr sz="1600">
              <a:latin typeface="Century Gothic"/>
              <a:cs typeface="Century Gothic"/>
            </a:endParaRPr>
          </a:p>
        </p:txBody>
      </p:sp>
      <p:sp>
        <p:nvSpPr>
          <p:cNvPr id="60" name="object 60"/>
          <p:cNvSpPr txBox="1"/>
          <p:nvPr/>
        </p:nvSpPr>
        <p:spPr>
          <a:xfrm>
            <a:off x="7926212" y="4614863"/>
            <a:ext cx="826911" cy="252412"/>
          </a:xfrm>
          <a:prstGeom prst="rect">
            <a:avLst/>
          </a:prstGeom>
        </p:spPr>
        <p:txBody>
          <a:bodyPr lIns="0" tIns="0" rIns="0" bIns="0"/>
          <a:lstStyle/>
          <a:p>
            <a:pPr marL="12700">
              <a:tabLst>
                <a:tab pos="586740" algn="l"/>
              </a:tabLst>
              <a:defRPr/>
            </a:pPr>
            <a:r>
              <a:rPr sz="1600" spc="-10" dirty="0">
                <a:solidFill>
                  <a:srgbClr val="5A5A5A"/>
                </a:solidFill>
                <a:latin typeface="Century Gothic"/>
                <a:cs typeface="Century Gothic"/>
              </a:rPr>
              <a:t>80	90</a:t>
            </a:r>
            <a:endParaRPr sz="1600">
              <a:latin typeface="Century Gothic"/>
              <a:cs typeface="Century Gothic"/>
            </a:endParaRPr>
          </a:p>
        </p:txBody>
      </p:sp>
      <p:sp>
        <p:nvSpPr>
          <p:cNvPr id="124989" name="object 61"/>
          <p:cNvSpPr txBox="1">
            <a:spLocks noChangeArrowheads="1"/>
          </p:cNvSpPr>
          <p:nvPr/>
        </p:nvSpPr>
        <p:spPr bwMode="auto">
          <a:xfrm>
            <a:off x="3031067" y="1439863"/>
            <a:ext cx="2063044"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131000"/>
              </a:lnSpc>
            </a:pPr>
            <a:r>
              <a:rPr lang="en-US" sz="1600">
                <a:solidFill>
                  <a:srgbClr val="5A5A5A"/>
                </a:solidFill>
                <a:latin typeface="Century Gothic" charset="0"/>
                <a:cs typeface="Century Gothic" charset="0"/>
              </a:rPr>
              <a:t>Non-vascular deaths Vascular deaths</a:t>
            </a:r>
            <a:endParaRPr lang="en-US" sz="1600">
              <a:latin typeface="Century Gothic" charset="0"/>
              <a:cs typeface="Century Gothic" charset="0"/>
            </a:endParaRPr>
          </a:p>
        </p:txBody>
      </p:sp>
      <p:sp>
        <p:nvSpPr>
          <p:cNvPr id="124990" name="object 62"/>
          <p:cNvSpPr>
            <a:spLocks/>
          </p:cNvSpPr>
          <p:nvPr/>
        </p:nvSpPr>
        <p:spPr bwMode="auto">
          <a:xfrm>
            <a:off x="2819400" y="1585913"/>
            <a:ext cx="127000" cy="125412"/>
          </a:xfrm>
          <a:custGeom>
            <a:avLst/>
            <a:gdLst>
              <a:gd name="T0" fmla="*/ 0 w 126330"/>
              <a:gd name="T1" fmla="*/ 120048 h 126329"/>
              <a:gd name="T2" fmla="*/ 298989 w 126330"/>
              <a:gd name="T3" fmla="*/ 120048 h 126329"/>
              <a:gd name="T4" fmla="*/ 298989 w 126330"/>
              <a:gd name="T5" fmla="*/ 0 h 126329"/>
              <a:gd name="T6" fmla="*/ 0 w 126330"/>
              <a:gd name="T7" fmla="*/ 0 h 126329"/>
              <a:gd name="T8" fmla="*/ 0 w 126330"/>
              <a:gd name="T9" fmla="*/ 120048 h 1263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330" h="126329">
                <a:moveTo>
                  <a:pt x="0" y="126329"/>
                </a:moveTo>
                <a:lnTo>
                  <a:pt x="126330" y="126329"/>
                </a:lnTo>
                <a:lnTo>
                  <a:pt x="126330" y="0"/>
                </a:lnTo>
                <a:lnTo>
                  <a:pt x="0" y="0"/>
                </a:lnTo>
                <a:lnTo>
                  <a:pt x="0" y="126329"/>
                </a:lnTo>
                <a:close/>
              </a:path>
            </a:pathLst>
          </a:custGeom>
          <a:solidFill>
            <a:srgbClr val="828282"/>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a:p>
        </p:txBody>
      </p:sp>
      <p:sp>
        <p:nvSpPr>
          <p:cNvPr id="124991" name="object 63"/>
          <p:cNvSpPr>
            <a:spLocks/>
          </p:cNvSpPr>
          <p:nvPr/>
        </p:nvSpPr>
        <p:spPr bwMode="auto">
          <a:xfrm>
            <a:off x="2819400" y="1912938"/>
            <a:ext cx="127000" cy="125412"/>
          </a:xfrm>
          <a:custGeom>
            <a:avLst/>
            <a:gdLst>
              <a:gd name="T0" fmla="*/ 0 w 126330"/>
              <a:gd name="T1" fmla="*/ 120048 h 126329"/>
              <a:gd name="T2" fmla="*/ 298989 w 126330"/>
              <a:gd name="T3" fmla="*/ 120048 h 126329"/>
              <a:gd name="T4" fmla="*/ 298989 w 126330"/>
              <a:gd name="T5" fmla="*/ 0 h 126329"/>
              <a:gd name="T6" fmla="*/ 0 w 126330"/>
              <a:gd name="T7" fmla="*/ 0 h 126329"/>
              <a:gd name="T8" fmla="*/ 0 w 126330"/>
              <a:gd name="T9" fmla="*/ 120048 h 1263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330" h="126329">
                <a:moveTo>
                  <a:pt x="0" y="126329"/>
                </a:moveTo>
                <a:lnTo>
                  <a:pt x="126330" y="126329"/>
                </a:lnTo>
                <a:lnTo>
                  <a:pt x="126330" y="0"/>
                </a:lnTo>
                <a:lnTo>
                  <a:pt x="0" y="0"/>
                </a:lnTo>
                <a:lnTo>
                  <a:pt x="0" y="126329"/>
                </a:lnTo>
                <a:close/>
              </a:path>
            </a:pathLst>
          </a:custGeom>
          <a:solidFill>
            <a:srgbClr val="EF414A"/>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a:p>
        </p:txBody>
      </p:sp>
      <p:sp>
        <p:nvSpPr>
          <p:cNvPr id="124992" name="object 64"/>
          <p:cNvSpPr>
            <a:spLocks/>
          </p:cNvSpPr>
          <p:nvPr/>
        </p:nvSpPr>
        <p:spPr bwMode="auto">
          <a:xfrm>
            <a:off x="5731933" y="1598614"/>
            <a:ext cx="3211689" cy="2928937"/>
          </a:xfrm>
          <a:custGeom>
            <a:avLst/>
            <a:gdLst>
              <a:gd name="T0" fmla="*/ 2850 w 3211829"/>
              <a:gd name="T1" fmla="*/ 1549152 h 2928366"/>
              <a:gd name="T2" fmla="*/ 1347 w 3211829"/>
              <a:gd name="T3" fmla="*/ 2060352 h 2928366"/>
              <a:gd name="T4" fmla="*/ 822 w 3211829"/>
              <a:gd name="T5" fmla="*/ 2574569 h 2928366"/>
              <a:gd name="T6" fmla="*/ 0 w 3211829"/>
              <a:gd name="T7" fmla="*/ 2924736 h 2928366"/>
              <a:gd name="T8" fmla="*/ 7199909 w 3211829"/>
              <a:gd name="T9" fmla="*/ 2922677 h 2928366"/>
              <a:gd name="T10" fmla="*/ 7045131 w 3211829"/>
              <a:gd name="T11" fmla="*/ 2908833 h 2928366"/>
              <a:gd name="T12" fmla="*/ 6846285 w 3211829"/>
              <a:gd name="T13" fmla="*/ 2885834 h 2928366"/>
              <a:gd name="T14" fmla="*/ 6658052 w 3211829"/>
              <a:gd name="T15" fmla="*/ 2854330 h 2928366"/>
              <a:gd name="T16" fmla="*/ 6437122 w 3211829"/>
              <a:gd name="T17" fmla="*/ 2806539 h 2928366"/>
              <a:gd name="T18" fmla="*/ 6269165 w 3211829"/>
              <a:gd name="T19" fmla="*/ 2759161 h 2928366"/>
              <a:gd name="T20" fmla="*/ 6115711 w 3211829"/>
              <a:gd name="T21" fmla="*/ 2702847 h 2928366"/>
              <a:gd name="T22" fmla="*/ 5957979 w 3211829"/>
              <a:gd name="T23" fmla="*/ 2632770 h 2928366"/>
              <a:gd name="T24" fmla="*/ 5820258 w 3211829"/>
              <a:gd name="T25" fmla="*/ 2558735 h 2928366"/>
              <a:gd name="T26" fmla="*/ 5709943 w 3211829"/>
              <a:gd name="T27" fmla="*/ 2492202 h 2928366"/>
              <a:gd name="T28" fmla="*/ 5522623 w 3211829"/>
              <a:gd name="T29" fmla="*/ 2373363 h 2928366"/>
              <a:gd name="T30" fmla="*/ 5471582 w 3211829"/>
              <a:gd name="T31" fmla="*/ 2341357 h 2928366"/>
              <a:gd name="T32" fmla="*/ 5270943 w 3211829"/>
              <a:gd name="T33" fmla="*/ 2219617 h 2928366"/>
              <a:gd name="T34" fmla="*/ 5166895 w 3211829"/>
              <a:gd name="T35" fmla="*/ 2154961 h 2928366"/>
              <a:gd name="T36" fmla="*/ 5049190 w 3211829"/>
              <a:gd name="T37" fmla="*/ 2078163 h 2928366"/>
              <a:gd name="T38" fmla="*/ 4936567 w 3211829"/>
              <a:gd name="T39" fmla="*/ 2001085 h 2928366"/>
              <a:gd name="T40" fmla="*/ 4606925 w 3211829"/>
              <a:gd name="T41" fmla="*/ 1761234 h 2928366"/>
              <a:gd name="T42" fmla="*/ 4497933 w 3211829"/>
              <a:gd name="T43" fmla="*/ 1682517 h 2928366"/>
              <a:gd name="T44" fmla="*/ 4347164 w 3211829"/>
              <a:gd name="T45" fmla="*/ 1577164 h 2928366"/>
              <a:gd name="T46" fmla="*/ 3982167 w 3211829"/>
              <a:gd name="T47" fmla="*/ 1332442 h 2928366"/>
              <a:gd name="T48" fmla="*/ 3808503 w 3211829"/>
              <a:gd name="T49" fmla="*/ 1219754 h 2928366"/>
              <a:gd name="T50" fmla="*/ 3630111 w 3211829"/>
              <a:gd name="T51" fmla="*/ 1109497 h 2928366"/>
              <a:gd name="T52" fmla="*/ 3448660 w 3211829"/>
              <a:gd name="T53" fmla="*/ 1005180 h 2928366"/>
              <a:gd name="T54" fmla="*/ 3259982 w 3211829"/>
              <a:gd name="T55" fmla="*/ 905411 h 2928366"/>
              <a:gd name="T56" fmla="*/ 3062966 w 3211829"/>
              <a:gd name="T57" fmla="*/ 807865 h 2928366"/>
              <a:gd name="T58" fmla="*/ 2863862 w 3211829"/>
              <a:gd name="T59" fmla="*/ 714614 h 2928366"/>
              <a:gd name="T60" fmla="*/ 2668934 w 3211829"/>
              <a:gd name="T61" fmla="*/ 627721 h 2928366"/>
              <a:gd name="T62" fmla="*/ 2484423 w 3211829"/>
              <a:gd name="T63" fmla="*/ 549262 h 2928366"/>
              <a:gd name="T64" fmla="*/ 2311731 w 3211829"/>
              <a:gd name="T65" fmla="*/ 480209 h 2928366"/>
              <a:gd name="T66" fmla="*/ 2146683 w 3211829"/>
              <a:gd name="T67" fmla="*/ 419181 h 2928366"/>
              <a:gd name="T68" fmla="*/ 1987192 w 3211829"/>
              <a:gd name="T69" fmla="*/ 364712 h 2928366"/>
              <a:gd name="T70" fmla="*/ 1831177 w 3211829"/>
              <a:gd name="T71" fmla="*/ 315341 h 2928366"/>
              <a:gd name="T72" fmla="*/ 1676551 w 3211829"/>
              <a:gd name="T73" fmla="*/ 269609 h 2928366"/>
              <a:gd name="T74" fmla="*/ 1496437 w 3211829"/>
              <a:gd name="T75" fmla="*/ 221165 h 2928366"/>
              <a:gd name="T76" fmla="*/ 1293771 w 3211829"/>
              <a:gd name="T77" fmla="*/ 174984 h 2928366"/>
              <a:gd name="T78" fmla="*/ 808691 w 3211829"/>
              <a:gd name="T79" fmla="*/ 81190 h 2928366"/>
              <a:gd name="T80" fmla="*/ 582091 w 3211829"/>
              <a:gd name="T81" fmla="*/ 47311 h 2928366"/>
              <a:gd name="T82" fmla="*/ 370624 w 3211829"/>
              <a:gd name="T83" fmla="*/ 26433 h 2928366"/>
              <a:gd name="T84" fmla="*/ 8682 w 3211829"/>
              <a:gd name="T85" fmla="*/ 0 h 29283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11829" h="2928366">
                <a:moveTo>
                  <a:pt x="3809" y="0"/>
                </a:moveTo>
                <a:lnTo>
                  <a:pt x="1250" y="1547038"/>
                </a:lnTo>
                <a:lnTo>
                  <a:pt x="786" y="1881226"/>
                </a:lnTo>
                <a:lnTo>
                  <a:pt x="591" y="2057542"/>
                </a:lnTo>
                <a:lnTo>
                  <a:pt x="467" y="2293948"/>
                </a:lnTo>
                <a:lnTo>
                  <a:pt x="361" y="2571057"/>
                </a:lnTo>
                <a:lnTo>
                  <a:pt x="118" y="2824480"/>
                </a:lnTo>
                <a:lnTo>
                  <a:pt x="0" y="2920746"/>
                </a:lnTo>
                <a:lnTo>
                  <a:pt x="3211829" y="2928366"/>
                </a:lnTo>
                <a:lnTo>
                  <a:pt x="3157853" y="2918691"/>
                </a:lnTo>
                <a:lnTo>
                  <a:pt x="3133615" y="2914017"/>
                </a:lnTo>
                <a:lnTo>
                  <a:pt x="3089969" y="2904865"/>
                </a:lnTo>
                <a:lnTo>
                  <a:pt x="3051866" y="2895798"/>
                </a:lnTo>
                <a:lnTo>
                  <a:pt x="3002756" y="2881899"/>
                </a:lnTo>
                <a:lnTo>
                  <a:pt x="2960075" y="2867015"/>
                </a:lnTo>
                <a:lnTo>
                  <a:pt x="2920197" y="2850438"/>
                </a:lnTo>
                <a:lnTo>
                  <a:pt x="2865120" y="2824480"/>
                </a:lnTo>
                <a:lnTo>
                  <a:pt x="2823298" y="2802711"/>
                </a:lnTo>
                <a:lnTo>
                  <a:pt x="2785150" y="2779878"/>
                </a:lnTo>
                <a:lnTo>
                  <a:pt x="2749633" y="2755398"/>
                </a:lnTo>
                <a:lnTo>
                  <a:pt x="2715707" y="2728687"/>
                </a:lnTo>
                <a:lnTo>
                  <a:pt x="2682329" y="2699160"/>
                </a:lnTo>
                <a:lnTo>
                  <a:pt x="2648458" y="2666235"/>
                </a:lnTo>
                <a:lnTo>
                  <a:pt x="2613147" y="2629179"/>
                </a:lnTo>
                <a:lnTo>
                  <a:pt x="2576992" y="2586421"/>
                </a:lnTo>
                <a:lnTo>
                  <a:pt x="2552743" y="2555245"/>
                </a:lnTo>
                <a:lnTo>
                  <a:pt x="2528498" y="2522534"/>
                </a:lnTo>
                <a:lnTo>
                  <a:pt x="2504360" y="2488803"/>
                </a:lnTo>
                <a:lnTo>
                  <a:pt x="2468578" y="2437415"/>
                </a:lnTo>
                <a:lnTo>
                  <a:pt x="2422202" y="2370126"/>
                </a:lnTo>
                <a:lnTo>
                  <a:pt x="2410931" y="2353951"/>
                </a:lnTo>
                <a:lnTo>
                  <a:pt x="2399816" y="2338165"/>
                </a:lnTo>
                <a:lnTo>
                  <a:pt x="2388870" y="2322830"/>
                </a:lnTo>
                <a:lnTo>
                  <a:pt x="2311816" y="2216590"/>
                </a:lnTo>
                <a:lnTo>
                  <a:pt x="2293858" y="2191496"/>
                </a:lnTo>
                <a:lnTo>
                  <a:pt x="2266181" y="2152021"/>
                </a:lnTo>
                <a:lnTo>
                  <a:pt x="2236348" y="2108181"/>
                </a:lnTo>
                <a:lnTo>
                  <a:pt x="2214556" y="2075328"/>
                </a:lnTo>
                <a:lnTo>
                  <a:pt x="2190750" y="2038731"/>
                </a:lnTo>
                <a:lnTo>
                  <a:pt x="2165160" y="1998355"/>
                </a:lnTo>
                <a:lnTo>
                  <a:pt x="2138354" y="1954870"/>
                </a:lnTo>
                <a:lnTo>
                  <a:pt x="2020580" y="1758833"/>
                </a:lnTo>
                <a:lnTo>
                  <a:pt x="2004836" y="1732769"/>
                </a:lnTo>
                <a:lnTo>
                  <a:pt x="1972776" y="1680221"/>
                </a:lnTo>
                <a:lnTo>
                  <a:pt x="1940021" y="1627487"/>
                </a:lnTo>
                <a:lnTo>
                  <a:pt x="1906650" y="1575015"/>
                </a:lnTo>
                <a:lnTo>
                  <a:pt x="1783643" y="1386711"/>
                </a:lnTo>
                <a:lnTo>
                  <a:pt x="1746564" y="1330623"/>
                </a:lnTo>
                <a:lnTo>
                  <a:pt x="1708784" y="1274270"/>
                </a:lnTo>
                <a:lnTo>
                  <a:pt x="1670395" y="1218088"/>
                </a:lnTo>
                <a:lnTo>
                  <a:pt x="1631487" y="1162514"/>
                </a:lnTo>
                <a:lnTo>
                  <a:pt x="1592153" y="1107985"/>
                </a:lnTo>
                <a:lnTo>
                  <a:pt x="1552483" y="1054937"/>
                </a:lnTo>
                <a:lnTo>
                  <a:pt x="1512570" y="1003808"/>
                </a:lnTo>
                <a:lnTo>
                  <a:pt x="1471822" y="953844"/>
                </a:lnTo>
                <a:lnTo>
                  <a:pt x="1429816" y="904178"/>
                </a:lnTo>
                <a:lnTo>
                  <a:pt x="1386897" y="855065"/>
                </a:lnTo>
                <a:lnTo>
                  <a:pt x="1343405" y="806766"/>
                </a:lnTo>
                <a:lnTo>
                  <a:pt x="1299686" y="759539"/>
                </a:lnTo>
                <a:lnTo>
                  <a:pt x="1256080" y="713641"/>
                </a:lnTo>
                <a:lnTo>
                  <a:pt x="1212932" y="669331"/>
                </a:lnTo>
                <a:lnTo>
                  <a:pt x="1170584" y="626867"/>
                </a:lnTo>
                <a:lnTo>
                  <a:pt x="1129379" y="586508"/>
                </a:lnTo>
                <a:lnTo>
                  <a:pt x="1089659" y="548513"/>
                </a:lnTo>
                <a:lnTo>
                  <a:pt x="1051312" y="512939"/>
                </a:lnTo>
                <a:lnTo>
                  <a:pt x="1013917" y="479551"/>
                </a:lnTo>
                <a:lnTo>
                  <a:pt x="977360" y="448169"/>
                </a:lnTo>
                <a:lnTo>
                  <a:pt x="941527" y="418607"/>
                </a:lnTo>
                <a:lnTo>
                  <a:pt x="906303" y="390683"/>
                </a:lnTo>
                <a:lnTo>
                  <a:pt x="871575" y="364215"/>
                </a:lnTo>
                <a:lnTo>
                  <a:pt x="837228" y="339020"/>
                </a:lnTo>
                <a:lnTo>
                  <a:pt x="803148" y="314914"/>
                </a:lnTo>
                <a:lnTo>
                  <a:pt x="769219" y="291715"/>
                </a:lnTo>
                <a:lnTo>
                  <a:pt x="735329" y="269239"/>
                </a:lnTo>
                <a:lnTo>
                  <a:pt x="702499" y="248306"/>
                </a:lnTo>
                <a:lnTo>
                  <a:pt x="656332" y="220864"/>
                </a:lnTo>
                <a:lnTo>
                  <a:pt x="612007" y="196843"/>
                </a:lnTo>
                <a:lnTo>
                  <a:pt x="567443" y="174746"/>
                </a:lnTo>
                <a:lnTo>
                  <a:pt x="391517" y="96378"/>
                </a:lnTo>
                <a:lnTo>
                  <a:pt x="354689" y="81078"/>
                </a:lnTo>
                <a:lnTo>
                  <a:pt x="304340" y="62308"/>
                </a:lnTo>
                <a:lnTo>
                  <a:pt x="255304" y="47248"/>
                </a:lnTo>
                <a:lnTo>
                  <a:pt x="202448" y="34428"/>
                </a:lnTo>
                <a:lnTo>
                  <a:pt x="162555" y="26398"/>
                </a:lnTo>
                <a:lnTo>
                  <a:pt x="117165" y="18274"/>
                </a:lnTo>
                <a:lnTo>
                  <a:pt x="3809" y="0"/>
                </a:lnTo>
                <a:close/>
              </a:path>
            </a:pathLst>
          </a:custGeom>
          <a:solidFill>
            <a:srgbClr val="828282"/>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a:p>
        </p:txBody>
      </p:sp>
      <p:sp>
        <p:nvSpPr>
          <p:cNvPr id="124993" name="object 65"/>
          <p:cNvSpPr>
            <a:spLocks/>
          </p:cNvSpPr>
          <p:nvPr/>
        </p:nvSpPr>
        <p:spPr bwMode="auto">
          <a:xfrm>
            <a:off x="5727701" y="2767013"/>
            <a:ext cx="3184877" cy="1760537"/>
          </a:xfrm>
          <a:custGeom>
            <a:avLst/>
            <a:gdLst>
              <a:gd name="T0" fmla="*/ 0 w 3185159"/>
              <a:gd name="T1" fmla="*/ 1757867 h 1760219"/>
              <a:gd name="T2" fmla="*/ 6842481 w 3185159"/>
              <a:gd name="T3" fmla="*/ 1732907 h 1760219"/>
              <a:gd name="T4" fmla="*/ 6696789 w 3185159"/>
              <a:gd name="T5" fmla="*/ 1720971 h 1760219"/>
              <a:gd name="T6" fmla="*/ 6462853 w 3185159"/>
              <a:gd name="T7" fmla="*/ 1691632 h 1760219"/>
              <a:gd name="T8" fmla="*/ 6261220 w 3185159"/>
              <a:gd name="T9" fmla="*/ 1651053 h 1760219"/>
              <a:gd name="T10" fmla="*/ 6086635 w 3185159"/>
              <a:gd name="T11" fmla="*/ 1606558 h 1760219"/>
              <a:gd name="T12" fmla="*/ 5925389 w 3185159"/>
              <a:gd name="T13" fmla="*/ 1556934 h 1760219"/>
              <a:gd name="T14" fmla="*/ 5774146 w 3185159"/>
              <a:gd name="T15" fmla="*/ 1503924 h 1760219"/>
              <a:gd name="T16" fmla="*/ 5453473 w 3185159"/>
              <a:gd name="T17" fmla="*/ 1381134 h 1760219"/>
              <a:gd name="T18" fmla="*/ 5319475 w 3185159"/>
              <a:gd name="T19" fmla="*/ 1325594 h 1760219"/>
              <a:gd name="T20" fmla="*/ 5192155 w 3185159"/>
              <a:gd name="T21" fmla="*/ 1268629 h 1760219"/>
              <a:gd name="T22" fmla="*/ 4946748 w 3185159"/>
              <a:gd name="T23" fmla="*/ 1153854 h 1760219"/>
              <a:gd name="T24" fmla="*/ 4885343 w 3185159"/>
              <a:gd name="T25" fmla="*/ 1125615 h 1760219"/>
              <a:gd name="T26" fmla="*/ 4794158 w 3185159"/>
              <a:gd name="T27" fmla="*/ 1084311 h 1760219"/>
              <a:gd name="T28" fmla="*/ 4571079 w 3185159"/>
              <a:gd name="T29" fmla="*/ 980123 h 1760219"/>
              <a:gd name="T30" fmla="*/ 4422909 w 3185159"/>
              <a:gd name="T31" fmla="*/ 912757 h 1760219"/>
              <a:gd name="T32" fmla="*/ 4284909 w 3185159"/>
              <a:gd name="T33" fmla="*/ 853587 h 1760219"/>
              <a:gd name="T34" fmla="*/ 4074571 w 3185159"/>
              <a:gd name="T35" fmla="*/ 768380 h 1760219"/>
              <a:gd name="T36" fmla="*/ 3878656 w 3185159"/>
              <a:gd name="T37" fmla="*/ 692137 h 1760219"/>
              <a:gd name="T38" fmla="*/ 3667112 w 3185159"/>
              <a:gd name="T39" fmla="*/ 613571 h 1760219"/>
              <a:gd name="T40" fmla="*/ 3448276 w 3185159"/>
              <a:gd name="T41" fmla="*/ 537236 h 1760219"/>
              <a:gd name="T42" fmla="*/ 3230477 w 3185159"/>
              <a:gd name="T43" fmla="*/ 467693 h 1760219"/>
              <a:gd name="T44" fmla="*/ 2924988 w 3185159"/>
              <a:gd name="T45" fmla="*/ 377267 h 1760219"/>
              <a:gd name="T46" fmla="*/ 2722456 w 3185159"/>
              <a:gd name="T47" fmla="*/ 322398 h 1760219"/>
              <a:gd name="T48" fmla="*/ 2501864 w 3185159"/>
              <a:gd name="T49" fmla="*/ 269837 h 1760219"/>
              <a:gd name="T50" fmla="*/ 2246954 w 3185159"/>
              <a:gd name="T51" fmla="*/ 217833 h 1760219"/>
              <a:gd name="T52" fmla="*/ 1951951 w 3185159"/>
              <a:gd name="T53" fmla="*/ 166287 h 1760219"/>
              <a:gd name="T54" fmla="*/ 1668596 w 3185159"/>
              <a:gd name="T55" fmla="*/ 123237 h 1760219"/>
              <a:gd name="T56" fmla="*/ 1404105 w 3185159"/>
              <a:gd name="T57" fmla="*/ 88646 h 1760219"/>
              <a:gd name="T58" fmla="*/ 1095890 w 3185159"/>
              <a:gd name="T59" fmla="*/ 54761 h 1760219"/>
              <a:gd name="T60" fmla="*/ 807616 w 3185159"/>
              <a:gd name="T61" fmla="*/ 28228 h 1760219"/>
              <a:gd name="T62" fmla="*/ 608301 w 3185159"/>
              <a:gd name="T63" fmla="*/ 13108 h 1760219"/>
              <a:gd name="T64" fmla="*/ 375043 w 3185159"/>
              <a:gd name="T65" fmla="*/ 2428 h 1760219"/>
              <a:gd name="T66" fmla="*/ 17368 w 3185159"/>
              <a:gd name="T67" fmla="*/ 0 h 17602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185159" h="1760219">
                <a:moveTo>
                  <a:pt x="7620" y="0"/>
                </a:moveTo>
                <a:lnTo>
                  <a:pt x="0" y="1755647"/>
                </a:lnTo>
                <a:lnTo>
                  <a:pt x="3185159" y="1760219"/>
                </a:lnTo>
                <a:lnTo>
                  <a:pt x="3002028" y="1730716"/>
                </a:lnTo>
                <a:lnTo>
                  <a:pt x="2979194" y="1726725"/>
                </a:lnTo>
                <a:lnTo>
                  <a:pt x="2938109" y="1718794"/>
                </a:lnTo>
                <a:lnTo>
                  <a:pt x="2884596" y="1705794"/>
                </a:lnTo>
                <a:lnTo>
                  <a:pt x="2835473" y="1689496"/>
                </a:lnTo>
                <a:lnTo>
                  <a:pt x="2784721" y="1667678"/>
                </a:lnTo>
                <a:lnTo>
                  <a:pt x="2747009" y="1648967"/>
                </a:lnTo>
                <a:lnTo>
                  <a:pt x="2707888" y="1627496"/>
                </a:lnTo>
                <a:lnTo>
                  <a:pt x="2670413" y="1604528"/>
                </a:lnTo>
                <a:lnTo>
                  <a:pt x="2634401" y="1580279"/>
                </a:lnTo>
                <a:lnTo>
                  <a:pt x="2599669" y="1554967"/>
                </a:lnTo>
                <a:lnTo>
                  <a:pt x="2566035" y="1528810"/>
                </a:lnTo>
                <a:lnTo>
                  <a:pt x="2533314" y="1502023"/>
                </a:lnTo>
                <a:lnTo>
                  <a:pt x="2501325" y="1474826"/>
                </a:lnTo>
                <a:lnTo>
                  <a:pt x="2392624" y="1379391"/>
                </a:lnTo>
                <a:lnTo>
                  <a:pt x="2362787" y="1351888"/>
                </a:lnTo>
                <a:lnTo>
                  <a:pt x="2333833" y="1323921"/>
                </a:lnTo>
                <a:lnTo>
                  <a:pt x="2305612" y="1295598"/>
                </a:lnTo>
                <a:lnTo>
                  <a:pt x="2277975" y="1267026"/>
                </a:lnTo>
                <a:lnTo>
                  <a:pt x="2250775" y="1238312"/>
                </a:lnTo>
                <a:lnTo>
                  <a:pt x="2170307" y="1152398"/>
                </a:lnTo>
                <a:lnTo>
                  <a:pt x="2156865" y="1138253"/>
                </a:lnTo>
                <a:lnTo>
                  <a:pt x="2143366" y="1124194"/>
                </a:lnTo>
                <a:lnTo>
                  <a:pt x="2116382" y="1096463"/>
                </a:lnTo>
                <a:lnTo>
                  <a:pt x="2103360" y="1082939"/>
                </a:lnTo>
                <a:lnTo>
                  <a:pt x="2078217" y="1056473"/>
                </a:lnTo>
                <a:lnTo>
                  <a:pt x="2005488" y="978884"/>
                </a:lnTo>
                <a:lnTo>
                  <a:pt x="1980468" y="952573"/>
                </a:lnTo>
                <a:lnTo>
                  <a:pt x="1940480" y="911602"/>
                </a:lnTo>
                <a:lnTo>
                  <a:pt x="1911450" y="882824"/>
                </a:lnTo>
                <a:lnTo>
                  <a:pt x="1879935" y="852509"/>
                </a:lnTo>
                <a:lnTo>
                  <a:pt x="1826914" y="803185"/>
                </a:lnTo>
                <a:lnTo>
                  <a:pt x="1787652" y="767407"/>
                </a:lnTo>
                <a:lnTo>
                  <a:pt x="1745761" y="729909"/>
                </a:lnTo>
                <a:lnTo>
                  <a:pt x="1701698" y="691262"/>
                </a:lnTo>
                <a:lnTo>
                  <a:pt x="1655921" y="652033"/>
                </a:lnTo>
                <a:lnTo>
                  <a:pt x="1608886" y="612794"/>
                </a:lnTo>
                <a:lnTo>
                  <a:pt x="1561052" y="574112"/>
                </a:lnTo>
                <a:lnTo>
                  <a:pt x="1512874" y="536557"/>
                </a:lnTo>
                <a:lnTo>
                  <a:pt x="1464811" y="500699"/>
                </a:lnTo>
                <a:lnTo>
                  <a:pt x="1417320" y="467105"/>
                </a:lnTo>
                <a:lnTo>
                  <a:pt x="1326977" y="405597"/>
                </a:lnTo>
                <a:lnTo>
                  <a:pt x="1283291" y="376791"/>
                </a:lnTo>
                <a:lnTo>
                  <a:pt x="1239408" y="348995"/>
                </a:lnTo>
                <a:lnTo>
                  <a:pt x="1194434" y="321992"/>
                </a:lnTo>
                <a:lnTo>
                  <a:pt x="1147480" y="295564"/>
                </a:lnTo>
                <a:lnTo>
                  <a:pt x="1097653" y="269494"/>
                </a:lnTo>
                <a:lnTo>
                  <a:pt x="1044061" y="243565"/>
                </a:lnTo>
                <a:lnTo>
                  <a:pt x="985814" y="217560"/>
                </a:lnTo>
                <a:lnTo>
                  <a:pt x="922020" y="191262"/>
                </a:lnTo>
                <a:lnTo>
                  <a:pt x="856387" y="166077"/>
                </a:lnTo>
                <a:lnTo>
                  <a:pt x="793120" y="143420"/>
                </a:lnTo>
                <a:lnTo>
                  <a:pt x="732070" y="123083"/>
                </a:lnTo>
                <a:lnTo>
                  <a:pt x="673089" y="104857"/>
                </a:lnTo>
                <a:lnTo>
                  <a:pt x="616029" y="88534"/>
                </a:lnTo>
                <a:lnTo>
                  <a:pt x="533714" y="67165"/>
                </a:lnTo>
                <a:lnTo>
                  <a:pt x="480804" y="54691"/>
                </a:lnTo>
                <a:lnTo>
                  <a:pt x="429294" y="43392"/>
                </a:lnTo>
                <a:lnTo>
                  <a:pt x="354329" y="28193"/>
                </a:lnTo>
                <a:lnTo>
                  <a:pt x="308051" y="19679"/>
                </a:lnTo>
                <a:lnTo>
                  <a:pt x="266882" y="13094"/>
                </a:lnTo>
                <a:lnTo>
                  <a:pt x="212633" y="6290"/>
                </a:lnTo>
                <a:lnTo>
                  <a:pt x="164544" y="2428"/>
                </a:lnTo>
                <a:lnTo>
                  <a:pt x="104472" y="401"/>
                </a:lnTo>
                <a:lnTo>
                  <a:pt x="7620" y="0"/>
                </a:lnTo>
                <a:close/>
              </a:path>
            </a:pathLst>
          </a:custGeom>
          <a:solidFill>
            <a:srgbClr val="EF414A"/>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a:p>
        </p:txBody>
      </p:sp>
      <p:sp>
        <p:nvSpPr>
          <p:cNvPr id="124994" name="object 66"/>
          <p:cNvSpPr>
            <a:spLocks/>
          </p:cNvSpPr>
          <p:nvPr/>
        </p:nvSpPr>
        <p:spPr bwMode="auto">
          <a:xfrm>
            <a:off x="1083733" y="1801814"/>
            <a:ext cx="3211689" cy="2725737"/>
          </a:xfrm>
          <a:custGeom>
            <a:avLst/>
            <a:gdLst>
              <a:gd name="T0" fmla="*/ 3010 w 3211842"/>
              <a:gd name="T1" fmla="*/ 1399209 h 2725419"/>
              <a:gd name="T2" fmla="*/ 1417 w 3211842"/>
              <a:gd name="T3" fmla="*/ 1890568 h 2725419"/>
              <a:gd name="T4" fmla="*/ 855 w 3211842"/>
              <a:gd name="T5" fmla="*/ 2359918 h 2725419"/>
              <a:gd name="T6" fmla="*/ 0 w 3211842"/>
              <a:gd name="T7" fmla="*/ 2720526 h 2725419"/>
              <a:gd name="T8" fmla="*/ 7088886 w 3211842"/>
              <a:gd name="T9" fmla="*/ 2710505 h 2725419"/>
              <a:gd name="T10" fmla="*/ 6903201 w 3211842"/>
              <a:gd name="T11" fmla="*/ 2694876 h 2725419"/>
              <a:gd name="T12" fmla="*/ 6675425 w 3211842"/>
              <a:gd name="T13" fmla="*/ 2670108 h 2725419"/>
              <a:gd name="T14" fmla="*/ 6454138 w 3211842"/>
              <a:gd name="T15" fmla="*/ 2638041 h 2725419"/>
              <a:gd name="T16" fmla="*/ 6223158 w 3211842"/>
              <a:gd name="T17" fmla="*/ 2597237 h 2725419"/>
              <a:gd name="T18" fmla="*/ 6005705 w 3211842"/>
              <a:gd name="T19" fmla="*/ 2549925 h 2725419"/>
              <a:gd name="T20" fmla="*/ 5799662 w 3211842"/>
              <a:gd name="T21" fmla="*/ 2495165 h 2725419"/>
              <a:gd name="T22" fmla="*/ 5604664 w 3211842"/>
              <a:gd name="T23" fmla="*/ 2431858 h 2725419"/>
              <a:gd name="T24" fmla="*/ 5422613 w 3211842"/>
              <a:gd name="T25" fmla="*/ 2359918 h 2725419"/>
              <a:gd name="T26" fmla="*/ 5248377 w 3211842"/>
              <a:gd name="T27" fmla="*/ 2281771 h 2725419"/>
              <a:gd name="T28" fmla="*/ 5050533 w 3211842"/>
              <a:gd name="T29" fmla="*/ 2186519 h 2725419"/>
              <a:gd name="T30" fmla="*/ 4893646 w 3211842"/>
              <a:gd name="T31" fmla="*/ 2102954 h 2725419"/>
              <a:gd name="T32" fmla="*/ 4456369 w 3211842"/>
              <a:gd name="T33" fmla="*/ 1852516 h 2725419"/>
              <a:gd name="T34" fmla="*/ 4024198 w 3211842"/>
              <a:gd name="T35" fmla="*/ 1598149 h 2725419"/>
              <a:gd name="T36" fmla="*/ 3782475 w 3211842"/>
              <a:gd name="T37" fmla="*/ 1452749 h 2725419"/>
              <a:gd name="T38" fmla="*/ 3330386 w 3211842"/>
              <a:gd name="T39" fmla="*/ 1169874 h 2725419"/>
              <a:gd name="T40" fmla="*/ 3144074 w 3211842"/>
              <a:gd name="T41" fmla="*/ 1056752 h 2725419"/>
              <a:gd name="T42" fmla="*/ 2962144 w 3211842"/>
              <a:gd name="T43" fmla="*/ 952768 h 2725419"/>
              <a:gd name="T44" fmla="*/ 2783202 w 3211842"/>
              <a:gd name="T45" fmla="*/ 857459 h 2725419"/>
              <a:gd name="T46" fmla="*/ 2603912 w 3211842"/>
              <a:gd name="T47" fmla="*/ 766825 h 2725419"/>
              <a:gd name="T48" fmla="*/ 2426357 w 3211842"/>
              <a:gd name="T49" fmla="*/ 681435 h 2725419"/>
              <a:gd name="T50" fmla="*/ 2252625 w 3211842"/>
              <a:gd name="T51" fmla="*/ 601848 h 2725419"/>
              <a:gd name="T52" fmla="*/ 2084801 w 3211842"/>
              <a:gd name="T53" fmla="*/ 528626 h 2725419"/>
              <a:gd name="T54" fmla="*/ 1920207 w 3211842"/>
              <a:gd name="T55" fmla="*/ 461766 h 2725419"/>
              <a:gd name="T56" fmla="*/ 1756563 w 3211842"/>
              <a:gd name="T57" fmla="*/ 400533 h 2725419"/>
              <a:gd name="T58" fmla="*/ 1596566 w 3211842"/>
              <a:gd name="T59" fmla="*/ 344598 h 2725419"/>
              <a:gd name="T60" fmla="*/ 1442906 w 3211842"/>
              <a:gd name="T61" fmla="*/ 293646 h 2725419"/>
              <a:gd name="T62" fmla="*/ 1215123 w 3211842"/>
              <a:gd name="T63" fmla="*/ 221689 h 2725419"/>
              <a:gd name="T64" fmla="*/ 1036072 w 3211842"/>
              <a:gd name="T65" fmla="*/ 173404 h 2725419"/>
              <a:gd name="T66" fmla="*/ 729740 w 3211842"/>
              <a:gd name="T67" fmla="*/ 111339 h 2725419"/>
              <a:gd name="T68" fmla="*/ 499501 w 3211842"/>
              <a:gd name="T69" fmla="*/ 70223 h 2725419"/>
              <a:gd name="T70" fmla="*/ 290607 w 3211842"/>
              <a:gd name="T71" fmla="*/ 38219 h 2725419"/>
              <a:gd name="T72" fmla="*/ 8687 w 3211842"/>
              <a:gd name="T73" fmla="*/ 0 h 27254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211842" h="2725419">
                <a:moveTo>
                  <a:pt x="3810" y="0"/>
                </a:moveTo>
                <a:lnTo>
                  <a:pt x="1320" y="1398068"/>
                </a:lnTo>
                <a:lnTo>
                  <a:pt x="737" y="1791670"/>
                </a:lnTo>
                <a:lnTo>
                  <a:pt x="622" y="1889025"/>
                </a:lnTo>
                <a:lnTo>
                  <a:pt x="499" y="2057233"/>
                </a:lnTo>
                <a:lnTo>
                  <a:pt x="375" y="2357993"/>
                </a:lnTo>
                <a:lnTo>
                  <a:pt x="250" y="2512254"/>
                </a:lnTo>
                <a:lnTo>
                  <a:pt x="0" y="2718307"/>
                </a:lnTo>
                <a:lnTo>
                  <a:pt x="3211842" y="2725419"/>
                </a:lnTo>
                <a:lnTo>
                  <a:pt x="3109247" y="2708293"/>
                </a:lnTo>
                <a:lnTo>
                  <a:pt x="3066378" y="2700415"/>
                </a:lnTo>
                <a:lnTo>
                  <a:pt x="3027804" y="2692678"/>
                </a:lnTo>
                <a:lnTo>
                  <a:pt x="2975818" y="2680815"/>
                </a:lnTo>
                <a:lnTo>
                  <a:pt x="2927900" y="2667930"/>
                </a:lnTo>
                <a:lnTo>
                  <a:pt x="2880693" y="2653220"/>
                </a:lnTo>
                <a:lnTo>
                  <a:pt x="2830842" y="2635885"/>
                </a:lnTo>
                <a:lnTo>
                  <a:pt x="2779388" y="2616254"/>
                </a:lnTo>
                <a:lnTo>
                  <a:pt x="2729532" y="2595116"/>
                </a:lnTo>
                <a:lnTo>
                  <a:pt x="2681160" y="2572353"/>
                </a:lnTo>
                <a:lnTo>
                  <a:pt x="2634155" y="2547846"/>
                </a:lnTo>
                <a:lnTo>
                  <a:pt x="2588401" y="2521477"/>
                </a:lnTo>
                <a:lnTo>
                  <a:pt x="2543783" y="2493128"/>
                </a:lnTo>
                <a:lnTo>
                  <a:pt x="2500237" y="2462678"/>
                </a:lnTo>
                <a:lnTo>
                  <a:pt x="2458255" y="2429870"/>
                </a:lnTo>
                <a:lnTo>
                  <a:pt x="2417747" y="2394868"/>
                </a:lnTo>
                <a:lnTo>
                  <a:pt x="2378405" y="2357993"/>
                </a:lnTo>
                <a:lnTo>
                  <a:pt x="2339920" y="2319566"/>
                </a:lnTo>
                <a:lnTo>
                  <a:pt x="2301984" y="2279909"/>
                </a:lnTo>
                <a:lnTo>
                  <a:pt x="2251722" y="2225674"/>
                </a:lnTo>
                <a:lnTo>
                  <a:pt x="2215208" y="2184734"/>
                </a:lnTo>
                <a:lnTo>
                  <a:pt x="2180433" y="2143497"/>
                </a:lnTo>
                <a:lnTo>
                  <a:pt x="2146396" y="2101239"/>
                </a:lnTo>
                <a:lnTo>
                  <a:pt x="2112093" y="2057233"/>
                </a:lnTo>
                <a:lnTo>
                  <a:pt x="1954603" y="1851004"/>
                </a:lnTo>
                <a:lnTo>
                  <a:pt x="1879031" y="1750567"/>
                </a:lnTo>
                <a:lnTo>
                  <a:pt x="1765048" y="1596847"/>
                </a:lnTo>
                <a:lnTo>
                  <a:pt x="1695462" y="1502028"/>
                </a:lnTo>
                <a:lnTo>
                  <a:pt x="1659027" y="1451566"/>
                </a:lnTo>
                <a:lnTo>
                  <a:pt x="1481208" y="1197894"/>
                </a:lnTo>
                <a:lnTo>
                  <a:pt x="1460736" y="1168922"/>
                </a:lnTo>
                <a:lnTo>
                  <a:pt x="1419774" y="1111645"/>
                </a:lnTo>
                <a:lnTo>
                  <a:pt x="1379019" y="1055891"/>
                </a:lnTo>
                <a:lnTo>
                  <a:pt x="1338743" y="1002420"/>
                </a:lnTo>
                <a:lnTo>
                  <a:pt x="1299222" y="951991"/>
                </a:lnTo>
                <a:lnTo>
                  <a:pt x="1260055" y="903826"/>
                </a:lnTo>
                <a:lnTo>
                  <a:pt x="1220736" y="856759"/>
                </a:lnTo>
                <a:lnTo>
                  <a:pt x="1181379" y="810861"/>
                </a:lnTo>
                <a:lnTo>
                  <a:pt x="1142098" y="766202"/>
                </a:lnTo>
                <a:lnTo>
                  <a:pt x="1103007" y="722852"/>
                </a:lnTo>
                <a:lnTo>
                  <a:pt x="1064221" y="680881"/>
                </a:lnTo>
                <a:lnTo>
                  <a:pt x="1025855" y="640360"/>
                </a:lnTo>
                <a:lnTo>
                  <a:pt x="988021" y="601358"/>
                </a:lnTo>
                <a:lnTo>
                  <a:pt x="950836" y="563945"/>
                </a:lnTo>
                <a:lnTo>
                  <a:pt x="914412" y="528192"/>
                </a:lnTo>
                <a:lnTo>
                  <a:pt x="878337" y="494067"/>
                </a:lnTo>
                <a:lnTo>
                  <a:pt x="842219" y="461388"/>
                </a:lnTo>
                <a:lnTo>
                  <a:pt x="806205" y="430113"/>
                </a:lnTo>
                <a:lnTo>
                  <a:pt x="770444" y="400204"/>
                </a:lnTo>
                <a:lnTo>
                  <a:pt x="735082" y="371619"/>
                </a:lnTo>
                <a:lnTo>
                  <a:pt x="700268" y="344318"/>
                </a:lnTo>
                <a:lnTo>
                  <a:pt x="666148" y="318261"/>
                </a:lnTo>
                <a:lnTo>
                  <a:pt x="632870" y="293408"/>
                </a:lnTo>
                <a:lnTo>
                  <a:pt x="569432" y="247151"/>
                </a:lnTo>
                <a:lnTo>
                  <a:pt x="532964" y="221507"/>
                </a:lnTo>
                <a:lnTo>
                  <a:pt x="492190" y="194858"/>
                </a:lnTo>
                <a:lnTo>
                  <a:pt x="454430" y="173264"/>
                </a:lnTo>
                <a:lnTo>
                  <a:pt x="413186" y="152830"/>
                </a:lnTo>
                <a:lnTo>
                  <a:pt x="320070" y="111248"/>
                </a:lnTo>
                <a:lnTo>
                  <a:pt x="264479" y="87845"/>
                </a:lnTo>
                <a:lnTo>
                  <a:pt x="219086" y="70167"/>
                </a:lnTo>
                <a:lnTo>
                  <a:pt x="167176" y="51528"/>
                </a:lnTo>
                <a:lnTo>
                  <a:pt x="127463" y="38191"/>
                </a:lnTo>
                <a:lnTo>
                  <a:pt x="82626" y="23859"/>
                </a:lnTo>
                <a:lnTo>
                  <a:pt x="3810" y="0"/>
                </a:lnTo>
                <a:close/>
              </a:path>
            </a:pathLst>
          </a:custGeom>
          <a:solidFill>
            <a:srgbClr val="828282"/>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a:p>
        </p:txBody>
      </p:sp>
      <p:sp>
        <p:nvSpPr>
          <p:cNvPr id="124995" name="object 67"/>
          <p:cNvSpPr>
            <a:spLocks/>
          </p:cNvSpPr>
          <p:nvPr/>
        </p:nvSpPr>
        <p:spPr bwMode="auto">
          <a:xfrm>
            <a:off x="1076678" y="3060700"/>
            <a:ext cx="3222978" cy="1466850"/>
          </a:xfrm>
          <a:custGeom>
            <a:avLst/>
            <a:gdLst>
              <a:gd name="T0" fmla="*/ 17429 w 3221682"/>
              <a:gd name="T1" fmla="*/ 0 h 1466850"/>
              <a:gd name="T2" fmla="*/ 0 w 3221682"/>
              <a:gd name="T3" fmla="*/ 1463040 h 1466850"/>
              <a:gd name="T4" fmla="*/ 7006017 w 3221682"/>
              <a:gd name="T5" fmla="*/ 1466850 h 1466850"/>
              <a:gd name="T6" fmla="*/ 7246890 w 3221682"/>
              <a:gd name="T7" fmla="*/ 1464733 h 1466850"/>
              <a:gd name="T8" fmla="*/ 7316441 w 3221682"/>
              <a:gd name="T9" fmla="*/ 1463514 h 1466850"/>
              <a:gd name="T10" fmla="*/ 7355968 w 3221682"/>
              <a:gd name="T11" fmla="*/ 1462186 h 1466850"/>
              <a:gd name="T12" fmla="*/ 7368394 w 3221682"/>
              <a:gd name="T13" fmla="*/ 1460748 h 1466850"/>
              <a:gd name="T14" fmla="*/ 7356641 w 3221682"/>
              <a:gd name="T15" fmla="*/ 1459197 h 1466850"/>
              <a:gd name="T16" fmla="*/ 7323640 w 3221682"/>
              <a:gd name="T17" fmla="*/ 1457533 h 1466850"/>
              <a:gd name="T18" fmla="*/ 7272315 w 3221682"/>
              <a:gd name="T19" fmla="*/ 1455755 h 1466850"/>
              <a:gd name="T20" fmla="*/ 6645544 w 3221682"/>
              <a:gd name="T21" fmla="*/ 1439971 h 1466850"/>
              <a:gd name="T22" fmla="*/ 6468232 w 3221682"/>
              <a:gd name="T23" fmla="*/ 1434347 h 1466850"/>
              <a:gd name="T24" fmla="*/ 6334597 w 3221682"/>
              <a:gd name="T25" fmla="*/ 1428207 h 1466850"/>
              <a:gd name="T26" fmla="*/ 6223352 w 3221682"/>
              <a:gd name="T27" fmla="*/ 1417870 h 1466850"/>
              <a:gd name="T28" fmla="*/ 6119983 w 3221682"/>
              <a:gd name="T29" fmla="*/ 1405919 h 1466850"/>
              <a:gd name="T30" fmla="*/ 6017157 w 3221682"/>
              <a:gd name="T31" fmla="*/ 1392661 h 1466850"/>
              <a:gd name="T32" fmla="*/ 5917075 w 3221682"/>
              <a:gd name="T33" fmla="*/ 1378443 h 1466850"/>
              <a:gd name="T34" fmla="*/ 5821942 w 3221682"/>
              <a:gd name="T35" fmla="*/ 1363612 h 1466850"/>
              <a:gd name="T36" fmla="*/ 5733968 w 3221682"/>
              <a:gd name="T37" fmla="*/ 1348515 h 1466850"/>
              <a:gd name="T38" fmla="*/ 5630776 w 3221682"/>
              <a:gd name="T39" fmla="*/ 1328383 h 1466850"/>
              <a:gd name="T40" fmla="*/ 5529479 w 3221682"/>
              <a:gd name="T41" fmla="*/ 1304954 h 1466850"/>
              <a:gd name="T42" fmla="*/ 5451377 w 3221682"/>
              <a:gd name="T43" fmla="*/ 1284792 h 1466850"/>
              <a:gd name="T44" fmla="*/ 5372531 w 3221682"/>
              <a:gd name="T45" fmla="*/ 1262968 h 1466850"/>
              <a:gd name="T46" fmla="*/ 5267921 w 3221682"/>
              <a:gd name="T47" fmla="*/ 1232148 h 1466850"/>
              <a:gd name="T48" fmla="*/ 5166015 w 3221682"/>
              <a:gd name="T49" fmla="*/ 1200451 h 1466850"/>
              <a:gd name="T50" fmla="*/ 5093196 w 3221682"/>
              <a:gd name="T51" fmla="*/ 1176701 h 1466850"/>
              <a:gd name="T52" fmla="*/ 5024613 w 3221682"/>
              <a:gd name="T53" fmla="*/ 1152733 h 1466850"/>
              <a:gd name="T54" fmla="*/ 4914122 w 3221682"/>
              <a:gd name="T55" fmla="*/ 1111329 h 1466850"/>
              <a:gd name="T56" fmla="*/ 4750288 w 3221682"/>
              <a:gd name="T57" fmla="*/ 1047603 h 1466850"/>
              <a:gd name="T58" fmla="*/ 4698085 w 3221682"/>
              <a:gd name="T59" fmla="*/ 1027621 h 1466850"/>
              <a:gd name="T60" fmla="*/ 4607645 w 3221682"/>
              <a:gd name="T61" fmla="*/ 993246 h 1466850"/>
              <a:gd name="T62" fmla="*/ 4337962 w 3221682"/>
              <a:gd name="T63" fmla="*/ 888603 h 1466850"/>
              <a:gd name="T64" fmla="*/ 4275373 w 3221682"/>
              <a:gd name="T65" fmla="*/ 864689 h 1466850"/>
              <a:gd name="T66" fmla="*/ 4140039 w 3221682"/>
              <a:gd name="T67" fmla="*/ 814341 h 1466850"/>
              <a:gd name="T68" fmla="*/ 4065358 w 3221682"/>
              <a:gd name="T69" fmla="*/ 787427 h 1466850"/>
              <a:gd name="T70" fmla="*/ 3659651 w 3221682"/>
              <a:gd name="T71" fmla="*/ 644530 h 1466850"/>
              <a:gd name="T72" fmla="*/ 3508251 w 3221682"/>
              <a:gd name="T73" fmla="*/ 592507 h 1466850"/>
              <a:gd name="T74" fmla="*/ 3406101 w 3221682"/>
              <a:gd name="T75" fmla="*/ 558225 h 1466850"/>
              <a:gd name="T76" fmla="*/ 3304287 w 3221682"/>
              <a:gd name="T77" fmla="*/ 524916 h 1466850"/>
              <a:gd name="T78" fmla="*/ 3203934 w 3221682"/>
              <a:gd name="T79" fmla="*/ 493141 h 1466850"/>
              <a:gd name="T80" fmla="*/ 3106162 w 3221682"/>
              <a:gd name="T81" fmla="*/ 463460 h 1466850"/>
              <a:gd name="T82" fmla="*/ 3011512 w 3221682"/>
              <a:gd name="T83" fmla="*/ 436224 h 1466850"/>
              <a:gd name="T84" fmla="*/ 2917267 w 3221682"/>
              <a:gd name="T85" fmla="*/ 410495 h 1466850"/>
              <a:gd name="T86" fmla="*/ 2823114 w 3221682"/>
              <a:gd name="T87" fmla="*/ 386000 h 1466850"/>
              <a:gd name="T88" fmla="*/ 2729291 w 3221682"/>
              <a:gd name="T89" fmla="*/ 362649 h 1466850"/>
              <a:gd name="T90" fmla="*/ 2589676 w 3221682"/>
              <a:gd name="T91" fmla="*/ 329564 h 1466850"/>
              <a:gd name="T92" fmla="*/ 2497696 w 3221682"/>
              <a:gd name="T93" fmla="*/ 308670 h 1466850"/>
              <a:gd name="T94" fmla="*/ 2361957 w 3221682"/>
              <a:gd name="T95" fmla="*/ 278844 h 1466850"/>
              <a:gd name="T96" fmla="*/ 2143632 w 3221682"/>
              <a:gd name="T97" fmla="*/ 232410 h 1466850"/>
              <a:gd name="T98" fmla="*/ 1611167 w 3221682"/>
              <a:gd name="T99" fmla="*/ 134327 h 1466850"/>
              <a:gd name="T100" fmla="*/ 1491280 w 3221682"/>
              <a:gd name="T101" fmla="*/ 113232 h 1466850"/>
              <a:gd name="T102" fmla="*/ 1376722 w 3221682"/>
              <a:gd name="T103" fmla="*/ 94216 h 1466850"/>
              <a:gd name="T104" fmla="*/ 1248063 w 3221682"/>
              <a:gd name="T105" fmla="*/ 74439 h 1466850"/>
              <a:gd name="T106" fmla="*/ 1141010 w 3221682"/>
              <a:gd name="T107" fmla="*/ 59084 h 1466850"/>
              <a:gd name="T108" fmla="*/ 1040558 w 3221682"/>
              <a:gd name="T109" fmla="*/ 46654 h 1466850"/>
              <a:gd name="T110" fmla="*/ 934446 w 3221682"/>
              <a:gd name="T111" fmla="*/ 36174 h 1466850"/>
              <a:gd name="T112" fmla="*/ 810397 w 3221682"/>
              <a:gd name="T113" fmla="*/ 26670 h 1466850"/>
              <a:gd name="T114" fmla="*/ 713254 w 3221682"/>
              <a:gd name="T115" fmla="*/ 20313 h 1466850"/>
              <a:gd name="T116" fmla="*/ 586631 w 3221682"/>
              <a:gd name="T117" fmla="*/ 13304 h 1466850"/>
              <a:gd name="T118" fmla="*/ 448938 w 3221682"/>
              <a:gd name="T119" fmla="*/ 7805 h 1466850"/>
              <a:gd name="T120" fmla="*/ 237368 w 3221682"/>
              <a:gd name="T121" fmla="*/ 2773 h 1466850"/>
              <a:gd name="T122" fmla="*/ 17429 w 3221682"/>
              <a:gd name="T123" fmla="*/ 0 h 14668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221682" h="1466850">
                <a:moveTo>
                  <a:pt x="7620" y="0"/>
                </a:moveTo>
                <a:lnTo>
                  <a:pt x="0" y="1463040"/>
                </a:lnTo>
                <a:lnTo>
                  <a:pt x="3063240" y="1466850"/>
                </a:lnTo>
                <a:lnTo>
                  <a:pt x="3168557" y="1464733"/>
                </a:lnTo>
                <a:lnTo>
                  <a:pt x="3198967" y="1463514"/>
                </a:lnTo>
                <a:lnTo>
                  <a:pt x="3216249" y="1462186"/>
                </a:lnTo>
                <a:lnTo>
                  <a:pt x="3221682" y="1460748"/>
                </a:lnTo>
                <a:lnTo>
                  <a:pt x="3216544" y="1459197"/>
                </a:lnTo>
                <a:lnTo>
                  <a:pt x="3202115" y="1457533"/>
                </a:lnTo>
                <a:lnTo>
                  <a:pt x="3179673" y="1455755"/>
                </a:lnTo>
                <a:lnTo>
                  <a:pt x="2905631" y="1439971"/>
                </a:lnTo>
                <a:lnTo>
                  <a:pt x="2828104" y="1434347"/>
                </a:lnTo>
                <a:lnTo>
                  <a:pt x="2769675" y="1428207"/>
                </a:lnTo>
                <a:lnTo>
                  <a:pt x="2721035" y="1417870"/>
                </a:lnTo>
                <a:lnTo>
                  <a:pt x="2675840" y="1405919"/>
                </a:lnTo>
                <a:lnTo>
                  <a:pt x="2630881" y="1392661"/>
                </a:lnTo>
                <a:lnTo>
                  <a:pt x="2587122" y="1378443"/>
                </a:lnTo>
                <a:lnTo>
                  <a:pt x="2545527" y="1363612"/>
                </a:lnTo>
                <a:lnTo>
                  <a:pt x="2507062" y="1348515"/>
                </a:lnTo>
                <a:lnTo>
                  <a:pt x="2461943" y="1328383"/>
                </a:lnTo>
                <a:lnTo>
                  <a:pt x="2417653" y="1304954"/>
                </a:lnTo>
                <a:lnTo>
                  <a:pt x="2383505" y="1284792"/>
                </a:lnTo>
                <a:lnTo>
                  <a:pt x="2349031" y="1262968"/>
                </a:lnTo>
                <a:lnTo>
                  <a:pt x="2303293" y="1232148"/>
                </a:lnTo>
                <a:lnTo>
                  <a:pt x="2258736" y="1200451"/>
                </a:lnTo>
                <a:lnTo>
                  <a:pt x="2226897" y="1176701"/>
                </a:lnTo>
                <a:lnTo>
                  <a:pt x="2196911" y="1152733"/>
                </a:lnTo>
                <a:lnTo>
                  <a:pt x="2148601" y="1111329"/>
                </a:lnTo>
                <a:lnTo>
                  <a:pt x="2076967" y="1047603"/>
                </a:lnTo>
                <a:lnTo>
                  <a:pt x="2054143" y="1027621"/>
                </a:lnTo>
                <a:lnTo>
                  <a:pt x="2014600" y="993246"/>
                </a:lnTo>
                <a:lnTo>
                  <a:pt x="1896687" y="888603"/>
                </a:lnTo>
                <a:lnTo>
                  <a:pt x="1869321" y="864689"/>
                </a:lnTo>
                <a:lnTo>
                  <a:pt x="1810149" y="814341"/>
                </a:lnTo>
                <a:lnTo>
                  <a:pt x="1777497" y="787427"/>
                </a:lnTo>
                <a:lnTo>
                  <a:pt x="1600108" y="644530"/>
                </a:lnTo>
                <a:lnTo>
                  <a:pt x="1533913" y="592507"/>
                </a:lnTo>
                <a:lnTo>
                  <a:pt x="1489250" y="558225"/>
                </a:lnTo>
                <a:lnTo>
                  <a:pt x="1444734" y="524916"/>
                </a:lnTo>
                <a:lnTo>
                  <a:pt x="1400855" y="493141"/>
                </a:lnTo>
                <a:lnTo>
                  <a:pt x="1358107" y="463460"/>
                </a:lnTo>
                <a:lnTo>
                  <a:pt x="1316723" y="436224"/>
                </a:lnTo>
                <a:lnTo>
                  <a:pt x="1275517" y="410495"/>
                </a:lnTo>
                <a:lnTo>
                  <a:pt x="1234350" y="386000"/>
                </a:lnTo>
                <a:lnTo>
                  <a:pt x="1193327" y="362649"/>
                </a:lnTo>
                <a:lnTo>
                  <a:pt x="1132284" y="329564"/>
                </a:lnTo>
                <a:lnTo>
                  <a:pt x="1092067" y="308670"/>
                </a:lnTo>
                <a:lnTo>
                  <a:pt x="1032718" y="278844"/>
                </a:lnTo>
                <a:lnTo>
                  <a:pt x="937260" y="232410"/>
                </a:lnTo>
                <a:lnTo>
                  <a:pt x="704450" y="134327"/>
                </a:lnTo>
                <a:lnTo>
                  <a:pt x="652033" y="113232"/>
                </a:lnTo>
                <a:lnTo>
                  <a:pt x="601944" y="94216"/>
                </a:lnTo>
                <a:lnTo>
                  <a:pt x="545691" y="74439"/>
                </a:lnTo>
                <a:lnTo>
                  <a:pt x="498884" y="59084"/>
                </a:lnTo>
                <a:lnTo>
                  <a:pt x="454964" y="46654"/>
                </a:lnTo>
                <a:lnTo>
                  <a:pt x="408567" y="36174"/>
                </a:lnTo>
                <a:lnTo>
                  <a:pt x="354330" y="26670"/>
                </a:lnTo>
                <a:lnTo>
                  <a:pt x="311856" y="20313"/>
                </a:lnTo>
                <a:lnTo>
                  <a:pt x="256492" y="13304"/>
                </a:lnTo>
                <a:lnTo>
                  <a:pt x="196290" y="7805"/>
                </a:lnTo>
                <a:lnTo>
                  <a:pt x="103784" y="2773"/>
                </a:lnTo>
                <a:lnTo>
                  <a:pt x="7620" y="0"/>
                </a:lnTo>
                <a:close/>
              </a:path>
            </a:pathLst>
          </a:custGeom>
          <a:solidFill>
            <a:srgbClr val="EF414A"/>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a:p>
        </p:txBody>
      </p:sp>
      <p:sp>
        <p:nvSpPr>
          <p:cNvPr id="124996" name="object 68"/>
          <p:cNvSpPr>
            <a:spLocks/>
          </p:cNvSpPr>
          <p:nvPr/>
        </p:nvSpPr>
        <p:spPr bwMode="auto">
          <a:xfrm>
            <a:off x="457200" y="5391150"/>
            <a:ext cx="8312856" cy="666750"/>
          </a:xfrm>
          <a:custGeom>
            <a:avLst/>
            <a:gdLst>
              <a:gd name="T0" fmla="*/ 18715180 w 8312150"/>
              <a:gd name="T1" fmla="*/ 0 h 666750"/>
              <a:gd name="T2" fmla="*/ 240959 w 8312150"/>
              <a:gd name="T3" fmla="*/ 135 h 666750"/>
              <a:gd name="T4" fmla="*/ 146705 w 8312150"/>
              <a:gd name="T5" fmla="*/ 10330 h 666750"/>
              <a:gd name="T6" fmla="*/ 70164 w 8312150"/>
              <a:gd name="T7" fmla="*/ 34406 h 666750"/>
              <a:gd name="T8" fmla="*/ 18781 w 8312150"/>
              <a:gd name="T9" fmla="*/ 69093 h 666750"/>
              <a:gd name="T10" fmla="*/ 0 w 8312150"/>
              <a:gd name="T11" fmla="*/ 111125 h 666750"/>
              <a:gd name="T12" fmla="*/ 307 w 8312150"/>
              <a:gd name="T13" fmla="*/ 561161 h 666750"/>
              <a:gd name="T14" fmla="*/ 23565 w 8312150"/>
              <a:gd name="T15" fmla="*/ 602463 h 666750"/>
              <a:gd name="T16" fmla="*/ 78495 w 8312150"/>
              <a:gd name="T17" fmla="*/ 636003 h 666750"/>
              <a:gd name="T18" fmla="*/ 157651 w 8312150"/>
              <a:gd name="T19" fmla="*/ 658519 h 666750"/>
              <a:gd name="T20" fmla="*/ 253593 w 8312150"/>
              <a:gd name="T21" fmla="*/ 666750 h 666750"/>
              <a:gd name="T22" fmla="*/ 18727808 w 8312150"/>
              <a:gd name="T23" fmla="*/ 666614 h 666750"/>
              <a:gd name="T24" fmla="*/ 18822041 w 8312150"/>
              <a:gd name="T25" fmla="*/ 656423 h 666750"/>
              <a:gd name="T26" fmla="*/ 18898587 w 8312150"/>
              <a:gd name="T27" fmla="*/ 632353 h 666750"/>
              <a:gd name="T28" fmla="*/ 18949982 w 8312150"/>
              <a:gd name="T29" fmla="*/ 597666 h 666750"/>
              <a:gd name="T30" fmla="*/ 18968772 w 8312150"/>
              <a:gd name="T31" fmla="*/ 555625 h 666750"/>
              <a:gd name="T32" fmla="*/ 18968462 w 8312150"/>
              <a:gd name="T33" fmla="*/ 105590 h 666750"/>
              <a:gd name="T34" fmla="*/ 18945198 w 8312150"/>
              <a:gd name="T35" fmla="*/ 64297 h 666750"/>
              <a:gd name="T36" fmla="*/ 18890252 w 8312150"/>
              <a:gd name="T37" fmla="*/ 30755 h 666750"/>
              <a:gd name="T38" fmla="*/ 18811098 w 8312150"/>
              <a:gd name="T39" fmla="*/ 8233 h 666750"/>
              <a:gd name="T40" fmla="*/ 18715180 w 8312150"/>
              <a:gd name="T41" fmla="*/ 0 h 6667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312150" h="666750">
                <a:moveTo>
                  <a:pt x="8201025" y="0"/>
                </a:moveTo>
                <a:lnTo>
                  <a:pt x="105588" y="135"/>
                </a:lnTo>
                <a:lnTo>
                  <a:pt x="64286" y="10330"/>
                </a:lnTo>
                <a:lnTo>
                  <a:pt x="30746" y="34406"/>
                </a:lnTo>
                <a:lnTo>
                  <a:pt x="8230" y="69093"/>
                </a:lnTo>
                <a:lnTo>
                  <a:pt x="0" y="111125"/>
                </a:lnTo>
                <a:lnTo>
                  <a:pt x="135" y="561161"/>
                </a:lnTo>
                <a:lnTo>
                  <a:pt x="10326" y="602463"/>
                </a:lnTo>
                <a:lnTo>
                  <a:pt x="34396" y="636003"/>
                </a:lnTo>
                <a:lnTo>
                  <a:pt x="69083" y="658519"/>
                </a:lnTo>
                <a:lnTo>
                  <a:pt x="111125" y="666750"/>
                </a:lnTo>
                <a:lnTo>
                  <a:pt x="8206559" y="666614"/>
                </a:lnTo>
                <a:lnTo>
                  <a:pt x="8247852" y="656423"/>
                </a:lnTo>
                <a:lnTo>
                  <a:pt x="8281394" y="632353"/>
                </a:lnTo>
                <a:lnTo>
                  <a:pt x="8303916" y="597666"/>
                </a:lnTo>
                <a:lnTo>
                  <a:pt x="8312150" y="555625"/>
                </a:lnTo>
                <a:lnTo>
                  <a:pt x="8312014" y="105590"/>
                </a:lnTo>
                <a:lnTo>
                  <a:pt x="8301819" y="64297"/>
                </a:lnTo>
                <a:lnTo>
                  <a:pt x="8277743" y="30755"/>
                </a:lnTo>
                <a:lnTo>
                  <a:pt x="8243056" y="8233"/>
                </a:lnTo>
                <a:lnTo>
                  <a:pt x="8201025" y="0"/>
                </a:lnTo>
                <a:close/>
              </a:path>
            </a:pathLst>
          </a:custGeom>
          <a:solidFill>
            <a:srgbClr val="6F2F9F"/>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a:p>
        </p:txBody>
      </p:sp>
      <p:sp>
        <p:nvSpPr>
          <p:cNvPr id="124997" name="object 69"/>
          <p:cNvSpPr txBox="1">
            <a:spLocks noChangeArrowheads="1"/>
          </p:cNvSpPr>
          <p:nvPr/>
        </p:nvSpPr>
        <p:spPr bwMode="auto">
          <a:xfrm>
            <a:off x="728134" y="5445125"/>
            <a:ext cx="7770989" cy="55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334963" indent="-322263"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800">
                <a:solidFill>
                  <a:srgbClr val="FFFFFF"/>
                </a:solidFill>
                <a:latin typeface="Arial" charset="0"/>
                <a:cs typeface="Arial" charset="0"/>
              </a:rPr>
              <a:t>On average, a 50-year-old individual with diabetes and no history of vascular disease will die 6 years earlier compared to someone without diabetes</a:t>
            </a:r>
            <a:endParaRPr lang="en-US" sz="1800">
              <a:latin typeface="Arial" charset="0"/>
              <a:cs typeface="Arial" charset="0"/>
            </a:endParaRPr>
          </a:p>
        </p:txBody>
      </p:sp>
      <p:sp>
        <p:nvSpPr>
          <p:cNvPr id="70" name="object 70"/>
          <p:cNvSpPr txBox="1"/>
          <p:nvPr/>
        </p:nvSpPr>
        <p:spPr>
          <a:xfrm>
            <a:off x="330200" y="6429376"/>
            <a:ext cx="2717800" cy="161925"/>
          </a:xfrm>
          <a:prstGeom prst="rect">
            <a:avLst/>
          </a:prstGeom>
        </p:spPr>
        <p:txBody>
          <a:bodyPr lIns="0" tIns="0" rIns="0" bIns="0"/>
          <a:lstStyle/>
          <a:p>
            <a:pPr marL="12700">
              <a:defRPr/>
            </a:pPr>
            <a:r>
              <a:rPr sz="1000" spc="-10" dirty="0">
                <a:solidFill>
                  <a:srgbClr val="5A5A5A"/>
                </a:solidFill>
                <a:latin typeface="Century Gothic"/>
                <a:cs typeface="Century Gothic"/>
              </a:rPr>
              <a:t>Sesh</a:t>
            </a:r>
            <a:r>
              <a:rPr sz="1000" spc="-5" dirty="0">
                <a:solidFill>
                  <a:srgbClr val="5A5A5A"/>
                </a:solidFill>
                <a:latin typeface="Century Gothic"/>
                <a:cs typeface="Century Gothic"/>
              </a:rPr>
              <a:t>asai</a:t>
            </a:r>
            <a:r>
              <a:rPr sz="1000" spc="25" dirty="0">
                <a:solidFill>
                  <a:srgbClr val="5A5A5A"/>
                </a:solidFill>
                <a:latin typeface="Century Gothic"/>
                <a:cs typeface="Century Gothic"/>
              </a:rPr>
              <a:t> </a:t>
            </a:r>
            <a:r>
              <a:rPr sz="1000" spc="-5" dirty="0">
                <a:solidFill>
                  <a:srgbClr val="5A5A5A"/>
                </a:solidFill>
                <a:latin typeface="Century Gothic"/>
                <a:cs typeface="Century Gothic"/>
              </a:rPr>
              <a:t>et al. </a:t>
            </a:r>
            <a:r>
              <a:rPr sz="1000" spc="-10" dirty="0">
                <a:solidFill>
                  <a:srgbClr val="5A5A5A"/>
                </a:solidFill>
                <a:latin typeface="Century Gothic"/>
                <a:cs typeface="Century Gothic"/>
              </a:rPr>
              <a:t>N</a:t>
            </a:r>
            <a:r>
              <a:rPr sz="1000" spc="-5" dirty="0">
                <a:solidFill>
                  <a:srgbClr val="5A5A5A"/>
                </a:solidFill>
                <a:latin typeface="Century Gothic"/>
                <a:cs typeface="Century Gothic"/>
              </a:rPr>
              <a:t> Engl</a:t>
            </a:r>
            <a:r>
              <a:rPr sz="1000" spc="5" dirty="0">
                <a:solidFill>
                  <a:srgbClr val="5A5A5A"/>
                </a:solidFill>
                <a:latin typeface="Century Gothic"/>
                <a:cs typeface="Century Gothic"/>
              </a:rPr>
              <a:t> </a:t>
            </a:r>
            <a:r>
              <a:rPr sz="1000" spc="-5" dirty="0">
                <a:solidFill>
                  <a:srgbClr val="5A5A5A"/>
                </a:solidFill>
                <a:latin typeface="Century Gothic"/>
                <a:cs typeface="Century Gothic"/>
              </a:rPr>
              <a:t>J M</a:t>
            </a:r>
            <a:r>
              <a:rPr sz="1000" spc="-10" dirty="0">
                <a:solidFill>
                  <a:srgbClr val="5A5A5A"/>
                </a:solidFill>
                <a:latin typeface="Century Gothic"/>
                <a:cs typeface="Century Gothic"/>
              </a:rPr>
              <a:t>ed</a:t>
            </a:r>
            <a:r>
              <a:rPr sz="1000" spc="25" dirty="0">
                <a:solidFill>
                  <a:srgbClr val="5A5A5A"/>
                </a:solidFill>
                <a:latin typeface="Century Gothic"/>
                <a:cs typeface="Century Gothic"/>
              </a:rPr>
              <a:t> </a:t>
            </a:r>
            <a:r>
              <a:rPr sz="1000" spc="-10" dirty="0">
                <a:solidFill>
                  <a:srgbClr val="5A5A5A"/>
                </a:solidFill>
                <a:latin typeface="Century Gothic"/>
                <a:cs typeface="Century Gothic"/>
              </a:rPr>
              <a:t>2011</a:t>
            </a:r>
            <a:r>
              <a:rPr sz="1000" spc="-20" dirty="0">
                <a:solidFill>
                  <a:srgbClr val="5A5A5A"/>
                </a:solidFill>
                <a:latin typeface="Century Gothic"/>
                <a:cs typeface="Century Gothic"/>
              </a:rPr>
              <a:t>;</a:t>
            </a:r>
            <a:r>
              <a:rPr sz="1000" spc="-10" dirty="0">
                <a:solidFill>
                  <a:srgbClr val="5A5A5A"/>
                </a:solidFill>
                <a:latin typeface="Century Gothic"/>
                <a:cs typeface="Century Gothic"/>
              </a:rPr>
              <a:t>364</a:t>
            </a:r>
            <a:r>
              <a:rPr sz="1000" spc="-20" dirty="0">
                <a:solidFill>
                  <a:srgbClr val="5A5A5A"/>
                </a:solidFill>
                <a:latin typeface="Century Gothic"/>
                <a:cs typeface="Century Gothic"/>
              </a:rPr>
              <a:t>:</a:t>
            </a:r>
            <a:r>
              <a:rPr sz="1000" spc="-10" dirty="0">
                <a:solidFill>
                  <a:srgbClr val="5A5A5A"/>
                </a:solidFill>
                <a:latin typeface="Century Gothic"/>
                <a:cs typeface="Century Gothic"/>
              </a:rPr>
              <a:t>82</a:t>
            </a:r>
            <a:r>
              <a:rPr sz="1000" spc="-15" dirty="0">
                <a:solidFill>
                  <a:srgbClr val="5A5A5A"/>
                </a:solidFill>
                <a:latin typeface="Century Gothic"/>
                <a:cs typeface="Century Gothic"/>
              </a:rPr>
              <a:t>9</a:t>
            </a:r>
            <a:r>
              <a:rPr sz="1000" dirty="0">
                <a:solidFill>
                  <a:srgbClr val="5A5A5A"/>
                </a:solidFill>
                <a:latin typeface="Century Gothic"/>
                <a:cs typeface="Century Gothic"/>
              </a:rPr>
              <a:t>-</a:t>
            </a:r>
            <a:r>
              <a:rPr sz="1000" spc="-10" dirty="0">
                <a:solidFill>
                  <a:srgbClr val="5A5A5A"/>
                </a:solidFill>
                <a:latin typeface="Century Gothic"/>
                <a:cs typeface="Century Gothic"/>
              </a:rPr>
              <a:t>41</a:t>
            </a:r>
            <a:endParaRPr sz="1000">
              <a:latin typeface="Century Gothic"/>
              <a:cs typeface="Century Gothic"/>
            </a:endParaRPr>
          </a:p>
        </p:txBody>
      </p:sp>
      <p:sp>
        <p:nvSpPr>
          <p:cNvPr id="71" name="object 71"/>
          <p:cNvSpPr>
            <a:spLocks noGrp="1"/>
          </p:cNvSpPr>
          <p:nvPr>
            <p:ph type="sldNum" sz="quarter" idx="4294967295"/>
          </p:nvPr>
        </p:nvSpPr>
        <p:spPr>
          <a:xfrm>
            <a:off x="8888589" y="6651626"/>
            <a:ext cx="190500" cy="161925"/>
          </a:xfrm>
          <a:prstGeom prst="rect">
            <a:avLst/>
          </a:prstGeom>
        </p:spPr>
        <p:txBody>
          <a:bodyPr lIns="0" tIns="0" rIns="0" bIns="0"/>
          <a:lstStyle/>
          <a:p>
            <a:pPr marL="95250">
              <a:defRPr/>
            </a:pPr>
            <a:fld id="{7394EEC5-DD28-9F43-B5F6-DFDE3422096B}" type="slidenum">
              <a:rPr sz="1000" spc="-10" dirty="0">
                <a:solidFill>
                  <a:srgbClr val="888888"/>
                </a:solidFill>
                <a:latin typeface="Century Gothic"/>
                <a:cs typeface="Century Gothic"/>
              </a:rPr>
              <a:pPr marL="95250">
                <a:defRPr/>
              </a:pPr>
              <a:t>5</a:t>
            </a:fld>
            <a:endParaRPr sz="1000">
              <a:latin typeface="Century Gothic"/>
              <a:cs typeface="Century Gothic"/>
            </a:endParaRPr>
          </a:p>
        </p:txBody>
      </p:sp>
      <p:pic>
        <p:nvPicPr>
          <p:cNvPr id="12500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5400"/>
            <a:ext cx="2743200" cy="1919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25001" name="TextBox 1"/>
          <p:cNvSpPr txBox="1">
            <a:spLocks noChangeArrowheads="1"/>
          </p:cNvSpPr>
          <p:nvPr/>
        </p:nvSpPr>
        <p:spPr bwMode="auto">
          <a:xfrm>
            <a:off x="7620000" y="1981201"/>
            <a:ext cx="15240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a:solidFill>
                  <a:srgbClr val="000090"/>
                </a:solidFill>
              </a:rPr>
              <a:t>Starts with inc. PPG</a:t>
            </a:r>
          </a:p>
        </p:txBody>
      </p:sp>
    </p:spTree>
    <p:extLst>
      <p:ext uri="{BB962C8B-B14F-4D97-AF65-F5344CB8AC3E}">
        <p14:creationId xmlns:p14="http://schemas.microsoft.com/office/powerpoint/2010/main" val="6589410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32098" name="object 2"/>
          <p:cNvSpPr>
            <a:spLocks/>
          </p:cNvSpPr>
          <p:nvPr/>
        </p:nvSpPr>
        <p:spPr bwMode="auto">
          <a:xfrm>
            <a:off x="6536267" y="2312812"/>
            <a:ext cx="0" cy="1689100"/>
          </a:xfrm>
          <a:custGeom>
            <a:avLst/>
            <a:gdLst>
              <a:gd name="T0" fmla="*/ 0 h 1900427"/>
              <a:gd name="T1" fmla="*/ 1899097 h 1900427"/>
              <a:gd name="T2" fmla="*/ 0 60000 65536"/>
              <a:gd name="T3" fmla="*/ 0 60000 65536"/>
            </a:gdLst>
            <a:ahLst/>
            <a:cxnLst>
              <a:cxn ang="T2">
                <a:pos x="0" y="T0"/>
              </a:cxn>
              <a:cxn ang="T3">
                <a:pos x="0" y="T1"/>
              </a:cxn>
            </a:cxnLst>
            <a:rect l="0" t="0" r="r" b="b"/>
            <a:pathLst>
              <a:path h="1900427">
                <a:moveTo>
                  <a:pt x="0" y="0"/>
                </a:moveTo>
                <a:lnTo>
                  <a:pt x="0" y="1900427"/>
                </a:lnTo>
              </a:path>
            </a:pathLst>
          </a:custGeom>
          <a:noFill/>
          <a:ln w="9144">
            <a:solidFill>
              <a:srgbClr val="858585"/>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099" name="object 3"/>
          <p:cNvSpPr>
            <a:spLocks/>
          </p:cNvSpPr>
          <p:nvPr/>
        </p:nvSpPr>
        <p:spPr bwMode="auto">
          <a:xfrm>
            <a:off x="4953000" y="3952523"/>
            <a:ext cx="3166533" cy="0"/>
          </a:xfrm>
          <a:custGeom>
            <a:avLst/>
            <a:gdLst>
              <a:gd name="T0" fmla="*/ 0 w 3166872"/>
              <a:gd name="T1" fmla="*/ 7217271 w 3166872"/>
              <a:gd name="T2" fmla="*/ 0 60000 65536"/>
              <a:gd name="T3" fmla="*/ 0 60000 65536"/>
            </a:gdLst>
            <a:ahLst/>
            <a:cxnLst>
              <a:cxn ang="T2">
                <a:pos x="T0" y="0"/>
              </a:cxn>
              <a:cxn ang="T3">
                <a:pos x="T1" y="0"/>
              </a:cxn>
            </a:cxnLst>
            <a:rect l="0" t="0" r="r" b="b"/>
            <a:pathLst>
              <a:path w="3166872">
                <a:moveTo>
                  <a:pt x="0" y="0"/>
                </a:moveTo>
                <a:lnTo>
                  <a:pt x="3166872" y="0"/>
                </a:lnTo>
              </a:path>
            </a:pathLst>
          </a:custGeom>
          <a:noFill/>
          <a:ln w="9144">
            <a:solidFill>
              <a:srgbClr val="858585"/>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00" name="object 4"/>
          <p:cNvSpPr>
            <a:spLocks/>
          </p:cNvSpPr>
          <p:nvPr/>
        </p:nvSpPr>
        <p:spPr bwMode="auto">
          <a:xfrm>
            <a:off x="4953000" y="3952523"/>
            <a:ext cx="0" cy="49388"/>
          </a:xfrm>
          <a:custGeom>
            <a:avLst/>
            <a:gdLst>
              <a:gd name="T0" fmla="*/ 0 h 56387"/>
              <a:gd name="T1" fmla="*/ 50860 h 56387"/>
              <a:gd name="T2" fmla="*/ 0 60000 65536"/>
              <a:gd name="T3" fmla="*/ 0 60000 65536"/>
            </a:gdLst>
            <a:ahLst/>
            <a:cxnLst>
              <a:cxn ang="T2">
                <a:pos x="0" y="T0"/>
              </a:cxn>
              <a:cxn ang="T3">
                <a:pos x="0" y="T1"/>
              </a:cxn>
            </a:cxnLst>
            <a:rect l="0" t="0" r="r" b="b"/>
            <a:pathLst>
              <a:path h="56387">
                <a:moveTo>
                  <a:pt x="0" y="0"/>
                </a:moveTo>
                <a:lnTo>
                  <a:pt x="0" y="56387"/>
                </a:lnTo>
              </a:path>
            </a:pathLst>
          </a:custGeom>
          <a:noFill/>
          <a:ln w="9144">
            <a:solidFill>
              <a:srgbClr val="858585"/>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01" name="object 5"/>
          <p:cNvSpPr>
            <a:spLocks/>
          </p:cNvSpPr>
          <p:nvPr/>
        </p:nvSpPr>
        <p:spPr bwMode="auto">
          <a:xfrm>
            <a:off x="8119533" y="3952523"/>
            <a:ext cx="0" cy="49388"/>
          </a:xfrm>
          <a:custGeom>
            <a:avLst/>
            <a:gdLst>
              <a:gd name="T0" fmla="*/ 0 h 56387"/>
              <a:gd name="T1" fmla="*/ 50860 h 56387"/>
              <a:gd name="T2" fmla="*/ 0 60000 65536"/>
              <a:gd name="T3" fmla="*/ 0 60000 65536"/>
            </a:gdLst>
            <a:ahLst/>
            <a:cxnLst>
              <a:cxn ang="T2">
                <a:pos x="0" y="T0"/>
              </a:cxn>
              <a:cxn ang="T3">
                <a:pos x="0" y="T1"/>
              </a:cxn>
            </a:cxnLst>
            <a:rect l="0" t="0" r="r" b="b"/>
            <a:pathLst>
              <a:path h="56387">
                <a:moveTo>
                  <a:pt x="0" y="0"/>
                </a:moveTo>
                <a:lnTo>
                  <a:pt x="0" y="56387"/>
                </a:lnTo>
              </a:path>
            </a:pathLst>
          </a:custGeom>
          <a:noFill/>
          <a:ln w="9144">
            <a:solidFill>
              <a:srgbClr val="858585"/>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02" name="object 6"/>
          <p:cNvSpPr>
            <a:spLocks/>
          </p:cNvSpPr>
          <p:nvPr/>
        </p:nvSpPr>
        <p:spPr bwMode="auto">
          <a:xfrm>
            <a:off x="6111523" y="2586567"/>
            <a:ext cx="643467" cy="0"/>
          </a:xfrm>
          <a:custGeom>
            <a:avLst/>
            <a:gdLst>
              <a:gd name="T0" fmla="*/ 0 w 643128"/>
              <a:gd name="T1" fmla="*/ 760518 w 643128"/>
              <a:gd name="T2" fmla="*/ 1472195 w 643128"/>
              <a:gd name="T3" fmla="*/ 0 60000 65536"/>
              <a:gd name="T4" fmla="*/ 0 60000 65536"/>
              <a:gd name="T5" fmla="*/ 0 60000 65536"/>
            </a:gdLst>
            <a:ahLst/>
            <a:cxnLst>
              <a:cxn ang="T3">
                <a:pos x="T0" y="0"/>
              </a:cxn>
              <a:cxn ang="T4">
                <a:pos x="T1" y="0"/>
              </a:cxn>
              <a:cxn ang="T5">
                <a:pos x="T2" y="0"/>
              </a:cxn>
            </a:cxnLst>
            <a:rect l="0" t="0" r="r" b="b"/>
            <a:pathLst>
              <a:path w="643128">
                <a:moveTo>
                  <a:pt x="0" y="0"/>
                </a:moveTo>
                <a:lnTo>
                  <a:pt x="332232" y="0"/>
                </a:lnTo>
                <a:lnTo>
                  <a:pt x="643128" y="0"/>
                </a:lnTo>
              </a:path>
            </a:pathLst>
          </a:custGeom>
          <a:noFill/>
          <a:ln w="30480">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03" name="object 7"/>
          <p:cNvSpPr>
            <a:spLocks/>
          </p:cNvSpPr>
          <p:nvPr/>
        </p:nvSpPr>
        <p:spPr bwMode="auto">
          <a:xfrm>
            <a:off x="6111523" y="2561167"/>
            <a:ext cx="0" cy="50800"/>
          </a:xfrm>
          <a:custGeom>
            <a:avLst/>
            <a:gdLst>
              <a:gd name="T0" fmla="*/ 0 h 57912"/>
              <a:gd name="T1" fmla="*/ 52784 h 57912"/>
              <a:gd name="T2" fmla="*/ 0 60000 65536"/>
              <a:gd name="T3" fmla="*/ 0 60000 65536"/>
            </a:gdLst>
            <a:ahLst/>
            <a:cxnLst>
              <a:cxn ang="T2">
                <a:pos x="0" y="T0"/>
              </a:cxn>
              <a:cxn ang="T3">
                <a:pos x="0" y="T1"/>
              </a:cxn>
            </a:cxnLst>
            <a:rect l="0" t="0" r="r" b="b"/>
            <a:pathLst>
              <a:path h="57912">
                <a:moveTo>
                  <a:pt x="0" y="0"/>
                </a:moveTo>
                <a:lnTo>
                  <a:pt x="0" y="57912"/>
                </a:lnTo>
              </a:path>
            </a:pathLst>
          </a:custGeom>
          <a:noFill/>
          <a:ln w="30480">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04" name="object 8"/>
          <p:cNvSpPr>
            <a:spLocks/>
          </p:cNvSpPr>
          <p:nvPr/>
        </p:nvSpPr>
        <p:spPr bwMode="auto">
          <a:xfrm>
            <a:off x="6754989" y="2561167"/>
            <a:ext cx="0" cy="50800"/>
          </a:xfrm>
          <a:custGeom>
            <a:avLst/>
            <a:gdLst>
              <a:gd name="T0" fmla="*/ 0 h 57912"/>
              <a:gd name="T1" fmla="*/ 52784 h 57912"/>
              <a:gd name="T2" fmla="*/ 0 60000 65536"/>
              <a:gd name="T3" fmla="*/ 0 60000 65536"/>
            </a:gdLst>
            <a:ahLst/>
            <a:cxnLst>
              <a:cxn ang="T2">
                <a:pos x="0" y="T0"/>
              </a:cxn>
              <a:cxn ang="T3">
                <a:pos x="0" y="T1"/>
              </a:cxn>
            </a:cxnLst>
            <a:rect l="0" t="0" r="r" b="b"/>
            <a:pathLst>
              <a:path h="57912">
                <a:moveTo>
                  <a:pt x="0" y="0"/>
                </a:moveTo>
                <a:lnTo>
                  <a:pt x="0" y="57912"/>
                </a:lnTo>
              </a:path>
            </a:pathLst>
          </a:custGeom>
          <a:noFill/>
          <a:ln w="30480">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05" name="object 9"/>
          <p:cNvSpPr>
            <a:spLocks/>
          </p:cNvSpPr>
          <p:nvPr/>
        </p:nvSpPr>
        <p:spPr bwMode="auto">
          <a:xfrm>
            <a:off x="5909733" y="3132667"/>
            <a:ext cx="485422" cy="0"/>
          </a:xfrm>
          <a:custGeom>
            <a:avLst/>
            <a:gdLst>
              <a:gd name="T0" fmla="*/ 0 w 484631"/>
              <a:gd name="T1" fmla="*/ 587120 w 484631"/>
              <a:gd name="T2" fmla="*/ 1117991 w 484631"/>
              <a:gd name="T3" fmla="*/ 0 60000 65536"/>
              <a:gd name="T4" fmla="*/ 0 60000 65536"/>
              <a:gd name="T5" fmla="*/ 0 60000 65536"/>
            </a:gdLst>
            <a:ahLst/>
            <a:cxnLst>
              <a:cxn ang="T3">
                <a:pos x="T0" y="0"/>
              </a:cxn>
              <a:cxn ang="T4">
                <a:pos x="T1" y="0"/>
              </a:cxn>
              <a:cxn ang="T5">
                <a:pos x="T2" y="0"/>
              </a:cxn>
            </a:cxnLst>
            <a:rect l="0" t="0" r="r" b="b"/>
            <a:pathLst>
              <a:path w="484631">
                <a:moveTo>
                  <a:pt x="0" y="0"/>
                </a:moveTo>
                <a:lnTo>
                  <a:pt x="254507" y="0"/>
                </a:lnTo>
                <a:lnTo>
                  <a:pt x="484631" y="0"/>
                </a:lnTo>
              </a:path>
            </a:pathLst>
          </a:custGeom>
          <a:noFill/>
          <a:ln w="30480">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06" name="object 10"/>
          <p:cNvSpPr>
            <a:spLocks/>
          </p:cNvSpPr>
          <p:nvPr/>
        </p:nvSpPr>
        <p:spPr bwMode="auto">
          <a:xfrm>
            <a:off x="5909733" y="3107267"/>
            <a:ext cx="0" cy="50800"/>
          </a:xfrm>
          <a:custGeom>
            <a:avLst/>
            <a:gdLst>
              <a:gd name="T0" fmla="*/ 0 h 57912"/>
              <a:gd name="T1" fmla="*/ 52784 h 57912"/>
              <a:gd name="T2" fmla="*/ 0 60000 65536"/>
              <a:gd name="T3" fmla="*/ 0 60000 65536"/>
            </a:gdLst>
            <a:ahLst/>
            <a:cxnLst>
              <a:cxn ang="T2">
                <a:pos x="0" y="T0"/>
              </a:cxn>
              <a:cxn ang="T3">
                <a:pos x="0" y="T1"/>
              </a:cxn>
            </a:cxnLst>
            <a:rect l="0" t="0" r="r" b="b"/>
            <a:pathLst>
              <a:path h="57912">
                <a:moveTo>
                  <a:pt x="0" y="0"/>
                </a:moveTo>
                <a:lnTo>
                  <a:pt x="0" y="57912"/>
                </a:lnTo>
              </a:path>
            </a:pathLst>
          </a:custGeom>
          <a:noFill/>
          <a:ln w="30480">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07" name="object 11"/>
          <p:cNvSpPr>
            <a:spLocks/>
          </p:cNvSpPr>
          <p:nvPr/>
        </p:nvSpPr>
        <p:spPr bwMode="auto">
          <a:xfrm>
            <a:off x="6395156" y="3107267"/>
            <a:ext cx="0" cy="50800"/>
          </a:xfrm>
          <a:custGeom>
            <a:avLst/>
            <a:gdLst>
              <a:gd name="T0" fmla="*/ 0 h 57912"/>
              <a:gd name="T1" fmla="*/ 52784 h 57912"/>
              <a:gd name="T2" fmla="*/ 0 60000 65536"/>
              <a:gd name="T3" fmla="*/ 0 60000 65536"/>
            </a:gdLst>
            <a:ahLst/>
            <a:cxnLst>
              <a:cxn ang="T2">
                <a:pos x="0" y="T0"/>
              </a:cxn>
              <a:cxn ang="T3">
                <a:pos x="0" y="T1"/>
              </a:cxn>
            </a:cxnLst>
            <a:rect l="0" t="0" r="r" b="b"/>
            <a:pathLst>
              <a:path h="57912">
                <a:moveTo>
                  <a:pt x="0" y="0"/>
                </a:moveTo>
                <a:lnTo>
                  <a:pt x="0" y="57912"/>
                </a:lnTo>
              </a:path>
            </a:pathLst>
          </a:custGeom>
          <a:noFill/>
          <a:ln w="30480">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08" name="object 12"/>
          <p:cNvSpPr>
            <a:spLocks/>
          </p:cNvSpPr>
          <p:nvPr/>
        </p:nvSpPr>
        <p:spPr bwMode="auto">
          <a:xfrm>
            <a:off x="6191955" y="3678767"/>
            <a:ext cx="682978" cy="0"/>
          </a:xfrm>
          <a:custGeom>
            <a:avLst/>
            <a:gdLst>
              <a:gd name="T0" fmla="*/ 0 w 682751"/>
              <a:gd name="T1" fmla="*/ 787352 w 682751"/>
              <a:gd name="T2" fmla="*/ 1560774 w 682751"/>
              <a:gd name="T3" fmla="*/ 0 60000 65536"/>
              <a:gd name="T4" fmla="*/ 0 60000 65536"/>
              <a:gd name="T5" fmla="*/ 0 60000 65536"/>
            </a:gdLst>
            <a:ahLst/>
            <a:cxnLst>
              <a:cxn ang="T3">
                <a:pos x="T0" y="0"/>
              </a:cxn>
              <a:cxn ang="T4">
                <a:pos x="T1" y="0"/>
              </a:cxn>
              <a:cxn ang="T5">
                <a:pos x="T2" y="0"/>
              </a:cxn>
            </a:cxnLst>
            <a:rect l="0" t="0" r="r" b="b"/>
            <a:pathLst>
              <a:path w="682751">
                <a:moveTo>
                  <a:pt x="0" y="0"/>
                </a:moveTo>
                <a:lnTo>
                  <a:pt x="344423" y="0"/>
                </a:lnTo>
                <a:lnTo>
                  <a:pt x="682752" y="0"/>
                </a:lnTo>
              </a:path>
            </a:pathLst>
          </a:custGeom>
          <a:noFill/>
          <a:ln w="30480">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09" name="object 13"/>
          <p:cNvSpPr>
            <a:spLocks/>
          </p:cNvSpPr>
          <p:nvPr/>
        </p:nvSpPr>
        <p:spPr bwMode="auto">
          <a:xfrm>
            <a:off x="6191956" y="3653367"/>
            <a:ext cx="0" cy="50800"/>
          </a:xfrm>
          <a:custGeom>
            <a:avLst/>
            <a:gdLst>
              <a:gd name="T0" fmla="*/ 0 h 56388"/>
              <a:gd name="T1" fmla="*/ 61943 h 56388"/>
              <a:gd name="T2" fmla="*/ 0 60000 65536"/>
              <a:gd name="T3" fmla="*/ 0 60000 65536"/>
            </a:gdLst>
            <a:ahLst/>
            <a:cxnLst>
              <a:cxn ang="T2">
                <a:pos x="0" y="T0"/>
              </a:cxn>
              <a:cxn ang="T3">
                <a:pos x="0" y="T1"/>
              </a:cxn>
            </a:cxnLst>
            <a:rect l="0" t="0" r="r" b="b"/>
            <a:pathLst>
              <a:path h="56388">
                <a:moveTo>
                  <a:pt x="0" y="0"/>
                </a:moveTo>
                <a:lnTo>
                  <a:pt x="0" y="56388"/>
                </a:lnTo>
              </a:path>
            </a:pathLst>
          </a:custGeom>
          <a:noFill/>
          <a:ln w="30480">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10" name="object 14"/>
          <p:cNvSpPr>
            <a:spLocks/>
          </p:cNvSpPr>
          <p:nvPr/>
        </p:nvSpPr>
        <p:spPr bwMode="auto">
          <a:xfrm>
            <a:off x="6874933" y="3653367"/>
            <a:ext cx="0" cy="50800"/>
          </a:xfrm>
          <a:custGeom>
            <a:avLst/>
            <a:gdLst>
              <a:gd name="T0" fmla="*/ 0 h 56388"/>
              <a:gd name="T1" fmla="*/ 61943 h 56388"/>
              <a:gd name="T2" fmla="*/ 0 60000 65536"/>
              <a:gd name="T3" fmla="*/ 0 60000 65536"/>
            </a:gdLst>
            <a:ahLst/>
            <a:cxnLst>
              <a:cxn ang="T2">
                <a:pos x="0" y="T0"/>
              </a:cxn>
              <a:cxn ang="T3">
                <a:pos x="0" y="T1"/>
              </a:cxn>
            </a:cxnLst>
            <a:rect l="0" t="0" r="r" b="b"/>
            <a:pathLst>
              <a:path h="56388">
                <a:moveTo>
                  <a:pt x="0" y="0"/>
                </a:moveTo>
                <a:lnTo>
                  <a:pt x="0" y="56388"/>
                </a:lnTo>
              </a:path>
            </a:pathLst>
          </a:custGeom>
          <a:noFill/>
          <a:ln w="30480">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11" name="object 15"/>
          <p:cNvSpPr>
            <a:spLocks/>
          </p:cNvSpPr>
          <p:nvPr/>
        </p:nvSpPr>
        <p:spPr bwMode="auto">
          <a:xfrm>
            <a:off x="6396567" y="2545645"/>
            <a:ext cx="94544" cy="83256"/>
          </a:xfrm>
          <a:custGeom>
            <a:avLst/>
            <a:gdLst>
              <a:gd name="T0" fmla="*/ 89465 w 93995"/>
              <a:gd name="T1" fmla="*/ 0 h 93442"/>
              <a:gd name="T2" fmla="*/ 16200 w 93995"/>
              <a:gd name="T3" fmla="*/ 23590 h 93442"/>
              <a:gd name="T4" fmla="*/ 0 w 93995"/>
              <a:gd name="T5" fmla="*/ 54044 h 93442"/>
              <a:gd name="T6" fmla="*/ 9335 w 93995"/>
              <a:gd name="T7" fmla="*/ 67229 h 93442"/>
              <a:gd name="T8" fmla="*/ 27105 w 93995"/>
              <a:gd name="T9" fmla="*/ 78527 h 93442"/>
              <a:gd name="T10" fmla="*/ 52222 w 93995"/>
              <a:gd name="T11" fmla="*/ 87329 h 93442"/>
              <a:gd name="T12" fmla="*/ 83607 w 93995"/>
              <a:gd name="T13" fmla="*/ 93022 h 93442"/>
              <a:gd name="T14" fmla="*/ 120177 w 93995"/>
              <a:gd name="T15" fmla="*/ 95001 h 93442"/>
              <a:gd name="T16" fmla="*/ 153022 w 93995"/>
              <a:gd name="T17" fmla="*/ 91670 h 93442"/>
              <a:gd name="T18" fmla="*/ 181363 w 93995"/>
              <a:gd name="T19" fmla="*/ 84533 h 93442"/>
              <a:gd name="T20" fmla="*/ 203589 w 93995"/>
              <a:gd name="T21" fmla="*/ 74271 h 93442"/>
              <a:gd name="T22" fmla="*/ 218101 w 93995"/>
              <a:gd name="T23" fmla="*/ 61573 h 93442"/>
              <a:gd name="T24" fmla="*/ 223293 w 93995"/>
              <a:gd name="T25" fmla="*/ 47126 h 93442"/>
              <a:gd name="T26" fmla="*/ 220255 w 93995"/>
              <a:gd name="T27" fmla="*/ 36119 h 93442"/>
              <a:gd name="T28" fmla="*/ 129371 w 93995"/>
              <a:gd name="T29" fmla="*/ 1423 h 93442"/>
              <a:gd name="T30" fmla="*/ 89465 w 93995"/>
              <a:gd name="T31" fmla="*/ 0 h 934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995" h="93442">
                <a:moveTo>
                  <a:pt x="37660" y="0"/>
                </a:moveTo>
                <a:lnTo>
                  <a:pt x="6819" y="23203"/>
                </a:lnTo>
                <a:lnTo>
                  <a:pt x="0" y="53157"/>
                </a:lnTo>
                <a:lnTo>
                  <a:pt x="3930" y="66126"/>
                </a:lnTo>
                <a:lnTo>
                  <a:pt x="11410" y="77239"/>
                </a:lnTo>
                <a:lnTo>
                  <a:pt x="21983" y="85896"/>
                </a:lnTo>
                <a:lnTo>
                  <a:pt x="35194" y="91498"/>
                </a:lnTo>
                <a:lnTo>
                  <a:pt x="50587" y="93442"/>
                </a:lnTo>
                <a:lnTo>
                  <a:pt x="64414" y="90167"/>
                </a:lnTo>
                <a:lnTo>
                  <a:pt x="76343" y="83146"/>
                </a:lnTo>
                <a:lnTo>
                  <a:pt x="85700" y="73053"/>
                </a:lnTo>
                <a:lnTo>
                  <a:pt x="91809" y="60563"/>
                </a:lnTo>
                <a:lnTo>
                  <a:pt x="93995" y="46353"/>
                </a:lnTo>
                <a:lnTo>
                  <a:pt x="92715" y="35527"/>
                </a:lnTo>
                <a:lnTo>
                  <a:pt x="54458" y="1402"/>
                </a:lnTo>
                <a:lnTo>
                  <a:pt x="37660" y="0"/>
                </a:lnTo>
                <a:close/>
              </a:path>
            </a:pathLst>
          </a:custGeom>
          <a:solidFill>
            <a:srgbClr val="EF414A"/>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sz="1600" b="1"/>
          </a:p>
        </p:txBody>
      </p:sp>
      <p:sp>
        <p:nvSpPr>
          <p:cNvPr id="132112" name="object 16"/>
          <p:cNvSpPr>
            <a:spLocks/>
          </p:cNvSpPr>
          <p:nvPr/>
        </p:nvSpPr>
        <p:spPr bwMode="auto">
          <a:xfrm>
            <a:off x="6396567" y="2545645"/>
            <a:ext cx="94544" cy="83256"/>
          </a:xfrm>
          <a:custGeom>
            <a:avLst/>
            <a:gdLst>
              <a:gd name="T0" fmla="*/ 223293 w 93995"/>
              <a:gd name="T1" fmla="*/ 47126 h 93442"/>
              <a:gd name="T2" fmla="*/ 181363 w 93995"/>
              <a:gd name="T3" fmla="*/ 84533 h 93442"/>
              <a:gd name="T4" fmla="*/ 120177 w 93995"/>
              <a:gd name="T5" fmla="*/ 95001 h 93442"/>
              <a:gd name="T6" fmla="*/ 83607 w 93995"/>
              <a:gd name="T7" fmla="*/ 93022 h 93442"/>
              <a:gd name="T8" fmla="*/ 52222 w 93995"/>
              <a:gd name="T9" fmla="*/ 87329 h 93442"/>
              <a:gd name="T10" fmla="*/ 27105 w 93995"/>
              <a:gd name="T11" fmla="*/ 78527 h 93442"/>
              <a:gd name="T12" fmla="*/ 9335 w 93995"/>
              <a:gd name="T13" fmla="*/ 67229 h 93442"/>
              <a:gd name="T14" fmla="*/ 0 w 93995"/>
              <a:gd name="T15" fmla="*/ 54044 h 93442"/>
              <a:gd name="T16" fmla="*/ 3960 w 93995"/>
              <a:gd name="T17" fmla="*/ 37557 h 93442"/>
              <a:gd name="T18" fmla="*/ 16200 w 93995"/>
              <a:gd name="T19" fmla="*/ 23590 h 93442"/>
              <a:gd name="T20" fmla="*/ 35406 w 93995"/>
              <a:gd name="T21" fmla="*/ 12461 h 93442"/>
              <a:gd name="T22" fmla="*/ 60267 w 93995"/>
              <a:gd name="T23" fmla="*/ 4492 h 93442"/>
              <a:gd name="T24" fmla="*/ 89465 w 93995"/>
              <a:gd name="T25" fmla="*/ 0 h 93442"/>
              <a:gd name="T26" fmla="*/ 129371 w 93995"/>
              <a:gd name="T27" fmla="*/ 1423 h 93442"/>
              <a:gd name="T28" fmla="*/ 208888 w 93995"/>
              <a:gd name="T29" fmla="*/ 24158 h 93442"/>
              <a:gd name="T30" fmla="*/ 223293 w 93995"/>
              <a:gd name="T31" fmla="*/ 47126 h 934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995" h="93442">
                <a:moveTo>
                  <a:pt x="93995" y="46353"/>
                </a:moveTo>
                <a:lnTo>
                  <a:pt x="76343" y="83146"/>
                </a:lnTo>
                <a:lnTo>
                  <a:pt x="50587" y="93442"/>
                </a:lnTo>
                <a:lnTo>
                  <a:pt x="35194" y="91498"/>
                </a:lnTo>
                <a:lnTo>
                  <a:pt x="21983" y="85896"/>
                </a:lnTo>
                <a:lnTo>
                  <a:pt x="11410" y="77239"/>
                </a:lnTo>
                <a:lnTo>
                  <a:pt x="3930" y="66126"/>
                </a:lnTo>
                <a:lnTo>
                  <a:pt x="0" y="53157"/>
                </a:lnTo>
                <a:lnTo>
                  <a:pt x="1667" y="36941"/>
                </a:lnTo>
                <a:lnTo>
                  <a:pt x="6819" y="23203"/>
                </a:lnTo>
                <a:lnTo>
                  <a:pt x="14904" y="12258"/>
                </a:lnTo>
                <a:lnTo>
                  <a:pt x="25369" y="4418"/>
                </a:lnTo>
                <a:lnTo>
                  <a:pt x="37660" y="0"/>
                </a:lnTo>
                <a:lnTo>
                  <a:pt x="54458" y="1402"/>
                </a:lnTo>
                <a:lnTo>
                  <a:pt x="87931" y="23762"/>
                </a:lnTo>
                <a:lnTo>
                  <a:pt x="93995" y="46353"/>
                </a:lnTo>
                <a:close/>
              </a:path>
            </a:pathLst>
          </a:custGeom>
          <a:noFill/>
          <a:ln w="9144">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13" name="object 17"/>
          <p:cNvSpPr>
            <a:spLocks/>
          </p:cNvSpPr>
          <p:nvPr/>
        </p:nvSpPr>
        <p:spPr bwMode="auto">
          <a:xfrm>
            <a:off x="6117167" y="3091746"/>
            <a:ext cx="94544" cy="81844"/>
          </a:xfrm>
          <a:custGeom>
            <a:avLst/>
            <a:gdLst>
              <a:gd name="T0" fmla="*/ 89465 w 93995"/>
              <a:gd name="T1" fmla="*/ 0 h 93442"/>
              <a:gd name="T2" fmla="*/ 16200 w 93995"/>
              <a:gd name="T3" fmla="*/ 20929 h 93442"/>
              <a:gd name="T4" fmla="*/ 0 w 93995"/>
              <a:gd name="T5" fmla="*/ 47947 h 93442"/>
              <a:gd name="T6" fmla="*/ 9335 w 93995"/>
              <a:gd name="T7" fmla="*/ 59644 h 93442"/>
              <a:gd name="T8" fmla="*/ 27105 w 93995"/>
              <a:gd name="T9" fmla="*/ 69669 h 93442"/>
              <a:gd name="T10" fmla="*/ 52222 w 93995"/>
              <a:gd name="T11" fmla="*/ 77477 h 93442"/>
              <a:gd name="T12" fmla="*/ 83607 w 93995"/>
              <a:gd name="T13" fmla="*/ 82529 h 93442"/>
              <a:gd name="T14" fmla="*/ 120177 w 93995"/>
              <a:gd name="T15" fmla="*/ 84283 h 93442"/>
              <a:gd name="T16" fmla="*/ 153022 w 93995"/>
              <a:gd name="T17" fmla="*/ 81329 h 93442"/>
              <a:gd name="T18" fmla="*/ 181363 w 93995"/>
              <a:gd name="T19" fmla="*/ 74996 h 93442"/>
              <a:gd name="T20" fmla="*/ 203589 w 93995"/>
              <a:gd name="T21" fmla="*/ 65892 h 93442"/>
              <a:gd name="T22" fmla="*/ 218101 w 93995"/>
              <a:gd name="T23" fmla="*/ 54627 h 93442"/>
              <a:gd name="T24" fmla="*/ 223293 w 93995"/>
              <a:gd name="T25" fmla="*/ 41810 h 93442"/>
              <a:gd name="T26" fmla="*/ 220255 w 93995"/>
              <a:gd name="T27" fmla="*/ 32044 h 93442"/>
              <a:gd name="T28" fmla="*/ 129371 w 93995"/>
              <a:gd name="T29" fmla="*/ 1264 h 93442"/>
              <a:gd name="T30" fmla="*/ 89465 w 93995"/>
              <a:gd name="T31" fmla="*/ 0 h 934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995" h="93442">
                <a:moveTo>
                  <a:pt x="37660" y="0"/>
                </a:moveTo>
                <a:lnTo>
                  <a:pt x="6819" y="23203"/>
                </a:lnTo>
                <a:lnTo>
                  <a:pt x="0" y="53157"/>
                </a:lnTo>
                <a:lnTo>
                  <a:pt x="3930" y="66126"/>
                </a:lnTo>
                <a:lnTo>
                  <a:pt x="11410" y="77239"/>
                </a:lnTo>
                <a:lnTo>
                  <a:pt x="21983" y="85896"/>
                </a:lnTo>
                <a:lnTo>
                  <a:pt x="35194" y="91498"/>
                </a:lnTo>
                <a:lnTo>
                  <a:pt x="50587" y="93442"/>
                </a:lnTo>
                <a:lnTo>
                  <a:pt x="64414" y="90167"/>
                </a:lnTo>
                <a:lnTo>
                  <a:pt x="76343" y="83146"/>
                </a:lnTo>
                <a:lnTo>
                  <a:pt x="85700" y="73053"/>
                </a:lnTo>
                <a:lnTo>
                  <a:pt x="91809" y="60563"/>
                </a:lnTo>
                <a:lnTo>
                  <a:pt x="93995" y="46353"/>
                </a:lnTo>
                <a:lnTo>
                  <a:pt x="92715" y="35527"/>
                </a:lnTo>
                <a:lnTo>
                  <a:pt x="54458" y="1402"/>
                </a:lnTo>
                <a:lnTo>
                  <a:pt x="37660" y="0"/>
                </a:lnTo>
                <a:close/>
              </a:path>
            </a:pathLst>
          </a:custGeom>
          <a:solidFill>
            <a:srgbClr val="EF414A"/>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sz="1600" b="1"/>
          </a:p>
        </p:txBody>
      </p:sp>
      <p:sp>
        <p:nvSpPr>
          <p:cNvPr id="132114" name="object 18"/>
          <p:cNvSpPr>
            <a:spLocks/>
          </p:cNvSpPr>
          <p:nvPr/>
        </p:nvSpPr>
        <p:spPr bwMode="auto">
          <a:xfrm>
            <a:off x="6117167" y="3091746"/>
            <a:ext cx="94544" cy="81844"/>
          </a:xfrm>
          <a:custGeom>
            <a:avLst/>
            <a:gdLst>
              <a:gd name="T0" fmla="*/ 223293 w 93995"/>
              <a:gd name="T1" fmla="*/ 41810 h 93442"/>
              <a:gd name="T2" fmla="*/ 181363 w 93995"/>
              <a:gd name="T3" fmla="*/ 74996 h 93442"/>
              <a:gd name="T4" fmla="*/ 120177 w 93995"/>
              <a:gd name="T5" fmla="*/ 84283 h 93442"/>
              <a:gd name="T6" fmla="*/ 83607 w 93995"/>
              <a:gd name="T7" fmla="*/ 82529 h 93442"/>
              <a:gd name="T8" fmla="*/ 52222 w 93995"/>
              <a:gd name="T9" fmla="*/ 77477 h 93442"/>
              <a:gd name="T10" fmla="*/ 27105 w 93995"/>
              <a:gd name="T11" fmla="*/ 69669 h 93442"/>
              <a:gd name="T12" fmla="*/ 9335 w 93995"/>
              <a:gd name="T13" fmla="*/ 59644 h 93442"/>
              <a:gd name="T14" fmla="*/ 0 w 93995"/>
              <a:gd name="T15" fmla="*/ 47947 h 93442"/>
              <a:gd name="T16" fmla="*/ 3960 w 93995"/>
              <a:gd name="T17" fmla="*/ 33320 h 93442"/>
              <a:gd name="T18" fmla="*/ 16200 w 93995"/>
              <a:gd name="T19" fmla="*/ 20929 h 93442"/>
              <a:gd name="T20" fmla="*/ 35406 w 93995"/>
              <a:gd name="T21" fmla="*/ 11056 h 93442"/>
              <a:gd name="T22" fmla="*/ 60267 w 93995"/>
              <a:gd name="T23" fmla="*/ 3984 h 93442"/>
              <a:gd name="T24" fmla="*/ 89465 w 93995"/>
              <a:gd name="T25" fmla="*/ 0 h 93442"/>
              <a:gd name="T26" fmla="*/ 129371 w 93995"/>
              <a:gd name="T27" fmla="*/ 1264 h 93442"/>
              <a:gd name="T28" fmla="*/ 208888 w 93995"/>
              <a:gd name="T29" fmla="*/ 21431 h 93442"/>
              <a:gd name="T30" fmla="*/ 223293 w 93995"/>
              <a:gd name="T31" fmla="*/ 41810 h 934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995" h="93442">
                <a:moveTo>
                  <a:pt x="93995" y="46353"/>
                </a:moveTo>
                <a:lnTo>
                  <a:pt x="76343" y="83146"/>
                </a:lnTo>
                <a:lnTo>
                  <a:pt x="50587" y="93442"/>
                </a:lnTo>
                <a:lnTo>
                  <a:pt x="35194" y="91498"/>
                </a:lnTo>
                <a:lnTo>
                  <a:pt x="21983" y="85896"/>
                </a:lnTo>
                <a:lnTo>
                  <a:pt x="11410" y="77239"/>
                </a:lnTo>
                <a:lnTo>
                  <a:pt x="3930" y="66126"/>
                </a:lnTo>
                <a:lnTo>
                  <a:pt x="0" y="53157"/>
                </a:lnTo>
                <a:lnTo>
                  <a:pt x="1667" y="36941"/>
                </a:lnTo>
                <a:lnTo>
                  <a:pt x="6819" y="23203"/>
                </a:lnTo>
                <a:lnTo>
                  <a:pt x="14904" y="12258"/>
                </a:lnTo>
                <a:lnTo>
                  <a:pt x="25369" y="4418"/>
                </a:lnTo>
                <a:lnTo>
                  <a:pt x="37660" y="0"/>
                </a:lnTo>
                <a:lnTo>
                  <a:pt x="54458" y="1402"/>
                </a:lnTo>
                <a:lnTo>
                  <a:pt x="87931" y="23762"/>
                </a:lnTo>
                <a:lnTo>
                  <a:pt x="93995" y="46353"/>
                </a:lnTo>
                <a:close/>
              </a:path>
            </a:pathLst>
          </a:custGeom>
          <a:noFill/>
          <a:ln w="9144">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132115" name="object 19"/>
          <p:cNvSpPr>
            <a:spLocks/>
          </p:cNvSpPr>
          <p:nvPr/>
        </p:nvSpPr>
        <p:spPr bwMode="auto">
          <a:xfrm>
            <a:off x="6489700" y="3636434"/>
            <a:ext cx="94544" cy="83255"/>
          </a:xfrm>
          <a:custGeom>
            <a:avLst/>
            <a:gdLst>
              <a:gd name="T0" fmla="*/ 89465 w 93995"/>
              <a:gd name="T1" fmla="*/ 0 h 93442"/>
              <a:gd name="T2" fmla="*/ 16200 w 93995"/>
              <a:gd name="T3" fmla="*/ 23588 h 93442"/>
              <a:gd name="T4" fmla="*/ 0 w 93995"/>
              <a:gd name="T5" fmla="*/ 54039 h 93442"/>
              <a:gd name="T6" fmla="*/ 9335 w 93995"/>
              <a:gd name="T7" fmla="*/ 67224 h 93442"/>
              <a:gd name="T8" fmla="*/ 27105 w 93995"/>
              <a:gd name="T9" fmla="*/ 78521 h 93442"/>
              <a:gd name="T10" fmla="*/ 52222 w 93995"/>
              <a:gd name="T11" fmla="*/ 87322 h 93442"/>
              <a:gd name="T12" fmla="*/ 83607 w 93995"/>
              <a:gd name="T13" fmla="*/ 93015 h 93442"/>
              <a:gd name="T14" fmla="*/ 120177 w 93995"/>
              <a:gd name="T15" fmla="*/ 94994 h 93442"/>
              <a:gd name="T16" fmla="*/ 153022 w 93995"/>
              <a:gd name="T17" fmla="*/ 91663 h 93442"/>
              <a:gd name="T18" fmla="*/ 181363 w 93995"/>
              <a:gd name="T19" fmla="*/ 84527 h 93442"/>
              <a:gd name="T20" fmla="*/ 203589 w 93995"/>
              <a:gd name="T21" fmla="*/ 74265 h 93442"/>
              <a:gd name="T22" fmla="*/ 218101 w 93995"/>
              <a:gd name="T23" fmla="*/ 61569 h 93442"/>
              <a:gd name="T24" fmla="*/ 223293 w 93995"/>
              <a:gd name="T25" fmla="*/ 47122 h 93442"/>
              <a:gd name="T26" fmla="*/ 220255 w 93995"/>
              <a:gd name="T27" fmla="*/ 36117 h 93442"/>
              <a:gd name="T28" fmla="*/ 129371 w 93995"/>
              <a:gd name="T29" fmla="*/ 1423 h 93442"/>
              <a:gd name="T30" fmla="*/ 89465 w 93995"/>
              <a:gd name="T31" fmla="*/ 0 h 934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995" h="93442">
                <a:moveTo>
                  <a:pt x="37660" y="0"/>
                </a:moveTo>
                <a:lnTo>
                  <a:pt x="6819" y="23203"/>
                </a:lnTo>
                <a:lnTo>
                  <a:pt x="0" y="53157"/>
                </a:lnTo>
                <a:lnTo>
                  <a:pt x="3930" y="66126"/>
                </a:lnTo>
                <a:lnTo>
                  <a:pt x="11410" y="77239"/>
                </a:lnTo>
                <a:lnTo>
                  <a:pt x="21983" y="85896"/>
                </a:lnTo>
                <a:lnTo>
                  <a:pt x="35194" y="91498"/>
                </a:lnTo>
                <a:lnTo>
                  <a:pt x="50587" y="93442"/>
                </a:lnTo>
                <a:lnTo>
                  <a:pt x="64414" y="90167"/>
                </a:lnTo>
                <a:lnTo>
                  <a:pt x="76343" y="83146"/>
                </a:lnTo>
                <a:lnTo>
                  <a:pt x="85700" y="73053"/>
                </a:lnTo>
                <a:lnTo>
                  <a:pt x="91809" y="60563"/>
                </a:lnTo>
                <a:lnTo>
                  <a:pt x="93995" y="46353"/>
                </a:lnTo>
                <a:lnTo>
                  <a:pt x="92715" y="35527"/>
                </a:lnTo>
                <a:lnTo>
                  <a:pt x="54458" y="1402"/>
                </a:lnTo>
                <a:lnTo>
                  <a:pt x="37660" y="0"/>
                </a:lnTo>
                <a:close/>
              </a:path>
            </a:pathLst>
          </a:custGeom>
          <a:solidFill>
            <a:srgbClr val="EF414A"/>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sz="1600" b="1"/>
          </a:p>
        </p:txBody>
      </p:sp>
      <p:sp>
        <p:nvSpPr>
          <p:cNvPr id="132116" name="object 20"/>
          <p:cNvSpPr>
            <a:spLocks/>
          </p:cNvSpPr>
          <p:nvPr/>
        </p:nvSpPr>
        <p:spPr bwMode="auto">
          <a:xfrm>
            <a:off x="6489700" y="3636434"/>
            <a:ext cx="94544" cy="83255"/>
          </a:xfrm>
          <a:custGeom>
            <a:avLst/>
            <a:gdLst>
              <a:gd name="T0" fmla="*/ 223293 w 93995"/>
              <a:gd name="T1" fmla="*/ 47122 h 93442"/>
              <a:gd name="T2" fmla="*/ 181363 w 93995"/>
              <a:gd name="T3" fmla="*/ 84527 h 93442"/>
              <a:gd name="T4" fmla="*/ 120177 w 93995"/>
              <a:gd name="T5" fmla="*/ 94994 h 93442"/>
              <a:gd name="T6" fmla="*/ 83607 w 93995"/>
              <a:gd name="T7" fmla="*/ 93015 h 93442"/>
              <a:gd name="T8" fmla="*/ 52222 w 93995"/>
              <a:gd name="T9" fmla="*/ 87322 h 93442"/>
              <a:gd name="T10" fmla="*/ 27105 w 93995"/>
              <a:gd name="T11" fmla="*/ 78521 h 93442"/>
              <a:gd name="T12" fmla="*/ 9335 w 93995"/>
              <a:gd name="T13" fmla="*/ 67224 h 93442"/>
              <a:gd name="T14" fmla="*/ 0 w 93995"/>
              <a:gd name="T15" fmla="*/ 54039 h 93442"/>
              <a:gd name="T16" fmla="*/ 3960 w 93995"/>
              <a:gd name="T17" fmla="*/ 37554 h 93442"/>
              <a:gd name="T18" fmla="*/ 16200 w 93995"/>
              <a:gd name="T19" fmla="*/ 23588 h 93442"/>
              <a:gd name="T20" fmla="*/ 35406 w 93995"/>
              <a:gd name="T21" fmla="*/ 12461 h 93442"/>
              <a:gd name="T22" fmla="*/ 60267 w 93995"/>
              <a:gd name="T23" fmla="*/ 4490 h 93442"/>
              <a:gd name="T24" fmla="*/ 89465 w 93995"/>
              <a:gd name="T25" fmla="*/ 0 h 93442"/>
              <a:gd name="T26" fmla="*/ 129371 w 93995"/>
              <a:gd name="T27" fmla="*/ 1423 h 93442"/>
              <a:gd name="T28" fmla="*/ 208888 w 93995"/>
              <a:gd name="T29" fmla="*/ 24156 h 93442"/>
              <a:gd name="T30" fmla="*/ 223293 w 93995"/>
              <a:gd name="T31" fmla="*/ 47122 h 934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995" h="93442">
                <a:moveTo>
                  <a:pt x="93995" y="46353"/>
                </a:moveTo>
                <a:lnTo>
                  <a:pt x="76343" y="83146"/>
                </a:lnTo>
                <a:lnTo>
                  <a:pt x="50587" y="93442"/>
                </a:lnTo>
                <a:lnTo>
                  <a:pt x="35194" y="91498"/>
                </a:lnTo>
                <a:lnTo>
                  <a:pt x="21983" y="85896"/>
                </a:lnTo>
                <a:lnTo>
                  <a:pt x="11410" y="77239"/>
                </a:lnTo>
                <a:lnTo>
                  <a:pt x="3930" y="66126"/>
                </a:lnTo>
                <a:lnTo>
                  <a:pt x="0" y="53157"/>
                </a:lnTo>
                <a:lnTo>
                  <a:pt x="1667" y="36941"/>
                </a:lnTo>
                <a:lnTo>
                  <a:pt x="6819" y="23203"/>
                </a:lnTo>
                <a:lnTo>
                  <a:pt x="14904" y="12258"/>
                </a:lnTo>
                <a:lnTo>
                  <a:pt x="25369" y="4418"/>
                </a:lnTo>
                <a:lnTo>
                  <a:pt x="37660" y="0"/>
                </a:lnTo>
                <a:lnTo>
                  <a:pt x="54458" y="1402"/>
                </a:lnTo>
                <a:lnTo>
                  <a:pt x="87931" y="23762"/>
                </a:lnTo>
                <a:lnTo>
                  <a:pt x="93995" y="46353"/>
                </a:lnTo>
                <a:close/>
              </a:path>
            </a:pathLst>
          </a:custGeom>
          <a:noFill/>
          <a:ln w="9144">
            <a:solidFill>
              <a:srgbClr val="EF414A"/>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sz="1600" b="1"/>
          </a:p>
        </p:txBody>
      </p:sp>
      <p:sp>
        <p:nvSpPr>
          <p:cNvPr id="21" name="object 21"/>
          <p:cNvSpPr txBox="1"/>
          <p:nvPr/>
        </p:nvSpPr>
        <p:spPr>
          <a:xfrm>
            <a:off x="4783667" y="4045656"/>
            <a:ext cx="1923345" cy="208844"/>
          </a:xfrm>
          <a:prstGeom prst="rect">
            <a:avLst/>
          </a:prstGeom>
        </p:spPr>
        <p:txBody>
          <a:bodyPr lIns="0" tIns="0" rIns="0" bIns="0"/>
          <a:lstStyle/>
          <a:p>
            <a:pPr marL="11289">
              <a:tabLst>
                <a:tab pos="1418467" algn="l"/>
              </a:tabLst>
              <a:defRPr/>
            </a:pPr>
            <a:r>
              <a:rPr sz="1244" b="1" spc="-4" dirty="0">
                <a:solidFill>
                  <a:srgbClr val="5A5A5A"/>
                </a:solidFill>
                <a:latin typeface="Calibri"/>
                <a:ea typeface="ＭＳ Ｐゴシック" charset="0"/>
                <a:cs typeface="Calibri"/>
              </a:rPr>
              <a:t>0,5</a:t>
            </a:r>
            <a:r>
              <a:rPr sz="1244" b="1" dirty="0">
                <a:solidFill>
                  <a:srgbClr val="5A5A5A"/>
                </a:solidFill>
                <a:latin typeface="Calibri"/>
                <a:ea typeface="ＭＳ Ｐゴシック" charset="0"/>
                <a:cs typeface="Calibri"/>
              </a:rPr>
              <a:t>0	</a:t>
            </a:r>
            <a:r>
              <a:rPr sz="1244" b="1" spc="-4" dirty="0">
                <a:solidFill>
                  <a:srgbClr val="5A5A5A"/>
                </a:solidFill>
                <a:latin typeface="Calibri"/>
                <a:ea typeface="ＭＳ Ｐゴシック" charset="0"/>
                <a:cs typeface="Calibri"/>
              </a:rPr>
              <a:t>1,00</a:t>
            </a:r>
            <a:endParaRPr sz="1244" b="1">
              <a:latin typeface="Calibri"/>
              <a:ea typeface="ＭＳ Ｐゴシック" charset="0"/>
              <a:cs typeface="Calibri"/>
            </a:endParaRPr>
          </a:p>
        </p:txBody>
      </p:sp>
      <p:sp>
        <p:nvSpPr>
          <p:cNvPr id="22" name="object 22"/>
          <p:cNvSpPr txBox="1"/>
          <p:nvPr/>
        </p:nvSpPr>
        <p:spPr>
          <a:xfrm>
            <a:off x="7950200" y="4045656"/>
            <a:ext cx="338667" cy="208844"/>
          </a:xfrm>
          <a:prstGeom prst="rect">
            <a:avLst/>
          </a:prstGeom>
        </p:spPr>
        <p:txBody>
          <a:bodyPr lIns="0" tIns="0" rIns="0" bIns="0"/>
          <a:lstStyle/>
          <a:p>
            <a:pPr marL="11289">
              <a:defRPr/>
            </a:pPr>
            <a:r>
              <a:rPr sz="1244" b="1" spc="-4" dirty="0">
                <a:solidFill>
                  <a:srgbClr val="5A5A5A"/>
                </a:solidFill>
                <a:latin typeface="Calibri"/>
                <a:ea typeface="ＭＳ Ｐゴシック" charset="0"/>
                <a:cs typeface="Calibri"/>
              </a:rPr>
              <a:t>2,00</a:t>
            </a:r>
            <a:endParaRPr sz="1244" b="1">
              <a:latin typeface="Calibri"/>
              <a:ea typeface="ＭＳ Ｐゴシック" charset="0"/>
              <a:cs typeface="Calibri"/>
            </a:endParaRPr>
          </a:p>
        </p:txBody>
      </p:sp>
      <p:sp>
        <p:nvSpPr>
          <p:cNvPr id="23" name="object 23"/>
          <p:cNvSpPr txBox="1"/>
          <p:nvPr/>
        </p:nvSpPr>
        <p:spPr>
          <a:xfrm>
            <a:off x="2648656" y="1677811"/>
            <a:ext cx="1549400" cy="186267"/>
          </a:xfrm>
          <a:prstGeom prst="rect">
            <a:avLst/>
          </a:prstGeom>
        </p:spPr>
        <p:txBody>
          <a:bodyPr lIns="0" tIns="0" rIns="0" bIns="0"/>
          <a:lstStyle/>
          <a:p>
            <a:pPr marL="11289">
              <a:lnSpc>
                <a:spcPts val="1467"/>
              </a:lnSpc>
              <a:defRPr/>
            </a:pPr>
            <a:r>
              <a:rPr sz="1244" b="1" dirty="0">
                <a:solidFill>
                  <a:srgbClr val="5A5A5A"/>
                </a:solidFill>
                <a:latin typeface="Century Gothic"/>
                <a:ea typeface="ＭＳ Ｐゴシック" charset="0"/>
                <a:cs typeface="Century Gothic"/>
              </a:rPr>
              <a:t>Num</a:t>
            </a:r>
            <a:r>
              <a:rPr sz="1244" b="1" spc="-4" dirty="0">
                <a:solidFill>
                  <a:srgbClr val="5A5A5A"/>
                </a:solidFill>
                <a:latin typeface="Century Gothic"/>
                <a:ea typeface="ＭＳ Ｐゴシック" charset="0"/>
                <a:cs typeface="Century Gothic"/>
              </a:rPr>
              <a:t>b</a:t>
            </a:r>
            <a:r>
              <a:rPr sz="1244" b="1" dirty="0">
                <a:solidFill>
                  <a:srgbClr val="5A5A5A"/>
                </a:solidFill>
                <a:latin typeface="Century Gothic"/>
                <a:ea typeface="ＭＳ Ｐゴシック" charset="0"/>
                <a:cs typeface="Century Gothic"/>
              </a:rPr>
              <a:t>er</a:t>
            </a:r>
            <a:r>
              <a:rPr sz="1244" b="1" spc="-22" dirty="0">
                <a:solidFill>
                  <a:srgbClr val="5A5A5A"/>
                </a:solidFill>
                <a:latin typeface="Century Gothic"/>
                <a:ea typeface="ＭＳ Ｐゴシック" charset="0"/>
                <a:cs typeface="Century Gothic"/>
              </a:rPr>
              <a:t> </a:t>
            </a:r>
            <a:r>
              <a:rPr sz="1244" b="1" dirty="0">
                <a:solidFill>
                  <a:srgbClr val="5A5A5A"/>
                </a:solidFill>
                <a:latin typeface="Century Gothic"/>
                <a:ea typeface="ＭＳ Ｐゴシック" charset="0"/>
                <a:cs typeface="Century Gothic"/>
              </a:rPr>
              <a:t>of</a:t>
            </a:r>
            <a:r>
              <a:rPr sz="1244" b="1" spc="-4" dirty="0">
                <a:solidFill>
                  <a:srgbClr val="5A5A5A"/>
                </a:solidFill>
                <a:latin typeface="Century Gothic"/>
                <a:ea typeface="ＭＳ Ｐゴシック" charset="0"/>
                <a:cs typeface="Century Gothic"/>
              </a:rPr>
              <a:t> </a:t>
            </a:r>
            <a:r>
              <a:rPr sz="1244" b="1" dirty="0">
                <a:solidFill>
                  <a:srgbClr val="5A5A5A"/>
                </a:solidFill>
                <a:latin typeface="Century Gothic"/>
                <a:ea typeface="ＭＳ Ｐゴシック" charset="0"/>
                <a:cs typeface="Century Gothic"/>
              </a:rPr>
              <a:t>e</a:t>
            </a:r>
            <a:r>
              <a:rPr sz="1244" b="1" spc="4" dirty="0">
                <a:solidFill>
                  <a:srgbClr val="5A5A5A"/>
                </a:solidFill>
                <a:latin typeface="Century Gothic"/>
                <a:ea typeface="ＭＳ Ｐゴシック" charset="0"/>
                <a:cs typeface="Century Gothic"/>
              </a:rPr>
              <a:t>v</a:t>
            </a:r>
            <a:r>
              <a:rPr sz="1244" b="1" dirty="0">
                <a:solidFill>
                  <a:srgbClr val="5A5A5A"/>
                </a:solidFill>
                <a:latin typeface="Century Gothic"/>
                <a:ea typeface="ＭＳ Ｐゴシック" charset="0"/>
                <a:cs typeface="Century Gothic"/>
              </a:rPr>
              <a:t>ents</a:t>
            </a:r>
            <a:endParaRPr sz="1244" b="1">
              <a:latin typeface="Century Gothic"/>
              <a:ea typeface="ＭＳ Ｐゴシック" charset="0"/>
              <a:cs typeface="Century Gothic"/>
            </a:endParaRPr>
          </a:p>
        </p:txBody>
      </p:sp>
      <p:sp>
        <p:nvSpPr>
          <p:cNvPr id="132120" name="object 24"/>
          <p:cNvSpPr txBox="1">
            <a:spLocks noChangeArrowheads="1"/>
          </p:cNvSpPr>
          <p:nvPr/>
        </p:nvSpPr>
        <p:spPr bwMode="auto">
          <a:xfrm>
            <a:off x="2459567" y="1879601"/>
            <a:ext cx="784578" cy="386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indent="155575"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244" b="1">
                <a:solidFill>
                  <a:srgbClr val="5A5A5A"/>
                </a:solidFill>
                <a:latin typeface="Century Gothic" charset="0"/>
              </a:rPr>
              <a:t>More intensive</a:t>
            </a:r>
            <a:endParaRPr lang="en-US" altLang="en-US" sz="1244" b="1">
              <a:latin typeface="Century Gothic" charset="0"/>
            </a:endParaRPr>
          </a:p>
        </p:txBody>
      </p:sp>
      <p:sp>
        <p:nvSpPr>
          <p:cNvPr id="132121" name="object 25"/>
          <p:cNvSpPr txBox="1">
            <a:spLocks noChangeArrowheads="1"/>
          </p:cNvSpPr>
          <p:nvPr/>
        </p:nvSpPr>
        <p:spPr bwMode="auto">
          <a:xfrm>
            <a:off x="3602567" y="1879601"/>
            <a:ext cx="784578" cy="386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indent="204788"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244" b="1">
                <a:solidFill>
                  <a:srgbClr val="5A5A5A"/>
                </a:solidFill>
                <a:latin typeface="Century Gothic" charset="0"/>
              </a:rPr>
              <a:t>Less intensive</a:t>
            </a:r>
            <a:endParaRPr lang="en-US" altLang="en-US" sz="1244" b="1">
              <a:latin typeface="Century Gothic" charset="0"/>
            </a:endParaRPr>
          </a:p>
        </p:txBody>
      </p:sp>
      <p:sp>
        <p:nvSpPr>
          <p:cNvPr id="26" name="object 26"/>
          <p:cNvSpPr txBox="1"/>
          <p:nvPr/>
        </p:nvSpPr>
        <p:spPr>
          <a:xfrm>
            <a:off x="4584700" y="1879600"/>
            <a:ext cx="4463344" cy="805745"/>
          </a:xfrm>
          <a:prstGeom prst="rect">
            <a:avLst/>
          </a:prstGeom>
        </p:spPr>
        <p:txBody>
          <a:bodyPr lIns="0" tIns="0" rIns="0" bIns="0"/>
          <a:lstStyle/>
          <a:p>
            <a:pPr marL="11289">
              <a:tabLst>
                <a:tab pos="2926117" algn="l"/>
              </a:tabLst>
              <a:defRPr/>
            </a:pPr>
            <a:r>
              <a:rPr sz="1244" b="1" dirty="0">
                <a:solidFill>
                  <a:srgbClr val="5A5A5A"/>
                </a:solidFill>
                <a:latin typeface="Century Gothic"/>
                <a:ea typeface="ＭＳ Ｐゴシック" charset="0"/>
                <a:cs typeface="Century Gothic"/>
              </a:rPr>
              <a:t>Differe</a:t>
            </a:r>
            <a:r>
              <a:rPr sz="1244" b="1" spc="-4" dirty="0">
                <a:solidFill>
                  <a:srgbClr val="5A5A5A"/>
                </a:solidFill>
                <a:latin typeface="Century Gothic"/>
                <a:ea typeface="ＭＳ Ｐゴシック" charset="0"/>
                <a:cs typeface="Century Gothic"/>
              </a:rPr>
              <a:t>n</a:t>
            </a:r>
            <a:r>
              <a:rPr sz="1244" b="1" dirty="0">
                <a:solidFill>
                  <a:srgbClr val="5A5A5A"/>
                </a:solidFill>
                <a:latin typeface="Century Gothic"/>
                <a:ea typeface="ＭＳ Ｐゴシック" charset="0"/>
                <a:cs typeface="Century Gothic"/>
              </a:rPr>
              <a:t>ce</a:t>
            </a:r>
            <a:r>
              <a:rPr sz="1244" b="1" spc="-13" dirty="0">
                <a:solidFill>
                  <a:srgbClr val="5A5A5A"/>
                </a:solidFill>
                <a:latin typeface="Century Gothic"/>
                <a:ea typeface="ＭＳ Ｐゴシック" charset="0"/>
                <a:cs typeface="Century Gothic"/>
              </a:rPr>
              <a:t> </a:t>
            </a:r>
            <a:r>
              <a:rPr sz="1244" b="1" dirty="0">
                <a:solidFill>
                  <a:srgbClr val="5A5A5A"/>
                </a:solidFill>
                <a:latin typeface="Century Gothic"/>
                <a:ea typeface="ＭＳ Ｐゴシック" charset="0"/>
                <a:cs typeface="Century Gothic"/>
              </a:rPr>
              <a:t>in	HR</a:t>
            </a:r>
            <a:r>
              <a:rPr sz="1244" b="1" spc="-18" dirty="0">
                <a:solidFill>
                  <a:srgbClr val="5A5A5A"/>
                </a:solidFill>
                <a:latin typeface="Century Gothic"/>
                <a:ea typeface="ＭＳ Ｐゴシック" charset="0"/>
                <a:cs typeface="Century Gothic"/>
              </a:rPr>
              <a:t> </a:t>
            </a:r>
            <a:r>
              <a:rPr sz="1244" b="1" spc="-9"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95%</a:t>
            </a:r>
            <a:r>
              <a:rPr sz="1244" b="1" spc="-18" dirty="0">
                <a:solidFill>
                  <a:srgbClr val="5A5A5A"/>
                </a:solidFill>
                <a:latin typeface="Century Gothic"/>
                <a:ea typeface="ＭＳ Ｐゴシック" charset="0"/>
                <a:cs typeface="Century Gothic"/>
              </a:rPr>
              <a:t> </a:t>
            </a:r>
            <a:r>
              <a:rPr sz="1244" b="1" dirty="0">
                <a:solidFill>
                  <a:srgbClr val="5A5A5A"/>
                </a:solidFill>
                <a:latin typeface="Century Gothic"/>
                <a:ea typeface="ＭＳ Ｐゴシック" charset="0"/>
                <a:cs typeface="Century Gothic"/>
              </a:rPr>
              <a:t>CI)</a:t>
            </a:r>
            <a:endParaRPr sz="1244" b="1">
              <a:latin typeface="Century Gothic"/>
              <a:ea typeface="ＭＳ Ｐゴシック" charset="0"/>
              <a:cs typeface="Century Gothic"/>
            </a:endParaRPr>
          </a:p>
          <a:p>
            <a:pPr marL="84103">
              <a:defRPr/>
            </a:pPr>
            <a:r>
              <a:rPr sz="1244" b="1" dirty="0">
                <a:solidFill>
                  <a:srgbClr val="5A5A5A"/>
                </a:solidFill>
                <a:latin typeface="Century Gothic"/>
                <a:ea typeface="ＭＳ Ｐゴシック" charset="0"/>
                <a:cs typeface="Century Gothic"/>
              </a:rPr>
              <a:t>HbA</a:t>
            </a:r>
            <a:r>
              <a:rPr sz="1244" b="1" spc="4" dirty="0">
                <a:solidFill>
                  <a:srgbClr val="5A5A5A"/>
                </a:solidFill>
                <a:latin typeface="Century Gothic"/>
                <a:ea typeface="ＭＳ Ｐゴシック" charset="0"/>
                <a:cs typeface="Century Gothic"/>
              </a:rPr>
              <a:t>1</a:t>
            </a:r>
            <a:r>
              <a:rPr sz="1244" b="1" dirty="0">
                <a:solidFill>
                  <a:srgbClr val="5A5A5A"/>
                </a:solidFill>
                <a:latin typeface="Century Gothic"/>
                <a:ea typeface="ＭＳ Ｐゴシック" charset="0"/>
                <a:cs typeface="Century Gothic"/>
              </a:rPr>
              <a:t>c</a:t>
            </a:r>
            <a:r>
              <a:rPr sz="1244" b="1" spc="-18" dirty="0">
                <a:solidFill>
                  <a:srgbClr val="5A5A5A"/>
                </a:solidFill>
                <a:latin typeface="Century Gothic"/>
                <a:ea typeface="ＭＳ Ｐゴシック" charset="0"/>
                <a:cs typeface="Century Gothic"/>
              </a:rPr>
              <a:t> </a:t>
            </a:r>
            <a:r>
              <a:rPr sz="1244" b="1" spc="-9"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a:t>
            </a:r>
            <a:endParaRPr sz="1244" b="1">
              <a:latin typeface="Century Gothic"/>
              <a:ea typeface="ＭＳ Ｐゴシック" charset="0"/>
              <a:cs typeface="Century Gothic"/>
            </a:endParaRPr>
          </a:p>
          <a:p>
            <a:pPr>
              <a:lnSpc>
                <a:spcPts val="889"/>
              </a:lnSpc>
              <a:defRPr/>
            </a:pPr>
            <a:endParaRPr sz="889" b="1">
              <a:ea typeface="ＭＳ Ｐゴシック" charset="0"/>
              <a:cs typeface="ＭＳ Ｐゴシック" charset="0"/>
            </a:endParaRPr>
          </a:p>
          <a:p>
            <a:pPr>
              <a:lnSpc>
                <a:spcPts val="889"/>
              </a:lnSpc>
              <a:spcBef>
                <a:spcPts val="25"/>
              </a:spcBef>
              <a:defRPr/>
            </a:pPr>
            <a:endParaRPr sz="889" b="1">
              <a:ea typeface="ＭＳ Ｐゴシック" charset="0"/>
              <a:cs typeface="ＭＳ Ｐゴシック" charset="0"/>
            </a:endParaRPr>
          </a:p>
          <a:p>
            <a:pPr marL="314399">
              <a:tabLst>
                <a:tab pos="2787826" algn="l"/>
              </a:tabLst>
              <a:defRPr/>
            </a:pPr>
            <a:r>
              <a:rPr sz="1244" b="1" dirty="0">
                <a:solidFill>
                  <a:srgbClr val="5A5A5A"/>
                </a:solidFill>
                <a:latin typeface="Century Gothic"/>
                <a:ea typeface="ＭＳ Ｐゴシック" charset="0"/>
                <a:cs typeface="Century Gothic"/>
              </a:rPr>
              <a:t>-0</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88	0</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96 </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0</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83,</a:t>
            </a:r>
            <a:r>
              <a:rPr sz="1244" b="1" spc="13" dirty="0">
                <a:solidFill>
                  <a:srgbClr val="5A5A5A"/>
                </a:solidFill>
                <a:latin typeface="Century Gothic"/>
                <a:ea typeface="ＭＳ Ｐゴシック" charset="0"/>
                <a:cs typeface="Century Gothic"/>
              </a:rPr>
              <a:t> </a:t>
            </a:r>
            <a:r>
              <a:rPr sz="1244" b="1" dirty="0">
                <a:solidFill>
                  <a:srgbClr val="5A5A5A"/>
                </a:solidFill>
                <a:latin typeface="Century Gothic"/>
                <a:ea typeface="ＭＳ Ｐゴシック" charset="0"/>
                <a:cs typeface="Century Gothic"/>
              </a:rPr>
              <a:t>1</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10)</a:t>
            </a:r>
            <a:endParaRPr sz="1244" b="1">
              <a:latin typeface="Century Gothic"/>
              <a:ea typeface="ＭＳ Ｐゴシック" charset="0"/>
              <a:cs typeface="Century Gothic"/>
            </a:endParaRPr>
          </a:p>
        </p:txBody>
      </p:sp>
      <p:sp>
        <p:nvSpPr>
          <p:cNvPr id="27" name="object 27"/>
          <p:cNvSpPr txBox="1"/>
          <p:nvPr/>
        </p:nvSpPr>
        <p:spPr>
          <a:xfrm>
            <a:off x="357012" y="2487789"/>
            <a:ext cx="550333" cy="197556"/>
          </a:xfrm>
          <a:prstGeom prst="rect">
            <a:avLst/>
          </a:prstGeom>
        </p:spPr>
        <p:txBody>
          <a:bodyPr lIns="0" tIns="0" rIns="0" bIns="0"/>
          <a:lstStyle/>
          <a:p>
            <a:pPr marL="11289">
              <a:defRPr/>
            </a:pPr>
            <a:r>
              <a:rPr sz="1244" b="1" dirty="0">
                <a:solidFill>
                  <a:srgbClr val="5A5A5A"/>
                </a:solidFill>
                <a:latin typeface="Century Gothic"/>
                <a:ea typeface="ＭＳ Ｐゴシック" charset="0"/>
                <a:cs typeface="Century Gothic"/>
              </a:rPr>
              <a:t>S</a:t>
            </a:r>
            <a:r>
              <a:rPr sz="1244" b="1" spc="-13" dirty="0">
                <a:solidFill>
                  <a:srgbClr val="5A5A5A"/>
                </a:solidFill>
                <a:latin typeface="Century Gothic"/>
                <a:ea typeface="ＭＳ Ｐゴシック" charset="0"/>
                <a:cs typeface="Century Gothic"/>
              </a:rPr>
              <a:t>t</a:t>
            </a:r>
            <a:r>
              <a:rPr sz="1244" b="1" dirty="0">
                <a:solidFill>
                  <a:srgbClr val="5A5A5A"/>
                </a:solidFill>
                <a:latin typeface="Century Gothic"/>
                <a:ea typeface="ＭＳ Ｐゴシック" charset="0"/>
                <a:cs typeface="Century Gothic"/>
              </a:rPr>
              <a:t>roke</a:t>
            </a:r>
            <a:endParaRPr sz="1244" b="1">
              <a:latin typeface="Century Gothic"/>
              <a:ea typeface="ＭＳ Ｐゴシック" charset="0"/>
              <a:cs typeface="Century Gothic"/>
            </a:endParaRPr>
          </a:p>
        </p:txBody>
      </p:sp>
      <p:sp>
        <p:nvSpPr>
          <p:cNvPr id="132124" name="object 28"/>
          <p:cNvSpPr txBox="1">
            <a:spLocks noChangeArrowheads="1"/>
          </p:cNvSpPr>
          <p:nvPr/>
        </p:nvSpPr>
        <p:spPr bwMode="auto">
          <a:xfrm>
            <a:off x="2689578" y="2487789"/>
            <a:ext cx="323145" cy="1975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244" b="1">
                <a:solidFill>
                  <a:srgbClr val="5A5A5A"/>
                </a:solidFill>
                <a:latin typeface="Century Gothic" charset="0"/>
              </a:rPr>
              <a:t>378</a:t>
            </a:r>
            <a:endParaRPr lang="en-US" altLang="en-US" sz="1244" b="1">
              <a:latin typeface="Century Gothic" charset="0"/>
            </a:endParaRPr>
          </a:p>
        </p:txBody>
      </p:sp>
      <p:sp>
        <p:nvSpPr>
          <p:cNvPr id="132125" name="object 29"/>
          <p:cNvSpPr txBox="1">
            <a:spLocks noChangeArrowheads="1"/>
          </p:cNvSpPr>
          <p:nvPr/>
        </p:nvSpPr>
        <p:spPr bwMode="auto">
          <a:xfrm>
            <a:off x="3832578" y="2487789"/>
            <a:ext cx="324556" cy="1975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244" b="1">
                <a:solidFill>
                  <a:srgbClr val="5A5A5A"/>
                </a:solidFill>
                <a:latin typeface="Century Gothic" charset="0"/>
              </a:rPr>
              <a:t>370</a:t>
            </a:r>
            <a:endParaRPr lang="en-US" altLang="en-US" sz="1244" b="1">
              <a:latin typeface="Century Gothic" charset="0"/>
            </a:endParaRPr>
          </a:p>
        </p:txBody>
      </p:sp>
      <p:sp>
        <p:nvSpPr>
          <p:cNvPr id="30" name="object 30"/>
          <p:cNvSpPr txBox="1"/>
          <p:nvPr/>
        </p:nvSpPr>
        <p:spPr>
          <a:xfrm>
            <a:off x="352778" y="3029656"/>
            <a:ext cx="1866900" cy="197556"/>
          </a:xfrm>
          <a:prstGeom prst="rect">
            <a:avLst/>
          </a:prstGeom>
        </p:spPr>
        <p:txBody>
          <a:bodyPr lIns="0" tIns="0" rIns="0" bIns="0"/>
          <a:lstStyle/>
          <a:p>
            <a:pPr marL="11289">
              <a:defRPr/>
            </a:pPr>
            <a:r>
              <a:rPr sz="1244" b="1" spc="13" dirty="0">
                <a:solidFill>
                  <a:srgbClr val="5A5A5A"/>
                </a:solidFill>
                <a:latin typeface="Century Gothic"/>
                <a:ea typeface="ＭＳ Ｐゴシック" charset="0"/>
                <a:cs typeface="Century Gothic"/>
              </a:rPr>
              <a:t>M</a:t>
            </a:r>
            <a:r>
              <a:rPr sz="1244" b="1" dirty="0">
                <a:solidFill>
                  <a:srgbClr val="5A5A5A"/>
                </a:solidFill>
                <a:latin typeface="Century Gothic"/>
                <a:ea typeface="ＭＳ Ｐゴシック" charset="0"/>
                <a:cs typeface="Century Gothic"/>
              </a:rPr>
              <a:t>y</a:t>
            </a:r>
            <a:r>
              <a:rPr sz="1244" b="1" spc="4" dirty="0">
                <a:solidFill>
                  <a:srgbClr val="5A5A5A"/>
                </a:solidFill>
                <a:latin typeface="Century Gothic"/>
                <a:ea typeface="ＭＳ Ｐゴシック" charset="0"/>
                <a:cs typeface="Century Gothic"/>
              </a:rPr>
              <a:t>o</a:t>
            </a:r>
            <a:r>
              <a:rPr sz="1244" b="1" spc="-9" dirty="0">
                <a:solidFill>
                  <a:srgbClr val="5A5A5A"/>
                </a:solidFill>
                <a:latin typeface="Century Gothic"/>
                <a:ea typeface="ＭＳ Ｐゴシック" charset="0"/>
                <a:cs typeface="Century Gothic"/>
              </a:rPr>
              <a:t>c</a:t>
            </a:r>
            <a:r>
              <a:rPr sz="1244" b="1" dirty="0">
                <a:solidFill>
                  <a:srgbClr val="5A5A5A"/>
                </a:solidFill>
                <a:latin typeface="Century Gothic"/>
                <a:ea typeface="ＭＳ Ｐゴシック" charset="0"/>
                <a:cs typeface="Century Gothic"/>
              </a:rPr>
              <a:t>ardi</a:t>
            </a:r>
            <a:r>
              <a:rPr sz="1244" b="1" spc="-9" dirty="0">
                <a:solidFill>
                  <a:srgbClr val="5A5A5A"/>
                </a:solidFill>
                <a:latin typeface="Century Gothic"/>
                <a:ea typeface="ＭＳ Ｐゴシック" charset="0"/>
                <a:cs typeface="Century Gothic"/>
              </a:rPr>
              <a:t>a</a:t>
            </a:r>
            <a:r>
              <a:rPr sz="1244" b="1" dirty="0">
                <a:solidFill>
                  <a:srgbClr val="5A5A5A"/>
                </a:solidFill>
                <a:latin typeface="Century Gothic"/>
                <a:ea typeface="ＭＳ Ｐゴシック" charset="0"/>
                <a:cs typeface="Century Gothic"/>
              </a:rPr>
              <a:t>l</a:t>
            </a:r>
            <a:r>
              <a:rPr sz="1244" b="1" spc="-27" dirty="0">
                <a:solidFill>
                  <a:srgbClr val="5A5A5A"/>
                </a:solidFill>
                <a:latin typeface="Century Gothic"/>
                <a:ea typeface="ＭＳ Ｐゴシック" charset="0"/>
                <a:cs typeface="Century Gothic"/>
              </a:rPr>
              <a:t> </a:t>
            </a:r>
            <a:r>
              <a:rPr sz="1244" b="1" spc="13" dirty="0">
                <a:solidFill>
                  <a:srgbClr val="5A5A5A"/>
                </a:solidFill>
                <a:latin typeface="Century Gothic"/>
                <a:ea typeface="ＭＳ Ｐゴシック" charset="0"/>
                <a:cs typeface="Century Gothic"/>
              </a:rPr>
              <a:t>i</a:t>
            </a:r>
            <a:r>
              <a:rPr sz="1244" b="1" spc="-4" dirty="0">
                <a:solidFill>
                  <a:srgbClr val="5A5A5A"/>
                </a:solidFill>
                <a:latin typeface="Century Gothic"/>
                <a:ea typeface="ＭＳ Ｐゴシック" charset="0"/>
                <a:cs typeface="Century Gothic"/>
              </a:rPr>
              <a:t>n</a:t>
            </a:r>
            <a:r>
              <a:rPr sz="1244" b="1" dirty="0">
                <a:solidFill>
                  <a:srgbClr val="5A5A5A"/>
                </a:solidFill>
                <a:latin typeface="Century Gothic"/>
                <a:ea typeface="ＭＳ Ｐゴシック" charset="0"/>
                <a:cs typeface="Century Gothic"/>
              </a:rPr>
              <a:t>farc</a:t>
            </a:r>
            <a:r>
              <a:rPr sz="1244" b="1" spc="-18" dirty="0">
                <a:solidFill>
                  <a:srgbClr val="5A5A5A"/>
                </a:solidFill>
                <a:latin typeface="Century Gothic"/>
                <a:ea typeface="ＭＳ Ｐゴシック" charset="0"/>
                <a:cs typeface="Century Gothic"/>
              </a:rPr>
              <a:t>t</a:t>
            </a:r>
            <a:r>
              <a:rPr sz="1244" b="1" spc="4" dirty="0">
                <a:solidFill>
                  <a:srgbClr val="5A5A5A"/>
                </a:solidFill>
                <a:latin typeface="Century Gothic"/>
                <a:ea typeface="ＭＳ Ｐゴシック" charset="0"/>
                <a:cs typeface="Century Gothic"/>
              </a:rPr>
              <a:t>i</a:t>
            </a:r>
            <a:r>
              <a:rPr sz="1244" b="1" spc="-9" dirty="0">
                <a:solidFill>
                  <a:srgbClr val="5A5A5A"/>
                </a:solidFill>
                <a:latin typeface="Century Gothic"/>
                <a:ea typeface="ＭＳ Ｐゴシック" charset="0"/>
                <a:cs typeface="Century Gothic"/>
              </a:rPr>
              <a:t>o</a:t>
            </a:r>
            <a:r>
              <a:rPr sz="1244" b="1" dirty="0">
                <a:solidFill>
                  <a:srgbClr val="5A5A5A"/>
                </a:solidFill>
                <a:latin typeface="Century Gothic"/>
                <a:ea typeface="ＭＳ Ｐゴシック" charset="0"/>
                <a:cs typeface="Century Gothic"/>
              </a:rPr>
              <a:t>n</a:t>
            </a:r>
            <a:endParaRPr sz="1244" b="1">
              <a:latin typeface="Century Gothic"/>
              <a:ea typeface="ＭＳ Ｐゴシック" charset="0"/>
              <a:cs typeface="Century Gothic"/>
            </a:endParaRPr>
          </a:p>
        </p:txBody>
      </p:sp>
      <p:sp>
        <p:nvSpPr>
          <p:cNvPr id="132127" name="object 31"/>
          <p:cNvSpPr txBox="1">
            <a:spLocks noChangeArrowheads="1"/>
          </p:cNvSpPr>
          <p:nvPr/>
        </p:nvSpPr>
        <p:spPr bwMode="auto">
          <a:xfrm>
            <a:off x="2689578" y="3029656"/>
            <a:ext cx="323145" cy="1975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244" b="1">
                <a:solidFill>
                  <a:srgbClr val="5A5A5A"/>
                </a:solidFill>
                <a:latin typeface="Century Gothic" charset="0"/>
              </a:rPr>
              <a:t>730</a:t>
            </a:r>
            <a:endParaRPr lang="en-US" altLang="en-US" sz="1244" b="1">
              <a:latin typeface="Century Gothic" charset="0"/>
            </a:endParaRPr>
          </a:p>
        </p:txBody>
      </p:sp>
      <p:sp>
        <p:nvSpPr>
          <p:cNvPr id="132128" name="object 32"/>
          <p:cNvSpPr txBox="1">
            <a:spLocks noChangeArrowheads="1"/>
          </p:cNvSpPr>
          <p:nvPr/>
        </p:nvSpPr>
        <p:spPr bwMode="auto">
          <a:xfrm>
            <a:off x="3832578" y="3029656"/>
            <a:ext cx="324556" cy="1975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244" b="1">
                <a:solidFill>
                  <a:srgbClr val="5A5A5A"/>
                </a:solidFill>
                <a:latin typeface="Century Gothic" charset="0"/>
              </a:rPr>
              <a:t>745</a:t>
            </a:r>
            <a:endParaRPr lang="en-US" altLang="en-US" sz="1244" b="1">
              <a:latin typeface="Century Gothic" charset="0"/>
            </a:endParaRPr>
          </a:p>
        </p:txBody>
      </p:sp>
      <p:sp>
        <p:nvSpPr>
          <p:cNvPr id="33" name="object 33"/>
          <p:cNvSpPr txBox="1"/>
          <p:nvPr/>
        </p:nvSpPr>
        <p:spPr>
          <a:xfrm>
            <a:off x="4926189" y="3029656"/>
            <a:ext cx="428978" cy="197556"/>
          </a:xfrm>
          <a:prstGeom prst="rect">
            <a:avLst/>
          </a:prstGeom>
        </p:spPr>
        <p:txBody>
          <a:bodyPr lIns="0" tIns="0" rIns="0" bIns="0"/>
          <a:lstStyle/>
          <a:p>
            <a:pPr marL="11289">
              <a:defRPr/>
            </a:pPr>
            <a:r>
              <a:rPr sz="1244" b="1" dirty="0">
                <a:solidFill>
                  <a:srgbClr val="5A5A5A"/>
                </a:solidFill>
                <a:latin typeface="Century Gothic"/>
                <a:ea typeface="ＭＳ Ｐゴシック" charset="0"/>
                <a:cs typeface="Century Gothic"/>
              </a:rPr>
              <a:t>-0</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88</a:t>
            </a:r>
            <a:endParaRPr sz="1244" b="1">
              <a:latin typeface="Century Gothic"/>
              <a:ea typeface="ＭＳ Ｐゴシック" charset="0"/>
              <a:cs typeface="Century Gothic"/>
            </a:endParaRPr>
          </a:p>
        </p:txBody>
      </p:sp>
      <p:sp>
        <p:nvSpPr>
          <p:cNvPr id="34" name="object 34"/>
          <p:cNvSpPr txBox="1"/>
          <p:nvPr/>
        </p:nvSpPr>
        <p:spPr>
          <a:xfrm>
            <a:off x="7708901" y="3029656"/>
            <a:ext cx="1339144" cy="197556"/>
          </a:xfrm>
          <a:prstGeom prst="rect">
            <a:avLst/>
          </a:prstGeom>
        </p:spPr>
        <p:txBody>
          <a:bodyPr lIns="0" tIns="0" rIns="0" bIns="0"/>
          <a:lstStyle/>
          <a:p>
            <a:pPr marL="11289">
              <a:defRPr/>
            </a:pPr>
            <a:r>
              <a:rPr sz="1244" b="1" dirty="0">
                <a:solidFill>
                  <a:srgbClr val="5A5A5A"/>
                </a:solidFill>
                <a:latin typeface="Century Gothic"/>
                <a:ea typeface="ＭＳ Ｐゴシック" charset="0"/>
                <a:cs typeface="Century Gothic"/>
              </a:rPr>
              <a:t>0</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85 </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0</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76,</a:t>
            </a:r>
            <a:r>
              <a:rPr sz="1244" b="1" spc="13" dirty="0">
                <a:solidFill>
                  <a:srgbClr val="5A5A5A"/>
                </a:solidFill>
                <a:latin typeface="Century Gothic"/>
                <a:ea typeface="ＭＳ Ｐゴシック" charset="0"/>
                <a:cs typeface="Century Gothic"/>
              </a:rPr>
              <a:t> </a:t>
            </a:r>
            <a:r>
              <a:rPr sz="1244" b="1" dirty="0">
                <a:solidFill>
                  <a:srgbClr val="5A5A5A"/>
                </a:solidFill>
                <a:latin typeface="Century Gothic"/>
                <a:ea typeface="ＭＳ Ｐゴシック" charset="0"/>
                <a:cs typeface="Century Gothic"/>
              </a:rPr>
              <a:t>0</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94)</a:t>
            </a:r>
            <a:endParaRPr sz="1244" b="1">
              <a:latin typeface="Century Gothic"/>
              <a:ea typeface="ＭＳ Ｐゴシック" charset="0"/>
              <a:cs typeface="Century Gothic"/>
            </a:endParaRPr>
          </a:p>
        </p:txBody>
      </p:sp>
      <p:sp>
        <p:nvSpPr>
          <p:cNvPr id="132131" name="object 35"/>
          <p:cNvSpPr txBox="1">
            <a:spLocks noChangeArrowheads="1"/>
          </p:cNvSpPr>
          <p:nvPr/>
        </p:nvSpPr>
        <p:spPr bwMode="auto">
          <a:xfrm>
            <a:off x="352778" y="3530600"/>
            <a:ext cx="1745545" cy="577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244" b="1">
                <a:solidFill>
                  <a:srgbClr val="5A5A5A"/>
                </a:solidFill>
                <a:latin typeface="Century Gothic" charset="0"/>
              </a:rPr>
              <a:t>Hospitalisation for or death from heart failure</a:t>
            </a:r>
            <a:endParaRPr lang="en-US" altLang="en-US" sz="1244" b="1">
              <a:latin typeface="Century Gothic" charset="0"/>
            </a:endParaRPr>
          </a:p>
        </p:txBody>
      </p:sp>
      <p:sp>
        <p:nvSpPr>
          <p:cNvPr id="132132" name="object 36"/>
          <p:cNvSpPr txBox="1">
            <a:spLocks noChangeArrowheads="1"/>
          </p:cNvSpPr>
          <p:nvPr/>
        </p:nvSpPr>
        <p:spPr bwMode="auto">
          <a:xfrm>
            <a:off x="2689578" y="3571522"/>
            <a:ext cx="323145" cy="1975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244" b="1">
                <a:solidFill>
                  <a:srgbClr val="5A5A5A"/>
                </a:solidFill>
                <a:latin typeface="Century Gothic" charset="0"/>
              </a:rPr>
              <a:t>459</a:t>
            </a:r>
            <a:endParaRPr lang="en-US" altLang="en-US" sz="1244" b="1">
              <a:latin typeface="Century Gothic" charset="0"/>
            </a:endParaRPr>
          </a:p>
        </p:txBody>
      </p:sp>
      <p:sp>
        <p:nvSpPr>
          <p:cNvPr id="132133" name="object 37"/>
          <p:cNvSpPr txBox="1">
            <a:spLocks noChangeArrowheads="1"/>
          </p:cNvSpPr>
          <p:nvPr/>
        </p:nvSpPr>
        <p:spPr bwMode="auto">
          <a:xfrm>
            <a:off x="3832578" y="3571522"/>
            <a:ext cx="324556" cy="1975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244" b="1">
                <a:solidFill>
                  <a:srgbClr val="5A5A5A"/>
                </a:solidFill>
                <a:latin typeface="Century Gothic" charset="0"/>
              </a:rPr>
              <a:t>446</a:t>
            </a:r>
            <a:endParaRPr lang="en-US" altLang="en-US" sz="1244" b="1">
              <a:latin typeface="Century Gothic" charset="0"/>
            </a:endParaRPr>
          </a:p>
        </p:txBody>
      </p:sp>
      <p:sp>
        <p:nvSpPr>
          <p:cNvPr id="38" name="object 38"/>
          <p:cNvSpPr txBox="1"/>
          <p:nvPr/>
        </p:nvSpPr>
        <p:spPr>
          <a:xfrm>
            <a:off x="4926189" y="3571522"/>
            <a:ext cx="428978" cy="197556"/>
          </a:xfrm>
          <a:prstGeom prst="rect">
            <a:avLst/>
          </a:prstGeom>
        </p:spPr>
        <p:txBody>
          <a:bodyPr lIns="0" tIns="0" rIns="0" bIns="0"/>
          <a:lstStyle/>
          <a:p>
            <a:pPr marL="11289">
              <a:defRPr/>
            </a:pPr>
            <a:r>
              <a:rPr sz="1244" b="1" dirty="0">
                <a:solidFill>
                  <a:srgbClr val="5A5A5A"/>
                </a:solidFill>
                <a:latin typeface="Century Gothic"/>
                <a:ea typeface="ＭＳ Ｐゴシック" charset="0"/>
                <a:cs typeface="Century Gothic"/>
              </a:rPr>
              <a:t>-0</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88</a:t>
            </a:r>
            <a:endParaRPr sz="1244" b="1">
              <a:latin typeface="Century Gothic"/>
              <a:ea typeface="ＭＳ Ｐゴシック" charset="0"/>
              <a:cs typeface="Century Gothic"/>
            </a:endParaRPr>
          </a:p>
        </p:txBody>
      </p:sp>
      <p:sp>
        <p:nvSpPr>
          <p:cNvPr id="39" name="object 39"/>
          <p:cNvSpPr txBox="1"/>
          <p:nvPr/>
        </p:nvSpPr>
        <p:spPr>
          <a:xfrm>
            <a:off x="7708901" y="3571522"/>
            <a:ext cx="1339144" cy="197556"/>
          </a:xfrm>
          <a:prstGeom prst="rect">
            <a:avLst/>
          </a:prstGeom>
        </p:spPr>
        <p:txBody>
          <a:bodyPr lIns="0" tIns="0" rIns="0" bIns="0"/>
          <a:lstStyle/>
          <a:p>
            <a:pPr marL="11289">
              <a:defRPr/>
            </a:pPr>
            <a:r>
              <a:rPr sz="1244" b="1" dirty="0">
                <a:solidFill>
                  <a:srgbClr val="5A5A5A"/>
                </a:solidFill>
                <a:latin typeface="Century Gothic"/>
                <a:ea typeface="ＭＳ Ｐゴシック" charset="0"/>
                <a:cs typeface="Century Gothic"/>
              </a:rPr>
              <a:t>1</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00 </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0</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86,</a:t>
            </a:r>
            <a:r>
              <a:rPr sz="1244" b="1" spc="13" dirty="0">
                <a:solidFill>
                  <a:srgbClr val="5A5A5A"/>
                </a:solidFill>
                <a:latin typeface="Century Gothic"/>
                <a:ea typeface="ＭＳ Ｐゴシック" charset="0"/>
                <a:cs typeface="Century Gothic"/>
              </a:rPr>
              <a:t> </a:t>
            </a:r>
            <a:r>
              <a:rPr sz="1244" b="1" dirty="0">
                <a:solidFill>
                  <a:srgbClr val="5A5A5A"/>
                </a:solidFill>
                <a:latin typeface="Century Gothic"/>
                <a:ea typeface="ＭＳ Ｐゴシック" charset="0"/>
                <a:cs typeface="Century Gothic"/>
              </a:rPr>
              <a:t>1</a:t>
            </a:r>
            <a:r>
              <a:rPr sz="1244" b="1" spc="-13" dirty="0">
                <a:solidFill>
                  <a:srgbClr val="5A5A5A"/>
                </a:solidFill>
                <a:latin typeface="Century Gothic"/>
                <a:ea typeface="ＭＳ Ｐゴシック" charset="0"/>
                <a:cs typeface="Century Gothic"/>
              </a:rPr>
              <a:t>.</a:t>
            </a:r>
            <a:r>
              <a:rPr sz="1244" b="1" dirty="0">
                <a:solidFill>
                  <a:srgbClr val="5A5A5A"/>
                </a:solidFill>
                <a:latin typeface="Century Gothic"/>
                <a:ea typeface="ＭＳ Ｐゴシック" charset="0"/>
                <a:cs typeface="Century Gothic"/>
              </a:rPr>
              <a:t>16)</a:t>
            </a:r>
            <a:endParaRPr sz="1244" b="1">
              <a:latin typeface="Century Gothic"/>
              <a:ea typeface="ＭＳ Ｐゴシック" charset="0"/>
              <a:cs typeface="Century Gothic"/>
            </a:endParaRPr>
          </a:p>
        </p:txBody>
      </p:sp>
      <p:sp>
        <p:nvSpPr>
          <p:cNvPr id="132136" name="object 40"/>
          <p:cNvSpPr>
            <a:spLocks noGrp="1"/>
          </p:cNvSpPr>
          <p:nvPr>
            <p:ph type="title"/>
          </p:nvPr>
        </p:nvSpPr>
        <p:spPr>
          <a:xfrm>
            <a:off x="643467" y="414867"/>
            <a:ext cx="7772400" cy="1016000"/>
          </a:xfrm>
        </p:spPr>
        <p:txBody>
          <a:bodyPr vert="horz" lIns="0" tIns="0" rIns="0" bIns="0" rtlCol="0" anchor="ctr">
            <a:normAutofit/>
          </a:bodyPr>
          <a:lstStyle/>
          <a:p>
            <a:pPr marL="11289"/>
            <a:r>
              <a:rPr lang="en-US" altLang="en-US" sz="2489" b="1" dirty="0">
                <a:solidFill>
                  <a:srgbClr val="000090"/>
                </a:solidFill>
                <a:latin typeface="Century Gothic" charset="0"/>
              </a:rPr>
              <a:t>Meta-analysis of intensive glucose control in T2DM: major CV events including heart failure</a:t>
            </a:r>
          </a:p>
        </p:txBody>
      </p:sp>
      <p:sp>
        <p:nvSpPr>
          <p:cNvPr id="41" name="object 41"/>
          <p:cNvSpPr txBox="1"/>
          <p:nvPr/>
        </p:nvSpPr>
        <p:spPr>
          <a:xfrm>
            <a:off x="4452057" y="4401256"/>
            <a:ext cx="1976966" cy="197556"/>
          </a:xfrm>
          <a:prstGeom prst="rect">
            <a:avLst/>
          </a:prstGeom>
        </p:spPr>
        <p:txBody>
          <a:bodyPr lIns="0" tIns="0" rIns="0" bIns="0"/>
          <a:lstStyle/>
          <a:p>
            <a:pPr marL="11289">
              <a:defRPr/>
            </a:pPr>
            <a:r>
              <a:rPr sz="1244" b="1" dirty="0">
                <a:solidFill>
                  <a:srgbClr val="5A5A5A"/>
                </a:solidFill>
                <a:latin typeface="Century Gothic"/>
                <a:ea typeface="ＭＳ Ｐゴシック" charset="0"/>
                <a:cs typeface="Century Gothic"/>
              </a:rPr>
              <a:t>Fa</a:t>
            </a:r>
            <a:r>
              <a:rPr sz="1244" b="1" spc="13" dirty="0">
                <a:solidFill>
                  <a:srgbClr val="5A5A5A"/>
                </a:solidFill>
                <a:latin typeface="Century Gothic"/>
                <a:ea typeface="ＭＳ Ｐゴシック" charset="0"/>
                <a:cs typeface="Century Gothic"/>
              </a:rPr>
              <a:t>v</a:t>
            </a:r>
            <a:r>
              <a:rPr sz="1244" b="1" dirty="0">
                <a:solidFill>
                  <a:srgbClr val="5A5A5A"/>
                </a:solidFill>
                <a:latin typeface="Century Gothic"/>
                <a:ea typeface="ＭＳ Ｐゴシック" charset="0"/>
                <a:cs typeface="Century Gothic"/>
              </a:rPr>
              <a:t>ou</a:t>
            </a:r>
            <a:r>
              <a:rPr sz="1244" b="1" spc="-4" dirty="0">
                <a:solidFill>
                  <a:srgbClr val="5A5A5A"/>
                </a:solidFill>
                <a:latin typeface="Century Gothic"/>
                <a:ea typeface="ＭＳ Ｐゴシック" charset="0"/>
                <a:cs typeface="Century Gothic"/>
              </a:rPr>
              <a:t>r</a:t>
            </a:r>
            <a:r>
              <a:rPr sz="1244" b="1" dirty="0">
                <a:solidFill>
                  <a:srgbClr val="5A5A5A"/>
                </a:solidFill>
                <a:latin typeface="Century Gothic"/>
                <a:ea typeface="ＭＳ Ｐゴシック" charset="0"/>
                <a:cs typeface="Century Gothic"/>
              </a:rPr>
              <a:t>s</a:t>
            </a:r>
            <a:r>
              <a:rPr sz="1244" b="1" spc="-40" dirty="0">
                <a:solidFill>
                  <a:srgbClr val="5A5A5A"/>
                </a:solidFill>
                <a:latin typeface="Century Gothic"/>
                <a:ea typeface="ＭＳ Ｐゴシック" charset="0"/>
                <a:cs typeface="Century Gothic"/>
              </a:rPr>
              <a:t> </a:t>
            </a:r>
            <a:r>
              <a:rPr sz="1244" b="1" dirty="0">
                <a:solidFill>
                  <a:srgbClr val="5A5A5A"/>
                </a:solidFill>
                <a:latin typeface="Century Gothic"/>
                <a:ea typeface="ＭＳ Ｐゴシック" charset="0"/>
                <a:cs typeface="Century Gothic"/>
              </a:rPr>
              <a:t>m</a:t>
            </a:r>
            <a:r>
              <a:rPr sz="1244" b="1" spc="4" dirty="0">
                <a:solidFill>
                  <a:srgbClr val="5A5A5A"/>
                </a:solidFill>
                <a:latin typeface="Century Gothic"/>
                <a:ea typeface="ＭＳ Ｐゴシック" charset="0"/>
                <a:cs typeface="Century Gothic"/>
              </a:rPr>
              <a:t>o</a:t>
            </a:r>
            <a:r>
              <a:rPr sz="1244" b="1" dirty="0">
                <a:solidFill>
                  <a:srgbClr val="5A5A5A"/>
                </a:solidFill>
                <a:latin typeface="Century Gothic"/>
                <a:ea typeface="ＭＳ Ｐゴシック" charset="0"/>
                <a:cs typeface="Century Gothic"/>
              </a:rPr>
              <a:t>re</a:t>
            </a:r>
            <a:r>
              <a:rPr sz="1244" b="1" spc="-9" dirty="0">
                <a:solidFill>
                  <a:srgbClr val="5A5A5A"/>
                </a:solidFill>
                <a:latin typeface="Century Gothic"/>
                <a:ea typeface="ＭＳ Ｐゴシック" charset="0"/>
                <a:cs typeface="Century Gothic"/>
              </a:rPr>
              <a:t> </a:t>
            </a:r>
            <a:r>
              <a:rPr sz="1244" b="1" spc="13" dirty="0">
                <a:solidFill>
                  <a:srgbClr val="5A5A5A"/>
                </a:solidFill>
                <a:latin typeface="Century Gothic"/>
                <a:ea typeface="ＭＳ Ｐゴシック" charset="0"/>
                <a:cs typeface="Century Gothic"/>
              </a:rPr>
              <a:t>i</a:t>
            </a:r>
            <a:r>
              <a:rPr sz="1244" b="1" spc="-4" dirty="0">
                <a:solidFill>
                  <a:srgbClr val="5A5A5A"/>
                </a:solidFill>
                <a:latin typeface="Century Gothic"/>
                <a:ea typeface="ＭＳ Ｐゴシック" charset="0"/>
                <a:cs typeface="Century Gothic"/>
              </a:rPr>
              <a:t>n</a:t>
            </a:r>
            <a:r>
              <a:rPr sz="1244" b="1" spc="-9" dirty="0">
                <a:solidFill>
                  <a:srgbClr val="5A5A5A"/>
                </a:solidFill>
                <a:latin typeface="Century Gothic"/>
                <a:ea typeface="ＭＳ Ｐゴシック" charset="0"/>
                <a:cs typeface="Century Gothic"/>
              </a:rPr>
              <a:t>t</a:t>
            </a:r>
            <a:r>
              <a:rPr sz="1244" b="1" dirty="0">
                <a:solidFill>
                  <a:srgbClr val="5A5A5A"/>
                </a:solidFill>
                <a:latin typeface="Century Gothic"/>
                <a:ea typeface="ＭＳ Ｐゴシック" charset="0"/>
                <a:cs typeface="Century Gothic"/>
              </a:rPr>
              <a:t>e</a:t>
            </a:r>
            <a:r>
              <a:rPr sz="1244" b="1" spc="-9" dirty="0">
                <a:solidFill>
                  <a:srgbClr val="5A5A5A"/>
                </a:solidFill>
                <a:latin typeface="Century Gothic"/>
                <a:ea typeface="ＭＳ Ｐゴシック" charset="0"/>
                <a:cs typeface="Century Gothic"/>
              </a:rPr>
              <a:t>n</a:t>
            </a:r>
            <a:r>
              <a:rPr sz="1244" b="1" spc="-4" dirty="0">
                <a:solidFill>
                  <a:srgbClr val="5A5A5A"/>
                </a:solidFill>
                <a:latin typeface="Century Gothic"/>
                <a:ea typeface="ＭＳ Ｐゴシック" charset="0"/>
                <a:cs typeface="Century Gothic"/>
              </a:rPr>
              <a:t>s</a:t>
            </a:r>
            <a:r>
              <a:rPr sz="1244" b="1" spc="4" dirty="0">
                <a:solidFill>
                  <a:srgbClr val="5A5A5A"/>
                </a:solidFill>
                <a:latin typeface="Century Gothic"/>
                <a:ea typeface="ＭＳ Ｐゴシック" charset="0"/>
                <a:cs typeface="Century Gothic"/>
              </a:rPr>
              <a:t>i</a:t>
            </a:r>
            <a:r>
              <a:rPr sz="1244" b="1" spc="-13" dirty="0">
                <a:solidFill>
                  <a:srgbClr val="5A5A5A"/>
                </a:solidFill>
                <a:latin typeface="Century Gothic"/>
                <a:ea typeface="ＭＳ Ｐゴシック" charset="0"/>
                <a:cs typeface="Century Gothic"/>
              </a:rPr>
              <a:t>v</a:t>
            </a:r>
            <a:r>
              <a:rPr sz="1244" b="1" dirty="0">
                <a:solidFill>
                  <a:srgbClr val="5A5A5A"/>
                </a:solidFill>
                <a:latin typeface="Century Gothic"/>
                <a:ea typeface="ＭＳ Ｐゴシック" charset="0"/>
                <a:cs typeface="Century Gothic"/>
              </a:rPr>
              <a:t>e</a:t>
            </a:r>
            <a:endParaRPr sz="1244" b="1">
              <a:latin typeface="Century Gothic"/>
              <a:ea typeface="ＭＳ Ｐゴシック" charset="0"/>
              <a:cs typeface="Century Gothic"/>
            </a:endParaRPr>
          </a:p>
        </p:txBody>
      </p:sp>
      <p:sp>
        <p:nvSpPr>
          <p:cNvPr id="42" name="object 42"/>
          <p:cNvSpPr txBox="1"/>
          <p:nvPr/>
        </p:nvSpPr>
        <p:spPr>
          <a:xfrm>
            <a:off x="6653389" y="4401256"/>
            <a:ext cx="1811867" cy="197556"/>
          </a:xfrm>
          <a:prstGeom prst="rect">
            <a:avLst/>
          </a:prstGeom>
        </p:spPr>
        <p:txBody>
          <a:bodyPr lIns="0" tIns="0" rIns="0" bIns="0"/>
          <a:lstStyle/>
          <a:p>
            <a:pPr marL="11289">
              <a:defRPr/>
            </a:pPr>
            <a:r>
              <a:rPr sz="1244" b="1" dirty="0">
                <a:solidFill>
                  <a:srgbClr val="5A5A5A"/>
                </a:solidFill>
                <a:latin typeface="Century Gothic"/>
                <a:ea typeface="ＭＳ Ｐゴシック" charset="0"/>
                <a:cs typeface="Century Gothic"/>
              </a:rPr>
              <a:t>Fa</a:t>
            </a:r>
            <a:r>
              <a:rPr sz="1244" b="1" spc="13" dirty="0">
                <a:solidFill>
                  <a:srgbClr val="5A5A5A"/>
                </a:solidFill>
                <a:latin typeface="Century Gothic"/>
                <a:ea typeface="ＭＳ Ｐゴシック" charset="0"/>
                <a:cs typeface="Century Gothic"/>
              </a:rPr>
              <a:t>v</a:t>
            </a:r>
            <a:r>
              <a:rPr sz="1244" b="1" dirty="0">
                <a:solidFill>
                  <a:srgbClr val="5A5A5A"/>
                </a:solidFill>
                <a:latin typeface="Century Gothic"/>
                <a:ea typeface="ＭＳ Ｐゴシック" charset="0"/>
                <a:cs typeface="Century Gothic"/>
              </a:rPr>
              <a:t>ou</a:t>
            </a:r>
            <a:r>
              <a:rPr sz="1244" b="1" spc="-4" dirty="0">
                <a:solidFill>
                  <a:srgbClr val="5A5A5A"/>
                </a:solidFill>
                <a:latin typeface="Century Gothic"/>
                <a:ea typeface="ＭＳ Ｐゴシック" charset="0"/>
                <a:cs typeface="Century Gothic"/>
              </a:rPr>
              <a:t>r</a:t>
            </a:r>
            <a:r>
              <a:rPr sz="1244" b="1" dirty="0">
                <a:solidFill>
                  <a:srgbClr val="5A5A5A"/>
                </a:solidFill>
                <a:latin typeface="Century Gothic"/>
                <a:ea typeface="ＭＳ Ｐゴシック" charset="0"/>
                <a:cs typeface="Century Gothic"/>
              </a:rPr>
              <a:t>s</a:t>
            </a:r>
            <a:r>
              <a:rPr sz="1244" b="1" spc="-40" dirty="0">
                <a:solidFill>
                  <a:srgbClr val="5A5A5A"/>
                </a:solidFill>
                <a:latin typeface="Century Gothic"/>
                <a:ea typeface="ＭＳ Ｐゴシック" charset="0"/>
                <a:cs typeface="Century Gothic"/>
              </a:rPr>
              <a:t> </a:t>
            </a:r>
            <a:r>
              <a:rPr sz="1244" b="1" spc="13" dirty="0">
                <a:solidFill>
                  <a:srgbClr val="5A5A5A"/>
                </a:solidFill>
                <a:latin typeface="Century Gothic"/>
                <a:ea typeface="ＭＳ Ｐゴシック" charset="0"/>
                <a:cs typeface="Century Gothic"/>
              </a:rPr>
              <a:t>l</a:t>
            </a:r>
            <a:r>
              <a:rPr sz="1244" b="1" dirty="0">
                <a:solidFill>
                  <a:srgbClr val="5A5A5A"/>
                </a:solidFill>
                <a:latin typeface="Century Gothic"/>
                <a:ea typeface="ＭＳ Ｐゴシック" charset="0"/>
                <a:cs typeface="Century Gothic"/>
              </a:rPr>
              <a:t>e</a:t>
            </a:r>
            <a:r>
              <a:rPr sz="1244" b="1" spc="-9" dirty="0">
                <a:solidFill>
                  <a:srgbClr val="5A5A5A"/>
                </a:solidFill>
                <a:latin typeface="Century Gothic"/>
                <a:ea typeface="ＭＳ Ｐゴシック" charset="0"/>
                <a:cs typeface="Century Gothic"/>
              </a:rPr>
              <a:t>s</a:t>
            </a:r>
            <a:r>
              <a:rPr sz="1244" b="1" dirty="0">
                <a:solidFill>
                  <a:srgbClr val="5A5A5A"/>
                </a:solidFill>
                <a:latin typeface="Century Gothic"/>
                <a:ea typeface="ＭＳ Ｐゴシック" charset="0"/>
                <a:cs typeface="Century Gothic"/>
              </a:rPr>
              <a:t>s</a:t>
            </a:r>
            <a:r>
              <a:rPr sz="1244" b="1" spc="-31" dirty="0">
                <a:solidFill>
                  <a:srgbClr val="5A5A5A"/>
                </a:solidFill>
                <a:latin typeface="Century Gothic"/>
                <a:ea typeface="ＭＳ Ｐゴシック" charset="0"/>
                <a:cs typeface="Century Gothic"/>
              </a:rPr>
              <a:t> </a:t>
            </a:r>
            <a:r>
              <a:rPr sz="1244" b="1" spc="13" dirty="0">
                <a:solidFill>
                  <a:srgbClr val="5A5A5A"/>
                </a:solidFill>
                <a:latin typeface="Century Gothic"/>
                <a:ea typeface="ＭＳ Ｐゴシック" charset="0"/>
                <a:cs typeface="Century Gothic"/>
              </a:rPr>
              <a:t>i</a:t>
            </a:r>
            <a:r>
              <a:rPr sz="1244" b="1" spc="-4" dirty="0">
                <a:solidFill>
                  <a:srgbClr val="5A5A5A"/>
                </a:solidFill>
                <a:latin typeface="Century Gothic"/>
                <a:ea typeface="ＭＳ Ｐゴシック" charset="0"/>
                <a:cs typeface="Century Gothic"/>
              </a:rPr>
              <a:t>n</a:t>
            </a:r>
            <a:r>
              <a:rPr sz="1244" b="1" spc="-9" dirty="0">
                <a:solidFill>
                  <a:srgbClr val="5A5A5A"/>
                </a:solidFill>
                <a:latin typeface="Century Gothic"/>
                <a:ea typeface="ＭＳ Ｐゴシック" charset="0"/>
                <a:cs typeface="Century Gothic"/>
              </a:rPr>
              <a:t>t</a:t>
            </a:r>
            <a:r>
              <a:rPr sz="1244" b="1" dirty="0">
                <a:solidFill>
                  <a:srgbClr val="5A5A5A"/>
                </a:solidFill>
                <a:latin typeface="Century Gothic"/>
                <a:ea typeface="ＭＳ Ｐゴシック" charset="0"/>
                <a:cs typeface="Century Gothic"/>
              </a:rPr>
              <a:t>e</a:t>
            </a:r>
            <a:r>
              <a:rPr sz="1244" b="1" spc="-9" dirty="0">
                <a:solidFill>
                  <a:srgbClr val="5A5A5A"/>
                </a:solidFill>
                <a:latin typeface="Century Gothic"/>
                <a:ea typeface="ＭＳ Ｐゴシック" charset="0"/>
                <a:cs typeface="Century Gothic"/>
              </a:rPr>
              <a:t>n</a:t>
            </a:r>
            <a:r>
              <a:rPr sz="1244" b="1" spc="-4" dirty="0">
                <a:solidFill>
                  <a:srgbClr val="5A5A5A"/>
                </a:solidFill>
                <a:latin typeface="Century Gothic"/>
                <a:ea typeface="ＭＳ Ｐゴシック" charset="0"/>
                <a:cs typeface="Century Gothic"/>
              </a:rPr>
              <a:t>s</a:t>
            </a:r>
            <a:r>
              <a:rPr sz="1244" b="1" spc="4" dirty="0">
                <a:solidFill>
                  <a:srgbClr val="5A5A5A"/>
                </a:solidFill>
                <a:latin typeface="Century Gothic"/>
                <a:ea typeface="ＭＳ Ｐゴシック" charset="0"/>
                <a:cs typeface="Century Gothic"/>
              </a:rPr>
              <a:t>i</a:t>
            </a:r>
            <a:r>
              <a:rPr sz="1244" b="1" dirty="0">
                <a:solidFill>
                  <a:srgbClr val="5A5A5A"/>
                </a:solidFill>
                <a:latin typeface="Century Gothic"/>
                <a:ea typeface="ＭＳ Ｐゴシック" charset="0"/>
                <a:cs typeface="Century Gothic"/>
              </a:rPr>
              <a:t>ve</a:t>
            </a:r>
            <a:endParaRPr sz="1244" b="1">
              <a:latin typeface="Century Gothic"/>
              <a:ea typeface="ＭＳ Ｐゴシック" charset="0"/>
              <a:cs typeface="Century Gothic"/>
            </a:endParaRPr>
          </a:p>
        </p:txBody>
      </p:sp>
      <p:sp>
        <p:nvSpPr>
          <p:cNvPr id="132139" name="object 43"/>
          <p:cNvSpPr>
            <a:spLocks/>
          </p:cNvSpPr>
          <p:nvPr/>
        </p:nvSpPr>
        <p:spPr bwMode="auto">
          <a:xfrm>
            <a:off x="6668912" y="4312355"/>
            <a:ext cx="1459089" cy="45156"/>
          </a:xfrm>
          <a:custGeom>
            <a:avLst/>
            <a:gdLst>
              <a:gd name="T0" fmla="*/ 3148890 w 1459483"/>
              <a:gd name="T1" fmla="*/ 0 h 50800"/>
              <a:gd name="T2" fmla="*/ 3148890 w 1459483"/>
              <a:gd name="T3" fmla="*/ 50800 h 50800"/>
              <a:gd name="T4" fmla="*/ 3278987 w 1459483"/>
              <a:gd name="T5" fmla="*/ 31750 h 50800"/>
              <a:gd name="T6" fmla="*/ 3177800 w 1459483"/>
              <a:gd name="T7" fmla="*/ 31750 h 50800"/>
              <a:gd name="T8" fmla="*/ 3177800 w 1459483"/>
              <a:gd name="T9" fmla="*/ 19050 h 50800"/>
              <a:gd name="T10" fmla="*/ 3278987 w 1459483"/>
              <a:gd name="T11" fmla="*/ 19050 h 50800"/>
              <a:gd name="T12" fmla="*/ 3148890 w 1459483"/>
              <a:gd name="T13" fmla="*/ 0 h 50800"/>
              <a:gd name="T14" fmla="*/ 3148890 w 1459483"/>
              <a:gd name="T15" fmla="*/ 19050 h 50800"/>
              <a:gd name="T16" fmla="*/ 0 w 1459483"/>
              <a:gd name="T17" fmla="*/ 19050 h 50800"/>
              <a:gd name="T18" fmla="*/ 0 w 1459483"/>
              <a:gd name="T19" fmla="*/ 31750 h 50800"/>
              <a:gd name="T20" fmla="*/ 3148890 w 1459483"/>
              <a:gd name="T21" fmla="*/ 31750 h 50800"/>
              <a:gd name="T22" fmla="*/ 3148890 w 1459483"/>
              <a:gd name="T23" fmla="*/ 19050 h 50800"/>
              <a:gd name="T24" fmla="*/ 3278987 w 1459483"/>
              <a:gd name="T25" fmla="*/ 19050 h 50800"/>
              <a:gd name="T26" fmla="*/ 3177800 w 1459483"/>
              <a:gd name="T27" fmla="*/ 19050 h 50800"/>
              <a:gd name="T28" fmla="*/ 3177800 w 1459483"/>
              <a:gd name="T29" fmla="*/ 31750 h 50800"/>
              <a:gd name="T30" fmla="*/ 3278987 w 1459483"/>
              <a:gd name="T31" fmla="*/ 31750 h 50800"/>
              <a:gd name="T32" fmla="*/ 3322351 w 1459483"/>
              <a:gd name="T33" fmla="*/ 25400 h 50800"/>
              <a:gd name="T34" fmla="*/ 3278987 w 1459483"/>
              <a:gd name="T35" fmla="*/ 19050 h 508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59483" h="50800">
                <a:moveTo>
                  <a:pt x="1383283" y="0"/>
                </a:moveTo>
                <a:lnTo>
                  <a:pt x="1383283" y="50800"/>
                </a:lnTo>
                <a:lnTo>
                  <a:pt x="1440433" y="31750"/>
                </a:lnTo>
                <a:lnTo>
                  <a:pt x="1395983" y="31750"/>
                </a:lnTo>
                <a:lnTo>
                  <a:pt x="1395983" y="19050"/>
                </a:lnTo>
                <a:lnTo>
                  <a:pt x="1440433" y="19050"/>
                </a:lnTo>
                <a:lnTo>
                  <a:pt x="1383283" y="0"/>
                </a:lnTo>
                <a:close/>
              </a:path>
              <a:path w="1459483" h="50800">
                <a:moveTo>
                  <a:pt x="1383283" y="19050"/>
                </a:moveTo>
                <a:lnTo>
                  <a:pt x="0" y="19050"/>
                </a:lnTo>
                <a:lnTo>
                  <a:pt x="0" y="31750"/>
                </a:lnTo>
                <a:lnTo>
                  <a:pt x="1383283" y="31750"/>
                </a:lnTo>
                <a:lnTo>
                  <a:pt x="1383283" y="19050"/>
                </a:lnTo>
                <a:close/>
              </a:path>
              <a:path w="1459483" h="50800">
                <a:moveTo>
                  <a:pt x="1440433" y="19050"/>
                </a:moveTo>
                <a:lnTo>
                  <a:pt x="1395983" y="19050"/>
                </a:lnTo>
                <a:lnTo>
                  <a:pt x="1395983" y="31750"/>
                </a:lnTo>
                <a:lnTo>
                  <a:pt x="1440433" y="31750"/>
                </a:lnTo>
                <a:lnTo>
                  <a:pt x="1459483" y="25400"/>
                </a:lnTo>
                <a:lnTo>
                  <a:pt x="1440433" y="1905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sz="1600" b="1"/>
          </a:p>
        </p:txBody>
      </p:sp>
      <p:sp>
        <p:nvSpPr>
          <p:cNvPr id="132140" name="object 44"/>
          <p:cNvSpPr>
            <a:spLocks/>
          </p:cNvSpPr>
          <p:nvPr/>
        </p:nvSpPr>
        <p:spPr bwMode="auto">
          <a:xfrm>
            <a:off x="4998155" y="4312355"/>
            <a:ext cx="1463323" cy="45156"/>
          </a:xfrm>
          <a:custGeom>
            <a:avLst/>
            <a:gdLst>
              <a:gd name="T0" fmla="*/ 174026 w 1463039"/>
              <a:gd name="T1" fmla="*/ 0 h 50800"/>
              <a:gd name="T2" fmla="*/ 0 w 1463039"/>
              <a:gd name="T3" fmla="*/ 25400 h 50800"/>
              <a:gd name="T4" fmla="*/ 174026 w 1463039"/>
              <a:gd name="T5" fmla="*/ 50800 h 50800"/>
              <a:gd name="T6" fmla="*/ 174026 w 1463039"/>
              <a:gd name="T7" fmla="*/ 31750 h 50800"/>
              <a:gd name="T8" fmla="*/ 145019 w 1463039"/>
              <a:gd name="T9" fmla="*/ 31750 h 50800"/>
              <a:gd name="T10" fmla="*/ 145019 w 1463039"/>
              <a:gd name="T11" fmla="*/ 19050 h 50800"/>
              <a:gd name="T12" fmla="*/ 174026 w 1463039"/>
              <a:gd name="T13" fmla="*/ 19050 h 50800"/>
              <a:gd name="T14" fmla="*/ 174026 w 1463039"/>
              <a:gd name="T15" fmla="*/ 0 h 50800"/>
              <a:gd name="T16" fmla="*/ 174026 w 1463039"/>
              <a:gd name="T17" fmla="*/ 19050 h 50800"/>
              <a:gd name="T18" fmla="*/ 145019 w 1463039"/>
              <a:gd name="T19" fmla="*/ 19050 h 50800"/>
              <a:gd name="T20" fmla="*/ 145019 w 1463039"/>
              <a:gd name="T21" fmla="*/ 31750 h 50800"/>
              <a:gd name="T22" fmla="*/ 174026 w 1463039"/>
              <a:gd name="T23" fmla="*/ 31750 h 50800"/>
              <a:gd name="T24" fmla="*/ 174026 w 1463039"/>
              <a:gd name="T25" fmla="*/ 19050 h 50800"/>
              <a:gd name="T26" fmla="*/ 3341281 w 1463039"/>
              <a:gd name="T27" fmla="*/ 19050 h 50800"/>
              <a:gd name="T28" fmla="*/ 174026 w 1463039"/>
              <a:gd name="T29" fmla="*/ 19050 h 50800"/>
              <a:gd name="T30" fmla="*/ 174026 w 1463039"/>
              <a:gd name="T31" fmla="*/ 31750 h 50800"/>
              <a:gd name="T32" fmla="*/ 3341281 w 1463039"/>
              <a:gd name="T33" fmla="*/ 31750 h 50800"/>
              <a:gd name="T34" fmla="*/ 3341281 w 1463039"/>
              <a:gd name="T35" fmla="*/ 19050 h 508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63039" h="50800">
                <a:moveTo>
                  <a:pt x="76200" y="0"/>
                </a:moveTo>
                <a:lnTo>
                  <a:pt x="0" y="25400"/>
                </a:lnTo>
                <a:lnTo>
                  <a:pt x="76200" y="50800"/>
                </a:lnTo>
                <a:lnTo>
                  <a:pt x="76200" y="31750"/>
                </a:lnTo>
                <a:lnTo>
                  <a:pt x="63500" y="31750"/>
                </a:lnTo>
                <a:lnTo>
                  <a:pt x="63500" y="19050"/>
                </a:lnTo>
                <a:lnTo>
                  <a:pt x="76200" y="19050"/>
                </a:lnTo>
                <a:lnTo>
                  <a:pt x="76200" y="0"/>
                </a:lnTo>
                <a:close/>
              </a:path>
              <a:path w="1463039" h="50800">
                <a:moveTo>
                  <a:pt x="76200" y="19050"/>
                </a:moveTo>
                <a:lnTo>
                  <a:pt x="63500" y="19050"/>
                </a:lnTo>
                <a:lnTo>
                  <a:pt x="63500" y="31750"/>
                </a:lnTo>
                <a:lnTo>
                  <a:pt x="76200" y="31750"/>
                </a:lnTo>
                <a:lnTo>
                  <a:pt x="76200" y="19050"/>
                </a:lnTo>
                <a:close/>
              </a:path>
              <a:path w="1463039" h="50800">
                <a:moveTo>
                  <a:pt x="1463039" y="19050"/>
                </a:moveTo>
                <a:lnTo>
                  <a:pt x="76200" y="19050"/>
                </a:lnTo>
                <a:lnTo>
                  <a:pt x="76200" y="31750"/>
                </a:lnTo>
                <a:lnTo>
                  <a:pt x="1463039" y="31750"/>
                </a:lnTo>
                <a:lnTo>
                  <a:pt x="1463039" y="1905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en-US" sz="1600" b="1"/>
          </a:p>
        </p:txBody>
      </p:sp>
      <p:sp>
        <p:nvSpPr>
          <p:cNvPr id="45" name="object 45"/>
          <p:cNvSpPr txBox="1"/>
          <p:nvPr/>
        </p:nvSpPr>
        <p:spPr>
          <a:xfrm>
            <a:off x="383823" y="4752622"/>
            <a:ext cx="7425267" cy="227189"/>
          </a:xfrm>
          <a:prstGeom prst="rect">
            <a:avLst/>
          </a:prstGeom>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422" b="1">
                <a:solidFill>
                  <a:srgbClr val="EF414A"/>
                </a:solidFill>
                <a:latin typeface="Arial" charset="0"/>
              </a:rPr>
              <a:t>•  </a:t>
            </a:r>
            <a:r>
              <a:rPr lang="en-US" altLang="en-US" sz="1422" b="1">
                <a:solidFill>
                  <a:srgbClr val="5A5A5A"/>
                </a:solidFill>
                <a:latin typeface="Century Gothic" charset="0"/>
              </a:rPr>
              <a:t>Meta-analysis of 27,049 participants and 2370 major vascular events from:</a:t>
            </a:r>
            <a:endParaRPr lang="en-US" altLang="en-US" sz="1422" b="1">
              <a:latin typeface="Century Gothic" charset="0"/>
            </a:endParaRPr>
          </a:p>
        </p:txBody>
      </p:sp>
      <p:sp>
        <p:nvSpPr>
          <p:cNvPr id="46" name="object 46"/>
          <p:cNvSpPr txBox="1"/>
          <p:nvPr/>
        </p:nvSpPr>
        <p:spPr>
          <a:xfrm>
            <a:off x="841023" y="4969933"/>
            <a:ext cx="127000" cy="874889"/>
          </a:xfrm>
          <a:prstGeom prst="rect">
            <a:avLst/>
          </a:prstGeom>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422" b="1">
                <a:solidFill>
                  <a:srgbClr val="5A5A5A"/>
                </a:solidFill>
                <a:latin typeface="Century Gothic" charset="0"/>
              </a:rPr>
              <a:t>–</a:t>
            </a:r>
            <a:endParaRPr lang="en-US" altLang="en-US" sz="1422" b="1">
              <a:latin typeface="Century Gothic" charset="0"/>
            </a:endParaRPr>
          </a:p>
          <a:p>
            <a:pPr eaLnBrk="1" hangingPunct="1"/>
            <a:r>
              <a:rPr lang="en-US" altLang="en-US" sz="1422" b="1">
                <a:solidFill>
                  <a:srgbClr val="5A5A5A"/>
                </a:solidFill>
                <a:latin typeface="Century Gothic" charset="0"/>
              </a:rPr>
              <a:t>–</a:t>
            </a:r>
            <a:endParaRPr lang="en-US" altLang="en-US" sz="1422" b="1">
              <a:latin typeface="Century Gothic" charset="0"/>
            </a:endParaRPr>
          </a:p>
          <a:p>
            <a:pPr eaLnBrk="1" hangingPunct="1"/>
            <a:r>
              <a:rPr lang="en-US" altLang="en-US" sz="1422" b="1">
                <a:solidFill>
                  <a:srgbClr val="5A5A5A"/>
                </a:solidFill>
                <a:latin typeface="Century Gothic" charset="0"/>
              </a:rPr>
              <a:t>–</a:t>
            </a:r>
            <a:endParaRPr lang="en-US" altLang="en-US" sz="1422" b="1">
              <a:latin typeface="Century Gothic" charset="0"/>
            </a:endParaRPr>
          </a:p>
          <a:p>
            <a:pPr eaLnBrk="1" hangingPunct="1"/>
            <a:r>
              <a:rPr lang="en-US" altLang="en-US" sz="1422" b="1">
                <a:solidFill>
                  <a:srgbClr val="5A5A5A"/>
                </a:solidFill>
                <a:latin typeface="Century Gothic" charset="0"/>
              </a:rPr>
              <a:t>–</a:t>
            </a:r>
            <a:endParaRPr lang="en-US" altLang="en-US" sz="1422" b="1">
              <a:latin typeface="Century Gothic" charset="0"/>
            </a:endParaRPr>
          </a:p>
        </p:txBody>
      </p:sp>
      <p:sp>
        <p:nvSpPr>
          <p:cNvPr id="132143" name="object 47"/>
          <p:cNvSpPr txBox="1">
            <a:spLocks noChangeArrowheads="1"/>
          </p:cNvSpPr>
          <p:nvPr/>
        </p:nvSpPr>
        <p:spPr bwMode="auto">
          <a:xfrm>
            <a:off x="1127478" y="4969933"/>
            <a:ext cx="1044222" cy="874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1422" b="1">
                <a:solidFill>
                  <a:srgbClr val="5A5A5A"/>
                </a:solidFill>
                <a:latin typeface="Century Gothic" charset="0"/>
              </a:rPr>
              <a:t>ADVANCE UKPDS ACCORD VADT</a:t>
            </a:r>
            <a:endParaRPr lang="en-US" altLang="en-US" sz="1422" b="1">
              <a:latin typeface="Century Gothic" charset="0"/>
            </a:endParaRPr>
          </a:p>
        </p:txBody>
      </p:sp>
      <p:sp>
        <p:nvSpPr>
          <p:cNvPr id="48" name="object 48"/>
          <p:cNvSpPr txBox="1"/>
          <p:nvPr/>
        </p:nvSpPr>
        <p:spPr>
          <a:xfrm>
            <a:off x="330201" y="5960534"/>
            <a:ext cx="3039533" cy="279400"/>
          </a:xfrm>
          <a:prstGeom prst="rect">
            <a:avLst/>
          </a:prstGeom>
        </p:spPr>
        <p:txBody>
          <a:bodyPr lIns="0" tIns="0" rIns="0" bIns="0"/>
          <a:lstStyle>
            <a:lvl1pPr marL="12700"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r>
              <a:rPr lang="en-US" altLang="en-US" sz="889" b="1">
                <a:solidFill>
                  <a:srgbClr val="5A5A5A"/>
                </a:solidFill>
                <a:latin typeface="Century Gothic" charset="0"/>
              </a:rPr>
              <a:t>HR, hazard ratio; CV, cardiovascular</a:t>
            </a:r>
            <a:endParaRPr lang="en-US" altLang="en-US" sz="889" b="1">
              <a:latin typeface="Century Gothic" charset="0"/>
            </a:endParaRPr>
          </a:p>
          <a:p>
            <a:pPr eaLnBrk="1" hangingPunct="1"/>
            <a:r>
              <a:rPr lang="en-US" altLang="en-US" sz="889" b="1">
                <a:solidFill>
                  <a:srgbClr val="5A5A5A"/>
                </a:solidFill>
                <a:latin typeface="Century Gothic" charset="0"/>
              </a:rPr>
              <a:t>Turnbull FM et al. Diabetologia 2009;52:2288–2298</a:t>
            </a:r>
            <a:endParaRPr lang="en-US" altLang="en-US" sz="889" b="1">
              <a:latin typeface="Century Gothic" charset="0"/>
            </a:endParaRPr>
          </a:p>
        </p:txBody>
      </p:sp>
      <p:sp>
        <p:nvSpPr>
          <p:cNvPr id="49" name="object 49"/>
          <p:cNvSpPr>
            <a:spLocks noGrp="1"/>
          </p:cNvSpPr>
          <p:nvPr>
            <p:ph type="sldNum" sz="quarter" idx="4294967295"/>
          </p:nvPr>
        </p:nvSpPr>
        <p:spPr>
          <a:xfrm>
            <a:off x="8888589" y="6293556"/>
            <a:ext cx="190500" cy="143933"/>
          </a:xfrm>
          <a:prstGeom prst="rect">
            <a:avLst/>
          </a:prstGeom>
        </p:spPr>
        <p:txBody>
          <a:bodyPr vert="horz" lIns="0" tIns="0" rIns="0" bIns="0" rtlCol="0" anchor="ctr"/>
          <a:lstStyle>
            <a:lvl1pPr marL="84668" eaLnBrk="0" hangingPunct="0">
              <a:defRPr sz="2133">
                <a:solidFill>
                  <a:schemeClr val="tx1"/>
                </a:solidFill>
                <a:latin typeface="Times New Roman" charset="0"/>
                <a:ea typeface="ＭＳ Ｐゴシック" charset="-128"/>
                <a:cs typeface="ＭＳ Ｐゴシック" charset="-128"/>
              </a:defRPr>
            </a:lvl1pPr>
            <a:lvl2pPr marL="660408" indent="-254003" eaLnBrk="0" hangingPunct="0">
              <a:defRPr sz="2133">
                <a:solidFill>
                  <a:schemeClr val="tx1"/>
                </a:solidFill>
                <a:latin typeface="Times New Roman" charset="0"/>
                <a:ea typeface="ＭＳ Ｐゴシック" charset="-128"/>
                <a:cs typeface="ＭＳ Ｐゴシック" charset="-128"/>
              </a:defRPr>
            </a:lvl2pPr>
            <a:lvl3pPr marL="1016013" indent="-203203" eaLnBrk="0" hangingPunct="0">
              <a:defRPr sz="2133">
                <a:solidFill>
                  <a:schemeClr val="tx1"/>
                </a:solidFill>
                <a:latin typeface="Times New Roman" charset="0"/>
                <a:ea typeface="ＭＳ Ｐゴシック" charset="-128"/>
                <a:cs typeface="ＭＳ Ｐゴシック" charset="-128"/>
              </a:defRPr>
            </a:lvl3pPr>
            <a:lvl4pPr marL="1422418" indent="-203203" eaLnBrk="0" hangingPunct="0">
              <a:defRPr sz="2133">
                <a:solidFill>
                  <a:schemeClr val="tx1"/>
                </a:solidFill>
                <a:latin typeface="Times New Roman" charset="0"/>
                <a:ea typeface="ＭＳ Ｐゴシック" charset="-128"/>
                <a:cs typeface="ＭＳ Ｐゴシック" charset="-128"/>
              </a:defRPr>
            </a:lvl4pPr>
            <a:lvl5pPr marL="1828823" indent="-203203" eaLnBrk="0" hangingPunct="0">
              <a:defRPr sz="2133">
                <a:solidFill>
                  <a:schemeClr val="tx1"/>
                </a:solidFill>
                <a:latin typeface="Times New Roman" charset="0"/>
                <a:ea typeface="ＭＳ Ｐゴシック" charset="-128"/>
                <a:cs typeface="ＭＳ Ｐゴシック" charset="-128"/>
              </a:defRPr>
            </a:lvl5pPr>
            <a:lvl6pPr marL="2235228" indent="-203203" eaLnBrk="0" fontAlgn="base" hangingPunct="0">
              <a:spcBef>
                <a:spcPct val="0"/>
              </a:spcBef>
              <a:spcAft>
                <a:spcPct val="0"/>
              </a:spcAft>
              <a:defRPr sz="2133">
                <a:solidFill>
                  <a:schemeClr val="tx1"/>
                </a:solidFill>
                <a:latin typeface="Times New Roman" charset="0"/>
                <a:ea typeface="ＭＳ Ｐゴシック" charset="-128"/>
                <a:cs typeface="ＭＳ Ｐゴシック" charset="-128"/>
              </a:defRPr>
            </a:lvl6pPr>
            <a:lvl7pPr marL="2641633" indent="-203203" eaLnBrk="0" fontAlgn="base" hangingPunct="0">
              <a:spcBef>
                <a:spcPct val="0"/>
              </a:spcBef>
              <a:spcAft>
                <a:spcPct val="0"/>
              </a:spcAft>
              <a:defRPr sz="2133">
                <a:solidFill>
                  <a:schemeClr val="tx1"/>
                </a:solidFill>
                <a:latin typeface="Times New Roman" charset="0"/>
                <a:ea typeface="ＭＳ Ｐゴシック" charset="-128"/>
                <a:cs typeface="ＭＳ Ｐゴシック" charset="-128"/>
              </a:defRPr>
            </a:lvl7pPr>
            <a:lvl8pPr marL="3048038" indent="-203203" eaLnBrk="0" fontAlgn="base" hangingPunct="0">
              <a:spcBef>
                <a:spcPct val="0"/>
              </a:spcBef>
              <a:spcAft>
                <a:spcPct val="0"/>
              </a:spcAft>
              <a:defRPr sz="2133">
                <a:solidFill>
                  <a:schemeClr val="tx1"/>
                </a:solidFill>
                <a:latin typeface="Times New Roman" charset="0"/>
                <a:ea typeface="ＭＳ Ｐゴシック" charset="-128"/>
                <a:cs typeface="ＭＳ Ｐゴシック" charset="-128"/>
              </a:defRPr>
            </a:lvl8pPr>
            <a:lvl9pPr marL="3454443" indent="-203203" eaLnBrk="0" fontAlgn="base" hangingPunct="0">
              <a:spcBef>
                <a:spcPct val="0"/>
              </a:spcBef>
              <a:spcAft>
                <a:spcPct val="0"/>
              </a:spcAft>
              <a:defRPr sz="2133">
                <a:solidFill>
                  <a:schemeClr val="tx1"/>
                </a:solidFill>
                <a:latin typeface="Times New Roman" charset="0"/>
                <a:ea typeface="ＭＳ Ｐゴシック" charset="-128"/>
                <a:cs typeface="ＭＳ Ｐゴシック" charset="-128"/>
              </a:defRPr>
            </a:lvl9pPr>
          </a:lstStyle>
          <a:p>
            <a:pPr eaLnBrk="1" hangingPunct="1"/>
            <a:fld id="{668B7F68-3C4A-D145-B01D-BEA6ACA03EA6}" type="slidenum">
              <a:rPr lang="en-US" altLang="en-US" sz="889" b="1">
                <a:solidFill>
                  <a:srgbClr val="888888"/>
                </a:solidFill>
                <a:latin typeface="Century Gothic" charset="0"/>
              </a:rPr>
              <a:pPr eaLnBrk="1" hangingPunct="1"/>
              <a:t>6</a:t>
            </a:fld>
            <a:endParaRPr lang="en-US" altLang="en-US" sz="889" b="1">
              <a:latin typeface="Century Gothic" charset="0"/>
            </a:endParaRPr>
          </a:p>
        </p:txBody>
      </p:sp>
    </p:spTree>
    <p:extLst>
      <p:ext uri="{BB962C8B-B14F-4D97-AF65-F5344CB8AC3E}">
        <p14:creationId xmlns:p14="http://schemas.microsoft.com/office/powerpoint/2010/main" val="3957788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59"/>
          <p:cNvSpPr>
            <a:spLocks noGrp="1" noChangeArrowheads="1"/>
          </p:cNvSpPr>
          <p:nvPr>
            <p:ph type="title" idx="4294967295"/>
          </p:nvPr>
        </p:nvSpPr>
        <p:spPr>
          <a:xfrm>
            <a:off x="0" y="651933"/>
            <a:ext cx="9144000" cy="1016000"/>
          </a:xfrm>
        </p:spPr>
        <p:txBody>
          <a:bodyPr>
            <a:normAutofit fontScale="90000"/>
          </a:bodyPr>
          <a:lstStyle/>
          <a:p>
            <a:r>
              <a:rPr lang="en-US" altLang="zh-CN" sz="2844">
                <a:solidFill>
                  <a:srgbClr val="FFFF00"/>
                </a:solidFill>
              </a:rPr>
              <a:t>Impact of Intensive Therapy in Type 2 Diabetes Summary of Major Clinical Trials</a:t>
            </a:r>
            <a:r>
              <a:rPr lang="en-US" altLang="zh-CN" sz="2844"/>
              <a:t>: </a:t>
            </a:r>
            <a:r>
              <a:rPr lang="en-US" altLang="zh-CN" sz="2133">
                <a:solidFill>
                  <a:srgbClr val="FFFF00"/>
                </a:solidFill>
              </a:rPr>
              <a:t/>
            </a:r>
            <a:br>
              <a:rPr lang="en-US" altLang="zh-CN" sz="2133">
                <a:solidFill>
                  <a:srgbClr val="FFFF00"/>
                </a:solidFill>
              </a:rPr>
            </a:br>
            <a:r>
              <a:rPr lang="en-US" altLang="zh-CN" sz="2844">
                <a:solidFill>
                  <a:srgbClr val="FFFF00"/>
                </a:solidFill>
              </a:rPr>
              <a:t>BUT  </a:t>
            </a:r>
            <a:r>
              <a:rPr lang="en-US" altLang="zh-CN" sz="2133">
                <a:solidFill>
                  <a:srgbClr val="FFFF00"/>
                </a:solidFill>
              </a:rPr>
              <a:t>Subset Evaluations Show Reduced CV Outcomes </a:t>
            </a:r>
            <a:r>
              <a:rPr lang="en-US" altLang="zh-CN" sz="2133">
                <a:solidFill>
                  <a:srgbClr val="FFFFFF"/>
                </a:solidFill>
              </a:rPr>
              <a:t>if shorter duration of DM, without significant pre-existing complications</a:t>
            </a:r>
            <a:endParaRPr lang="en-US" altLang="zh-CN" sz="2133"/>
          </a:p>
        </p:txBody>
      </p:sp>
      <p:graphicFrame>
        <p:nvGraphicFramePr>
          <p:cNvPr id="255117" name="Group 141"/>
          <p:cNvGraphicFramePr>
            <a:graphicFrameLocks noGrp="1"/>
          </p:cNvGraphicFramePr>
          <p:nvPr>
            <p:ph idx="4294967295"/>
          </p:nvPr>
        </p:nvGraphicFramePr>
        <p:xfrm>
          <a:off x="237067" y="2413000"/>
          <a:ext cx="8571089" cy="3244989"/>
        </p:xfrm>
        <a:graphic>
          <a:graphicData uri="http://schemas.openxmlformats.org/drawingml/2006/table">
            <a:tbl>
              <a:tblPr/>
              <a:tblGrid>
                <a:gridCol w="2322689"/>
                <a:gridCol w="1041400"/>
                <a:gridCol w="1041400"/>
                <a:gridCol w="1041400"/>
                <a:gridCol w="1041400"/>
                <a:gridCol w="1041400"/>
                <a:gridCol w="1041400"/>
              </a:tblGrid>
              <a:tr h="462844">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1600" b="1" i="0" u="none" strike="noStrike" cap="none" normalizeH="0" baseline="0">
                          <a:ln>
                            <a:noFill/>
                          </a:ln>
                          <a:solidFill>
                            <a:srgbClr val="000000"/>
                          </a:solidFill>
                          <a:effectLst/>
                          <a:latin typeface="Helvetica" charset="0"/>
                          <a:ea typeface="ＭＳ Ｐゴシック" charset="-128"/>
                          <a:cs typeface="ＭＳ Ｐゴシック" charset="-128"/>
                        </a:rPr>
                        <a:t>Study</a:t>
                      </a:r>
                    </a:p>
                  </a:txBody>
                  <a:tcPr marT="40640" marB="40640"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FF9900"/>
                    </a:solidFill>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1600" b="1" i="0" u="none" strike="noStrike" cap="none" normalizeH="0" baseline="0">
                          <a:ln>
                            <a:noFill/>
                          </a:ln>
                          <a:solidFill>
                            <a:srgbClr val="000000"/>
                          </a:solidFill>
                          <a:effectLst/>
                          <a:latin typeface="Helvetica" charset="0"/>
                          <a:ea typeface="ＭＳ Ｐゴシック" charset="-128"/>
                          <a:cs typeface="ＭＳ Ｐゴシック" charset="-128"/>
                        </a:rPr>
                        <a:t>Microvascular</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FF9900"/>
                    </a:solidFill>
                  </a:tcPr>
                </a:tc>
                <a:tc hMerge="1">
                  <a:txBody>
                    <a:bodyPr/>
                    <a:lstStyle/>
                    <a:p>
                      <a:endParaRPr lang="en-US"/>
                    </a:p>
                  </a:txBody>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1600" b="1" i="0" u="none" strike="noStrike" cap="none" normalizeH="0" baseline="0">
                          <a:ln>
                            <a:noFill/>
                          </a:ln>
                          <a:solidFill>
                            <a:srgbClr val="000000"/>
                          </a:solidFill>
                          <a:effectLst/>
                          <a:latin typeface="Helvetica" charset="0"/>
                          <a:ea typeface="ＭＳ Ｐゴシック" charset="-128"/>
                          <a:cs typeface="ＭＳ Ｐゴシック" charset="-128"/>
                        </a:rPr>
                        <a:t>Macrovascular</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FF9900"/>
                    </a:solidFill>
                  </a:tcPr>
                </a:tc>
                <a:tc hMerge="1">
                  <a:txBody>
                    <a:bodyPr/>
                    <a:lstStyle/>
                    <a:p>
                      <a:endParaRPr lang="en-US"/>
                    </a:p>
                  </a:txBody>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1600" b="1" i="0" u="none" strike="noStrike" cap="none" normalizeH="0" baseline="0">
                          <a:ln>
                            <a:noFill/>
                          </a:ln>
                          <a:solidFill>
                            <a:srgbClr val="000000"/>
                          </a:solidFill>
                          <a:effectLst/>
                          <a:latin typeface="Helvetica" charset="0"/>
                          <a:ea typeface="ＭＳ Ｐゴシック" charset="-128"/>
                          <a:cs typeface="ＭＳ Ｐゴシック" charset="-128"/>
                        </a:rPr>
                        <a:t>Mortality</a:t>
                      </a:r>
                    </a:p>
                  </a:txBody>
                  <a:tcPr marT="40640" marB="4064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FF9900"/>
                    </a:solidFill>
                  </a:tcPr>
                </a:tc>
                <a:tc hMerge="1">
                  <a:txBody>
                    <a:bodyPr/>
                    <a:lstStyle/>
                    <a:p>
                      <a:endParaRPr lang="en-US"/>
                    </a:p>
                  </a:txBody>
                  <a:tcPr/>
                </a:tc>
              </a:tr>
              <a:tr h="462844">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1500" b="1" i="0" u="none" strike="noStrike" cap="none" normalizeH="0" baseline="0">
                          <a:ln>
                            <a:noFill/>
                          </a:ln>
                          <a:solidFill>
                            <a:srgbClr val="FFFFFF"/>
                          </a:solidFill>
                          <a:effectLst/>
                          <a:latin typeface="Helvetica" charset="0"/>
                          <a:ea typeface="ＭＳ Ｐゴシック" charset="-128"/>
                          <a:cs typeface="ＭＳ Ｐゴシック" charset="-128"/>
                        </a:rPr>
                        <a:t>UGDP</a:t>
                      </a:r>
                    </a:p>
                  </a:txBody>
                  <a:tcPr marT="40640" marB="40640"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r>
              <a:tr h="462844">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1500" b="1" i="0" u="none" strike="noStrike" cap="none" normalizeH="0" baseline="0">
                          <a:ln>
                            <a:noFill/>
                          </a:ln>
                          <a:solidFill>
                            <a:srgbClr val="FFFFFF"/>
                          </a:solidFill>
                          <a:effectLst/>
                          <a:latin typeface="Helvetica" charset="0"/>
                          <a:ea typeface="ＭＳ Ｐゴシック" charset="-128"/>
                          <a:cs typeface="ＭＳ Ｐゴシック" charset="-128"/>
                        </a:rPr>
                        <a:t>UKPDS</a:t>
                      </a:r>
                    </a:p>
                  </a:txBody>
                  <a:tcPr marT="40640" marB="40640"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000090"/>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FFFF"/>
                    </a:solid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000090"/>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FFFF"/>
                    </a:solid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000090"/>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FFFF"/>
                    </a:solidFill>
                  </a:tcPr>
                </a:tc>
              </a:tr>
              <a:tr h="461434">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1500" b="1" i="0" u="none" strike="noStrike" cap="none" normalizeH="0" baseline="0">
                          <a:ln>
                            <a:noFill/>
                          </a:ln>
                          <a:solidFill>
                            <a:srgbClr val="FFFFFF"/>
                          </a:solidFill>
                          <a:effectLst/>
                          <a:latin typeface="Helvetica" charset="0"/>
                          <a:ea typeface="ＭＳ Ｐゴシック" charset="-128"/>
                          <a:cs typeface="ＭＳ Ｐゴシック" charset="-128"/>
                        </a:rPr>
                        <a:t>DCCT/EDIC*</a:t>
                      </a:r>
                    </a:p>
                  </a:txBody>
                  <a:tcPr marT="40640" marB="40640"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000090"/>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FFFF"/>
                    </a:solid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000090"/>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FFFF"/>
                    </a:solid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 </a:t>
                      </a:r>
                      <a:r>
                        <a:rPr kumimoji="0" lang="en-US" altLang="zh-CN" sz="2500" b="0" i="0" u="none" strike="noStrike" cap="none" normalizeH="0" baseline="0">
                          <a:ln>
                            <a:noFill/>
                          </a:ln>
                          <a:solidFill>
                            <a:srgbClr val="000090"/>
                          </a:solidFill>
                          <a:effectLst/>
                          <a:latin typeface="Helvetica" charset="0"/>
                          <a:ea typeface="ＭＳ Ｐゴシック" charset="-128"/>
                          <a:cs typeface="ＭＳ Ｐゴシック" charset="-128"/>
                        </a:rPr>
                        <a:t>    ↔</a:t>
                      </a:r>
                    </a:p>
                  </a:txBody>
                  <a:tcPr marT="40640" marB="4064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FFFF"/>
                    </a:solidFill>
                  </a:tcPr>
                </a:tc>
              </a:tr>
              <a:tr h="468489">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1500" b="1" i="0" u="none" strike="noStrike" cap="none" normalizeH="0" baseline="0">
                          <a:ln>
                            <a:noFill/>
                          </a:ln>
                          <a:solidFill>
                            <a:srgbClr val="FFFFFF"/>
                          </a:solidFill>
                          <a:effectLst/>
                          <a:latin typeface="Helvetica" charset="0"/>
                          <a:ea typeface="ＭＳ Ｐゴシック" charset="-128"/>
                          <a:cs typeface="ＭＳ Ｐゴシック" charset="-128"/>
                        </a:rPr>
                        <a:t>ACCORD</a:t>
                      </a:r>
                    </a:p>
                  </a:txBody>
                  <a:tcPr marT="40640" marB="40640"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100" b="0" i="0" u="none" strike="noStrike" cap="none" normalizeH="0" baseline="0">
                          <a:ln>
                            <a:noFill/>
                          </a:ln>
                          <a:solidFill>
                            <a:srgbClr val="FFFF00"/>
                          </a:solidFill>
                          <a:effectLst/>
                          <a:latin typeface="Helvetica" charset="0"/>
                          <a:ea typeface="ＭＳ Ｐゴシック" charset="-128"/>
                          <a:cs typeface="ＭＳ Ｐゴシック" charset="-128"/>
                        </a:rPr>
                        <a:t>↑</a:t>
                      </a:r>
                      <a:r>
                        <a:rPr kumimoji="0" lang="en-US" altLang="zh-CN" sz="1400" b="0" i="0" u="none" strike="noStrike" cap="none" normalizeH="0" baseline="0">
                          <a:ln>
                            <a:noFill/>
                          </a:ln>
                          <a:solidFill>
                            <a:srgbClr val="FFFFFF"/>
                          </a:solidFill>
                          <a:effectLst/>
                          <a:latin typeface="Helvetica" charset="0"/>
                          <a:ea typeface="ＭＳ Ｐゴシック" charset="-128"/>
                          <a:cs typeface="ＭＳ Ｐゴシック" charset="-128"/>
                        </a:rPr>
                        <a:t>(unadj.), </a:t>
                      </a:r>
                      <a:r>
                        <a:rPr kumimoji="0" lang="en-US" altLang="zh-CN" sz="2100" b="0" i="0" u="none" strike="noStrike" cap="none" normalizeH="0" baseline="0">
                          <a:ln>
                            <a:noFill/>
                          </a:ln>
                          <a:solidFill>
                            <a:srgbClr val="FFFFFF"/>
                          </a:solidFill>
                          <a:effectLst/>
                          <a:latin typeface="Helvetica" charset="0"/>
                          <a:ea typeface="ＭＳ Ｐゴシック" charset="-128"/>
                          <a:cs typeface="ＭＳ Ｐゴシック" charset="-128"/>
                        </a:rPr>
                        <a:t>↔ </a:t>
                      </a:r>
                      <a:r>
                        <a:rPr kumimoji="0" lang="en-US" altLang="zh-CN" sz="1400" b="0" i="0" u="none" strike="noStrike" cap="none" normalizeH="0" baseline="0">
                          <a:ln>
                            <a:noFill/>
                          </a:ln>
                          <a:solidFill>
                            <a:srgbClr val="FFFFFF"/>
                          </a:solidFill>
                          <a:effectLst/>
                          <a:latin typeface="Helvetica" charset="0"/>
                          <a:ea typeface="ＭＳ Ｐゴシック" charset="-128"/>
                          <a:cs typeface="ＭＳ Ｐゴシック" charset="-128"/>
                        </a:rPr>
                        <a:t>(adj.)</a:t>
                      </a:r>
                      <a:endParaRPr kumimoji="0" lang="en-US" altLang="zh-CN" sz="2100" b="0" i="0" u="none" strike="noStrike" cap="none" normalizeH="0" baseline="0">
                        <a:ln>
                          <a:noFill/>
                        </a:ln>
                        <a:solidFill>
                          <a:srgbClr val="FFFFFF"/>
                        </a:solidFill>
                        <a:effectLst/>
                        <a:latin typeface="Helvetica" charset="0"/>
                        <a:ea typeface="ＭＳ Ｐゴシック" charset="-128"/>
                        <a:cs typeface="ＭＳ Ｐゴシック" charset="-128"/>
                      </a:endParaRPr>
                    </a:p>
                  </a:txBody>
                  <a:tcPr marT="40640" marB="4064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r>
              <a:tr h="462844">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1500" b="1" i="0" u="none" strike="noStrike" cap="none" normalizeH="0" baseline="0">
                          <a:ln>
                            <a:noFill/>
                          </a:ln>
                          <a:solidFill>
                            <a:srgbClr val="FFFFFF"/>
                          </a:solidFill>
                          <a:effectLst/>
                          <a:latin typeface="Helvetica" charset="0"/>
                          <a:ea typeface="ＭＳ Ｐゴシック" charset="-128"/>
                          <a:cs typeface="ＭＳ Ｐゴシック" charset="-128"/>
                        </a:rPr>
                        <a:t>ADVANCE</a:t>
                      </a:r>
                    </a:p>
                  </a:txBody>
                  <a:tcPr marT="40640" marB="40640"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r>
              <a:tr h="462844">
                <a:tc>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1500" b="1" i="0" u="none" strike="noStrike" cap="none" normalizeH="0" baseline="0">
                          <a:ln>
                            <a:noFill/>
                          </a:ln>
                          <a:solidFill>
                            <a:srgbClr val="FFFFFF"/>
                          </a:solidFill>
                          <a:effectLst/>
                          <a:latin typeface="Helvetica" charset="0"/>
                          <a:ea typeface="ＭＳ Ｐゴシック" charset="-128"/>
                          <a:cs typeface="ＭＳ Ｐゴシック" charset="-128"/>
                        </a:rPr>
                        <a:t>VADT</a:t>
                      </a:r>
                    </a:p>
                  </a:txBody>
                  <a:tcPr marT="40640" marB="40640"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c gridSpan="2">
                  <a:txBody>
                    <a:bodyPr/>
                    <a:lstStyle>
                      <a:lvl1pPr eaLnBrk="0" hangingPunct="0">
                        <a:spcBef>
                          <a:spcPct val="20000"/>
                        </a:spcBef>
                        <a:defRPr sz="2800">
                          <a:solidFill>
                            <a:schemeClr val="tx1"/>
                          </a:solidFill>
                          <a:latin typeface="Arial" charset="0"/>
                          <a:ea typeface="ＭＳ Ｐゴシック" charset="-128"/>
                          <a:cs typeface="ＭＳ Ｐゴシック" charset="-128"/>
                        </a:defRPr>
                      </a:lvl1pPr>
                      <a:lvl2pPr marL="742950" indent="-285750" eaLnBrk="0" hangingPunct="0">
                        <a:spcBef>
                          <a:spcPct val="20000"/>
                        </a:spcBef>
                        <a:defRPr sz="2400">
                          <a:solidFill>
                            <a:schemeClr val="tx1"/>
                          </a:solidFill>
                          <a:latin typeface="Arial" charset="0"/>
                          <a:ea typeface="ＭＳ Ｐゴシック" charset="-128"/>
                          <a:cs typeface="ＭＳ Ｐゴシック" charset="-128"/>
                        </a:defRPr>
                      </a:lvl2pPr>
                      <a:lvl3pPr marL="1143000" indent="-228600" eaLnBrk="0" hangingPunct="0">
                        <a:spcBef>
                          <a:spcPct val="20000"/>
                        </a:spcBef>
                        <a:defRPr sz="2000">
                          <a:solidFill>
                            <a:schemeClr val="tx1"/>
                          </a:solidFill>
                          <a:latin typeface="Arial" charset="0"/>
                          <a:ea typeface="ＭＳ Ｐゴシック" charset="-128"/>
                          <a:cs typeface="ＭＳ Ｐゴシック" charset="-128"/>
                        </a:defRPr>
                      </a:lvl3pPr>
                      <a:lvl4pPr marL="1600200" indent="-228600" eaLnBrk="0" hangingPunct="0">
                        <a:spcBef>
                          <a:spcPct val="20000"/>
                        </a:spcBef>
                        <a:defRPr>
                          <a:solidFill>
                            <a:schemeClr val="tx1"/>
                          </a:solidFill>
                          <a:latin typeface="Arial" charset="0"/>
                          <a:ea typeface="ＭＳ Ｐゴシック" charset="-128"/>
                          <a:cs typeface="ＭＳ Ｐゴシック" charset="-128"/>
                        </a:defRPr>
                      </a:lvl4pPr>
                      <a:lvl5pPr marL="2057400" indent="-228600" eaLnBrk="0" hangingPunct="0">
                        <a:spcBef>
                          <a:spcPct val="20000"/>
                        </a:spcBef>
                        <a:defRPr>
                          <a:solidFill>
                            <a:schemeClr val="tx1"/>
                          </a:solidFill>
                          <a:latin typeface="Arial" charset="0"/>
                          <a:ea typeface="ＭＳ Ｐゴシック" charset="-128"/>
                          <a:cs typeface="ＭＳ Ｐゴシック" charset="-128"/>
                        </a:defRPr>
                      </a:lvl5pPr>
                      <a:lvl6pPr marL="25146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6pPr>
                      <a:lvl7pPr marL="29718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7pPr>
                      <a:lvl8pPr marL="34290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8pPr>
                      <a:lvl9pPr marL="3886200" indent="-228600" eaLnBrk="0" fontAlgn="base" hangingPunct="0">
                        <a:spcBef>
                          <a:spcPct val="20000"/>
                        </a:spcBef>
                        <a:spcAft>
                          <a:spcPct val="0"/>
                        </a:spcAft>
                        <a:defRPr>
                          <a:solidFill>
                            <a:schemeClr val="tx1"/>
                          </a:solidFill>
                          <a:latin typeface="Arial" charset="0"/>
                          <a:ea typeface="ＭＳ Ｐゴシック" charset="-128"/>
                          <a:cs typeface="ＭＳ Ｐゴシック" charset="-128"/>
                        </a:defRPr>
                      </a:lvl9pPr>
                    </a:lstStyle>
                    <a:p>
                      <a:pPr marL="0" marR="0" lvl="0" indent="0" algn="ctr" defTabSz="914400" rtl="0" eaLnBrk="1" fontAlgn="base" latinLnBrk="0" hangingPunct="1">
                        <a:lnSpc>
                          <a:spcPct val="100000"/>
                        </a:lnSpc>
                        <a:spcBef>
                          <a:spcPct val="50000"/>
                        </a:spcBef>
                        <a:spcAft>
                          <a:spcPct val="0"/>
                        </a:spcAft>
                        <a:buClr>
                          <a:schemeClr val="tx1"/>
                        </a:buClr>
                        <a:buSzTx/>
                        <a:buFont typeface="Symbol" charset="2"/>
                        <a:buNone/>
                        <a:tabLst/>
                      </a:pPr>
                      <a:r>
                        <a:rPr kumimoji="0" lang="en-US" altLang="zh-CN" sz="2500" b="0" i="0" u="none" strike="noStrike" cap="none" normalizeH="0" baseline="0">
                          <a:ln>
                            <a:noFill/>
                          </a:ln>
                          <a:solidFill>
                            <a:srgbClr val="FFFFFF"/>
                          </a:solidFill>
                          <a:effectLst/>
                          <a:latin typeface="Helvetica" charset="0"/>
                          <a:ea typeface="ＭＳ Ｐゴシック" charset="-128"/>
                          <a:cs typeface="ＭＳ Ｐゴシック" charset="-128"/>
                        </a:rPr>
                        <a:t>↔</a:t>
                      </a:r>
                    </a:p>
                  </a:txBody>
                  <a:tcPr marT="40640" marB="40640"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CC0000"/>
                    </a:solidFill>
                  </a:tcPr>
                </a:tc>
                <a:tc hMerge="1">
                  <a:txBody>
                    <a:bodyPr/>
                    <a:lstStyle/>
                    <a:p>
                      <a:endParaRPr lang="en-US"/>
                    </a:p>
                  </a:txBody>
                  <a:tcPr/>
                </a:tc>
              </a:tr>
            </a:tbl>
          </a:graphicData>
        </a:graphic>
      </p:graphicFrame>
      <p:sp>
        <p:nvSpPr>
          <p:cNvPr id="130101" name="Text Box 45"/>
          <p:cNvSpPr txBox="1">
            <a:spLocks noChangeArrowheads="1"/>
          </p:cNvSpPr>
          <p:nvPr/>
        </p:nvSpPr>
        <p:spPr bwMode="auto">
          <a:xfrm>
            <a:off x="162279" y="5253567"/>
            <a:ext cx="5357988" cy="240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lnSpc>
                <a:spcPct val="90000"/>
              </a:lnSpc>
              <a:spcBef>
                <a:spcPts val="178"/>
              </a:spcBef>
            </a:pPr>
            <a:endParaRPr lang="zh-CN" altLang="en-US" sz="1067">
              <a:solidFill>
                <a:srgbClr val="E9DAC0"/>
              </a:solidFill>
            </a:endParaRPr>
          </a:p>
        </p:txBody>
      </p:sp>
      <p:sp>
        <p:nvSpPr>
          <p:cNvPr id="2391091" name="Text Box 51"/>
          <p:cNvSpPr txBox="1">
            <a:spLocks noChangeArrowheads="1"/>
          </p:cNvSpPr>
          <p:nvPr/>
        </p:nvSpPr>
        <p:spPr bwMode="auto">
          <a:xfrm>
            <a:off x="982134" y="2006600"/>
            <a:ext cx="1485900" cy="31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spcBef>
                <a:spcPct val="50000"/>
              </a:spcBef>
            </a:pPr>
            <a:r>
              <a:rPr lang="en-US" altLang="zh-CN" sz="1422" b="1">
                <a:solidFill>
                  <a:srgbClr val="FFFFFF"/>
                </a:solidFill>
              </a:rPr>
              <a:t>Initial Trial </a:t>
            </a:r>
          </a:p>
        </p:txBody>
      </p:sp>
      <p:sp>
        <p:nvSpPr>
          <p:cNvPr id="130103" name="Rectangle 9"/>
          <p:cNvSpPr>
            <a:spLocks noChangeArrowheads="1"/>
          </p:cNvSpPr>
          <p:nvPr/>
        </p:nvSpPr>
        <p:spPr bwMode="auto">
          <a:xfrm>
            <a:off x="508001" y="2074333"/>
            <a:ext cx="285044" cy="242711"/>
          </a:xfrm>
          <a:prstGeom prst="rect">
            <a:avLst/>
          </a:prstGeom>
          <a:solidFill>
            <a:srgbClr val="CC0000"/>
          </a:solidFill>
          <a:ln w="12700">
            <a:solidFill>
              <a:schemeClr val="tx1"/>
            </a:solidFill>
            <a:round/>
            <a:headEnd type="none" w="sm" len="sm"/>
            <a:tailEnd type="none" w="sm" len="sm"/>
          </a:ln>
        </p:spPr>
        <p:txBody>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endParaRPr lang="zh-CN" altLang="en-US" sz="2133" b="1"/>
          </a:p>
        </p:txBody>
      </p:sp>
      <p:sp>
        <p:nvSpPr>
          <p:cNvPr id="2391089" name="Text Box 49"/>
          <p:cNvSpPr txBox="1">
            <a:spLocks noChangeArrowheads="1"/>
          </p:cNvSpPr>
          <p:nvPr/>
        </p:nvSpPr>
        <p:spPr bwMode="auto">
          <a:xfrm>
            <a:off x="6536267" y="2074334"/>
            <a:ext cx="2269067" cy="31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spcBef>
                <a:spcPct val="50000"/>
              </a:spcBef>
            </a:pPr>
            <a:r>
              <a:rPr lang="en-US" altLang="zh-CN" sz="1422" b="1">
                <a:solidFill>
                  <a:schemeClr val="bg1"/>
                </a:solidFill>
              </a:rPr>
              <a:t>Long Term Follow-up </a:t>
            </a:r>
          </a:p>
        </p:txBody>
      </p:sp>
      <p:sp>
        <p:nvSpPr>
          <p:cNvPr id="130105" name="Rectangle 9"/>
          <p:cNvSpPr>
            <a:spLocks noChangeArrowheads="1"/>
          </p:cNvSpPr>
          <p:nvPr/>
        </p:nvSpPr>
        <p:spPr bwMode="auto">
          <a:xfrm>
            <a:off x="6265334" y="2074333"/>
            <a:ext cx="285044" cy="242711"/>
          </a:xfrm>
          <a:prstGeom prst="rect">
            <a:avLst/>
          </a:prstGeom>
          <a:solidFill>
            <a:srgbClr val="00FFFF"/>
          </a:solidFill>
          <a:ln w="12700">
            <a:solidFill>
              <a:schemeClr val="tx1"/>
            </a:solidFill>
            <a:round/>
            <a:headEnd type="none" w="sm" len="sm"/>
            <a:tailEnd type="none" w="sm" len="sm"/>
          </a:ln>
        </p:spPr>
        <p:txBody>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endParaRPr lang="zh-CN" altLang="en-US" sz="2133"/>
          </a:p>
        </p:txBody>
      </p:sp>
      <p:sp>
        <p:nvSpPr>
          <p:cNvPr id="130106" name="Text Box 62"/>
          <p:cNvSpPr txBox="1">
            <a:spLocks noChangeArrowheads="1"/>
          </p:cNvSpPr>
          <p:nvPr/>
        </p:nvSpPr>
        <p:spPr bwMode="auto">
          <a:xfrm>
            <a:off x="4632679" y="5992989"/>
            <a:ext cx="18473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128"/>
                <a:cs typeface="ＭＳ Ｐゴシック" charset="-128"/>
              </a:defRPr>
            </a:lvl1pPr>
            <a:lvl2pPr marL="742950" indent="-285750" eaLnBrk="0" hangingPunct="0">
              <a:defRPr sz="2400">
                <a:solidFill>
                  <a:schemeClr val="tx1"/>
                </a:solidFill>
                <a:latin typeface="Times New Roman" charset="0"/>
                <a:ea typeface="ＭＳ Ｐゴシック" charset="-128"/>
                <a:cs typeface="ＭＳ Ｐゴシック" charset="-128"/>
              </a:defRPr>
            </a:lvl2pPr>
            <a:lvl3pPr marL="1143000" indent="-228600" eaLnBrk="0" hangingPunct="0">
              <a:defRPr sz="2400">
                <a:solidFill>
                  <a:schemeClr val="tx1"/>
                </a:solidFill>
                <a:latin typeface="Times New Roman" charset="0"/>
                <a:ea typeface="ＭＳ Ｐゴシック" charset="-128"/>
                <a:cs typeface="ＭＳ Ｐゴシック" charset="-128"/>
              </a:defRPr>
            </a:lvl3pPr>
            <a:lvl4pPr marL="1600200" indent="-228600" eaLnBrk="0" hangingPunct="0">
              <a:defRPr sz="2400">
                <a:solidFill>
                  <a:schemeClr val="tx1"/>
                </a:solidFill>
                <a:latin typeface="Times New Roman" charset="0"/>
                <a:ea typeface="ＭＳ Ｐゴシック" charset="-128"/>
                <a:cs typeface="ＭＳ Ｐゴシック" charset="-128"/>
              </a:defRPr>
            </a:lvl4pPr>
            <a:lvl5pPr marL="2057400" indent="-228600" eaLnBrk="0" hangingPunct="0">
              <a:defRPr sz="2400">
                <a:solidFill>
                  <a:schemeClr val="tx1"/>
                </a:solidFill>
                <a:latin typeface="Times New Roman" charset="0"/>
                <a:ea typeface="ＭＳ Ｐゴシック" charset="-128"/>
                <a:cs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cs typeface="ＭＳ Ｐゴシック" charset="-128"/>
              </a:defRPr>
            </a:lvl9pPr>
          </a:lstStyle>
          <a:p>
            <a:pPr eaLnBrk="1" hangingPunct="1"/>
            <a:endParaRPr lang="zh-CN" altLang="en-US" sz="1600"/>
          </a:p>
        </p:txBody>
      </p:sp>
      <p:sp>
        <p:nvSpPr>
          <p:cNvPr id="11" name="TextBox 10"/>
          <p:cNvSpPr txBox="1"/>
          <p:nvPr/>
        </p:nvSpPr>
        <p:spPr>
          <a:xfrm>
            <a:off x="2269067" y="5737578"/>
            <a:ext cx="6874933" cy="803618"/>
          </a:xfrm>
          <a:prstGeom prst="rect">
            <a:avLst/>
          </a:prstGeom>
          <a:noFill/>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altLang="zh-CN" sz="2489" b="1">
                <a:solidFill>
                  <a:srgbClr val="FFFF00"/>
                </a:solidFill>
                <a:effectLst>
                  <a:outerShdw blurRad="38100" dist="38100" dir="2700000" algn="tl">
                    <a:srgbClr val="000000"/>
                  </a:outerShdw>
                </a:effectLst>
                <a:cs typeface="Arial" charset="0"/>
              </a:rPr>
              <a:t>↑- likely  due to hypoglycemia and weight gain</a:t>
            </a:r>
          </a:p>
          <a:p>
            <a:pPr eaLnBrk="1" hangingPunct="1">
              <a:defRPr/>
            </a:pPr>
            <a:endParaRPr lang="en-US" altLang="zh-CN" sz="2133">
              <a:cs typeface="Arial" charset="0"/>
            </a:endParaRPr>
          </a:p>
        </p:txBody>
      </p:sp>
    </p:spTree>
    <p:extLst>
      <p:ext uri="{BB962C8B-B14F-4D97-AF65-F5344CB8AC3E}">
        <p14:creationId xmlns:p14="http://schemas.microsoft.com/office/powerpoint/2010/main" val="109758810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9109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910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1091" grpId="0"/>
      <p:bldP spid="239108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69" name="Picture 2" descr="Screenshot 2014-10-25 16.12.17.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9645" y="561622"/>
            <a:ext cx="4722989" cy="3138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5170" name="Picture 3" descr="Screenshot 2014-10-25 16.11.4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26933" y="2944989"/>
            <a:ext cx="5305778" cy="34755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534170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p:txBody>
          <a:bodyPr/>
          <a:lstStyle/>
          <a:p>
            <a:endParaRPr lang="zh-CN" altLang="en-US"/>
          </a:p>
        </p:txBody>
      </p:sp>
      <p:pic>
        <p:nvPicPr>
          <p:cNvPr id="136194" name="Picture 2" descr="Screen shot 2010-07-16 at 11.46.09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882923"/>
            <a:ext cx="2133600" cy="594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6195" name="Picture 3" descr="Screen shot 2010-07-16 at 11.49.12 A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1612" y="381001"/>
            <a:ext cx="8507588" cy="55357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558800" y="5916790"/>
            <a:ext cx="5908092" cy="830997"/>
          </a:xfrm>
          <a:prstGeom prst="rect">
            <a:avLst/>
          </a:prstGeom>
          <a:noFill/>
        </p:spPr>
        <p:txBody>
          <a:bodyPr wrap="none" rtlCol="0">
            <a:spAutoFit/>
          </a:bodyPr>
          <a:lstStyle/>
          <a:p>
            <a:r>
              <a:rPr lang="en-US" sz="2400" dirty="0" smtClean="0">
                <a:solidFill>
                  <a:schemeClr val="bg1"/>
                </a:solidFill>
              </a:rPr>
              <a:t>Remember- no measure of glucose at demise;</a:t>
            </a:r>
          </a:p>
          <a:p>
            <a:r>
              <a:rPr lang="en-US" sz="2400" dirty="0" smtClean="0">
                <a:solidFill>
                  <a:schemeClr val="bg1"/>
                </a:solidFill>
              </a:rPr>
              <a:t>No assessment of hypoglycemia unawareness</a:t>
            </a:r>
            <a:endParaRPr lang="en-US" sz="2400" dirty="0">
              <a:solidFill>
                <a:schemeClr val="bg1"/>
              </a:solidFill>
            </a:endParaRPr>
          </a:p>
        </p:txBody>
      </p:sp>
    </p:spTree>
    <p:extLst>
      <p:ext uri="{BB962C8B-B14F-4D97-AF65-F5344CB8AC3E}">
        <p14:creationId xmlns:p14="http://schemas.microsoft.com/office/powerpoint/2010/main" val="132154512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7"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1"/>
            <a:ext cx="9144000" cy="60945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4670">
                <a:solidFill>
                  <a:srgbClr val="000000"/>
                </a:solidFill>
                <a:miter lim="800000"/>
                <a:headEnd/>
                <a:tailEnd/>
              </a14:hiddenLine>
            </a:ext>
          </a:extLst>
        </p:spPr>
      </p:pic>
    </p:spTree>
    <p:extLst>
      <p:ext uri="{BB962C8B-B14F-4D97-AF65-F5344CB8AC3E}">
        <p14:creationId xmlns:p14="http://schemas.microsoft.com/office/powerpoint/2010/main" val="1932988180"/>
      </p:ext>
    </p:extLst>
  </p:cSld>
  <p:clrMapOvr>
    <a:masterClrMapping/>
  </p:clrMapOvr>
  <p:transition spd="med">
    <p:cover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5"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1"/>
            <a:ext cx="9144000" cy="60945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4670">
                <a:solidFill>
                  <a:srgbClr val="000000"/>
                </a:solidFill>
                <a:miter lim="800000"/>
                <a:headEnd/>
                <a:tailEnd/>
              </a14:hiddenLine>
            </a:ext>
          </a:extLst>
        </p:spPr>
      </p:pic>
    </p:spTree>
    <p:extLst>
      <p:ext uri="{BB962C8B-B14F-4D97-AF65-F5344CB8AC3E}">
        <p14:creationId xmlns:p14="http://schemas.microsoft.com/office/powerpoint/2010/main" val="1512009937"/>
      </p:ext>
    </p:extLst>
  </p:cSld>
  <p:clrMapOvr>
    <a:masterClrMapping/>
  </p:clrMapOvr>
  <p:transition spd="med">
    <p:cover dir="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0" y="6643688"/>
            <a:ext cx="9144000" cy="214312"/>
          </a:xfrm>
          <a:prstGeom prst="rect">
            <a:avLst/>
          </a:prstGeom>
          <a:solidFill>
            <a:srgbClr val="600000"/>
          </a:solidFill>
          <a:ln w="9525">
            <a:noFill/>
            <a:miter lim="800000"/>
            <a:headEnd/>
            <a:tailEnd/>
          </a:ln>
          <a:effectLst/>
        </p:spPr>
        <p:txBody>
          <a:bodyPr>
            <a:spAutoFit/>
          </a:bodyPr>
          <a:lstStyle/>
          <a:p>
            <a:pPr eaLnBrk="1" hangingPunct="1">
              <a:spcBef>
                <a:spcPct val="50000"/>
              </a:spcBef>
            </a:pPr>
            <a:endParaRPr lang="en-US" sz="800" dirty="0">
              <a:latin typeface="Arial" pitchFamily="34" charset="0"/>
              <a:ea typeface="MS PGothic" pitchFamily="34" charset="-128"/>
            </a:endParaRPr>
          </a:p>
        </p:txBody>
      </p:sp>
      <p:sp>
        <p:nvSpPr>
          <p:cNvPr id="10" name="Text Box 6"/>
          <p:cNvSpPr txBox="1">
            <a:spLocks noChangeArrowheads="1"/>
          </p:cNvSpPr>
          <p:nvPr/>
        </p:nvSpPr>
        <p:spPr bwMode="auto">
          <a:xfrm>
            <a:off x="0" y="0"/>
            <a:ext cx="9144000" cy="214312"/>
          </a:xfrm>
          <a:prstGeom prst="rect">
            <a:avLst/>
          </a:prstGeom>
          <a:solidFill>
            <a:srgbClr val="600000"/>
          </a:solidFill>
          <a:ln w="9525">
            <a:noFill/>
            <a:miter lim="800000"/>
            <a:headEnd/>
            <a:tailEnd/>
          </a:ln>
          <a:effectLst/>
        </p:spPr>
        <p:txBody>
          <a:bodyPr>
            <a:spAutoFit/>
          </a:bodyPr>
          <a:lstStyle/>
          <a:p>
            <a:pPr eaLnBrk="1" hangingPunct="1">
              <a:spcBef>
                <a:spcPct val="50000"/>
              </a:spcBef>
            </a:pPr>
            <a:endParaRPr lang="en-US" sz="800" dirty="0">
              <a:latin typeface="Arial" pitchFamily="34" charset="0"/>
              <a:ea typeface="MS PGothic" pitchFamily="34" charset="-128"/>
            </a:endParaRPr>
          </a:p>
        </p:txBody>
      </p:sp>
      <p:sp>
        <p:nvSpPr>
          <p:cNvPr id="9" name="Content Placeholder 2"/>
          <p:cNvSpPr>
            <a:spLocks noGrp="1"/>
          </p:cNvSpPr>
          <p:nvPr>
            <p:ph idx="1"/>
          </p:nvPr>
        </p:nvSpPr>
        <p:spPr>
          <a:xfrm>
            <a:off x="457200" y="1600200"/>
            <a:ext cx="8229600" cy="5005388"/>
          </a:xfrm>
        </p:spPr>
        <p:txBody>
          <a:bodyPr>
            <a:noAutofit/>
          </a:bodyPr>
          <a:lstStyle/>
          <a:p>
            <a:r>
              <a:rPr lang="en-US" sz="2200" b="1" dirty="0"/>
              <a:t>Prolonged QT- intervals- </a:t>
            </a:r>
            <a:r>
              <a:rPr lang="en-US" sz="2200" b="1" dirty="0" smtClean="0"/>
              <a:t>(</a:t>
            </a:r>
            <a:r>
              <a:rPr lang="en-US" sz="1600" b="1" dirty="0" err="1" smtClean="0"/>
              <a:t>Diabetologia</a:t>
            </a:r>
            <a:r>
              <a:rPr lang="en-US" sz="1600" b="1" dirty="0" smtClean="0"/>
              <a:t> 52:42,2009</a:t>
            </a:r>
            <a:r>
              <a:rPr lang="en-US" sz="2200" b="1" dirty="0" smtClean="0"/>
              <a:t>)</a:t>
            </a:r>
            <a:endParaRPr lang="en-US" sz="2200" b="1" dirty="0"/>
          </a:p>
          <a:p>
            <a:pPr lvl="1"/>
            <a:r>
              <a:rPr lang="en-US" sz="1800" b="1" dirty="0"/>
              <a:t>Can be of pronged duration </a:t>
            </a:r>
            <a:r>
              <a:rPr lang="en-US" sz="1800" b="1" dirty="0" smtClean="0"/>
              <a:t>(</a:t>
            </a:r>
            <a:r>
              <a:rPr lang="en-US" sz="1600" b="1" dirty="0" smtClean="0"/>
              <a:t>IJCP </a:t>
            </a:r>
            <a:r>
              <a:rPr lang="en-US" sz="1600" b="1" dirty="0"/>
              <a:t>Sup 129, </a:t>
            </a:r>
            <a:r>
              <a:rPr lang="en-US" sz="1600" b="1" dirty="0" smtClean="0"/>
              <a:t>7/02</a:t>
            </a:r>
            <a:r>
              <a:rPr lang="en-US" sz="1800" b="1" dirty="0" smtClean="0"/>
              <a:t>)</a:t>
            </a:r>
            <a:endParaRPr lang="en-US" sz="1800" b="1" dirty="0"/>
          </a:p>
          <a:p>
            <a:pPr lvl="1"/>
            <a:r>
              <a:rPr lang="en-US" sz="1800" b="1" dirty="0"/>
              <a:t>Greater  with higher catecholamine levels </a:t>
            </a:r>
            <a:r>
              <a:rPr lang="en-US" sz="1800" b="1" dirty="0" smtClean="0"/>
              <a:t>(</a:t>
            </a:r>
            <a:r>
              <a:rPr lang="en-US" sz="1800" b="1" dirty="0" err="1" smtClean="0"/>
              <a:t>Europace</a:t>
            </a:r>
            <a:r>
              <a:rPr lang="en-US" sz="1800" b="1" dirty="0" smtClean="0"/>
              <a:t> 10:860)</a:t>
            </a:r>
            <a:endParaRPr lang="en-US" sz="1800" b="1" dirty="0"/>
          </a:p>
          <a:p>
            <a:r>
              <a:rPr lang="en-US" sz="2200" b="1" dirty="0"/>
              <a:t>Associated with Angina </a:t>
            </a:r>
            <a:r>
              <a:rPr lang="en-US" sz="2200" b="1" dirty="0" smtClean="0"/>
              <a:t>(</a:t>
            </a:r>
            <a:r>
              <a:rPr lang="en-US" sz="1400" b="1" dirty="0" smtClean="0"/>
              <a:t>Diabetes </a:t>
            </a:r>
            <a:r>
              <a:rPr lang="en-US" sz="1400" b="1" dirty="0"/>
              <a:t>Care 26, 1485, </a:t>
            </a:r>
            <a:r>
              <a:rPr lang="en-US" sz="1400" b="1" dirty="0" smtClean="0"/>
              <a:t>2003</a:t>
            </a:r>
            <a:r>
              <a:rPr lang="en-US" sz="2200" b="1" dirty="0" smtClean="0"/>
              <a:t>)</a:t>
            </a:r>
          </a:p>
          <a:p>
            <a:r>
              <a:rPr lang="en-US" sz="2200" b="1" dirty="0" smtClean="0"/>
              <a:t> </a:t>
            </a:r>
            <a:r>
              <a:rPr lang="en-US" sz="2200" b="1" dirty="0"/>
              <a:t>Ischemic EKG changes </a:t>
            </a:r>
            <a:r>
              <a:rPr lang="en-US" sz="2200" b="1" dirty="0" smtClean="0"/>
              <a:t>(</a:t>
            </a:r>
            <a:r>
              <a:rPr lang="en-US" sz="1400" b="1" dirty="0" err="1" smtClean="0"/>
              <a:t>Porcellati</a:t>
            </a:r>
            <a:r>
              <a:rPr lang="en-US" sz="1400" b="1" dirty="0"/>
              <a:t>, </a:t>
            </a:r>
            <a:r>
              <a:rPr lang="en-US" sz="1400" b="1" dirty="0" smtClean="0"/>
              <a:t>ADA2010</a:t>
            </a:r>
            <a:r>
              <a:rPr lang="en-US" sz="2200" b="1" dirty="0" smtClean="0"/>
              <a:t>)</a:t>
            </a:r>
            <a:endParaRPr lang="en-US" sz="2200" b="1" dirty="0"/>
          </a:p>
          <a:p>
            <a:r>
              <a:rPr lang="en-US" sz="2200" b="1" dirty="0"/>
              <a:t>Associated with Arrhythmias</a:t>
            </a:r>
          </a:p>
          <a:p>
            <a:r>
              <a:rPr lang="en-US" sz="2200" b="1" dirty="0"/>
              <a:t>Associated with Sudden Death </a:t>
            </a:r>
            <a:r>
              <a:rPr lang="en-US" sz="2200" b="1" dirty="0" smtClean="0"/>
              <a:t>(</a:t>
            </a:r>
            <a:r>
              <a:rPr lang="en-US" sz="1400" b="1" dirty="0" smtClean="0"/>
              <a:t>Endocrine </a:t>
            </a:r>
            <a:r>
              <a:rPr lang="en-US" sz="1400" b="1" dirty="0"/>
              <a:t>Practice 16,¾ </a:t>
            </a:r>
            <a:r>
              <a:rPr lang="en-US" sz="1400" b="1" dirty="0" smtClean="0"/>
              <a:t>2010</a:t>
            </a:r>
            <a:r>
              <a:rPr lang="en-US" sz="2200" b="1" dirty="0" smtClean="0"/>
              <a:t>)</a:t>
            </a:r>
            <a:endParaRPr lang="en-US" sz="2200" b="1" dirty="0"/>
          </a:p>
          <a:p>
            <a:r>
              <a:rPr lang="en-US" sz="2200" b="1" u="sng" dirty="0"/>
              <a:t>Increased </a:t>
            </a:r>
            <a:r>
              <a:rPr lang="en-US" sz="2200" b="1" u="sng" dirty="0" smtClean="0"/>
              <a:t>Variability</a:t>
            </a:r>
            <a:r>
              <a:rPr lang="en-US" sz="2200" b="1" dirty="0" smtClean="0"/>
              <a:t>-  </a:t>
            </a:r>
            <a:r>
              <a:rPr lang="en-US" sz="2200" b="1" dirty="0"/>
              <a:t>increases inflammation, ICU  mortality </a:t>
            </a:r>
            <a:r>
              <a:rPr lang="en-US" sz="2200" b="1" dirty="0" smtClean="0"/>
              <a:t>(</a:t>
            </a:r>
            <a:r>
              <a:rPr lang="en-US" sz="1400" b="1" dirty="0" smtClean="0"/>
              <a:t>Hirsch </a:t>
            </a:r>
            <a:r>
              <a:rPr lang="en-US" sz="1400" b="1" dirty="0"/>
              <a:t>ADA2010</a:t>
            </a:r>
            <a:r>
              <a:rPr lang="en-US" sz="2200" b="1" dirty="0"/>
              <a:t>)</a:t>
            </a:r>
          </a:p>
          <a:p>
            <a:pPr marL="0" indent="0">
              <a:buNone/>
            </a:pPr>
            <a:r>
              <a:rPr lang="en-US" sz="2200" b="1" dirty="0"/>
              <a:t>		</a:t>
            </a:r>
          </a:p>
        </p:txBody>
      </p:sp>
      <p:sp>
        <p:nvSpPr>
          <p:cNvPr id="12" name="Title 1"/>
          <p:cNvSpPr>
            <a:spLocks noGrp="1"/>
          </p:cNvSpPr>
          <p:nvPr>
            <p:ph type="title"/>
          </p:nvPr>
        </p:nvSpPr>
        <p:spPr/>
        <p:txBody>
          <a:bodyPr>
            <a:noAutofit/>
          </a:bodyPr>
          <a:lstStyle/>
          <a:p>
            <a:r>
              <a:rPr lang="en-US" sz="2800" b="1" dirty="0">
                <a:effectLst>
                  <a:outerShdw blurRad="50800" dist="38100" dir="2700000">
                    <a:srgbClr val="000000">
                      <a:alpha val="43000"/>
                    </a:srgbClr>
                  </a:outerShdw>
                </a:effectLst>
              </a:rPr>
              <a:t>Consequences of Hypoglycemia</a:t>
            </a:r>
            <a:endParaRPr lang="en-US" sz="2800" dirty="0"/>
          </a:p>
        </p:txBody>
      </p:sp>
    </p:spTree>
    <p:extLst>
      <p:ext uri="{BB962C8B-B14F-4D97-AF65-F5344CB8AC3E}">
        <p14:creationId xmlns:p14="http://schemas.microsoft.com/office/powerpoint/2010/main" val="1116612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1000"/>
                                        <p:tgtEl>
                                          <p:spTgt spid="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wipe(left)">
                                      <p:cBhvr>
                                        <p:cTn id="10" dur="1000"/>
                                        <p:tgtEl>
                                          <p:spTgt spid="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wipe(left)">
                                      <p:cBhvr>
                                        <p:cTn id="13" dur="1000"/>
                                        <p:tgtEl>
                                          <p:spTgt spid="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wipe(left)">
                                      <p:cBhvr>
                                        <p:cTn id="18" dur="1000"/>
                                        <p:tgtEl>
                                          <p:spTgt spid="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Effect transition="in" filter="wipe(left)">
                                      <p:cBhvr>
                                        <p:cTn id="23" dur="1000"/>
                                        <p:tgtEl>
                                          <p:spTgt spid="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animEffect transition="in" filter="wipe(left)">
                                      <p:cBhvr>
                                        <p:cTn id="28" dur="1000"/>
                                        <p:tgtEl>
                                          <p:spTgt spid="9">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9">
                                            <p:txEl>
                                              <p:pRg st="6" end="6"/>
                                            </p:txEl>
                                          </p:spTgt>
                                        </p:tgtEl>
                                        <p:attrNameLst>
                                          <p:attrName>style.visibility</p:attrName>
                                        </p:attrNameLst>
                                      </p:cBhvr>
                                      <p:to>
                                        <p:strVal val="visible"/>
                                      </p:to>
                                    </p:set>
                                    <p:animEffect transition="in" filter="wipe(left)">
                                      <p:cBhvr>
                                        <p:cTn id="33" dur="1000"/>
                                        <p:tgtEl>
                                          <p:spTgt spid="9">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9">
                                            <p:txEl>
                                              <p:pRg st="7" end="7"/>
                                            </p:txEl>
                                          </p:spTgt>
                                        </p:tgtEl>
                                        <p:attrNameLst>
                                          <p:attrName>style.visibility</p:attrName>
                                        </p:attrNameLst>
                                      </p:cBhvr>
                                      <p:to>
                                        <p:strVal val="visible"/>
                                      </p:to>
                                    </p:set>
                                    <p:animEffect transition="in" filter="wipe(left)">
                                      <p:cBhvr>
                                        <p:cTn id="38" dur="1000"/>
                                        <p:tgtEl>
                                          <p:spTgt spid="9">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9">
                                            <p:txEl>
                                              <p:pRg st="8" end="8"/>
                                            </p:txEl>
                                          </p:spTgt>
                                        </p:tgtEl>
                                        <p:attrNameLst>
                                          <p:attrName>style.visibility</p:attrName>
                                        </p:attrNameLst>
                                      </p:cBhvr>
                                      <p:to>
                                        <p:strVal val="visible"/>
                                      </p:to>
                                    </p:set>
                                    <p:animEffect transition="in" filter="wipe(left)">
                                      <p:cBhvr>
                                        <p:cTn id="43" dur="10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lstStyle/>
          <a:p>
            <a:r>
              <a:rPr lang="en-US" dirty="0" smtClean="0">
                <a:solidFill>
                  <a:srgbClr val="002060"/>
                </a:solidFill>
              </a:rPr>
              <a:t>But Guidelines </a:t>
            </a:r>
            <a:r>
              <a:rPr lang="en-US" dirty="0" err="1" smtClean="0">
                <a:solidFill>
                  <a:srgbClr val="002060"/>
                </a:solidFill>
              </a:rPr>
              <a:t>Gluco</a:t>
            </a:r>
            <a:r>
              <a:rPr lang="en-US" dirty="0" smtClean="0">
                <a:solidFill>
                  <a:srgbClr val="002060"/>
                </a:solidFill>
              </a:rPr>
              <a:t>-Centric</a:t>
            </a:r>
            <a:endParaRPr lang="en-US" dirty="0">
              <a:solidFill>
                <a:srgbClr val="002060"/>
              </a:solidFill>
            </a:endParaRPr>
          </a:p>
        </p:txBody>
      </p:sp>
      <p:sp>
        <p:nvSpPr>
          <p:cNvPr id="3" name="Content Placeholder 2"/>
          <p:cNvSpPr>
            <a:spLocks noGrp="1"/>
          </p:cNvSpPr>
          <p:nvPr>
            <p:ph idx="1"/>
          </p:nvPr>
        </p:nvSpPr>
        <p:spPr>
          <a:xfrm>
            <a:off x="469900" y="2540000"/>
            <a:ext cx="8229600" cy="4525963"/>
          </a:xfrm>
        </p:spPr>
        <p:txBody>
          <a:bodyPr/>
          <a:lstStyle/>
          <a:p>
            <a:r>
              <a:rPr lang="en-US" sz="4000" dirty="0" smtClean="0"/>
              <a:t>Shouldn’t we take into account avoiding hypo</a:t>
            </a:r>
          </a:p>
          <a:p>
            <a:r>
              <a:rPr lang="en-US" sz="4000" dirty="0"/>
              <a:t>Shouldn’t we take into account </a:t>
            </a:r>
            <a:r>
              <a:rPr lang="en-US" sz="4000" dirty="0" smtClean="0"/>
              <a:t>avoiding weight gain</a:t>
            </a:r>
          </a:p>
          <a:p>
            <a:endParaRPr lang="en-US" sz="4000" dirty="0"/>
          </a:p>
          <a:p>
            <a:r>
              <a:rPr lang="en-US" dirty="0"/>
              <a:t>Shouldn’t we take into </a:t>
            </a:r>
            <a:r>
              <a:rPr lang="en-US" dirty="0" smtClean="0"/>
              <a:t>account CV </a:t>
            </a:r>
            <a:r>
              <a:rPr lang="en-US" dirty="0"/>
              <a:t>risk</a:t>
            </a:r>
          </a:p>
          <a:p>
            <a:endParaRPr lang="en-US" dirty="0"/>
          </a:p>
        </p:txBody>
      </p:sp>
    </p:spTree>
    <p:extLst>
      <p:ext uri="{BB962C8B-B14F-4D97-AF65-F5344CB8AC3E}">
        <p14:creationId xmlns:p14="http://schemas.microsoft.com/office/powerpoint/2010/main" val="15852805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837</TotalTime>
  <Words>1125</Words>
  <Application>Microsoft Macintosh PowerPoint</Application>
  <PresentationFormat>On-screen Show (4:3)</PresentationFormat>
  <Paragraphs>249</Paragraphs>
  <Slides>13</Slides>
  <Notes>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13</vt:i4>
      </vt:variant>
    </vt:vector>
  </HeadingPairs>
  <TitlesOfParts>
    <vt:vector size="27" baseType="lpstr">
      <vt:lpstr>Arial Bold</vt:lpstr>
      <vt:lpstr>Arial Narrow</vt:lpstr>
      <vt:lpstr>Calibri</vt:lpstr>
      <vt:lpstr>Century Gothic</vt:lpstr>
      <vt:lpstr>Helvetica</vt:lpstr>
      <vt:lpstr>Lucida Grande</vt:lpstr>
      <vt:lpstr>MS PGothic</vt:lpstr>
      <vt:lpstr>ＭＳ Ｐゴシック</vt:lpstr>
      <vt:lpstr>Symbol</vt:lpstr>
      <vt:lpstr>Times</vt:lpstr>
      <vt:lpstr>Times New Roman</vt:lpstr>
      <vt:lpstr>宋体</vt:lpstr>
      <vt:lpstr>Arial</vt:lpstr>
      <vt:lpstr>Office Theme</vt:lpstr>
      <vt:lpstr>Natural History of ALL DM</vt:lpstr>
      <vt:lpstr> Most Mechanisms of B-Cell Damage (Hyperglycemia) Overlap with Causes of Vascular Disease :  Provides Logic for treatment Regimes </vt:lpstr>
      <vt:lpstr>Hyperglycemia Leads to Complications:  May Be Present Prior to Diagnosis</vt:lpstr>
      <vt:lpstr>Cardiovascular disease and diabetes</vt:lpstr>
      <vt:lpstr>PowerPoint Presentation</vt:lpstr>
      <vt:lpstr>Meta-analysis of intensive glucose control in T2DM: major CV events including heart failure</vt:lpstr>
      <vt:lpstr>Impact of Intensive Therapy in Type 2 Diabetes Summary of Major Clinical Trials:  BUT  Subset Evaluations Show Reduced CV Outcomes if shorter duration of DM, without significant pre-existing complications</vt:lpstr>
      <vt:lpstr>PowerPoint Presentation</vt:lpstr>
      <vt:lpstr>PowerPoint Presentation</vt:lpstr>
      <vt:lpstr>PowerPoint Presentation</vt:lpstr>
      <vt:lpstr>PowerPoint Presentation</vt:lpstr>
      <vt:lpstr>Consequences of Hypoglycemia</vt:lpstr>
      <vt:lpstr>But Guidelines Gluco-Centric</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Stanley Schwartz</dc:creator>
  <cp:lastModifiedBy>Monica Dennis</cp:lastModifiedBy>
  <cp:revision>57</cp:revision>
  <dcterms:created xsi:type="dcterms:W3CDTF">2016-04-15T12:56:41Z</dcterms:created>
  <dcterms:modified xsi:type="dcterms:W3CDTF">2016-09-25T03:22:27Z</dcterms:modified>
</cp:coreProperties>
</file>