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02" r:id="rId2"/>
    <p:sldId id="335" r:id="rId3"/>
    <p:sldId id="334" r:id="rId4"/>
    <p:sldId id="331" r:id="rId5"/>
    <p:sldId id="330" r:id="rId6"/>
    <p:sldId id="326" r:id="rId7"/>
    <p:sldId id="287" r:id="rId8"/>
    <p:sldId id="262" r:id="rId9"/>
    <p:sldId id="288" r:id="rId10"/>
    <p:sldId id="289" r:id="rId11"/>
    <p:sldId id="271" r:id="rId12"/>
    <p:sldId id="29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85DA"/>
    <a:srgbClr val="4C6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3"/>
    <p:restoredTop sz="93576"/>
  </p:normalViewPr>
  <p:slideViewPr>
    <p:cSldViewPr snapToGrid="0" snapToObjects="1">
      <p:cViewPr>
        <p:scale>
          <a:sx n="100" d="100"/>
          <a:sy n="100" d="100"/>
        </p:scale>
        <p:origin x="200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8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76C36-BE50-D34B-93FE-78C5CAB5054C}" type="datetimeFigureOut">
              <a:rPr lang="en-US" smtClean="0"/>
              <a:t>9/24/16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B5341-2823-444D-B3A3-8EBFC371E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27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A5F9FCAE-05C1-7D4D-A687-B3BB3C8C274A}" type="slidenum">
              <a:rPr lang="en-US" altLang="en-US" sz="1200">
                <a:latin typeface="Times" charset="0"/>
              </a:rPr>
              <a:pPr/>
              <a:t>1</a:t>
            </a:fld>
            <a:endParaRPr lang="en-US" altLang="en-US" sz="1200">
              <a:latin typeface="Times" charset="0"/>
            </a:endParaRPr>
          </a:p>
        </p:txBody>
      </p:sp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r" eaLnBrk="1" hangingPunct="1"/>
            <a:fld id="{C1F8C6FF-FF4E-AD43-B4EB-6A4609B01DE3}" type="slidenum">
              <a:rPr lang="en-US" altLang="en-US" sz="1200">
                <a:latin typeface="Times" charset="0"/>
              </a:rPr>
              <a:pPr algn="r" eaLnBrk="1" hangingPunct="1"/>
              <a:t>1</a:t>
            </a:fld>
            <a:endParaRPr lang="en-US" altLang="en-US" sz="1200">
              <a:latin typeface="Times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9151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fld id="{09B6BE11-E2BE-A34C-9AFB-30D667265A93}" type="slidenum">
              <a:rPr lang="en-US" sz="1200">
                <a:latin typeface="Calibri" charset="0"/>
              </a:rPr>
              <a:pPr algn="r" eaLnBrk="1" hangingPunct="1"/>
              <a:t>4</a:t>
            </a:fld>
            <a:endParaRPr lang="en-US" sz="1200">
              <a:latin typeface="Calibri" charset="0"/>
            </a:endParaRPr>
          </a:p>
        </p:txBody>
      </p:sp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644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81038"/>
            <a:ext cx="4551362" cy="3413125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67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The four types of diabetes include: </a:t>
            </a:r>
          </a:p>
          <a:p>
            <a:pPr lvl="1"/>
            <a:r>
              <a:rPr lang="en-US" dirty="0"/>
              <a:t>The typical child with type 1 diabetes;</a:t>
            </a:r>
          </a:p>
          <a:p>
            <a:pPr lvl="1"/>
            <a:r>
              <a:rPr lang="en-US" dirty="0"/>
              <a:t>Early onset of type 2 diabetes, particularly in non-Caucasian groups;</a:t>
            </a:r>
          </a:p>
          <a:p>
            <a:pPr lvl="1"/>
            <a:r>
              <a:rPr lang="en-US" dirty="0"/>
              <a:t>An atypical form of diabetes sometimes with fluctuating insulin dependency, seen in African Americans; and</a:t>
            </a:r>
          </a:p>
          <a:p>
            <a:pPr lvl="1"/>
            <a:r>
              <a:rPr lang="en-US" dirty="0"/>
              <a:t>The very rare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maturity onset diabetes of youth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(MODY), which has been found to be related to identifiable genetic mutations, transmitted in an autosomal dominant pattern, and virtually always in Caucasians.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544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5B8D746E-09BB-964F-8876-8DC1E899C185}" type="slidenum">
              <a:rPr lang="en-US" sz="1200"/>
              <a:pPr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52235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5B8D746E-09BB-964F-8876-8DC1E899C185}" type="slidenum">
              <a:rPr lang="en-US" sz="120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46986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5B8D746E-09BB-964F-8876-8DC1E899C185}" type="slidenum">
              <a:rPr lang="en-US" sz="120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52235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5B8D746E-09BB-964F-8876-8DC1E899C185}" type="slidenum">
              <a:rPr lang="en-US" sz="120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95204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17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5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2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55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3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24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1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3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71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48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2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5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752034"/>
            <a:ext cx="9144000" cy="1016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 smtClean="0">
                <a:solidFill>
                  <a:srgbClr val="FFFF00"/>
                </a:solidFill>
              </a:rPr>
              <a:t>Beta-Cell Classification of Diabetes and the Egregious Eleven:</a:t>
            </a:r>
            <a:br>
              <a:rPr lang="en-US" altLang="en-US" sz="4000" dirty="0" smtClean="0">
                <a:solidFill>
                  <a:srgbClr val="FFFF00"/>
                </a:solidFill>
              </a:rPr>
            </a:br>
            <a:r>
              <a:rPr lang="en-US" altLang="en-US" sz="4000" dirty="0" smtClean="0">
                <a:solidFill>
                  <a:srgbClr val="FFFF00"/>
                </a:solidFill>
              </a:rPr>
              <a:t>Logic for Newer Algorithms/</a:t>
            </a:r>
            <a:br>
              <a:rPr lang="en-US" altLang="en-US" sz="4000" dirty="0" smtClean="0">
                <a:solidFill>
                  <a:srgbClr val="FFFF00"/>
                </a:solidFill>
              </a:rPr>
            </a:br>
            <a:r>
              <a:rPr lang="en-US" altLang="en-US" sz="4000" dirty="0" smtClean="0">
                <a:solidFill>
                  <a:srgbClr val="FFFF00"/>
                </a:solidFill>
              </a:rPr>
              <a:t>Processes of Care </a:t>
            </a:r>
            <a:endParaRPr lang="en-US" altLang="en-US" sz="4000" dirty="0">
              <a:solidFill>
                <a:srgbClr val="FFFF00"/>
              </a:solidFill>
            </a:endParaRPr>
          </a:p>
        </p:txBody>
      </p:sp>
      <p:sp>
        <p:nvSpPr>
          <p:cNvPr id="107523" name="Text Box 4"/>
          <p:cNvSpPr txBox="1">
            <a:spLocks noChangeArrowheads="1"/>
          </p:cNvSpPr>
          <p:nvPr/>
        </p:nvSpPr>
        <p:spPr bwMode="auto">
          <a:xfrm>
            <a:off x="0" y="4783667"/>
            <a:ext cx="9144000" cy="146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1778" dirty="0">
                <a:solidFill>
                  <a:srgbClr val="FFFF00"/>
                </a:solidFill>
              </a:rPr>
              <a:t>Stan Schwartz MD,FACP</a:t>
            </a:r>
          </a:p>
          <a:p>
            <a:pPr algn="ctr" eaLnBrk="1" hangingPunct="1"/>
            <a:r>
              <a:rPr lang="en-US" altLang="en-US" sz="1778" dirty="0">
                <a:solidFill>
                  <a:srgbClr val="FFFF00"/>
                </a:solidFill>
              </a:rPr>
              <a:t>Affiliate, Main Line Health System</a:t>
            </a:r>
          </a:p>
          <a:p>
            <a:pPr algn="ctr" eaLnBrk="1" hangingPunct="1"/>
            <a:r>
              <a:rPr lang="en-US" altLang="en-US" sz="1778" dirty="0">
                <a:solidFill>
                  <a:srgbClr val="FFFF00"/>
                </a:solidFill>
              </a:rPr>
              <a:t>Emeritus, Clinical Associate Professor of Medicine, </a:t>
            </a:r>
          </a:p>
          <a:p>
            <a:pPr algn="ctr" eaLnBrk="1" hangingPunct="1"/>
            <a:r>
              <a:rPr lang="en-US" altLang="en-US" sz="1778" dirty="0">
                <a:solidFill>
                  <a:srgbClr val="FFFF00"/>
                </a:solidFill>
              </a:rPr>
              <a:t>U of Pa.</a:t>
            </a:r>
          </a:p>
          <a:p>
            <a:pPr algn="ctr" eaLnBrk="1" hangingPunct="1"/>
            <a:r>
              <a:rPr lang="en-US" altLang="en-US" sz="1778" dirty="0">
                <a:solidFill>
                  <a:srgbClr val="FFFF00"/>
                </a:solidFill>
              </a:rPr>
              <a:t>6105472000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773245"/>
            <a:ext cx="9144000" cy="347075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altLang="en-US" sz="2133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charset="0"/>
            </a:endParaRPr>
          </a:p>
          <a:p>
            <a:pPr algn="ctr" eaLnBrk="1" hangingPunct="1"/>
            <a:r>
              <a:rPr lang="en-US" alt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The Role of Newer Anti-Diabetes Medications in Reducing CV Risk and Outcomes in Patients with Diabetes:</a:t>
            </a:r>
          </a:p>
          <a:p>
            <a:pPr algn="ctr" eaLnBrk="1" hangingPunct="1"/>
            <a:endParaRPr lang="en-US" alt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charset="0"/>
            </a:endParaRPr>
          </a:p>
          <a:p>
            <a:pPr algn="ctr" eaLnBrk="1" hangingPunct="1"/>
            <a:r>
              <a:rPr lang="en-US" altLang="en-US" sz="231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Diabetes Medications May be a Cardiologist’s Best Friend</a:t>
            </a:r>
          </a:p>
          <a:p>
            <a:pPr algn="ctr" eaLnBrk="1" hangingPunct="1"/>
            <a:endParaRPr lang="en-US" altLang="en-US" sz="2311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charset="0"/>
            </a:endParaRPr>
          </a:p>
          <a:p>
            <a:pPr algn="ctr" eaLnBrk="1" hangingPunct="1"/>
            <a:endParaRPr lang="en-US" altLang="en-US" sz="2311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charset="0"/>
            </a:endParaRPr>
          </a:p>
          <a:p>
            <a:pPr algn="ctr" eaLnBrk="1" hangingPunct="1"/>
            <a:endParaRPr lang="en-US" altLang="en-US" sz="2844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charset="0"/>
            </a:endParaRPr>
          </a:p>
          <a:p>
            <a:pPr algn="ctr" eaLnBrk="1" hangingPunct="1">
              <a:buFont typeface="Symbol" charset="2"/>
              <a:buNone/>
            </a:pPr>
            <a:endParaRPr lang="en-US" altLang="en-US" sz="2844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30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Current T2DM Guidelines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But limits therapeutic options in Type 1</a:t>
            </a:r>
          </a:p>
          <a:p>
            <a:r>
              <a:rPr lang="en-US" smtClean="0">
                <a:solidFill>
                  <a:schemeClr val="bg1"/>
                </a:solidFill>
              </a:rPr>
              <a:t>Based </a:t>
            </a:r>
            <a:r>
              <a:rPr lang="en-US" dirty="0" smtClean="0">
                <a:solidFill>
                  <a:schemeClr val="bg1"/>
                </a:solidFill>
              </a:rPr>
              <a:t>on  ‘old classification’ of DM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0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" y="0"/>
            <a:ext cx="91145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2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984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042400" cy="6763118"/>
          </a:xfrm>
        </p:spPr>
      </p:pic>
    </p:spTree>
    <p:extLst>
      <p:ext uri="{BB962C8B-B14F-4D97-AF65-F5344CB8AC3E}">
        <p14:creationId xmlns:p14="http://schemas.microsoft.com/office/powerpoint/2010/main" val="184604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5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3" name="Rectangle 7171"/>
          <p:cNvSpPr>
            <a:spLocks noGrp="1" noChangeArrowheads="1"/>
          </p:cNvSpPr>
          <p:nvPr>
            <p:ph type="title"/>
          </p:nvPr>
        </p:nvSpPr>
        <p:spPr>
          <a:xfrm>
            <a:off x="-1" y="532673"/>
            <a:ext cx="9144000" cy="978627"/>
          </a:xfrm>
          <a:noFill/>
          <a:ln/>
          <a:extLs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>
              <a:lnSpc>
                <a:spcPts val="3900"/>
              </a:lnSpc>
            </a:pPr>
            <a:r>
              <a:rPr lang="en-US" b="1" dirty="0">
                <a:solidFill>
                  <a:srgbClr val="FFFF00"/>
                </a:solidFill>
              </a:rPr>
              <a:t>Current </a:t>
            </a:r>
            <a:r>
              <a:rPr lang="en-US" b="1" dirty="0" smtClean="0">
                <a:solidFill>
                  <a:srgbClr val="FFFF00"/>
                </a:solidFill>
              </a:rPr>
              <a:t>DM Classification Failing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(Certainly appropriate with knowledge available when current classification adopted)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BUT WE’VE LEARNED SO MUCH MORE</a:t>
            </a: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Rectangle 7171"/>
          <p:cNvSpPr txBox="1">
            <a:spLocks noChangeArrowheads="1"/>
          </p:cNvSpPr>
          <p:nvPr/>
        </p:nvSpPr>
        <p:spPr>
          <a:xfrm>
            <a:off x="2" y="3448768"/>
            <a:ext cx="9143998" cy="2018535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marL="457200" lvl="0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rgbClr val="FFFF00"/>
                </a:solidFill>
              </a:rPr>
              <a:t>Immune destruction of </a:t>
            </a:r>
            <a:r>
              <a:rPr lang="el-GR" sz="2600" dirty="0">
                <a:solidFill>
                  <a:srgbClr val="FFFF00"/>
                </a:solidFill>
              </a:rPr>
              <a:t>β-</a:t>
            </a:r>
            <a:r>
              <a:rPr lang="en-US" sz="2600" dirty="0">
                <a:solidFill>
                  <a:srgbClr val="FFFF00"/>
                </a:solidFill>
              </a:rPr>
              <a:t>cells </a:t>
            </a:r>
            <a:r>
              <a:rPr lang="en-US" sz="2600" dirty="0" smtClean="0">
                <a:solidFill>
                  <a:srgbClr val="FFFF00"/>
                </a:solidFill>
              </a:rPr>
              <a:t>/ and Insulin Resistance</a:t>
            </a:r>
          </a:p>
          <a:p>
            <a:pPr lvl="0">
              <a:lnSpc>
                <a:spcPts val="3500"/>
              </a:lnSpc>
              <a:spcBef>
                <a:spcPct val="0"/>
              </a:spcBef>
              <a:buSzPct val="90000"/>
              <a:defRPr/>
            </a:pPr>
            <a:r>
              <a:rPr lang="en-US" sz="2600" dirty="0">
                <a:solidFill>
                  <a:srgbClr val="FFFF00"/>
                </a:solidFill>
              </a:rPr>
              <a:t>	</a:t>
            </a:r>
            <a:r>
              <a:rPr lang="en-US" sz="2600" dirty="0" smtClean="0">
                <a:solidFill>
                  <a:srgbClr val="FFFF00"/>
                </a:solidFill>
              </a:rPr>
              <a:t>is used as basis of 	distinction between T1D, and T2D</a:t>
            </a:r>
          </a:p>
          <a:p>
            <a:pPr lvl="0">
              <a:lnSpc>
                <a:spcPts val="3500"/>
              </a:lnSpc>
              <a:spcBef>
                <a:spcPct val="0"/>
              </a:spcBef>
              <a:buSzPct val="90000"/>
              <a:defRPr/>
            </a:pPr>
            <a:r>
              <a:rPr lang="en-US" sz="2600" dirty="0">
                <a:solidFill>
                  <a:srgbClr val="FFFF00"/>
                </a:solidFill>
              </a:rPr>
              <a:t>	</a:t>
            </a:r>
            <a:r>
              <a:rPr lang="en-US" sz="2600" dirty="0" smtClean="0">
                <a:solidFill>
                  <a:srgbClr val="FFFF00"/>
                </a:solidFill>
              </a:rPr>
              <a:t>	 and all other sub-types of DM</a:t>
            </a:r>
          </a:p>
          <a:p>
            <a:pPr lvl="0">
              <a:lnSpc>
                <a:spcPts val="3500"/>
              </a:lnSpc>
              <a:spcBef>
                <a:spcPct val="0"/>
              </a:spcBef>
              <a:buSzPct val="90000"/>
              <a:defRPr/>
            </a:pPr>
            <a:endParaRPr lang="en-US" sz="2600" dirty="0" smtClean="0">
              <a:solidFill>
                <a:schemeClr val="bg1"/>
              </a:solidFill>
            </a:endParaRPr>
          </a:p>
          <a:p>
            <a:pPr marL="457200" lvl="0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Diagnosis </a:t>
            </a:r>
            <a:r>
              <a:rPr lang="en-US" sz="2600" dirty="0">
                <a:solidFill>
                  <a:schemeClr val="bg1"/>
                </a:solidFill>
              </a:rPr>
              <a:t>is </a:t>
            </a:r>
            <a:r>
              <a:rPr lang="en-US" sz="2600" dirty="0" smtClean="0">
                <a:solidFill>
                  <a:schemeClr val="bg1"/>
                </a:solidFill>
              </a:rPr>
              <a:t>often </a:t>
            </a:r>
            <a:r>
              <a:rPr lang="en-US" sz="2600" i="1" dirty="0" smtClean="0">
                <a:solidFill>
                  <a:srgbClr val="FFFF00"/>
                </a:solidFill>
              </a:rPr>
              <a:t>imprecise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i="1" dirty="0" smtClean="0">
                <a:solidFill>
                  <a:schemeClr val="bg1"/>
                </a:solidFill>
              </a:rPr>
              <a:t>Flatbush DM- present in DKA- ‘turn out to be T2DM’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i="1" dirty="0" smtClean="0">
                <a:solidFill>
                  <a:schemeClr val="bg1"/>
                </a:solidFill>
              </a:rPr>
              <a:t>LADA- Adults who look like ‘typical T1DM’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i="1" dirty="0" smtClean="0">
                <a:solidFill>
                  <a:schemeClr val="bg1"/>
                </a:solidFill>
              </a:rPr>
              <a:t>Antibody positive who look like ‘T2DM’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i="1" dirty="0" smtClean="0">
                <a:solidFill>
                  <a:schemeClr val="bg1"/>
                </a:solidFill>
              </a:rPr>
              <a:t>T1DM with Insulin Resistance (like T2DM)</a:t>
            </a:r>
          </a:p>
          <a:p>
            <a:pPr lvl="0">
              <a:lnSpc>
                <a:spcPts val="3500"/>
              </a:lnSpc>
              <a:spcBef>
                <a:spcPct val="0"/>
              </a:spcBef>
              <a:buSzPct val="90000"/>
              <a:defRPr/>
            </a:pPr>
            <a:r>
              <a:rPr lang="en-US" sz="2600" i="1" dirty="0" err="1" smtClean="0">
                <a:solidFill>
                  <a:schemeClr val="bg1"/>
                </a:solidFill>
              </a:rPr>
              <a:t>Ie</a:t>
            </a:r>
            <a:r>
              <a:rPr lang="en-US" sz="2600" i="1" dirty="0" smtClean="0">
                <a:solidFill>
                  <a:schemeClr val="bg1"/>
                </a:solidFill>
              </a:rPr>
              <a:t>: </a:t>
            </a:r>
            <a:r>
              <a:rPr lang="en-US" sz="2600" dirty="0" smtClean="0">
                <a:solidFill>
                  <a:schemeClr val="bg1"/>
                </a:solidFill>
              </a:rPr>
              <a:t>Complicated by extensive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overlap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</a:p>
          <a:p>
            <a:pPr lvl="0">
              <a:lnSpc>
                <a:spcPts val="3500"/>
              </a:lnSpc>
              <a:spcBef>
                <a:spcPct val="0"/>
              </a:spcBef>
              <a:buSzPct val="90000"/>
              <a:defRPr/>
            </a:pP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yet distinct differences</a:t>
            </a:r>
            <a:r>
              <a:rPr kumimoji="0" lang="en-US" sz="2600" b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in etiology and phenotype</a:t>
            </a:r>
            <a:endParaRPr kumimoji="0" lang="en-US" sz="2600" b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lvl="0">
              <a:spcBef>
                <a:spcPct val="0"/>
              </a:spcBef>
              <a:buSzPct val="90000"/>
              <a:buFont typeface="Wingdings" pitchFamily="2" charset="2"/>
              <a:buChar char="Ø"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306844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2"/>
          <p:cNvGrpSpPr>
            <a:grpSpLocks/>
          </p:cNvGrpSpPr>
          <p:nvPr/>
        </p:nvGrpSpPr>
        <p:grpSpPr bwMode="auto">
          <a:xfrm rot="2739104">
            <a:off x="-11906" y="3044032"/>
            <a:ext cx="3070225" cy="1023937"/>
            <a:chOff x="296189" y="2559679"/>
            <a:chExt cx="4856626" cy="1764160"/>
          </a:xfrm>
        </p:grpSpPr>
        <p:sp>
          <p:nvSpPr>
            <p:cNvPr id="70" name="Oval 69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5363" name="Group 43"/>
          <p:cNvGrpSpPr>
            <a:grpSpLocks/>
          </p:cNvGrpSpPr>
          <p:nvPr/>
        </p:nvGrpSpPr>
        <p:grpSpPr bwMode="auto">
          <a:xfrm rot="2387634">
            <a:off x="793750" y="2354263"/>
            <a:ext cx="322263" cy="922337"/>
            <a:chOff x="8004524" y="2733495"/>
            <a:chExt cx="310925" cy="1779930"/>
          </a:xfrm>
        </p:grpSpPr>
        <p:sp>
          <p:nvSpPr>
            <p:cNvPr id="68" name="Rectangle 67"/>
            <p:cNvSpPr/>
            <p:nvPr/>
          </p:nvSpPr>
          <p:spPr>
            <a:xfrm>
              <a:off x="8065168" y="3234439"/>
              <a:ext cx="232810" cy="474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42457">
              <a:off x="8004524" y="2733495"/>
              <a:ext cx="310925" cy="1779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64" name="Rectangle 63"/>
          <p:cNvSpPr/>
          <p:nvPr/>
        </p:nvSpPr>
        <p:spPr>
          <a:xfrm rot="2532312">
            <a:off x="687388" y="2449513"/>
            <a:ext cx="20320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 rot="2532312">
            <a:off x="588034" y="2197730"/>
            <a:ext cx="510880" cy="5520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G</a:t>
            </a:r>
          </a:p>
        </p:txBody>
      </p:sp>
      <p:sp>
        <p:nvSpPr>
          <p:cNvPr id="48" name="Rectangle 47"/>
          <p:cNvSpPr/>
          <p:nvPr/>
        </p:nvSpPr>
        <p:spPr>
          <a:xfrm rot="2498546">
            <a:off x="840138" y="2703110"/>
            <a:ext cx="774085" cy="4968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N</a:t>
            </a:r>
          </a:p>
        </p:txBody>
      </p:sp>
      <p:grpSp>
        <p:nvGrpSpPr>
          <p:cNvPr id="15367" name="Group 49"/>
          <p:cNvGrpSpPr>
            <a:grpSpLocks/>
          </p:cNvGrpSpPr>
          <p:nvPr/>
        </p:nvGrpSpPr>
        <p:grpSpPr bwMode="auto">
          <a:xfrm rot="2739104">
            <a:off x="1062038" y="2924175"/>
            <a:ext cx="681038" cy="496887"/>
            <a:chOff x="7984338" y="2767064"/>
            <a:chExt cx="637462" cy="1365866"/>
          </a:xfrm>
        </p:grpSpPr>
        <p:sp>
          <p:nvSpPr>
            <p:cNvPr id="54" name="Rectangle 53"/>
            <p:cNvSpPr/>
            <p:nvPr/>
          </p:nvSpPr>
          <p:spPr>
            <a:xfrm>
              <a:off x="8224351" y="3244621"/>
              <a:ext cx="154536" cy="475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 rot="21124765">
              <a:off x="7984338" y="2767064"/>
              <a:ext cx="637462" cy="13658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128" name="Rounded Rectangle 127"/>
          <p:cNvSpPr>
            <a:spLocks noChangeArrowheads="1"/>
          </p:cNvSpPr>
          <p:nvPr/>
        </p:nvSpPr>
        <p:spPr bwMode="auto">
          <a:xfrm>
            <a:off x="5629275" y="4746625"/>
            <a:ext cx="3157538" cy="1884363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28575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6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β-Cell </a:t>
            </a:r>
          </a:p>
          <a:p>
            <a:pPr algn="ctr" eaLnBrk="1" hangingPunct="1">
              <a:lnSpc>
                <a:spcPts val="30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secretion/mass</a:t>
            </a:r>
          </a:p>
          <a:p>
            <a:pPr algn="ctr" eaLnBrk="1" hangingPunct="1">
              <a:defRPr/>
            </a:pPr>
            <a:r>
              <a:rPr lang="en-US" sz="1000" b="1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FINAL COMMON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DENOMINATOR 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 flipV="1">
            <a:off x="2289175" y="3098800"/>
            <a:ext cx="1812925" cy="4276725"/>
          </a:xfrm>
          <a:prstGeom prst="bentUpArrow">
            <a:avLst>
              <a:gd name="adj1" fmla="val 16712"/>
              <a:gd name="adj2" fmla="val 22876"/>
              <a:gd name="adj3" fmla="val 25000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Bent-Up Arrow 103"/>
          <p:cNvSpPr/>
          <p:nvPr/>
        </p:nvSpPr>
        <p:spPr>
          <a:xfrm rot="16200000" flipV="1">
            <a:off x="2909094" y="-492918"/>
            <a:ext cx="852487" cy="4514850"/>
          </a:xfrm>
          <a:prstGeom prst="bentUpArrow">
            <a:avLst>
              <a:gd name="adj1" fmla="val 37462"/>
              <a:gd name="adj2" fmla="val 36301"/>
              <a:gd name="adj3" fmla="val 37431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5639594" y="2701132"/>
            <a:ext cx="536575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Bent-Up Arrow 136"/>
          <p:cNvSpPr/>
          <p:nvPr/>
        </p:nvSpPr>
        <p:spPr>
          <a:xfrm flipV="1">
            <a:off x="6149975" y="3651250"/>
            <a:ext cx="760413" cy="78105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73" name="TextBox 124"/>
          <p:cNvSpPr txBox="1">
            <a:spLocks noChangeArrowheads="1"/>
          </p:cNvSpPr>
          <p:nvPr/>
        </p:nvSpPr>
        <p:spPr bwMode="auto">
          <a:xfrm>
            <a:off x="3756025" y="3249613"/>
            <a:ext cx="2503488" cy="13843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Inflammation/</a:t>
            </a:r>
          </a:p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Immune Regulation</a:t>
            </a:r>
          </a:p>
        </p:txBody>
      </p:sp>
      <p:sp>
        <p:nvSpPr>
          <p:cNvPr id="139" name="Bent-Up Arrow 138"/>
          <p:cNvSpPr/>
          <p:nvPr/>
        </p:nvSpPr>
        <p:spPr>
          <a:xfrm flipV="1">
            <a:off x="7669213" y="1695450"/>
            <a:ext cx="787400" cy="2714625"/>
          </a:xfrm>
          <a:prstGeom prst="bentUpArrow">
            <a:avLst>
              <a:gd name="adj1" fmla="val 28100"/>
              <a:gd name="adj2" fmla="val 36232"/>
              <a:gd name="adj3" fmla="val 30189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ounded Rectangle 126"/>
          <p:cNvSpPr>
            <a:spLocks noChangeArrowheads="1"/>
          </p:cNvSpPr>
          <p:nvPr/>
        </p:nvSpPr>
        <p:spPr bwMode="auto">
          <a:xfrm>
            <a:off x="5872163" y="885825"/>
            <a:ext cx="2728912" cy="11493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38100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INSULIN RESISTANCE</a:t>
            </a:r>
          </a:p>
        </p:txBody>
      </p:sp>
      <p:grpSp>
        <p:nvGrpSpPr>
          <p:cNvPr id="15376" name="Group 11"/>
          <p:cNvGrpSpPr>
            <a:grpSpLocks/>
          </p:cNvGrpSpPr>
          <p:nvPr/>
        </p:nvGrpSpPr>
        <p:grpSpPr bwMode="auto">
          <a:xfrm>
            <a:off x="3305175" y="2109788"/>
            <a:ext cx="3028950" cy="863600"/>
            <a:chOff x="3304989" y="2109242"/>
            <a:chExt cx="3029903" cy="864138"/>
          </a:xfrm>
        </p:grpSpPr>
        <p:sp>
          <p:nvSpPr>
            <p:cNvPr id="120" name="Bent-Up Arrow 119"/>
            <p:cNvSpPr/>
            <p:nvPr/>
          </p:nvSpPr>
          <p:spPr>
            <a:xfrm rot="10800000" flipH="1" flipV="1">
              <a:off x="5334452" y="2109242"/>
              <a:ext cx="1000440" cy="730705"/>
            </a:xfrm>
            <a:prstGeom prst="bentUpArrow">
              <a:avLst>
                <a:gd name="adj1" fmla="val 29467"/>
                <a:gd name="adj2" fmla="val 26205"/>
                <a:gd name="adj3" fmla="val 31026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390" name="TextBox 125"/>
            <p:cNvSpPr txBox="1">
              <a:spLocks noChangeArrowheads="1"/>
            </p:cNvSpPr>
            <p:nvPr/>
          </p:nvSpPr>
          <p:spPr bwMode="auto">
            <a:xfrm>
              <a:off x="3304989" y="2450160"/>
              <a:ext cx="2146132" cy="5232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sz="2800">
                  <a:solidFill>
                    <a:srgbClr val="000000"/>
                  </a:solidFill>
                </a:rPr>
                <a:t> Environment</a:t>
              </a:r>
            </a:p>
          </p:txBody>
        </p:sp>
      </p:grpSp>
      <p:grpSp>
        <p:nvGrpSpPr>
          <p:cNvPr id="15377" name="Group 12"/>
          <p:cNvGrpSpPr>
            <a:grpSpLocks/>
          </p:cNvGrpSpPr>
          <p:nvPr/>
        </p:nvGrpSpPr>
        <p:grpSpPr bwMode="auto">
          <a:xfrm>
            <a:off x="5886450" y="2625725"/>
            <a:ext cx="1800225" cy="1803400"/>
            <a:chOff x="5886179" y="2626238"/>
            <a:chExt cx="1801259" cy="1803615"/>
          </a:xfrm>
        </p:grpSpPr>
        <p:sp>
          <p:nvSpPr>
            <p:cNvPr id="131" name="Bent-Up Arrow 130"/>
            <p:cNvSpPr/>
            <p:nvPr/>
          </p:nvSpPr>
          <p:spPr>
            <a:xfrm flipV="1">
              <a:off x="6186389" y="2626238"/>
              <a:ext cx="1501049" cy="1803615"/>
            </a:xfrm>
            <a:prstGeom prst="bentUpArrow">
              <a:avLst>
                <a:gd name="adj1" fmla="val 14224"/>
                <a:gd name="adj2" fmla="val 20187"/>
                <a:gd name="adj3" fmla="val 17301"/>
              </a:avLst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886179" y="2643388"/>
              <a:ext cx="679452" cy="184366"/>
              <a:chOff x="5992499" y="2648704"/>
              <a:chExt cx="679452" cy="18436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38" name="Rectangle 137"/>
              <p:cNvSpPr/>
              <p:nvPr/>
            </p:nvSpPr>
            <p:spPr>
              <a:xfrm>
                <a:off x="6145639" y="2648704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992499" y="2676870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42" name="Rectangle 141"/>
          <p:cNvSpPr/>
          <p:nvPr/>
        </p:nvSpPr>
        <p:spPr>
          <a:xfrm rot="5400000">
            <a:off x="5784850" y="2795588"/>
            <a:ext cx="320675" cy="142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" name="Rectangle 142"/>
          <p:cNvSpPr/>
          <p:nvPr/>
        </p:nvSpPr>
        <p:spPr>
          <a:xfrm rot="5400000">
            <a:off x="5710237" y="2774951"/>
            <a:ext cx="365125" cy="165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5400000">
            <a:off x="5892007" y="2475706"/>
            <a:ext cx="527050" cy="157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81" name="TextBox 10"/>
          <p:cNvSpPr txBox="1">
            <a:spLocks noChangeArrowheads="1"/>
          </p:cNvSpPr>
          <p:nvPr/>
        </p:nvSpPr>
        <p:spPr bwMode="auto">
          <a:xfrm>
            <a:off x="1624013" y="2973388"/>
            <a:ext cx="1385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Epigenetics</a:t>
            </a:r>
          </a:p>
        </p:txBody>
      </p:sp>
      <p:sp>
        <p:nvSpPr>
          <p:cNvPr id="15382" name="TextBox 86"/>
          <p:cNvSpPr txBox="1">
            <a:spLocks noChangeArrowheads="1"/>
          </p:cNvSpPr>
          <p:nvPr/>
        </p:nvSpPr>
        <p:spPr bwMode="auto">
          <a:xfrm>
            <a:off x="104775" y="3652838"/>
            <a:ext cx="13811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</a:rPr>
              <a:t>Polygenic </a:t>
            </a:r>
          </a:p>
          <a:p>
            <a:pPr eaLnBrk="1" hangingPunct="1">
              <a:lnSpc>
                <a:spcPts val="1800"/>
              </a:lnSpc>
            </a:pPr>
            <a:r>
              <a:rPr lang="en-US" sz="2000" b="1">
                <a:solidFill>
                  <a:srgbClr val="000000"/>
                </a:solidFill>
              </a:rPr>
              <a:t>Monogenic </a:t>
            </a: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1575077" y="2510221"/>
            <a:ext cx="1637295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5" name="Right Arrow 134"/>
          <p:cNvSpPr/>
          <p:nvPr/>
        </p:nvSpPr>
        <p:spPr>
          <a:xfrm>
            <a:off x="2252663" y="3584575"/>
            <a:ext cx="1333500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0" y="0"/>
            <a:ext cx="9143999" cy="830997"/>
          </a:xfrm>
          <a:prstGeom prst="rect">
            <a:avLst/>
          </a:prstGeom>
          <a:solidFill>
            <a:srgbClr val="FFAB2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β-Cell Centric </a:t>
            </a:r>
            <a:r>
              <a:rPr lang="en-US" sz="2800" b="1" dirty="0" smtClean="0">
                <a:solidFill>
                  <a:prstClr val="black"/>
                </a:solidFill>
              </a:rPr>
              <a:t>Classification </a:t>
            </a:r>
            <a:r>
              <a:rPr lang="en-US" sz="2800" b="1" dirty="0">
                <a:solidFill>
                  <a:prstClr val="black"/>
                </a:solidFill>
              </a:rPr>
              <a:t>of </a:t>
            </a:r>
            <a:r>
              <a:rPr lang="en-US" sz="2800" b="1" dirty="0" smtClean="0">
                <a:solidFill>
                  <a:prstClr val="black"/>
                </a:solidFill>
              </a:rPr>
              <a:t>Diabetes:</a:t>
            </a:r>
          </a:p>
          <a:p>
            <a:pPr algn="ctr"/>
            <a:r>
              <a:rPr lang="en-US" sz="2000" i="1" dirty="0">
                <a:solidFill>
                  <a:srgbClr val="0000FF"/>
                </a:solidFill>
              </a:rPr>
              <a:t>Implications for Classification, Diagnosis, Prevention, Therapy, Research 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315738"/>
            <a:ext cx="5506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CLASSIFY PATIENT BY CAUSE(s) of Beta-Cell Dysfunction</a:t>
            </a:r>
          </a:p>
          <a:p>
            <a:r>
              <a:rPr lang="en-US" b="1" dirty="0" smtClean="0"/>
              <a:t>In EACH Individual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43464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2"/>
          <p:cNvGrpSpPr>
            <a:grpSpLocks/>
          </p:cNvGrpSpPr>
          <p:nvPr/>
        </p:nvGrpSpPr>
        <p:grpSpPr bwMode="auto">
          <a:xfrm rot="2739104">
            <a:off x="-11906" y="3044032"/>
            <a:ext cx="3070225" cy="1023937"/>
            <a:chOff x="296189" y="2559679"/>
            <a:chExt cx="4856626" cy="1764160"/>
          </a:xfrm>
        </p:grpSpPr>
        <p:sp>
          <p:nvSpPr>
            <p:cNvPr id="70" name="Oval 69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5363" name="Group 43"/>
          <p:cNvGrpSpPr>
            <a:grpSpLocks/>
          </p:cNvGrpSpPr>
          <p:nvPr/>
        </p:nvGrpSpPr>
        <p:grpSpPr bwMode="auto">
          <a:xfrm rot="2387634">
            <a:off x="793750" y="2354263"/>
            <a:ext cx="322263" cy="922337"/>
            <a:chOff x="8004524" y="2733495"/>
            <a:chExt cx="310925" cy="1779930"/>
          </a:xfrm>
        </p:grpSpPr>
        <p:sp>
          <p:nvSpPr>
            <p:cNvPr id="68" name="Rectangle 67"/>
            <p:cNvSpPr/>
            <p:nvPr/>
          </p:nvSpPr>
          <p:spPr>
            <a:xfrm>
              <a:off x="8065168" y="3234439"/>
              <a:ext cx="232810" cy="474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42457">
              <a:off x="8004524" y="2733495"/>
              <a:ext cx="310925" cy="1779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64" name="Rectangle 63"/>
          <p:cNvSpPr/>
          <p:nvPr/>
        </p:nvSpPr>
        <p:spPr>
          <a:xfrm rot="2532312">
            <a:off x="687388" y="2449513"/>
            <a:ext cx="20320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 rot="2532312">
            <a:off x="588034" y="2197730"/>
            <a:ext cx="510880" cy="5520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G</a:t>
            </a:r>
          </a:p>
        </p:txBody>
      </p:sp>
      <p:sp>
        <p:nvSpPr>
          <p:cNvPr id="48" name="Rectangle 47"/>
          <p:cNvSpPr/>
          <p:nvPr/>
        </p:nvSpPr>
        <p:spPr>
          <a:xfrm rot="2498546">
            <a:off x="840138" y="2703110"/>
            <a:ext cx="774085" cy="4968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N</a:t>
            </a:r>
          </a:p>
        </p:txBody>
      </p:sp>
      <p:grpSp>
        <p:nvGrpSpPr>
          <p:cNvPr id="15367" name="Group 49"/>
          <p:cNvGrpSpPr>
            <a:grpSpLocks/>
          </p:cNvGrpSpPr>
          <p:nvPr/>
        </p:nvGrpSpPr>
        <p:grpSpPr bwMode="auto">
          <a:xfrm rot="2739104">
            <a:off x="1062038" y="2924175"/>
            <a:ext cx="681038" cy="496887"/>
            <a:chOff x="7984338" y="2767064"/>
            <a:chExt cx="637462" cy="1365866"/>
          </a:xfrm>
        </p:grpSpPr>
        <p:sp>
          <p:nvSpPr>
            <p:cNvPr id="54" name="Rectangle 53"/>
            <p:cNvSpPr/>
            <p:nvPr/>
          </p:nvSpPr>
          <p:spPr>
            <a:xfrm>
              <a:off x="8224351" y="3244621"/>
              <a:ext cx="154536" cy="475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 rot="21124765">
              <a:off x="7984338" y="2767064"/>
              <a:ext cx="637462" cy="13658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128" name="Rounded Rectangle 127"/>
          <p:cNvSpPr>
            <a:spLocks noChangeArrowheads="1"/>
          </p:cNvSpPr>
          <p:nvPr/>
        </p:nvSpPr>
        <p:spPr bwMode="auto">
          <a:xfrm>
            <a:off x="5629275" y="4746625"/>
            <a:ext cx="3157538" cy="1884363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28575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6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β-Cell </a:t>
            </a:r>
          </a:p>
          <a:p>
            <a:pPr algn="ctr" eaLnBrk="1" hangingPunct="1">
              <a:lnSpc>
                <a:spcPts val="30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secretion/mass</a:t>
            </a:r>
          </a:p>
          <a:p>
            <a:pPr algn="ctr" eaLnBrk="1" hangingPunct="1">
              <a:defRPr/>
            </a:pPr>
            <a:r>
              <a:rPr lang="en-US" sz="1000" b="1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FINAL COMMON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DENOMINATOR 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 flipV="1">
            <a:off x="2289175" y="3098800"/>
            <a:ext cx="1812925" cy="4276725"/>
          </a:xfrm>
          <a:prstGeom prst="bentUpArrow">
            <a:avLst>
              <a:gd name="adj1" fmla="val 16712"/>
              <a:gd name="adj2" fmla="val 22876"/>
              <a:gd name="adj3" fmla="val 25000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Bent-Up Arrow 103"/>
          <p:cNvSpPr/>
          <p:nvPr/>
        </p:nvSpPr>
        <p:spPr>
          <a:xfrm rot="16200000" flipV="1">
            <a:off x="2909094" y="-492918"/>
            <a:ext cx="852487" cy="4514850"/>
          </a:xfrm>
          <a:prstGeom prst="bentUpArrow">
            <a:avLst>
              <a:gd name="adj1" fmla="val 37462"/>
              <a:gd name="adj2" fmla="val 36301"/>
              <a:gd name="adj3" fmla="val 37431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5639594" y="2701132"/>
            <a:ext cx="536575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Bent-Up Arrow 136"/>
          <p:cNvSpPr/>
          <p:nvPr/>
        </p:nvSpPr>
        <p:spPr>
          <a:xfrm flipV="1">
            <a:off x="6149975" y="3651250"/>
            <a:ext cx="760413" cy="78105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73" name="TextBox 124"/>
          <p:cNvSpPr txBox="1">
            <a:spLocks noChangeArrowheads="1"/>
          </p:cNvSpPr>
          <p:nvPr/>
        </p:nvSpPr>
        <p:spPr bwMode="auto">
          <a:xfrm>
            <a:off x="3756025" y="3249613"/>
            <a:ext cx="2503488" cy="13843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Inflammation/</a:t>
            </a:r>
          </a:p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Immune Regulation</a:t>
            </a:r>
          </a:p>
        </p:txBody>
      </p:sp>
      <p:sp>
        <p:nvSpPr>
          <p:cNvPr id="139" name="Bent-Up Arrow 138"/>
          <p:cNvSpPr/>
          <p:nvPr/>
        </p:nvSpPr>
        <p:spPr>
          <a:xfrm flipV="1">
            <a:off x="7669213" y="1695450"/>
            <a:ext cx="787400" cy="2714625"/>
          </a:xfrm>
          <a:prstGeom prst="bentUpArrow">
            <a:avLst>
              <a:gd name="adj1" fmla="val 28100"/>
              <a:gd name="adj2" fmla="val 36232"/>
              <a:gd name="adj3" fmla="val 30189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ounded Rectangle 126"/>
          <p:cNvSpPr>
            <a:spLocks noChangeArrowheads="1"/>
          </p:cNvSpPr>
          <p:nvPr/>
        </p:nvSpPr>
        <p:spPr bwMode="auto">
          <a:xfrm>
            <a:off x="5872163" y="885825"/>
            <a:ext cx="3102504" cy="11493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38100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INSULIN** RESISTANCE</a:t>
            </a:r>
            <a:endParaRPr lang="en-US" sz="3600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5376" name="Group 11"/>
          <p:cNvGrpSpPr>
            <a:grpSpLocks/>
          </p:cNvGrpSpPr>
          <p:nvPr/>
        </p:nvGrpSpPr>
        <p:grpSpPr bwMode="auto">
          <a:xfrm>
            <a:off x="3212373" y="2109788"/>
            <a:ext cx="3121752" cy="863926"/>
            <a:chOff x="3212158" y="2109242"/>
            <a:chExt cx="3122734" cy="864464"/>
          </a:xfrm>
        </p:grpSpPr>
        <p:sp>
          <p:nvSpPr>
            <p:cNvPr id="120" name="Bent-Up Arrow 119"/>
            <p:cNvSpPr/>
            <p:nvPr/>
          </p:nvSpPr>
          <p:spPr>
            <a:xfrm rot="10800000" flipH="1" flipV="1">
              <a:off x="5334452" y="2109242"/>
              <a:ext cx="1000440" cy="730705"/>
            </a:xfrm>
            <a:prstGeom prst="bentUpArrow">
              <a:avLst>
                <a:gd name="adj1" fmla="val 29467"/>
                <a:gd name="adj2" fmla="val 26205"/>
                <a:gd name="adj3" fmla="val 31026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390" name="TextBox 125"/>
            <p:cNvSpPr txBox="1">
              <a:spLocks noChangeArrowheads="1"/>
            </p:cNvSpPr>
            <p:nvPr/>
          </p:nvSpPr>
          <p:spPr bwMode="auto">
            <a:xfrm>
              <a:off x="3212158" y="2450160"/>
              <a:ext cx="2457363" cy="5235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sz="2800" dirty="0">
                  <a:solidFill>
                    <a:srgbClr val="000000"/>
                  </a:solidFill>
                </a:rPr>
                <a:t> </a:t>
              </a:r>
              <a:r>
                <a:rPr lang="en-US" sz="2800" dirty="0" smtClean="0">
                  <a:solidFill>
                    <a:srgbClr val="000000"/>
                  </a:solidFill>
                </a:rPr>
                <a:t>Environment*</a:t>
              </a:r>
              <a:endParaRPr lang="en-US" sz="2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377" name="Group 12"/>
          <p:cNvGrpSpPr>
            <a:grpSpLocks/>
          </p:cNvGrpSpPr>
          <p:nvPr/>
        </p:nvGrpSpPr>
        <p:grpSpPr bwMode="auto">
          <a:xfrm>
            <a:off x="5886450" y="2625725"/>
            <a:ext cx="1800225" cy="1803400"/>
            <a:chOff x="5886179" y="2626238"/>
            <a:chExt cx="1801259" cy="1803615"/>
          </a:xfrm>
        </p:grpSpPr>
        <p:sp>
          <p:nvSpPr>
            <p:cNvPr id="131" name="Bent-Up Arrow 130"/>
            <p:cNvSpPr/>
            <p:nvPr/>
          </p:nvSpPr>
          <p:spPr>
            <a:xfrm flipV="1">
              <a:off x="6186389" y="2626238"/>
              <a:ext cx="1501049" cy="1803615"/>
            </a:xfrm>
            <a:prstGeom prst="bentUpArrow">
              <a:avLst>
                <a:gd name="adj1" fmla="val 14224"/>
                <a:gd name="adj2" fmla="val 20187"/>
                <a:gd name="adj3" fmla="val 17301"/>
              </a:avLst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886179" y="2643388"/>
              <a:ext cx="679452" cy="184366"/>
              <a:chOff x="5992499" y="2648704"/>
              <a:chExt cx="679452" cy="18436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38" name="Rectangle 137"/>
              <p:cNvSpPr/>
              <p:nvPr/>
            </p:nvSpPr>
            <p:spPr>
              <a:xfrm>
                <a:off x="6145639" y="2648704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992499" y="2676870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42" name="Rectangle 141"/>
          <p:cNvSpPr/>
          <p:nvPr/>
        </p:nvSpPr>
        <p:spPr>
          <a:xfrm rot="5400000">
            <a:off x="5784850" y="2795588"/>
            <a:ext cx="320675" cy="142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" name="Rectangle 142"/>
          <p:cNvSpPr/>
          <p:nvPr/>
        </p:nvSpPr>
        <p:spPr>
          <a:xfrm rot="5400000">
            <a:off x="5710237" y="2774951"/>
            <a:ext cx="365125" cy="165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5400000">
            <a:off x="5892007" y="2475706"/>
            <a:ext cx="527050" cy="157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81" name="TextBox 10"/>
          <p:cNvSpPr txBox="1">
            <a:spLocks noChangeArrowheads="1"/>
          </p:cNvSpPr>
          <p:nvPr/>
        </p:nvSpPr>
        <p:spPr bwMode="auto">
          <a:xfrm>
            <a:off x="1624013" y="2973388"/>
            <a:ext cx="1385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Epigenetics</a:t>
            </a:r>
          </a:p>
        </p:txBody>
      </p:sp>
      <p:sp>
        <p:nvSpPr>
          <p:cNvPr id="15382" name="TextBox 86"/>
          <p:cNvSpPr txBox="1">
            <a:spLocks noChangeArrowheads="1"/>
          </p:cNvSpPr>
          <p:nvPr/>
        </p:nvSpPr>
        <p:spPr bwMode="auto">
          <a:xfrm>
            <a:off x="104775" y="3652838"/>
            <a:ext cx="13811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</a:rPr>
              <a:t>Polygenic </a:t>
            </a:r>
          </a:p>
          <a:p>
            <a:pPr eaLnBrk="1" hangingPunct="1">
              <a:lnSpc>
                <a:spcPts val="1800"/>
              </a:lnSpc>
            </a:pPr>
            <a:r>
              <a:rPr lang="en-US" sz="2000" b="1">
                <a:solidFill>
                  <a:srgbClr val="000000"/>
                </a:solidFill>
              </a:rPr>
              <a:t>Monogenic </a:t>
            </a: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1575077" y="2510221"/>
            <a:ext cx="1637295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5" name="Right Arrow 134"/>
          <p:cNvSpPr/>
          <p:nvPr/>
        </p:nvSpPr>
        <p:spPr>
          <a:xfrm>
            <a:off x="2252663" y="3584575"/>
            <a:ext cx="1333500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6001940"/>
            <a:ext cx="812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*Environment=Genetic </a:t>
            </a:r>
            <a:r>
              <a:rPr lang="en-US" b="1" dirty="0" err="1" smtClean="0">
                <a:solidFill>
                  <a:srgbClr val="000090"/>
                </a:solidFill>
              </a:rPr>
              <a:t>suceptibility</a:t>
            </a:r>
            <a:r>
              <a:rPr lang="en-US" b="1" dirty="0" smtClean="0">
                <a:solidFill>
                  <a:srgbClr val="000090"/>
                </a:solidFill>
              </a:rPr>
              <a:t> to 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      </a:t>
            </a:r>
            <a:r>
              <a:rPr lang="en-US" b="1" dirty="0" err="1" smtClean="0">
                <a:solidFill>
                  <a:srgbClr val="000090"/>
                </a:solidFill>
              </a:rPr>
              <a:t>eg</a:t>
            </a:r>
            <a:r>
              <a:rPr lang="en-US" b="1" dirty="0">
                <a:solidFill>
                  <a:srgbClr val="000090"/>
                </a:solidFill>
              </a:rPr>
              <a:t>: viruses, endocrine disruptors, </a:t>
            </a:r>
            <a:r>
              <a:rPr lang="en-US" b="1" dirty="0" smtClean="0">
                <a:solidFill>
                  <a:srgbClr val="000090"/>
                </a:solidFill>
              </a:rPr>
              <a:t>food </a:t>
            </a:r>
            <a:r>
              <a:rPr lang="en-US" b="1" dirty="0">
                <a:solidFill>
                  <a:srgbClr val="000090"/>
                </a:solidFill>
              </a:rPr>
              <a:t>AGEs, </a:t>
            </a:r>
            <a:r>
              <a:rPr lang="en-US" b="1" dirty="0" smtClean="0">
                <a:solidFill>
                  <a:srgbClr val="000090"/>
                </a:solidFill>
              </a:rPr>
              <a:t>Gut Biome</a:t>
            </a:r>
            <a:endParaRPr lang="en-US" b="1" dirty="0">
              <a:solidFill>
                <a:srgbClr val="000090"/>
              </a:solidFill>
            </a:endParaRPr>
          </a:p>
          <a:p>
            <a:r>
              <a:rPr lang="en-US" b="1" dirty="0" smtClean="0">
                <a:solidFill>
                  <a:srgbClr val="000090"/>
                </a:solidFill>
              </a:rPr>
              <a:t>**Insulin </a:t>
            </a:r>
            <a:r>
              <a:rPr lang="en-US" b="1" dirty="0">
                <a:solidFill>
                  <a:srgbClr val="000090"/>
                </a:solidFill>
              </a:rPr>
              <a:t>Resistance= Centrally Induced, Peripheral, Stress </a:t>
            </a:r>
            <a:r>
              <a:rPr lang="en-US" b="1" dirty="0" smtClean="0">
                <a:solidFill>
                  <a:srgbClr val="000090"/>
                </a:solidFill>
              </a:rPr>
              <a:t>Hormones, Gut Biome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0"/>
            <a:ext cx="9143999" cy="830997"/>
          </a:xfrm>
          <a:prstGeom prst="rect">
            <a:avLst/>
          </a:prstGeom>
          <a:solidFill>
            <a:srgbClr val="FFAB2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β-Cell Centric </a:t>
            </a:r>
            <a:r>
              <a:rPr lang="en-US" sz="2800" b="1" dirty="0" smtClean="0">
                <a:solidFill>
                  <a:prstClr val="black"/>
                </a:solidFill>
              </a:rPr>
              <a:t>Classification </a:t>
            </a:r>
            <a:r>
              <a:rPr lang="en-US" sz="2800" b="1" dirty="0">
                <a:solidFill>
                  <a:prstClr val="black"/>
                </a:solidFill>
              </a:rPr>
              <a:t>of </a:t>
            </a:r>
            <a:r>
              <a:rPr lang="en-US" sz="2800" b="1" dirty="0" smtClean="0">
                <a:solidFill>
                  <a:prstClr val="black"/>
                </a:solidFill>
              </a:rPr>
              <a:t>Diabetes:</a:t>
            </a:r>
          </a:p>
          <a:p>
            <a:pPr algn="ctr"/>
            <a:r>
              <a:rPr lang="en-US" sz="2000" i="1" dirty="0">
                <a:solidFill>
                  <a:srgbClr val="0000FF"/>
                </a:solidFill>
              </a:rPr>
              <a:t>Implications for Classification, Diagnosis, Prevention, Therapy, Research 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6844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7"/>
          <p:cNvSpPr txBox="1">
            <a:spLocks noChangeArrowheads="1"/>
          </p:cNvSpPr>
          <p:nvPr/>
        </p:nvSpPr>
        <p:spPr bwMode="auto">
          <a:xfrm>
            <a:off x="0" y="2375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 dirty="0" smtClean="0">
                <a:solidFill>
                  <a:srgbClr val="000090"/>
                </a:solidFill>
              </a:rPr>
              <a:t>Phenotypic Presentation is defined by:</a:t>
            </a: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2117726" y="6189663"/>
            <a:ext cx="6769100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Age</a:t>
            </a:r>
            <a:r>
              <a:rPr lang="en-US" altLang="en-US" sz="1800" dirty="0" smtClean="0">
                <a:solidFill>
                  <a:srgbClr val="000090"/>
                </a:solidFill>
              </a:rPr>
              <a:t> at presentation = tipping point when the combined gene effect / environmental trigger is exposed as phenotypic hyperglycemia </a:t>
            </a: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2376487" y="898525"/>
            <a:ext cx="6753225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Slope</a:t>
            </a:r>
            <a:r>
              <a:rPr lang="en-US" altLang="en-US" sz="1800" dirty="0" smtClean="0">
                <a:solidFill>
                  <a:srgbClr val="000090"/>
                </a:solidFill>
              </a:rPr>
              <a:t> = ‘Natural History’ over </a:t>
            </a:r>
            <a:r>
              <a:rPr lang="en-US" altLang="en-US" sz="1800" dirty="0" err="1" smtClean="0">
                <a:solidFill>
                  <a:srgbClr val="000090"/>
                </a:solidFill>
              </a:rPr>
              <a:t>time,i.e.,</a:t>
            </a:r>
            <a:r>
              <a:rPr lang="en-US" altLang="en-US" sz="2800" b="1" dirty="0" err="1" smtClean="0">
                <a:solidFill>
                  <a:srgbClr val="000090"/>
                </a:solidFill>
              </a:rPr>
              <a:t>RATE</a:t>
            </a:r>
            <a:r>
              <a:rPr lang="en-US" altLang="en-US" sz="2800" b="1" dirty="0" smtClean="0">
                <a:solidFill>
                  <a:srgbClr val="000090"/>
                </a:solidFill>
              </a:rPr>
              <a:t> </a:t>
            </a:r>
            <a:r>
              <a:rPr lang="en-US" altLang="en-US" sz="2800" b="1" dirty="0">
                <a:solidFill>
                  <a:srgbClr val="000090"/>
                </a:solidFill>
              </a:rPr>
              <a:t>OF </a:t>
            </a:r>
            <a:r>
              <a:rPr lang="el-GR" altLang="en-US" sz="2800" b="1" dirty="0">
                <a:solidFill>
                  <a:srgbClr val="000090"/>
                </a:solidFill>
              </a:rPr>
              <a:t>β</a:t>
            </a:r>
            <a:r>
              <a:rPr lang="en-US" altLang="en-US" sz="2800" b="1" dirty="0">
                <a:solidFill>
                  <a:srgbClr val="000090"/>
                </a:solidFill>
              </a:rPr>
              <a:t>-cell  LOSS</a:t>
            </a:r>
            <a:r>
              <a:rPr lang="en-US" altLang="en-US" sz="1800" dirty="0" smtClean="0">
                <a:solidFill>
                  <a:srgbClr val="000090"/>
                </a:solidFill>
              </a:rPr>
              <a:t>.  Slope is not linear in either T1DM or T2DM, and may be intermittently relapsing, remitting, stabilized, and improved. Complete loss of β-cell mass may never be reached, especially if newer agents better preserve </a:t>
            </a:r>
            <a:r>
              <a:rPr lang="el-GR" altLang="ja-JP" sz="1800" dirty="0" smtClean="0">
                <a:solidFill>
                  <a:srgbClr val="000090"/>
                </a:solidFill>
              </a:rPr>
              <a:t>β</a:t>
            </a:r>
            <a:r>
              <a:rPr lang="en-US" altLang="ja-JP" sz="1800" dirty="0" smtClean="0">
                <a:solidFill>
                  <a:srgbClr val="000090"/>
                </a:solidFill>
              </a:rPr>
              <a:t>-cells</a:t>
            </a:r>
            <a:r>
              <a:rPr lang="en-US" altLang="en-US" sz="1800" dirty="0" smtClean="0">
                <a:solidFill>
                  <a:srgbClr val="000090"/>
                </a:solidFill>
              </a:rPr>
              <a:t>. 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87313" y="2640013"/>
            <a:ext cx="15240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ja-JP" sz="2400" b="1" i="1" dirty="0" smtClean="0">
                <a:solidFill>
                  <a:srgbClr val="000090"/>
                </a:solidFill>
              </a:rPr>
              <a:t>Severity</a:t>
            </a:r>
            <a:r>
              <a:rPr lang="en-US" altLang="ja-JP" sz="2000" b="1" i="1" dirty="0" smtClean="0">
                <a:solidFill>
                  <a:srgbClr val="000090"/>
                </a:solidFill>
              </a:rPr>
              <a:t> </a:t>
            </a:r>
            <a:r>
              <a:rPr lang="en-US" altLang="ja-JP" sz="1800" b="1" i="1" dirty="0" smtClean="0">
                <a:solidFill>
                  <a:srgbClr val="000090"/>
                </a:solidFill>
              </a:rPr>
              <a:t>= </a:t>
            </a:r>
          </a:p>
          <a:p>
            <a:pPr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l-GR" altLang="ja-JP" sz="1800" dirty="0" smtClean="0">
                <a:solidFill>
                  <a:srgbClr val="000090"/>
                </a:solidFill>
              </a:rPr>
              <a:t>β</a:t>
            </a:r>
            <a:r>
              <a:rPr lang="en-US" altLang="ja-JP" sz="1800" dirty="0" smtClean="0">
                <a:solidFill>
                  <a:srgbClr val="000090"/>
                </a:solidFill>
              </a:rPr>
              <a:t>-cell loss of mass</a:t>
            </a:r>
          </a:p>
        </p:txBody>
      </p:sp>
      <p:sp>
        <p:nvSpPr>
          <p:cNvPr id="79" name="Down Arrow 78"/>
          <p:cNvSpPr>
            <a:spLocks noChangeArrowheads="1"/>
          </p:cNvSpPr>
          <p:nvPr/>
        </p:nvSpPr>
        <p:spPr bwMode="auto">
          <a:xfrm>
            <a:off x="2179638" y="1241425"/>
            <a:ext cx="257175" cy="914400"/>
          </a:xfrm>
          <a:prstGeom prst="downArrow">
            <a:avLst>
              <a:gd name="adj1" fmla="val 50000"/>
              <a:gd name="adj2" fmla="val 49778"/>
            </a:avLst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769938" y="2270125"/>
            <a:ext cx="976312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</a:rPr>
              <a:t>100%</a:t>
            </a: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</a:rPr>
              <a:t>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1400" dirty="0" smtClean="0">
                <a:solidFill>
                  <a:srgbClr val="002060"/>
                </a:solidFill>
                <a:cs typeface="Arial" panose="020B0604020202020204" pitchFamily="34" charset="0"/>
              </a:rPr>
              <a:t>    0%</a:t>
            </a:r>
            <a:r>
              <a:rPr lang="en-US" altLang="en-US" sz="700" dirty="0" smtClean="0">
                <a:solidFill>
                  <a:srgbClr val="002060"/>
                </a:solidFill>
                <a:cs typeface="Arial" panose="020B0604020202020204" pitchFamily="34" charset="0"/>
              </a:rPr>
              <a:t>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1695450" y="2384425"/>
            <a:ext cx="450850" cy="3140075"/>
          </a:xfrm>
          <a:prstGeom prst="rect">
            <a:avLst/>
          </a:prstGeom>
          <a:solidFill>
            <a:srgbClr val="B4C7E7"/>
          </a:solidFill>
          <a:ln w="9525">
            <a:solidFill>
              <a:srgbClr val="B4C7E7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H="1">
            <a:off x="1682750" y="2384425"/>
            <a:ext cx="15875" cy="3476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6155" name="Group 33"/>
          <p:cNvGrpSpPr>
            <a:grpSpLocks/>
          </p:cNvGrpSpPr>
          <p:nvPr/>
        </p:nvGrpSpPr>
        <p:grpSpPr bwMode="auto">
          <a:xfrm>
            <a:off x="5048250" y="4957763"/>
            <a:ext cx="3321050" cy="769937"/>
            <a:chOff x="5283198" y="5283200"/>
            <a:chExt cx="3280229" cy="769241"/>
          </a:xfrm>
        </p:grpSpPr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283198" y="5283200"/>
              <a:ext cx="3280229" cy="609049"/>
            </a:xfrm>
            <a:custGeom>
              <a:avLst/>
              <a:gdLst>
                <a:gd name="T0" fmla="*/ 0 w 3280229"/>
                <a:gd name="T1" fmla="*/ 0 h 609600"/>
                <a:gd name="T2" fmla="*/ 145143 w 3280229"/>
                <a:gd name="T3" fmla="*/ 86770 h 609600"/>
                <a:gd name="T4" fmla="*/ 319314 w 3280229"/>
                <a:gd name="T5" fmla="*/ 173544 h 609600"/>
                <a:gd name="T6" fmla="*/ 464457 w 3280229"/>
                <a:gd name="T7" fmla="*/ 231390 h 609600"/>
                <a:gd name="T8" fmla="*/ 580571 w 3280229"/>
                <a:gd name="T9" fmla="*/ 260313 h 609600"/>
                <a:gd name="T10" fmla="*/ 870857 w 3280229"/>
                <a:gd name="T11" fmla="*/ 332624 h 609600"/>
                <a:gd name="T12" fmla="*/ 1161143 w 3280229"/>
                <a:gd name="T13" fmla="*/ 376010 h 609600"/>
                <a:gd name="T14" fmla="*/ 1625600 w 3280229"/>
                <a:gd name="T15" fmla="*/ 419396 h 609600"/>
                <a:gd name="T16" fmla="*/ 2220686 w 3280229"/>
                <a:gd name="T17" fmla="*/ 433856 h 609600"/>
                <a:gd name="T18" fmla="*/ 2757714 w 3280229"/>
                <a:gd name="T19" fmla="*/ 448318 h 609600"/>
                <a:gd name="T20" fmla="*/ 3280229 w 3280229"/>
                <a:gd name="T21" fmla="*/ 433856 h 609600"/>
                <a:gd name="T22" fmla="*/ 3280229 w 3280229"/>
                <a:gd name="T23" fmla="*/ 607398 h 609600"/>
                <a:gd name="T24" fmla="*/ 551543 w 3280229"/>
                <a:gd name="T25" fmla="*/ 592938 h 609600"/>
                <a:gd name="T26" fmla="*/ 580571 w 3280229"/>
                <a:gd name="T27" fmla="*/ 592938 h 609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280229" h="609600">
                  <a:moveTo>
                    <a:pt x="0" y="0"/>
                  </a:moveTo>
                  <a:cubicBezTo>
                    <a:pt x="134654" y="89770"/>
                    <a:pt x="78297" y="87086"/>
                    <a:pt x="145143" y="87086"/>
                  </a:cubicBezTo>
                  <a:lnTo>
                    <a:pt x="319314" y="174172"/>
                  </a:lnTo>
                  <a:lnTo>
                    <a:pt x="464457" y="232229"/>
                  </a:lnTo>
                  <a:lnTo>
                    <a:pt x="580571" y="261257"/>
                  </a:lnTo>
                  <a:lnTo>
                    <a:pt x="870857" y="333829"/>
                  </a:lnTo>
                  <a:lnTo>
                    <a:pt x="1161143" y="377372"/>
                  </a:lnTo>
                  <a:lnTo>
                    <a:pt x="1625600" y="420915"/>
                  </a:lnTo>
                  <a:lnTo>
                    <a:pt x="2220686" y="435429"/>
                  </a:lnTo>
                  <a:lnTo>
                    <a:pt x="2757714" y="449943"/>
                  </a:lnTo>
                  <a:lnTo>
                    <a:pt x="3280229" y="435429"/>
                  </a:lnTo>
                  <a:lnTo>
                    <a:pt x="3280229" y="609600"/>
                  </a:lnTo>
                  <a:lnTo>
                    <a:pt x="551543" y="595086"/>
                  </a:lnTo>
                  <a:lnTo>
                    <a:pt x="580571" y="595086"/>
                  </a:lnTo>
                </a:path>
              </a:pathLst>
            </a:custGeom>
            <a:solidFill>
              <a:srgbClr val="8497B0"/>
            </a:solidFill>
            <a:ln w="25400" cap="flat" cmpd="sng">
              <a:solidFill>
                <a:srgbClr val="8497B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ea typeface="MS PGothic" panose="020B0600070205080204" pitchFamily="34" charset="-128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371005" y="5413257"/>
              <a:ext cx="738522" cy="63918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" name="Right Triangle 82"/>
          <p:cNvSpPr>
            <a:spLocks noChangeArrowheads="1"/>
          </p:cNvSpPr>
          <p:nvPr/>
        </p:nvSpPr>
        <p:spPr bwMode="auto">
          <a:xfrm>
            <a:off x="2117725" y="2384425"/>
            <a:ext cx="3614738" cy="3140075"/>
          </a:xfrm>
          <a:prstGeom prst="rtTriangle">
            <a:avLst/>
          </a:prstGeom>
          <a:solidFill>
            <a:srgbClr val="8497B0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 sz="20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1682750" y="5499100"/>
            <a:ext cx="6686550" cy="498475"/>
          </a:xfrm>
          <a:prstGeom prst="rect">
            <a:avLst/>
          </a:prstGeom>
          <a:solidFill>
            <a:srgbClr val="C5E0B4"/>
          </a:solidFill>
          <a:ln w="9525">
            <a:solidFill>
              <a:srgbClr val="5698D3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6159" name="TextBox 1"/>
          <p:cNvSpPr txBox="1">
            <a:spLocks noChangeArrowheads="1"/>
          </p:cNvSpPr>
          <p:nvPr/>
        </p:nvSpPr>
        <p:spPr bwMode="auto">
          <a:xfrm>
            <a:off x="1682750" y="5470525"/>
            <a:ext cx="6856413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100" b="1" smtClean="0">
                <a:solidFill>
                  <a:prstClr val="black"/>
                </a:solidFill>
              </a:rPr>
              <a:t>  </a:t>
            </a:r>
            <a:r>
              <a:rPr lang="en-US" altLang="en-US" sz="1100" smtClean="0">
                <a:solidFill>
                  <a:prstClr val="black"/>
                </a:solidFill>
              </a:rPr>
              <a:t>I  I  I  I  I</a:t>
            </a:r>
            <a:r>
              <a:rPr lang="en-US" altLang="en-US" sz="1000" b="1" smtClean="0">
                <a:solidFill>
                  <a:prstClr val="black"/>
                </a:solidFill>
              </a:rPr>
              <a:t>/ ≈ / </a:t>
            </a:r>
            <a:r>
              <a:rPr lang="en-US" altLang="en-US" sz="1000" smtClean="0">
                <a:solidFill>
                  <a:prstClr val="black"/>
                </a:solidFill>
              </a:rPr>
              <a:t> </a:t>
            </a:r>
            <a:r>
              <a:rPr lang="en-US" altLang="en-US" sz="1100" smtClean="0">
                <a:solidFill>
                  <a:prstClr val="black"/>
                </a:solidFill>
              </a:rPr>
              <a:t>I  I  I  I  I  I  I  I  I  I  I  I  I  I  I  I  I  I  I  I  I  I  I  I  I  I  I  I  I  I  I  I  I  I  I  I  I  I  I  I  I  I  I  I  I  I  I  I  I  I  I  I  I  I  I  I  I  I  I  I</a:t>
            </a:r>
            <a:endParaRPr lang="en-US" altLang="en-US" sz="1800" b="1" smtClean="0">
              <a:solidFill>
                <a:prstClr val="black"/>
              </a:solidFill>
            </a:endParaRPr>
          </a:p>
        </p:txBody>
      </p:sp>
      <p:sp>
        <p:nvSpPr>
          <p:cNvPr id="93" name="Right Arrow 92"/>
          <p:cNvSpPr/>
          <p:nvPr/>
        </p:nvSpPr>
        <p:spPr>
          <a:xfrm flipV="1">
            <a:off x="5602288" y="5710238"/>
            <a:ext cx="942975" cy="204787"/>
          </a:xfrm>
          <a:prstGeom prst="right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1" name="TextBox 25"/>
          <p:cNvSpPr txBox="1">
            <a:spLocks noChangeArrowheads="1"/>
          </p:cNvSpPr>
          <p:nvPr/>
        </p:nvSpPr>
        <p:spPr bwMode="auto">
          <a:xfrm>
            <a:off x="3987800" y="5715000"/>
            <a:ext cx="156845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Increasing Age</a:t>
            </a:r>
          </a:p>
        </p:txBody>
      </p:sp>
      <p:cxnSp>
        <p:nvCxnSpPr>
          <p:cNvPr id="95" name="Straight Connector 94"/>
          <p:cNvCxnSpPr/>
          <p:nvPr/>
        </p:nvCxnSpPr>
        <p:spPr>
          <a:xfrm>
            <a:off x="1729204" y="3095625"/>
            <a:ext cx="963613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794292" y="3549650"/>
            <a:ext cx="163036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794292" y="4156075"/>
            <a:ext cx="217011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786354" y="4919663"/>
            <a:ext cx="3092450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573213" y="5522913"/>
            <a:ext cx="3908425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Up Arrow 99"/>
          <p:cNvSpPr/>
          <p:nvPr/>
        </p:nvSpPr>
        <p:spPr>
          <a:xfrm rot="10800000">
            <a:off x="2906713" y="4449763"/>
            <a:ext cx="339725" cy="992187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8" name="Freeform 5"/>
          <p:cNvSpPr>
            <a:spLocks/>
          </p:cNvSpPr>
          <p:nvPr/>
        </p:nvSpPr>
        <p:spPr bwMode="auto">
          <a:xfrm>
            <a:off x="2117725" y="2378075"/>
            <a:ext cx="6335713" cy="2171700"/>
          </a:xfrm>
          <a:custGeom>
            <a:avLst/>
            <a:gdLst>
              <a:gd name="T0" fmla="*/ 0 w 6227785"/>
              <a:gd name="T1" fmla="*/ 0 h 2165762"/>
              <a:gd name="T2" fmla="*/ 1711117 w 6227785"/>
              <a:gd name="T3" fmla="*/ 411102 h 2165762"/>
              <a:gd name="T4" fmla="*/ 3189523 w 6227785"/>
              <a:gd name="T5" fmla="*/ 1205894 h 2165762"/>
              <a:gd name="T6" fmla="*/ 4175127 w 6227785"/>
              <a:gd name="T7" fmla="*/ 2041801 h 2165762"/>
              <a:gd name="T8" fmla="*/ 6132646 w 6227785"/>
              <a:gd name="T9" fmla="*/ 2192537 h 2165762"/>
              <a:gd name="T10" fmla="*/ 6187401 w 6227785"/>
              <a:gd name="T11" fmla="*/ 2192537 h 21657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27785" h="2165762">
                <a:moveTo>
                  <a:pt x="0" y="0"/>
                </a:moveTo>
                <a:cubicBezTo>
                  <a:pt x="579344" y="103094"/>
                  <a:pt x="1158688" y="206188"/>
                  <a:pt x="1680882" y="403412"/>
                </a:cubicBezTo>
                <a:cubicBezTo>
                  <a:pt x="2203076" y="600636"/>
                  <a:pt x="2729753" y="916641"/>
                  <a:pt x="3133165" y="1183341"/>
                </a:cubicBezTo>
                <a:cubicBezTo>
                  <a:pt x="3536577" y="1450041"/>
                  <a:pt x="3619500" y="1842247"/>
                  <a:pt x="4101353" y="2003612"/>
                </a:cubicBezTo>
                <a:cubicBezTo>
                  <a:pt x="4583206" y="2164977"/>
                  <a:pt x="5694829" y="2126876"/>
                  <a:pt x="6024282" y="2151529"/>
                </a:cubicBezTo>
                <a:cubicBezTo>
                  <a:pt x="6353735" y="2176182"/>
                  <a:pt x="6215902" y="2163855"/>
                  <a:pt x="6078070" y="2151529"/>
                </a:cubicBezTo>
              </a:path>
            </a:pathLst>
          </a:custGeom>
          <a:noFill/>
          <a:ln w="22225">
            <a:solidFill>
              <a:srgbClr val="000090"/>
            </a:solidFill>
            <a:prstDash val="sysDot"/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>
            <a:off x="2644775" y="2446338"/>
            <a:ext cx="65088" cy="4365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3" name="Straight Connector 102"/>
          <p:cNvCxnSpPr>
            <a:cxnSpLocks noChangeShapeType="1"/>
          </p:cNvCxnSpPr>
          <p:nvPr/>
        </p:nvCxnSpPr>
        <p:spPr bwMode="auto">
          <a:xfrm>
            <a:off x="2784475" y="2493963"/>
            <a:ext cx="55563" cy="53181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4" name="Straight Connector 103"/>
          <p:cNvCxnSpPr>
            <a:cxnSpLocks noChangeShapeType="1"/>
          </p:cNvCxnSpPr>
          <p:nvPr/>
        </p:nvCxnSpPr>
        <p:spPr bwMode="auto">
          <a:xfrm>
            <a:off x="2903538" y="2493963"/>
            <a:ext cx="84137" cy="625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Straight Connector 104"/>
          <p:cNvCxnSpPr>
            <a:cxnSpLocks noChangeShapeType="1"/>
          </p:cNvCxnSpPr>
          <p:nvPr/>
        </p:nvCxnSpPr>
        <p:spPr bwMode="auto">
          <a:xfrm>
            <a:off x="3009900" y="2547938"/>
            <a:ext cx="130175" cy="7207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6" name="Straight Connector 105"/>
          <p:cNvCxnSpPr>
            <a:cxnSpLocks noChangeShapeType="1"/>
          </p:cNvCxnSpPr>
          <p:nvPr/>
        </p:nvCxnSpPr>
        <p:spPr bwMode="auto">
          <a:xfrm>
            <a:off x="3140075" y="2601913"/>
            <a:ext cx="144463" cy="7651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Straight Connector 111"/>
          <p:cNvCxnSpPr>
            <a:cxnSpLocks noChangeShapeType="1"/>
          </p:cNvCxnSpPr>
          <p:nvPr/>
        </p:nvCxnSpPr>
        <p:spPr bwMode="auto">
          <a:xfrm>
            <a:off x="3284538" y="2601913"/>
            <a:ext cx="158750" cy="9413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Straight Connector 112"/>
          <p:cNvCxnSpPr>
            <a:cxnSpLocks noChangeShapeType="1"/>
          </p:cNvCxnSpPr>
          <p:nvPr/>
        </p:nvCxnSpPr>
        <p:spPr bwMode="auto">
          <a:xfrm>
            <a:off x="3435350" y="2640013"/>
            <a:ext cx="152400" cy="10033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4" name="Straight Connector 113"/>
          <p:cNvCxnSpPr>
            <a:cxnSpLocks noChangeShapeType="1"/>
          </p:cNvCxnSpPr>
          <p:nvPr/>
        </p:nvCxnSpPr>
        <p:spPr bwMode="auto">
          <a:xfrm>
            <a:off x="3587750" y="2681288"/>
            <a:ext cx="146050" cy="1093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5" name="Straight Connector 114"/>
          <p:cNvCxnSpPr>
            <a:cxnSpLocks noChangeShapeType="1"/>
          </p:cNvCxnSpPr>
          <p:nvPr/>
        </p:nvCxnSpPr>
        <p:spPr bwMode="auto">
          <a:xfrm>
            <a:off x="3733800" y="2692400"/>
            <a:ext cx="144463" cy="11922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6" name="Straight Connector 115"/>
          <p:cNvCxnSpPr>
            <a:cxnSpLocks noChangeShapeType="1"/>
          </p:cNvCxnSpPr>
          <p:nvPr/>
        </p:nvCxnSpPr>
        <p:spPr bwMode="auto">
          <a:xfrm>
            <a:off x="3878263" y="2794000"/>
            <a:ext cx="136525" cy="1209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7" name="Straight Connector 116"/>
          <p:cNvCxnSpPr>
            <a:cxnSpLocks noChangeShapeType="1"/>
          </p:cNvCxnSpPr>
          <p:nvPr/>
        </p:nvCxnSpPr>
        <p:spPr bwMode="auto">
          <a:xfrm>
            <a:off x="4014788" y="2830513"/>
            <a:ext cx="131762" cy="1296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" name="Straight Connector 122"/>
          <p:cNvCxnSpPr>
            <a:cxnSpLocks noChangeShapeType="1"/>
          </p:cNvCxnSpPr>
          <p:nvPr/>
        </p:nvCxnSpPr>
        <p:spPr bwMode="auto">
          <a:xfrm>
            <a:off x="4159250" y="2882900"/>
            <a:ext cx="141288" cy="13858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4" name="Straight Connector 123"/>
          <p:cNvCxnSpPr>
            <a:cxnSpLocks noChangeShapeType="1"/>
          </p:cNvCxnSpPr>
          <p:nvPr/>
        </p:nvCxnSpPr>
        <p:spPr bwMode="auto">
          <a:xfrm>
            <a:off x="4305300" y="2936875"/>
            <a:ext cx="144463" cy="145573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5" name="Straight Connector 124"/>
          <p:cNvCxnSpPr>
            <a:cxnSpLocks noChangeShapeType="1"/>
          </p:cNvCxnSpPr>
          <p:nvPr/>
        </p:nvCxnSpPr>
        <p:spPr bwMode="auto">
          <a:xfrm>
            <a:off x="4449763" y="3025775"/>
            <a:ext cx="144462" cy="14843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Straight Connector 125"/>
          <p:cNvCxnSpPr>
            <a:cxnSpLocks noChangeShapeType="1"/>
          </p:cNvCxnSpPr>
          <p:nvPr/>
        </p:nvCxnSpPr>
        <p:spPr bwMode="auto">
          <a:xfrm>
            <a:off x="4597400" y="3103563"/>
            <a:ext cx="133350" cy="15255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7" name="Straight Connector 126"/>
          <p:cNvCxnSpPr>
            <a:cxnSpLocks noChangeShapeType="1"/>
          </p:cNvCxnSpPr>
          <p:nvPr/>
        </p:nvCxnSpPr>
        <p:spPr bwMode="auto">
          <a:xfrm>
            <a:off x="4740275" y="3151188"/>
            <a:ext cx="133350" cy="15938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Straight Connector 127"/>
          <p:cNvCxnSpPr>
            <a:cxnSpLocks noChangeShapeType="1"/>
          </p:cNvCxnSpPr>
          <p:nvPr/>
        </p:nvCxnSpPr>
        <p:spPr bwMode="auto">
          <a:xfrm>
            <a:off x="4876800" y="3268663"/>
            <a:ext cx="139700" cy="16256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9" name="Straight Connector 128"/>
          <p:cNvCxnSpPr>
            <a:cxnSpLocks noChangeShapeType="1"/>
          </p:cNvCxnSpPr>
          <p:nvPr/>
        </p:nvCxnSpPr>
        <p:spPr bwMode="auto">
          <a:xfrm>
            <a:off x="5026025" y="3348038"/>
            <a:ext cx="150813" cy="16700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0" name="Straight Connector 129"/>
          <p:cNvCxnSpPr>
            <a:cxnSpLocks noChangeShapeType="1"/>
          </p:cNvCxnSpPr>
          <p:nvPr/>
        </p:nvCxnSpPr>
        <p:spPr bwMode="auto">
          <a:xfrm>
            <a:off x="5157788" y="3435350"/>
            <a:ext cx="142875" cy="163036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4" name="Straight Connector 133"/>
          <p:cNvCxnSpPr>
            <a:cxnSpLocks noChangeShapeType="1"/>
          </p:cNvCxnSpPr>
          <p:nvPr/>
        </p:nvCxnSpPr>
        <p:spPr bwMode="auto">
          <a:xfrm>
            <a:off x="5305425" y="3513138"/>
            <a:ext cx="131763" cy="1601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5" name="Straight Connector 134"/>
          <p:cNvCxnSpPr>
            <a:cxnSpLocks noChangeShapeType="1"/>
          </p:cNvCxnSpPr>
          <p:nvPr/>
        </p:nvCxnSpPr>
        <p:spPr bwMode="auto">
          <a:xfrm>
            <a:off x="5437188" y="3617913"/>
            <a:ext cx="127000" cy="15557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6" name="Straight Connector 135"/>
          <p:cNvCxnSpPr>
            <a:cxnSpLocks noChangeShapeType="1"/>
          </p:cNvCxnSpPr>
          <p:nvPr/>
        </p:nvCxnSpPr>
        <p:spPr bwMode="auto">
          <a:xfrm>
            <a:off x="5586413" y="3743325"/>
            <a:ext cx="138112" cy="1463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7" name="Straight Connector 136"/>
          <p:cNvCxnSpPr>
            <a:cxnSpLocks noChangeShapeType="1"/>
          </p:cNvCxnSpPr>
          <p:nvPr/>
        </p:nvCxnSpPr>
        <p:spPr bwMode="auto">
          <a:xfrm>
            <a:off x="5749925" y="3913188"/>
            <a:ext cx="134938" cy="13684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8" name="Straight Connector 137"/>
          <p:cNvCxnSpPr>
            <a:cxnSpLocks noChangeShapeType="1"/>
          </p:cNvCxnSpPr>
          <p:nvPr/>
        </p:nvCxnSpPr>
        <p:spPr bwMode="auto">
          <a:xfrm>
            <a:off x="5902325" y="4078288"/>
            <a:ext cx="134938" cy="12509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0" name="Straight Connector 139"/>
          <p:cNvCxnSpPr>
            <a:cxnSpLocks noChangeShapeType="1"/>
            <a:endCxn id="81" idx="6"/>
          </p:cNvCxnSpPr>
          <p:nvPr/>
        </p:nvCxnSpPr>
        <p:spPr bwMode="auto">
          <a:xfrm>
            <a:off x="6072188" y="4225925"/>
            <a:ext cx="152400" cy="11080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Straight Connector 140"/>
          <p:cNvCxnSpPr>
            <a:cxnSpLocks noChangeShapeType="1"/>
          </p:cNvCxnSpPr>
          <p:nvPr/>
        </p:nvCxnSpPr>
        <p:spPr bwMode="auto">
          <a:xfrm>
            <a:off x="6243638" y="4327525"/>
            <a:ext cx="117475" cy="1006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Straight Connector 141"/>
          <p:cNvCxnSpPr>
            <a:cxnSpLocks noChangeShapeType="1"/>
          </p:cNvCxnSpPr>
          <p:nvPr/>
        </p:nvCxnSpPr>
        <p:spPr bwMode="auto">
          <a:xfrm>
            <a:off x="2514600" y="2424113"/>
            <a:ext cx="57150" cy="3698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Straight Connector 142"/>
          <p:cNvCxnSpPr>
            <a:cxnSpLocks noChangeShapeType="1"/>
          </p:cNvCxnSpPr>
          <p:nvPr/>
        </p:nvCxnSpPr>
        <p:spPr bwMode="auto">
          <a:xfrm>
            <a:off x="6365875" y="4371975"/>
            <a:ext cx="107950" cy="9413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Straight Connector 143"/>
          <p:cNvCxnSpPr>
            <a:cxnSpLocks noChangeShapeType="1"/>
          </p:cNvCxnSpPr>
          <p:nvPr/>
        </p:nvCxnSpPr>
        <p:spPr bwMode="auto">
          <a:xfrm>
            <a:off x="6550025" y="4449763"/>
            <a:ext cx="114300" cy="9175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Straight Connector 144"/>
          <p:cNvCxnSpPr>
            <a:cxnSpLocks noChangeShapeType="1"/>
          </p:cNvCxnSpPr>
          <p:nvPr/>
        </p:nvCxnSpPr>
        <p:spPr bwMode="auto">
          <a:xfrm>
            <a:off x="6704013" y="4481513"/>
            <a:ext cx="101600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Straight Connector 148"/>
          <p:cNvCxnSpPr>
            <a:cxnSpLocks noChangeShapeType="1"/>
          </p:cNvCxnSpPr>
          <p:nvPr/>
        </p:nvCxnSpPr>
        <p:spPr bwMode="auto">
          <a:xfrm>
            <a:off x="6845300" y="4481513"/>
            <a:ext cx="10318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Straight Connector 149"/>
          <p:cNvCxnSpPr>
            <a:cxnSpLocks noChangeShapeType="1"/>
          </p:cNvCxnSpPr>
          <p:nvPr/>
        </p:nvCxnSpPr>
        <p:spPr bwMode="auto">
          <a:xfrm>
            <a:off x="6975475" y="4489450"/>
            <a:ext cx="117475" cy="8874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Straight Connector 150"/>
          <p:cNvCxnSpPr>
            <a:cxnSpLocks noChangeShapeType="1"/>
          </p:cNvCxnSpPr>
          <p:nvPr/>
        </p:nvCxnSpPr>
        <p:spPr bwMode="auto">
          <a:xfrm>
            <a:off x="7123113" y="4489450"/>
            <a:ext cx="100012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Straight Connector 151"/>
          <p:cNvCxnSpPr>
            <a:cxnSpLocks noChangeShapeType="1"/>
          </p:cNvCxnSpPr>
          <p:nvPr/>
        </p:nvCxnSpPr>
        <p:spPr bwMode="auto">
          <a:xfrm>
            <a:off x="7286625" y="4506913"/>
            <a:ext cx="10953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Straight Connector 152"/>
          <p:cNvCxnSpPr>
            <a:cxnSpLocks noChangeShapeType="1"/>
          </p:cNvCxnSpPr>
          <p:nvPr/>
        </p:nvCxnSpPr>
        <p:spPr bwMode="auto">
          <a:xfrm>
            <a:off x="7424738" y="4538663"/>
            <a:ext cx="114300" cy="85883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Straight Connector 153"/>
          <p:cNvCxnSpPr>
            <a:cxnSpLocks noChangeShapeType="1"/>
          </p:cNvCxnSpPr>
          <p:nvPr/>
        </p:nvCxnSpPr>
        <p:spPr bwMode="auto">
          <a:xfrm>
            <a:off x="7580313" y="4532313"/>
            <a:ext cx="100012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Straight Connector 157"/>
          <p:cNvCxnSpPr>
            <a:cxnSpLocks noChangeShapeType="1"/>
          </p:cNvCxnSpPr>
          <p:nvPr/>
        </p:nvCxnSpPr>
        <p:spPr bwMode="auto">
          <a:xfrm>
            <a:off x="7721600" y="4537075"/>
            <a:ext cx="103188" cy="8270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Straight Connector 158"/>
          <p:cNvCxnSpPr>
            <a:cxnSpLocks noChangeShapeType="1"/>
          </p:cNvCxnSpPr>
          <p:nvPr/>
        </p:nvCxnSpPr>
        <p:spPr bwMode="auto">
          <a:xfrm>
            <a:off x="7877175" y="4541838"/>
            <a:ext cx="117475" cy="8302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Straight Connector 167"/>
          <p:cNvCxnSpPr>
            <a:cxnSpLocks noChangeShapeType="1"/>
          </p:cNvCxnSpPr>
          <p:nvPr/>
        </p:nvCxnSpPr>
        <p:spPr bwMode="auto">
          <a:xfrm>
            <a:off x="8024813" y="4541838"/>
            <a:ext cx="101600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Straight Connector 168"/>
          <p:cNvCxnSpPr>
            <a:cxnSpLocks noChangeShapeType="1"/>
          </p:cNvCxnSpPr>
          <p:nvPr/>
        </p:nvCxnSpPr>
        <p:spPr bwMode="auto">
          <a:xfrm>
            <a:off x="8199438" y="4546600"/>
            <a:ext cx="73025" cy="8366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Straight Connector 169"/>
          <p:cNvCxnSpPr>
            <a:cxnSpLocks noChangeShapeType="1"/>
          </p:cNvCxnSpPr>
          <p:nvPr/>
        </p:nvCxnSpPr>
        <p:spPr bwMode="auto">
          <a:xfrm>
            <a:off x="8337550" y="4549775"/>
            <a:ext cx="60325" cy="8096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Straight Connector 171"/>
          <p:cNvCxnSpPr>
            <a:cxnSpLocks noChangeShapeType="1"/>
          </p:cNvCxnSpPr>
          <p:nvPr/>
        </p:nvCxnSpPr>
        <p:spPr bwMode="auto">
          <a:xfrm>
            <a:off x="2393950" y="2379663"/>
            <a:ext cx="42863" cy="280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13" name="TextBox 26"/>
          <p:cNvSpPr txBox="1">
            <a:spLocks noChangeArrowheads="1"/>
          </p:cNvSpPr>
          <p:nvPr/>
        </p:nvSpPr>
        <p:spPr bwMode="auto">
          <a:xfrm>
            <a:off x="727075" y="3767138"/>
            <a:ext cx="776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% 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l-GR" altLang="en-US" sz="1800" b="1" smtClean="0">
                <a:solidFill>
                  <a:srgbClr val="002060"/>
                </a:solidFill>
              </a:rPr>
              <a:t>β−</a:t>
            </a:r>
            <a:r>
              <a:rPr lang="en-US" altLang="en-US" sz="1800" b="1" smtClean="0">
                <a:solidFill>
                  <a:srgbClr val="002060"/>
                </a:solidFill>
              </a:rPr>
              <a:t>Cell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Mass</a:t>
            </a:r>
          </a:p>
        </p:txBody>
      </p:sp>
      <p:sp>
        <p:nvSpPr>
          <p:cNvPr id="178" name="Up Arrow 177"/>
          <p:cNvSpPr/>
          <p:nvPr/>
        </p:nvSpPr>
        <p:spPr>
          <a:xfrm>
            <a:off x="2882900" y="2563813"/>
            <a:ext cx="338138" cy="1244600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79" name="Rectangle 178"/>
          <p:cNvSpPr>
            <a:spLocks noChangeArrowheads="1"/>
          </p:cNvSpPr>
          <p:nvPr/>
        </p:nvSpPr>
        <p:spPr bwMode="auto">
          <a:xfrm>
            <a:off x="2597150" y="3606800"/>
            <a:ext cx="927100" cy="919163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80" name="TextBox 49"/>
          <p:cNvSpPr txBox="1">
            <a:spLocks noChangeArrowheads="1"/>
          </p:cNvSpPr>
          <p:nvPr/>
        </p:nvSpPr>
        <p:spPr bwMode="auto">
          <a:xfrm>
            <a:off x="2643188" y="3562350"/>
            <a:ext cx="8969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prstDash val="lg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Critical 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l-GR" altLang="en-US" sz="1800" b="1" dirty="0" smtClean="0">
                <a:solidFill>
                  <a:srgbClr val="5B9BD5">
                    <a:lumMod val="50000"/>
                  </a:srgbClr>
                </a:solidFill>
              </a:rPr>
              <a:t>β−</a:t>
            </a: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Cell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Mass </a:t>
            </a:r>
          </a:p>
        </p:txBody>
      </p:sp>
      <p:cxnSp>
        <p:nvCxnSpPr>
          <p:cNvPr id="6217" name="Straight Arrow Connector 2"/>
          <p:cNvCxnSpPr>
            <a:cxnSpLocks noChangeShapeType="1"/>
          </p:cNvCxnSpPr>
          <p:nvPr/>
        </p:nvCxnSpPr>
        <p:spPr bwMode="auto">
          <a:xfrm flipV="1">
            <a:off x="8228013" y="4537075"/>
            <a:ext cx="284162" cy="3175"/>
          </a:xfrm>
          <a:prstGeom prst="straightConnector1">
            <a:avLst/>
          </a:prstGeom>
          <a:noFill/>
          <a:ln w="25400">
            <a:solidFill>
              <a:srgbClr val="8497B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4" name="Group 73"/>
          <p:cNvGrpSpPr/>
          <p:nvPr/>
        </p:nvGrpSpPr>
        <p:grpSpPr>
          <a:xfrm>
            <a:off x="5213351" y="2732088"/>
            <a:ext cx="3916362" cy="2128838"/>
            <a:chOff x="5213350" y="3017838"/>
            <a:chExt cx="3608333" cy="1843087"/>
          </a:xfrm>
        </p:grpSpPr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5221288" y="3017838"/>
              <a:ext cx="3376612" cy="346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 u="sng" dirty="0">
                  <a:solidFill>
                    <a:srgbClr val="002060"/>
                  </a:solidFill>
                </a:rPr>
                <a:t>Pre-Diabetes</a:t>
              </a:r>
              <a:r>
                <a:rPr lang="en-US" altLang="en-US" sz="2000" b="1" dirty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≥100, PPG ≥140</a:t>
              </a:r>
            </a:p>
          </p:txBody>
        </p:sp>
        <p:sp>
          <p:nvSpPr>
            <p:cNvPr id="76" name="TextBox 75"/>
            <p:cNvSpPr txBox="1">
              <a:spLocks noChangeArrowheads="1"/>
            </p:cNvSpPr>
            <p:nvPr/>
          </p:nvSpPr>
          <p:spPr bwMode="auto">
            <a:xfrm>
              <a:off x="5622013" y="3447531"/>
              <a:ext cx="3199670" cy="506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u="sng" dirty="0" smtClean="0">
                  <a:solidFill>
                    <a:srgbClr val="002060"/>
                  </a:solidFill>
                </a:rPr>
                <a:t>All </a:t>
              </a:r>
              <a:r>
                <a:rPr lang="en-US" altLang="en-US" b="1" u="sng" dirty="0">
                  <a:solidFill>
                    <a:srgbClr val="002060"/>
                  </a:solidFill>
                </a:rPr>
                <a:t>D</a:t>
              </a:r>
              <a:r>
                <a:rPr lang="en-US" altLang="en-US" b="1" u="sng" dirty="0" smtClean="0">
                  <a:solidFill>
                    <a:srgbClr val="002060"/>
                  </a:solidFill>
                </a:rPr>
                <a:t>M</a:t>
              </a:r>
              <a:r>
                <a:rPr lang="en-US" altLang="en-US" b="1" dirty="0" smtClean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≥126, PPG ≥200 </a:t>
              </a:r>
            </a:p>
          </p:txBody>
        </p:sp>
        <p:sp>
          <p:nvSpPr>
            <p:cNvPr id="77" name="Down Arrow 76"/>
            <p:cNvSpPr>
              <a:spLocks noChangeArrowheads="1"/>
            </p:cNvSpPr>
            <p:nvPr/>
          </p:nvSpPr>
          <p:spPr bwMode="auto">
            <a:xfrm>
              <a:off x="5213350" y="3432175"/>
              <a:ext cx="206232" cy="686566"/>
            </a:xfrm>
            <a:prstGeom prst="downArrow">
              <a:avLst>
                <a:gd name="adj1" fmla="val 50000"/>
                <a:gd name="adj2" fmla="val 49805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8" name="Down Arrow 77"/>
            <p:cNvSpPr>
              <a:spLocks noChangeArrowheads="1"/>
            </p:cNvSpPr>
            <p:nvPr/>
          </p:nvSpPr>
          <p:spPr bwMode="auto">
            <a:xfrm>
              <a:off x="5964238" y="3946525"/>
              <a:ext cx="257175" cy="914400"/>
            </a:xfrm>
            <a:prstGeom prst="downArrow">
              <a:avLst>
                <a:gd name="adj1" fmla="val 50000"/>
                <a:gd name="adj2" fmla="val 49786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3" name="Straight Connector 2"/>
          <p:cNvCxnSpPr>
            <a:stCxn id="6168" idx="0"/>
          </p:cNvCxnSpPr>
          <p:nvPr/>
        </p:nvCxnSpPr>
        <p:spPr>
          <a:xfrm>
            <a:off x="2117725" y="2378075"/>
            <a:ext cx="3784600" cy="21478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902325" y="3210664"/>
            <a:ext cx="2984502" cy="1326412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75500" y="4252595"/>
            <a:ext cx="30922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0090"/>
                </a:solidFill>
              </a:rPr>
              <a:t>Disease Modification</a:t>
            </a:r>
            <a:endParaRPr lang="en-US" sz="26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6648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2"/>
          <p:cNvGrpSpPr>
            <a:grpSpLocks/>
          </p:cNvGrpSpPr>
          <p:nvPr/>
        </p:nvGrpSpPr>
        <p:grpSpPr bwMode="auto">
          <a:xfrm rot="2739104">
            <a:off x="-11906" y="3044032"/>
            <a:ext cx="3070225" cy="1023937"/>
            <a:chOff x="296189" y="2559679"/>
            <a:chExt cx="4856626" cy="1764160"/>
          </a:xfrm>
        </p:grpSpPr>
        <p:sp>
          <p:nvSpPr>
            <p:cNvPr id="70" name="Oval 69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5363" name="Group 43"/>
          <p:cNvGrpSpPr>
            <a:grpSpLocks/>
          </p:cNvGrpSpPr>
          <p:nvPr/>
        </p:nvGrpSpPr>
        <p:grpSpPr bwMode="auto">
          <a:xfrm rot="2387634">
            <a:off x="793750" y="2354263"/>
            <a:ext cx="322263" cy="922337"/>
            <a:chOff x="8004524" y="2733495"/>
            <a:chExt cx="310925" cy="1779930"/>
          </a:xfrm>
        </p:grpSpPr>
        <p:sp>
          <p:nvSpPr>
            <p:cNvPr id="68" name="Rectangle 67"/>
            <p:cNvSpPr/>
            <p:nvPr/>
          </p:nvSpPr>
          <p:spPr>
            <a:xfrm>
              <a:off x="8065168" y="3234439"/>
              <a:ext cx="232810" cy="474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42457">
              <a:off x="8004524" y="2733495"/>
              <a:ext cx="310925" cy="1779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64" name="Rectangle 63"/>
          <p:cNvSpPr/>
          <p:nvPr/>
        </p:nvSpPr>
        <p:spPr>
          <a:xfrm rot="2532312">
            <a:off x="687388" y="2449513"/>
            <a:ext cx="20320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 rot="2532312">
            <a:off x="588034" y="2197730"/>
            <a:ext cx="510880" cy="5520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G</a:t>
            </a:r>
          </a:p>
        </p:txBody>
      </p:sp>
      <p:sp>
        <p:nvSpPr>
          <p:cNvPr id="48" name="Rectangle 47"/>
          <p:cNvSpPr/>
          <p:nvPr/>
        </p:nvSpPr>
        <p:spPr>
          <a:xfrm rot="2498546">
            <a:off x="840138" y="2703110"/>
            <a:ext cx="774085" cy="4968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N</a:t>
            </a:r>
          </a:p>
        </p:txBody>
      </p:sp>
      <p:grpSp>
        <p:nvGrpSpPr>
          <p:cNvPr id="15367" name="Group 49"/>
          <p:cNvGrpSpPr>
            <a:grpSpLocks/>
          </p:cNvGrpSpPr>
          <p:nvPr/>
        </p:nvGrpSpPr>
        <p:grpSpPr bwMode="auto">
          <a:xfrm rot="2739104">
            <a:off x="1062038" y="2924175"/>
            <a:ext cx="681038" cy="496887"/>
            <a:chOff x="7984338" y="2767064"/>
            <a:chExt cx="637462" cy="1365866"/>
          </a:xfrm>
        </p:grpSpPr>
        <p:sp>
          <p:nvSpPr>
            <p:cNvPr id="54" name="Rectangle 53"/>
            <p:cNvSpPr/>
            <p:nvPr/>
          </p:nvSpPr>
          <p:spPr>
            <a:xfrm>
              <a:off x="8224351" y="3244621"/>
              <a:ext cx="154536" cy="475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 rot="21124765">
              <a:off x="7984338" y="2767064"/>
              <a:ext cx="637462" cy="13658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128" name="Rounded Rectangle 127"/>
          <p:cNvSpPr>
            <a:spLocks noChangeArrowheads="1"/>
          </p:cNvSpPr>
          <p:nvPr/>
        </p:nvSpPr>
        <p:spPr bwMode="auto">
          <a:xfrm>
            <a:off x="5629275" y="4746625"/>
            <a:ext cx="3157538" cy="1654175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28575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600"/>
              </a:lnSpc>
              <a:defRPr/>
            </a:pPr>
            <a:r>
              <a:rPr lang="en-US" sz="3200" b="1" dirty="0" smtClean="0">
                <a:solidFill>
                  <a:srgbClr val="000000"/>
                </a:solidFill>
              </a:rPr>
              <a:t>Vasculature</a:t>
            </a:r>
            <a:endParaRPr lang="en-US" sz="1000" b="1" dirty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en-US" sz="2400" b="1" dirty="0">
                <a:solidFill>
                  <a:srgbClr val="000000"/>
                </a:solidFill>
              </a:rPr>
              <a:t>FINAL COMMON</a:t>
            </a:r>
          </a:p>
          <a:p>
            <a:pPr algn="ctr" eaLnBrk="1" hangingPunct="1">
              <a:defRPr/>
            </a:pPr>
            <a:r>
              <a:rPr lang="en-US" sz="2400" b="1" dirty="0">
                <a:solidFill>
                  <a:srgbClr val="000000"/>
                </a:solidFill>
              </a:rPr>
              <a:t>DENOMINATOR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 flipV="1">
            <a:off x="2289175" y="3098800"/>
            <a:ext cx="1812925" cy="4276725"/>
          </a:xfrm>
          <a:prstGeom prst="bentUpArrow">
            <a:avLst>
              <a:gd name="adj1" fmla="val 16712"/>
              <a:gd name="adj2" fmla="val 22876"/>
              <a:gd name="adj3" fmla="val 25000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Bent-Up Arrow 103"/>
          <p:cNvSpPr/>
          <p:nvPr/>
        </p:nvSpPr>
        <p:spPr>
          <a:xfrm rot="16200000" flipV="1">
            <a:off x="2909094" y="-492918"/>
            <a:ext cx="852487" cy="4514850"/>
          </a:xfrm>
          <a:prstGeom prst="bentUpArrow">
            <a:avLst>
              <a:gd name="adj1" fmla="val 37462"/>
              <a:gd name="adj2" fmla="val 36301"/>
              <a:gd name="adj3" fmla="val 37431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5639594" y="2701132"/>
            <a:ext cx="536575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Bent-Up Arrow 136"/>
          <p:cNvSpPr/>
          <p:nvPr/>
        </p:nvSpPr>
        <p:spPr>
          <a:xfrm flipV="1">
            <a:off x="6149975" y="3651250"/>
            <a:ext cx="760413" cy="78105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73" name="TextBox 124"/>
          <p:cNvSpPr txBox="1">
            <a:spLocks noChangeArrowheads="1"/>
          </p:cNvSpPr>
          <p:nvPr/>
        </p:nvSpPr>
        <p:spPr bwMode="auto">
          <a:xfrm>
            <a:off x="3756025" y="3249613"/>
            <a:ext cx="2503488" cy="13843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Inflammation/</a:t>
            </a:r>
          </a:p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Immune Regulation</a:t>
            </a:r>
          </a:p>
        </p:txBody>
      </p:sp>
      <p:sp>
        <p:nvSpPr>
          <p:cNvPr id="139" name="Bent-Up Arrow 138"/>
          <p:cNvSpPr/>
          <p:nvPr/>
        </p:nvSpPr>
        <p:spPr>
          <a:xfrm flipV="1">
            <a:off x="7669213" y="1695450"/>
            <a:ext cx="787400" cy="2714625"/>
          </a:xfrm>
          <a:prstGeom prst="bentUpArrow">
            <a:avLst>
              <a:gd name="adj1" fmla="val 28100"/>
              <a:gd name="adj2" fmla="val 36232"/>
              <a:gd name="adj3" fmla="val 30189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ounded Rectangle 126"/>
          <p:cNvSpPr>
            <a:spLocks noChangeArrowheads="1"/>
          </p:cNvSpPr>
          <p:nvPr/>
        </p:nvSpPr>
        <p:spPr bwMode="auto">
          <a:xfrm>
            <a:off x="5872163" y="885825"/>
            <a:ext cx="2728912" cy="11493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38100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INSULIN RESISTANCE</a:t>
            </a:r>
          </a:p>
        </p:txBody>
      </p:sp>
      <p:grpSp>
        <p:nvGrpSpPr>
          <p:cNvPr id="15376" name="Group 11"/>
          <p:cNvGrpSpPr>
            <a:grpSpLocks/>
          </p:cNvGrpSpPr>
          <p:nvPr/>
        </p:nvGrpSpPr>
        <p:grpSpPr bwMode="auto">
          <a:xfrm>
            <a:off x="3305175" y="2109788"/>
            <a:ext cx="3028950" cy="863600"/>
            <a:chOff x="3304989" y="2109242"/>
            <a:chExt cx="3029903" cy="864138"/>
          </a:xfrm>
        </p:grpSpPr>
        <p:sp>
          <p:nvSpPr>
            <p:cNvPr id="120" name="Bent-Up Arrow 119"/>
            <p:cNvSpPr/>
            <p:nvPr/>
          </p:nvSpPr>
          <p:spPr>
            <a:xfrm rot="10800000" flipH="1" flipV="1">
              <a:off x="5334452" y="2109242"/>
              <a:ext cx="1000440" cy="730705"/>
            </a:xfrm>
            <a:prstGeom prst="bentUpArrow">
              <a:avLst>
                <a:gd name="adj1" fmla="val 29467"/>
                <a:gd name="adj2" fmla="val 26205"/>
                <a:gd name="adj3" fmla="val 31026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390" name="TextBox 125"/>
            <p:cNvSpPr txBox="1">
              <a:spLocks noChangeArrowheads="1"/>
            </p:cNvSpPr>
            <p:nvPr/>
          </p:nvSpPr>
          <p:spPr bwMode="auto">
            <a:xfrm>
              <a:off x="3304989" y="2450160"/>
              <a:ext cx="2146132" cy="5232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sz="2800">
                  <a:solidFill>
                    <a:srgbClr val="000000"/>
                  </a:solidFill>
                </a:rPr>
                <a:t> Environment</a:t>
              </a:r>
            </a:p>
          </p:txBody>
        </p:sp>
      </p:grpSp>
      <p:grpSp>
        <p:nvGrpSpPr>
          <p:cNvPr id="15377" name="Group 12"/>
          <p:cNvGrpSpPr>
            <a:grpSpLocks/>
          </p:cNvGrpSpPr>
          <p:nvPr/>
        </p:nvGrpSpPr>
        <p:grpSpPr bwMode="auto">
          <a:xfrm>
            <a:off x="5886450" y="2625725"/>
            <a:ext cx="1800225" cy="1803400"/>
            <a:chOff x="5886179" y="2626238"/>
            <a:chExt cx="1801259" cy="1803615"/>
          </a:xfrm>
        </p:grpSpPr>
        <p:sp>
          <p:nvSpPr>
            <p:cNvPr id="131" name="Bent-Up Arrow 130"/>
            <p:cNvSpPr/>
            <p:nvPr/>
          </p:nvSpPr>
          <p:spPr>
            <a:xfrm flipV="1">
              <a:off x="6186389" y="2626238"/>
              <a:ext cx="1501049" cy="1803615"/>
            </a:xfrm>
            <a:prstGeom prst="bentUpArrow">
              <a:avLst>
                <a:gd name="adj1" fmla="val 14224"/>
                <a:gd name="adj2" fmla="val 20187"/>
                <a:gd name="adj3" fmla="val 17301"/>
              </a:avLst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886179" y="2643388"/>
              <a:ext cx="679452" cy="184366"/>
              <a:chOff x="5992499" y="2648704"/>
              <a:chExt cx="679452" cy="18436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38" name="Rectangle 137"/>
              <p:cNvSpPr/>
              <p:nvPr/>
            </p:nvSpPr>
            <p:spPr>
              <a:xfrm>
                <a:off x="6145639" y="2648704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992499" y="2676870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42" name="Rectangle 141"/>
          <p:cNvSpPr/>
          <p:nvPr/>
        </p:nvSpPr>
        <p:spPr>
          <a:xfrm rot="5400000">
            <a:off x="5784850" y="2795588"/>
            <a:ext cx="320675" cy="142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" name="Rectangle 142"/>
          <p:cNvSpPr/>
          <p:nvPr/>
        </p:nvSpPr>
        <p:spPr>
          <a:xfrm rot="5400000">
            <a:off x="5710237" y="2774951"/>
            <a:ext cx="365125" cy="165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5400000">
            <a:off x="5892007" y="2475706"/>
            <a:ext cx="527050" cy="157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81" name="TextBox 10"/>
          <p:cNvSpPr txBox="1">
            <a:spLocks noChangeArrowheads="1"/>
          </p:cNvSpPr>
          <p:nvPr/>
        </p:nvSpPr>
        <p:spPr bwMode="auto">
          <a:xfrm>
            <a:off x="1624013" y="2973388"/>
            <a:ext cx="1385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Epigenetics</a:t>
            </a:r>
          </a:p>
        </p:txBody>
      </p:sp>
      <p:sp>
        <p:nvSpPr>
          <p:cNvPr id="15382" name="TextBox 86"/>
          <p:cNvSpPr txBox="1">
            <a:spLocks noChangeArrowheads="1"/>
          </p:cNvSpPr>
          <p:nvPr/>
        </p:nvSpPr>
        <p:spPr bwMode="auto">
          <a:xfrm>
            <a:off x="104775" y="3652838"/>
            <a:ext cx="13811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</a:rPr>
              <a:t>Polygenic </a:t>
            </a:r>
          </a:p>
          <a:p>
            <a:pPr eaLnBrk="1" hangingPunct="1">
              <a:lnSpc>
                <a:spcPts val="1800"/>
              </a:lnSpc>
            </a:pPr>
            <a:r>
              <a:rPr lang="en-US" sz="2000" b="1">
                <a:solidFill>
                  <a:srgbClr val="000000"/>
                </a:solidFill>
              </a:rPr>
              <a:t>Monogenic </a:t>
            </a: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1575077" y="2510221"/>
            <a:ext cx="1637295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5" name="Right Arrow 134"/>
          <p:cNvSpPr/>
          <p:nvPr/>
        </p:nvSpPr>
        <p:spPr>
          <a:xfrm>
            <a:off x="2252663" y="3584575"/>
            <a:ext cx="1333500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-88900" y="-267077"/>
            <a:ext cx="9143999" cy="892552"/>
          </a:xfrm>
          <a:prstGeom prst="rect">
            <a:avLst/>
          </a:prstGeom>
          <a:solidFill>
            <a:srgbClr val="FFAB2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</a:rPr>
              <a:t>Pathophysiology of Cardio-Vascular Disease Involves the Same Etiologies/ Pathophysiologic mechanisms of Diabetes/Hyperglycemia :</a:t>
            </a:r>
          </a:p>
          <a:p>
            <a:pPr algn="ctr"/>
            <a:r>
              <a:rPr lang="en-US" sz="1600" i="1" dirty="0">
                <a:solidFill>
                  <a:srgbClr val="0000FF"/>
                </a:solidFill>
              </a:rPr>
              <a:t>Implications for Classification, Diagnosis, Prevention, Therapy, Research</a:t>
            </a:r>
            <a:r>
              <a:rPr lang="en-US" sz="2000" i="1" dirty="0">
                <a:solidFill>
                  <a:srgbClr val="0000FF"/>
                </a:solidFill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134244"/>
            <a:ext cx="5487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CLASSIFY PATIENT BY CAUSE(s)/Mechanisms </a:t>
            </a:r>
          </a:p>
          <a:p>
            <a:r>
              <a:rPr lang="en-US" b="1" dirty="0" smtClean="0"/>
              <a:t> of VASCULAR Dysfunction</a:t>
            </a:r>
            <a:r>
              <a:rPr lang="en-US" b="1" dirty="0"/>
              <a:t> </a:t>
            </a:r>
            <a:r>
              <a:rPr lang="en-US" b="1" dirty="0" smtClean="0"/>
              <a:t>In EACH Individual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279043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2"/>
          <p:cNvGrpSpPr>
            <a:grpSpLocks/>
          </p:cNvGrpSpPr>
          <p:nvPr/>
        </p:nvGrpSpPr>
        <p:grpSpPr bwMode="auto">
          <a:xfrm rot="2739104">
            <a:off x="-11906" y="3044032"/>
            <a:ext cx="3070225" cy="1023937"/>
            <a:chOff x="296189" y="2559679"/>
            <a:chExt cx="4856626" cy="1764160"/>
          </a:xfrm>
        </p:grpSpPr>
        <p:sp>
          <p:nvSpPr>
            <p:cNvPr id="70" name="Oval 69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5363" name="Group 43"/>
          <p:cNvGrpSpPr>
            <a:grpSpLocks/>
          </p:cNvGrpSpPr>
          <p:nvPr/>
        </p:nvGrpSpPr>
        <p:grpSpPr bwMode="auto">
          <a:xfrm rot="2387634">
            <a:off x="793750" y="2354263"/>
            <a:ext cx="322263" cy="922337"/>
            <a:chOff x="8004524" y="2733495"/>
            <a:chExt cx="310925" cy="1779930"/>
          </a:xfrm>
        </p:grpSpPr>
        <p:sp>
          <p:nvSpPr>
            <p:cNvPr id="68" name="Rectangle 67"/>
            <p:cNvSpPr/>
            <p:nvPr/>
          </p:nvSpPr>
          <p:spPr>
            <a:xfrm>
              <a:off x="8065168" y="3234439"/>
              <a:ext cx="232810" cy="474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42457">
              <a:off x="8004524" y="2733495"/>
              <a:ext cx="310925" cy="1779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64" name="Rectangle 63"/>
          <p:cNvSpPr/>
          <p:nvPr/>
        </p:nvSpPr>
        <p:spPr>
          <a:xfrm rot="2532312">
            <a:off x="687388" y="2449513"/>
            <a:ext cx="20320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 rot="2532312">
            <a:off x="588034" y="2197730"/>
            <a:ext cx="510880" cy="5520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G</a:t>
            </a:r>
          </a:p>
        </p:txBody>
      </p:sp>
      <p:sp>
        <p:nvSpPr>
          <p:cNvPr id="48" name="Rectangle 47"/>
          <p:cNvSpPr/>
          <p:nvPr/>
        </p:nvSpPr>
        <p:spPr>
          <a:xfrm rot="2498546">
            <a:off x="840138" y="2703110"/>
            <a:ext cx="774085" cy="4968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N</a:t>
            </a:r>
          </a:p>
        </p:txBody>
      </p:sp>
      <p:grpSp>
        <p:nvGrpSpPr>
          <p:cNvPr id="15367" name="Group 49"/>
          <p:cNvGrpSpPr>
            <a:grpSpLocks/>
          </p:cNvGrpSpPr>
          <p:nvPr/>
        </p:nvGrpSpPr>
        <p:grpSpPr bwMode="auto">
          <a:xfrm rot="2739104">
            <a:off x="1062038" y="2924175"/>
            <a:ext cx="681038" cy="496887"/>
            <a:chOff x="7984338" y="2767064"/>
            <a:chExt cx="637462" cy="1365866"/>
          </a:xfrm>
        </p:grpSpPr>
        <p:sp>
          <p:nvSpPr>
            <p:cNvPr id="54" name="Rectangle 53"/>
            <p:cNvSpPr/>
            <p:nvPr/>
          </p:nvSpPr>
          <p:spPr>
            <a:xfrm>
              <a:off x="8224351" y="3244621"/>
              <a:ext cx="154536" cy="475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 rot="21124765">
              <a:off x="7984338" y="2767064"/>
              <a:ext cx="637462" cy="13658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128" name="Rounded Rectangle 127"/>
          <p:cNvSpPr>
            <a:spLocks noChangeArrowheads="1"/>
          </p:cNvSpPr>
          <p:nvPr/>
        </p:nvSpPr>
        <p:spPr bwMode="auto">
          <a:xfrm>
            <a:off x="5986461" y="4647067"/>
            <a:ext cx="3157538" cy="1638526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28575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600"/>
              </a:lnSpc>
              <a:defRPr/>
            </a:pPr>
            <a:r>
              <a:rPr lang="en-US" sz="3200" b="1" dirty="0" smtClean="0">
                <a:solidFill>
                  <a:srgbClr val="000000"/>
                </a:solidFill>
              </a:rPr>
              <a:t>Vasculature Damage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 flipV="1">
            <a:off x="2289175" y="3098800"/>
            <a:ext cx="1812925" cy="4276725"/>
          </a:xfrm>
          <a:prstGeom prst="bentUpArrow">
            <a:avLst>
              <a:gd name="adj1" fmla="val 16712"/>
              <a:gd name="adj2" fmla="val 22876"/>
              <a:gd name="adj3" fmla="val 25000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Bent-Up Arrow 103"/>
          <p:cNvSpPr/>
          <p:nvPr/>
        </p:nvSpPr>
        <p:spPr>
          <a:xfrm rot="16200000" flipV="1">
            <a:off x="2909094" y="-492918"/>
            <a:ext cx="852487" cy="4514850"/>
          </a:xfrm>
          <a:prstGeom prst="bentUpArrow">
            <a:avLst>
              <a:gd name="adj1" fmla="val 37462"/>
              <a:gd name="adj2" fmla="val 36301"/>
              <a:gd name="adj3" fmla="val 37431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5639594" y="2701132"/>
            <a:ext cx="536575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Bent-Up Arrow 136"/>
          <p:cNvSpPr/>
          <p:nvPr/>
        </p:nvSpPr>
        <p:spPr>
          <a:xfrm flipV="1">
            <a:off x="6149975" y="3651250"/>
            <a:ext cx="760413" cy="78105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73" name="TextBox 124"/>
          <p:cNvSpPr txBox="1">
            <a:spLocks noChangeArrowheads="1"/>
          </p:cNvSpPr>
          <p:nvPr/>
        </p:nvSpPr>
        <p:spPr bwMode="auto">
          <a:xfrm>
            <a:off x="3655319" y="3224284"/>
            <a:ext cx="2503488" cy="13843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Inflammation/</a:t>
            </a:r>
          </a:p>
          <a:p>
            <a:pPr algn="ctr" eaLnBrk="1" hangingPunct="1"/>
            <a:r>
              <a:rPr lang="en-US" sz="2800" dirty="0">
                <a:solidFill>
                  <a:srgbClr val="000000"/>
                </a:solidFill>
              </a:rPr>
              <a:t>Immune Regulation</a:t>
            </a:r>
          </a:p>
        </p:txBody>
      </p:sp>
      <p:sp>
        <p:nvSpPr>
          <p:cNvPr id="139" name="Bent-Up Arrow 138"/>
          <p:cNvSpPr/>
          <p:nvPr/>
        </p:nvSpPr>
        <p:spPr>
          <a:xfrm flipV="1">
            <a:off x="7669213" y="1695450"/>
            <a:ext cx="787400" cy="2714625"/>
          </a:xfrm>
          <a:prstGeom prst="bentUpArrow">
            <a:avLst>
              <a:gd name="adj1" fmla="val 28100"/>
              <a:gd name="adj2" fmla="val 36232"/>
              <a:gd name="adj3" fmla="val 30189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ounded Rectangle 126"/>
          <p:cNvSpPr>
            <a:spLocks noChangeArrowheads="1"/>
          </p:cNvSpPr>
          <p:nvPr/>
        </p:nvSpPr>
        <p:spPr bwMode="auto">
          <a:xfrm>
            <a:off x="5872163" y="885825"/>
            <a:ext cx="2728912" cy="11493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38100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INSULIN RESISTANCE</a:t>
            </a:r>
          </a:p>
        </p:txBody>
      </p:sp>
      <p:grpSp>
        <p:nvGrpSpPr>
          <p:cNvPr id="15376" name="Group 11"/>
          <p:cNvGrpSpPr>
            <a:grpSpLocks/>
          </p:cNvGrpSpPr>
          <p:nvPr/>
        </p:nvGrpSpPr>
        <p:grpSpPr bwMode="auto">
          <a:xfrm>
            <a:off x="3305175" y="2109788"/>
            <a:ext cx="3028950" cy="863600"/>
            <a:chOff x="3304989" y="2109242"/>
            <a:chExt cx="3029903" cy="864138"/>
          </a:xfrm>
        </p:grpSpPr>
        <p:sp>
          <p:nvSpPr>
            <p:cNvPr id="120" name="Bent-Up Arrow 119"/>
            <p:cNvSpPr/>
            <p:nvPr/>
          </p:nvSpPr>
          <p:spPr>
            <a:xfrm rot="10800000" flipH="1" flipV="1">
              <a:off x="5334452" y="2109242"/>
              <a:ext cx="1000440" cy="730705"/>
            </a:xfrm>
            <a:prstGeom prst="bentUpArrow">
              <a:avLst>
                <a:gd name="adj1" fmla="val 29467"/>
                <a:gd name="adj2" fmla="val 26205"/>
                <a:gd name="adj3" fmla="val 31026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390" name="TextBox 125"/>
            <p:cNvSpPr txBox="1">
              <a:spLocks noChangeArrowheads="1"/>
            </p:cNvSpPr>
            <p:nvPr/>
          </p:nvSpPr>
          <p:spPr bwMode="auto">
            <a:xfrm>
              <a:off x="3304989" y="2450160"/>
              <a:ext cx="2146132" cy="5232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sz="2800">
                  <a:solidFill>
                    <a:srgbClr val="000000"/>
                  </a:solidFill>
                </a:rPr>
                <a:t> Environment</a:t>
              </a:r>
            </a:p>
          </p:txBody>
        </p:sp>
      </p:grpSp>
      <p:grpSp>
        <p:nvGrpSpPr>
          <p:cNvPr id="15377" name="Group 12"/>
          <p:cNvGrpSpPr>
            <a:grpSpLocks/>
          </p:cNvGrpSpPr>
          <p:nvPr/>
        </p:nvGrpSpPr>
        <p:grpSpPr bwMode="auto">
          <a:xfrm>
            <a:off x="5886450" y="2625725"/>
            <a:ext cx="1800225" cy="1803400"/>
            <a:chOff x="5886179" y="2626238"/>
            <a:chExt cx="1801259" cy="1803615"/>
          </a:xfrm>
        </p:grpSpPr>
        <p:sp>
          <p:nvSpPr>
            <p:cNvPr id="131" name="Bent-Up Arrow 130"/>
            <p:cNvSpPr/>
            <p:nvPr/>
          </p:nvSpPr>
          <p:spPr>
            <a:xfrm flipV="1">
              <a:off x="6186389" y="2626238"/>
              <a:ext cx="1501049" cy="1803615"/>
            </a:xfrm>
            <a:prstGeom prst="bentUpArrow">
              <a:avLst>
                <a:gd name="adj1" fmla="val 14224"/>
                <a:gd name="adj2" fmla="val 20187"/>
                <a:gd name="adj3" fmla="val 17301"/>
              </a:avLst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886179" y="2643388"/>
              <a:ext cx="679452" cy="184366"/>
              <a:chOff x="5992499" y="2648704"/>
              <a:chExt cx="679452" cy="18436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38" name="Rectangle 137"/>
              <p:cNvSpPr/>
              <p:nvPr/>
            </p:nvSpPr>
            <p:spPr>
              <a:xfrm>
                <a:off x="6145639" y="2648704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992499" y="2676870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42" name="Rectangle 141"/>
          <p:cNvSpPr/>
          <p:nvPr/>
        </p:nvSpPr>
        <p:spPr>
          <a:xfrm rot="5400000">
            <a:off x="5784850" y="2795588"/>
            <a:ext cx="320675" cy="142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" name="Rectangle 142"/>
          <p:cNvSpPr/>
          <p:nvPr/>
        </p:nvSpPr>
        <p:spPr>
          <a:xfrm rot="5400000">
            <a:off x="5710237" y="2774951"/>
            <a:ext cx="365125" cy="165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5400000">
            <a:off x="5892007" y="2475706"/>
            <a:ext cx="527050" cy="157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81" name="TextBox 10"/>
          <p:cNvSpPr txBox="1">
            <a:spLocks noChangeArrowheads="1"/>
          </p:cNvSpPr>
          <p:nvPr/>
        </p:nvSpPr>
        <p:spPr bwMode="auto">
          <a:xfrm>
            <a:off x="1624013" y="2973388"/>
            <a:ext cx="1385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Epigenetics</a:t>
            </a:r>
          </a:p>
        </p:txBody>
      </p:sp>
      <p:sp>
        <p:nvSpPr>
          <p:cNvPr id="15382" name="TextBox 86"/>
          <p:cNvSpPr txBox="1">
            <a:spLocks noChangeArrowheads="1"/>
          </p:cNvSpPr>
          <p:nvPr/>
        </p:nvSpPr>
        <p:spPr bwMode="auto">
          <a:xfrm>
            <a:off x="104775" y="3652838"/>
            <a:ext cx="13811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</a:rPr>
              <a:t>Polygenic </a:t>
            </a:r>
          </a:p>
          <a:p>
            <a:pPr eaLnBrk="1" hangingPunct="1">
              <a:lnSpc>
                <a:spcPts val="1800"/>
              </a:lnSpc>
            </a:pPr>
            <a:r>
              <a:rPr lang="en-US" sz="2000" b="1">
                <a:solidFill>
                  <a:srgbClr val="000000"/>
                </a:solidFill>
              </a:rPr>
              <a:t>Monogenic </a:t>
            </a: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1575077" y="2510221"/>
            <a:ext cx="1637295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5" name="Right Arrow 134"/>
          <p:cNvSpPr/>
          <p:nvPr/>
        </p:nvSpPr>
        <p:spPr>
          <a:xfrm>
            <a:off x="2252663" y="3584575"/>
            <a:ext cx="1333500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0" y="0"/>
            <a:ext cx="9143999" cy="892552"/>
          </a:xfrm>
          <a:prstGeom prst="rect">
            <a:avLst/>
          </a:prstGeom>
          <a:solidFill>
            <a:srgbClr val="FFAB2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</a:rPr>
              <a:t>Pathophysiology of Cardio-Vascular Disease Involves the Same Etiologies/ Pathophysiologic mechanisms of Diabetes/Hyperglycemia :</a:t>
            </a:r>
          </a:p>
          <a:p>
            <a:pPr algn="ctr"/>
            <a:r>
              <a:rPr lang="en-US" sz="1600" i="1" dirty="0">
                <a:solidFill>
                  <a:srgbClr val="0000FF"/>
                </a:solidFill>
              </a:rPr>
              <a:t>Implications for Classification, Diagnosis, Prevention, Therapy, Research</a:t>
            </a:r>
            <a:r>
              <a:rPr lang="en-US" sz="2000" i="1" dirty="0">
                <a:solidFill>
                  <a:srgbClr val="0000FF"/>
                </a:solidFill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0" y="5950403"/>
            <a:ext cx="812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*Environment=Genetic </a:t>
            </a:r>
            <a:r>
              <a:rPr lang="en-US" b="1" dirty="0" err="1" smtClean="0">
                <a:solidFill>
                  <a:srgbClr val="000090"/>
                </a:solidFill>
              </a:rPr>
              <a:t>suceptibility</a:t>
            </a:r>
            <a:r>
              <a:rPr lang="en-US" b="1" dirty="0" smtClean="0">
                <a:solidFill>
                  <a:srgbClr val="000090"/>
                </a:solidFill>
              </a:rPr>
              <a:t> to 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      </a:t>
            </a:r>
            <a:r>
              <a:rPr lang="en-US" b="1" dirty="0" err="1" smtClean="0">
                <a:solidFill>
                  <a:srgbClr val="000090"/>
                </a:solidFill>
              </a:rPr>
              <a:t>eg</a:t>
            </a:r>
            <a:r>
              <a:rPr lang="en-US" b="1" dirty="0">
                <a:solidFill>
                  <a:srgbClr val="000090"/>
                </a:solidFill>
              </a:rPr>
              <a:t>: </a:t>
            </a:r>
            <a:r>
              <a:rPr lang="en-US" b="1" dirty="0" smtClean="0">
                <a:solidFill>
                  <a:srgbClr val="000090"/>
                </a:solidFill>
              </a:rPr>
              <a:t>poor </a:t>
            </a:r>
            <a:r>
              <a:rPr lang="en-US" b="1" dirty="0" err="1" smtClean="0">
                <a:solidFill>
                  <a:srgbClr val="000090"/>
                </a:solidFill>
              </a:rPr>
              <a:t>diet,lack</a:t>
            </a:r>
            <a:r>
              <a:rPr lang="en-US" b="1" dirty="0" smtClean="0">
                <a:solidFill>
                  <a:srgbClr val="000090"/>
                </a:solidFill>
              </a:rPr>
              <a:t> of exercise, sleep disorders,, food </a:t>
            </a:r>
            <a:r>
              <a:rPr lang="en-US" b="1" dirty="0">
                <a:solidFill>
                  <a:srgbClr val="000090"/>
                </a:solidFill>
              </a:rPr>
              <a:t>AGEs, </a:t>
            </a:r>
            <a:r>
              <a:rPr lang="en-US" b="1" dirty="0" smtClean="0">
                <a:solidFill>
                  <a:srgbClr val="000090"/>
                </a:solidFill>
              </a:rPr>
              <a:t>Gut Biome</a:t>
            </a:r>
            <a:endParaRPr lang="en-US" b="1" dirty="0">
              <a:solidFill>
                <a:srgbClr val="000090"/>
              </a:solidFill>
            </a:endParaRPr>
          </a:p>
          <a:p>
            <a:r>
              <a:rPr lang="en-US" b="1" dirty="0" smtClean="0">
                <a:solidFill>
                  <a:srgbClr val="000090"/>
                </a:solidFill>
              </a:rPr>
              <a:t>**Insulin </a:t>
            </a:r>
            <a:r>
              <a:rPr lang="en-US" b="1" dirty="0">
                <a:solidFill>
                  <a:srgbClr val="000090"/>
                </a:solidFill>
              </a:rPr>
              <a:t>Resistance= Centrally Induced, Peripheral, Stress </a:t>
            </a:r>
            <a:r>
              <a:rPr lang="en-US" b="1" dirty="0" smtClean="0">
                <a:solidFill>
                  <a:srgbClr val="000090"/>
                </a:solidFill>
              </a:rPr>
              <a:t>Hormones, Gut Biome</a:t>
            </a:r>
            <a:endParaRPr lang="en-US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8713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858</TotalTime>
  <Words>644</Words>
  <Application>Microsoft Macintosh PowerPoint</Application>
  <PresentationFormat>On-screen Show (4:3)</PresentationFormat>
  <Paragraphs>142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Calibri</vt:lpstr>
      <vt:lpstr>Helvetica</vt:lpstr>
      <vt:lpstr>MS PGothic</vt:lpstr>
      <vt:lpstr>ＭＳ Ｐゴシック</vt:lpstr>
      <vt:lpstr>Symbol</vt:lpstr>
      <vt:lpstr>Times</vt:lpstr>
      <vt:lpstr>Times New Roman</vt:lpstr>
      <vt:lpstr>Wingdings</vt:lpstr>
      <vt:lpstr>Arial</vt:lpstr>
      <vt:lpstr>Office Theme</vt:lpstr>
      <vt:lpstr>Beta-Cell Classification of Diabetes and the Egregious Eleven: Logic for Newer Algorithms/ Processes of Care </vt:lpstr>
      <vt:lpstr>Current T2DM Guidelines</vt:lpstr>
      <vt:lpstr>PowerPoint Presentation</vt:lpstr>
      <vt:lpstr>PowerPoint Presentation</vt:lpstr>
      <vt:lpstr>PowerPoint Presentation</vt:lpstr>
      <vt:lpstr>PowerPoint Presentation</vt:lpstr>
      <vt:lpstr>Current DM Classification Failing (Certainly appropriate with knowledge available when current classification adopted) BUT WE’VE LEARNED SO MUCH MORE 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Stanley Schwartz</dc:creator>
  <cp:lastModifiedBy>Monica Dennis</cp:lastModifiedBy>
  <cp:revision>58</cp:revision>
  <dcterms:created xsi:type="dcterms:W3CDTF">2016-04-15T12:56:41Z</dcterms:created>
  <dcterms:modified xsi:type="dcterms:W3CDTF">2016-09-25T03:37:02Z</dcterms:modified>
</cp:coreProperties>
</file>