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7"/>
  </p:notesMasterIdLst>
  <p:sldIdLst>
    <p:sldId id="419" r:id="rId2"/>
    <p:sldId id="420" r:id="rId3"/>
    <p:sldId id="580" r:id="rId4"/>
    <p:sldId id="421" r:id="rId5"/>
    <p:sldId id="581" r:id="rId6"/>
  </p:sldIdLst>
  <p:sldSz cx="9144000" cy="6858000" type="screen4x3"/>
  <p:notesSz cx="6858000" cy="9144000"/>
  <p:custDataLst>
    <p:tags r:id="rId9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Zoe Lysy" initials="" lastIdx="1" clrIdx="0"/>
  <p:cmAuthor id="1" name="Ronald Goldenberg" initials="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00"/>
    <a:srgbClr val="FFFF00"/>
    <a:srgbClr val="00FF00"/>
    <a:srgbClr val="D8D8D8"/>
    <a:srgbClr val="D3B1AF"/>
    <a:srgbClr val="D3A19C"/>
    <a:srgbClr val="D37C6F"/>
    <a:srgbClr val="FF5FEF"/>
    <a:srgbClr val="9F0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01" autoAdjust="0"/>
    <p:restoredTop sz="92430" autoAdjust="0"/>
  </p:normalViewPr>
  <p:slideViewPr>
    <p:cSldViewPr snapToGrid="0" snapToObjects="1">
      <p:cViewPr varScale="1">
        <p:scale>
          <a:sx n="101" d="100"/>
          <a:sy n="101" d="100"/>
        </p:scale>
        <p:origin x="-656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3328"/>
    </p:cViewPr>
  </p:sorterViewPr>
  <p:notesViewPr>
    <p:cSldViewPr snapToGrid="0">
      <p:cViewPr varScale="1">
        <p:scale>
          <a:sx n="56" d="100"/>
          <a:sy n="56" d="100"/>
        </p:scale>
        <p:origin x="-2838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interSettings" Target="printerSettings/printerSettings1.bin"/><Relationship Id="rId9" Type="http://schemas.openxmlformats.org/officeDocument/2006/relationships/tags" Target="tags/tag1.xml"/><Relationship Id="rId10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2"/>
            <a:r>
              <a:rPr lang="en-US" noProof="0" dirty="0" smtClean="0"/>
              <a:t>Clinical Practice Guidelines</a:t>
            </a:r>
          </a:p>
          <a:p>
            <a:pPr lvl="2"/>
            <a:r>
              <a:rPr lang="en-US" noProof="0" dirty="0" smtClean="0"/>
              <a:t>CPG Tool Kit</a:t>
            </a:r>
          </a:p>
          <a:p>
            <a:pPr lvl="2"/>
            <a:r>
              <a:rPr lang="en-US" noProof="0" dirty="0" smtClean="0"/>
              <a:t>Professional Publications</a:t>
            </a:r>
          </a:p>
          <a:p>
            <a:pPr lvl="2"/>
            <a:r>
              <a:rPr lang="en-US" noProof="0" dirty="0" smtClean="0"/>
              <a:t>Diabetes Educator Study Resources &amp; Educator Resources</a:t>
            </a:r>
          </a:p>
          <a:p>
            <a:pPr lvl="2"/>
            <a:r>
              <a:rPr lang="en-US" noProof="0" dirty="0" smtClean="0"/>
              <a:t>Food and Nutrition Tools </a:t>
            </a:r>
          </a:p>
          <a:p>
            <a:pPr lvl="2"/>
            <a:r>
              <a:rPr lang="en-US" noProof="0" dirty="0" smtClean="0"/>
              <a:t>CDA-CSEM Annual Conference</a:t>
            </a:r>
            <a:endParaRPr lang="en-US" noProof="0" dirty="0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/>
              </a:defRPr>
            </a:lvl1pPr>
          </a:lstStyle>
          <a:p>
            <a:fld id="{82504A0D-8B24-D046-96CC-7499F6A20D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8458200" y="23813"/>
            <a:ext cx="3124200" cy="20574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2pPr>
            <a:lvl3pPr marL="10858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4287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7716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2288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6860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1432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6004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2">
              <a:lnSpc>
                <a:spcPct val="110000"/>
              </a:lnSpc>
              <a:defRPr/>
            </a:pPr>
            <a:r>
              <a:rPr lang="en-US" sz="1600" dirty="0" smtClean="0">
                <a:latin typeface="Arial"/>
                <a:cs typeface="+mn-cs"/>
              </a:rPr>
              <a:t>Clinical Practice Guidelines</a:t>
            </a:r>
          </a:p>
          <a:p>
            <a:pPr lvl="2">
              <a:lnSpc>
                <a:spcPct val="110000"/>
              </a:lnSpc>
              <a:defRPr/>
            </a:pPr>
            <a:r>
              <a:rPr lang="en-US" sz="1600" dirty="0" smtClean="0">
                <a:latin typeface="Arial"/>
                <a:cs typeface="+mn-cs"/>
              </a:rPr>
              <a:t>CPG Tool Kit</a:t>
            </a:r>
          </a:p>
          <a:p>
            <a:pPr lvl="2">
              <a:lnSpc>
                <a:spcPct val="110000"/>
              </a:lnSpc>
              <a:defRPr/>
            </a:pPr>
            <a:r>
              <a:rPr lang="en-US" sz="1600" dirty="0" smtClean="0">
                <a:latin typeface="Arial"/>
                <a:cs typeface="+mn-cs"/>
              </a:rPr>
              <a:t>Professional Publications</a:t>
            </a:r>
          </a:p>
          <a:p>
            <a:pPr lvl="2">
              <a:lnSpc>
                <a:spcPct val="110000"/>
              </a:lnSpc>
              <a:defRPr/>
            </a:pPr>
            <a:r>
              <a:rPr lang="en-US" sz="1600" dirty="0" smtClean="0">
                <a:latin typeface="Arial"/>
                <a:cs typeface="+mn-cs"/>
              </a:rPr>
              <a:t>Diabetes Educator Study Resources &amp; Educator Resources</a:t>
            </a:r>
          </a:p>
          <a:p>
            <a:pPr lvl="2">
              <a:lnSpc>
                <a:spcPct val="110000"/>
              </a:lnSpc>
              <a:defRPr/>
            </a:pPr>
            <a:r>
              <a:rPr lang="en-US" sz="1600" dirty="0" smtClean="0">
                <a:latin typeface="Arial"/>
                <a:cs typeface="+mn-cs"/>
              </a:rPr>
              <a:t>Food and Nutrition Tools </a:t>
            </a:r>
          </a:p>
          <a:p>
            <a:pPr lvl="2">
              <a:lnSpc>
                <a:spcPct val="110000"/>
              </a:lnSpc>
              <a:defRPr/>
            </a:pPr>
            <a:r>
              <a:rPr lang="en-US" sz="1600" dirty="0" smtClean="0">
                <a:latin typeface="Arial"/>
                <a:cs typeface="+mn-cs"/>
              </a:rPr>
              <a:t>CDA-CSEM Annual Conference</a:t>
            </a:r>
          </a:p>
        </p:txBody>
      </p:sp>
    </p:spTree>
    <p:extLst>
      <p:ext uri="{BB962C8B-B14F-4D97-AF65-F5344CB8AC3E}">
        <p14:creationId xmlns:p14="http://schemas.microsoft.com/office/powerpoint/2010/main" val="2798794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342900" indent="-3429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ＭＳ Ｐゴシック" charset="0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ＭＳ Ｐゴシック" pitchFamily="34" charset="-128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504A0D-8B24-D046-96CC-7499F6A20D0B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3855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504A0D-8B24-D046-96CC-7499F6A20D0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7771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504A0D-8B24-D046-96CC-7499F6A20D0B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116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dirty="0">
                <a:ea typeface="ＭＳ Ｐゴシック" charset="0"/>
                <a:cs typeface="ＭＳ Ｐゴシック" charset="0"/>
              </a:rPr>
              <a:t>Initiation and emphasis on lifestyle modification at time of diagnosis but quickly re-assess efficacy of this and need for pharmacotherapy</a:t>
            </a:r>
          </a:p>
          <a:p>
            <a:pPr eaLnBrk="1" hangingPunct="1">
              <a:spcBef>
                <a:spcPct val="0"/>
              </a:spcBef>
            </a:pPr>
            <a:r>
              <a:rPr lang="en-US" dirty="0">
                <a:ea typeface="ＭＳ Ｐゴシック" charset="0"/>
                <a:cs typeface="ＭＳ Ｐゴシック" charset="0"/>
              </a:rPr>
              <a:t>The lag period to starting medications and escalating therapy should be kept to a minimum, with the maximum effect of OHA therapy seen at 3-6 months (therefore if not on target, act)</a:t>
            </a:r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83C4E7F-1ACC-AE47-8138-F4428C0198CD}" type="slidenum">
              <a:rPr lang="en-US" sz="1200"/>
              <a:pPr eaLnBrk="1" hangingPunct="1"/>
              <a:t>4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1651279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dirty="0">
                <a:ea typeface="ＭＳ Ｐゴシック" charset="0"/>
                <a:cs typeface="ＭＳ Ｐゴシック" charset="0"/>
              </a:rPr>
              <a:t>Initiation and emphasis on lifestyle modification at time of diagnosis but quickly re-assess efficacy of this and need for pharmacotherapy</a:t>
            </a:r>
          </a:p>
          <a:p>
            <a:pPr eaLnBrk="1" hangingPunct="1">
              <a:spcBef>
                <a:spcPct val="0"/>
              </a:spcBef>
            </a:pPr>
            <a:r>
              <a:rPr lang="en-US" dirty="0">
                <a:ea typeface="ＭＳ Ｐゴシック" charset="0"/>
                <a:cs typeface="ＭＳ Ｐゴシック" charset="0"/>
              </a:rPr>
              <a:t>The lag period to starting medications and escalating therapy should be kept to a minimum, with the maximum effect of OHA therapy seen at 3-6 months (therefore if not on target, act)</a:t>
            </a:r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83C4E7F-1ACC-AE47-8138-F4428C0198CD}" type="slidenum">
              <a:rPr lang="en-US" sz="1200"/>
              <a:pPr eaLnBrk="1" hangingPunct="1"/>
              <a:t>5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56851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Screen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838200"/>
            <a:ext cx="7772400" cy="1143000"/>
          </a:xfrm>
        </p:spPr>
        <p:txBody>
          <a:bodyPr/>
          <a:lstStyle>
            <a:lvl1pPr>
              <a:defRPr sz="3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1981200"/>
            <a:ext cx="6400800" cy="175260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094788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406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065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752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557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875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541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578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125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621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662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609600"/>
            <a:ext cx="201930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90550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203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8" descr="Screen5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3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7526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553200"/>
            <a:ext cx="1905000" cy="2286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Text Box 8"/>
          <p:cNvSpPr txBox="1">
            <a:spLocks noChangeArrowheads="1"/>
          </p:cNvSpPr>
          <p:nvPr userDrawn="1"/>
        </p:nvSpPr>
        <p:spPr bwMode="auto">
          <a:xfrm>
            <a:off x="235865" y="6335490"/>
            <a:ext cx="4786087" cy="469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defRPr/>
            </a:pPr>
            <a:r>
              <a:rPr lang="en-US" sz="1100" dirty="0" smtClean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guidelines.diabetes.ca  </a:t>
            </a:r>
            <a:r>
              <a:rPr lang="en-US" sz="1100" dirty="0">
                <a:solidFill>
                  <a:srgbClr val="FF0000"/>
                </a:solidFill>
                <a:latin typeface="Arial"/>
                <a:ea typeface="ＭＳ Ｐゴシック" pitchFamily="34" charset="-128"/>
              </a:rPr>
              <a:t>|</a:t>
            </a:r>
            <a:r>
              <a:rPr lang="en-US" sz="1100" dirty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  1-800-BANTING (226-8464</a:t>
            </a:r>
            <a:r>
              <a:rPr lang="en-US" sz="1100" dirty="0" smtClean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)  </a:t>
            </a:r>
            <a:r>
              <a:rPr lang="en-US" sz="1100" dirty="0" smtClean="0">
                <a:solidFill>
                  <a:srgbClr val="FF0000"/>
                </a:solidFill>
                <a:latin typeface="Arial"/>
                <a:ea typeface="ＭＳ Ｐゴシック" pitchFamily="34" charset="-128"/>
              </a:rPr>
              <a:t>|</a:t>
            </a:r>
            <a:r>
              <a:rPr lang="en-US" sz="1100" dirty="0" smtClean="0">
                <a:solidFill>
                  <a:schemeClr val="tx1"/>
                </a:solidFill>
                <a:latin typeface="Arial"/>
                <a:ea typeface="ＭＳ Ｐゴシック" pitchFamily="34" charset="-128"/>
              </a:rPr>
              <a:t> diabetes.ca</a:t>
            </a:r>
          </a:p>
          <a:p>
            <a:pPr>
              <a:spcBef>
                <a:spcPts val="200"/>
              </a:spcBef>
              <a:defRPr/>
            </a:pP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ＭＳ Ｐゴシック" pitchFamily="34" charset="-128"/>
              </a:rPr>
              <a:t>Copyright © 2013 Canadian Diabetes Association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Arial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pitchFamily="34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pitchFamily="34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pitchFamily="34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pitchFamily="34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Char char="•"/>
        <a:defRPr sz="2400">
          <a:solidFill>
            <a:schemeClr val="tx1"/>
          </a:solidFill>
          <a:latin typeface="Arial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Char char="–"/>
        <a:defRPr sz="2000">
          <a:solidFill>
            <a:schemeClr val="tx1"/>
          </a:solidFill>
          <a:latin typeface="Arial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Char char="•"/>
        <a:defRPr sz="2000">
          <a:solidFill>
            <a:schemeClr val="tx1"/>
          </a:solidFill>
          <a:latin typeface="Arial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Char char="–"/>
        <a:defRPr sz="2000">
          <a:solidFill>
            <a:schemeClr val="tx1"/>
          </a:solidFill>
          <a:latin typeface="Arial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Char char="»"/>
        <a:defRPr sz="2000">
          <a:solidFill>
            <a:schemeClr val="tx1"/>
          </a:solidFill>
          <a:latin typeface="Arial"/>
          <a:ea typeface="+mn-ea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SzPct val="8000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SzPct val="8000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SzPct val="8000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SzPct val="8000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ctrTitle"/>
          </p:nvPr>
        </p:nvSpPr>
        <p:spPr>
          <a:xfrm>
            <a:off x="685800" y="1121538"/>
            <a:ext cx="7772400" cy="1143000"/>
          </a:xfrm>
        </p:spPr>
        <p:txBody>
          <a:bodyPr/>
          <a:lstStyle/>
          <a:p>
            <a:pPr algn="l"/>
            <a:r>
              <a:rPr lang="en-US" dirty="0" smtClean="0">
                <a:latin typeface="Arial"/>
                <a:ea typeface="ＭＳ Ｐゴシック" charset="0"/>
                <a:cs typeface="Arial"/>
              </a:rPr>
              <a:t>Canadian Diabetes Association Clinical Practice Guidelines</a:t>
            </a:r>
            <a:br>
              <a:rPr lang="en-US" dirty="0" smtClean="0">
                <a:latin typeface="Arial"/>
                <a:ea typeface="ＭＳ Ｐゴシック" charset="0"/>
                <a:cs typeface="Arial"/>
              </a:rPr>
            </a:br>
            <a:r>
              <a:rPr lang="en-US" dirty="0">
                <a:ea typeface="ＭＳ Ｐゴシック" charset="0"/>
                <a:cs typeface="Arial"/>
              </a:rPr>
              <a:t/>
            </a:r>
            <a:br>
              <a:rPr lang="en-US" dirty="0">
                <a:ea typeface="ＭＳ Ｐゴシック" charset="0"/>
                <a:cs typeface="Arial"/>
              </a:rPr>
            </a:br>
            <a:r>
              <a:rPr lang="en-US" dirty="0" smtClean="0">
                <a:latin typeface="Arial"/>
                <a:ea typeface="ＭＳ Ｐゴシック" charset="0"/>
                <a:cs typeface="Arial"/>
              </a:rPr>
              <a:t>Pharmacologic Management of Type 2 </a:t>
            </a:r>
            <a:r>
              <a:rPr lang="en-US" dirty="0" smtClean="0">
                <a:ea typeface="ＭＳ Ｐゴシック" charset="0"/>
                <a:cs typeface="Arial"/>
              </a:rPr>
              <a:t>Diabetes </a:t>
            </a:r>
            <a:endParaRPr lang="en-US" dirty="0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14338" name="Content Placeholder 2"/>
          <p:cNvSpPr>
            <a:spLocks noGrp="1"/>
          </p:cNvSpPr>
          <p:nvPr>
            <p:ph type="subTitle" idx="1"/>
          </p:nvPr>
        </p:nvSpPr>
        <p:spPr>
          <a:xfrm>
            <a:off x="685800" y="3173640"/>
            <a:ext cx="7683774" cy="1752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ea typeface="ＭＳ Ｐゴシック" charset="0"/>
                <a:cs typeface="ＭＳ Ｐゴシック" charset="0"/>
              </a:rPr>
              <a:t>Chapter 13</a:t>
            </a:r>
          </a:p>
          <a:p>
            <a:r>
              <a:rPr lang="en-US" sz="1600" b="1" dirty="0">
                <a:solidFill>
                  <a:srgbClr val="FFFF00"/>
                </a:solidFill>
                <a:ea typeface="ＭＳ Ｐゴシック" charset="0"/>
              </a:rPr>
              <a:t>(Updated </a:t>
            </a:r>
            <a:r>
              <a:rPr lang="en-US" sz="1600" b="1" dirty="0" smtClean="0">
                <a:solidFill>
                  <a:srgbClr val="FFFF00"/>
                </a:solidFill>
                <a:ea typeface="ＭＳ Ｐゴシック" charset="0"/>
              </a:rPr>
              <a:t>March 2016)</a:t>
            </a:r>
            <a:endParaRPr lang="en-US" sz="1600" b="1" dirty="0">
              <a:solidFill>
                <a:srgbClr val="FFFF00"/>
              </a:solidFill>
              <a:ea typeface="ＭＳ Ｐゴシック" charset="0"/>
            </a:endParaRPr>
          </a:p>
          <a:p>
            <a:pPr marL="0" indent="0">
              <a:buNone/>
            </a:pPr>
            <a:endParaRPr lang="en-US" sz="1600" dirty="0">
              <a:ea typeface="ＭＳ Ｐゴシック" charset="0"/>
            </a:endParaRPr>
          </a:p>
          <a:p>
            <a:r>
              <a:rPr lang="en-US" dirty="0" smtClean="0">
                <a:ea typeface="ＭＳ Ｐゴシック" charset="0"/>
              </a:rPr>
              <a:t>William Harper, Maureen Clement, Ronald Goldenberg,</a:t>
            </a:r>
          </a:p>
          <a:p>
            <a:r>
              <a:rPr lang="en-US" dirty="0" smtClean="0">
                <a:ea typeface="ＭＳ Ｐゴシック" charset="0"/>
              </a:rPr>
              <a:t>Amir Hanna, Andrea Main, </a:t>
            </a:r>
            <a:r>
              <a:rPr lang="en-US" dirty="0">
                <a:ea typeface="ＭＳ Ｐゴシック" charset="0"/>
              </a:rPr>
              <a:t>Ravi </a:t>
            </a:r>
            <a:r>
              <a:rPr lang="en-US" dirty="0" err="1" smtClean="0">
                <a:ea typeface="ＭＳ Ｐゴシック" charset="0"/>
              </a:rPr>
              <a:t>Retnakaran</a:t>
            </a:r>
            <a:r>
              <a:rPr lang="en-US" dirty="0" smtClean="0">
                <a:ea typeface="ＭＳ Ｐゴシック" charset="0"/>
              </a:rPr>
              <a:t>, </a:t>
            </a:r>
          </a:p>
          <a:p>
            <a:r>
              <a:rPr lang="en-US" dirty="0" smtClean="0">
                <a:ea typeface="ＭＳ Ｐゴシック" charset="0"/>
              </a:rPr>
              <a:t>Diana </a:t>
            </a:r>
            <a:r>
              <a:rPr lang="en-US" dirty="0" err="1" smtClean="0">
                <a:ea typeface="ＭＳ Ｐゴシック" charset="0"/>
              </a:rPr>
              <a:t>Sherifali,Vincent</a:t>
            </a:r>
            <a:r>
              <a:rPr lang="en-US" dirty="0" smtClean="0">
                <a:ea typeface="ＭＳ Ｐゴシック" charset="0"/>
              </a:rPr>
              <a:t> Woo, Jean-François Yale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Curved Down Ribbon 3"/>
          <p:cNvSpPr/>
          <p:nvPr/>
        </p:nvSpPr>
        <p:spPr bwMode="auto">
          <a:xfrm>
            <a:off x="701040" y="6019800"/>
            <a:ext cx="1552373" cy="609600"/>
          </a:xfrm>
          <a:prstGeom prst="ellipseRibbon">
            <a:avLst>
              <a:gd name="adj1" fmla="val 36053"/>
              <a:gd name="adj2" fmla="val 50000"/>
              <a:gd name="adj3" fmla="val 17237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pitchFamily="34" charset="-128"/>
              </a:rPr>
              <a:t>2016</a:t>
            </a:r>
          </a:p>
        </p:txBody>
      </p:sp>
    </p:spTree>
    <p:extLst>
      <p:ext uri="{BB962C8B-B14F-4D97-AF65-F5344CB8AC3E}">
        <p14:creationId xmlns:p14="http://schemas.microsoft.com/office/powerpoint/2010/main" val="149896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>
          <a:xfrm>
            <a:off x="685800" y="608400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Arial"/>
                <a:ea typeface="ＭＳ Ｐゴシック" charset="0"/>
                <a:cs typeface="Arial"/>
              </a:rPr>
              <a:t>Pharmacotherapy in T2DM Checklist</a:t>
            </a:r>
            <a:endParaRPr lang="en-US" dirty="0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15362" name="Content Placeholder 3"/>
          <p:cNvSpPr>
            <a:spLocks noGrp="1"/>
          </p:cNvSpPr>
          <p:nvPr>
            <p:ph idx="1"/>
          </p:nvPr>
        </p:nvSpPr>
        <p:spPr>
          <a:xfrm>
            <a:off x="990000" y="1753200"/>
            <a:ext cx="7772400" cy="4114800"/>
          </a:xfrm>
        </p:spPr>
        <p:txBody>
          <a:bodyPr/>
          <a:lstStyle/>
          <a:p>
            <a:pPr>
              <a:lnSpc>
                <a:spcPct val="140000"/>
              </a:lnSpc>
              <a:buFont typeface="Wingdings" charset="2"/>
              <a:buChar char="ü"/>
            </a:pPr>
            <a:r>
              <a:rPr lang="en-US" b="1" dirty="0" smtClean="0">
                <a:ea typeface="ＭＳ Ｐゴシック" charset="0"/>
                <a:cs typeface="Arial"/>
              </a:rPr>
              <a:t>CHOOSE </a:t>
            </a:r>
            <a:r>
              <a:rPr lang="en-US" dirty="0" smtClean="0">
                <a:ea typeface="ＭＳ Ｐゴシック" charset="0"/>
                <a:cs typeface="Arial"/>
              </a:rPr>
              <a:t>initial therapy based on </a:t>
            </a:r>
            <a:r>
              <a:rPr lang="en-US" b="1" dirty="0" err="1" smtClean="0">
                <a:ea typeface="ＭＳ Ｐゴシック" charset="0"/>
                <a:cs typeface="Arial"/>
              </a:rPr>
              <a:t>glycemia</a:t>
            </a:r>
            <a:endParaRPr lang="en-US" b="1" dirty="0" smtClean="0">
              <a:ea typeface="ＭＳ Ｐゴシック" charset="0"/>
              <a:cs typeface="Arial"/>
            </a:endParaRPr>
          </a:p>
          <a:p>
            <a:pPr>
              <a:lnSpc>
                <a:spcPct val="140000"/>
              </a:lnSpc>
              <a:buFont typeface="Wingdings" charset="2"/>
              <a:buChar char="ü"/>
            </a:pPr>
            <a:r>
              <a:rPr lang="en-CA" b="1" dirty="0" smtClean="0">
                <a:ea typeface="ＭＳ Ｐゴシック" charset="0"/>
                <a:cs typeface="Arial"/>
              </a:rPr>
              <a:t>START </a:t>
            </a:r>
            <a:r>
              <a:rPr lang="en-CA" dirty="0" smtClean="0">
                <a:ea typeface="ＭＳ Ｐゴシック" charset="0"/>
                <a:cs typeface="Arial"/>
              </a:rPr>
              <a:t>with </a:t>
            </a:r>
            <a:r>
              <a:rPr lang="en-CA" b="1" dirty="0" smtClean="0">
                <a:ea typeface="ＭＳ Ｐゴシック" charset="0"/>
                <a:cs typeface="Arial"/>
              </a:rPr>
              <a:t>Metformin </a:t>
            </a:r>
            <a:r>
              <a:rPr lang="en-CA" dirty="0" smtClean="0">
                <a:ea typeface="ＭＳ Ｐゴシック" charset="0"/>
                <a:cs typeface="Arial"/>
              </a:rPr>
              <a:t>+/- others</a:t>
            </a:r>
          </a:p>
          <a:p>
            <a:pPr>
              <a:lnSpc>
                <a:spcPct val="140000"/>
              </a:lnSpc>
              <a:buFont typeface="Wingdings" charset="2"/>
              <a:buChar char="ü"/>
            </a:pPr>
            <a:r>
              <a:rPr lang="en-CA" b="1" dirty="0" smtClean="0">
                <a:ea typeface="ＭＳ Ｐゴシック" charset="0"/>
                <a:cs typeface="Arial"/>
              </a:rPr>
              <a:t>INDIVIDUALIZE </a:t>
            </a:r>
            <a:r>
              <a:rPr lang="en-CA" dirty="0" smtClean="0">
                <a:ea typeface="ＭＳ Ｐゴシック" charset="0"/>
                <a:cs typeface="Arial"/>
              </a:rPr>
              <a:t>your therapy choice based on characteristics of the </a:t>
            </a:r>
            <a:r>
              <a:rPr lang="en-CA" b="1" dirty="0" smtClean="0">
                <a:ea typeface="ＭＳ Ｐゴシック" charset="0"/>
                <a:cs typeface="Arial"/>
              </a:rPr>
              <a:t>patient</a:t>
            </a:r>
            <a:r>
              <a:rPr lang="en-CA" dirty="0" smtClean="0">
                <a:ea typeface="ＭＳ Ｐゴシック" charset="0"/>
                <a:cs typeface="Arial"/>
              </a:rPr>
              <a:t> and the </a:t>
            </a:r>
            <a:r>
              <a:rPr lang="en-CA" b="1" dirty="0" smtClean="0">
                <a:ea typeface="ＭＳ Ｐゴシック" charset="0"/>
                <a:cs typeface="Arial"/>
              </a:rPr>
              <a:t>agent</a:t>
            </a:r>
          </a:p>
          <a:p>
            <a:pPr>
              <a:lnSpc>
                <a:spcPct val="140000"/>
              </a:lnSpc>
              <a:buFont typeface="Wingdings" charset="2"/>
              <a:buChar char="ü"/>
            </a:pPr>
            <a:r>
              <a:rPr lang="en-CA" b="1" dirty="0" smtClean="0">
                <a:ea typeface="ＭＳ Ｐゴシック" charset="0"/>
                <a:cs typeface="Arial"/>
              </a:rPr>
              <a:t>REACH TARGET </a:t>
            </a:r>
            <a:r>
              <a:rPr lang="en-CA" dirty="0" smtClean="0">
                <a:ea typeface="ＭＳ Ｐゴシック" charset="0"/>
                <a:cs typeface="Arial"/>
              </a:rPr>
              <a:t>within </a:t>
            </a:r>
            <a:r>
              <a:rPr lang="en-CA" b="1" dirty="0" smtClean="0">
                <a:ea typeface="ＭＳ Ｐゴシック" charset="0"/>
                <a:cs typeface="Arial"/>
              </a:rPr>
              <a:t>3-6 months </a:t>
            </a:r>
            <a:r>
              <a:rPr lang="en-CA" dirty="0" smtClean="0">
                <a:ea typeface="ＭＳ Ｐゴシック" charset="0"/>
                <a:cs typeface="Arial"/>
              </a:rPr>
              <a:t>of diagnosis</a:t>
            </a:r>
          </a:p>
          <a:p>
            <a:pPr>
              <a:lnSpc>
                <a:spcPct val="140000"/>
              </a:lnSpc>
              <a:buFont typeface="Wingdings" charset="2"/>
              <a:buChar char="ü"/>
            </a:pPr>
            <a:endParaRPr lang="en-US" altLang="ja-JP" dirty="0">
              <a:ea typeface="ＭＳ Ｐゴシック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10173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93893" y="2663116"/>
            <a:ext cx="7772400" cy="1143000"/>
          </a:xfrm>
          <a:noFill/>
        </p:spPr>
        <p:txBody>
          <a:bodyPr/>
          <a:lstStyle/>
          <a:p>
            <a:pPr algn="ctr">
              <a:lnSpc>
                <a:spcPct val="120000"/>
              </a:lnSpc>
            </a:pPr>
            <a:r>
              <a:rPr lang="en-US" sz="4400" dirty="0" smtClean="0">
                <a:solidFill>
                  <a:schemeClr val="tx1"/>
                </a:solidFill>
              </a:rPr>
              <a:t>GET TO TARGET WITHIN </a:t>
            </a:r>
            <a:br>
              <a:rPr lang="en-US" sz="4400" dirty="0" smtClean="0">
                <a:solidFill>
                  <a:schemeClr val="tx1"/>
                </a:solidFill>
              </a:rPr>
            </a:br>
            <a:r>
              <a:rPr lang="en-US" sz="6000" dirty="0" smtClean="0"/>
              <a:t>3-6 MONTHS </a:t>
            </a:r>
            <a:br>
              <a:rPr lang="en-US" sz="6000" dirty="0" smtClean="0"/>
            </a:br>
            <a:r>
              <a:rPr lang="en-US" sz="4400" dirty="0" smtClean="0">
                <a:solidFill>
                  <a:schemeClr val="tx1"/>
                </a:solidFill>
              </a:rPr>
              <a:t>OF DIAGNOSIS</a:t>
            </a:r>
            <a:endParaRPr lang="en-US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615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162140" y="6309157"/>
            <a:ext cx="4538649" cy="54884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6877423" y="5876838"/>
            <a:ext cx="1851094" cy="864638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16385" name="Title 1"/>
          <p:cNvSpPr>
            <a:spLocks noGrp="1"/>
          </p:cNvSpPr>
          <p:nvPr>
            <p:ph type="title"/>
          </p:nvPr>
        </p:nvSpPr>
        <p:spPr>
          <a:xfrm>
            <a:off x="121603" y="393440"/>
            <a:ext cx="8968349" cy="1143000"/>
          </a:xfrm>
        </p:spPr>
        <p:txBody>
          <a:bodyPr/>
          <a:lstStyle/>
          <a:p>
            <a:pPr eaLnBrk="1" hangingPunct="1"/>
            <a:r>
              <a:rPr lang="en-CA" dirty="0" smtClean="0">
                <a:ea typeface="ＭＳ Ｐゴシック" charset="0"/>
                <a:cs typeface="Arial"/>
              </a:rPr>
              <a:t>Initial Choice of Therapy </a:t>
            </a:r>
            <a:r>
              <a:rPr lang="en-CA" dirty="0">
                <a:ea typeface="ＭＳ Ｐゴシック" charset="0"/>
                <a:cs typeface="Arial"/>
              </a:rPr>
              <a:t>D</a:t>
            </a:r>
            <a:r>
              <a:rPr lang="en-CA" dirty="0" smtClean="0">
                <a:ea typeface="ＭＳ Ｐゴシック" charset="0"/>
                <a:cs typeface="Arial"/>
              </a:rPr>
              <a:t>epends on </a:t>
            </a:r>
            <a:r>
              <a:rPr lang="en-CA" dirty="0" err="1">
                <a:ea typeface="ＭＳ Ｐゴシック" charset="0"/>
                <a:cs typeface="Arial"/>
              </a:rPr>
              <a:t>G</a:t>
            </a:r>
            <a:r>
              <a:rPr lang="en-CA" dirty="0" err="1" smtClean="0">
                <a:ea typeface="ＭＳ Ｐゴシック" charset="0"/>
                <a:cs typeface="Arial"/>
              </a:rPr>
              <a:t>lycemia</a:t>
            </a:r>
            <a:endParaRPr lang="en-US" dirty="0">
              <a:ea typeface="ＭＳ Ｐゴシック" charset="0"/>
              <a:cs typeface="Arial"/>
            </a:endParaRPr>
          </a:p>
        </p:txBody>
      </p:sp>
      <p:sp>
        <p:nvSpPr>
          <p:cNvPr id="16386" name="Content Placeholder 2"/>
          <p:cNvSpPr>
            <a:spLocks noGrp="1"/>
          </p:cNvSpPr>
          <p:nvPr>
            <p:ph sz="half" idx="1"/>
          </p:nvPr>
        </p:nvSpPr>
        <p:spPr>
          <a:xfrm>
            <a:off x="220437" y="5467842"/>
            <a:ext cx="3810000" cy="895355"/>
          </a:xfrm>
        </p:spPr>
        <p:txBody>
          <a:bodyPr/>
          <a:lstStyle/>
          <a:p>
            <a:pPr marL="0" indent="0" eaLnBrk="1" hangingPunct="1">
              <a:buNone/>
            </a:pPr>
            <a:endParaRPr lang="en-US" dirty="0">
              <a:latin typeface="Arial"/>
              <a:ea typeface="ＭＳ Ｐゴシック" charset="0"/>
              <a:cs typeface="Arial"/>
            </a:endParaRPr>
          </a:p>
          <a:p>
            <a:pPr marL="0" indent="0" eaLnBrk="1" hangingPunct="1">
              <a:buNone/>
            </a:pPr>
            <a:endParaRPr lang="en-US" sz="3200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332304" y="4890705"/>
            <a:ext cx="3072628" cy="895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•"/>
              <a:defRPr sz="2800">
                <a:solidFill>
                  <a:schemeClr val="tx1"/>
                </a:solidFill>
                <a:latin typeface="Arial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–"/>
              <a:defRPr sz="2400">
                <a:solidFill>
                  <a:schemeClr val="tx1"/>
                </a:solidFill>
                <a:latin typeface="Arial"/>
                <a:ea typeface="+mn-ea"/>
              </a:defRPr>
            </a:lvl2pPr>
            <a:lvl3pPr marL="10858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•"/>
              <a:defRPr sz="2000">
                <a:solidFill>
                  <a:schemeClr val="tx1"/>
                </a:solidFill>
                <a:latin typeface="Arial"/>
                <a:ea typeface="+mn-ea"/>
              </a:defRPr>
            </a:lvl3pPr>
            <a:lvl4pPr marL="14287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–"/>
              <a:defRPr sz="1800">
                <a:solidFill>
                  <a:schemeClr val="tx1"/>
                </a:solidFill>
                <a:latin typeface="Arial"/>
                <a:ea typeface="+mn-ea"/>
              </a:defRPr>
            </a:lvl4pPr>
            <a:lvl5pPr marL="1771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1800">
                <a:solidFill>
                  <a:schemeClr val="tx1"/>
                </a:solidFill>
                <a:latin typeface="Arial"/>
                <a:ea typeface="+mn-ea"/>
              </a:defRPr>
            </a:lvl5pPr>
            <a:lvl6pPr marL="22288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6pPr>
            <a:lvl7pPr marL="26860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7pPr>
            <a:lvl8pPr marL="31432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8pPr>
            <a:lvl9pPr marL="36004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dirty="0" smtClean="0">
                <a:ea typeface="ＭＳ Ｐゴシック" charset="0"/>
                <a:cs typeface="Arial"/>
              </a:rPr>
              <a:t>Initial A1C ≥8.5% </a:t>
            </a:r>
            <a:endParaRPr lang="en-US" sz="3200" dirty="0">
              <a:ea typeface="ＭＳ Ｐゴシック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4523301" y="4178465"/>
            <a:ext cx="4245751" cy="2671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•"/>
              <a:defRPr sz="2800">
                <a:solidFill>
                  <a:schemeClr val="tx1"/>
                </a:solidFill>
                <a:latin typeface="Arial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–"/>
              <a:defRPr sz="2400">
                <a:solidFill>
                  <a:schemeClr val="tx1"/>
                </a:solidFill>
                <a:latin typeface="Arial"/>
                <a:ea typeface="+mn-ea"/>
              </a:defRPr>
            </a:lvl2pPr>
            <a:lvl3pPr marL="10858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•"/>
              <a:defRPr sz="2000">
                <a:solidFill>
                  <a:schemeClr val="tx1"/>
                </a:solidFill>
                <a:latin typeface="Arial"/>
                <a:ea typeface="+mn-ea"/>
              </a:defRPr>
            </a:lvl3pPr>
            <a:lvl4pPr marL="14287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–"/>
              <a:defRPr sz="1800">
                <a:solidFill>
                  <a:schemeClr val="tx1"/>
                </a:solidFill>
                <a:latin typeface="Arial"/>
                <a:ea typeface="+mn-ea"/>
              </a:defRPr>
            </a:lvl4pPr>
            <a:lvl5pPr marL="1771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1800">
                <a:solidFill>
                  <a:schemeClr val="tx1"/>
                </a:solidFill>
                <a:latin typeface="Arial"/>
                <a:ea typeface="+mn-ea"/>
              </a:defRPr>
            </a:lvl5pPr>
            <a:lvl6pPr marL="22288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6pPr>
            <a:lvl7pPr marL="26860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7pPr>
            <a:lvl8pPr marL="31432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8pPr>
            <a:lvl9pPr marL="36004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dirty="0" smtClean="0">
                <a:ea typeface="ＭＳ Ｐゴシック" charset="0"/>
                <a:cs typeface="Arial"/>
              </a:rPr>
              <a:t>Start metformin </a:t>
            </a:r>
          </a:p>
          <a:p>
            <a:pPr marL="0" indent="0" eaLnBrk="1" hangingPunct="1">
              <a:buFontTx/>
              <a:buNone/>
            </a:pPr>
            <a:r>
              <a:rPr lang="en-US" dirty="0" smtClean="0">
                <a:solidFill>
                  <a:srgbClr val="FF0000"/>
                </a:solidFill>
                <a:ea typeface="ＭＳ Ｐゴシック" charset="0"/>
                <a:cs typeface="Arial"/>
              </a:rPr>
              <a:t>AND </a:t>
            </a:r>
          </a:p>
          <a:p>
            <a:pPr marL="0" indent="0" eaLnBrk="1" hangingPunct="1">
              <a:buFontTx/>
              <a:buNone/>
            </a:pPr>
            <a:r>
              <a:rPr lang="en-US" dirty="0" smtClean="0">
                <a:ea typeface="ＭＳ Ｐゴシック" charset="0"/>
                <a:cs typeface="Arial"/>
              </a:rPr>
              <a:t>Consider combo therapy to achieve ≥1.5% A1C reduction</a:t>
            </a:r>
            <a:endParaRPr lang="en-US" sz="3200" dirty="0">
              <a:ea typeface="ＭＳ Ｐゴシック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268516" y="2273560"/>
            <a:ext cx="3244507" cy="895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•"/>
              <a:defRPr sz="2800">
                <a:solidFill>
                  <a:schemeClr val="tx1"/>
                </a:solidFill>
                <a:latin typeface="Arial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–"/>
              <a:defRPr sz="2400">
                <a:solidFill>
                  <a:schemeClr val="tx1"/>
                </a:solidFill>
                <a:latin typeface="Arial"/>
                <a:ea typeface="+mn-ea"/>
              </a:defRPr>
            </a:lvl2pPr>
            <a:lvl3pPr marL="10858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•"/>
              <a:defRPr sz="2000">
                <a:solidFill>
                  <a:schemeClr val="tx1"/>
                </a:solidFill>
                <a:latin typeface="Arial"/>
                <a:ea typeface="+mn-ea"/>
              </a:defRPr>
            </a:lvl3pPr>
            <a:lvl4pPr marL="14287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–"/>
              <a:defRPr sz="1800">
                <a:solidFill>
                  <a:schemeClr val="tx1"/>
                </a:solidFill>
                <a:latin typeface="Arial"/>
                <a:ea typeface="+mn-ea"/>
              </a:defRPr>
            </a:lvl4pPr>
            <a:lvl5pPr marL="1771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1800">
                <a:solidFill>
                  <a:schemeClr val="tx1"/>
                </a:solidFill>
                <a:latin typeface="Arial"/>
                <a:ea typeface="+mn-ea"/>
              </a:defRPr>
            </a:lvl5pPr>
            <a:lvl6pPr marL="22288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6pPr>
            <a:lvl7pPr marL="26860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7pPr>
            <a:lvl8pPr marL="31432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8pPr>
            <a:lvl9pPr marL="36004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dirty="0" smtClean="0">
                <a:ea typeface="ＭＳ Ｐゴシック" charset="0"/>
                <a:cs typeface="Arial"/>
              </a:rPr>
              <a:t>Initial A1C &lt;8.5% 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4538187" y="1503491"/>
            <a:ext cx="4149797" cy="2292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•"/>
              <a:defRPr sz="2800">
                <a:solidFill>
                  <a:schemeClr val="tx1"/>
                </a:solidFill>
                <a:latin typeface="Arial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–"/>
              <a:defRPr sz="2400">
                <a:solidFill>
                  <a:schemeClr val="tx1"/>
                </a:solidFill>
                <a:latin typeface="Arial"/>
                <a:ea typeface="+mn-ea"/>
              </a:defRPr>
            </a:lvl2pPr>
            <a:lvl3pPr marL="10858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•"/>
              <a:defRPr sz="2000">
                <a:solidFill>
                  <a:schemeClr val="tx1"/>
                </a:solidFill>
                <a:latin typeface="Arial"/>
                <a:ea typeface="+mn-ea"/>
              </a:defRPr>
            </a:lvl3pPr>
            <a:lvl4pPr marL="14287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–"/>
              <a:defRPr sz="1800">
                <a:solidFill>
                  <a:schemeClr val="tx1"/>
                </a:solidFill>
                <a:latin typeface="Arial"/>
                <a:ea typeface="+mn-ea"/>
              </a:defRPr>
            </a:lvl4pPr>
            <a:lvl5pPr marL="1771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1800">
                <a:solidFill>
                  <a:schemeClr val="tx1"/>
                </a:solidFill>
                <a:latin typeface="Arial"/>
                <a:ea typeface="+mn-ea"/>
              </a:defRPr>
            </a:lvl5pPr>
            <a:lvl6pPr marL="22288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6pPr>
            <a:lvl7pPr marL="26860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7pPr>
            <a:lvl8pPr marL="31432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8pPr>
            <a:lvl9pPr marL="36004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dirty="0">
                <a:ea typeface="ＭＳ Ｐゴシック" charset="0"/>
                <a:cs typeface="Arial"/>
              </a:rPr>
              <a:t>S</a:t>
            </a:r>
            <a:r>
              <a:rPr lang="en-US" dirty="0" smtClean="0">
                <a:ea typeface="ＭＳ Ｐゴシック" charset="0"/>
                <a:cs typeface="Arial"/>
              </a:rPr>
              <a:t>tart metformin </a:t>
            </a:r>
          </a:p>
          <a:p>
            <a:pPr marL="0" indent="0" eaLnBrk="1" hangingPunct="1">
              <a:buFontTx/>
              <a:buNone/>
            </a:pPr>
            <a:r>
              <a:rPr lang="en-US" dirty="0" smtClean="0">
                <a:solidFill>
                  <a:srgbClr val="FF0000"/>
                </a:solidFill>
                <a:ea typeface="ＭＳ Ｐゴシック" charset="0"/>
                <a:cs typeface="Arial"/>
              </a:rPr>
              <a:t>OR </a:t>
            </a:r>
          </a:p>
          <a:p>
            <a:pPr marL="0" indent="0" eaLnBrk="1" hangingPunct="1">
              <a:buFontTx/>
              <a:buNone/>
            </a:pPr>
            <a:r>
              <a:rPr lang="en-US" dirty="0" smtClean="0">
                <a:ea typeface="ＭＳ Ｐゴシック" charset="0"/>
                <a:cs typeface="Arial"/>
              </a:rPr>
              <a:t>Reassess in 2-3 months then decide on starting metformin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162140" y="1459077"/>
            <a:ext cx="8606912" cy="2458815"/>
          </a:xfrm>
          <a:prstGeom prst="rect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165912" y="4178372"/>
            <a:ext cx="8606912" cy="2458815"/>
          </a:xfrm>
          <a:prstGeom prst="rect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18" name="Down Arrow 17"/>
          <p:cNvSpPr/>
          <p:nvPr/>
        </p:nvSpPr>
        <p:spPr>
          <a:xfrm rot="16200000">
            <a:off x="3584438" y="2131522"/>
            <a:ext cx="628157" cy="904463"/>
          </a:xfrm>
          <a:prstGeom prst="downArrow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9" name="Down Arrow 18"/>
          <p:cNvSpPr/>
          <p:nvPr/>
        </p:nvSpPr>
        <p:spPr>
          <a:xfrm rot="16200000">
            <a:off x="3601722" y="4715717"/>
            <a:ext cx="628157" cy="904463"/>
          </a:xfrm>
          <a:prstGeom prst="downArrow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927514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/>
      <p:bldP spid="17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>
          <a:xfrm>
            <a:off x="687600" y="608400"/>
            <a:ext cx="7776000" cy="1143000"/>
          </a:xfrm>
        </p:spPr>
        <p:txBody>
          <a:bodyPr/>
          <a:lstStyle/>
          <a:p>
            <a:pPr eaLnBrk="1" hangingPunct="1"/>
            <a:r>
              <a:rPr lang="en-CA" dirty="0" smtClean="0">
                <a:ea typeface="ＭＳ Ｐゴシック" charset="0"/>
                <a:cs typeface="Arial"/>
              </a:rPr>
              <a:t>Initial Choice of Therapy </a:t>
            </a:r>
            <a:r>
              <a:rPr lang="en-CA" dirty="0">
                <a:ea typeface="ＭＳ Ｐゴシック" charset="0"/>
                <a:cs typeface="Arial"/>
              </a:rPr>
              <a:t>D</a:t>
            </a:r>
            <a:r>
              <a:rPr lang="en-CA" dirty="0" smtClean="0">
                <a:ea typeface="ＭＳ Ｐゴシック" charset="0"/>
                <a:cs typeface="Arial"/>
              </a:rPr>
              <a:t>epends on </a:t>
            </a:r>
            <a:r>
              <a:rPr lang="en-CA" dirty="0" err="1">
                <a:ea typeface="ＭＳ Ｐゴシック" charset="0"/>
                <a:cs typeface="Arial"/>
              </a:rPr>
              <a:t>G</a:t>
            </a:r>
            <a:r>
              <a:rPr lang="en-CA" dirty="0" err="1" smtClean="0">
                <a:ea typeface="ＭＳ Ｐゴシック" charset="0"/>
                <a:cs typeface="Arial"/>
              </a:rPr>
              <a:t>lycemia</a:t>
            </a:r>
            <a:endParaRPr lang="en-US" dirty="0">
              <a:ea typeface="ＭＳ Ｐゴシック" charset="0"/>
              <a:cs typeface="Arial"/>
            </a:endParaRPr>
          </a:p>
        </p:txBody>
      </p:sp>
      <p:sp>
        <p:nvSpPr>
          <p:cNvPr id="16386" name="Content Placeholder 2"/>
          <p:cNvSpPr>
            <a:spLocks noGrp="1"/>
          </p:cNvSpPr>
          <p:nvPr>
            <p:ph sz="half" idx="1"/>
          </p:nvPr>
        </p:nvSpPr>
        <p:spPr>
          <a:xfrm>
            <a:off x="220437" y="5467842"/>
            <a:ext cx="3810000" cy="895355"/>
          </a:xfrm>
        </p:spPr>
        <p:txBody>
          <a:bodyPr/>
          <a:lstStyle/>
          <a:p>
            <a:pPr marL="0" indent="0" eaLnBrk="1" hangingPunct="1">
              <a:buNone/>
            </a:pPr>
            <a:endParaRPr lang="en-US" dirty="0">
              <a:latin typeface="Arial"/>
              <a:ea typeface="ＭＳ Ｐゴシック" charset="0"/>
              <a:cs typeface="Arial"/>
            </a:endParaRPr>
          </a:p>
          <a:p>
            <a:pPr marL="0" indent="0" eaLnBrk="1" hangingPunct="1">
              <a:buNone/>
            </a:pPr>
            <a:endParaRPr lang="en-US" sz="3200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1403524" y="1616879"/>
            <a:ext cx="3082348" cy="2130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•"/>
              <a:defRPr sz="2800">
                <a:solidFill>
                  <a:schemeClr val="tx1"/>
                </a:solidFill>
                <a:latin typeface="Arial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–"/>
              <a:defRPr sz="2400">
                <a:solidFill>
                  <a:schemeClr val="tx1"/>
                </a:solidFill>
                <a:latin typeface="Arial"/>
                <a:ea typeface="+mn-ea"/>
              </a:defRPr>
            </a:lvl2pPr>
            <a:lvl3pPr marL="10858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•"/>
              <a:defRPr sz="2000">
                <a:solidFill>
                  <a:schemeClr val="tx1"/>
                </a:solidFill>
                <a:latin typeface="Arial"/>
                <a:ea typeface="+mn-ea"/>
              </a:defRPr>
            </a:lvl3pPr>
            <a:lvl4pPr marL="14287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–"/>
              <a:defRPr sz="1800">
                <a:solidFill>
                  <a:schemeClr val="tx1"/>
                </a:solidFill>
                <a:latin typeface="Arial"/>
                <a:ea typeface="+mn-ea"/>
              </a:defRPr>
            </a:lvl4pPr>
            <a:lvl5pPr marL="1771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1800">
                <a:solidFill>
                  <a:schemeClr val="tx1"/>
                </a:solidFill>
                <a:latin typeface="Arial"/>
                <a:ea typeface="+mn-ea"/>
              </a:defRPr>
            </a:lvl5pPr>
            <a:lvl6pPr marL="22288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6pPr>
            <a:lvl7pPr marL="26860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7pPr>
            <a:lvl8pPr marL="31432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8pPr>
            <a:lvl9pPr marL="36004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 eaLnBrk="1" hangingPunct="1">
              <a:buFontTx/>
              <a:buNone/>
            </a:pPr>
            <a:r>
              <a:rPr lang="en-US" sz="2400" dirty="0" smtClean="0">
                <a:ea typeface="ＭＳ Ｐゴシック" charset="0"/>
                <a:cs typeface="Arial"/>
              </a:rPr>
              <a:t>Symptomatic Hyperglycemia </a:t>
            </a:r>
          </a:p>
          <a:p>
            <a:pPr marL="0" indent="0" algn="ctr" eaLnBrk="1" hangingPunct="1">
              <a:buFontTx/>
              <a:buNone/>
            </a:pPr>
            <a:r>
              <a:rPr lang="en-US" sz="2400" dirty="0" smtClean="0">
                <a:ea typeface="ＭＳ Ｐゴシック" charset="0"/>
                <a:cs typeface="Arial"/>
              </a:rPr>
              <a:t>+ </a:t>
            </a:r>
          </a:p>
          <a:p>
            <a:pPr marL="0" indent="0" algn="ctr" eaLnBrk="1" hangingPunct="1">
              <a:buFontTx/>
              <a:buNone/>
            </a:pPr>
            <a:r>
              <a:rPr lang="en-US" sz="2400" dirty="0" smtClean="0">
                <a:ea typeface="ＭＳ Ｐゴシック" charset="0"/>
                <a:cs typeface="Arial"/>
              </a:rPr>
              <a:t>Metabolic </a:t>
            </a:r>
            <a:r>
              <a:rPr lang="en-US" sz="2400" dirty="0" err="1" smtClean="0">
                <a:ea typeface="ＭＳ Ｐゴシック" charset="0"/>
                <a:cs typeface="Arial"/>
              </a:rPr>
              <a:t>Decompensation</a:t>
            </a:r>
            <a:endParaRPr lang="en-US" sz="2400" dirty="0" smtClean="0">
              <a:ea typeface="ＭＳ Ｐゴシック" charset="0"/>
              <a:cs typeface="Arial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2079064" y="5497136"/>
            <a:ext cx="5298290" cy="806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•"/>
              <a:defRPr sz="2800">
                <a:solidFill>
                  <a:schemeClr val="tx1"/>
                </a:solidFill>
                <a:latin typeface="Arial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–"/>
              <a:defRPr sz="2400">
                <a:solidFill>
                  <a:schemeClr val="tx1"/>
                </a:solidFill>
                <a:latin typeface="Arial"/>
                <a:ea typeface="+mn-ea"/>
              </a:defRPr>
            </a:lvl2pPr>
            <a:lvl3pPr marL="10858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•"/>
              <a:defRPr sz="2000">
                <a:solidFill>
                  <a:schemeClr val="tx1"/>
                </a:solidFill>
                <a:latin typeface="Arial"/>
                <a:ea typeface="+mn-ea"/>
              </a:defRPr>
            </a:lvl3pPr>
            <a:lvl4pPr marL="14287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–"/>
              <a:defRPr sz="1800">
                <a:solidFill>
                  <a:schemeClr val="tx1"/>
                </a:solidFill>
                <a:latin typeface="Arial"/>
                <a:ea typeface="+mn-ea"/>
              </a:defRPr>
            </a:lvl4pPr>
            <a:lvl5pPr marL="1771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1800">
                <a:solidFill>
                  <a:schemeClr val="tx1"/>
                </a:solidFill>
                <a:latin typeface="Arial"/>
                <a:ea typeface="+mn-ea"/>
              </a:defRPr>
            </a:lvl5pPr>
            <a:lvl6pPr marL="22288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6pPr>
            <a:lvl7pPr marL="26860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7pPr>
            <a:lvl8pPr marL="31432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8pPr>
            <a:lvl9pPr marL="36004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 eaLnBrk="1" hangingPunct="1">
              <a:buFontTx/>
              <a:buNone/>
            </a:pPr>
            <a:r>
              <a:rPr lang="en-US" sz="3200" b="1" dirty="0" smtClean="0">
                <a:ea typeface="ＭＳ Ｐゴシック" charset="0"/>
                <a:cs typeface="Arial"/>
              </a:rPr>
              <a:t>INSULIN +/- Metformin</a:t>
            </a:r>
          </a:p>
        </p:txBody>
      </p:sp>
      <p:sp>
        <p:nvSpPr>
          <p:cNvPr id="18" name="Down Arrow 17"/>
          <p:cNvSpPr/>
          <p:nvPr/>
        </p:nvSpPr>
        <p:spPr>
          <a:xfrm>
            <a:off x="4449168" y="3725598"/>
            <a:ext cx="455539" cy="631209"/>
          </a:xfrm>
          <a:prstGeom prst="downArrow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4893289" y="1728749"/>
            <a:ext cx="2970505" cy="1924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•"/>
              <a:defRPr sz="2800">
                <a:solidFill>
                  <a:schemeClr val="tx1"/>
                </a:solidFill>
                <a:latin typeface="Arial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–"/>
              <a:defRPr sz="2400">
                <a:solidFill>
                  <a:schemeClr val="tx1"/>
                </a:solidFill>
                <a:latin typeface="Arial"/>
                <a:ea typeface="+mn-ea"/>
              </a:defRPr>
            </a:lvl2pPr>
            <a:lvl3pPr marL="10858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•"/>
              <a:defRPr sz="2000">
                <a:solidFill>
                  <a:schemeClr val="tx1"/>
                </a:solidFill>
                <a:latin typeface="Arial"/>
                <a:ea typeface="+mn-ea"/>
              </a:defRPr>
            </a:lvl3pPr>
            <a:lvl4pPr marL="14287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–"/>
              <a:defRPr sz="1800">
                <a:solidFill>
                  <a:schemeClr val="tx1"/>
                </a:solidFill>
                <a:latin typeface="Arial"/>
                <a:ea typeface="+mn-ea"/>
              </a:defRPr>
            </a:lvl4pPr>
            <a:lvl5pPr marL="1771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1800">
                <a:solidFill>
                  <a:schemeClr val="tx1"/>
                </a:solidFill>
                <a:latin typeface="Arial"/>
                <a:ea typeface="+mn-ea"/>
              </a:defRPr>
            </a:lvl5pPr>
            <a:lvl6pPr marL="22288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6pPr>
            <a:lvl7pPr marL="26860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7pPr>
            <a:lvl8pPr marL="31432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8pPr>
            <a:lvl9pPr marL="36004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/>
            <a:r>
              <a:rPr lang="en-US" sz="2400" dirty="0" smtClean="0">
                <a:ea typeface="ＭＳ Ｐゴシック" charset="0"/>
                <a:cs typeface="Arial"/>
              </a:rPr>
              <a:t>Polyuria</a:t>
            </a:r>
            <a:endParaRPr lang="en-US" sz="2400" dirty="0">
              <a:ea typeface="ＭＳ Ｐゴシック" charset="0"/>
              <a:cs typeface="Arial"/>
            </a:endParaRPr>
          </a:p>
          <a:p>
            <a:pPr eaLnBrk="1" hangingPunct="1"/>
            <a:r>
              <a:rPr lang="en-US" sz="2400" dirty="0" smtClean="0">
                <a:ea typeface="ＭＳ Ｐゴシック" charset="0"/>
                <a:cs typeface="Arial"/>
              </a:rPr>
              <a:t>Polydipsia</a:t>
            </a:r>
          </a:p>
          <a:p>
            <a:pPr eaLnBrk="1" hangingPunct="1"/>
            <a:r>
              <a:rPr lang="en-US" sz="2400" dirty="0" smtClean="0">
                <a:ea typeface="ＭＳ Ｐゴシック" charset="0"/>
                <a:cs typeface="Arial"/>
              </a:rPr>
              <a:t>Weight loss</a:t>
            </a:r>
          </a:p>
          <a:p>
            <a:pPr eaLnBrk="1" hangingPunct="1"/>
            <a:r>
              <a:rPr lang="en-US" sz="2400" dirty="0" smtClean="0">
                <a:ea typeface="ＭＳ Ｐゴシック" charset="0"/>
                <a:cs typeface="Arial"/>
              </a:rPr>
              <a:t>Volume depletion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1972699" y="4321146"/>
            <a:ext cx="5647865" cy="853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•"/>
              <a:defRPr sz="2800">
                <a:solidFill>
                  <a:schemeClr val="tx1"/>
                </a:solidFill>
                <a:latin typeface="Arial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–"/>
              <a:defRPr sz="2400">
                <a:solidFill>
                  <a:schemeClr val="tx1"/>
                </a:solidFill>
                <a:latin typeface="Arial"/>
                <a:ea typeface="+mn-ea"/>
              </a:defRPr>
            </a:lvl2pPr>
            <a:lvl3pPr marL="10858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•"/>
              <a:defRPr sz="2000">
                <a:solidFill>
                  <a:schemeClr val="tx1"/>
                </a:solidFill>
                <a:latin typeface="Arial"/>
                <a:ea typeface="+mn-ea"/>
              </a:defRPr>
            </a:lvl3pPr>
            <a:lvl4pPr marL="14287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–"/>
              <a:defRPr sz="1800">
                <a:solidFill>
                  <a:schemeClr val="tx1"/>
                </a:solidFill>
                <a:latin typeface="Arial"/>
                <a:ea typeface="+mn-ea"/>
              </a:defRPr>
            </a:lvl4pPr>
            <a:lvl5pPr marL="1771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1800">
                <a:solidFill>
                  <a:schemeClr val="tx1"/>
                </a:solidFill>
                <a:latin typeface="Arial"/>
                <a:ea typeface="+mn-ea"/>
              </a:defRPr>
            </a:lvl5pPr>
            <a:lvl6pPr marL="22288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6pPr>
            <a:lvl7pPr marL="26860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7pPr>
            <a:lvl8pPr marL="31432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8pPr>
            <a:lvl9pPr marL="36004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buNone/>
            </a:pPr>
            <a:r>
              <a:rPr lang="en-US" dirty="0" smtClean="0">
                <a:ea typeface="ＭＳ Ｐゴシック" charset="0"/>
                <a:cs typeface="Arial"/>
              </a:rPr>
              <a:t>Concern about </a:t>
            </a:r>
            <a:r>
              <a:rPr lang="en-US" dirty="0">
                <a:ea typeface="ＭＳ Ｐゴシック" charset="0"/>
                <a:cs typeface="Arial"/>
              </a:rPr>
              <a:t>I</a:t>
            </a:r>
            <a:r>
              <a:rPr lang="en-US" dirty="0" smtClean="0">
                <a:ea typeface="ＭＳ Ｐゴシック" charset="0"/>
                <a:cs typeface="Arial"/>
              </a:rPr>
              <a:t>nsulin Deficiency</a:t>
            </a:r>
          </a:p>
        </p:txBody>
      </p:sp>
      <p:sp>
        <p:nvSpPr>
          <p:cNvPr id="2" name="Left Brace 1"/>
          <p:cNvSpPr/>
          <p:nvPr/>
        </p:nvSpPr>
        <p:spPr bwMode="auto">
          <a:xfrm>
            <a:off x="4445328" y="1680544"/>
            <a:ext cx="432373" cy="1864376"/>
          </a:xfrm>
          <a:prstGeom prst="leftBrac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21" name="Down Arrow 20"/>
          <p:cNvSpPr/>
          <p:nvPr/>
        </p:nvSpPr>
        <p:spPr>
          <a:xfrm>
            <a:off x="4452940" y="4961951"/>
            <a:ext cx="455539" cy="631209"/>
          </a:xfrm>
          <a:prstGeom prst="downArrow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73550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1"/>
      <p:bldP spid="18" grpId="0" animBg="1"/>
      <p:bldP spid="16" grpId="0"/>
      <p:bldP spid="21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da8fd68d9cb4b48ab947187b3b15cac19d16c89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ＭＳ Ｐゴシック"/>
        <a:cs typeface=""/>
      </a:majorFont>
      <a:minorFont>
        <a:latin typeface="Georgi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4" charset="-128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18874</TotalTime>
  <Words>281</Words>
  <Application>Microsoft Macintosh PowerPoint</Application>
  <PresentationFormat>On-screen Show (4:3)</PresentationFormat>
  <Paragraphs>42</Paragraphs>
  <Slides>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Default Design</vt:lpstr>
      <vt:lpstr>Canadian Diabetes Association Clinical Practice Guidelines  Pharmacologic Management of Type 2 Diabetes </vt:lpstr>
      <vt:lpstr>Pharmacotherapy in T2DM Checklist</vt:lpstr>
      <vt:lpstr>GET TO TARGET WITHIN  3-6 MONTHS  OF DIAGNOSIS</vt:lpstr>
      <vt:lpstr>Initial Choice of Therapy Depends on Glycemia</vt:lpstr>
      <vt:lpstr>Initial Choice of Therapy Depends on Glycemia</vt:lpstr>
    </vt:vector>
  </TitlesOfParts>
  <Company>Canadian Diabetes Association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Katherine Moffat</dc:creator>
  <cp:lastModifiedBy>Monica Dennis</cp:lastModifiedBy>
  <cp:revision>404</cp:revision>
  <dcterms:created xsi:type="dcterms:W3CDTF">2012-12-16T21:16:02Z</dcterms:created>
  <dcterms:modified xsi:type="dcterms:W3CDTF">2016-05-29T23:16:49Z</dcterms:modified>
</cp:coreProperties>
</file>