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19" r:id="rId2"/>
  </p:sldMasterIdLst>
  <p:notesMasterIdLst>
    <p:notesMasterId r:id="rId9"/>
  </p:notesMasterIdLst>
  <p:sldIdLst>
    <p:sldId id="618" r:id="rId3"/>
    <p:sldId id="619" r:id="rId4"/>
    <p:sldId id="435" r:id="rId5"/>
    <p:sldId id="436" r:id="rId6"/>
    <p:sldId id="437" r:id="rId7"/>
    <p:sldId id="596" r:id="rId8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e Lysy" initials="" lastIdx="1" clrIdx="0"/>
  <p:cmAuthor id="1" name="Ronald Goldenberg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00"/>
    <a:srgbClr val="FFFF00"/>
    <a:srgbClr val="00FF00"/>
    <a:srgbClr val="D8D8D8"/>
    <a:srgbClr val="D3B1AF"/>
    <a:srgbClr val="D3A19C"/>
    <a:srgbClr val="D37C6F"/>
    <a:srgbClr val="FF5FEF"/>
    <a:srgbClr val="9F0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" autoAdjust="0"/>
    <p:restoredTop sz="92430" autoAdjust="0"/>
  </p:normalViewPr>
  <p:slideViewPr>
    <p:cSldViewPr snapToGrid="0" snapToObjects="1">
      <p:cViewPr varScale="1">
        <p:scale>
          <a:sx n="91" d="100"/>
          <a:sy n="91" d="100"/>
        </p:scale>
        <p:origin x="-94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3328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ags" Target="tags/tag1.xml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2"/>
            <a:r>
              <a:rPr lang="en-US" noProof="0" dirty="0" smtClean="0"/>
              <a:t>Clinical Practice Guidelines</a:t>
            </a:r>
          </a:p>
          <a:p>
            <a:pPr lvl="2"/>
            <a:r>
              <a:rPr lang="en-US" noProof="0" dirty="0" smtClean="0"/>
              <a:t>CPG Tool Kit</a:t>
            </a:r>
          </a:p>
          <a:p>
            <a:pPr lvl="2"/>
            <a:r>
              <a:rPr lang="en-US" noProof="0" dirty="0" smtClean="0"/>
              <a:t>Professional Publications</a:t>
            </a:r>
          </a:p>
          <a:p>
            <a:pPr lvl="2"/>
            <a:r>
              <a:rPr lang="en-US" noProof="0" dirty="0" smtClean="0"/>
              <a:t>Diabetes Educator Study Resources &amp; Educator Resources</a:t>
            </a:r>
          </a:p>
          <a:p>
            <a:pPr lvl="2"/>
            <a:r>
              <a:rPr lang="en-US" noProof="0" dirty="0" smtClean="0"/>
              <a:t>Food and Nutrition Tools </a:t>
            </a:r>
          </a:p>
          <a:p>
            <a:pPr lvl="2"/>
            <a:r>
              <a:rPr lang="en-US" noProof="0" dirty="0" smtClean="0"/>
              <a:t>CDA-CSEM Annual Conference</a:t>
            </a:r>
            <a:endParaRPr lang="en-US" noProof="0" dirty="0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fld id="{82504A0D-8B24-D046-96CC-7499F6A20D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8458200" y="23813"/>
            <a:ext cx="3124200" cy="20574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2pPr>
            <a:lvl3pPr marL="1085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4287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7716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288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6860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1432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0045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8000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Clinical Practice Guidelines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CPG Tool Kit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Professional Publications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Diabetes Educator Study Resources &amp; Educator Resources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Food and Nutrition Tools </a:t>
            </a:r>
          </a:p>
          <a:p>
            <a:pPr lvl="2">
              <a:lnSpc>
                <a:spcPct val="110000"/>
              </a:lnSpc>
              <a:defRPr/>
            </a:pPr>
            <a:r>
              <a:rPr lang="en-US" sz="1600" dirty="0" smtClean="0">
                <a:latin typeface="Arial"/>
                <a:cs typeface="+mn-cs"/>
              </a:rPr>
              <a:t>CDA-CSEM Annual Conference</a:t>
            </a:r>
          </a:p>
        </p:txBody>
      </p:sp>
    </p:spTree>
    <p:extLst>
      <p:ext uri="{BB962C8B-B14F-4D97-AF65-F5344CB8AC3E}">
        <p14:creationId xmlns:p14="http://schemas.microsoft.com/office/powerpoint/2010/main" val="2798794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pitchFamily="34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1E4EFC5-7B41-B747-9CE3-119B0B6C6C0C}" type="slidenum">
              <a:rPr lang="en-US" sz="1200">
                <a:solidFill>
                  <a:srgbClr val="000000"/>
                </a:solidFill>
              </a:rPr>
              <a:pPr/>
              <a:t>1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7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29057" indent="-280406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2162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70276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8927" indent="-224325" defTabSz="914437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757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16227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6487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13528" indent="-224325" algn="ctr" defTabSz="91443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89E93171-A967-9442-916C-353F57D9C552}" type="slidenum">
              <a:rPr lang="en-US" sz="1200">
                <a:solidFill>
                  <a:srgbClr val="000000"/>
                </a:solidFill>
              </a:rPr>
              <a:pPr/>
              <a:t>2</a:t>
            </a:fld>
            <a:endParaRPr 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857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58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33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040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04A0D-8B24-D046-96CC-7499F6A20D0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07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creen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812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4788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406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6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55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7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41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578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125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621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662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9055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03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Screen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143000"/>
          </a:xfr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1981200"/>
            <a:ext cx="6400800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7784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2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93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809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41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15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29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91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86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8679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reen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9055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latin typeface="Arial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639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Screen5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Text Box 8"/>
          <p:cNvSpPr txBox="1">
            <a:spLocks noChangeArrowheads="1"/>
          </p:cNvSpPr>
          <p:nvPr userDrawn="1"/>
        </p:nvSpPr>
        <p:spPr bwMode="auto">
          <a:xfrm>
            <a:off x="235865" y="6335490"/>
            <a:ext cx="4786087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guidelines.diabetes.ca  </a:t>
            </a:r>
            <a:r>
              <a:rPr lang="en-US" sz="1100" dirty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  1-800-BANTING (226-8464</a:t>
            </a:r>
            <a:r>
              <a:rPr lang="en-US" sz="1100" dirty="0" smtClean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)  </a:t>
            </a:r>
            <a:r>
              <a:rPr lang="en-US" sz="1100" dirty="0" smtClean="0">
                <a:solidFill>
                  <a:srgbClr val="FF0000"/>
                </a:solidFill>
                <a:latin typeface="Arial"/>
                <a:ea typeface="ＭＳ Ｐゴシック" pitchFamily="34" charset="-128"/>
              </a:rPr>
              <a:t>|</a:t>
            </a:r>
            <a:r>
              <a:rPr lang="en-US" sz="1100" dirty="0" smtClean="0">
                <a:solidFill>
                  <a:schemeClr val="tx1"/>
                </a:solidFill>
                <a:latin typeface="Arial"/>
                <a:ea typeface="ＭＳ Ｐゴシック" pitchFamily="34" charset="-128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Arial"/>
                <a:ea typeface="ＭＳ Ｐゴシック" pitchFamily="34" charset="-128"/>
              </a:rPr>
              <a:t>Copyright © 2013 Canadian Diabetes Association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Arial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000">
          <a:solidFill>
            <a:schemeClr val="tx1"/>
          </a:solidFill>
          <a:latin typeface="Arial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Arial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8" descr="Screen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3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752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553200"/>
            <a:ext cx="1905000" cy="2286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Arial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2" name="Text Box 8"/>
          <p:cNvSpPr txBox="1">
            <a:spLocks noChangeArrowheads="1"/>
          </p:cNvSpPr>
          <p:nvPr userDrawn="1"/>
        </p:nvSpPr>
        <p:spPr bwMode="auto">
          <a:xfrm>
            <a:off x="236538" y="6335713"/>
            <a:ext cx="4784725" cy="469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MS PGothic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guidelines.diabetes.ca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 1-800-BANTING (226-8464)  </a:t>
            </a:r>
            <a:r>
              <a:rPr lang="en-US" sz="1100" smtClean="0">
                <a:solidFill>
                  <a:srgbClr val="FF0000"/>
                </a:solidFill>
                <a:latin typeface="Arial" charset="0"/>
                <a:cs typeface="ＭＳ Ｐゴシック" charset="0"/>
              </a:rPr>
              <a:t>|</a:t>
            </a:r>
            <a:r>
              <a:rPr lang="en-US" sz="1100" smtClean="0">
                <a:solidFill>
                  <a:srgbClr val="000000"/>
                </a:solidFill>
                <a:latin typeface="Arial" charset="0"/>
                <a:cs typeface="ＭＳ Ｐゴシック" charset="0"/>
              </a:rPr>
              <a:t> diabetes.ca</a:t>
            </a:r>
          </a:p>
          <a:p>
            <a:pPr>
              <a:spcBef>
                <a:spcPts val="200"/>
              </a:spcBef>
              <a:defRPr/>
            </a:pPr>
            <a:r>
              <a:rPr lang="en-US" sz="1100" smtClean="0">
                <a:solidFill>
                  <a:srgbClr val="7F7F7F"/>
                </a:solidFill>
                <a:latin typeface="Arial" charset="0"/>
                <a:cs typeface="ＭＳ Ｐゴシック" charset="0"/>
              </a:rPr>
              <a:t>Copyright © 2013 Canadian Diabetes Association </a:t>
            </a:r>
          </a:p>
        </p:txBody>
      </p:sp>
    </p:spTree>
    <p:extLst>
      <p:ext uri="{BB962C8B-B14F-4D97-AF65-F5344CB8AC3E}">
        <p14:creationId xmlns:p14="http://schemas.microsoft.com/office/powerpoint/2010/main" val="392063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/>
          <a:ea typeface="+mj-ea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Verdana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400">
          <a:solidFill>
            <a:schemeClr val="tx1"/>
          </a:solidFill>
          <a:latin typeface="Arial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•"/>
        <a:defRPr sz="2000">
          <a:solidFill>
            <a:schemeClr val="tx1"/>
          </a:solidFill>
          <a:latin typeface="Arial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–"/>
        <a:defRPr sz="2000">
          <a:solidFill>
            <a:schemeClr val="tx1"/>
          </a:solidFill>
          <a:latin typeface="Arial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Arial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rgbClr val="FF0000"/>
        </a:buClr>
        <a:buSzPct val="8000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guidelines.diabetes.ca/" TargetMode="External"/><Relationship Id="rId4" Type="http://schemas.openxmlformats.org/officeDocument/2006/relationships/hyperlink" Target="http://diabetes.ca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Recommendation 4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990600" y="1677988"/>
            <a:ext cx="7566025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tx2"/>
              </a:buClr>
              <a:buSzPct val="100000"/>
              <a:buFont typeface="Verdana" charset="0"/>
              <a:buAutoNum type="arabicPeriod" startAt="4"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In people with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clinical </a:t>
            </a:r>
            <a:r>
              <a:rPr lang="en-US" b="1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cardiovascular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disease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in whom glycemic targets are not met, a </a:t>
            </a:r>
            <a:r>
              <a:rPr lang="en-US" b="1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SGLT2 inhibitor with demonstrated cardiovascular outcome benefit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should be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added to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antihyperglycemic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therapy to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reduce the risk of cardiovascular and all-cause </a:t>
            </a: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mortality 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[Grade A, Level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1A for </a:t>
            </a:r>
            <a:r>
              <a:rPr lang="en-US" sz="1600" dirty="0" err="1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empagliflozin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]</a:t>
            </a:r>
            <a:r>
              <a:rPr lang="en-US" sz="1600" dirty="0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. </a:t>
            </a:r>
          </a:p>
        </p:txBody>
      </p:sp>
      <p:sp>
        <p:nvSpPr>
          <p:cNvPr id="76803" name="Wave 5"/>
          <p:cNvSpPr>
            <a:spLocks noChangeArrowheads="1"/>
          </p:cNvSpPr>
          <p:nvPr/>
        </p:nvSpPr>
        <p:spPr bwMode="auto">
          <a:xfrm>
            <a:off x="4454525" y="901700"/>
            <a:ext cx="838200" cy="6096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45720" tIns="0" rIns="0" bIns="0"/>
          <a:lstStyle/>
          <a:p>
            <a:pPr algn="ctr"/>
            <a:r>
              <a:rPr lang="en-US" sz="2000" b="1">
                <a:solidFill>
                  <a:srgbClr val="FFFFFF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26631828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ChangeArrowheads="1"/>
          </p:cNvSpPr>
          <p:nvPr/>
        </p:nvSpPr>
        <p:spPr bwMode="auto">
          <a:xfrm>
            <a:off x="6865938" y="5822950"/>
            <a:ext cx="1851025" cy="86518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>
          <a:xfrm>
            <a:off x="785813" y="1527175"/>
            <a:ext cx="7775575" cy="1203325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tx2"/>
              </a:buClr>
              <a:buSzPct val="100000"/>
              <a:buFont typeface="Verdana" charset="0"/>
              <a:buAutoNum type="arabicPeriod" startAt="5"/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Choice of additional pharmacological agents should be individualized taking into consideration </a:t>
            </a:r>
            <a:r>
              <a:rPr lang="en-US" sz="1800" i="1"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rPr>
              <a:t>[Grade D, consensus]</a:t>
            </a:r>
            <a:endParaRPr lang="en-US" i="1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  <a:p>
            <a:pPr marL="457200" indent="-457200">
              <a:lnSpc>
                <a:spcPct val="120000"/>
              </a:lnSpc>
              <a:buClr>
                <a:schemeClr val="tx2"/>
              </a:buClr>
              <a:buSzPct val="100000"/>
              <a:buFont typeface="Verdana" charset="0"/>
              <a:buAutoNum type="arabicPeriod" startAt="5"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35275"/>
            <a:ext cx="4267200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sz="2000" b="1" dirty="0">
                <a:solidFill>
                  <a:srgbClr val="000000"/>
                </a:solidFill>
              </a:rPr>
              <a:t>Patient Characteristics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Degree of </a:t>
            </a:r>
            <a:r>
              <a:rPr lang="en-US" sz="2000" dirty="0" smtClean="0">
                <a:solidFill>
                  <a:srgbClr val="000000"/>
                </a:solidFill>
              </a:rPr>
              <a:t>hyperglycemia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Risk of hypoglycemia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Overweight or obesity</a:t>
            </a: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Clinical cardiovascular disease</a:t>
            </a:r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C</a:t>
            </a:r>
            <a:r>
              <a:rPr lang="en-US" sz="2000" dirty="0" smtClean="0">
                <a:solidFill>
                  <a:srgbClr val="000000"/>
                </a:solidFill>
              </a:rPr>
              <a:t>o</a:t>
            </a:r>
            <a:r>
              <a:rPr lang="en-US" sz="2000" dirty="0">
                <a:solidFill>
                  <a:srgbClr val="000000"/>
                </a:solidFill>
              </a:rPr>
              <a:t>-</a:t>
            </a:r>
            <a:r>
              <a:rPr lang="en-US" sz="2000" dirty="0" smtClean="0">
                <a:solidFill>
                  <a:srgbClr val="000000"/>
                </a:solidFill>
              </a:rPr>
              <a:t>morbidities                         (renal, CHF, hepatic)</a:t>
            </a:r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3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Patient </a:t>
            </a:r>
            <a:r>
              <a:rPr lang="en-US" sz="2000" dirty="0" smtClean="0">
                <a:solidFill>
                  <a:srgbClr val="000000"/>
                </a:solidFill>
              </a:rPr>
              <a:t>preferences and access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1" y="2895600"/>
            <a:ext cx="4419599" cy="2975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rgbClr val="000000"/>
                </a:solidFill>
              </a:rPr>
              <a:t>Agent </a:t>
            </a:r>
            <a:r>
              <a:rPr lang="en-US" sz="2000" b="1" dirty="0" err="1" smtClean="0">
                <a:solidFill>
                  <a:srgbClr val="000000"/>
                </a:solidFill>
              </a:rPr>
              <a:t>Characeristics</a:t>
            </a:r>
            <a:endParaRPr lang="en-US" sz="2000" b="1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BG lowering efficacy and durability</a:t>
            </a:r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Risk </a:t>
            </a:r>
            <a:r>
              <a:rPr lang="en-US" sz="2000" dirty="0" smtClean="0">
                <a:solidFill>
                  <a:srgbClr val="000000"/>
                </a:solidFill>
              </a:rPr>
              <a:t>of inducing hypoglycemia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Effect on weight</a:t>
            </a:r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Effect on cardiovascular outcomes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Side </a:t>
            </a:r>
            <a:r>
              <a:rPr lang="en-US" sz="2000" dirty="0">
                <a:solidFill>
                  <a:srgbClr val="000000"/>
                </a:solidFill>
              </a:rPr>
              <a:t>effects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Contraindications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Cost and coverage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78853" name="Title 1"/>
          <p:cNvSpPr>
            <a:spLocks noGrp="1"/>
          </p:cNvSpPr>
          <p:nvPr>
            <p:ph type="title"/>
          </p:nvPr>
        </p:nvSpPr>
        <p:spPr>
          <a:xfrm>
            <a:off x="685800" y="544513"/>
            <a:ext cx="7772400" cy="11430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Arial" charset="0"/>
              </a:rPr>
              <a:t>Recommendation 5</a:t>
            </a:r>
          </a:p>
        </p:txBody>
      </p:sp>
      <p:sp>
        <p:nvSpPr>
          <p:cNvPr id="78854" name="Wave 5"/>
          <p:cNvSpPr>
            <a:spLocks noChangeArrowheads="1"/>
          </p:cNvSpPr>
          <p:nvPr/>
        </p:nvSpPr>
        <p:spPr bwMode="auto">
          <a:xfrm>
            <a:off x="4284663" y="823913"/>
            <a:ext cx="838200" cy="6096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lIns="45720" tIns="0" rIns="0" bIns="0"/>
          <a:lstStyle/>
          <a:p>
            <a:pPr algn="ctr"/>
            <a:r>
              <a:rPr lang="en-US" sz="2000" b="1">
                <a:solidFill>
                  <a:srgbClr val="FFFFFF"/>
                </a:solidFill>
              </a:rPr>
              <a:t>2016</a:t>
            </a:r>
          </a:p>
        </p:txBody>
      </p:sp>
    </p:spTree>
    <p:extLst>
      <p:ext uri="{BB962C8B-B14F-4D97-AF65-F5344CB8AC3E}">
        <p14:creationId xmlns:p14="http://schemas.microsoft.com/office/powerpoint/2010/main" val="53758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720938" y="1720914"/>
            <a:ext cx="7776000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accent4"/>
              </a:buClr>
              <a:buSzPct val="100000"/>
              <a:buFont typeface="+mj-lt"/>
              <a:buAutoNum type="arabicPeriod" startAt="6"/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When </a:t>
            </a:r>
            <a:r>
              <a:rPr lang="en-US" b="1" dirty="0">
                <a:latin typeface="Arial"/>
                <a:ea typeface="ＭＳ Ｐゴシック" charset="0"/>
                <a:cs typeface="Arial"/>
              </a:rPr>
              <a:t>basal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insulin is added to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antihyperglycemic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agents, </a:t>
            </a:r>
            <a:r>
              <a:rPr lang="en-US" b="1" dirty="0">
                <a:latin typeface="Arial"/>
                <a:ea typeface="ＭＳ Ｐゴシック" charset="0"/>
                <a:cs typeface="Arial"/>
              </a:rPr>
              <a:t>long-acting analogues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(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detemir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 or </a:t>
            </a:r>
            <a:r>
              <a:rPr lang="en-US" dirty="0" err="1">
                <a:latin typeface="Arial"/>
                <a:ea typeface="ＭＳ Ｐゴシック" charset="0"/>
                <a:cs typeface="Arial"/>
              </a:rPr>
              <a:t>glargine</a:t>
            </a:r>
            <a:r>
              <a:rPr lang="en-US" dirty="0">
                <a:latin typeface="Arial"/>
                <a:ea typeface="ＭＳ Ｐゴシック" charset="0"/>
                <a:cs typeface="Arial"/>
              </a:rPr>
              <a:t>) may be used instead of intermediate-acting NPH to reduce the risk of nocturnal and symptomatic hypoglycemia </a:t>
            </a:r>
            <a:r>
              <a:rPr lang="en-US" sz="1600" dirty="0">
                <a:latin typeface="Arial"/>
                <a:ea typeface="ＭＳ Ｐゴシック" charset="0"/>
                <a:cs typeface="Arial"/>
              </a:rPr>
              <a:t>[Grade A, Level 1A]</a:t>
            </a:r>
          </a:p>
          <a:p>
            <a:pPr marL="457200" indent="-457200">
              <a:lnSpc>
                <a:spcPct val="120000"/>
              </a:lnSpc>
              <a:buClr>
                <a:schemeClr val="accent4"/>
              </a:buClr>
              <a:buSzPct val="100000"/>
              <a:buFont typeface="+mj-lt"/>
              <a:buAutoNum type="arabicPeriod" startAt="6"/>
            </a:pP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Recommendation 6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1089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 </a:t>
            </a:r>
            <a:r>
              <a:rPr lang="en-US" dirty="0"/>
              <a:t>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312" y="1752600"/>
            <a:ext cx="7772400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accent4"/>
              </a:buClr>
              <a:buSzPct val="100000"/>
              <a:buFont typeface="+mj-lt"/>
              <a:buAutoNum type="arabicPeriod" startAt="7"/>
            </a:pPr>
            <a:r>
              <a:rPr lang="en-US" dirty="0" smtClean="0">
                <a:latin typeface="Arial"/>
                <a:ea typeface="ＭＳ Ｐゴシック" charset="0"/>
                <a:cs typeface="Arial"/>
              </a:rPr>
              <a:t>When </a:t>
            </a:r>
            <a:r>
              <a:rPr lang="en-US" b="1" dirty="0" smtClean="0">
                <a:latin typeface="Arial"/>
                <a:ea typeface="ＭＳ Ｐゴシック" charset="0"/>
                <a:cs typeface="Arial"/>
              </a:rPr>
              <a:t>bolus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insulin is added to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antihyperglycemic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agents, </a:t>
            </a:r>
            <a:r>
              <a:rPr lang="en-US" b="1" dirty="0" smtClean="0">
                <a:latin typeface="Arial"/>
                <a:ea typeface="ＭＳ Ｐゴシック" charset="0"/>
                <a:cs typeface="Arial"/>
              </a:rPr>
              <a:t>rapid-acting analogues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(insulin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aspart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,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glulisine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, or </a:t>
            </a:r>
            <a:r>
              <a:rPr lang="en-US" dirty="0" err="1" smtClean="0">
                <a:latin typeface="Arial"/>
                <a:ea typeface="ＭＳ Ｐゴシック" charset="0"/>
                <a:cs typeface="Arial"/>
              </a:rPr>
              <a:t>lispro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) may be used instead of regular insulin to improve glycemic control 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Arial"/>
              </a:rPr>
              <a:t>[Grade </a:t>
            </a:r>
            <a:r>
              <a:rPr lang="en-US" sz="1600" dirty="0" smtClean="0">
                <a:solidFill>
                  <a:srgbClr val="000000"/>
                </a:solidFill>
                <a:ea typeface="ＭＳ Ｐゴシック" charset="0"/>
                <a:cs typeface="Arial"/>
              </a:rPr>
              <a:t>B, 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Arial"/>
              </a:rPr>
              <a:t>Level </a:t>
            </a:r>
            <a:r>
              <a:rPr lang="en-US" sz="1600" dirty="0" smtClean="0">
                <a:solidFill>
                  <a:srgbClr val="000000"/>
                </a:solidFill>
                <a:ea typeface="ＭＳ Ｐゴシック" charset="0"/>
                <a:cs typeface="Arial"/>
              </a:rPr>
              <a:t>2]</a:t>
            </a:r>
            <a:r>
              <a:rPr lang="en-US" dirty="0" smtClean="0">
                <a:latin typeface="Arial"/>
                <a:ea typeface="ＭＳ Ｐゴシック" charset="0"/>
                <a:cs typeface="Arial"/>
              </a:rPr>
              <a:t> and to reduce the risk of hypoglycemia </a:t>
            </a:r>
            <a:r>
              <a:rPr lang="en-US" sz="1600" dirty="0" smtClean="0">
                <a:latin typeface="Arial"/>
                <a:ea typeface="ＭＳ Ｐゴシック" charset="0"/>
                <a:cs typeface="Arial"/>
              </a:rPr>
              <a:t>[Grade D, Consensus] </a:t>
            </a:r>
          </a:p>
          <a:p>
            <a:pPr marL="514350" indent="-514350">
              <a:lnSpc>
                <a:spcPct val="120000"/>
              </a:lnSpc>
              <a:buClr>
                <a:schemeClr val="accent4"/>
              </a:buClr>
              <a:buSzPct val="100000"/>
              <a:buFont typeface="+mj-lt"/>
              <a:buAutoNum type="arabicPeriod" startAt="7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73181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Content Placeholder 2"/>
          <p:cNvSpPr>
            <a:spLocks noGrp="1"/>
          </p:cNvSpPr>
          <p:nvPr>
            <p:ph idx="1"/>
          </p:nvPr>
        </p:nvSpPr>
        <p:spPr>
          <a:xfrm>
            <a:off x="731702" y="1763962"/>
            <a:ext cx="7776000" cy="4114800"/>
          </a:xfrm>
        </p:spPr>
        <p:txBody>
          <a:bodyPr/>
          <a:lstStyle/>
          <a:p>
            <a:pPr marL="457200" indent="-457200">
              <a:lnSpc>
                <a:spcPct val="120000"/>
              </a:lnSpc>
              <a:buClr>
                <a:schemeClr val="accent4"/>
              </a:buClr>
              <a:buSzPct val="100000"/>
              <a:buFont typeface="+mj-lt"/>
              <a:buAutoNum type="arabicPeriod" startAt="8"/>
              <a:defRPr/>
            </a:pPr>
            <a:r>
              <a:rPr lang="en-US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All individuals with type 2 diabetes currently using, or starting therapy with </a:t>
            </a:r>
            <a:r>
              <a:rPr lang="en-US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insulin</a:t>
            </a:r>
            <a:r>
              <a:rPr lang="en-US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or </a:t>
            </a:r>
            <a:r>
              <a:rPr lang="en-US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insulin </a:t>
            </a:r>
            <a:r>
              <a:rPr lang="en-US" b="1" dirty="0" err="1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secretagogues</a:t>
            </a:r>
            <a:r>
              <a:rPr lang="en-US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, should be counseled about the prevention, recognition, and treatment of drug-induced </a:t>
            </a:r>
            <a:r>
              <a:rPr lang="en-US" b="1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hypoglycemia</a:t>
            </a:r>
            <a:r>
              <a:rPr lang="en-US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ＭＳ Ｐゴシック" charset="0"/>
                <a:cs typeface="Arial"/>
              </a:rPr>
              <a:t>[Grade D, Consensus]</a:t>
            </a:r>
          </a:p>
          <a:p>
            <a:pPr marL="514350" indent="-514350">
              <a:lnSpc>
                <a:spcPct val="120000"/>
              </a:lnSpc>
              <a:buClr>
                <a:schemeClr val="accent4"/>
              </a:buClr>
              <a:buSzPct val="100000"/>
              <a:buFont typeface="+mj-lt"/>
              <a:buAutoNum type="arabicPeriod" startAt="8"/>
              <a:defRPr/>
            </a:pPr>
            <a:endParaRPr lang="en-US" sz="28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Recommendation 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32927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CDA Clinical Practice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>
              <a:hlinkClick r:id="rId3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  <a:hlinkClick r:id="rId3"/>
              </a:rPr>
              <a:t>http://guidelines.diabetes.ca</a:t>
            </a:r>
            <a:r>
              <a:rPr lang="en-US" dirty="0" smtClean="0">
                <a:solidFill>
                  <a:srgbClr val="C00000"/>
                </a:solidFill>
              </a:rPr>
              <a:t> – for professionals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1-800-BANTING (226-8464)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hlinkClick r:id="rId4"/>
              </a:rPr>
              <a:t>http://diabetes.ca </a:t>
            </a:r>
            <a:r>
              <a:rPr lang="en-US" dirty="0">
                <a:solidFill>
                  <a:srgbClr val="C00000"/>
                </a:solidFill>
              </a:rPr>
              <a:t>– for </a:t>
            </a:r>
            <a:r>
              <a:rPr lang="en-US" dirty="0" smtClean="0">
                <a:solidFill>
                  <a:srgbClr val="C00000"/>
                </a:solidFill>
              </a:rPr>
              <a:t>patients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72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da8fd68d9cb4b48ab947187b3b15cac19d16c89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Verdana"/>
        <a:ea typeface="ＭＳ Ｐゴシック"/>
        <a:cs typeface=""/>
      </a:majorFont>
      <a:minorFont>
        <a:latin typeface="Georgi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18874</TotalTime>
  <Words>302</Words>
  <Application>Microsoft Macintosh PowerPoint</Application>
  <PresentationFormat>On-screen Show (4:3)</PresentationFormat>
  <Paragraphs>40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Default Design</vt:lpstr>
      <vt:lpstr>2_Default Design</vt:lpstr>
      <vt:lpstr>Recommendation 4</vt:lpstr>
      <vt:lpstr>Recommendation 5</vt:lpstr>
      <vt:lpstr>Recommendation 6</vt:lpstr>
      <vt:lpstr>Recommendation 7</vt:lpstr>
      <vt:lpstr>Recommendation 8</vt:lpstr>
      <vt:lpstr>CDA Clinical Practice Guidelines</vt:lpstr>
    </vt:vector>
  </TitlesOfParts>
  <Company>Canadian Diabetes Association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Katherine Moffat</dc:creator>
  <cp:lastModifiedBy>Monica Dennis</cp:lastModifiedBy>
  <cp:revision>404</cp:revision>
  <dcterms:created xsi:type="dcterms:W3CDTF">2012-12-16T21:16:02Z</dcterms:created>
  <dcterms:modified xsi:type="dcterms:W3CDTF">2016-05-29T23:21:15Z</dcterms:modified>
</cp:coreProperties>
</file>