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84" r:id="rId1"/>
    <p:sldMasterId id="2147483716" r:id="rId2"/>
    <p:sldMasterId id="2147483719" r:id="rId3"/>
  </p:sldMasterIdLst>
  <p:notesMasterIdLst>
    <p:notesMasterId r:id="rId10"/>
  </p:notesMasterIdLst>
  <p:sldIdLst>
    <p:sldId id="602" r:id="rId4"/>
    <p:sldId id="601" r:id="rId5"/>
    <p:sldId id="614" r:id="rId6"/>
    <p:sldId id="615" r:id="rId7"/>
    <p:sldId id="616" r:id="rId8"/>
    <p:sldId id="617" r:id="rId9"/>
  </p:sldIdLst>
  <p:sldSz cx="9144000" cy="6858000" type="screen4x3"/>
  <p:notesSz cx="6858000" cy="9144000"/>
  <p:custDataLst>
    <p:tags r:id="rId12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Zoe Lysy" initials="" lastIdx="1" clrIdx="0"/>
  <p:cmAuthor id="1" name="Ronald Goldenberg" initials="" lastIdx="4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000000"/>
    <a:srgbClr val="FFFF00"/>
    <a:srgbClr val="00FF00"/>
    <a:srgbClr val="D8D8D8"/>
    <a:srgbClr val="D3B1AF"/>
    <a:srgbClr val="D3A19C"/>
    <a:srgbClr val="D37C6F"/>
    <a:srgbClr val="FF5FEF"/>
    <a:srgbClr val="9F0E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01" autoAdjust="0"/>
    <p:restoredTop sz="92430" autoAdjust="0"/>
  </p:normalViewPr>
  <p:slideViewPr>
    <p:cSldViewPr snapToGrid="0" snapToObjects="1">
      <p:cViewPr varScale="1">
        <p:scale>
          <a:sx n="97" d="100"/>
          <a:sy n="97" d="100"/>
        </p:scale>
        <p:origin x="-768" y="-1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3328"/>
    </p:cViewPr>
  </p:sorterViewPr>
  <p:notesViewPr>
    <p:cSldViewPr snapToGrid="0">
      <p:cViewPr varScale="1">
        <p:scale>
          <a:sx n="56" d="100"/>
          <a:sy n="56" d="100"/>
        </p:scale>
        <p:origin x="-2838" y="-84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interSettings" Target="printerSettings/printerSettings1.bin"/><Relationship Id="rId12" Type="http://schemas.openxmlformats.org/officeDocument/2006/relationships/tags" Target="tags/tag1.xml"/><Relationship Id="rId13" Type="http://schemas.openxmlformats.org/officeDocument/2006/relationships/commentAuthors" Target="commentAuthors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/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/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229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7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2"/>
            <a:r>
              <a:rPr lang="en-US" noProof="0" dirty="0" smtClean="0"/>
              <a:t>Clinical Practice Guidelines</a:t>
            </a:r>
          </a:p>
          <a:p>
            <a:pPr lvl="2"/>
            <a:r>
              <a:rPr lang="en-US" noProof="0" dirty="0" smtClean="0"/>
              <a:t>CPG Tool Kit</a:t>
            </a:r>
          </a:p>
          <a:p>
            <a:pPr lvl="2"/>
            <a:r>
              <a:rPr lang="en-US" noProof="0" dirty="0" smtClean="0"/>
              <a:t>Professional Publications</a:t>
            </a:r>
          </a:p>
          <a:p>
            <a:pPr lvl="2"/>
            <a:r>
              <a:rPr lang="en-US" noProof="0" dirty="0" smtClean="0"/>
              <a:t>Diabetes Educator Study Resources &amp; Educator Resources</a:t>
            </a:r>
          </a:p>
          <a:p>
            <a:pPr lvl="2"/>
            <a:r>
              <a:rPr lang="en-US" noProof="0" dirty="0" smtClean="0"/>
              <a:t>Food and Nutrition Tools </a:t>
            </a:r>
          </a:p>
          <a:p>
            <a:pPr lvl="2"/>
            <a:r>
              <a:rPr lang="en-US" noProof="0" dirty="0" smtClean="0"/>
              <a:t>CDA-CSEM Annual Conference</a:t>
            </a:r>
            <a:endParaRPr lang="en-US" noProof="0" dirty="0"/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/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/>
              </a:defRPr>
            </a:lvl1pPr>
          </a:lstStyle>
          <a:p>
            <a:fld id="{82504A0D-8B24-D046-96CC-7499F6A20D0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 bwMode="auto">
          <a:xfrm>
            <a:off x="8458200" y="23813"/>
            <a:ext cx="3124200" cy="20574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80000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80000"/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2pPr>
            <a:lvl3pPr marL="108585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80000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</a:defRPr>
            </a:lvl3pPr>
            <a:lvl4pPr marL="142875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80000"/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177165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8000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22885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8000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68605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8000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14325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8000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60045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8000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lvl="2">
              <a:lnSpc>
                <a:spcPct val="110000"/>
              </a:lnSpc>
              <a:defRPr/>
            </a:pPr>
            <a:r>
              <a:rPr lang="en-US" sz="1600" dirty="0" smtClean="0">
                <a:latin typeface="Arial"/>
                <a:cs typeface="+mn-cs"/>
              </a:rPr>
              <a:t>Clinical Practice Guidelines</a:t>
            </a:r>
          </a:p>
          <a:p>
            <a:pPr lvl="2">
              <a:lnSpc>
                <a:spcPct val="110000"/>
              </a:lnSpc>
              <a:defRPr/>
            </a:pPr>
            <a:r>
              <a:rPr lang="en-US" sz="1600" dirty="0" smtClean="0">
                <a:latin typeface="Arial"/>
                <a:cs typeface="+mn-cs"/>
              </a:rPr>
              <a:t>CPG Tool Kit</a:t>
            </a:r>
          </a:p>
          <a:p>
            <a:pPr lvl="2">
              <a:lnSpc>
                <a:spcPct val="110000"/>
              </a:lnSpc>
              <a:defRPr/>
            </a:pPr>
            <a:r>
              <a:rPr lang="en-US" sz="1600" dirty="0" smtClean="0">
                <a:latin typeface="Arial"/>
                <a:cs typeface="+mn-cs"/>
              </a:rPr>
              <a:t>Professional Publications</a:t>
            </a:r>
          </a:p>
          <a:p>
            <a:pPr lvl="2">
              <a:lnSpc>
                <a:spcPct val="110000"/>
              </a:lnSpc>
              <a:defRPr/>
            </a:pPr>
            <a:r>
              <a:rPr lang="en-US" sz="1600" dirty="0" smtClean="0">
                <a:latin typeface="Arial"/>
                <a:cs typeface="+mn-cs"/>
              </a:rPr>
              <a:t>Diabetes Educator Study Resources &amp; Educator Resources</a:t>
            </a:r>
          </a:p>
          <a:p>
            <a:pPr lvl="2">
              <a:lnSpc>
                <a:spcPct val="110000"/>
              </a:lnSpc>
              <a:defRPr/>
            </a:pPr>
            <a:r>
              <a:rPr lang="en-US" sz="1600" dirty="0" smtClean="0">
                <a:latin typeface="Arial"/>
                <a:cs typeface="+mn-cs"/>
              </a:rPr>
              <a:t>Food and Nutrition Tools </a:t>
            </a:r>
          </a:p>
          <a:p>
            <a:pPr lvl="2">
              <a:lnSpc>
                <a:spcPct val="110000"/>
              </a:lnSpc>
              <a:defRPr/>
            </a:pPr>
            <a:r>
              <a:rPr lang="en-US" sz="1600" dirty="0" smtClean="0">
                <a:latin typeface="Arial"/>
                <a:cs typeface="+mn-cs"/>
              </a:rPr>
              <a:t>CDA-CSEM Annual Conference</a:t>
            </a:r>
          </a:p>
        </p:txBody>
      </p:sp>
    </p:spTree>
    <p:extLst>
      <p:ext uri="{BB962C8B-B14F-4D97-AF65-F5344CB8AC3E}">
        <p14:creationId xmlns:p14="http://schemas.microsoft.com/office/powerpoint/2010/main" val="27987943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342900" indent="-3429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34" charset="-128"/>
        <a:cs typeface="ＭＳ Ｐゴシック" charset="0"/>
      </a:defRPr>
    </a:lvl1pPr>
    <a:lvl2pPr marL="742950" indent="-28575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ＭＳ Ｐゴシック" pitchFamily="34" charset="-128"/>
        <a:cs typeface="+mn-cs"/>
      </a:defRPr>
    </a:lvl3pPr>
    <a:lvl4pPr marL="1600200" indent="-228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4pPr>
    <a:lvl5pPr marL="2057400" indent="-228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504A0D-8B24-D046-96CC-7499F6A20D0B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79460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504A0D-8B24-D046-96CC-7499F6A20D0B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14733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68610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Times New Roman" charset="0"/>
              <a:cs typeface="ＭＳ Ｐゴシック" charset="0"/>
            </a:endParaRPr>
          </a:p>
        </p:txBody>
      </p:sp>
      <p:sp>
        <p:nvSpPr>
          <p:cNvPr id="68611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437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29057" indent="-280406" defTabSz="914437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21626" indent="-224325" defTabSz="914437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570276" indent="-224325" defTabSz="914437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18927" indent="-224325" defTabSz="914437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467577" indent="-224325" algn="ctr" defTabSz="914437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16227" indent="-224325" algn="ctr" defTabSz="914437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364878" indent="-224325" algn="ctr" defTabSz="914437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13528" indent="-224325" algn="ctr" defTabSz="914437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fld id="{649FD8AE-AA0B-5140-B0B5-41465340A8EF}" type="slidenum">
              <a:rPr lang="en-US" sz="1200">
                <a:solidFill>
                  <a:srgbClr val="000000"/>
                </a:solidFill>
                <a:latin typeface="Arial" charset="0"/>
              </a:rPr>
              <a:pPr eaLnBrk="1" hangingPunct="1"/>
              <a:t>3</a:t>
            </a:fld>
            <a:endParaRPr lang="en-US" sz="1200">
              <a:solidFill>
                <a:srgbClr val="000000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2706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29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73730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Times New Roman" charset="0"/>
            </a:endParaRPr>
          </a:p>
        </p:txBody>
      </p:sp>
      <p:sp>
        <p:nvSpPr>
          <p:cNvPr id="73731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437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29057" indent="-280406" defTabSz="914437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21626" indent="-224325" defTabSz="914437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570276" indent="-224325" defTabSz="914437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18927" indent="-224325" defTabSz="914437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467577" indent="-224325" algn="ctr" defTabSz="914437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16227" indent="-224325" algn="ctr" defTabSz="914437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364878" indent="-224325" algn="ctr" defTabSz="914437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13528" indent="-224325" algn="ctr" defTabSz="914437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C3024150-71B5-5D4C-BF55-0DCD7B169C4A}" type="slidenum">
              <a:rPr lang="en-US" sz="1200">
                <a:solidFill>
                  <a:srgbClr val="000000"/>
                </a:solidFill>
              </a:rPr>
              <a:pPr/>
              <a:t>5</a:t>
            </a:fld>
            <a:endParaRPr lang="en-US" sz="12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67630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75778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Times New Roman" charset="0"/>
            </a:endParaRPr>
          </a:p>
        </p:txBody>
      </p:sp>
      <p:sp>
        <p:nvSpPr>
          <p:cNvPr id="75779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437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29057" indent="-280406" defTabSz="914437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21626" indent="-224325" defTabSz="914437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570276" indent="-224325" defTabSz="914437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18927" indent="-224325" defTabSz="914437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467577" indent="-224325" algn="ctr" defTabSz="914437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16227" indent="-224325" algn="ctr" defTabSz="914437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364878" indent="-224325" algn="ctr" defTabSz="914437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13528" indent="-224325" algn="ctr" defTabSz="914437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4ECB81F2-1818-B24F-92FA-75B21B86170C}" type="slidenum">
              <a:rPr lang="en-US" sz="1200">
                <a:solidFill>
                  <a:srgbClr val="000000"/>
                </a:solidFill>
              </a:rPr>
              <a:pPr/>
              <a:t>6</a:t>
            </a:fld>
            <a:endParaRPr lang="en-US" sz="12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74574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jpe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2.jpe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.jpe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.jpe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.jpe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.jpe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.jpe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.jpe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.jpe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.jpe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.jpe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88058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 descr="Screen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5588" cy="683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Box 8"/>
          <p:cNvSpPr txBox="1">
            <a:spLocks noChangeArrowheads="1"/>
          </p:cNvSpPr>
          <p:nvPr userDrawn="1"/>
        </p:nvSpPr>
        <p:spPr bwMode="auto">
          <a:xfrm>
            <a:off x="236538" y="6335713"/>
            <a:ext cx="4784725" cy="469900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MS PGothic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9pPr>
          </a:lstStyle>
          <a:p>
            <a:pPr>
              <a:spcBef>
                <a:spcPts val="200"/>
              </a:spcBef>
              <a:defRPr/>
            </a:pPr>
            <a:r>
              <a:rPr lang="en-US" sz="1100" smtClean="0">
                <a:solidFill>
                  <a:srgbClr val="000000"/>
                </a:solidFill>
                <a:latin typeface="Arial" charset="0"/>
                <a:cs typeface="ＭＳ Ｐゴシック" charset="0"/>
              </a:rPr>
              <a:t>guidelines.diabetes.ca  </a:t>
            </a:r>
            <a:r>
              <a:rPr lang="en-US" sz="1100" smtClean="0">
                <a:solidFill>
                  <a:srgbClr val="FF0000"/>
                </a:solidFill>
                <a:latin typeface="Arial" charset="0"/>
                <a:cs typeface="ＭＳ Ｐゴシック" charset="0"/>
              </a:rPr>
              <a:t>|</a:t>
            </a:r>
            <a:r>
              <a:rPr lang="en-US" sz="1100" smtClean="0">
                <a:solidFill>
                  <a:srgbClr val="000000"/>
                </a:solidFill>
                <a:latin typeface="Arial" charset="0"/>
                <a:cs typeface="ＭＳ Ｐゴシック" charset="0"/>
              </a:rPr>
              <a:t>  1-800-BANTING (226-8464)  </a:t>
            </a:r>
            <a:r>
              <a:rPr lang="en-US" sz="1100" smtClean="0">
                <a:solidFill>
                  <a:srgbClr val="FF0000"/>
                </a:solidFill>
                <a:latin typeface="Arial" charset="0"/>
                <a:cs typeface="ＭＳ Ｐゴシック" charset="0"/>
              </a:rPr>
              <a:t>|</a:t>
            </a:r>
            <a:r>
              <a:rPr lang="en-US" sz="1100" smtClean="0">
                <a:solidFill>
                  <a:srgbClr val="000000"/>
                </a:solidFill>
                <a:latin typeface="Arial" charset="0"/>
                <a:cs typeface="ＭＳ Ｐゴシック" charset="0"/>
              </a:rPr>
              <a:t> diabetes.ca</a:t>
            </a:r>
          </a:p>
          <a:p>
            <a:pPr>
              <a:spcBef>
                <a:spcPts val="200"/>
              </a:spcBef>
              <a:defRPr/>
            </a:pPr>
            <a:r>
              <a:rPr lang="en-US" sz="1100" smtClean="0">
                <a:solidFill>
                  <a:srgbClr val="7F7F7F"/>
                </a:solidFill>
                <a:latin typeface="Arial" charset="0"/>
                <a:cs typeface="ＭＳ Ｐゴシック" charset="0"/>
              </a:rPr>
              <a:t>Copyright © 2013 Canadian Diabetes Association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>
                <a:latin typeface="Arial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9083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88020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2" descr="Screen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5588" cy="685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838200"/>
            <a:ext cx="7772400" cy="1143000"/>
          </a:xfrm>
        </p:spPr>
        <p:txBody>
          <a:bodyPr/>
          <a:lstStyle>
            <a:lvl1pPr>
              <a:defRPr sz="36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1981200"/>
            <a:ext cx="6400800" cy="1752600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077844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 descr="Screen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5588" cy="683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Box 8"/>
          <p:cNvSpPr txBox="1">
            <a:spLocks noChangeArrowheads="1"/>
          </p:cNvSpPr>
          <p:nvPr userDrawn="1"/>
        </p:nvSpPr>
        <p:spPr bwMode="auto">
          <a:xfrm>
            <a:off x="236538" y="6335713"/>
            <a:ext cx="4784725" cy="469900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MS PGothic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9pPr>
          </a:lstStyle>
          <a:p>
            <a:pPr>
              <a:spcBef>
                <a:spcPts val="200"/>
              </a:spcBef>
              <a:defRPr/>
            </a:pPr>
            <a:r>
              <a:rPr lang="en-US" sz="1100" smtClean="0">
                <a:solidFill>
                  <a:srgbClr val="000000"/>
                </a:solidFill>
                <a:latin typeface="Arial" charset="0"/>
                <a:cs typeface="ＭＳ Ｐゴシック" charset="0"/>
              </a:rPr>
              <a:t>guidelines.diabetes.ca  </a:t>
            </a:r>
            <a:r>
              <a:rPr lang="en-US" sz="1100" smtClean="0">
                <a:solidFill>
                  <a:srgbClr val="FF0000"/>
                </a:solidFill>
                <a:latin typeface="Arial" charset="0"/>
                <a:cs typeface="ＭＳ Ｐゴシック" charset="0"/>
              </a:rPr>
              <a:t>|</a:t>
            </a:r>
            <a:r>
              <a:rPr lang="en-US" sz="1100" smtClean="0">
                <a:solidFill>
                  <a:srgbClr val="000000"/>
                </a:solidFill>
                <a:latin typeface="Arial" charset="0"/>
                <a:cs typeface="ＭＳ Ｐゴシック" charset="0"/>
              </a:rPr>
              <a:t>  1-800-BANTING (226-8464)  </a:t>
            </a:r>
            <a:r>
              <a:rPr lang="en-US" sz="1100" smtClean="0">
                <a:solidFill>
                  <a:srgbClr val="FF0000"/>
                </a:solidFill>
                <a:latin typeface="Arial" charset="0"/>
                <a:cs typeface="ＭＳ Ｐゴシック" charset="0"/>
              </a:rPr>
              <a:t>|</a:t>
            </a:r>
            <a:r>
              <a:rPr lang="en-US" sz="1100" smtClean="0">
                <a:solidFill>
                  <a:srgbClr val="000000"/>
                </a:solidFill>
                <a:latin typeface="Arial" charset="0"/>
                <a:cs typeface="ＭＳ Ｐゴシック" charset="0"/>
              </a:rPr>
              <a:t> diabetes.ca</a:t>
            </a:r>
          </a:p>
          <a:p>
            <a:pPr>
              <a:spcBef>
                <a:spcPts val="200"/>
              </a:spcBef>
              <a:defRPr/>
            </a:pPr>
            <a:r>
              <a:rPr lang="en-US" sz="1100" smtClean="0">
                <a:solidFill>
                  <a:srgbClr val="7F7F7F"/>
                </a:solidFill>
                <a:latin typeface="Arial" charset="0"/>
                <a:cs typeface="ＭＳ Ｐゴシック" charset="0"/>
              </a:rPr>
              <a:t>Copyright © 2013 Canadian Diabetes Association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>
                <a:latin typeface="Arial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08325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 descr="Screen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5588" cy="683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Box 8"/>
          <p:cNvSpPr txBox="1">
            <a:spLocks noChangeArrowheads="1"/>
          </p:cNvSpPr>
          <p:nvPr userDrawn="1"/>
        </p:nvSpPr>
        <p:spPr bwMode="auto">
          <a:xfrm>
            <a:off x="236538" y="6335713"/>
            <a:ext cx="4784725" cy="469900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MS PGothic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9pPr>
          </a:lstStyle>
          <a:p>
            <a:pPr>
              <a:spcBef>
                <a:spcPts val="200"/>
              </a:spcBef>
              <a:defRPr/>
            </a:pPr>
            <a:r>
              <a:rPr lang="en-US" sz="1100" smtClean="0">
                <a:solidFill>
                  <a:srgbClr val="000000"/>
                </a:solidFill>
                <a:latin typeface="Arial" charset="0"/>
                <a:cs typeface="ＭＳ Ｐゴシック" charset="0"/>
              </a:rPr>
              <a:t>guidelines.diabetes.ca  </a:t>
            </a:r>
            <a:r>
              <a:rPr lang="en-US" sz="1100" smtClean="0">
                <a:solidFill>
                  <a:srgbClr val="FF0000"/>
                </a:solidFill>
                <a:latin typeface="Arial" charset="0"/>
                <a:cs typeface="ＭＳ Ｐゴシック" charset="0"/>
              </a:rPr>
              <a:t>|</a:t>
            </a:r>
            <a:r>
              <a:rPr lang="en-US" sz="1100" smtClean="0">
                <a:solidFill>
                  <a:srgbClr val="000000"/>
                </a:solidFill>
                <a:latin typeface="Arial" charset="0"/>
                <a:cs typeface="ＭＳ Ｐゴシック" charset="0"/>
              </a:rPr>
              <a:t>  1-800-BANTING (226-8464)  </a:t>
            </a:r>
            <a:r>
              <a:rPr lang="en-US" sz="1100" smtClean="0">
                <a:solidFill>
                  <a:srgbClr val="FF0000"/>
                </a:solidFill>
                <a:latin typeface="Arial" charset="0"/>
                <a:cs typeface="ＭＳ Ｐゴシック" charset="0"/>
              </a:rPr>
              <a:t>|</a:t>
            </a:r>
            <a:r>
              <a:rPr lang="en-US" sz="1100" smtClean="0">
                <a:solidFill>
                  <a:srgbClr val="000000"/>
                </a:solidFill>
                <a:latin typeface="Arial" charset="0"/>
                <a:cs typeface="ＭＳ Ｐゴシック" charset="0"/>
              </a:rPr>
              <a:t> diabetes.ca</a:t>
            </a:r>
          </a:p>
          <a:p>
            <a:pPr>
              <a:spcBef>
                <a:spcPts val="200"/>
              </a:spcBef>
              <a:defRPr/>
            </a:pPr>
            <a:r>
              <a:rPr lang="en-US" sz="1100" smtClean="0">
                <a:solidFill>
                  <a:srgbClr val="7F7F7F"/>
                </a:solidFill>
                <a:latin typeface="Arial" charset="0"/>
                <a:cs typeface="ＭＳ Ｐゴシック" charset="0"/>
              </a:rPr>
              <a:t>Copyright © 2013 Canadian Diabetes Association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>
                <a:latin typeface="Arial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76937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8" descr="Screen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5588" cy="683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 Box 8"/>
          <p:cNvSpPr txBox="1">
            <a:spLocks noChangeArrowheads="1"/>
          </p:cNvSpPr>
          <p:nvPr userDrawn="1"/>
        </p:nvSpPr>
        <p:spPr bwMode="auto">
          <a:xfrm>
            <a:off x="236538" y="6335713"/>
            <a:ext cx="4784725" cy="469900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MS PGothic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9pPr>
          </a:lstStyle>
          <a:p>
            <a:pPr>
              <a:spcBef>
                <a:spcPts val="200"/>
              </a:spcBef>
              <a:defRPr/>
            </a:pPr>
            <a:r>
              <a:rPr lang="en-US" sz="1100" smtClean="0">
                <a:solidFill>
                  <a:srgbClr val="000000"/>
                </a:solidFill>
                <a:latin typeface="Arial" charset="0"/>
                <a:cs typeface="ＭＳ Ｐゴシック" charset="0"/>
              </a:rPr>
              <a:t>guidelines.diabetes.ca  </a:t>
            </a:r>
            <a:r>
              <a:rPr lang="en-US" sz="1100" smtClean="0">
                <a:solidFill>
                  <a:srgbClr val="FF0000"/>
                </a:solidFill>
                <a:latin typeface="Arial" charset="0"/>
                <a:cs typeface="ＭＳ Ｐゴシック" charset="0"/>
              </a:rPr>
              <a:t>|</a:t>
            </a:r>
            <a:r>
              <a:rPr lang="en-US" sz="1100" smtClean="0">
                <a:solidFill>
                  <a:srgbClr val="000000"/>
                </a:solidFill>
                <a:latin typeface="Arial" charset="0"/>
                <a:cs typeface="ＭＳ Ｐゴシック" charset="0"/>
              </a:rPr>
              <a:t>  1-800-BANTING (226-8464)  </a:t>
            </a:r>
            <a:r>
              <a:rPr lang="en-US" sz="1100" smtClean="0">
                <a:solidFill>
                  <a:srgbClr val="FF0000"/>
                </a:solidFill>
                <a:latin typeface="Arial" charset="0"/>
                <a:cs typeface="ＭＳ Ｐゴシック" charset="0"/>
              </a:rPr>
              <a:t>|</a:t>
            </a:r>
            <a:r>
              <a:rPr lang="en-US" sz="1100" smtClean="0">
                <a:solidFill>
                  <a:srgbClr val="000000"/>
                </a:solidFill>
                <a:latin typeface="Arial" charset="0"/>
                <a:cs typeface="ＭＳ Ｐゴシック" charset="0"/>
              </a:rPr>
              <a:t> diabetes.ca</a:t>
            </a:r>
          </a:p>
          <a:p>
            <a:pPr>
              <a:spcBef>
                <a:spcPts val="200"/>
              </a:spcBef>
              <a:defRPr/>
            </a:pPr>
            <a:r>
              <a:rPr lang="en-US" sz="1100" smtClean="0">
                <a:solidFill>
                  <a:srgbClr val="7F7F7F"/>
                </a:solidFill>
                <a:latin typeface="Arial" charset="0"/>
                <a:cs typeface="ＭＳ Ｐゴシック" charset="0"/>
              </a:rPr>
              <a:t>Copyright © 2013 Canadian Diabetes Association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7526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0" y="17526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>
                <a:latin typeface="Arial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38092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8" descr="Screen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5588" cy="683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 Box 8"/>
          <p:cNvSpPr txBox="1">
            <a:spLocks noChangeArrowheads="1"/>
          </p:cNvSpPr>
          <p:nvPr userDrawn="1"/>
        </p:nvSpPr>
        <p:spPr bwMode="auto">
          <a:xfrm>
            <a:off x="236538" y="6335713"/>
            <a:ext cx="4784725" cy="469900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MS PGothic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9pPr>
          </a:lstStyle>
          <a:p>
            <a:pPr>
              <a:spcBef>
                <a:spcPts val="200"/>
              </a:spcBef>
              <a:defRPr/>
            </a:pPr>
            <a:r>
              <a:rPr lang="en-US" sz="1100" smtClean="0">
                <a:solidFill>
                  <a:srgbClr val="000000"/>
                </a:solidFill>
                <a:latin typeface="Arial" charset="0"/>
                <a:cs typeface="ＭＳ Ｐゴシック" charset="0"/>
              </a:rPr>
              <a:t>guidelines.diabetes.ca  </a:t>
            </a:r>
            <a:r>
              <a:rPr lang="en-US" sz="1100" smtClean="0">
                <a:solidFill>
                  <a:srgbClr val="FF0000"/>
                </a:solidFill>
                <a:latin typeface="Arial" charset="0"/>
                <a:cs typeface="ＭＳ Ｐゴシック" charset="0"/>
              </a:rPr>
              <a:t>|</a:t>
            </a:r>
            <a:r>
              <a:rPr lang="en-US" sz="1100" smtClean="0">
                <a:solidFill>
                  <a:srgbClr val="000000"/>
                </a:solidFill>
                <a:latin typeface="Arial" charset="0"/>
                <a:cs typeface="ＭＳ Ｐゴシック" charset="0"/>
              </a:rPr>
              <a:t>  1-800-BANTING (226-8464)  </a:t>
            </a:r>
            <a:r>
              <a:rPr lang="en-US" sz="1100" smtClean="0">
                <a:solidFill>
                  <a:srgbClr val="FF0000"/>
                </a:solidFill>
                <a:latin typeface="Arial" charset="0"/>
                <a:cs typeface="ＭＳ Ｐゴシック" charset="0"/>
              </a:rPr>
              <a:t>|</a:t>
            </a:r>
            <a:r>
              <a:rPr lang="en-US" sz="1100" smtClean="0">
                <a:solidFill>
                  <a:srgbClr val="000000"/>
                </a:solidFill>
                <a:latin typeface="Arial" charset="0"/>
                <a:cs typeface="ＭＳ Ｐゴシック" charset="0"/>
              </a:rPr>
              <a:t> diabetes.ca</a:t>
            </a:r>
          </a:p>
          <a:p>
            <a:pPr>
              <a:spcBef>
                <a:spcPts val="200"/>
              </a:spcBef>
              <a:defRPr/>
            </a:pPr>
            <a:r>
              <a:rPr lang="en-US" sz="1100" smtClean="0">
                <a:solidFill>
                  <a:srgbClr val="7F7F7F"/>
                </a:solidFill>
                <a:latin typeface="Arial" charset="0"/>
                <a:cs typeface="ＭＳ Ｐゴシック" charset="0"/>
              </a:rPr>
              <a:t>Copyright © 2013 Canadian Diabetes Association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9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>
                <a:latin typeface="Arial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79419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8" descr="Screen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5588" cy="683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 Box 8"/>
          <p:cNvSpPr txBox="1">
            <a:spLocks noChangeArrowheads="1"/>
          </p:cNvSpPr>
          <p:nvPr userDrawn="1"/>
        </p:nvSpPr>
        <p:spPr bwMode="auto">
          <a:xfrm>
            <a:off x="236538" y="6335713"/>
            <a:ext cx="4784725" cy="469900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MS PGothic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9pPr>
          </a:lstStyle>
          <a:p>
            <a:pPr>
              <a:spcBef>
                <a:spcPts val="200"/>
              </a:spcBef>
              <a:defRPr/>
            </a:pPr>
            <a:r>
              <a:rPr lang="en-US" sz="1100" smtClean="0">
                <a:solidFill>
                  <a:srgbClr val="000000"/>
                </a:solidFill>
                <a:latin typeface="Arial" charset="0"/>
                <a:cs typeface="ＭＳ Ｐゴシック" charset="0"/>
              </a:rPr>
              <a:t>guidelines.diabetes.ca  </a:t>
            </a:r>
            <a:r>
              <a:rPr lang="en-US" sz="1100" smtClean="0">
                <a:solidFill>
                  <a:srgbClr val="FF0000"/>
                </a:solidFill>
                <a:latin typeface="Arial" charset="0"/>
                <a:cs typeface="ＭＳ Ｐゴシック" charset="0"/>
              </a:rPr>
              <a:t>|</a:t>
            </a:r>
            <a:r>
              <a:rPr lang="en-US" sz="1100" smtClean="0">
                <a:solidFill>
                  <a:srgbClr val="000000"/>
                </a:solidFill>
                <a:latin typeface="Arial" charset="0"/>
                <a:cs typeface="ＭＳ Ｐゴシック" charset="0"/>
              </a:rPr>
              <a:t>  1-800-BANTING (226-8464)  </a:t>
            </a:r>
            <a:r>
              <a:rPr lang="en-US" sz="1100" smtClean="0">
                <a:solidFill>
                  <a:srgbClr val="FF0000"/>
                </a:solidFill>
                <a:latin typeface="Arial" charset="0"/>
                <a:cs typeface="ＭＳ Ｐゴシック" charset="0"/>
              </a:rPr>
              <a:t>|</a:t>
            </a:r>
            <a:r>
              <a:rPr lang="en-US" sz="1100" smtClean="0">
                <a:solidFill>
                  <a:srgbClr val="000000"/>
                </a:solidFill>
                <a:latin typeface="Arial" charset="0"/>
                <a:cs typeface="ＭＳ Ｐゴシック" charset="0"/>
              </a:rPr>
              <a:t> diabetes.ca</a:t>
            </a:r>
          </a:p>
          <a:p>
            <a:pPr>
              <a:spcBef>
                <a:spcPts val="200"/>
              </a:spcBef>
              <a:defRPr/>
            </a:pPr>
            <a:r>
              <a:rPr lang="en-US" sz="1100" smtClean="0">
                <a:solidFill>
                  <a:srgbClr val="7F7F7F"/>
                </a:solidFill>
                <a:latin typeface="Arial" charset="0"/>
                <a:cs typeface="ＭＳ Ｐゴシック" charset="0"/>
              </a:rPr>
              <a:t>Copyright © 2013 Canadian Diabetes Association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>
                <a:latin typeface="Arial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79155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8" descr="Screen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5588" cy="683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 Box 8"/>
          <p:cNvSpPr txBox="1">
            <a:spLocks noChangeArrowheads="1"/>
          </p:cNvSpPr>
          <p:nvPr userDrawn="1"/>
        </p:nvSpPr>
        <p:spPr bwMode="auto">
          <a:xfrm>
            <a:off x="236538" y="6335713"/>
            <a:ext cx="4784725" cy="469900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MS PGothic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9pPr>
          </a:lstStyle>
          <a:p>
            <a:pPr>
              <a:spcBef>
                <a:spcPts val="200"/>
              </a:spcBef>
              <a:defRPr/>
            </a:pPr>
            <a:r>
              <a:rPr lang="en-US" sz="1100" smtClean="0">
                <a:solidFill>
                  <a:srgbClr val="000000"/>
                </a:solidFill>
                <a:latin typeface="Arial" charset="0"/>
                <a:cs typeface="ＭＳ Ｐゴシック" charset="0"/>
              </a:rPr>
              <a:t>guidelines.diabetes.ca  </a:t>
            </a:r>
            <a:r>
              <a:rPr lang="en-US" sz="1100" smtClean="0">
                <a:solidFill>
                  <a:srgbClr val="FF0000"/>
                </a:solidFill>
                <a:latin typeface="Arial" charset="0"/>
                <a:cs typeface="ＭＳ Ｐゴシック" charset="0"/>
              </a:rPr>
              <a:t>|</a:t>
            </a:r>
            <a:r>
              <a:rPr lang="en-US" sz="1100" smtClean="0">
                <a:solidFill>
                  <a:srgbClr val="000000"/>
                </a:solidFill>
                <a:latin typeface="Arial" charset="0"/>
                <a:cs typeface="ＭＳ Ｐゴシック" charset="0"/>
              </a:rPr>
              <a:t>  1-800-BANTING (226-8464)  </a:t>
            </a:r>
            <a:r>
              <a:rPr lang="en-US" sz="1100" smtClean="0">
                <a:solidFill>
                  <a:srgbClr val="FF0000"/>
                </a:solidFill>
                <a:latin typeface="Arial" charset="0"/>
                <a:cs typeface="ＭＳ Ｐゴシック" charset="0"/>
              </a:rPr>
              <a:t>|</a:t>
            </a:r>
            <a:r>
              <a:rPr lang="en-US" sz="1100" smtClean="0">
                <a:solidFill>
                  <a:srgbClr val="000000"/>
                </a:solidFill>
                <a:latin typeface="Arial" charset="0"/>
                <a:cs typeface="ＭＳ Ｐゴシック" charset="0"/>
              </a:rPr>
              <a:t> diabetes.ca</a:t>
            </a:r>
          </a:p>
          <a:p>
            <a:pPr>
              <a:spcBef>
                <a:spcPts val="200"/>
              </a:spcBef>
              <a:defRPr/>
            </a:pPr>
            <a:r>
              <a:rPr lang="en-US" sz="1100" smtClean="0">
                <a:solidFill>
                  <a:srgbClr val="7F7F7F"/>
                </a:solidFill>
                <a:latin typeface="Arial" charset="0"/>
                <a:cs typeface="ＭＳ Ｐゴシック" charset="0"/>
              </a:rPr>
              <a:t>Copyright © 2013 Canadian Diabetes Association 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>
                <a:latin typeface="Arial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29291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8" descr="Screen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5588" cy="683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 Box 8"/>
          <p:cNvSpPr txBox="1">
            <a:spLocks noChangeArrowheads="1"/>
          </p:cNvSpPr>
          <p:nvPr userDrawn="1"/>
        </p:nvSpPr>
        <p:spPr bwMode="auto">
          <a:xfrm>
            <a:off x="236538" y="6335713"/>
            <a:ext cx="4784725" cy="469900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MS PGothic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9pPr>
          </a:lstStyle>
          <a:p>
            <a:pPr>
              <a:spcBef>
                <a:spcPts val="200"/>
              </a:spcBef>
              <a:defRPr/>
            </a:pPr>
            <a:r>
              <a:rPr lang="en-US" sz="1100" smtClean="0">
                <a:solidFill>
                  <a:srgbClr val="000000"/>
                </a:solidFill>
                <a:latin typeface="Arial" charset="0"/>
                <a:cs typeface="ＭＳ Ｐゴシック" charset="0"/>
              </a:rPr>
              <a:t>guidelines.diabetes.ca  </a:t>
            </a:r>
            <a:r>
              <a:rPr lang="en-US" sz="1100" smtClean="0">
                <a:solidFill>
                  <a:srgbClr val="FF0000"/>
                </a:solidFill>
                <a:latin typeface="Arial" charset="0"/>
                <a:cs typeface="ＭＳ Ｐゴシック" charset="0"/>
              </a:rPr>
              <a:t>|</a:t>
            </a:r>
            <a:r>
              <a:rPr lang="en-US" sz="1100" smtClean="0">
                <a:solidFill>
                  <a:srgbClr val="000000"/>
                </a:solidFill>
                <a:latin typeface="Arial" charset="0"/>
                <a:cs typeface="ＭＳ Ｐゴシック" charset="0"/>
              </a:rPr>
              <a:t>  1-800-BANTING (226-8464)  </a:t>
            </a:r>
            <a:r>
              <a:rPr lang="en-US" sz="1100" smtClean="0">
                <a:solidFill>
                  <a:srgbClr val="FF0000"/>
                </a:solidFill>
                <a:latin typeface="Arial" charset="0"/>
                <a:cs typeface="ＭＳ Ｐゴシック" charset="0"/>
              </a:rPr>
              <a:t>|</a:t>
            </a:r>
            <a:r>
              <a:rPr lang="en-US" sz="1100" smtClean="0">
                <a:solidFill>
                  <a:srgbClr val="000000"/>
                </a:solidFill>
                <a:latin typeface="Arial" charset="0"/>
                <a:cs typeface="ＭＳ Ｐゴシック" charset="0"/>
              </a:rPr>
              <a:t> diabetes.ca</a:t>
            </a:r>
          </a:p>
          <a:p>
            <a:pPr>
              <a:spcBef>
                <a:spcPts val="200"/>
              </a:spcBef>
              <a:defRPr/>
            </a:pPr>
            <a:r>
              <a:rPr lang="en-US" sz="1100" smtClean="0">
                <a:solidFill>
                  <a:srgbClr val="7F7F7F"/>
                </a:solidFill>
                <a:latin typeface="Arial" charset="0"/>
                <a:cs typeface="ＭＳ Ｐゴシック" charset="0"/>
              </a:rPr>
              <a:t>Copyright © 2013 Canadian Diabetes Association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>
                <a:latin typeface="Arial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65911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8" descr="Screen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5588" cy="683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 Box 8"/>
          <p:cNvSpPr txBox="1">
            <a:spLocks noChangeArrowheads="1"/>
          </p:cNvSpPr>
          <p:nvPr userDrawn="1"/>
        </p:nvSpPr>
        <p:spPr bwMode="auto">
          <a:xfrm>
            <a:off x="236538" y="6335713"/>
            <a:ext cx="4784725" cy="469900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MS PGothic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9pPr>
          </a:lstStyle>
          <a:p>
            <a:pPr>
              <a:spcBef>
                <a:spcPts val="200"/>
              </a:spcBef>
              <a:defRPr/>
            </a:pPr>
            <a:r>
              <a:rPr lang="en-US" sz="1100" smtClean="0">
                <a:solidFill>
                  <a:srgbClr val="000000"/>
                </a:solidFill>
                <a:latin typeface="Arial" charset="0"/>
                <a:cs typeface="ＭＳ Ｐゴシック" charset="0"/>
              </a:rPr>
              <a:t>guidelines.diabetes.ca  </a:t>
            </a:r>
            <a:r>
              <a:rPr lang="en-US" sz="1100" smtClean="0">
                <a:solidFill>
                  <a:srgbClr val="FF0000"/>
                </a:solidFill>
                <a:latin typeface="Arial" charset="0"/>
                <a:cs typeface="ＭＳ Ｐゴシック" charset="0"/>
              </a:rPr>
              <a:t>|</a:t>
            </a:r>
            <a:r>
              <a:rPr lang="en-US" sz="1100" smtClean="0">
                <a:solidFill>
                  <a:srgbClr val="000000"/>
                </a:solidFill>
                <a:latin typeface="Arial" charset="0"/>
                <a:cs typeface="ＭＳ Ｐゴシック" charset="0"/>
              </a:rPr>
              <a:t>  1-800-BANTING (226-8464)  </a:t>
            </a:r>
            <a:r>
              <a:rPr lang="en-US" sz="1100" smtClean="0">
                <a:solidFill>
                  <a:srgbClr val="FF0000"/>
                </a:solidFill>
                <a:latin typeface="Arial" charset="0"/>
                <a:cs typeface="ＭＳ Ｐゴシック" charset="0"/>
              </a:rPr>
              <a:t>|</a:t>
            </a:r>
            <a:r>
              <a:rPr lang="en-US" sz="1100" smtClean="0">
                <a:solidFill>
                  <a:srgbClr val="000000"/>
                </a:solidFill>
                <a:latin typeface="Arial" charset="0"/>
                <a:cs typeface="ＭＳ Ｐゴシック" charset="0"/>
              </a:rPr>
              <a:t> diabetes.ca</a:t>
            </a:r>
          </a:p>
          <a:p>
            <a:pPr>
              <a:spcBef>
                <a:spcPts val="200"/>
              </a:spcBef>
              <a:defRPr/>
            </a:pPr>
            <a:r>
              <a:rPr lang="en-US" sz="1100" smtClean="0">
                <a:solidFill>
                  <a:srgbClr val="7F7F7F"/>
                </a:solidFill>
                <a:latin typeface="Arial" charset="0"/>
                <a:cs typeface="ＭＳ Ｐゴシック" charset="0"/>
              </a:rPr>
              <a:t>Copyright © 2013 Canadian Diabetes Association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CA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>
                <a:latin typeface="Arial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4869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 descr="Screen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5588" cy="683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Box 8"/>
          <p:cNvSpPr txBox="1">
            <a:spLocks noChangeArrowheads="1"/>
          </p:cNvSpPr>
          <p:nvPr userDrawn="1"/>
        </p:nvSpPr>
        <p:spPr bwMode="auto">
          <a:xfrm>
            <a:off x="236538" y="6335713"/>
            <a:ext cx="4784725" cy="469900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MS PGothic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9pPr>
          </a:lstStyle>
          <a:p>
            <a:pPr>
              <a:spcBef>
                <a:spcPts val="200"/>
              </a:spcBef>
              <a:defRPr/>
            </a:pPr>
            <a:r>
              <a:rPr lang="en-US" sz="1100" smtClean="0">
                <a:solidFill>
                  <a:srgbClr val="000000"/>
                </a:solidFill>
                <a:latin typeface="Arial" charset="0"/>
                <a:cs typeface="ＭＳ Ｐゴシック" charset="0"/>
              </a:rPr>
              <a:t>guidelines.diabetes.ca  </a:t>
            </a:r>
            <a:r>
              <a:rPr lang="en-US" sz="1100" smtClean="0">
                <a:solidFill>
                  <a:srgbClr val="FF0000"/>
                </a:solidFill>
                <a:latin typeface="Arial" charset="0"/>
                <a:cs typeface="ＭＳ Ｐゴシック" charset="0"/>
              </a:rPr>
              <a:t>|</a:t>
            </a:r>
            <a:r>
              <a:rPr lang="en-US" sz="1100" smtClean="0">
                <a:solidFill>
                  <a:srgbClr val="000000"/>
                </a:solidFill>
                <a:latin typeface="Arial" charset="0"/>
                <a:cs typeface="ＭＳ Ｐゴシック" charset="0"/>
              </a:rPr>
              <a:t>  1-800-BANTING (226-8464)  </a:t>
            </a:r>
            <a:r>
              <a:rPr lang="en-US" sz="1100" smtClean="0">
                <a:solidFill>
                  <a:srgbClr val="FF0000"/>
                </a:solidFill>
                <a:latin typeface="Arial" charset="0"/>
                <a:cs typeface="ＭＳ Ｐゴシック" charset="0"/>
              </a:rPr>
              <a:t>|</a:t>
            </a:r>
            <a:r>
              <a:rPr lang="en-US" sz="1100" smtClean="0">
                <a:solidFill>
                  <a:srgbClr val="000000"/>
                </a:solidFill>
                <a:latin typeface="Arial" charset="0"/>
                <a:cs typeface="ＭＳ Ｐゴシック" charset="0"/>
              </a:rPr>
              <a:t> diabetes.ca</a:t>
            </a:r>
          </a:p>
          <a:p>
            <a:pPr>
              <a:spcBef>
                <a:spcPts val="200"/>
              </a:spcBef>
              <a:defRPr/>
            </a:pPr>
            <a:r>
              <a:rPr lang="en-US" sz="1100" smtClean="0">
                <a:solidFill>
                  <a:srgbClr val="7F7F7F"/>
                </a:solidFill>
                <a:latin typeface="Arial" charset="0"/>
                <a:cs typeface="ＭＳ Ｐゴシック" charset="0"/>
              </a:rPr>
              <a:t>Copyright © 2013 Canadian Diabetes Association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>
                <a:latin typeface="Arial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78679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 descr="Screen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5588" cy="683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Box 8"/>
          <p:cNvSpPr txBox="1">
            <a:spLocks noChangeArrowheads="1"/>
          </p:cNvSpPr>
          <p:nvPr userDrawn="1"/>
        </p:nvSpPr>
        <p:spPr bwMode="auto">
          <a:xfrm>
            <a:off x="236538" y="6335713"/>
            <a:ext cx="4784725" cy="469900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MS PGothic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9pPr>
          </a:lstStyle>
          <a:p>
            <a:pPr>
              <a:spcBef>
                <a:spcPts val="200"/>
              </a:spcBef>
              <a:defRPr/>
            </a:pPr>
            <a:r>
              <a:rPr lang="en-US" sz="1100" smtClean="0">
                <a:solidFill>
                  <a:srgbClr val="000000"/>
                </a:solidFill>
                <a:latin typeface="Arial" charset="0"/>
                <a:cs typeface="ＭＳ Ｐゴシック" charset="0"/>
              </a:rPr>
              <a:t>guidelines.diabetes.ca  </a:t>
            </a:r>
            <a:r>
              <a:rPr lang="en-US" sz="1100" smtClean="0">
                <a:solidFill>
                  <a:srgbClr val="FF0000"/>
                </a:solidFill>
                <a:latin typeface="Arial" charset="0"/>
                <a:cs typeface="ＭＳ Ｐゴシック" charset="0"/>
              </a:rPr>
              <a:t>|</a:t>
            </a:r>
            <a:r>
              <a:rPr lang="en-US" sz="1100" smtClean="0">
                <a:solidFill>
                  <a:srgbClr val="000000"/>
                </a:solidFill>
                <a:latin typeface="Arial" charset="0"/>
                <a:cs typeface="ＭＳ Ｐゴシック" charset="0"/>
              </a:rPr>
              <a:t>  1-800-BANTING (226-8464)  </a:t>
            </a:r>
            <a:r>
              <a:rPr lang="en-US" sz="1100" smtClean="0">
                <a:solidFill>
                  <a:srgbClr val="FF0000"/>
                </a:solidFill>
                <a:latin typeface="Arial" charset="0"/>
                <a:cs typeface="ＭＳ Ｐゴシック" charset="0"/>
              </a:rPr>
              <a:t>|</a:t>
            </a:r>
            <a:r>
              <a:rPr lang="en-US" sz="1100" smtClean="0">
                <a:solidFill>
                  <a:srgbClr val="000000"/>
                </a:solidFill>
                <a:latin typeface="Arial" charset="0"/>
                <a:cs typeface="ＭＳ Ｐゴシック" charset="0"/>
              </a:rPr>
              <a:t> diabetes.ca</a:t>
            </a:r>
          </a:p>
          <a:p>
            <a:pPr>
              <a:spcBef>
                <a:spcPts val="200"/>
              </a:spcBef>
              <a:defRPr/>
            </a:pPr>
            <a:r>
              <a:rPr lang="en-US" sz="1100" smtClean="0">
                <a:solidFill>
                  <a:srgbClr val="7F7F7F"/>
                </a:solidFill>
                <a:latin typeface="Arial" charset="0"/>
                <a:cs typeface="ＭＳ Ｐゴシック" charset="0"/>
              </a:rPr>
              <a:t>Copyright © 2013 Canadian Diabetes Association </a:t>
            </a: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43700" y="609600"/>
            <a:ext cx="2019300" cy="5257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905500" cy="5257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>
                <a:latin typeface="Arial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16392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Relationship Id="rId3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4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2" Type="http://schemas.openxmlformats.org/officeDocument/2006/relationships/slideLayout" Target="../slideLayouts/slideLayout3.xml"/></Relationships>
</file>

<file path=ppt/slideMasters/_rels/slideMaster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4.xml"/><Relationship Id="rId12" Type="http://schemas.openxmlformats.org/officeDocument/2006/relationships/theme" Target="../theme/theme3.xml"/><Relationship Id="rId13" Type="http://schemas.openxmlformats.org/officeDocument/2006/relationships/image" Target="../media/image1.jpeg"/><Relationship Id="rId1" Type="http://schemas.openxmlformats.org/officeDocument/2006/relationships/slideLayout" Target="../slideLayouts/slideLayout4.xml"/><Relationship Id="rId2" Type="http://schemas.openxmlformats.org/officeDocument/2006/relationships/slideLayout" Target="../slideLayouts/slideLayout5.xml"/><Relationship Id="rId3" Type="http://schemas.openxmlformats.org/officeDocument/2006/relationships/slideLayout" Target="../slideLayouts/slideLayout6.xml"/><Relationship Id="rId4" Type="http://schemas.openxmlformats.org/officeDocument/2006/relationships/slideLayout" Target="../slideLayouts/slideLayout7.xml"/><Relationship Id="rId5" Type="http://schemas.openxmlformats.org/officeDocument/2006/relationships/slideLayout" Target="../slideLayouts/slideLayout8.xml"/><Relationship Id="rId6" Type="http://schemas.openxmlformats.org/officeDocument/2006/relationships/slideLayout" Target="../slideLayouts/slideLayout9.xml"/><Relationship Id="rId7" Type="http://schemas.openxmlformats.org/officeDocument/2006/relationships/slideLayout" Target="../slideLayouts/slideLayout10.xml"/><Relationship Id="rId8" Type="http://schemas.openxmlformats.org/officeDocument/2006/relationships/slideLayout" Target="../slideLayouts/slideLayout11.xml"/><Relationship Id="rId9" Type="http://schemas.openxmlformats.org/officeDocument/2006/relationships/slideLayout" Target="../slideLayouts/slideLayout12.xml"/><Relationship Id="rId10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8" descr="Screen5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5588" cy="683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2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25" tIns="45713" rIns="91425" bIns="4571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7526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25" tIns="45713" rIns="91425" bIns="4571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553200"/>
            <a:ext cx="1905000" cy="228600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25" tIns="45713" rIns="91425" bIns="45713" numCol="1" anchor="t" anchorCtr="0" compatLnSpc="1">
            <a:prstTxWarp prst="textNoShape">
              <a:avLst/>
            </a:prstTxWarp>
          </a:bodyPr>
          <a:lstStyle>
            <a:lvl1pPr algn="l">
              <a:defRPr sz="1400" b="0">
                <a:solidFill>
                  <a:srgbClr val="000000"/>
                </a:solidFill>
                <a:latin typeface="Arial" charset="0"/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47900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FF0000"/>
          </a:solidFill>
          <a:latin typeface="+mj-lt"/>
          <a:ea typeface="ＭＳ Ｐゴシック" charset="0"/>
          <a:cs typeface="MS PGothic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FF0000"/>
          </a:solidFill>
          <a:latin typeface="Verdana" pitchFamily="34" charset="0"/>
          <a:ea typeface="ＭＳ Ｐゴシック" charset="0"/>
          <a:cs typeface="MS PGothic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FF0000"/>
          </a:solidFill>
          <a:latin typeface="Verdana" pitchFamily="34" charset="0"/>
          <a:ea typeface="ＭＳ Ｐゴシック" charset="0"/>
          <a:cs typeface="MS PGothic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FF0000"/>
          </a:solidFill>
          <a:latin typeface="Verdana" pitchFamily="34" charset="0"/>
          <a:ea typeface="ＭＳ Ｐゴシック" charset="0"/>
          <a:cs typeface="MS PGothic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FF0000"/>
          </a:solidFill>
          <a:latin typeface="Verdana" pitchFamily="34" charset="0"/>
          <a:ea typeface="ＭＳ Ｐゴシック" charset="0"/>
          <a:cs typeface="MS PGothic" charset="0"/>
        </a:defRPr>
      </a:lvl5pPr>
      <a:lvl6pPr marL="457130" algn="l" rtl="0" fontAlgn="base">
        <a:spcBef>
          <a:spcPct val="0"/>
        </a:spcBef>
        <a:spcAft>
          <a:spcPct val="0"/>
        </a:spcAft>
        <a:defRPr sz="2800" b="1">
          <a:solidFill>
            <a:srgbClr val="FF0000"/>
          </a:solidFill>
          <a:latin typeface="Verdana" pitchFamily="34" charset="0"/>
          <a:ea typeface="ＭＳ Ｐゴシック" pitchFamily="34" charset="-128"/>
        </a:defRPr>
      </a:lvl6pPr>
      <a:lvl7pPr marL="914259" algn="l" rtl="0" fontAlgn="base">
        <a:spcBef>
          <a:spcPct val="0"/>
        </a:spcBef>
        <a:spcAft>
          <a:spcPct val="0"/>
        </a:spcAft>
        <a:defRPr sz="2800" b="1">
          <a:solidFill>
            <a:srgbClr val="FF0000"/>
          </a:solidFill>
          <a:latin typeface="Verdana" pitchFamily="34" charset="0"/>
          <a:ea typeface="ＭＳ Ｐゴシック" pitchFamily="34" charset="-128"/>
        </a:defRPr>
      </a:lvl7pPr>
      <a:lvl8pPr marL="1371390" algn="l" rtl="0" fontAlgn="base">
        <a:spcBef>
          <a:spcPct val="0"/>
        </a:spcBef>
        <a:spcAft>
          <a:spcPct val="0"/>
        </a:spcAft>
        <a:defRPr sz="2800" b="1">
          <a:solidFill>
            <a:srgbClr val="FF0000"/>
          </a:solidFill>
          <a:latin typeface="Verdana" pitchFamily="34" charset="0"/>
          <a:ea typeface="ＭＳ Ｐゴシック" pitchFamily="34" charset="-128"/>
        </a:defRPr>
      </a:lvl8pPr>
      <a:lvl9pPr marL="1828519" algn="l" rtl="0" fontAlgn="base">
        <a:spcBef>
          <a:spcPct val="0"/>
        </a:spcBef>
        <a:spcAft>
          <a:spcPct val="0"/>
        </a:spcAft>
        <a:defRPr sz="2800" b="1">
          <a:solidFill>
            <a:srgbClr val="FF0000"/>
          </a:solidFill>
          <a:latin typeface="Verdana" pitchFamily="34" charset="0"/>
          <a:ea typeface="ＭＳ Ｐゴシック" pitchFamily="34" charset="-128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lr>
          <a:srgbClr val="FF0000"/>
        </a:buClr>
        <a:buSzPct val="80000"/>
        <a:buChar char="•"/>
        <a:defRPr sz="3200">
          <a:solidFill>
            <a:schemeClr val="tx1"/>
          </a:solidFill>
          <a:latin typeface="+mn-lt"/>
          <a:ea typeface="ＭＳ Ｐゴシック" charset="0"/>
          <a:cs typeface="MS PGothic" charset="0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lr>
          <a:srgbClr val="FF0000"/>
        </a:buClr>
        <a:buSzPct val="80000"/>
        <a:buChar char="–"/>
        <a:defRPr sz="24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2pPr>
      <a:lvl3pPr marL="1084263" indent="-227013" algn="l" rtl="0" eaLnBrk="0" fontAlgn="base" hangingPunct="0">
        <a:spcBef>
          <a:spcPct val="20000"/>
        </a:spcBef>
        <a:spcAft>
          <a:spcPct val="0"/>
        </a:spcAft>
        <a:buClr>
          <a:srgbClr val="FF0000"/>
        </a:buClr>
        <a:buSzPct val="80000"/>
        <a:buChar char="•"/>
        <a:defRPr sz="24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3pPr>
      <a:lvl4pPr marL="1427163" indent="-227013" algn="l" rtl="0" eaLnBrk="0" fontAlgn="base" hangingPunct="0">
        <a:spcBef>
          <a:spcPct val="20000"/>
        </a:spcBef>
        <a:spcAft>
          <a:spcPct val="0"/>
        </a:spcAft>
        <a:buClr>
          <a:srgbClr val="FF0000"/>
        </a:buClr>
        <a:buSzPct val="80000"/>
        <a:buChar char="–"/>
        <a:defRPr sz="20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4pPr>
      <a:lvl5pPr marL="1770063" indent="-227013" algn="l" rtl="0" eaLnBrk="0" fontAlgn="base" hangingPunct="0">
        <a:spcBef>
          <a:spcPct val="20000"/>
        </a:spcBef>
        <a:spcAft>
          <a:spcPct val="0"/>
        </a:spcAft>
        <a:buClr>
          <a:srgbClr val="FF0000"/>
        </a:buClr>
        <a:buSzPct val="80000"/>
        <a:buChar char="»"/>
        <a:defRPr sz="20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5pPr>
      <a:lvl6pPr marL="2228508" indent="-228564" algn="l" rtl="0" fontAlgn="base">
        <a:spcBef>
          <a:spcPct val="20000"/>
        </a:spcBef>
        <a:spcAft>
          <a:spcPct val="0"/>
        </a:spcAft>
        <a:buClr>
          <a:srgbClr val="FF0000"/>
        </a:buClr>
        <a:buSzPct val="80000"/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685637" indent="-228564" algn="l" rtl="0" fontAlgn="base">
        <a:spcBef>
          <a:spcPct val="20000"/>
        </a:spcBef>
        <a:spcAft>
          <a:spcPct val="0"/>
        </a:spcAft>
        <a:buClr>
          <a:srgbClr val="FF0000"/>
        </a:buClr>
        <a:buSzPct val="80000"/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142767" indent="-228564" algn="l" rtl="0" fontAlgn="base">
        <a:spcBef>
          <a:spcPct val="20000"/>
        </a:spcBef>
        <a:spcAft>
          <a:spcPct val="0"/>
        </a:spcAft>
        <a:buClr>
          <a:srgbClr val="FF0000"/>
        </a:buClr>
        <a:buSzPct val="80000"/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599898" indent="-228564" algn="l" rtl="0" fontAlgn="base">
        <a:spcBef>
          <a:spcPct val="20000"/>
        </a:spcBef>
        <a:spcAft>
          <a:spcPct val="0"/>
        </a:spcAft>
        <a:buClr>
          <a:srgbClr val="FF0000"/>
        </a:buClr>
        <a:buSzPct val="80000"/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30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59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90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519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649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80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908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039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8" descr="Screen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5588" cy="683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8371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7526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553200"/>
            <a:ext cx="1905000" cy="228600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>
                <a:solidFill>
                  <a:srgbClr val="000000"/>
                </a:solidFill>
                <a:latin typeface="Arial"/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0182" name="Text Box 8"/>
          <p:cNvSpPr txBox="1">
            <a:spLocks noChangeArrowheads="1"/>
          </p:cNvSpPr>
          <p:nvPr userDrawn="1"/>
        </p:nvSpPr>
        <p:spPr bwMode="auto">
          <a:xfrm>
            <a:off x="236538" y="6335713"/>
            <a:ext cx="4784725" cy="469900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MS PGothic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9pPr>
          </a:lstStyle>
          <a:p>
            <a:pPr>
              <a:spcBef>
                <a:spcPts val="200"/>
              </a:spcBef>
              <a:defRPr/>
            </a:pPr>
            <a:r>
              <a:rPr lang="en-US" sz="1100" smtClean="0">
                <a:solidFill>
                  <a:srgbClr val="000000"/>
                </a:solidFill>
                <a:latin typeface="Arial" charset="0"/>
                <a:cs typeface="ＭＳ Ｐゴシック" charset="0"/>
              </a:rPr>
              <a:t>guidelines.diabetes.ca  </a:t>
            </a:r>
            <a:r>
              <a:rPr lang="en-US" sz="1100" smtClean="0">
                <a:solidFill>
                  <a:srgbClr val="FF0000"/>
                </a:solidFill>
                <a:latin typeface="Arial" charset="0"/>
                <a:cs typeface="ＭＳ Ｐゴシック" charset="0"/>
              </a:rPr>
              <a:t>|</a:t>
            </a:r>
            <a:r>
              <a:rPr lang="en-US" sz="1100" smtClean="0">
                <a:solidFill>
                  <a:srgbClr val="000000"/>
                </a:solidFill>
                <a:latin typeface="Arial" charset="0"/>
                <a:cs typeface="ＭＳ Ｐゴシック" charset="0"/>
              </a:rPr>
              <a:t>  1-800-BANTING (226-8464)  </a:t>
            </a:r>
            <a:r>
              <a:rPr lang="en-US" sz="1100" smtClean="0">
                <a:solidFill>
                  <a:srgbClr val="FF0000"/>
                </a:solidFill>
                <a:latin typeface="Arial" charset="0"/>
                <a:cs typeface="ＭＳ Ｐゴシック" charset="0"/>
              </a:rPr>
              <a:t>|</a:t>
            </a:r>
            <a:r>
              <a:rPr lang="en-US" sz="1100" smtClean="0">
                <a:solidFill>
                  <a:srgbClr val="000000"/>
                </a:solidFill>
                <a:latin typeface="Arial" charset="0"/>
                <a:cs typeface="ＭＳ Ｐゴシック" charset="0"/>
              </a:rPr>
              <a:t> diabetes.ca</a:t>
            </a:r>
          </a:p>
          <a:p>
            <a:pPr>
              <a:spcBef>
                <a:spcPts val="200"/>
              </a:spcBef>
              <a:defRPr/>
            </a:pPr>
            <a:r>
              <a:rPr lang="en-US" sz="1100" smtClean="0">
                <a:solidFill>
                  <a:srgbClr val="7F7F7F"/>
                </a:solidFill>
                <a:latin typeface="Arial" charset="0"/>
                <a:cs typeface="ＭＳ Ｐゴシック" charset="0"/>
              </a:rPr>
              <a:t>Copyright © 2013 Canadian Diabetes Association </a:t>
            </a:r>
          </a:p>
        </p:txBody>
      </p:sp>
    </p:spTree>
    <p:extLst>
      <p:ext uri="{BB962C8B-B14F-4D97-AF65-F5344CB8AC3E}">
        <p14:creationId xmlns:p14="http://schemas.microsoft.com/office/powerpoint/2010/main" val="30996224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  <p:sldLayoutId id="2147483718" r:id="rId2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FF0000"/>
          </a:solidFill>
          <a:latin typeface="Arial"/>
          <a:ea typeface="+mj-ea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FF0000"/>
          </a:solidFill>
          <a:latin typeface="Arial" charset="0"/>
          <a:ea typeface="ＭＳ Ｐゴシック" pitchFamily="34" charset="-128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FF0000"/>
          </a:solidFill>
          <a:latin typeface="Arial" charset="0"/>
          <a:ea typeface="ＭＳ Ｐゴシック" pitchFamily="34" charset="-128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FF0000"/>
          </a:solidFill>
          <a:latin typeface="Arial" charset="0"/>
          <a:ea typeface="ＭＳ Ｐゴシック" pitchFamily="34" charset="-128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FF0000"/>
          </a:solidFill>
          <a:latin typeface="Arial" charset="0"/>
          <a:ea typeface="ＭＳ Ｐゴシック" pitchFamily="34" charset="-128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 b="1">
          <a:solidFill>
            <a:srgbClr val="FF0000"/>
          </a:solidFill>
          <a:latin typeface="Verdana" pitchFamily="34" charset="0"/>
          <a:ea typeface="ＭＳ Ｐゴシック" pitchFamily="34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2800" b="1">
          <a:solidFill>
            <a:srgbClr val="FF0000"/>
          </a:solidFill>
          <a:latin typeface="Verdana" pitchFamily="34" charset="0"/>
          <a:ea typeface="ＭＳ Ｐゴシック" pitchFamily="34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2800" b="1">
          <a:solidFill>
            <a:srgbClr val="FF0000"/>
          </a:solidFill>
          <a:latin typeface="Verdana" pitchFamily="34" charset="0"/>
          <a:ea typeface="ＭＳ Ｐゴシック" pitchFamily="34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2800" b="1">
          <a:solidFill>
            <a:srgbClr val="FF0000"/>
          </a:solidFill>
          <a:latin typeface="Verdana" pitchFamily="34" charset="0"/>
          <a:ea typeface="ＭＳ Ｐゴシック" pitchFamily="34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FF0000"/>
        </a:buClr>
        <a:buSzPct val="80000"/>
        <a:buChar char="•"/>
        <a:defRPr sz="2400">
          <a:solidFill>
            <a:schemeClr val="tx1"/>
          </a:solidFill>
          <a:latin typeface="Arial"/>
          <a:ea typeface="+mn-ea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FF0000"/>
        </a:buClr>
        <a:buSzPct val="80000"/>
        <a:buChar char="–"/>
        <a:defRPr sz="2000">
          <a:solidFill>
            <a:schemeClr val="tx1"/>
          </a:solidFill>
          <a:latin typeface="Arial"/>
          <a:ea typeface="+mn-ea"/>
        </a:defRPr>
      </a:lvl2pPr>
      <a:lvl3pPr marL="1085850" indent="-228600" algn="l" rtl="0" eaLnBrk="0" fontAlgn="base" hangingPunct="0">
        <a:spcBef>
          <a:spcPct val="20000"/>
        </a:spcBef>
        <a:spcAft>
          <a:spcPct val="0"/>
        </a:spcAft>
        <a:buClr>
          <a:srgbClr val="FF0000"/>
        </a:buClr>
        <a:buSzPct val="80000"/>
        <a:buChar char="•"/>
        <a:defRPr sz="2000">
          <a:solidFill>
            <a:schemeClr val="tx1"/>
          </a:solidFill>
          <a:latin typeface="Arial"/>
          <a:ea typeface="+mn-ea"/>
        </a:defRPr>
      </a:lvl3pPr>
      <a:lvl4pPr marL="1428750" indent="-228600" algn="l" rtl="0" eaLnBrk="0" fontAlgn="base" hangingPunct="0">
        <a:spcBef>
          <a:spcPct val="20000"/>
        </a:spcBef>
        <a:spcAft>
          <a:spcPct val="0"/>
        </a:spcAft>
        <a:buClr>
          <a:srgbClr val="FF0000"/>
        </a:buClr>
        <a:buSzPct val="80000"/>
        <a:buChar char="–"/>
        <a:defRPr sz="2000">
          <a:solidFill>
            <a:schemeClr val="tx1"/>
          </a:solidFill>
          <a:latin typeface="Arial"/>
          <a:ea typeface="+mn-ea"/>
        </a:defRPr>
      </a:lvl4pPr>
      <a:lvl5pPr marL="1771650" indent="-228600" algn="l" rtl="0" eaLnBrk="0" fontAlgn="base" hangingPunct="0">
        <a:spcBef>
          <a:spcPct val="20000"/>
        </a:spcBef>
        <a:spcAft>
          <a:spcPct val="0"/>
        </a:spcAft>
        <a:buClr>
          <a:srgbClr val="FF0000"/>
        </a:buClr>
        <a:buSzPct val="80000"/>
        <a:buChar char="»"/>
        <a:defRPr sz="2000">
          <a:solidFill>
            <a:schemeClr val="tx1"/>
          </a:solidFill>
          <a:latin typeface="Arial"/>
          <a:ea typeface="+mn-ea"/>
        </a:defRPr>
      </a:lvl5pPr>
      <a:lvl6pPr marL="2228850" indent="-228600" algn="l" rtl="0" fontAlgn="base">
        <a:spcBef>
          <a:spcPct val="20000"/>
        </a:spcBef>
        <a:spcAft>
          <a:spcPct val="0"/>
        </a:spcAft>
        <a:buClr>
          <a:srgbClr val="FF0000"/>
        </a:buClr>
        <a:buSzPct val="80000"/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686050" indent="-228600" algn="l" rtl="0" fontAlgn="base">
        <a:spcBef>
          <a:spcPct val="20000"/>
        </a:spcBef>
        <a:spcAft>
          <a:spcPct val="0"/>
        </a:spcAft>
        <a:buClr>
          <a:srgbClr val="FF0000"/>
        </a:buClr>
        <a:buSzPct val="80000"/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143250" indent="-228600" algn="l" rtl="0" fontAlgn="base">
        <a:spcBef>
          <a:spcPct val="20000"/>
        </a:spcBef>
        <a:spcAft>
          <a:spcPct val="0"/>
        </a:spcAft>
        <a:buClr>
          <a:srgbClr val="FF0000"/>
        </a:buClr>
        <a:buSzPct val="80000"/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600450" indent="-228600" algn="l" rtl="0" fontAlgn="base">
        <a:spcBef>
          <a:spcPct val="20000"/>
        </a:spcBef>
        <a:spcAft>
          <a:spcPct val="0"/>
        </a:spcAft>
        <a:buClr>
          <a:srgbClr val="FF0000"/>
        </a:buClr>
        <a:buSzPct val="80000"/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8" descr="Screen5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5588" cy="683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03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7526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553200"/>
            <a:ext cx="1905000" cy="228600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>
                <a:solidFill>
                  <a:srgbClr val="000000"/>
                </a:solidFill>
                <a:latin typeface="Arial"/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0182" name="Text Box 8"/>
          <p:cNvSpPr txBox="1">
            <a:spLocks noChangeArrowheads="1"/>
          </p:cNvSpPr>
          <p:nvPr userDrawn="1"/>
        </p:nvSpPr>
        <p:spPr bwMode="auto">
          <a:xfrm>
            <a:off x="236538" y="6335713"/>
            <a:ext cx="4784725" cy="469900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MS PGothic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9pPr>
          </a:lstStyle>
          <a:p>
            <a:pPr>
              <a:spcBef>
                <a:spcPts val="200"/>
              </a:spcBef>
              <a:defRPr/>
            </a:pPr>
            <a:r>
              <a:rPr lang="en-US" sz="1100" smtClean="0">
                <a:solidFill>
                  <a:srgbClr val="000000"/>
                </a:solidFill>
                <a:latin typeface="Arial" charset="0"/>
                <a:cs typeface="ＭＳ Ｐゴシック" charset="0"/>
              </a:rPr>
              <a:t>guidelines.diabetes.ca  </a:t>
            </a:r>
            <a:r>
              <a:rPr lang="en-US" sz="1100" smtClean="0">
                <a:solidFill>
                  <a:srgbClr val="FF0000"/>
                </a:solidFill>
                <a:latin typeface="Arial" charset="0"/>
                <a:cs typeface="ＭＳ Ｐゴシック" charset="0"/>
              </a:rPr>
              <a:t>|</a:t>
            </a:r>
            <a:r>
              <a:rPr lang="en-US" sz="1100" smtClean="0">
                <a:solidFill>
                  <a:srgbClr val="000000"/>
                </a:solidFill>
                <a:latin typeface="Arial" charset="0"/>
                <a:cs typeface="ＭＳ Ｐゴシック" charset="0"/>
              </a:rPr>
              <a:t>  1-800-BANTING (226-8464)  </a:t>
            </a:r>
            <a:r>
              <a:rPr lang="en-US" sz="1100" smtClean="0">
                <a:solidFill>
                  <a:srgbClr val="FF0000"/>
                </a:solidFill>
                <a:latin typeface="Arial" charset="0"/>
                <a:cs typeface="ＭＳ Ｐゴシック" charset="0"/>
              </a:rPr>
              <a:t>|</a:t>
            </a:r>
            <a:r>
              <a:rPr lang="en-US" sz="1100" smtClean="0">
                <a:solidFill>
                  <a:srgbClr val="000000"/>
                </a:solidFill>
                <a:latin typeface="Arial" charset="0"/>
                <a:cs typeface="ＭＳ Ｐゴシック" charset="0"/>
              </a:rPr>
              <a:t> diabetes.ca</a:t>
            </a:r>
          </a:p>
          <a:p>
            <a:pPr>
              <a:spcBef>
                <a:spcPts val="200"/>
              </a:spcBef>
              <a:defRPr/>
            </a:pPr>
            <a:r>
              <a:rPr lang="en-US" sz="1100" smtClean="0">
                <a:solidFill>
                  <a:srgbClr val="7F7F7F"/>
                </a:solidFill>
                <a:latin typeface="Arial" charset="0"/>
                <a:cs typeface="ＭＳ Ｐゴシック" charset="0"/>
              </a:rPr>
              <a:t>Copyright © 2013 Canadian Diabetes Association </a:t>
            </a:r>
          </a:p>
        </p:txBody>
      </p:sp>
    </p:spTree>
    <p:extLst>
      <p:ext uri="{BB962C8B-B14F-4D97-AF65-F5344CB8AC3E}">
        <p14:creationId xmlns:p14="http://schemas.microsoft.com/office/powerpoint/2010/main" val="39206335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0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  <p:sldLayoutId id="2147483729" r:id="rId10"/>
    <p:sldLayoutId id="2147483730" r:id="rId11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FF0000"/>
          </a:solidFill>
          <a:latin typeface="Arial"/>
          <a:ea typeface="+mj-ea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FF0000"/>
          </a:solidFill>
          <a:latin typeface="Arial" charset="0"/>
          <a:ea typeface="ＭＳ Ｐゴシック" pitchFamily="34" charset="-128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FF0000"/>
          </a:solidFill>
          <a:latin typeface="Arial" charset="0"/>
          <a:ea typeface="ＭＳ Ｐゴシック" pitchFamily="34" charset="-128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FF0000"/>
          </a:solidFill>
          <a:latin typeface="Arial" charset="0"/>
          <a:ea typeface="ＭＳ Ｐゴシック" pitchFamily="34" charset="-128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FF0000"/>
          </a:solidFill>
          <a:latin typeface="Arial" charset="0"/>
          <a:ea typeface="ＭＳ Ｐゴシック" pitchFamily="34" charset="-128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 b="1">
          <a:solidFill>
            <a:srgbClr val="FF0000"/>
          </a:solidFill>
          <a:latin typeface="Verdana" pitchFamily="34" charset="0"/>
          <a:ea typeface="ＭＳ Ｐゴシック" pitchFamily="34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2800" b="1">
          <a:solidFill>
            <a:srgbClr val="FF0000"/>
          </a:solidFill>
          <a:latin typeface="Verdana" pitchFamily="34" charset="0"/>
          <a:ea typeface="ＭＳ Ｐゴシック" pitchFamily="34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2800" b="1">
          <a:solidFill>
            <a:srgbClr val="FF0000"/>
          </a:solidFill>
          <a:latin typeface="Verdana" pitchFamily="34" charset="0"/>
          <a:ea typeface="ＭＳ Ｐゴシック" pitchFamily="34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2800" b="1">
          <a:solidFill>
            <a:srgbClr val="FF0000"/>
          </a:solidFill>
          <a:latin typeface="Verdana" pitchFamily="34" charset="0"/>
          <a:ea typeface="ＭＳ Ｐゴシック" pitchFamily="34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FF0000"/>
        </a:buClr>
        <a:buSzPct val="80000"/>
        <a:buChar char="•"/>
        <a:defRPr sz="2400">
          <a:solidFill>
            <a:schemeClr val="tx1"/>
          </a:solidFill>
          <a:latin typeface="Arial"/>
          <a:ea typeface="+mn-ea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FF0000"/>
        </a:buClr>
        <a:buSzPct val="80000"/>
        <a:buChar char="–"/>
        <a:defRPr sz="2000">
          <a:solidFill>
            <a:schemeClr val="tx1"/>
          </a:solidFill>
          <a:latin typeface="Arial"/>
          <a:ea typeface="+mn-ea"/>
        </a:defRPr>
      </a:lvl2pPr>
      <a:lvl3pPr marL="1085850" indent="-228600" algn="l" rtl="0" eaLnBrk="0" fontAlgn="base" hangingPunct="0">
        <a:spcBef>
          <a:spcPct val="20000"/>
        </a:spcBef>
        <a:spcAft>
          <a:spcPct val="0"/>
        </a:spcAft>
        <a:buClr>
          <a:srgbClr val="FF0000"/>
        </a:buClr>
        <a:buSzPct val="80000"/>
        <a:buChar char="•"/>
        <a:defRPr sz="2000">
          <a:solidFill>
            <a:schemeClr val="tx1"/>
          </a:solidFill>
          <a:latin typeface="Arial"/>
          <a:ea typeface="+mn-ea"/>
        </a:defRPr>
      </a:lvl3pPr>
      <a:lvl4pPr marL="1428750" indent="-228600" algn="l" rtl="0" eaLnBrk="0" fontAlgn="base" hangingPunct="0">
        <a:spcBef>
          <a:spcPct val="20000"/>
        </a:spcBef>
        <a:spcAft>
          <a:spcPct val="0"/>
        </a:spcAft>
        <a:buClr>
          <a:srgbClr val="FF0000"/>
        </a:buClr>
        <a:buSzPct val="80000"/>
        <a:buChar char="–"/>
        <a:defRPr sz="2000">
          <a:solidFill>
            <a:schemeClr val="tx1"/>
          </a:solidFill>
          <a:latin typeface="Arial"/>
          <a:ea typeface="+mn-ea"/>
        </a:defRPr>
      </a:lvl4pPr>
      <a:lvl5pPr marL="1771650" indent="-228600" algn="l" rtl="0" eaLnBrk="0" fontAlgn="base" hangingPunct="0">
        <a:spcBef>
          <a:spcPct val="20000"/>
        </a:spcBef>
        <a:spcAft>
          <a:spcPct val="0"/>
        </a:spcAft>
        <a:buClr>
          <a:srgbClr val="FF0000"/>
        </a:buClr>
        <a:buSzPct val="80000"/>
        <a:buChar char="»"/>
        <a:defRPr sz="2000">
          <a:solidFill>
            <a:schemeClr val="tx1"/>
          </a:solidFill>
          <a:latin typeface="Arial"/>
          <a:ea typeface="+mn-ea"/>
        </a:defRPr>
      </a:lvl5pPr>
      <a:lvl6pPr marL="2228850" indent="-228600" algn="l" rtl="0" fontAlgn="base">
        <a:spcBef>
          <a:spcPct val="20000"/>
        </a:spcBef>
        <a:spcAft>
          <a:spcPct val="0"/>
        </a:spcAft>
        <a:buClr>
          <a:srgbClr val="FF0000"/>
        </a:buClr>
        <a:buSzPct val="80000"/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686050" indent="-228600" algn="l" rtl="0" fontAlgn="base">
        <a:spcBef>
          <a:spcPct val="20000"/>
        </a:spcBef>
        <a:spcAft>
          <a:spcPct val="0"/>
        </a:spcAft>
        <a:buClr>
          <a:srgbClr val="FF0000"/>
        </a:buClr>
        <a:buSzPct val="80000"/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143250" indent="-228600" algn="l" rtl="0" fontAlgn="base">
        <a:spcBef>
          <a:spcPct val="20000"/>
        </a:spcBef>
        <a:spcAft>
          <a:spcPct val="0"/>
        </a:spcAft>
        <a:buClr>
          <a:srgbClr val="FF0000"/>
        </a:buClr>
        <a:buSzPct val="80000"/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600450" indent="-228600" algn="l" rtl="0" fontAlgn="base">
        <a:spcBef>
          <a:spcPct val="20000"/>
        </a:spcBef>
        <a:spcAft>
          <a:spcPct val="0"/>
        </a:spcAft>
        <a:buClr>
          <a:srgbClr val="FF0000"/>
        </a:buClr>
        <a:buSzPct val="80000"/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34" charset="-128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127125" y="-873125"/>
            <a:ext cx="11531600" cy="7207250"/>
          </a:xfrm>
          <a:prstGeom prst="rect">
            <a:avLst/>
          </a:prstGeom>
        </p:spPr>
      </p:pic>
      <p:sp>
        <p:nvSpPr>
          <p:cNvPr id="4" name="Right Arrow 3"/>
          <p:cNvSpPr/>
          <p:nvPr/>
        </p:nvSpPr>
        <p:spPr bwMode="auto">
          <a:xfrm>
            <a:off x="1864543" y="5682924"/>
            <a:ext cx="716437" cy="484632"/>
          </a:xfrm>
          <a:prstGeom prst="rightArrow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251572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34" charset="-128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71807" cy="6542202"/>
          </a:xfrm>
          <a:prstGeom prst="rect">
            <a:avLst/>
          </a:prstGeom>
          <a:solidFill>
            <a:schemeClr val="bg1"/>
          </a:solidFill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81098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458200" cy="4114800"/>
          </a:xfrm>
        </p:spPr>
        <p:txBody>
          <a:bodyPr/>
          <a:lstStyle/>
          <a:p>
            <a:pPr marL="457200" indent="-457200">
              <a:lnSpc>
                <a:spcPct val="120000"/>
              </a:lnSpc>
              <a:buClrTx/>
              <a:buSzPct val="100000"/>
              <a:buFont typeface="Verdana" charset="0"/>
              <a:buAutoNum type="arabicPeriod"/>
            </a:pPr>
            <a:r>
              <a:rPr lang="en-US" dirty="0"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rPr>
              <a:t>In people with a </a:t>
            </a:r>
            <a:r>
              <a:rPr lang="en-US" b="1" dirty="0"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rPr>
              <a:t>new diagnosis </a:t>
            </a:r>
            <a:r>
              <a:rPr lang="en-US" dirty="0"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rPr>
              <a:t>of type 2 diabetes:</a:t>
            </a:r>
          </a:p>
          <a:p>
            <a:pPr marL="914400" lvl="1" indent="-514350">
              <a:lnSpc>
                <a:spcPct val="120000"/>
              </a:lnSpc>
              <a:buClrTx/>
              <a:buSzPct val="100000"/>
              <a:buFont typeface="Verdana" charset="0"/>
              <a:buAutoNum type="romanLcPeriod"/>
            </a:pPr>
            <a:r>
              <a:rPr lang="en-US" sz="2400" b="1" dirty="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Metformin</a:t>
            </a:r>
            <a:r>
              <a:rPr lang="en-US" sz="2400" dirty="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 may be used </a:t>
            </a:r>
            <a:r>
              <a:rPr lang="en-US" sz="2400" b="1" dirty="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at time of diagnosis</a:t>
            </a:r>
            <a:r>
              <a:rPr lang="en-US" sz="2400" dirty="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, in conjunction with lifestyle management </a:t>
            </a:r>
            <a:r>
              <a:rPr lang="en-US" sz="1600" dirty="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[Grade D, consensus]</a:t>
            </a:r>
            <a:endParaRPr lang="en-US" sz="2400" dirty="0">
              <a:solidFill>
                <a:srgbClr val="000000"/>
              </a:solidFill>
              <a:latin typeface="Arial" charset="0"/>
              <a:ea typeface="ＭＳ Ｐゴシック" charset="0"/>
              <a:cs typeface="Arial" charset="0"/>
            </a:endParaRPr>
          </a:p>
          <a:p>
            <a:pPr marL="914400" lvl="1" indent="-514350">
              <a:lnSpc>
                <a:spcPct val="120000"/>
              </a:lnSpc>
              <a:buClrTx/>
              <a:buSzPct val="100000"/>
              <a:buFont typeface="Verdana" charset="0"/>
              <a:buAutoNum type="romanLcPeriod"/>
            </a:pPr>
            <a:r>
              <a:rPr lang="en-US" sz="2400" dirty="0"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rPr>
              <a:t>If </a:t>
            </a:r>
            <a:r>
              <a:rPr lang="en-US" sz="2400" b="1" dirty="0" smtClean="0"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rPr>
              <a:t>A1C </a:t>
            </a:r>
            <a:r>
              <a:rPr lang="en-US" sz="2400" b="1" dirty="0"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rPr>
              <a:t>≤8.5% </a:t>
            </a:r>
            <a:r>
              <a:rPr lang="en-US" sz="2400" dirty="0"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rPr>
              <a:t>and glycemic targets are not achieved using lifestyle management within 2-3 months, antihyperglycemic agent therapy with metformin should be initiated </a:t>
            </a:r>
            <a:r>
              <a:rPr lang="en-US" sz="1600" dirty="0"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rPr>
              <a:t>[Grade A, level 1]. </a:t>
            </a:r>
            <a:endParaRPr lang="en-US" sz="2400" dirty="0" smtClean="0">
              <a:solidFill>
                <a:srgbClr val="000000"/>
              </a:solidFill>
              <a:latin typeface="Arial" charset="0"/>
              <a:ea typeface="ＭＳ Ｐゴシック" charset="0"/>
              <a:cs typeface="Arial" charset="0"/>
            </a:endParaRPr>
          </a:p>
          <a:p>
            <a:pPr marL="914400" lvl="1" indent="-514350">
              <a:lnSpc>
                <a:spcPct val="120000"/>
              </a:lnSpc>
              <a:buClrTx/>
              <a:buSzPct val="100000"/>
              <a:buFont typeface="Verdana" charset="0"/>
              <a:buAutoNum type="romanLcPeriod"/>
            </a:pPr>
            <a:endParaRPr lang="en-US" sz="1200" dirty="0">
              <a:solidFill>
                <a:srgbClr val="000000"/>
              </a:solidFill>
              <a:latin typeface="Arial" charset="0"/>
              <a:ea typeface="ＭＳ Ｐゴシック" charset="0"/>
              <a:cs typeface="Arial" charset="0"/>
            </a:endParaRPr>
          </a:p>
          <a:p>
            <a:pPr marL="457200" indent="-457200">
              <a:lnSpc>
                <a:spcPct val="120000"/>
              </a:lnSpc>
              <a:buClrTx/>
              <a:buSzPct val="100000"/>
              <a:buFontTx/>
              <a:buNone/>
            </a:pPr>
            <a:endParaRPr lang="en-US" sz="1600" dirty="0">
              <a:solidFill>
                <a:srgbClr val="000000"/>
              </a:solidFill>
              <a:latin typeface="Arial" charset="0"/>
              <a:ea typeface="ＭＳ Ｐゴシック" charset="0"/>
              <a:cs typeface="Arial" charset="0"/>
            </a:endParaRPr>
          </a:p>
        </p:txBody>
      </p:sp>
      <p:sp>
        <p:nvSpPr>
          <p:cNvPr id="67586" name="Title 1"/>
          <p:cNvSpPr>
            <a:spLocks noGrp="1"/>
          </p:cNvSpPr>
          <p:nvPr>
            <p:ph type="title"/>
          </p:nvPr>
        </p:nvSpPr>
        <p:spPr>
          <a:xfrm>
            <a:off x="687388" y="304800"/>
            <a:ext cx="7775575" cy="1144587"/>
          </a:xfrm>
        </p:spPr>
        <p:txBody>
          <a:bodyPr/>
          <a:lstStyle/>
          <a:p>
            <a:r>
              <a:rPr lang="en-US" dirty="0">
                <a:latin typeface="Arial" charset="0"/>
                <a:ea typeface="ＭＳ Ｐゴシック" charset="0"/>
                <a:cs typeface="Arial" charset="0"/>
              </a:rPr>
              <a:t>Recommendation 1</a:t>
            </a:r>
          </a:p>
        </p:txBody>
      </p:sp>
    </p:spTree>
    <p:extLst>
      <p:ext uri="{BB962C8B-B14F-4D97-AF65-F5344CB8AC3E}">
        <p14:creationId xmlns:p14="http://schemas.microsoft.com/office/powerpoint/2010/main" val="16095488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Title 1"/>
          <p:cNvSpPr>
            <a:spLocks noGrp="1"/>
          </p:cNvSpPr>
          <p:nvPr>
            <p:ph type="title"/>
          </p:nvPr>
        </p:nvSpPr>
        <p:spPr>
          <a:xfrm>
            <a:off x="685800" y="381000"/>
            <a:ext cx="7772400" cy="1143000"/>
          </a:xfrm>
        </p:spPr>
        <p:txBody>
          <a:bodyPr/>
          <a:lstStyle/>
          <a:p>
            <a:r>
              <a:rPr lang="en-US" dirty="0">
                <a:latin typeface="Arial" charset="0"/>
                <a:ea typeface="ＭＳ Ｐゴシック" charset="0"/>
              </a:rPr>
              <a:t>Recommendation 1 (continued)</a:t>
            </a:r>
          </a:p>
        </p:txBody>
      </p:sp>
      <p:sp>
        <p:nvSpPr>
          <p:cNvPr id="71682" name="TextBox 1"/>
          <p:cNvSpPr txBox="1">
            <a:spLocks noChangeArrowheads="1"/>
          </p:cNvSpPr>
          <p:nvPr/>
        </p:nvSpPr>
        <p:spPr bwMode="auto">
          <a:xfrm>
            <a:off x="533400" y="1295400"/>
            <a:ext cx="8153400" cy="49552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514350" indent="-5143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marL="514350" lvl="1" indent="-514350">
              <a:lnSpc>
                <a:spcPct val="120000"/>
              </a:lnSpc>
              <a:buFont typeface="+mj-lt"/>
              <a:buAutoNum type="romanLcPeriod" startAt="3"/>
            </a:pPr>
            <a:r>
              <a:rPr lang="en-US" dirty="0">
                <a:solidFill>
                  <a:srgbClr val="000000"/>
                </a:solidFill>
                <a:latin typeface="Arial" charset="0"/>
                <a:cs typeface="Arial" charset="0"/>
              </a:rPr>
              <a:t>If </a:t>
            </a:r>
            <a:r>
              <a:rPr lang="en-US" dirty="0" smtClean="0">
                <a:solidFill>
                  <a:srgbClr val="FF0000"/>
                </a:solidFill>
                <a:latin typeface="Arial" charset="0"/>
                <a:cs typeface="Arial" charset="0"/>
              </a:rPr>
              <a:t> </a:t>
            </a:r>
            <a:r>
              <a:rPr lang="en-US" b="1" dirty="0">
                <a:solidFill>
                  <a:srgbClr val="000000"/>
                </a:solidFill>
                <a:latin typeface="Arial" charset="0"/>
                <a:cs typeface="Arial" charset="0"/>
              </a:rPr>
              <a:t>A1C ≥8.5%</a:t>
            </a:r>
            <a:r>
              <a:rPr lang="en-US" dirty="0">
                <a:solidFill>
                  <a:srgbClr val="000000"/>
                </a:solidFill>
                <a:latin typeface="Arial" charset="0"/>
                <a:cs typeface="Arial" charset="0"/>
              </a:rPr>
              <a:t>, antihyperglycemic agents should be </a:t>
            </a:r>
            <a:r>
              <a:rPr lang="en-US" b="1" dirty="0">
                <a:solidFill>
                  <a:srgbClr val="000000"/>
                </a:solidFill>
                <a:latin typeface="Arial" charset="0"/>
                <a:cs typeface="Arial" charset="0"/>
              </a:rPr>
              <a:t>initiated concomitantly </a:t>
            </a:r>
            <a:r>
              <a:rPr lang="en-US" dirty="0">
                <a:solidFill>
                  <a:srgbClr val="000000"/>
                </a:solidFill>
                <a:latin typeface="Arial" charset="0"/>
                <a:cs typeface="Arial" charset="0"/>
              </a:rPr>
              <a:t>with lifestyle </a:t>
            </a:r>
            <a:r>
              <a:rPr lang="en-US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management, </a:t>
            </a:r>
            <a:r>
              <a:rPr lang="en-US" dirty="0">
                <a:solidFill>
                  <a:srgbClr val="000000"/>
                </a:solidFill>
                <a:latin typeface="Arial" charset="0"/>
                <a:cs typeface="Arial" charset="0"/>
              </a:rPr>
              <a:t>and </a:t>
            </a:r>
            <a:r>
              <a:rPr lang="en-US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consideration should be given to initiating </a:t>
            </a:r>
            <a:r>
              <a:rPr lang="en-US" b="1" dirty="0">
                <a:solidFill>
                  <a:srgbClr val="000000"/>
                </a:solidFill>
                <a:latin typeface="Arial" charset="0"/>
                <a:cs typeface="Arial" charset="0"/>
              </a:rPr>
              <a:t>combination therapy with </a:t>
            </a:r>
            <a:r>
              <a:rPr lang="en-US" b="1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two agents</a:t>
            </a:r>
            <a:r>
              <a:rPr lang="en-US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, one of </a:t>
            </a:r>
            <a:r>
              <a:rPr lang="en-US" dirty="0">
                <a:solidFill>
                  <a:srgbClr val="000000"/>
                </a:solidFill>
                <a:latin typeface="Arial" charset="0"/>
                <a:cs typeface="Arial" charset="0"/>
              </a:rPr>
              <a:t>which may be insulin </a:t>
            </a:r>
            <a:r>
              <a:rPr lang="en-US" sz="1600" dirty="0">
                <a:solidFill>
                  <a:srgbClr val="000000"/>
                </a:solidFill>
                <a:latin typeface="Arial" charset="0"/>
                <a:cs typeface="Arial" charset="0"/>
              </a:rPr>
              <a:t>(Grade D, consensus</a:t>
            </a:r>
            <a:r>
              <a:rPr lang="en-US" sz="1600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)</a:t>
            </a:r>
            <a:endParaRPr lang="en-US" dirty="0" smtClean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marL="514350" lvl="1" indent="-514350">
              <a:lnSpc>
                <a:spcPct val="120000"/>
              </a:lnSpc>
              <a:buFont typeface="+mj-lt"/>
              <a:buAutoNum type="romanLcPeriod" startAt="3"/>
            </a:pPr>
            <a:endParaRPr lang="en-US" dirty="0" smtClean="0">
              <a:solidFill>
                <a:srgbClr val="000000"/>
              </a:solidFill>
              <a:latin typeface="Arial" charset="0"/>
            </a:endParaRPr>
          </a:p>
          <a:p>
            <a:pPr>
              <a:lnSpc>
                <a:spcPct val="120000"/>
              </a:lnSpc>
              <a:buFont typeface="Verdana" charset="0"/>
              <a:buAutoNum type="romanLcPeriod" startAt="4"/>
            </a:pPr>
            <a:r>
              <a:rPr lang="en-US" dirty="0" smtClean="0">
                <a:solidFill>
                  <a:srgbClr val="000000"/>
                </a:solidFill>
                <a:latin typeface="Arial" charset="0"/>
              </a:rPr>
              <a:t>Individuals </a:t>
            </a:r>
            <a:r>
              <a:rPr lang="en-US" dirty="0">
                <a:solidFill>
                  <a:srgbClr val="000000"/>
                </a:solidFill>
                <a:latin typeface="Arial" charset="0"/>
              </a:rPr>
              <a:t>with </a:t>
            </a:r>
            <a:r>
              <a:rPr lang="en-US" b="1" dirty="0">
                <a:solidFill>
                  <a:srgbClr val="000000"/>
                </a:solidFill>
                <a:latin typeface="Arial" charset="0"/>
              </a:rPr>
              <a:t>symptomatic hyperglycemia </a:t>
            </a:r>
            <a:r>
              <a:rPr lang="en-US" dirty="0">
                <a:solidFill>
                  <a:srgbClr val="000000"/>
                </a:solidFill>
                <a:latin typeface="Arial" charset="0"/>
              </a:rPr>
              <a:t>and </a:t>
            </a:r>
            <a:r>
              <a:rPr lang="en-US" b="1" dirty="0">
                <a:solidFill>
                  <a:srgbClr val="000000"/>
                </a:solidFill>
                <a:latin typeface="Arial" charset="0"/>
              </a:rPr>
              <a:t>metabolic </a:t>
            </a:r>
            <a:r>
              <a:rPr lang="en-US" b="1" dirty="0" err="1">
                <a:solidFill>
                  <a:srgbClr val="000000"/>
                </a:solidFill>
                <a:latin typeface="Arial" charset="0"/>
              </a:rPr>
              <a:t>decompensation</a:t>
            </a:r>
            <a:r>
              <a:rPr lang="en-US" b="1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en-US" dirty="0">
                <a:solidFill>
                  <a:srgbClr val="000000"/>
                </a:solidFill>
                <a:latin typeface="Arial" charset="0"/>
              </a:rPr>
              <a:t>should receive an initial antihyperglycemic regimen containing </a:t>
            </a:r>
            <a:r>
              <a:rPr lang="en-US" b="1" dirty="0" smtClean="0">
                <a:solidFill>
                  <a:srgbClr val="000000"/>
                </a:solidFill>
                <a:latin typeface="Arial" charset="0"/>
              </a:rPr>
              <a:t>insulin</a:t>
            </a:r>
            <a:r>
              <a:rPr lang="en-US" dirty="0" smtClean="0">
                <a:solidFill>
                  <a:srgbClr val="000000"/>
                </a:solidFill>
                <a:latin typeface="Arial" charset="0"/>
              </a:rPr>
              <a:t> with or without metformin </a:t>
            </a:r>
            <a:r>
              <a:rPr lang="en-US" sz="1600" dirty="0">
                <a:solidFill>
                  <a:srgbClr val="000000"/>
                </a:solidFill>
                <a:latin typeface="Arial" charset="0"/>
              </a:rPr>
              <a:t>[Grade D, Consensus]</a:t>
            </a:r>
          </a:p>
          <a:p>
            <a:pPr>
              <a:lnSpc>
                <a:spcPct val="120000"/>
              </a:lnSpc>
              <a:buFont typeface="Verdana" charset="0"/>
              <a:buAutoNum type="romanLcPeriod" startAt="4"/>
            </a:pPr>
            <a:endParaRPr lang="en-US" dirty="0">
              <a:solidFill>
                <a:srgbClr val="000000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25575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5" name="Title 1"/>
          <p:cNvSpPr>
            <a:spLocks noGrp="1"/>
          </p:cNvSpPr>
          <p:nvPr>
            <p:ph type="title"/>
          </p:nvPr>
        </p:nvSpPr>
        <p:spPr>
          <a:xfrm>
            <a:off x="687388" y="608013"/>
            <a:ext cx="7775575" cy="1144587"/>
          </a:xfrm>
        </p:spPr>
        <p:txBody>
          <a:bodyPr/>
          <a:lstStyle/>
          <a:p>
            <a:r>
              <a:rPr lang="en-US">
                <a:latin typeface="Arial" charset="0"/>
                <a:ea typeface="ＭＳ Ｐゴシック" charset="0"/>
                <a:cs typeface="Arial" charset="0"/>
              </a:rPr>
              <a:t>Recommendation 2</a:t>
            </a:r>
          </a:p>
        </p:txBody>
      </p:sp>
      <p:sp>
        <p:nvSpPr>
          <p:cNvPr id="72706" name="Content Placeholder 2"/>
          <p:cNvSpPr>
            <a:spLocks noGrp="1"/>
          </p:cNvSpPr>
          <p:nvPr>
            <p:ph idx="1"/>
          </p:nvPr>
        </p:nvSpPr>
        <p:spPr>
          <a:xfrm>
            <a:off x="936625" y="1763713"/>
            <a:ext cx="7775575" cy="4114800"/>
          </a:xfrm>
        </p:spPr>
        <p:txBody>
          <a:bodyPr/>
          <a:lstStyle/>
          <a:p>
            <a:pPr marL="457200" indent="-457200">
              <a:lnSpc>
                <a:spcPct val="120000"/>
              </a:lnSpc>
              <a:buClr>
                <a:schemeClr val="tx1"/>
              </a:buClr>
              <a:buSzPct val="100000"/>
              <a:buFont typeface="Verdana" charset="0"/>
              <a:buAutoNum type="arabicPeriod" startAt="2"/>
            </a:pPr>
            <a:r>
              <a:rPr lang="en-US" b="1" dirty="0"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rPr>
              <a:t>Metformin</a:t>
            </a:r>
            <a:r>
              <a:rPr lang="en-US" dirty="0"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rPr>
              <a:t> should be the </a:t>
            </a:r>
            <a:r>
              <a:rPr lang="en-US" b="1" dirty="0"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rPr>
              <a:t>initial</a:t>
            </a:r>
            <a:r>
              <a:rPr lang="en-US" dirty="0"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rPr>
              <a:t> drug used in </a:t>
            </a:r>
            <a:r>
              <a:rPr lang="en-US" dirty="0" err="1"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rPr>
              <a:t>monotherapy</a:t>
            </a:r>
            <a:r>
              <a:rPr lang="en-US" dirty="0"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rPr>
              <a:t> </a:t>
            </a:r>
            <a:r>
              <a:rPr lang="en-US" sz="1600" dirty="0"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rPr>
              <a:t>[(Grade A, Level 1) for overweight patients; (Grade D, consensus) for non-overweight patients]</a:t>
            </a:r>
          </a:p>
          <a:p>
            <a:pPr marL="457200" indent="-457200">
              <a:lnSpc>
                <a:spcPct val="120000"/>
              </a:lnSpc>
              <a:buClr>
                <a:schemeClr val="tx1"/>
              </a:buClr>
              <a:buSzPct val="100000"/>
              <a:buFont typeface="Verdana" charset="0"/>
              <a:buAutoNum type="arabicPeriod" startAt="2"/>
            </a:pPr>
            <a:endParaRPr lang="en-US" dirty="0">
              <a:solidFill>
                <a:srgbClr val="000000"/>
              </a:solidFill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88092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rial" charset="0"/>
                <a:ea typeface="ＭＳ Ｐゴシック" charset="0"/>
                <a:cs typeface="Arial" charset="0"/>
              </a:rPr>
              <a:t>Recommendation 3</a:t>
            </a:r>
          </a:p>
        </p:txBody>
      </p:sp>
      <p:sp>
        <p:nvSpPr>
          <p:cNvPr id="74754" name="Content Placeholder 2"/>
          <p:cNvSpPr>
            <a:spLocks noGrp="1"/>
          </p:cNvSpPr>
          <p:nvPr>
            <p:ph idx="1"/>
          </p:nvPr>
        </p:nvSpPr>
        <p:spPr>
          <a:xfrm>
            <a:off x="990600" y="1524000"/>
            <a:ext cx="7566025" cy="4114800"/>
          </a:xfrm>
        </p:spPr>
        <p:txBody>
          <a:bodyPr/>
          <a:lstStyle/>
          <a:p>
            <a:pPr marL="457200" indent="-457200">
              <a:lnSpc>
                <a:spcPct val="120000"/>
              </a:lnSpc>
              <a:buClr>
                <a:schemeClr val="tx2"/>
              </a:buClr>
              <a:buSzPct val="100000"/>
              <a:buFont typeface="Verdana" charset="0"/>
              <a:buAutoNum type="arabicPeriod" startAt="3"/>
            </a:pPr>
            <a:r>
              <a:rPr lang="en-US" dirty="0" smtClean="0"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rPr>
              <a:t>Other classes </a:t>
            </a:r>
            <a:r>
              <a:rPr lang="en-US" dirty="0"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rPr>
              <a:t>of antihyperglycemic agents, including insulin, should be added to metformin, or used in combination with each other, if glycemic targets are not </a:t>
            </a:r>
            <a:r>
              <a:rPr lang="en-US" dirty="0" smtClean="0"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rPr>
              <a:t>met, </a:t>
            </a:r>
            <a:r>
              <a:rPr lang="en-US" dirty="0"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rPr>
              <a:t>taking into account the information in Figure 1 and Table 1 </a:t>
            </a:r>
            <a:r>
              <a:rPr lang="en-US" sz="1600" dirty="0"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rPr>
              <a:t>[Grade D, consensus] </a:t>
            </a:r>
            <a:r>
              <a:rPr lang="en-US" dirty="0"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rPr>
              <a:t>and these adjustments to and/or additions of antihyperglycemic agents should be made in order to </a:t>
            </a:r>
            <a:r>
              <a:rPr lang="en-US" b="1" dirty="0"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rPr>
              <a:t>attain target A1C within 3-6 months</a:t>
            </a:r>
            <a:r>
              <a:rPr lang="en-US" dirty="0"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rPr>
              <a:t> </a:t>
            </a:r>
            <a:r>
              <a:rPr lang="en-US" sz="1600" dirty="0"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rPr>
              <a:t>[Grade D, consensus]</a:t>
            </a:r>
          </a:p>
        </p:txBody>
      </p:sp>
    </p:spTree>
    <p:extLst>
      <p:ext uri="{BB962C8B-B14F-4D97-AF65-F5344CB8AC3E}">
        <p14:creationId xmlns:p14="http://schemas.microsoft.com/office/powerpoint/2010/main" val="12282469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" val="da8fd68d9cb4b48ab947187b3b15cac19d16c89"/>
</p:tagLst>
</file>

<file path=ppt/theme/theme1.xml><?xml version="1.0" encoding="utf-8"?>
<a:theme xmlns:a="http://schemas.openxmlformats.org/drawingml/2006/main" name="7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Verdana"/>
        <a:ea typeface="ＭＳ Ｐゴシック"/>
        <a:cs typeface=""/>
      </a:majorFont>
      <a:minorFont>
        <a:latin typeface="Georgia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3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34" charset="-128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0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Verdana"/>
        <a:ea typeface="ＭＳ Ｐゴシック"/>
        <a:cs typeface=""/>
      </a:majorFont>
      <a:minorFont>
        <a:latin typeface="Georgia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3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34" charset="-128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Verdana"/>
        <a:ea typeface="ＭＳ Ｐゴシック"/>
        <a:cs typeface=""/>
      </a:majorFont>
      <a:minorFont>
        <a:latin typeface="Georgia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3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34" charset="-128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18873</TotalTime>
  <Words>260</Words>
  <Application>Microsoft Macintosh PowerPoint</Application>
  <PresentationFormat>On-screen Show (4:3)</PresentationFormat>
  <Paragraphs>17</Paragraphs>
  <Slides>6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7_Default Design</vt:lpstr>
      <vt:lpstr>10_Default Design</vt:lpstr>
      <vt:lpstr>2_Default Design</vt:lpstr>
      <vt:lpstr>PowerPoint Presentation</vt:lpstr>
      <vt:lpstr>PowerPoint Presentation</vt:lpstr>
      <vt:lpstr>Recommendation 1</vt:lpstr>
      <vt:lpstr>Recommendation 1 (continued)</vt:lpstr>
      <vt:lpstr>Recommendation 2</vt:lpstr>
      <vt:lpstr>Recommendation 3</vt:lpstr>
    </vt:vector>
  </TitlesOfParts>
  <Company>Canadian Diabetes Association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Katherine Moffat</dc:creator>
  <cp:lastModifiedBy>Monica Dennis</cp:lastModifiedBy>
  <cp:revision>404</cp:revision>
  <dcterms:created xsi:type="dcterms:W3CDTF">2012-12-16T21:16:02Z</dcterms:created>
  <dcterms:modified xsi:type="dcterms:W3CDTF">2016-05-29T23:20:04Z</dcterms:modified>
</cp:coreProperties>
</file>